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311" r:id="rId4"/>
    <p:sldId id="312" r:id="rId5"/>
    <p:sldId id="313" r:id="rId6"/>
    <p:sldId id="260" r:id="rId7"/>
    <p:sldId id="314" r:id="rId8"/>
    <p:sldId id="315" r:id="rId9"/>
    <p:sldId id="320" r:id="rId10"/>
    <p:sldId id="316" r:id="rId11"/>
    <p:sldId id="317" r:id="rId12"/>
    <p:sldId id="321" r:id="rId13"/>
    <p:sldId id="318" r:id="rId14"/>
    <p:sldId id="319" r:id="rId15"/>
    <p:sldId id="301" r:id="rId16"/>
    <p:sldId id="300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11" autoAdjust="0"/>
    <p:restoredTop sz="74401" autoAdjust="0"/>
  </p:normalViewPr>
  <p:slideViewPr>
    <p:cSldViewPr snapToGrid="0" snapToObjects="1">
      <p:cViewPr varScale="1">
        <p:scale>
          <a:sx n="38" d="100"/>
          <a:sy n="38" d="100"/>
        </p:scale>
        <p:origin x="13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0" name="Shape 16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Initiates primary generator</a:t>
            </a:r>
          </a:p>
          <a:p>
            <a:r>
              <a:rPr lang="en-GB" b="1" dirty="0"/>
              <a:t>Sets shooting values </a:t>
            </a:r>
            <a:r>
              <a:rPr lang="en-GB" dirty="0"/>
              <a:t>to it in Generate Primaries method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2292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G4RunManager is a class and inherits method ()</a:t>
            </a:r>
          </a:p>
        </p:txBody>
      </p:sp>
    </p:spTree>
    <p:extLst>
      <p:ext uri="{BB962C8B-B14F-4D97-AF65-F5344CB8AC3E}">
        <p14:creationId xmlns:p14="http://schemas.microsoft.com/office/powerpoint/2010/main" val="3536560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Particles</a:t>
            </a:r>
          </a:p>
          <a:p>
            <a:r>
              <a:rPr lang="en-GB" dirty="0"/>
              <a:t>Vertex = position in space</a:t>
            </a:r>
          </a:p>
          <a:p>
            <a:endParaRPr lang="en-GB" dirty="0"/>
          </a:p>
          <a:p>
            <a:r>
              <a:rPr lang="en-GB" dirty="0"/>
              <a:t>UPGA – computes desired primary properties</a:t>
            </a:r>
          </a:p>
          <a:p>
            <a:r>
              <a:rPr lang="en-GB" dirty="0"/>
              <a:t>PG –vertices and particles created</a:t>
            </a:r>
          </a:p>
          <a:p>
            <a:r>
              <a:rPr lang="en-GB" dirty="0"/>
              <a:t>Event – primaries are stored in stacks for tracking later</a:t>
            </a:r>
          </a:p>
        </p:txBody>
      </p:sp>
    </p:spTree>
    <p:extLst>
      <p:ext uri="{BB962C8B-B14F-4D97-AF65-F5344CB8AC3E}">
        <p14:creationId xmlns:p14="http://schemas.microsoft.com/office/powerpoint/2010/main" val="2481253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Particle gun addresses the pointer we defined to an address, the </a:t>
            </a:r>
            <a:r>
              <a:rPr lang="en-GB"/>
              <a:t>particle gun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1119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Beams, mainly using macros</a:t>
            </a:r>
          </a:p>
        </p:txBody>
      </p:sp>
    </p:spTree>
    <p:extLst>
      <p:ext uri="{BB962C8B-B14F-4D97-AF65-F5344CB8AC3E}">
        <p14:creationId xmlns:p14="http://schemas.microsoft.com/office/powerpoint/2010/main" val="955962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Chooseparticle</a:t>
            </a:r>
            <a:r>
              <a:rPr lang="en-GB" dirty="0"/>
              <a:t>, set particle, </a:t>
            </a:r>
            <a:r>
              <a:rPr lang="en-GB" dirty="0" err="1"/>
              <a:t>setkinetic</a:t>
            </a:r>
            <a:r>
              <a:rPr lang="en-GB" dirty="0"/>
              <a:t> energy, generate event</a:t>
            </a:r>
          </a:p>
        </p:txBody>
      </p:sp>
    </p:spTree>
    <p:extLst>
      <p:ext uri="{BB962C8B-B14F-4D97-AF65-F5344CB8AC3E}">
        <p14:creationId xmlns:p14="http://schemas.microsoft.com/office/powerpoint/2010/main" val="3301630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Experiment specific generators</a:t>
            </a:r>
          </a:p>
        </p:txBody>
      </p:sp>
    </p:spTree>
    <p:extLst>
      <p:ext uri="{BB962C8B-B14F-4D97-AF65-F5344CB8AC3E}">
        <p14:creationId xmlns:p14="http://schemas.microsoft.com/office/powerpoint/2010/main" val="18499639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Capability of event biasing, energy and primary vertex for example several options and bias</a:t>
            </a:r>
          </a:p>
          <a:p>
            <a:r>
              <a:rPr lang="en-GB" dirty="0"/>
              <a:t>For example, enhance certain particle types, certain vertex point distributions</a:t>
            </a:r>
          </a:p>
          <a:p>
            <a:endParaRPr lang="en-GB" dirty="0"/>
          </a:p>
          <a:p>
            <a:r>
              <a:rPr lang="en-GB" dirty="0"/>
              <a:t>General purpose, using volume and surfaces sources, useful in space applications</a:t>
            </a:r>
          </a:p>
        </p:txBody>
      </p:sp>
    </p:spTree>
    <p:extLst>
      <p:ext uri="{BB962C8B-B14F-4D97-AF65-F5344CB8AC3E}">
        <p14:creationId xmlns:p14="http://schemas.microsoft.com/office/powerpoint/2010/main" val="2292340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UI commands</a:t>
            </a:r>
          </a:p>
        </p:txBody>
      </p:sp>
    </p:spTree>
    <p:extLst>
      <p:ext uri="{BB962C8B-B14F-4D97-AF65-F5344CB8AC3E}">
        <p14:creationId xmlns:p14="http://schemas.microsoft.com/office/powerpoint/2010/main" val="3983319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t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ti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6.jpeg"/><Relationship Id="rId4" Type="http://schemas.openxmlformats.org/officeDocument/2006/relationships/image" Target="../media/image5.t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127000" y="3060700"/>
            <a:ext cx="12052300" cy="3403600"/>
          </a:xfrm>
          <a:prstGeom prst="rect">
            <a:avLst/>
          </a:prstGeom>
          <a:gradFill>
            <a:gsLst>
              <a:gs pos="0">
                <a:srgbClr val="011993"/>
              </a:gs>
              <a:gs pos="78363">
                <a:srgbClr val="2D397F"/>
              </a:gs>
              <a:gs pos="100000">
                <a:srgbClr val="58596B"/>
              </a:gs>
            </a:gsLst>
            <a:lin ang="10800000"/>
          </a:gradFill>
          <a:ln w="88900">
            <a:miter lim="400000"/>
          </a:ln>
        </p:spPr>
        <p:txBody>
          <a:bodyPr lIns="50800" tIns="50800" rIns="50800" bIns="50800" anchor="ctr"/>
          <a:lstStyle/>
          <a:p>
            <a:pPr algn="r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0" y="9410700"/>
            <a:ext cx="13017500" cy="342900"/>
          </a:xfrm>
          <a:prstGeom prst="rect">
            <a:avLst/>
          </a:prstGeom>
          <a:solidFill>
            <a:srgbClr val="011993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51669" y="9331185"/>
            <a:ext cx="6210301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800" i="1">
                <a:solidFill>
                  <a:srgbClr val="94E3FE"/>
                </a:solidFill>
              </a:defRPr>
            </a:lvl1pPr>
          </a:lstStyle>
          <a:p>
            <a:pPr>
              <a:defRPr i="0"/>
            </a:pPr>
            <a:r>
              <a:rPr i="1"/>
              <a:t>softwareschool.infnlns@gmail.com</a:t>
            </a:r>
          </a:p>
        </p:txBody>
      </p:sp>
      <p:sp>
        <p:nvSpPr>
          <p:cNvPr id="16" name="Shape 16"/>
          <p:cNvSpPr/>
          <p:nvPr/>
        </p:nvSpPr>
        <p:spPr>
          <a:xfrm>
            <a:off x="12242800" y="3048000"/>
            <a:ext cx="406400" cy="3403600"/>
          </a:xfrm>
          <a:prstGeom prst="rect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xfrm>
            <a:off x="3868585" y="3469933"/>
            <a:ext cx="7905169" cy="2559734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9600">
                <a:solidFill>
                  <a:srgbClr val="FFFFFF"/>
                </a:solidFill>
                <a:effectLst>
                  <a:outerShdw blurRad="63500" dist="25400" dir="2700000" rotWithShape="0">
                    <a:srgbClr val="000000">
                      <a:alpha val="75000"/>
                    </a:srgbClr>
                  </a:outerShdw>
                </a:effectLst>
                <a:latin typeface="+mn-lt"/>
                <a:ea typeface="+mn-ea"/>
                <a:cs typeface="+mn-cs"/>
                <a:sym typeface="Gill Sans Light"/>
              </a:defRPr>
            </a:lvl1pPr>
          </a:lstStyle>
          <a:p>
            <a:r>
              <a:t>Titolo Testo</a:t>
            </a:r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1689100" y="6680200"/>
            <a:ext cx="10464800" cy="11303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317500" algn="r">
              <a:spcBef>
                <a:spcPts val="0"/>
              </a:spcBef>
              <a:buSzTx/>
              <a:buNone/>
              <a:defRPr sz="3600" i="1">
                <a:solidFill>
                  <a:srgbClr val="7A7A7A"/>
                </a:solidFill>
              </a:defRPr>
            </a:lvl1pPr>
            <a:lvl2pPr marL="0" indent="762000" algn="r">
              <a:spcBef>
                <a:spcPts val="0"/>
              </a:spcBef>
              <a:buSzTx/>
              <a:buNone/>
              <a:defRPr sz="3600">
                <a:solidFill>
                  <a:srgbClr val="7A7A7A"/>
                </a:solidFill>
              </a:defRPr>
            </a:lvl2pPr>
            <a:lvl3pPr marL="0" indent="1206500" algn="r">
              <a:spcBef>
                <a:spcPts val="0"/>
              </a:spcBef>
              <a:buSzTx/>
              <a:buNone/>
              <a:defRPr sz="3600">
                <a:solidFill>
                  <a:srgbClr val="7A7A7A"/>
                </a:solidFill>
              </a:defRPr>
            </a:lvl3pPr>
            <a:lvl4pPr marL="0" indent="1651000" algn="r">
              <a:spcBef>
                <a:spcPts val="0"/>
              </a:spcBef>
              <a:buSzTx/>
              <a:buNone/>
              <a:defRPr sz="3600">
                <a:solidFill>
                  <a:srgbClr val="7A7A7A"/>
                </a:solidFill>
              </a:defRPr>
            </a:lvl4pPr>
            <a:lvl5pPr marL="0" indent="2095500" algn="r">
              <a:spcBef>
                <a:spcPts val="0"/>
              </a:spcBef>
              <a:buSzTx/>
              <a:buNone/>
              <a:defRPr sz="3600">
                <a:solidFill>
                  <a:srgbClr val="7A7A7A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9" name="Shape 19"/>
          <p:cNvSpPr>
            <a:spLocks noGrp="1"/>
          </p:cNvSpPr>
          <p:nvPr>
            <p:ph type="sldNum" sz="quarter" idx="2"/>
          </p:nvPr>
        </p:nvSpPr>
        <p:spPr>
          <a:xfrm>
            <a:off x="12585700" y="9410700"/>
            <a:ext cx="342900" cy="3683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7D7E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0" name="pasted-image.png"/>
          <p:cNvPicPr>
            <a:picLocks noChangeAspect="1"/>
          </p:cNvPicPr>
          <p:nvPr/>
        </p:nvPicPr>
        <p:blipFill>
          <a:blip r:embed="rId2">
            <a:alphaModFix amt="30119"/>
            <a:extLst/>
          </a:blip>
          <a:srcRect l="5003" r="13931"/>
          <a:stretch>
            <a:fillRect/>
          </a:stretch>
        </p:blipFill>
        <p:spPr>
          <a:xfrm>
            <a:off x="425358" y="3662759"/>
            <a:ext cx="2974163" cy="16583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5" name="Shape 135"/>
          <p:cNvSpPr>
            <a:spLocks noGrp="1"/>
          </p:cNvSpPr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Titolo Testo</a:t>
            </a:r>
          </a:p>
        </p:txBody>
      </p:sp>
      <p:sp>
        <p:nvSpPr>
          <p:cNvPr id="152" name="Shape 15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53" name="Shape 153"/>
          <p:cNvSpPr>
            <a:spLocks noGrp="1"/>
          </p:cNvSpPr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965200" y="1536700"/>
            <a:ext cx="12052300" cy="342900"/>
          </a:xfrm>
          <a:prstGeom prst="rect">
            <a:avLst/>
          </a:prstGeom>
          <a:solidFill>
            <a:srgbClr val="011993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0" y="1536700"/>
            <a:ext cx="939800" cy="342900"/>
          </a:xfrm>
          <a:prstGeom prst="rect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0" y="9410700"/>
            <a:ext cx="13017500" cy="342900"/>
          </a:xfrm>
          <a:prstGeom prst="rect">
            <a:avLst/>
          </a:prstGeom>
          <a:solidFill>
            <a:srgbClr val="011993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64622" y="9343885"/>
            <a:ext cx="6210301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800" i="1">
                <a:solidFill>
                  <a:srgbClr val="94E3FE"/>
                </a:solidFill>
              </a:defRPr>
            </a:lvl1pPr>
          </a:lstStyle>
          <a:p>
            <a:pPr>
              <a:defRPr i="0"/>
            </a:pPr>
            <a:r>
              <a:rPr i="1"/>
              <a:t>softwareschool.infnlns@gmail.com</a:t>
            </a:r>
          </a:p>
        </p:txBody>
      </p:sp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88900" y="241300"/>
            <a:ext cx="10088759" cy="1104900"/>
          </a:xfrm>
          <a:prstGeom prst="rect">
            <a:avLst/>
          </a:prstGeom>
          <a:effectLst>
            <a:outerShdw blurRad="63500" dist="25400" dir="2700000" rotWithShape="0">
              <a:srgbClr val="000000">
                <a:alpha val="75000"/>
              </a:srgbClr>
            </a:outerShdw>
          </a:effectLst>
        </p:spPr>
        <p:txBody>
          <a:bodyPr>
            <a:normAutofit/>
          </a:bodyPr>
          <a:lstStyle>
            <a:lvl1pPr algn="l">
              <a:defRPr sz="6400">
                <a:solidFill>
                  <a:srgbClr val="0329D7"/>
                </a:solidFill>
                <a:effectLst>
                  <a:outerShdw blurRad="50800" dist="25400" dir="2700000" rotWithShape="0">
                    <a:srgbClr val="000000">
                      <a:alpha val="75000"/>
                    </a:srgbClr>
                  </a:outerShdw>
                </a:effectLst>
                <a:latin typeface="+mn-lt"/>
                <a:ea typeface="+mn-ea"/>
                <a:cs typeface="+mn-cs"/>
                <a:sym typeface="Gill Sans Light"/>
              </a:defRPr>
            </a:lvl1pPr>
          </a:lstStyle>
          <a:p>
            <a:r>
              <a:t>Titolo Testo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88900" y="1955800"/>
            <a:ext cx="12052300" cy="749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2400"/>
              </a:spcBef>
              <a:buSzPct val="46000"/>
              <a:buBlip>
                <a:blip r:embed="rId2"/>
              </a:buBlip>
              <a:defRPr>
                <a:solidFill>
                  <a:srgbClr val="011993"/>
                </a:solidFill>
                <a:latin typeface="Apple Symbols"/>
                <a:ea typeface="Apple Symbols"/>
                <a:cs typeface="Apple Symbols"/>
                <a:sym typeface="Apple Symbols"/>
              </a:defRPr>
            </a:lvl1pPr>
            <a:lvl2pPr>
              <a:spcBef>
                <a:spcPts val="2400"/>
              </a:spcBef>
              <a:buSzPct val="40000"/>
              <a:buBlip>
                <a:blip r:embed="rId3"/>
              </a:buBlip>
              <a:defRPr>
                <a:solidFill>
                  <a:srgbClr val="FF2600"/>
                </a:solidFill>
                <a:latin typeface="Apple Symbols"/>
                <a:ea typeface="Apple Symbols"/>
                <a:cs typeface="Apple Symbols"/>
                <a:sym typeface="Apple Symbols"/>
              </a:defRPr>
            </a:lvl2pPr>
            <a:lvl3pPr>
              <a:spcBef>
                <a:spcPts val="2400"/>
              </a:spcBef>
              <a:buSzPct val="40000"/>
              <a:buBlip>
                <a:blip r:embed="rId4"/>
              </a:buBlip>
              <a:defRPr>
                <a:latin typeface="Apple Symbols"/>
                <a:ea typeface="Apple Symbols"/>
                <a:cs typeface="Apple Symbols"/>
                <a:sym typeface="Apple Symbols"/>
              </a:defRPr>
            </a:lvl3pPr>
            <a:lvl4pPr>
              <a:spcBef>
                <a:spcPts val="2400"/>
              </a:spcBef>
              <a:defRPr>
                <a:latin typeface="Apple Symbols"/>
                <a:ea typeface="Apple Symbols"/>
                <a:cs typeface="Apple Symbols"/>
                <a:sym typeface="Apple Symbols"/>
              </a:defRPr>
            </a:lvl4pPr>
            <a:lvl5pPr>
              <a:spcBef>
                <a:spcPts val="2400"/>
              </a:spcBef>
              <a:defRPr>
                <a:latin typeface="Apple Symbols"/>
                <a:ea typeface="Apple Symbols"/>
                <a:cs typeface="Apple Symbols"/>
                <a:sym typeface="Apple Symbols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xfrm>
            <a:off x="292100" y="1536700"/>
            <a:ext cx="342900" cy="3683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7D7E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4" name="logo INFN-LNS.jp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531600" y="165100"/>
            <a:ext cx="1473200" cy="1263492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pasted-image.pdf"/>
          <p:cNvPicPr>
            <a:picLocks noChangeAspect="1"/>
          </p:cNvPicPr>
          <p:nvPr/>
        </p:nvPicPr>
        <p:blipFill>
          <a:blip r:embed="rId6">
            <a:extLst/>
          </a:blip>
          <a:srcRect t="4264" b="11587"/>
          <a:stretch>
            <a:fillRect/>
          </a:stretch>
        </p:blipFill>
        <p:spPr>
          <a:xfrm>
            <a:off x="10447257" y="244395"/>
            <a:ext cx="1164557" cy="11049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965200" y="1536700"/>
            <a:ext cx="12052300" cy="342900"/>
          </a:xfrm>
          <a:prstGeom prst="rect">
            <a:avLst/>
          </a:prstGeom>
          <a:solidFill>
            <a:srgbClr val="011993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0" y="1536700"/>
            <a:ext cx="939800" cy="342900"/>
          </a:xfrm>
          <a:prstGeom prst="rect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0" y="9410700"/>
            <a:ext cx="13017500" cy="342900"/>
          </a:xfrm>
          <a:prstGeom prst="rect">
            <a:avLst/>
          </a:prstGeom>
          <a:solidFill>
            <a:srgbClr val="011993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5" name="Shape 45"/>
          <p:cNvSpPr/>
          <p:nvPr/>
        </p:nvSpPr>
        <p:spPr>
          <a:xfrm>
            <a:off x="64622" y="9385300"/>
            <a:ext cx="6210301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1800">
                <a:solidFill>
                  <a:srgbClr val="94E3FE"/>
                </a:solidFill>
              </a:defRPr>
            </a:pPr>
            <a:r>
              <a:t>G A P Cirrone, PhD - INFN-LNS (Italy) - </a:t>
            </a:r>
            <a:r>
              <a:rPr i="1"/>
              <a:t>pablo.cirrone@lns.infn.it</a:t>
            </a:r>
          </a:p>
        </p:txBody>
      </p:sp>
      <p:sp>
        <p:nvSpPr>
          <p:cNvPr id="46" name="Shape 46"/>
          <p:cNvSpPr>
            <a:spLocks noGrp="1"/>
          </p:cNvSpPr>
          <p:nvPr>
            <p:ph type="pic" sz="half" idx="13"/>
          </p:nvPr>
        </p:nvSpPr>
        <p:spPr>
          <a:xfrm>
            <a:off x="7086600" y="2209800"/>
            <a:ext cx="5253844" cy="70104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8900" y="241300"/>
            <a:ext cx="10309718" cy="1104900"/>
          </a:xfrm>
          <a:prstGeom prst="rect">
            <a:avLst/>
          </a:prstGeom>
          <a:effectLst>
            <a:outerShdw blurRad="63500" dist="25400" dir="2700000" rotWithShape="0">
              <a:srgbClr val="000000">
                <a:alpha val="75000"/>
              </a:srgbClr>
            </a:outerShdw>
          </a:effectLst>
        </p:spPr>
        <p:txBody>
          <a:bodyPr>
            <a:normAutofit/>
          </a:bodyPr>
          <a:lstStyle>
            <a:lvl1pPr algn="l">
              <a:defRPr sz="6400">
                <a:solidFill>
                  <a:srgbClr val="0329D7"/>
                </a:solidFill>
                <a:effectLst>
                  <a:outerShdw blurRad="50800" dist="25400" dir="2700000" rotWithShape="0">
                    <a:srgbClr val="000000">
                      <a:alpha val="75000"/>
                    </a:srgbClr>
                  </a:outerShdw>
                </a:effectLst>
                <a:latin typeface="+mn-lt"/>
                <a:ea typeface="+mn-ea"/>
                <a:cs typeface="+mn-cs"/>
                <a:sym typeface="Gill Sans Light"/>
              </a:defRPr>
            </a:lvl1pPr>
          </a:lstStyle>
          <a:p>
            <a:r>
              <a:t>Titolo Testo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half" idx="1"/>
          </p:nvPr>
        </p:nvSpPr>
        <p:spPr>
          <a:xfrm>
            <a:off x="88900" y="2159000"/>
            <a:ext cx="5753100" cy="7035800"/>
          </a:xfrm>
          <a:prstGeom prst="rect">
            <a:avLst/>
          </a:prstGeom>
        </p:spPr>
        <p:txBody>
          <a:bodyPr>
            <a:normAutofit/>
          </a:bodyPr>
          <a:lstStyle>
            <a:lvl1pPr marL="584200">
              <a:spcBef>
                <a:spcPts val="2400"/>
              </a:spcBef>
              <a:buSzPct val="64000"/>
              <a:buBlip>
                <a:blip r:embed="rId2"/>
              </a:buBlip>
              <a:defRPr>
                <a:solidFill>
                  <a:srgbClr val="011993"/>
                </a:solidFill>
                <a:latin typeface="Apple Symbols"/>
                <a:ea typeface="Apple Symbols"/>
                <a:cs typeface="Apple Symbols"/>
                <a:sym typeface="Apple Symbols"/>
              </a:defRPr>
            </a:lvl1pPr>
            <a:lvl2pPr marL="1092200">
              <a:spcBef>
                <a:spcPts val="2400"/>
              </a:spcBef>
              <a:buSzPct val="40000"/>
              <a:buBlip>
                <a:blip r:embed="rId3"/>
              </a:buBlip>
              <a:defRPr>
                <a:solidFill>
                  <a:srgbClr val="FF2600"/>
                </a:solidFill>
                <a:latin typeface="Apple Symbols"/>
                <a:ea typeface="Apple Symbols"/>
                <a:cs typeface="Apple Symbols"/>
                <a:sym typeface="Apple Symbols"/>
              </a:defRPr>
            </a:lvl2pPr>
            <a:lvl3pPr marL="1574800">
              <a:spcBef>
                <a:spcPts val="2400"/>
              </a:spcBef>
              <a:buSzPct val="40000"/>
              <a:buBlip>
                <a:blip r:embed="rId4"/>
              </a:buBlip>
              <a:defRPr>
                <a:latin typeface="Apple Symbols"/>
                <a:ea typeface="Apple Symbols"/>
                <a:cs typeface="Apple Symbols"/>
                <a:sym typeface="Apple Symbols"/>
              </a:defRPr>
            </a:lvl3pPr>
            <a:lvl4pPr marL="1993900">
              <a:spcBef>
                <a:spcPts val="2400"/>
              </a:spcBef>
              <a:defRPr>
                <a:latin typeface="Apple Symbols"/>
                <a:ea typeface="Apple Symbols"/>
                <a:cs typeface="Apple Symbols"/>
                <a:sym typeface="Apple Symbols"/>
              </a:defRPr>
            </a:lvl4pPr>
            <a:lvl5pPr marL="2336800">
              <a:spcBef>
                <a:spcPts val="2400"/>
              </a:spcBef>
              <a:defRPr>
                <a:latin typeface="Apple Symbols"/>
                <a:ea typeface="Apple Symbols"/>
                <a:cs typeface="Apple Symbols"/>
                <a:sym typeface="Apple Symbols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xfrm>
            <a:off x="292100" y="1536700"/>
            <a:ext cx="342900" cy="3683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7D7E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50" name="logo INFN-LNS.jp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531600" y="165100"/>
            <a:ext cx="1473200" cy="1263492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pasted-image.pdf"/>
          <p:cNvPicPr>
            <a:picLocks noChangeAspect="1"/>
          </p:cNvPicPr>
          <p:nvPr/>
        </p:nvPicPr>
        <p:blipFill>
          <a:blip r:embed="rId6">
            <a:extLst/>
          </a:blip>
          <a:srcRect t="4264" b="11587"/>
          <a:stretch>
            <a:fillRect/>
          </a:stretch>
        </p:blipFill>
        <p:spPr>
          <a:xfrm>
            <a:off x="10447257" y="244395"/>
            <a:ext cx="1164557" cy="11049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0" y="9410700"/>
            <a:ext cx="13017500" cy="342900"/>
          </a:xfrm>
          <a:prstGeom prst="rect">
            <a:avLst/>
          </a:prstGeom>
          <a:solidFill>
            <a:srgbClr val="011993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xfrm>
            <a:off x="12585700" y="9410700"/>
            <a:ext cx="342900" cy="3683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7D7E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60" name="pasted-image.pdf"/>
          <p:cNvPicPr>
            <a:picLocks noChangeAspect="1"/>
          </p:cNvPicPr>
          <p:nvPr/>
        </p:nvPicPr>
        <p:blipFill>
          <a:blip r:embed="rId2">
            <a:extLst/>
          </a:blip>
          <a:srcRect t="4264" b="11587"/>
          <a:stretch>
            <a:fillRect/>
          </a:stretch>
        </p:blipFill>
        <p:spPr>
          <a:xfrm>
            <a:off x="10265916" y="244395"/>
            <a:ext cx="1164556" cy="1104912"/>
          </a:xfrm>
          <a:prstGeom prst="rect">
            <a:avLst/>
          </a:prstGeom>
          <a:ln w="12700">
            <a:miter lim="400000"/>
          </a:ln>
        </p:spPr>
      </p:pic>
      <p:pic>
        <p:nvPicPr>
          <p:cNvPr id="61" name="pasted-image.png"/>
          <p:cNvPicPr>
            <a:picLocks noChangeAspect="1"/>
          </p:cNvPicPr>
          <p:nvPr/>
        </p:nvPicPr>
        <p:blipFill>
          <a:blip r:embed="rId3">
            <a:extLst/>
          </a:blip>
          <a:srcRect l="5003" r="13932"/>
          <a:stretch>
            <a:fillRect/>
          </a:stretch>
        </p:blipFill>
        <p:spPr>
          <a:xfrm>
            <a:off x="11642646" y="433308"/>
            <a:ext cx="1304320" cy="727265"/>
          </a:xfrm>
          <a:prstGeom prst="rect">
            <a:avLst/>
          </a:prstGeom>
          <a:ln w="12700">
            <a:miter lim="400000"/>
          </a:ln>
        </p:spPr>
      </p:pic>
      <p:sp>
        <p:nvSpPr>
          <p:cNvPr id="62" name="Shape 62"/>
          <p:cNvSpPr/>
          <p:nvPr/>
        </p:nvSpPr>
        <p:spPr>
          <a:xfrm>
            <a:off x="154702" y="9394756"/>
            <a:ext cx="3120480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800" i="1">
                <a:solidFill>
                  <a:srgbClr val="94E3FE"/>
                </a:solidFill>
              </a:defRPr>
            </a:lvl1pPr>
          </a:lstStyle>
          <a:p>
            <a:pPr>
              <a:defRPr i="0"/>
            </a:pPr>
            <a:r>
              <a:rPr i="1"/>
              <a:t>softwareschool.infnlns@gmail.com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127000" y="3060700"/>
            <a:ext cx="12026900" cy="3403600"/>
          </a:xfrm>
          <a:prstGeom prst="rect">
            <a:avLst/>
          </a:prstGeom>
          <a:gradFill>
            <a:gsLst>
              <a:gs pos="0">
                <a:srgbClr val="011993"/>
              </a:gs>
              <a:gs pos="78363">
                <a:srgbClr val="2D397F"/>
              </a:gs>
              <a:gs pos="100000">
                <a:srgbClr val="58596B"/>
              </a:gs>
            </a:gsLst>
            <a:lin ang="10800000"/>
          </a:gradFill>
          <a:ln w="88900">
            <a:miter lim="400000"/>
          </a:ln>
        </p:spPr>
        <p:txBody>
          <a:bodyPr lIns="50800" tIns="50800" rIns="50800" bIns="50800" anchor="ctr"/>
          <a:lstStyle/>
          <a:p>
            <a:pPr algn="r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84" name="logo INFN-LNS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68100" y="165100"/>
            <a:ext cx="1473200" cy="1263492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Shape 85"/>
          <p:cNvSpPr/>
          <p:nvPr/>
        </p:nvSpPr>
        <p:spPr>
          <a:xfrm>
            <a:off x="12242800" y="3048000"/>
            <a:ext cx="406400" cy="3403600"/>
          </a:xfrm>
          <a:prstGeom prst="rect">
            <a:avLst/>
          </a:prstGeom>
          <a:solidFill>
            <a:srgbClr val="FF2600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xfrm>
            <a:off x="1270000" y="3575694"/>
            <a:ext cx="10464800" cy="2373611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>
                <a:solidFill>
                  <a:srgbClr val="FFFFFF"/>
                </a:solidFill>
                <a:effectLst>
                  <a:outerShdw blurRad="63500" dist="25400" dir="2700000" rotWithShape="0">
                    <a:srgbClr val="000000">
                      <a:alpha val="75000"/>
                    </a:srgbClr>
                  </a:outerShdw>
                </a:effectLst>
                <a:latin typeface="+mn-lt"/>
                <a:ea typeface="+mn-ea"/>
                <a:cs typeface="+mn-cs"/>
                <a:sym typeface="Gill Sans Light"/>
              </a:defRPr>
            </a:lvl1pPr>
          </a:lstStyle>
          <a:p>
            <a:r>
              <a:t>Titolo Testo</a:t>
            </a:r>
          </a:p>
        </p:txBody>
      </p:sp>
      <p:sp>
        <p:nvSpPr>
          <p:cNvPr id="87" name="Shape 87"/>
          <p:cNvSpPr>
            <a:spLocks noGrp="1"/>
          </p:cNvSpPr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no Logo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647700" y="1968500"/>
            <a:ext cx="11709400" cy="127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254000" y="9410700"/>
            <a:ext cx="11950700" cy="30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>
            <a:spAutoFit/>
          </a:bodyPr>
          <a:lstStyle>
            <a:lvl1pPr algn="l">
              <a:defRPr sz="1400" i="1">
                <a:solidFill>
                  <a:srgbClr val="6060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t>Dr. G A P Cirrone (INFN-LNS), pablo.cirrone@lns.infn.it; https://sites.google.com/site/elimedfacility</a:t>
            </a:r>
          </a:p>
        </p:txBody>
      </p:sp>
      <p:sp>
        <p:nvSpPr>
          <p:cNvPr id="111" name="Shape 111"/>
          <p:cNvSpPr>
            <a:spLocks noGrp="1"/>
          </p:cNvSpPr>
          <p:nvPr>
            <p:ph type="title"/>
          </p:nvPr>
        </p:nvSpPr>
        <p:spPr>
          <a:xfrm>
            <a:off x="571500" y="342900"/>
            <a:ext cx="11861800" cy="1397000"/>
          </a:xfrm>
          <a:prstGeom prst="rect">
            <a:avLst/>
          </a:prstGeom>
          <a:effectLst>
            <a:outerShdw blurRad="50800" dist="38100" dir="720000" rotWithShape="0">
              <a:srgbClr val="000000">
                <a:alpha val="75000"/>
              </a:srgbClr>
            </a:outerShdw>
          </a:effectLst>
        </p:spPr>
        <p:txBody>
          <a:bodyPr anchor="b">
            <a:normAutofit/>
          </a:bodyPr>
          <a:lstStyle>
            <a:lvl1pPr algn="l">
              <a:defRPr sz="6400">
                <a:solidFill>
                  <a:srgbClr val="D94C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t>Titolo Testo</a:t>
            </a:r>
          </a:p>
        </p:txBody>
      </p:sp>
      <p:sp>
        <p:nvSpPr>
          <p:cNvPr id="112" name="Shape 112"/>
          <p:cNvSpPr>
            <a:spLocks noGrp="1"/>
          </p:cNvSpPr>
          <p:nvPr>
            <p:ph type="body" idx="1"/>
          </p:nvPr>
        </p:nvSpPr>
        <p:spPr>
          <a:xfrm>
            <a:off x="571500" y="2324100"/>
            <a:ext cx="11861800" cy="65659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508000" indent="-508000">
              <a:buSzPct val="125000"/>
              <a:defRPr sz="5000">
                <a:solidFill>
                  <a:srgbClr val="941100"/>
                </a:solidFill>
              </a:defRPr>
            </a:lvl1pPr>
            <a:lvl2pPr marL="1460500" indent="-1016000">
              <a:buSzPct val="100000"/>
              <a:buBlip>
                <a:blip r:embed="rId3"/>
              </a:buBlip>
              <a:defRPr sz="4800">
                <a:solidFill>
                  <a:srgbClr val="3C6162"/>
                </a:solidFill>
                <a:latin typeface="+mn-lt"/>
                <a:ea typeface="+mn-ea"/>
                <a:cs typeface="+mn-cs"/>
                <a:sym typeface="Gill Sans Light"/>
              </a:defRPr>
            </a:lvl2pPr>
            <a:lvl3pPr marL="1981200" indent="-711200">
              <a:buSzPct val="80000"/>
              <a:buFont typeface="Lucida Grande"/>
              <a:buBlip>
                <a:blip r:embed="rId4"/>
              </a:buBlip>
              <a:defRPr sz="3600">
                <a:latin typeface="+mn-lt"/>
                <a:ea typeface="+mn-ea"/>
                <a:cs typeface="+mn-cs"/>
                <a:sym typeface="Gill Sans Light"/>
              </a:defRPr>
            </a:lvl3pPr>
            <a:lvl4pPr marL="1600200" indent="-266700">
              <a:buSzPct val="100000"/>
              <a:defRPr sz="3600">
                <a:latin typeface="+mn-lt"/>
                <a:ea typeface="+mn-ea"/>
                <a:cs typeface="+mn-cs"/>
                <a:sym typeface="Gill Sans Light"/>
              </a:defRPr>
            </a:lvl4pPr>
            <a:lvl5pPr marL="2044700" indent="-266700">
              <a:buSzPct val="100000"/>
              <a:defRPr sz="2400">
                <a:latin typeface="+mn-lt"/>
                <a:ea typeface="+mn-ea"/>
                <a:cs typeface="+mn-cs"/>
                <a:sym typeface="Gill Sans Light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13" name="Shape 113"/>
          <p:cNvSpPr>
            <a:spLocks noGrp="1"/>
          </p:cNvSpPr>
          <p:nvPr>
            <p:ph type="sldNum" sz="quarter" idx="2"/>
          </p:nvPr>
        </p:nvSpPr>
        <p:spPr>
          <a:xfrm>
            <a:off x="12268199" y="9194800"/>
            <a:ext cx="312015" cy="299822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0" y="9410700"/>
            <a:ext cx="13017500" cy="342900"/>
          </a:xfrm>
          <a:prstGeom prst="rect">
            <a:avLst/>
          </a:prstGeom>
          <a:solidFill>
            <a:srgbClr val="011993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876300" y="1701800"/>
            <a:ext cx="11239500" cy="436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889000" lvl="1" indent="-571500" algn="l">
              <a:spcBef>
                <a:spcPts val="2400"/>
              </a:spcBef>
              <a:buSzPct val="64000"/>
              <a:buBlip>
                <a:blip r:embed="rId2"/>
              </a:buBlip>
              <a:defRPr>
                <a:solidFill>
                  <a:srgbClr val="011993"/>
                </a:solidFill>
                <a:latin typeface="+mn-lt"/>
                <a:ea typeface="+mn-ea"/>
                <a:cs typeface="+mn-cs"/>
                <a:sym typeface="Gill Sans Light"/>
              </a:defRPr>
            </a:pPr>
            <a:r>
              <a:t>Body Level One</a:t>
            </a:r>
          </a:p>
          <a:p>
            <a:pPr marL="1333500" lvl="2" indent="-571500" algn="l">
              <a:spcBef>
                <a:spcPts val="2400"/>
              </a:spcBef>
              <a:buSzPct val="40000"/>
              <a:buBlip>
                <a:blip r:embed="rId3"/>
              </a:buBlip>
              <a:defRPr>
                <a:solidFill>
                  <a:srgbClr val="FF2600"/>
                </a:solidFill>
                <a:latin typeface="+mn-lt"/>
                <a:ea typeface="+mn-ea"/>
                <a:cs typeface="+mn-cs"/>
                <a:sym typeface="Gill Sans Light"/>
              </a:defRPr>
            </a:pPr>
            <a:r>
              <a:t>Body Level Two</a:t>
            </a:r>
          </a:p>
          <a:p>
            <a:pPr marL="1778000" lvl="3" indent="-571500" algn="l">
              <a:spcBef>
                <a:spcPts val="2400"/>
              </a:spcBef>
              <a:buSzPct val="40000"/>
              <a:buBlip>
                <a:blip r:embed="rId4"/>
              </a:buBlip>
              <a:defRPr>
                <a:latin typeface="+mn-lt"/>
                <a:ea typeface="+mn-ea"/>
                <a:cs typeface="+mn-cs"/>
                <a:sym typeface="Gill Sans Light"/>
              </a:defRPr>
            </a:pPr>
            <a:r>
              <a:t>Body Level Three</a:t>
            </a:r>
          </a:p>
          <a:p>
            <a:pPr marL="2222500" lvl="4" indent="-571500" algn="l">
              <a:spcBef>
                <a:spcPts val="24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 Light"/>
              </a:defRPr>
            </a:pPr>
            <a:r>
              <a:t>Body Level Four</a:t>
            </a:r>
          </a:p>
          <a:p>
            <a:pPr marL="2667000" lvl="5" indent="-571500" algn="l">
              <a:spcBef>
                <a:spcPts val="24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 Light"/>
              </a:defRPr>
            </a:pPr>
            <a:r>
              <a:t>Body Level Five</a:t>
            </a:r>
          </a:p>
        </p:txBody>
      </p:sp>
      <p:grpSp>
        <p:nvGrpSpPr>
          <p:cNvPr id="124" name="Group 124"/>
          <p:cNvGrpSpPr/>
          <p:nvPr/>
        </p:nvGrpSpPr>
        <p:grpSpPr>
          <a:xfrm>
            <a:off x="11436350" y="133350"/>
            <a:ext cx="1536700" cy="1326992"/>
            <a:chOff x="0" y="0"/>
            <a:chExt cx="1536700" cy="1326991"/>
          </a:xfrm>
        </p:grpSpPr>
        <p:pic>
          <p:nvPicPr>
            <p:cNvPr id="123" name="logo INFN-LNS.jp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1750" y="31750"/>
              <a:ext cx="1473200" cy="1263492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22" name="Immagine 121"/>
            <p:cNvPicPr>
              <a:picLocks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1536700" cy="1326992"/>
            </a:xfrm>
            <a:prstGeom prst="rect">
              <a:avLst/>
            </a:prstGeom>
            <a:effectLst/>
          </p:spPr>
        </p:pic>
      </p:grpSp>
      <p:sp>
        <p:nvSpPr>
          <p:cNvPr id="125" name="Shape 125"/>
          <p:cNvSpPr/>
          <p:nvPr/>
        </p:nvSpPr>
        <p:spPr>
          <a:xfrm>
            <a:off x="64622" y="9385300"/>
            <a:ext cx="6210301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1800">
                <a:solidFill>
                  <a:srgbClr val="94E3FE"/>
                </a:solidFill>
              </a:defRPr>
            </a:pPr>
            <a:r>
              <a:t>G A P Cirrone, PhD - INFN-LNS (Italy) - </a:t>
            </a:r>
            <a:r>
              <a:rPr i="1"/>
              <a:t>pablo.cirrone@lns.infn.it</a:t>
            </a:r>
          </a:p>
        </p:txBody>
      </p:sp>
      <p:sp>
        <p:nvSpPr>
          <p:cNvPr id="126" name="Shape 126"/>
          <p:cNvSpPr>
            <a:spLocks noGrp="1"/>
          </p:cNvSpPr>
          <p:nvPr>
            <p:ph type="sldNum" sz="quarter" idx="2"/>
          </p:nvPr>
        </p:nvSpPr>
        <p:spPr>
          <a:xfrm>
            <a:off x="12585700" y="9410700"/>
            <a:ext cx="342900" cy="3683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7D7E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9410700"/>
            <a:ext cx="13017500" cy="342900"/>
          </a:xfrm>
          <a:prstGeom prst="rect">
            <a:avLst/>
          </a:prstGeom>
          <a:solidFill>
            <a:srgbClr val="011993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64622" y="9385300"/>
            <a:ext cx="6210301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1800">
                <a:solidFill>
                  <a:srgbClr val="94E3FE"/>
                </a:solidFill>
              </a:defRPr>
            </a:pPr>
            <a:r>
              <a:t>G A P Cirrone, PhD - INFN-LNS (Italy) - </a:t>
            </a:r>
            <a:r>
              <a:rPr i="1"/>
              <a:t>pablo.cirrone@lns.infn.it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2446000" y="93980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r>
              <a:t>Titolo Testo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1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reat.space.qinetiq.com/gps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geant4.lngs.infn.it/alghero2019/task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jpeg"/><Relationship Id="rId5" Type="http://schemas.openxmlformats.org/officeDocument/2006/relationships/image" Target="../media/image5.ti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tif"/><Relationship Id="rId5" Type="http://schemas.openxmlformats.org/officeDocument/2006/relationships/image" Target="../media/image4.png"/><Relationship Id="rId4" Type="http://schemas.openxmlformats.org/officeDocument/2006/relationships/image" Target="../media/image3.t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pc.univ-paris7.fr/~franco/g4doxy4.10/html/class_g4_particle_table.html#a8bb5b636696da4abae3ca7ea0ea5af95" TargetMode="External"/><Relationship Id="rId13" Type="http://schemas.openxmlformats.org/officeDocument/2006/relationships/hyperlink" Target="http://www.apc.univ-paris7.fr/~franco/g4doxy4.10/html/namespacepython_1_1hepunit.html#afce32e9a7bd9798ccc056121cc389aa9" TargetMode="External"/><Relationship Id="rId18" Type="http://schemas.openxmlformats.org/officeDocument/2006/relationships/hyperlink" Target="http://www.apc.univ-paris7.fr/~franco/g4doxy4.10/html/class_g4_event.html" TargetMode="External"/><Relationship Id="rId3" Type="http://schemas.openxmlformats.org/officeDocument/2006/relationships/hyperlink" Target="http://www.apc.univ-paris7.fr/~franco/g4doxy4.10/html/class_ex_p02_primary_generator_action.html#a0e32769afa73566d14decfbd17cddc14" TargetMode="External"/><Relationship Id="rId21" Type="http://schemas.openxmlformats.org/officeDocument/2006/relationships/hyperlink" Target="http://www.apc.univ-paris7.fr/~franco/g4doxy4.10/html/class_g4_particle_gun.html#a1cf3f060ee960071bfb26fcb3bed63b7" TargetMode="External"/><Relationship Id="rId7" Type="http://schemas.openxmlformats.org/officeDocument/2006/relationships/hyperlink" Target="http://www.apc.univ-paris7.fr/~franco/g4doxy4.10/html/class_g4_particle_table.html" TargetMode="External"/><Relationship Id="rId12" Type="http://schemas.openxmlformats.org/officeDocument/2006/relationships/hyperlink" Target="http://www.apc.univ-paris7.fr/~franco/g4doxy4.10/html/class_g4_particle_gun.html#acffc63776206ba551cdc941ff690a21d" TargetMode="External"/><Relationship Id="rId17" Type="http://schemas.openxmlformats.org/officeDocument/2006/relationships/hyperlink" Target="http://www.apc.univ-paris7.fr/~franco/g4doxy4.10/html/class_ex_p02_primary_generator_action.html#a2d8294c6dc660d36784cf9dcc7941fae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http://www.apc.univ-paris7.fr/~franco/g4doxy4.10/html/class_ex_p02_primary_generator_action.html#af3402e322cca424b8cefb9aef45ad040" TargetMode="External"/><Relationship Id="rId20" Type="http://schemas.openxmlformats.org/officeDocument/2006/relationships/hyperlink" Target="http://www.apc.univ-paris7.fr/~franco/g4doxy4.10/html/namespacetest.html#a1110753cb19048e99a763a13267fa2c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pc.univ-paris7.fr/~franco/g4doxy4.10/html/class_g4_particle_gun.html" TargetMode="External"/><Relationship Id="rId11" Type="http://schemas.openxmlformats.org/officeDocument/2006/relationships/hyperlink" Target="http://www.apc.univ-paris7.fr/~franco/g4doxy4.10/html/class_g4_particle_table.html#a891da3f41417c3800e7596fab298c3c5" TargetMode="External"/><Relationship Id="rId5" Type="http://schemas.openxmlformats.org/officeDocument/2006/relationships/hyperlink" Target="http://www.apc.univ-paris7.fr/~franco/g4doxy4.10/html/_g4_types_8hh.html#abe302bce7537dc7036cb11d827505004" TargetMode="External"/><Relationship Id="rId15" Type="http://schemas.openxmlformats.org/officeDocument/2006/relationships/hyperlink" Target="http://www.apc.univ-paris7.fr/~franco/g4doxy4.10/html/_g4_three_vector_8hh.html#a8a40941423af41c97f26abe9ccfe2bdd" TargetMode="External"/><Relationship Id="rId23" Type="http://schemas.openxmlformats.org/officeDocument/2006/relationships/image" Target="../media/image1.jpeg"/><Relationship Id="rId10" Type="http://schemas.openxmlformats.org/officeDocument/2006/relationships/hyperlink" Target="http://www.apc.univ-paris7.fr/~franco/g4doxy4.10/html/class_g4_particle_gun.html#aae5df7aba65b5e621bf5fceea16e8c4e" TargetMode="External"/><Relationship Id="rId19" Type="http://schemas.openxmlformats.org/officeDocument/2006/relationships/hyperlink" Target="http://www.apc.univ-paris7.fr/~franco/g4doxy4.10/html/class_c_l_h_e_p_1_1_hep3_vector.html" TargetMode="External"/><Relationship Id="rId4" Type="http://schemas.openxmlformats.org/officeDocument/2006/relationships/hyperlink" Target="http://www.apc.univ-paris7.fr/~franco/g4doxy4.10/html/class_g4_v_user_primary_generator_action.html" TargetMode="External"/><Relationship Id="rId9" Type="http://schemas.openxmlformats.org/officeDocument/2006/relationships/hyperlink" Target="http://www.apc.univ-paris7.fr/~franco/g4doxy4.10/html/class_g4_string.html" TargetMode="External"/><Relationship Id="rId14" Type="http://schemas.openxmlformats.org/officeDocument/2006/relationships/hyperlink" Target="http://www.apc.univ-paris7.fr/~franco/g4doxy4.10/html/class_g4_v_primary_generator.html#aec08e7aabccac4a0c0089cc49178e59c" TargetMode="External"/><Relationship Id="rId22" Type="http://schemas.openxmlformats.org/officeDocument/2006/relationships/hyperlink" Target="http://www.apc.univ-paris7.fr/~franco/g4doxy4.10/html/class_g4_particle_gun.html#ae379db98a1089954ae61be18581b3042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/>
          </p:cNvSpPr>
          <p:nvPr>
            <p:ph type="ctrTitle"/>
          </p:nvPr>
        </p:nvSpPr>
        <p:spPr>
          <a:xfrm>
            <a:off x="2603500" y="3460005"/>
            <a:ext cx="9207500" cy="222582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455675">
              <a:defRPr sz="4835">
                <a:effectLst>
                  <a:outerShdw blurRad="49530" dist="19812" dir="2700000" rotWithShape="0">
                    <a:srgbClr val="000000">
                      <a:alpha val="75000"/>
                    </a:srgbClr>
                  </a:outerShdw>
                </a:effectLst>
              </a:defRPr>
            </a:pPr>
            <a:r>
              <a:rPr lang="en-GB" sz="7200" dirty="0"/>
              <a:t>Generation</a:t>
            </a:r>
            <a:br>
              <a:rPr lang="en-GB" sz="7200" dirty="0"/>
            </a:br>
            <a:r>
              <a:rPr lang="en-GB" sz="7200" dirty="0"/>
              <a:t>of a primary event</a:t>
            </a:r>
            <a:endParaRPr sz="7200" dirty="0"/>
          </a:p>
        </p:txBody>
      </p:sp>
      <p:sp>
        <p:nvSpPr>
          <p:cNvPr id="163" name="Shape 163"/>
          <p:cNvSpPr>
            <a:spLocks noGrp="1"/>
          </p:cNvSpPr>
          <p:nvPr>
            <p:ph type="subTitle" sz="quarter" idx="1"/>
          </p:nvPr>
        </p:nvSpPr>
        <p:spPr>
          <a:xfrm>
            <a:off x="1689100" y="6680200"/>
            <a:ext cx="10443270" cy="2225824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GB" b="1" dirty="0"/>
              <a:t>Ruhani Khanna (INFN-LNS)</a:t>
            </a:r>
          </a:p>
          <a:p>
            <a:endParaRPr lang="en-GB" b="1" dirty="0"/>
          </a:p>
          <a:p>
            <a:r>
              <a:rPr lang="en-GB" dirty="0"/>
              <a:t>XVI Seminar on Software for Nuclear, Sub-nuclear and Applied Physics</a:t>
            </a:r>
            <a:endParaRPr dirty="0"/>
          </a:p>
          <a:p>
            <a:r>
              <a:rPr lang="en-GB" dirty="0"/>
              <a:t>Tuesday 28</a:t>
            </a:r>
            <a:r>
              <a:rPr lang="en-GB" baseline="30000" dirty="0"/>
              <a:t>th</a:t>
            </a:r>
            <a:r>
              <a:rPr lang="en-GB" dirty="0"/>
              <a:t> May</a:t>
            </a:r>
            <a:r>
              <a:rPr dirty="0"/>
              <a:t>, 201</a:t>
            </a:r>
            <a:r>
              <a:rPr lang="en-GB" dirty="0"/>
              <a:t>9</a:t>
            </a:r>
            <a:r>
              <a:rPr dirty="0"/>
              <a:t> </a:t>
            </a:r>
            <a:r>
              <a:rPr lang="en-GB" dirty="0"/>
              <a:t>–</a:t>
            </a:r>
            <a:r>
              <a:rPr dirty="0"/>
              <a:t> </a:t>
            </a:r>
            <a:r>
              <a:rPr lang="en-GB" dirty="0"/>
              <a:t>Alghero, Italy</a:t>
            </a:r>
            <a:endParaRPr dirty="0"/>
          </a:p>
        </p:txBody>
      </p:sp>
      <p:sp>
        <p:nvSpPr>
          <p:cNvPr id="164" name="Shape 164"/>
          <p:cNvSpPr>
            <a:spLocks noGrp="1"/>
          </p:cNvSpPr>
          <p:nvPr>
            <p:ph type="sldNum" sz="quarter" idx="2"/>
          </p:nvPr>
        </p:nvSpPr>
        <p:spPr>
          <a:xfrm>
            <a:off x="12642849" y="9410700"/>
            <a:ext cx="228601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578E1-F124-4558-AB66-634D70376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G4HEPEvtInterface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B2C35-C34B-437D-9E4E-A6AC45137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900" y="1955800"/>
            <a:ext cx="12052300" cy="6502400"/>
          </a:xfrm>
        </p:spPr>
        <p:txBody>
          <a:bodyPr>
            <a:normAutofit/>
          </a:bodyPr>
          <a:lstStyle/>
          <a:p>
            <a:r>
              <a:rPr lang="en-GB" sz="3600" dirty="0"/>
              <a:t>GEANT4 provides an ASCII file interface (unlike usual FORTRAN code) for event generators</a:t>
            </a:r>
          </a:p>
          <a:p>
            <a:r>
              <a:rPr lang="en-GB" sz="3600" dirty="0">
                <a:solidFill>
                  <a:schemeClr val="accent3"/>
                </a:solidFill>
                <a:latin typeface="Oswald Light"/>
                <a:ea typeface="Oswald Light"/>
                <a:cs typeface="Oswald Light"/>
                <a:sym typeface="Oswald Light"/>
              </a:rPr>
              <a:t>G4HEPEvtInterface</a:t>
            </a:r>
            <a:r>
              <a:rPr lang="en-GB" sz="3600" dirty="0">
                <a:solidFill>
                  <a:schemeClr val="accent3"/>
                </a:solidFill>
              </a:rPr>
              <a:t> </a:t>
            </a:r>
            <a:r>
              <a:rPr lang="en-GB" sz="3600" dirty="0"/>
              <a:t>reads this ASCII file produced by an Event generator to reproduce the </a:t>
            </a:r>
            <a:r>
              <a:rPr lang="en-GB" sz="3600" dirty="0">
                <a:solidFill>
                  <a:schemeClr val="accent3"/>
                </a:solidFill>
                <a:latin typeface="Oswald Light"/>
                <a:ea typeface="Oswald Light"/>
                <a:cs typeface="Oswald Light"/>
                <a:sym typeface="Oswald Light"/>
              </a:rPr>
              <a:t>G4PrimaryParticle</a:t>
            </a:r>
            <a:r>
              <a:rPr lang="en-GB" sz="3600" dirty="0">
                <a:solidFill>
                  <a:srgbClr val="FFFFFF"/>
                </a:solidFill>
              </a:rPr>
              <a:t> </a:t>
            </a:r>
            <a:r>
              <a:rPr lang="en-GB" sz="3600" dirty="0"/>
              <a:t>objects (in particular the </a:t>
            </a:r>
            <a:r>
              <a:rPr lang="en-GB" sz="3600" dirty="0">
                <a:solidFill>
                  <a:schemeClr val="accent3"/>
                </a:solidFill>
                <a:latin typeface="Oswald Light"/>
                <a:ea typeface="Oswald Light"/>
                <a:cs typeface="Oswald Light"/>
                <a:sym typeface="Oswald Light"/>
              </a:rPr>
              <a:t>/HEPEVT/</a:t>
            </a:r>
            <a:r>
              <a:rPr lang="en-GB" sz="3600" dirty="0">
                <a:solidFill>
                  <a:schemeClr val="accent3"/>
                </a:solidFill>
              </a:rPr>
              <a:t> </a:t>
            </a:r>
            <a:r>
              <a:rPr lang="en-GB" sz="3600" dirty="0" err="1"/>
              <a:t>fortran</a:t>
            </a:r>
            <a:r>
              <a:rPr lang="en-GB" sz="3600" dirty="0"/>
              <a:t> block)</a:t>
            </a:r>
          </a:p>
          <a:p>
            <a:pPr marL="317500" indent="0">
              <a:buNone/>
            </a:pPr>
            <a:endParaRPr lang="en-GB" sz="3600" dirty="0"/>
          </a:p>
          <a:p>
            <a:r>
              <a:rPr lang="en-GB" sz="3600" dirty="0"/>
              <a:t>Does not place for the primary particle so the interaction point must be set by the User</a:t>
            </a:r>
          </a:p>
        </p:txBody>
      </p:sp>
    </p:spTree>
    <p:extLst>
      <p:ext uri="{BB962C8B-B14F-4D97-AF65-F5344CB8AC3E}">
        <p14:creationId xmlns:p14="http://schemas.microsoft.com/office/powerpoint/2010/main" val="288084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578E1-F124-4558-AB66-634D70376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G4GeneralParticleSource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B2C35-C34B-437D-9E4E-A6AC45137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900" y="1955800"/>
            <a:ext cx="12052300" cy="5788025"/>
          </a:xfrm>
        </p:spPr>
        <p:txBody>
          <a:bodyPr>
            <a:normAutofit lnSpcReduction="10000"/>
          </a:bodyPr>
          <a:lstStyle/>
          <a:p>
            <a:r>
              <a:rPr lang="en-GB" sz="3600" dirty="0"/>
              <a:t>Designed to replace G4ParticleGun class</a:t>
            </a:r>
          </a:p>
          <a:p>
            <a:r>
              <a:rPr lang="en-GB" sz="3600" dirty="0"/>
              <a:t>Allows specification of multiple particle sources each with independent definition of particle type, position, direction and energy distribution</a:t>
            </a:r>
          </a:p>
          <a:p>
            <a:r>
              <a:rPr lang="en-GB" sz="3600" dirty="0"/>
              <a:t>Primary vertex can be chosen on the surface of a certain volume (randomly)</a:t>
            </a:r>
          </a:p>
          <a:p>
            <a:r>
              <a:rPr lang="en-GB" sz="3600" dirty="0"/>
              <a:t>Momentum, direction and kinetic energy can also be randomised</a:t>
            </a:r>
          </a:p>
          <a:p>
            <a:r>
              <a:rPr lang="en-GB" sz="3600" dirty="0"/>
              <a:t>Distribution defined by UI commands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0B7A9EF-0D25-4987-A706-B7A63D8F53C3}"/>
              </a:ext>
            </a:extLst>
          </p:cNvPr>
          <p:cNvSpPr/>
          <p:nvPr/>
        </p:nvSpPr>
        <p:spPr>
          <a:xfrm>
            <a:off x="88900" y="7797800"/>
            <a:ext cx="12915900" cy="1475581"/>
          </a:xfrm>
          <a:prstGeom prst="roundRect">
            <a:avLst/>
          </a:prstGeom>
          <a:blipFill rotWithShape="1">
            <a:blip r:embed="rId3"/>
            <a:srcRect/>
            <a:tile tx="0" ty="0" sx="100000" sy="100000" flip="none" algn="tl"/>
          </a:blipFill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4000" dirty="0" err="1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fGenerateParticleSource</a:t>
            </a:r>
            <a:r>
              <a:rPr lang="en-GB" sz="40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 = new G4GenerateParticleSource();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40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rPr>
              <a:t>…/source/event/include/G4GeneralParticleSource.hh</a:t>
            </a:r>
          </a:p>
        </p:txBody>
      </p:sp>
    </p:spTree>
    <p:extLst>
      <p:ext uri="{BB962C8B-B14F-4D97-AF65-F5344CB8AC3E}">
        <p14:creationId xmlns:p14="http://schemas.microsoft.com/office/powerpoint/2010/main" val="98200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BD766-FEB4-447C-8E32-5E176212C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Implementation example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6FC33A-03BE-48EC-8B60-0C66FC6AAA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847" t="38015" r="31250" b="15478"/>
          <a:stretch/>
        </p:blipFill>
        <p:spPr>
          <a:xfrm>
            <a:off x="171211" y="2286000"/>
            <a:ext cx="6687023" cy="6750051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BA8A8-977B-4B12-8A98-B396BEFBC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92950" y="1914525"/>
            <a:ext cx="5911850" cy="7493000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Source: point like, 100 MeV proton along z</a:t>
            </a:r>
          </a:p>
          <a:p>
            <a:pPr marL="317500" indent="0">
              <a:buNone/>
            </a:pPr>
            <a:r>
              <a:rPr lang="en-GB" sz="3800" dirty="0">
                <a:solidFill>
                  <a:schemeClr val="accent2"/>
                </a:solidFill>
              </a:rPr>
              <a:t>/</a:t>
            </a:r>
            <a:r>
              <a:rPr lang="en-GB" sz="3800" dirty="0" err="1">
                <a:solidFill>
                  <a:schemeClr val="accent2"/>
                </a:solidFill>
              </a:rPr>
              <a:t>gps</a:t>
            </a:r>
            <a:r>
              <a:rPr lang="en-GB" sz="3800" dirty="0">
                <a:solidFill>
                  <a:schemeClr val="accent2"/>
                </a:solidFill>
              </a:rPr>
              <a:t>/</a:t>
            </a:r>
            <a:r>
              <a:rPr lang="en-GB" sz="3800" dirty="0" err="1">
                <a:solidFill>
                  <a:schemeClr val="accent2"/>
                </a:solidFill>
              </a:rPr>
              <a:t>pos</a:t>
            </a:r>
            <a:r>
              <a:rPr lang="en-GB" sz="3800" dirty="0">
                <a:solidFill>
                  <a:schemeClr val="accent2"/>
                </a:solidFill>
              </a:rPr>
              <a:t>/type point</a:t>
            </a:r>
          </a:p>
          <a:p>
            <a:pPr marL="317500" indent="0">
              <a:buNone/>
            </a:pPr>
            <a:r>
              <a:rPr lang="en-GB" sz="3800" dirty="0">
                <a:solidFill>
                  <a:schemeClr val="accent2"/>
                </a:solidFill>
              </a:rPr>
              <a:t>/</a:t>
            </a:r>
            <a:r>
              <a:rPr lang="en-GB" sz="3800" dirty="0" err="1">
                <a:solidFill>
                  <a:schemeClr val="accent2"/>
                </a:solidFill>
              </a:rPr>
              <a:t>gps</a:t>
            </a:r>
            <a:r>
              <a:rPr lang="en-GB" sz="3800" dirty="0">
                <a:solidFill>
                  <a:schemeClr val="accent2"/>
                </a:solidFill>
              </a:rPr>
              <a:t>/particle proton</a:t>
            </a:r>
          </a:p>
          <a:p>
            <a:pPr marL="317500" indent="0">
              <a:buNone/>
            </a:pPr>
            <a:r>
              <a:rPr lang="en-GB" sz="3800" dirty="0">
                <a:solidFill>
                  <a:schemeClr val="accent2"/>
                </a:solidFill>
              </a:rPr>
              <a:t>/</a:t>
            </a:r>
            <a:r>
              <a:rPr lang="en-GB" sz="3800" dirty="0" err="1">
                <a:solidFill>
                  <a:schemeClr val="accent2"/>
                </a:solidFill>
              </a:rPr>
              <a:t>gps</a:t>
            </a:r>
            <a:r>
              <a:rPr lang="en-GB" sz="3800" dirty="0">
                <a:solidFill>
                  <a:schemeClr val="accent2"/>
                </a:solidFill>
              </a:rPr>
              <a:t>/energy 100 MeV</a:t>
            </a:r>
          </a:p>
          <a:p>
            <a:pPr marL="317500" indent="0">
              <a:buNone/>
            </a:pPr>
            <a:r>
              <a:rPr lang="en-GB" sz="3800" dirty="0">
                <a:solidFill>
                  <a:schemeClr val="accent2"/>
                </a:solidFill>
              </a:rPr>
              <a:t>/</a:t>
            </a:r>
            <a:r>
              <a:rPr lang="en-GB" sz="3800" dirty="0" err="1">
                <a:solidFill>
                  <a:schemeClr val="accent2"/>
                </a:solidFill>
              </a:rPr>
              <a:t>gps</a:t>
            </a:r>
            <a:r>
              <a:rPr lang="en-GB" sz="3800" dirty="0">
                <a:solidFill>
                  <a:schemeClr val="accent2"/>
                </a:solidFill>
              </a:rPr>
              <a:t>/direction 0 0 1</a:t>
            </a:r>
          </a:p>
          <a:p>
            <a:r>
              <a:rPr lang="en-GB" dirty="0"/>
              <a:t>Source: plane source(2x2), 100 MeV proton along z</a:t>
            </a:r>
          </a:p>
          <a:p>
            <a:pPr marL="317500" indent="0">
              <a:buNone/>
            </a:pPr>
            <a:r>
              <a:rPr lang="en-GB" sz="3800" dirty="0">
                <a:solidFill>
                  <a:schemeClr val="accent2"/>
                </a:solidFill>
              </a:rPr>
              <a:t>/</a:t>
            </a:r>
            <a:r>
              <a:rPr lang="en-GB" sz="3800" dirty="0" err="1">
                <a:solidFill>
                  <a:schemeClr val="accent2"/>
                </a:solidFill>
              </a:rPr>
              <a:t>gps</a:t>
            </a:r>
            <a:r>
              <a:rPr lang="en-GB" sz="3800" dirty="0">
                <a:solidFill>
                  <a:schemeClr val="accent2"/>
                </a:solidFill>
              </a:rPr>
              <a:t>/</a:t>
            </a:r>
            <a:r>
              <a:rPr lang="en-GB" sz="3800" dirty="0" err="1">
                <a:solidFill>
                  <a:schemeClr val="accent2"/>
                </a:solidFill>
              </a:rPr>
              <a:t>pos</a:t>
            </a:r>
            <a:r>
              <a:rPr lang="en-GB" sz="3800" dirty="0">
                <a:solidFill>
                  <a:schemeClr val="accent2"/>
                </a:solidFill>
              </a:rPr>
              <a:t>/type/plane</a:t>
            </a:r>
          </a:p>
          <a:p>
            <a:pPr marL="317500" indent="0">
              <a:buNone/>
            </a:pPr>
            <a:r>
              <a:rPr lang="en-GB" sz="3800" dirty="0">
                <a:solidFill>
                  <a:schemeClr val="accent2"/>
                </a:solidFill>
              </a:rPr>
              <a:t>/</a:t>
            </a:r>
            <a:r>
              <a:rPr lang="en-GB" sz="3800" dirty="0" err="1">
                <a:solidFill>
                  <a:schemeClr val="accent2"/>
                </a:solidFill>
              </a:rPr>
              <a:t>gps</a:t>
            </a:r>
            <a:r>
              <a:rPr lang="en-GB" sz="3800" dirty="0">
                <a:solidFill>
                  <a:schemeClr val="accent2"/>
                </a:solidFill>
              </a:rPr>
              <a:t>/</a:t>
            </a:r>
            <a:r>
              <a:rPr lang="en-GB" sz="3800" dirty="0" err="1">
                <a:solidFill>
                  <a:schemeClr val="accent2"/>
                </a:solidFill>
              </a:rPr>
              <a:t>pos</a:t>
            </a:r>
            <a:r>
              <a:rPr lang="en-GB" sz="3800" dirty="0">
                <a:solidFill>
                  <a:schemeClr val="accent2"/>
                </a:solidFill>
              </a:rPr>
              <a:t>/shape square</a:t>
            </a:r>
          </a:p>
          <a:p>
            <a:pPr marL="317500" indent="0">
              <a:buNone/>
            </a:pPr>
            <a:r>
              <a:rPr lang="en-GB" sz="3800" dirty="0">
                <a:solidFill>
                  <a:schemeClr val="accent2"/>
                </a:solidFill>
              </a:rPr>
              <a:t>/</a:t>
            </a:r>
            <a:r>
              <a:rPr lang="en-GB" sz="3800" dirty="0" err="1">
                <a:solidFill>
                  <a:schemeClr val="accent2"/>
                </a:solidFill>
              </a:rPr>
              <a:t>gps</a:t>
            </a:r>
            <a:r>
              <a:rPr lang="en-GB" sz="3800" dirty="0">
                <a:solidFill>
                  <a:schemeClr val="accent2"/>
                </a:solidFill>
              </a:rPr>
              <a:t>/</a:t>
            </a:r>
            <a:r>
              <a:rPr lang="en-GB" sz="3800" dirty="0" err="1">
                <a:solidFill>
                  <a:schemeClr val="accent2"/>
                </a:solidFill>
              </a:rPr>
              <a:t>pos</a:t>
            </a:r>
            <a:r>
              <a:rPr lang="en-GB" sz="3800" dirty="0">
                <a:solidFill>
                  <a:schemeClr val="accent2"/>
                </a:solidFill>
              </a:rPr>
              <a:t>/centre x y z</a:t>
            </a:r>
          </a:p>
          <a:p>
            <a:pPr marL="317500" indent="0">
              <a:buNone/>
            </a:pPr>
            <a:r>
              <a:rPr lang="en-GB" sz="3800" dirty="0">
                <a:solidFill>
                  <a:schemeClr val="accent2"/>
                </a:solidFill>
              </a:rPr>
              <a:t>/</a:t>
            </a:r>
            <a:r>
              <a:rPr lang="en-GB" sz="3800" dirty="0" err="1">
                <a:solidFill>
                  <a:schemeClr val="accent2"/>
                </a:solidFill>
              </a:rPr>
              <a:t>gps</a:t>
            </a:r>
            <a:r>
              <a:rPr lang="en-GB" sz="3800" dirty="0">
                <a:solidFill>
                  <a:schemeClr val="accent2"/>
                </a:solidFill>
              </a:rPr>
              <a:t>/</a:t>
            </a:r>
            <a:r>
              <a:rPr lang="en-GB" sz="3800" dirty="0" err="1">
                <a:solidFill>
                  <a:schemeClr val="accent2"/>
                </a:solidFill>
              </a:rPr>
              <a:t>pos</a:t>
            </a:r>
            <a:r>
              <a:rPr lang="en-GB" sz="3800" dirty="0">
                <a:solidFill>
                  <a:schemeClr val="accent2"/>
                </a:solidFill>
              </a:rPr>
              <a:t>/</a:t>
            </a:r>
            <a:r>
              <a:rPr lang="en-GB" sz="3800" dirty="0" err="1">
                <a:solidFill>
                  <a:schemeClr val="accent2"/>
                </a:solidFill>
              </a:rPr>
              <a:t>Halfx</a:t>
            </a:r>
            <a:endParaRPr lang="en-GB" sz="3800" dirty="0">
              <a:solidFill>
                <a:schemeClr val="accent2"/>
              </a:solidFill>
            </a:endParaRPr>
          </a:p>
          <a:p>
            <a:pPr marL="317500" indent="0">
              <a:buNone/>
            </a:pPr>
            <a:r>
              <a:rPr lang="en-GB" sz="3800" dirty="0">
                <a:solidFill>
                  <a:schemeClr val="accent2"/>
                </a:solidFill>
              </a:rPr>
              <a:t>/</a:t>
            </a:r>
            <a:r>
              <a:rPr lang="en-GB" sz="3800" dirty="0" err="1">
                <a:solidFill>
                  <a:schemeClr val="accent2"/>
                </a:solidFill>
              </a:rPr>
              <a:t>gps</a:t>
            </a:r>
            <a:r>
              <a:rPr lang="en-GB" sz="3800" dirty="0">
                <a:solidFill>
                  <a:schemeClr val="accent2"/>
                </a:solidFill>
              </a:rPr>
              <a:t>/</a:t>
            </a:r>
            <a:r>
              <a:rPr lang="en-GB" sz="3800" dirty="0" err="1">
                <a:solidFill>
                  <a:schemeClr val="accent2"/>
                </a:solidFill>
              </a:rPr>
              <a:t>pos</a:t>
            </a:r>
            <a:r>
              <a:rPr lang="en-GB" sz="3800" dirty="0">
                <a:solidFill>
                  <a:schemeClr val="accent2"/>
                </a:solidFill>
              </a:rPr>
              <a:t>/</a:t>
            </a:r>
            <a:r>
              <a:rPr lang="en-GB" sz="3800" dirty="0" err="1">
                <a:solidFill>
                  <a:schemeClr val="accent2"/>
                </a:solidFill>
              </a:rPr>
              <a:t>Halfy</a:t>
            </a:r>
            <a:endParaRPr lang="en-GB" sz="3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3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0734E-4430-4133-9412-13F561EB5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Comparison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5A36CDB-33B7-40A4-8621-6B956B658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210174"/>
              </p:ext>
            </p:extLst>
          </p:nvPr>
        </p:nvGraphicFramePr>
        <p:xfrm>
          <a:off x="542924" y="2143125"/>
          <a:ext cx="12030075" cy="6780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0025">
                  <a:extLst>
                    <a:ext uri="{9D8B030D-6E8A-4147-A177-3AD203B41FA5}">
                      <a16:colId xmlns:a16="http://schemas.microsoft.com/office/drawing/2014/main" val="2307866968"/>
                    </a:ext>
                  </a:extLst>
                </a:gridCol>
                <a:gridCol w="4010025">
                  <a:extLst>
                    <a:ext uri="{9D8B030D-6E8A-4147-A177-3AD203B41FA5}">
                      <a16:colId xmlns:a16="http://schemas.microsoft.com/office/drawing/2014/main" val="1083226335"/>
                    </a:ext>
                  </a:extLst>
                </a:gridCol>
                <a:gridCol w="4010025">
                  <a:extLst>
                    <a:ext uri="{9D8B030D-6E8A-4147-A177-3AD203B41FA5}">
                      <a16:colId xmlns:a16="http://schemas.microsoft.com/office/drawing/2014/main" val="2843004461"/>
                    </a:ext>
                  </a:extLst>
                </a:gridCol>
              </a:tblGrid>
              <a:tr h="1700213">
                <a:tc>
                  <a:txBody>
                    <a:bodyPr/>
                    <a:lstStyle/>
                    <a:p>
                      <a:r>
                        <a:rPr lang="en-GB" sz="4800" dirty="0"/>
                        <a:t>Particle Gun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/>
                        <a:t>General Particle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/>
                        <a:t>HEP event interface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337826"/>
                  </a:ext>
                </a:extLst>
              </a:tr>
              <a:tr h="842962">
                <a:tc>
                  <a:txBody>
                    <a:bodyPr/>
                    <a:lstStyle/>
                    <a:p>
                      <a:r>
                        <a:rPr lang="en-GB" sz="2800" dirty="0"/>
                        <a:t>Simple and 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Powerful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Doesn’t give place of primary particle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18480"/>
                  </a:ext>
                </a:extLst>
              </a:tr>
              <a:tr h="1057275">
                <a:tc>
                  <a:txBody>
                    <a:bodyPr/>
                    <a:lstStyle/>
                    <a:p>
                      <a:r>
                        <a:rPr lang="en-GB" sz="2800" dirty="0"/>
                        <a:t>Shoots one track at a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Controlled by UI commands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Interaction point must be set by user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791079"/>
                  </a:ext>
                </a:extLst>
              </a:tr>
              <a:tr h="1700213">
                <a:tc>
                  <a:txBody>
                    <a:bodyPr/>
                    <a:lstStyle/>
                    <a:p>
                      <a:r>
                        <a:rPr lang="en-GB" sz="2800" dirty="0"/>
                        <a:t>Easy to handle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Capability of shooting particles from a surface of a </a:t>
                      </a:r>
                      <a:r>
                        <a:rPr lang="en-GB" sz="2800" b="1" dirty="0"/>
                        <a:t>volume</a:t>
                      </a:r>
                      <a:r>
                        <a:rPr lang="en-GB" sz="2800" b="0" dirty="0"/>
                        <a:t> and of randomising kinetic energy, position, direction, following (complicated) user specified </a:t>
                      </a:r>
                      <a:r>
                        <a:rPr lang="en-GB" sz="2800" b="1" dirty="0"/>
                        <a:t>distribution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628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56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526E2-76E1-4235-92AE-59922BB59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details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E7BAD-E2A6-4FBB-A25C-D9488D6CDA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Online manual:</a:t>
            </a:r>
          </a:p>
          <a:p>
            <a:pPr marL="317500" indent="0">
              <a:buNone/>
            </a:pPr>
            <a:r>
              <a:rPr lang="en-GB" dirty="0">
                <a:solidFill>
                  <a:srgbClr val="000000"/>
                </a:solidFill>
              </a:rPr>
              <a:t>(</a:t>
            </a:r>
            <a:r>
              <a:rPr lang="en-GB" dirty="0">
                <a:solidFill>
                  <a:srgbClr val="000000"/>
                </a:solidFill>
                <a:hlinkClick r:id="rId2"/>
              </a:rPr>
              <a:t>http://reat.space.qinetiq.com/gps/</a:t>
            </a:r>
            <a:r>
              <a:rPr lang="en-GB" dirty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83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4E413-CE68-4C10-A2F7-0C6C2134A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637E0F-F07A-4D08-9D53-88789251FC2D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5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89C18-09F6-4EE5-8A91-9A1C86BC3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Tasks to do: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C0669F-CCA9-4ADA-B585-3E5FBCDA52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Task 2a: Particle Gun</a:t>
            </a:r>
          </a:p>
          <a:p>
            <a:r>
              <a:rPr lang="en-GB" dirty="0"/>
              <a:t>Task 2b: General Particle Source</a:t>
            </a:r>
          </a:p>
          <a:p>
            <a:endParaRPr lang="en-GB" dirty="0"/>
          </a:p>
          <a:p>
            <a:r>
              <a:rPr lang="en-GB" dirty="0">
                <a:hlinkClick r:id="rId2"/>
              </a:rPr>
              <a:t>http://geant4.lngs.infn.it/alghero2019/task2</a:t>
            </a:r>
            <a:endParaRPr lang="en-GB" dirty="0"/>
          </a:p>
          <a:p>
            <a:pPr marL="3175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697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Lesson Outline</a:t>
            </a:r>
          </a:p>
        </p:txBody>
      </p:sp>
      <p:sp>
        <p:nvSpPr>
          <p:cNvPr id="179" name="Shape 17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n-GB" dirty="0"/>
              <a:t>Introduction to some classes</a:t>
            </a:r>
          </a:p>
          <a:p>
            <a:pPr>
              <a:buBlip>
                <a:blip r:embed="rId3"/>
              </a:buBlip>
            </a:pPr>
            <a:r>
              <a:rPr lang="en-GB" dirty="0"/>
              <a:t>Primary Generation Action class</a:t>
            </a:r>
          </a:p>
          <a:p>
            <a:pPr>
              <a:buBlip>
                <a:blip r:embed="rId3"/>
              </a:buBlip>
            </a:pPr>
            <a:r>
              <a:rPr lang="en-GB" dirty="0"/>
              <a:t>Implementation </a:t>
            </a:r>
          </a:p>
          <a:p>
            <a:pPr>
              <a:buBlip>
                <a:blip r:embed="rId3"/>
              </a:buBlip>
            </a:pPr>
            <a:r>
              <a:rPr lang="en-GB" dirty="0"/>
              <a:t>Generators</a:t>
            </a:r>
          </a:p>
          <a:p>
            <a:pPr>
              <a:buBlip>
                <a:blip r:embed="rId3"/>
              </a:buBlip>
            </a:pPr>
            <a:r>
              <a:rPr lang="en-GB" dirty="0"/>
              <a:t>Further details/ examples</a:t>
            </a:r>
          </a:p>
          <a:p>
            <a:pPr>
              <a:buBlip>
                <a:blip r:embed="rId3"/>
              </a:buBlip>
            </a:pPr>
            <a:r>
              <a:rPr lang="en-GB" dirty="0"/>
              <a:t>Task</a:t>
            </a:r>
            <a:endParaRPr dirty="0"/>
          </a:p>
        </p:txBody>
      </p:sp>
      <p:sp>
        <p:nvSpPr>
          <p:cNvPr id="180" name="Shape 180"/>
          <p:cNvSpPr>
            <a:spLocks noGrp="1"/>
          </p:cNvSpPr>
          <p:nvPr>
            <p:ph type="sldNum" sz="quarter" idx="2"/>
          </p:nvPr>
        </p:nvSpPr>
        <p:spPr>
          <a:xfrm>
            <a:off x="349249" y="1536700"/>
            <a:ext cx="228601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BDB8A93-232E-40E6-818D-130B2FBEA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Classes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07910A-8124-4E72-BCFA-58C9F1B7AF7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96718" y="2306484"/>
            <a:ext cx="5753100" cy="4327832"/>
          </a:xfrm>
        </p:spPr>
        <p:txBody>
          <a:bodyPr>
            <a:normAutofit/>
          </a:bodyPr>
          <a:lstStyle/>
          <a:p>
            <a:r>
              <a:rPr lang="en-GB" sz="3200" u="sng" dirty="0"/>
              <a:t>G4UserDetectorConstruction</a:t>
            </a:r>
          </a:p>
          <a:p>
            <a:r>
              <a:rPr lang="en-GB" sz="3200" u="sng" dirty="0"/>
              <a:t>G4VUserPhysicsList</a:t>
            </a:r>
          </a:p>
          <a:p>
            <a:r>
              <a:rPr lang="en-GB" sz="3200" dirty="0"/>
              <a:t>G4VUserActionInitialization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C889EFA2-0184-41A6-894A-F4A70798491A}"/>
              </a:ext>
            </a:extLst>
          </p:cNvPr>
          <p:cNvSpPr txBox="1">
            <a:spLocks/>
          </p:cNvSpPr>
          <p:nvPr/>
        </p:nvSpPr>
        <p:spPr>
          <a:xfrm>
            <a:off x="6502400" y="2159000"/>
            <a:ext cx="6205682" cy="703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584200" marR="0" indent="-571500" algn="l" defTabSz="5842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Pct val="64000"/>
              <a:buFontTx/>
              <a:buBlip>
                <a:blip r:embed="rId3"/>
              </a:buBlip>
              <a:tabLst/>
              <a:defRPr sz="4200" b="0" i="0" u="none" strike="noStrike" cap="none" spc="0" baseline="0">
                <a:ln>
                  <a:noFill/>
                </a:ln>
                <a:solidFill>
                  <a:srgbClr val="011993"/>
                </a:solidFill>
                <a:uFillTx/>
                <a:latin typeface="Apple Symbols"/>
                <a:ea typeface="Apple Symbols"/>
                <a:cs typeface="Apple Symbols"/>
                <a:sym typeface="Apple Symbols"/>
              </a:defRPr>
            </a:lvl1pPr>
            <a:lvl2pPr marL="1092200" marR="0" indent="-571500" algn="l" defTabSz="5842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Pct val="40000"/>
              <a:buFontTx/>
              <a:buBlip>
                <a:blip r:embed="rId4"/>
              </a:buBlip>
              <a:tabLst/>
              <a:defRPr sz="4200" b="0" i="0" u="none" strike="noStrike" cap="none" spc="0" baseline="0">
                <a:ln>
                  <a:noFill/>
                </a:ln>
                <a:solidFill>
                  <a:srgbClr val="FF2600"/>
                </a:solidFill>
                <a:uFillTx/>
                <a:latin typeface="Apple Symbols"/>
                <a:ea typeface="Apple Symbols"/>
                <a:cs typeface="Apple Symbols"/>
                <a:sym typeface="Apple Symbols"/>
              </a:defRPr>
            </a:lvl2pPr>
            <a:lvl3pPr marL="1574800" marR="0" indent="-571500" algn="l" defTabSz="5842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Pct val="40000"/>
              <a:buFontTx/>
              <a:buBlip>
                <a:blip r:embed="rId5"/>
              </a:buBlip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pple Symbols"/>
                <a:ea typeface="Apple Symbols"/>
                <a:cs typeface="Apple Symbols"/>
                <a:sym typeface="Apple Symbols"/>
              </a:defRPr>
            </a:lvl3pPr>
            <a:lvl4pPr marL="1993900" marR="0" indent="-571500" algn="l" defTabSz="5842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Pct val="171000"/>
              <a:buFontTx/>
              <a:buChar char="•"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pple Symbols"/>
                <a:ea typeface="Apple Symbols"/>
                <a:cs typeface="Apple Symbols"/>
                <a:sym typeface="Apple Symbols"/>
              </a:defRPr>
            </a:lvl4pPr>
            <a:lvl5pPr marL="2336800" marR="0" indent="-571500" algn="l" defTabSz="5842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Pct val="171000"/>
              <a:buFontTx/>
              <a:buChar char="•"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pple Symbols"/>
                <a:ea typeface="Apple Symbols"/>
                <a:cs typeface="Apple Symbols"/>
                <a:sym typeface="Apple Symbols"/>
              </a:defRPr>
            </a:lvl5pPr>
            <a:lvl6pPr marL="3022600" marR="0" indent="-571500" algn="l" defTabSz="584200" rtl="0" latinLnBrk="0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Tx/>
              <a:buSzPct val="171000"/>
              <a:buFontTx/>
              <a:buChar char="•"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6pPr>
            <a:lvl7pPr marL="3378200" marR="0" indent="-571500" algn="l" defTabSz="584200" rtl="0" latinLnBrk="0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Tx/>
              <a:buSzPct val="171000"/>
              <a:buFontTx/>
              <a:buChar char="•"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7pPr>
            <a:lvl8pPr marL="3733800" marR="0" indent="-571500" algn="l" defTabSz="584200" rtl="0" latinLnBrk="0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Tx/>
              <a:buSzPct val="171000"/>
              <a:buFontTx/>
              <a:buChar char="•"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8pPr>
            <a:lvl9pPr marL="4089400" marR="0" indent="-571500" algn="l" defTabSz="584200" rtl="0" latinLnBrk="0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Tx/>
              <a:buSzPct val="171000"/>
              <a:buFontTx/>
              <a:buChar char="•"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r>
              <a:rPr lang="en-GB" sz="3200" u="sng" dirty="0"/>
              <a:t>G4VUserPrimaryGeneratorAction</a:t>
            </a:r>
          </a:p>
          <a:p>
            <a:r>
              <a:rPr lang="en-GB" sz="3200" dirty="0"/>
              <a:t>G4UserRunAction</a:t>
            </a:r>
          </a:p>
          <a:p>
            <a:r>
              <a:rPr lang="en-GB" sz="3200" dirty="0"/>
              <a:t>G4UserEventAction</a:t>
            </a:r>
          </a:p>
          <a:p>
            <a:r>
              <a:rPr lang="en-GB" sz="3200" dirty="0"/>
              <a:t>G4UserStackingAction</a:t>
            </a:r>
          </a:p>
          <a:p>
            <a:r>
              <a:rPr lang="en-GB" sz="3200" dirty="0"/>
              <a:t>G4UserTrackingActio</a:t>
            </a:r>
          </a:p>
          <a:p>
            <a:r>
              <a:rPr lang="en-GB" sz="3200" dirty="0"/>
              <a:t>G4UserSteppingAction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ECE49C-797E-4960-9C50-BF8977BF0DB0}"/>
              </a:ext>
            </a:extLst>
          </p:cNvPr>
          <p:cNvSpPr/>
          <p:nvPr/>
        </p:nvSpPr>
        <p:spPr>
          <a:xfrm>
            <a:off x="-1019166" y="2355954"/>
            <a:ext cx="65024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400" dirty="0"/>
              <a:t>At Initialisation: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361F67-ADEF-46DB-8C1E-81D066065E74}"/>
              </a:ext>
            </a:extLst>
          </p:cNvPr>
          <p:cNvSpPr/>
          <p:nvPr/>
        </p:nvSpPr>
        <p:spPr>
          <a:xfrm>
            <a:off x="4889798" y="2355954"/>
            <a:ext cx="65024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400" dirty="0"/>
              <a:t>At Execution: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CA1DA46-728E-477D-9F59-E17C3E8BDC76}"/>
              </a:ext>
            </a:extLst>
          </p:cNvPr>
          <p:cNvSpPr/>
          <p:nvPr/>
        </p:nvSpPr>
        <p:spPr>
          <a:xfrm>
            <a:off x="88900" y="6489596"/>
            <a:ext cx="6202516" cy="1816100"/>
          </a:xfrm>
          <a:prstGeom prst="roundRect">
            <a:avLst/>
          </a:prstGeom>
          <a:blipFill rotWithShape="1">
            <a:blip r:embed="rId6"/>
            <a:srcRect/>
            <a:tile tx="0" ty="0" sx="100000" sy="100000" flip="none" algn="tl"/>
          </a:blipFill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36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rPr>
              <a:t>To define use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2800" dirty="0">
                <a:solidFill>
                  <a:schemeClr val="accent3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G4RunManager::</a:t>
            </a:r>
            <a:r>
              <a:rPr lang="en-GB" sz="2800" dirty="0" err="1">
                <a:solidFill>
                  <a:schemeClr val="accent3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SetUserInitialization</a:t>
            </a:r>
            <a:r>
              <a:rPr lang="en-GB" sz="2800" dirty="0">
                <a:solidFill>
                  <a:schemeClr val="accent3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()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36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rPr>
              <a:t>Invoked at initialisation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951E871-18D5-4470-A263-D4867DBC338A}"/>
              </a:ext>
            </a:extLst>
          </p:cNvPr>
          <p:cNvSpPr/>
          <p:nvPr/>
        </p:nvSpPr>
        <p:spPr>
          <a:xfrm>
            <a:off x="6640652" y="7937500"/>
            <a:ext cx="5929177" cy="1816100"/>
          </a:xfrm>
          <a:prstGeom prst="roundRect">
            <a:avLst/>
          </a:prstGeom>
          <a:blipFill rotWithShape="1">
            <a:blip r:embed="rId6"/>
            <a:srcRect/>
            <a:tile tx="0" ty="0" sx="100000" sy="100000" flip="none" algn="tl"/>
          </a:blipFill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36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rPr>
              <a:t>To define use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2800" dirty="0">
                <a:solidFill>
                  <a:schemeClr val="accent3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G4RunManager::</a:t>
            </a:r>
            <a:r>
              <a:rPr lang="en-GB" sz="2800" dirty="0" err="1">
                <a:solidFill>
                  <a:schemeClr val="accent3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SetUserAction</a:t>
            </a:r>
            <a:r>
              <a:rPr lang="en-GB" sz="2800" dirty="0">
                <a:solidFill>
                  <a:schemeClr val="accent3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()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36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rPr>
              <a:t>Invoked  during an event loop</a:t>
            </a:r>
          </a:p>
        </p:txBody>
      </p:sp>
      <p:sp>
        <p:nvSpPr>
          <p:cNvPr id="11" name="Google Shape;70;p14">
            <a:extLst>
              <a:ext uri="{FF2B5EF4-FFF2-40B4-BE49-F238E27FC236}">
                <a16:creationId xmlns:a16="http://schemas.microsoft.com/office/drawing/2014/main" id="{F6FDCDD4-DD97-4CF3-90DF-212AE6183130}"/>
              </a:ext>
            </a:extLst>
          </p:cNvPr>
          <p:cNvSpPr txBox="1"/>
          <p:nvPr/>
        </p:nvSpPr>
        <p:spPr>
          <a:xfrm>
            <a:off x="4085299" y="1277208"/>
            <a:ext cx="2976434" cy="11049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highlight>
                  <a:srgbClr val="6AA84F"/>
                </a:highlight>
                <a:latin typeface="Old Standard TT"/>
                <a:ea typeface="Old Standard TT"/>
                <a:cs typeface="Old Standard TT"/>
                <a:sym typeface="Old Standard TT"/>
              </a:rPr>
              <a:t>Global</a:t>
            </a:r>
            <a:r>
              <a:rPr lang="en" sz="2000" b="1" dirty="0">
                <a:latin typeface="Old Standard TT"/>
                <a:ea typeface="Old Standard TT"/>
                <a:cs typeface="Old Standard TT"/>
                <a:sym typeface="Old Standard TT"/>
              </a:rPr>
              <a:t> </a:t>
            </a:r>
            <a:r>
              <a:rPr lang="en" sz="2000" dirty="0">
                <a:latin typeface="Old Standard TT"/>
                <a:ea typeface="Old Standard TT"/>
                <a:cs typeface="Old Standard TT"/>
                <a:sym typeface="Old Standard TT"/>
              </a:rPr>
              <a:t>- only exists in memory for 1 instance, shared by all threads</a:t>
            </a:r>
            <a:endParaRPr sz="2000" dirty="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cxnSp>
        <p:nvCxnSpPr>
          <p:cNvPr id="12" name="Google Shape;69;p14">
            <a:extLst>
              <a:ext uri="{FF2B5EF4-FFF2-40B4-BE49-F238E27FC236}">
                <a16:creationId xmlns:a16="http://schemas.microsoft.com/office/drawing/2014/main" id="{EAFB136D-1EAD-43C4-9E54-EDFCFDEEDE54}"/>
              </a:ext>
            </a:extLst>
          </p:cNvPr>
          <p:cNvCxnSpPr>
            <a:cxnSpLocks/>
          </p:cNvCxnSpPr>
          <p:nvPr/>
        </p:nvCxnSpPr>
        <p:spPr>
          <a:xfrm flipH="1">
            <a:off x="3477720" y="1947526"/>
            <a:ext cx="585460" cy="501051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5" name="Google Shape;71;p14">
            <a:extLst>
              <a:ext uri="{FF2B5EF4-FFF2-40B4-BE49-F238E27FC236}">
                <a16:creationId xmlns:a16="http://schemas.microsoft.com/office/drawing/2014/main" id="{6EFF6723-C74E-41F7-9FFD-295C2BB8A024}"/>
              </a:ext>
            </a:extLst>
          </p:cNvPr>
          <p:cNvCxnSpPr>
            <a:cxnSpLocks/>
          </p:cNvCxnSpPr>
          <p:nvPr/>
        </p:nvCxnSpPr>
        <p:spPr>
          <a:xfrm flipH="1">
            <a:off x="9122025" y="2066377"/>
            <a:ext cx="748800" cy="382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6" name="Google Shape;72;p14">
            <a:extLst>
              <a:ext uri="{FF2B5EF4-FFF2-40B4-BE49-F238E27FC236}">
                <a16:creationId xmlns:a16="http://schemas.microsoft.com/office/drawing/2014/main" id="{A6A39EE5-1F80-4FF5-BC75-8AB0266E3D0E}"/>
              </a:ext>
            </a:extLst>
          </p:cNvPr>
          <p:cNvSpPr txBox="1"/>
          <p:nvPr/>
        </p:nvSpPr>
        <p:spPr>
          <a:xfrm>
            <a:off x="9895750" y="1896127"/>
            <a:ext cx="2992896" cy="1104899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highlight>
                  <a:srgbClr val="6AA84F"/>
                </a:highlight>
                <a:latin typeface="Old Standard TT"/>
                <a:ea typeface="Old Standard TT"/>
                <a:cs typeface="Old Standard TT"/>
                <a:sym typeface="Old Standard TT"/>
              </a:rPr>
              <a:t>Thread-local</a:t>
            </a:r>
            <a:r>
              <a:rPr lang="en" sz="2000" b="1" dirty="0">
                <a:latin typeface="Old Standard TT"/>
                <a:ea typeface="Old Standard TT"/>
                <a:cs typeface="Old Standard TT"/>
                <a:sym typeface="Old Standard TT"/>
              </a:rPr>
              <a:t> </a:t>
            </a:r>
            <a:r>
              <a:rPr lang="en" sz="2000" dirty="0">
                <a:latin typeface="Old Standard TT"/>
                <a:ea typeface="Old Standard TT"/>
                <a:cs typeface="Old Standard TT"/>
                <a:sym typeface="Old Standard TT"/>
              </a:rPr>
              <a:t>- instance of each action class exists for each thread</a:t>
            </a:r>
            <a:endParaRPr sz="2000" dirty="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  <p:extLst>
      <p:ext uri="{BB962C8B-B14F-4D97-AF65-F5344CB8AC3E}">
        <p14:creationId xmlns:p14="http://schemas.microsoft.com/office/powerpoint/2010/main" val="357502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3DD2F78-9CFE-4C6D-926A-AAE66EFBC11B}"/>
              </a:ext>
            </a:extLst>
          </p:cNvPr>
          <p:cNvSpPr/>
          <p:nvPr/>
        </p:nvSpPr>
        <p:spPr>
          <a:xfrm>
            <a:off x="6923087" y="3525445"/>
            <a:ext cx="5899295" cy="769441"/>
          </a:xfrm>
          <a:prstGeom prst="roundRect">
            <a:avLst/>
          </a:prstGeom>
          <a:blipFill rotWithShape="1">
            <a:blip r:embed="rId3"/>
            <a:srcRect/>
            <a:tile tx="0" ty="0" sx="100000" sy="100000" flip="none" algn="tl"/>
          </a:blipFill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DB8A93-232E-40E6-818D-130B2FBEA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Primary Generator Action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C889EFA2-0184-41A6-894A-F4A70798491A}"/>
              </a:ext>
            </a:extLst>
          </p:cNvPr>
          <p:cNvSpPr txBox="1">
            <a:spLocks/>
          </p:cNvSpPr>
          <p:nvPr/>
        </p:nvSpPr>
        <p:spPr>
          <a:xfrm>
            <a:off x="6502400" y="2559050"/>
            <a:ext cx="6205682" cy="271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584200" marR="0" indent="-571500" algn="l" defTabSz="5842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Pct val="64000"/>
              <a:buFontTx/>
              <a:buBlip>
                <a:blip r:embed="rId4"/>
              </a:buBlip>
              <a:tabLst/>
              <a:defRPr sz="4200" b="0" i="0" u="none" strike="noStrike" cap="none" spc="0" baseline="0">
                <a:ln>
                  <a:noFill/>
                </a:ln>
                <a:solidFill>
                  <a:srgbClr val="011993"/>
                </a:solidFill>
                <a:uFillTx/>
                <a:latin typeface="Apple Symbols"/>
                <a:ea typeface="Apple Symbols"/>
                <a:cs typeface="Apple Symbols"/>
                <a:sym typeface="Apple Symbols"/>
              </a:defRPr>
            </a:lvl1pPr>
            <a:lvl2pPr marL="1092200" marR="0" indent="-571500" algn="l" defTabSz="5842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Pct val="40000"/>
              <a:buFontTx/>
              <a:buBlip>
                <a:blip r:embed="rId5"/>
              </a:buBlip>
              <a:tabLst/>
              <a:defRPr sz="4200" b="0" i="0" u="none" strike="noStrike" cap="none" spc="0" baseline="0">
                <a:ln>
                  <a:noFill/>
                </a:ln>
                <a:solidFill>
                  <a:srgbClr val="FF2600"/>
                </a:solidFill>
                <a:uFillTx/>
                <a:latin typeface="Apple Symbols"/>
                <a:ea typeface="Apple Symbols"/>
                <a:cs typeface="Apple Symbols"/>
                <a:sym typeface="Apple Symbols"/>
              </a:defRPr>
            </a:lvl2pPr>
            <a:lvl3pPr marL="1574800" marR="0" indent="-571500" algn="l" defTabSz="5842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Pct val="40000"/>
              <a:buFontTx/>
              <a:buBlip>
                <a:blip r:embed="rId6"/>
              </a:buBlip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pple Symbols"/>
                <a:ea typeface="Apple Symbols"/>
                <a:cs typeface="Apple Symbols"/>
                <a:sym typeface="Apple Symbols"/>
              </a:defRPr>
            </a:lvl3pPr>
            <a:lvl4pPr marL="1993900" marR="0" indent="-571500" algn="l" defTabSz="5842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Pct val="171000"/>
              <a:buFontTx/>
              <a:buChar char="•"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pple Symbols"/>
                <a:ea typeface="Apple Symbols"/>
                <a:cs typeface="Apple Symbols"/>
                <a:sym typeface="Apple Symbols"/>
              </a:defRPr>
            </a:lvl4pPr>
            <a:lvl5pPr marL="2336800" marR="0" indent="-571500" algn="l" defTabSz="5842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Pct val="171000"/>
              <a:buFontTx/>
              <a:buChar char="•"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pple Symbols"/>
                <a:ea typeface="Apple Symbols"/>
                <a:cs typeface="Apple Symbols"/>
                <a:sym typeface="Apple Symbols"/>
              </a:defRPr>
            </a:lvl5pPr>
            <a:lvl6pPr marL="3022600" marR="0" indent="-571500" algn="l" defTabSz="584200" rtl="0" latinLnBrk="0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Tx/>
              <a:buSzPct val="171000"/>
              <a:buFontTx/>
              <a:buChar char="•"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6pPr>
            <a:lvl7pPr marL="3378200" marR="0" indent="-571500" algn="l" defTabSz="584200" rtl="0" latinLnBrk="0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Tx/>
              <a:buSzPct val="171000"/>
              <a:buFontTx/>
              <a:buChar char="•"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7pPr>
            <a:lvl8pPr marL="3733800" marR="0" indent="-571500" algn="l" defTabSz="584200" rtl="0" latinLnBrk="0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Tx/>
              <a:buSzPct val="171000"/>
              <a:buFontTx/>
              <a:buChar char="•"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8pPr>
            <a:lvl9pPr marL="4089400" marR="0" indent="-571500" algn="l" defTabSz="584200" rtl="0" latinLnBrk="0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Tx/>
              <a:buSzPct val="171000"/>
              <a:buFontTx/>
              <a:buChar char="•"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12700" indent="0">
              <a:buNone/>
            </a:pPr>
            <a:r>
              <a:rPr lang="en-GB" sz="3200" dirty="0">
                <a:solidFill>
                  <a:schemeClr val="bg1"/>
                </a:solidFill>
              </a:rPr>
              <a:t>      G4VUserPrimaryGeneratorAction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361F67-ADEF-46DB-8C1E-81D066065E74}"/>
              </a:ext>
            </a:extLst>
          </p:cNvPr>
          <p:cNvSpPr/>
          <p:nvPr/>
        </p:nvSpPr>
        <p:spPr>
          <a:xfrm>
            <a:off x="4889798" y="2448575"/>
            <a:ext cx="65024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400" dirty="0"/>
              <a:t>At Execution: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45697CCD-08E6-4BBD-BABF-CFF28240437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96718" y="4294886"/>
            <a:ext cx="8202757" cy="4327832"/>
          </a:xfrm>
        </p:spPr>
        <p:txBody>
          <a:bodyPr>
            <a:noAutofit/>
          </a:bodyPr>
          <a:lstStyle/>
          <a:p>
            <a:r>
              <a:rPr lang="en-GB" dirty="0">
                <a:ea typeface="Old Standard TT"/>
                <a:cs typeface="Old Standard TT"/>
                <a:sym typeface="Old Standard TT"/>
              </a:rPr>
              <a:t>Mandatory user class</a:t>
            </a:r>
          </a:p>
          <a:p>
            <a:r>
              <a:rPr lang="en-GB" dirty="0">
                <a:ea typeface="Old Standard TT"/>
                <a:cs typeface="Old Standard TT"/>
                <a:sym typeface="Old Standard TT"/>
              </a:rPr>
              <a:t>Doesn’t generate primaries</a:t>
            </a:r>
          </a:p>
          <a:p>
            <a:r>
              <a:rPr lang="en-GB" dirty="0">
                <a:ea typeface="Old Standard TT"/>
                <a:cs typeface="Old Standard TT"/>
                <a:sym typeface="Old Standard TT"/>
              </a:rPr>
              <a:t>Invokes </a:t>
            </a:r>
            <a:r>
              <a:rPr lang="en-GB" dirty="0" err="1">
                <a:solidFill>
                  <a:schemeClr val="accent3"/>
                </a:solidFill>
                <a:ea typeface="Oswald ExtraLight"/>
                <a:cs typeface="Oswald ExtraLight"/>
                <a:sym typeface="Oswald ExtraLight"/>
              </a:rPr>
              <a:t>GeneratePrimaryVertex</a:t>
            </a:r>
            <a:r>
              <a:rPr lang="en-GB" dirty="0">
                <a:solidFill>
                  <a:schemeClr val="accent3"/>
                </a:solidFill>
                <a:ea typeface="Oswald ExtraLight"/>
                <a:cs typeface="Oswald ExtraLight"/>
                <a:sym typeface="Oswald ExtraLight"/>
              </a:rPr>
              <a:t>()</a:t>
            </a:r>
            <a:r>
              <a:rPr lang="en-GB" dirty="0">
                <a:solidFill>
                  <a:schemeClr val="accent3"/>
                </a:solidFill>
                <a:ea typeface="Old Standard TT"/>
                <a:cs typeface="Old Standard TT"/>
                <a:sym typeface="Old Standard TT"/>
              </a:rPr>
              <a:t> </a:t>
            </a:r>
            <a:r>
              <a:rPr lang="en-GB" dirty="0">
                <a:ea typeface="Old Standard TT"/>
                <a:cs typeface="Old Standard TT"/>
                <a:sym typeface="Old Standard TT"/>
              </a:rPr>
              <a:t>(method to make the primary)</a:t>
            </a:r>
          </a:p>
          <a:p>
            <a:r>
              <a:rPr lang="en-GB" dirty="0">
                <a:ea typeface="Old Standard TT"/>
                <a:cs typeface="Old Standard TT"/>
                <a:sym typeface="Old Standard TT"/>
              </a:rPr>
              <a:t>Sends the primary particles to </a:t>
            </a:r>
            <a:r>
              <a:rPr lang="en-GB" dirty="0">
                <a:solidFill>
                  <a:schemeClr val="accent3"/>
                </a:solidFill>
                <a:ea typeface="Oswald ExtraLight"/>
                <a:cs typeface="Oswald ExtraLight"/>
                <a:sym typeface="Oswald ExtraLight"/>
              </a:rPr>
              <a:t>G4Event</a:t>
            </a:r>
            <a:r>
              <a:rPr lang="en-GB" dirty="0">
                <a:ea typeface="Old Standard TT"/>
                <a:cs typeface="Old Standard TT"/>
                <a:sym typeface="Old Standard TT"/>
              </a:rPr>
              <a:t> object</a:t>
            </a:r>
          </a:p>
        </p:txBody>
      </p:sp>
      <p:sp>
        <p:nvSpPr>
          <p:cNvPr id="8" name="Google Shape;70;p14">
            <a:extLst>
              <a:ext uri="{FF2B5EF4-FFF2-40B4-BE49-F238E27FC236}">
                <a16:creationId xmlns:a16="http://schemas.microsoft.com/office/drawing/2014/main" id="{021945FD-DDFB-43BE-B227-C40E41262417}"/>
              </a:ext>
            </a:extLst>
          </p:cNvPr>
          <p:cNvSpPr txBox="1"/>
          <p:nvPr/>
        </p:nvSpPr>
        <p:spPr>
          <a:xfrm>
            <a:off x="8415764" y="6069711"/>
            <a:ext cx="2976434" cy="11049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latin typeface="Old Standard TT"/>
                <a:ea typeface="Old Standard TT"/>
                <a:cs typeface="Old Standard TT"/>
                <a:sym typeface="Old Standard TT"/>
              </a:rPr>
              <a:t>Primary vertex and the primary particle are added to a GEANT4 Event</a:t>
            </a:r>
            <a:endParaRPr sz="2000" dirty="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  <p:extLst>
      <p:ext uri="{BB962C8B-B14F-4D97-AF65-F5344CB8AC3E}">
        <p14:creationId xmlns:p14="http://schemas.microsoft.com/office/powerpoint/2010/main" val="175097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9F3A3-5332-43A3-8907-22114760D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Implementation in the </a:t>
            </a:r>
            <a:r>
              <a:rPr lang="en-GB" dirty="0" err="1"/>
              <a:t>src</a:t>
            </a:r>
            <a:r>
              <a:rPr lang="en-GB" dirty="0"/>
              <a:t> file</a:t>
            </a:r>
          </a:p>
        </p:txBody>
      </p:sp>
      <p:sp>
        <p:nvSpPr>
          <p:cNvPr id="4" name="TextovéPole 4">
            <a:extLst>
              <a:ext uri="{FF2B5EF4-FFF2-40B4-BE49-F238E27FC236}">
                <a16:creationId xmlns:a16="http://schemas.microsoft.com/office/drawing/2014/main" id="{2D91C2DF-A931-4100-8809-199C72888673}"/>
              </a:ext>
            </a:extLst>
          </p:cNvPr>
          <p:cNvSpPr txBox="1"/>
          <p:nvPr/>
        </p:nvSpPr>
        <p:spPr>
          <a:xfrm>
            <a:off x="493168" y="2534905"/>
            <a:ext cx="8971855" cy="6482672"/>
          </a:xfrm>
          <a:prstGeom prst="rect">
            <a:avLst/>
          </a:prstGeom>
          <a:solidFill>
            <a:srgbClr val="F2F2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it-IT"/>
            </a:defPPr>
            <a:lvl2pPr marL="0"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 sz="1800">
                <a:latin typeface="Courier New" panose="02070309020205020404" pitchFamily="49" charset="0"/>
              </a:defRPr>
            </a:lvl2pPr>
          </a:lstStyle>
          <a:p>
            <a:pPr>
              <a:lnSpc>
                <a:spcPct val="107000"/>
              </a:lnSpc>
            </a:pPr>
            <a:r>
              <a:rPr lang="en-GB" sz="1800" dirty="0">
                <a:solidFill>
                  <a:srgbClr val="000000"/>
                </a:solidFill>
                <a:uFill>
                  <a:noFill/>
                </a:uFill>
                <a:latin typeface="Consolas" panose="020B0609020204030204" pitchFamily="49" charset="0"/>
                <a:ea typeface="Oswald Light"/>
                <a:cs typeface="Oswald Light"/>
                <a:sym typeface="Oswald Light"/>
                <a:hlinkClick r:id="rId3"/>
              </a:rPr>
              <a:t>ExP02PrimaryGeneratorAction::ExP02PrimaryGeneratorAction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()</a:t>
            </a:r>
          </a:p>
          <a:p>
            <a:pPr marL="1371600" lvl="0" algn="l"/>
            <a:r>
              <a:rPr lang="en-GB" sz="1800" dirty="0">
                <a:solidFill>
                  <a:srgbClr val="000000"/>
                </a:solidFill>
                <a:uFill>
                  <a:noFill/>
                </a:uFill>
                <a:latin typeface="Consolas" panose="020B0609020204030204" pitchFamily="49" charset="0"/>
                <a:ea typeface="Oswald Light"/>
                <a:cs typeface="Oswald Light"/>
                <a:sym typeface="Oswald Light"/>
                <a:hlinkClick r:id="rId4"/>
              </a:rPr>
              <a:t>					 G4VUserPrimaryGeneratorAction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(),</a:t>
            </a:r>
          </a:p>
          <a:p>
            <a:pPr lvl="0" algn="l"/>
            <a:r>
              <a:rPr lang="en-GB" sz="1800" dirty="0" err="1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fParticleGun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(0)</a:t>
            </a:r>
          </a:p>
          <a:p>
            <a:pPr lvl="0" algn="l"/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{</a:t>
            </a:r>
          </a:p>
          <a:p>
            <a:pPr lvl="0" algn="l"/>
            <a:r>
              <a:rPr lang="en-GB" sz="1800" dirty="0">
                <a:solidFill>
                  <a:srgbClr val="000000"/>
                </a:solidFill>
                <a:uFill>
                  <a:noFill/>
                </a:uFill>
                <a:latin typeface="Consolas" panose="020B0609020204030204" pitchFamily="49" charset="0"/>
                <a:ea typeface="Oswald Light"/>
                <a:cs typeface="Oswald Light"/>
                <a:sym typeface="Oswald Light"/>
                <a:hlinkClick r:id="rId5"/>
              </a:rPr>
              <a:t>G4int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n_particle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 = 1;</a:t>
            </a:r>
          </a:p>
          <a:p>
            <a:pPr lvl="0" algn="l"/>
            <a:r>
              <a:rPr lang="en-GB" sz="1800" dirty="0" err="1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fParticleGun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 = new</a:t>
            </a:r>
            <a:r>
              <a:rPr lang="en-GB" sz="1800" dirty="0">
                <a:solidFill>
                  <a:srgbClr val="000000"/>
                </a:solidFill>
                <a:uFill>
                  <a:noFill/>
                </a:uFill>
                <a:latin typeface="Consolas" panose="020B0609020204030204" pitchFamily="49" charset="0"/>
                <a:ea typeface="Oswald Light"/>
                <a:cs typeface="Oswald Light"/>
                <a:sym typeface="Oswald Light"/>
                <a:hlinkClick r:id="rId6"/>
              </a:rPr>
              <a:t> G4ParticleGun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(</a:t>
            </a:r>
            <a:r>
              <a:rPr lang="en-GB" sz="1800" dirty="0" err="1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n_particle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);</a:t>
            </a:r>
          </a:p>
          <a:p>
            <a:pPr lvl="0" algn="l"/>
            <a:r>
              <a:rPr lang="en-GB" sz="1800" dirty="0">
                <a:solidFill>
                  <a:srgbClr val="000000"/>
                </a:solidFill>
                <a:uFill>
                  <a:noFill/>
                </a:uFill>
                <a:latin typeface="Consolas" panose="020B0609020204030204" pitchFamily="49" charset="0"/>
                <a:ea typeface="Oswald Light"/>
                <a:cs typeface="Oswald Light"/>
                <a:sym typeface="Oswald Light"/>
                <a:hlinkClick r:id="rId7"/>
              </a:rPr>
              <a:t>G4ParticleTable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* </a:t>
            </a:r>
            <a:r>
              <a:rPr lang="en-GB" sz="1800" dirty="0" err="1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particleTable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 =</a:t>
            </a:r>
            <a:r>
              <a:rPr lang="en-GB" sz="1800" dirty="0">
                <a:solidFill>
                  <a:srgbClr val="000000"/>
                </a:solidFill>
                <a:uFill>
                  <a:noFill/>
                </a:uFill>
                <a:latin typeface="Consolas" panose="020B0609020204030204" pitchFamily="49" charset="0"/>
                <a:ea typeface="Oswald Light"/>
                <a:cs typeface="Oswald Light"/>
                <a:sym typeface="Oswald Light"/>
                <a:hlinkClick r:id="rId8"/>
              </a:rPr>
              <a:t> G4ParticleTable::</a:t>
            </a:r>
            <a:r>
              <a:rPr lang="en-GB" sz="1800" dirty="0" err="1">
                <a:solidFill>
                  <a:srgbClr val="000000"/>
                </a:solidFill>
                <a:uFill>
                  <a:noFill/>
                </a:uFill>
                <a:latin typeface="Consolas" panose="020B0609020204030204" pitchFamily="49" charset="0"/>
                <a:ea typeface="Oswald Light"/>
                <a:cs typeface="Oswald Light"/>
                <a:sym typeface="Oswald Light"/>
                <a:hlinkClick r:id="rId8"/>
              </a:rPr>
              <a:t>GetParticleTable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();</a:t>
            </a:r>
          </a:p>
          <a:p>
            <a:pPr lvl="0" algn="l"/>
            <a:r>
              <a:rPr lang="en-GB" sz="1800" dirty="0">
                <a:solidFill>
                  <a:srgbClr val="000000"/>
                </a:solidFill>
                <a:uFill>
                  <a:noFill/>
                </a:uFill>
                <a:latin typeface="Consolas" panose="020B0609020204030204" pitchFamily="49" charset="0"/>
                <a:ea typeface="Oswald Light"/>
                <a:cs typeface="Oswald Light"/>
                <a:sym typeface="Oswald Light"/>
                <a:hlinkClick r:id="rId9"/>
              </a:rPr>
              <a:t>G4String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particleName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;</a:t>
            </a:r>
          </a:p>
          <a:p>
            <a:pPr lvl="0" algn="l"/>
            <a:r>
              <a:rPr lang="en-GB" sz="1800" dirty="0" err="1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fParticleGun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-&gt;</a:t>
            </a:r>
            <a:r>
              <a:rPr lang="en-GB" sz="1800" dirty="0" err="1">
                <a:solidFill>
                  <a:srgbClr val="000000"/>
                </a:solidFill>
                <a:uFill>
                  <a:noFill/>
                </a:uFill>
                <a:latin typeface="Consolas" panose="020B0609020204030204" pitchFamily="49" charset="0"/>
                <a:ea typeface="Oswald Light"/>
                <a:cs typeface="Oswald Light"/>
                <a:sym typeface="Oswald Light"/>
                <a:hlinkClick r:id="rId10"/>
              </a:rPr>
              <a:t>SetParticleDefinition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(</a:t>
            </a:r>
            <a:r>
              <a:rPr lang="en-GB" sz="1800" dirty="0" err="1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particleTable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-&gt;</a:t>
            </a:r>
            <a:r>
              <a:rPr lang="en-GB" sz="1800" dirty="0" err="1">
                <a:solidFill>
                  <a:srgbClr val="000000"/>
                </a:solidFill>
                <a:uFill>
                  <a:noFill/>
                </a:uFill>
                <a:latin typeface="Consolas" panose="020B0609020204030204" pitchFamily="49" charset="0"/>
                <a:ea typeface="Oswald Light"/>
                <a:cs typeface="Oswald Light"/>
                <a:sym typeface="Oswald Light"/>
                <a:hlinkClick r:id="rId11"/>
              </a:rPr>
              <a:t>FindParticle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(</a:t>
            </a:r>
            <a:r>
              <a:rPr lang="en-GB" sz="1800" dirty="0" err="1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particleName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="</a:t>
            </a:r>
            <a:r>
              <a:rPr lang="en-GB" sz="1800" dirty="0" err="1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geantino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"));</a:t>
            </a:r>
          </a:p>
          <a:p>
            <a:pPr lvl="0" algn="l"/>
            <a:r>
              <a:rPr lang="en-GB" sz="1800" dirty="0" err="1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fParticleGun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-&gt;</a:t>
            </a:r>
            <a:r>
              <a:rPr lang="en-GB" sz="1800" dirty="0" err="1">
                <a:solidFill>
                  <a:srgbClr val="000000"/>
                </a:solidFill>
                <a:uFill>
                  <a:noFill/>
                </a:uFill>
                <a:latin typeface="Consolas" panose="020B0609020204030204" pitchFamily="49" charset="0"/>
                <a:ea typeface="Oswald Light"/>
                <a:cs typeface="Oswald Light"/>
                <a:sym typeface="Oswald Light"/>
                <a:hlinkClick r:id="rId12"/>
              </a:rPr>
              <a:t>SetParticleEnergy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(1.0*</a:t>
            </a:r>
            <a:r>
              <a:rPr lang="en-GB" sz="1800" dirty="0">
                <a:solidFill>
                  <a:srgbClr val="000000"/>
                </a:solidFill>
                <a:uFill>
                  <a:noFill/>
                </a:uFill>
                <a:latin typeface="Consolas" panose="020B0609020204030204" pitchFamily="49" charset="0"/>
                <a:ea typeface="Oswald Light"/>
                <a:cs typeface="Oswald Light"/>
                <a:sym typeface="Oswald Light"/>
                <a:hlinkClick r:id="rId13"/>
              </a:rPr>
              <a:t>GeV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);</a:t>
            </a:r>
          </a:p>
          <a:p>
            <a:pPr lvl="0" algn="l"/>
            <a:r>
              <a:rPr lang="en-GB" sz="1800" dirty="0" err="1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fParticleGun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-&gt;</a:t>
            </a:r>
            <a:r>
              <a:rPr lang="en-GB" sz="1800" dirty="0" err="1">
                <a:solidFill>
                  <a:srgbClr val="000000"/>
                </a:solidFill>
                <a:uFill>
                  <a:noFill/>
                </a:uFill>
                <a:latin typeface="Consolas" panose="020B0609020204030204" pitchFamily="49" charset="0"/>
                <a:ea typeface="Oswald Light"/>
                <a:cs typeface="Oswald Light"/>
                <a:sym typeface="Oswald Light"/>
                <a:hlinkClick r:id="rId14"/>
              </a:rPr>
              <a:t>SetParticlePosition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(</a:t>
            </a:r>
            <a:r>
              <a:rPr lang="en-GB" sz="1800" dirty="0">
                <a:solidFill>
                  <a:srgbClr val="000000"/>
                </a:solidFill>
                <a:uFill>
                  <a:noFill/>
                </a:uFill>
                <a:latin typeface="Consolas" panose="020B0609020204030204" pitchFamily="49" charset="0"/>
                <a:ea typeface="Oswald Light"/>
                <a:cs typeface="Oswald Light"/>
                <a:sym typeface="Oswald Light"/>
                <a:hlinkClick r:id="rId15"/>
              </a:rPr>
              <a:t>G4ThreeVector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(0.0, 0.0, 0.0));</a:t>
            </a:r>
          </a:p>
          <a:p>
            <a:pPr lvl="0" algn="l"/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}</a:t>
            </a:r>
          </a:p>
          <a:p>
            <a:pPr lvl="0" algn="l"/>
            <a:r>
              <a:rPr lang="en-GB" sz="1800" dirty="0">
                <a:solidFill>
                  <a:srgbClr val="000000"/>
                </a:solidFill>
                <a:uFill>
                  <a:noFill/>
                </a:uFill>
                <a:latin typeface="Consolas" panose="020B0609020204030204" pitchFamily="49" charset="0"/>
                <a:ea typeface="Oswald Light"/>
                <a:cs typeface="Oswald Light"/>
                <a:sym typeface="Oswald Light"/>
                <a:hlinkClick r:id="rId16"/>
              </a:rPr>
              <a:t>ExP02PrimaryGeneratorAction::~ExP02PrimaryGeneratorAction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()</a:t>
            </a:r>
          </a:p>
          <a:p>
            <a:pPr lvl="0" algn="l"/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{</a:t>
            </a:r>
          </a:p>
          <a:p>
            <a:pPr lvl="0" algn="l"/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delete </a:t>
            </a:r>
            <a:r>
              <a:rPr lang="en-GB" sz="1800" dirty="0" err="1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fParticleGun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;</a:t>
            </a:r>
          </a:p>
          <a:p>
            <a:pPr lvl="0" algn="l"/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}</a:t>
            </a:r>
          </a:p>
          <a:p>
            <a:pPr lvl="0" algn="l"/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void</a:t>
            </a:r>
            <a:r>
              <a:rPr lang="en-GB" sz="1800" dirty="0">
                <a:solidFill>
                  <a:srgbClr val="000000"/>
                </a:solidFill>
                <a:uFill>
                  <a:noFill/>
                </a:uFill>
                <a:latin typeface="Consolas" panose="020B0609020204030204" pitchFamily="49" charset="0"/>
                <a:ea typeface="Oswald Light"/>
                <a:cs typeface="Oswald Light"/>
                <a:sym typeface="Oswald Light"/>
                <a:hlinkClick r:id="rId17"/>
              </a:rPr>
              <a:t> ExP02PrimaryGeneratorAction::</a:t>
            </a:r>
            <a:r>
              <a:rPr lang="en-GB" sz="1800" dirty="0" err="1">
                <a:solidFill>
                  <a:srgbClr val="000000"/>
                </a:solidFill>
                <a:uFill>
                  <a:noFill/>
                </a:uFill>
                <a:latin typeface="Consolas" panose="020B0609020204030204" pitchFamily="49" charset="0"/>
                <a:ea typeface="Oswald Light"/>
                <a:cs typeface="Oswald Light"/>
                <a:sym typeface="Oswald Light"/>
                <a:hlinkClick r:id="rId17"/>
              </a:rPr>
              <a:t>GeneratePrimaries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(</a:t>
            </a:r>
            <a:r>
              <a:rPr lang="en-GB" sz="1800" dirty="0">
                <a:solidFill>
                  <a:srgbClr val="000000"/>
                </a:solidFill>
                <a:uFill>
                  <a:noFill/>
                </a:uFill>
                <a:latin typeface="Consolas" panose="020B0609020204030204" pitchFamily="49" charset="0"/>
                <a:ea typeface="Oswald Light"/>
                <a:cs typeface="Oswald Light"/>
                <a:sym typeface="Oswald Light"/>
                <a:hlinkClick r:id="rId18"/>
              </a:rPr>
              <a:t>G4Event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* </a:t>
            </a:r>
            <a:r>
              <a:rPr lang="en-GB" sz="1800" dirty="0" err="1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anEvent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)</a:t>
            </a:r>
          </a:p>
          <a:p>
            <a:pPr lvl="0" algn="l"/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{</a:t>
            </a:r>
          </a:p>
          <a:p>
            <a:pPr lvl="0" algn="l"/>
            <a:r>
              <a:rPr lang="en-GB" sz="1800" dirty="0">
                <a:solidFill>
                  <a:srgbClr val="000000"/>
                </a:solidFill>
                <a:uFill>
                  <a:noFill/>
                </a:uFill>
                <a:latin typeface="Consolas" panose="020B0609020204030204" pitchFamily="49" charset="0"/>
                <a:ea typeface="Oswald Light"/>
                <a:cs typeface="Oswald Light"/>
                <a:sym typeface="Oswald Light"/>
                <a:hlinkClick r:id="rId19"/>
              </a:rPr>
              <a:t>G4ThreeVector</a:t>
            </a:r>
            <a:r>
              <a:rPr lang="en-GB" sz="1800" dirty="0">
                <a:solidFill>
                  <a:srgbClr val="000000"/>
                </a:solidFill>
                <a:uFill>
                  <a:noFill/>
                </a:uFill>
                <a:latin typeface="Consolas" panose="020B0609020204030204" pitchFamily="49" charset="0"/>
                <a:ea typeface="Oswald Light"/>
                <a:cs typeface="Oswald Light"/>
                <a:sym typeface="Oswald Light"/>
                <a:hlinkClick r:id="rId20"/>
              </a:rPr>
              <a:t> v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(1.0,0.1,0.1);</a:t>
            </a:r>
          </a:p>
          <a:p>
            <a:pPr lvl="0" algn="l"/>
            <a:r>
              <a:rPr lang="en-GB" sz="1800" dirty="0" err="1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fParticleGun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-&gt;</a:t>
            </a:r>
            <a:r>
              <a:rPr lang="en-GB" sz="1800" dirty="0" err="1">
                <a:solidFill>
                  <a:srgbClr val="000000"/>
                </a:solidFill>
                <a:uFill>
                  <a:noFill/>
                </a:uFill>
                <a:latin typeface="Consolas" panose="020B0609020204030204" pitchFamily="49" charset="0"/>
                <a:ea typeface="Oswald Light"/>
                <a:cs typeface="Oswald Light"/>
                <a:sym typeface="Oswald Light"/>
                <a:hlinkClick r:id="rId21"/>
              </a:rPr>
              <a:t>SetParticleMomentumDirection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(v);</a:t>
            </a:r>
          </a:p>
          <a:p>
            <a:pPr lvl="0" algn="l"/>
            <a:r>
              <a:rPr lang="en-GB" sz="1800" dirty="0" err="1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fParticleGun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-&gt;</a:t>
            </a:r>
            <a:r>
              <a:rPr lang="en-GB" sz="1800" dirty="0" err="1">
                <a:solidFill>
                  <a:srgbClr val="000000"/>
                </a:solidFill>
                <a:uFill>
                  <a:noFill/>
                </a:uFill>
                <a:latin typeface="Consolas" panose="020B0609020204030204" pitchFamily="49" charset="0"/>
                <a:ea typeface="Oswald Light"/>
                <a:cs typeface="Oswald Light"/>
                <a:sym typeface="Oswald Light"/>
                <a:hlinkClick r:id="rId22"/>
              </a:rPr>
              <a:t>GeneratePrimaryVertex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(</a:t>
            </a:r>
            <a:r>
              <a:rPr lang="en-GB" sz="1800" dirty="0" err="1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anEvent</a:t>
            </a:r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);</a:t>
            </a:r>
          </a:p>
          <a:p>
            <a:pPr lvl="0" algn="l"/>
            <a:r>
              <a:rPr lang="en-GB" sz="1800" dirty="0">
                <a:solidFill>
                  <a:srgbClr val="000000"/>
                </a:solidFill>
                <a:latin typeface="Consolas" panose="020B0609020204030204" pitchFamily="49" charset="0"/>
                <a:ea typeface="Oswald Light"/>
                <a:cs typeface="Oswald Light"/>
                <a:sym typeface="Oswald Light"/>
              </a:rPr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F7153A-EC09-4F6A-9EF6-9DE41BEA4F89}"/>
              </a:ext>
            </a:extLst>
          </p:cNvPr>
          <p:cNvSpPr/>
          <p:nvPr/>
        </p:nvSpPr>
        <p:spPr>
          <a:xfrm>
            <a:off x="9078413" y="2601500"/>
            <a:ext cx="2827141" cy="533479"/>
          </a:xfrm>
          <a:prstGeom prst="rect">
            <a:avLst/>
          </a:prstGeom>
          <a:blipFill rotWithShape="1">
            <a:blip r:embed="rId23"/>
            <a:srcRect/>
            <a:tile tx="0" ty="0" sx="100000" sy="100000" flip="none" algn="tl"/>
          </a:blipFill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rPr>
              <a:t>Class constructor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9D5E26-61F1-4E3F-89CA-915D54F90F40}"/>
              </a:ext>
            </a:extLst>
          </p:cNvPr>
          <p:cNvSpPr/>
          <p:nvPr/>
        </p:nvSpPr>
        <p:spPr>
          <a:xfrm>
            <a:off x="9361684" y="4486781"/>
            <a:ext cx="2827141" cy="964367"/>
          </a:xfrm>
          <a:prstGeom prst="rect">
            <a:avLst/>
          </a:prstGeom>
          <a:blipFill rotWithShape="1">
            <a:blip r:embed="rId23"/>
            <a:srcRect/>
            <a:tile tx="0" ty="0" sx="100000" sy="100000" flip="none" algn="tl"/>
          </a:blipFill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rPr>
              <a:t>Setting of default values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3D075D-A9B1-4DD3-AD5E-A0153F21D7E6}"/>
              </a:ext>
            </a:extLst>
          </p:cNvPr>
          <p:cNvSpPr/>
          <p:nvPr/>
        </p:nvSpPr>
        <p:spPr>
          <a:xfrm>
            <a:off x="9465022" y="5674436"/>
            <a:ext cx="3539777" cy="2257028"/>
          </a:xfrm>
          <a:prstGeom prst="rect">
            <a:avLst/>
          </a:prstGeom>
          <a:blipFill rotWithShape="1">
            <a:blip r:embed="rId23"/>
            <a:srcRect/>
            <a:tile tx="0" ty="0" sx="100000" sy="100000" flip="none" algn="tl"/>
          </a:blipFill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 algn="l"/>
            <a:r>
              <a:rPr lang="en-GB" sz="2800" dirty="0" err="1">
                <a:solidFill>
                  <a:schemeClr val="accent3"/>
                </a:solidFill>
                <a:latin typeface="+mj-lt"/>
                <a:ea typeface="Oswald ExtraLight"/>
                <a:cs typeface="Oswald ExtraLight"/>
                <a:sym typeface="Oswald ExtraLight"/>
              </a:rPr>
              <a:t>GeneratePrimaries</a:t>
            </a:r>
            <a:r>
              <a:rPr lang="en-GB" sz="2800" dirty="0">
                <a:solidFill>
                  <a:schemeClr val="accent3"/>
                </a:solidFill>
                <a:latin typeface="+mj-lt"/>
                <a:ea typeface="Oswald ExtraLight"/>
                <a:cs typeface="Oswald ExtraLight"/>
                <a:sym typeface="Oswald ExtraLight"/>
              </a:rPr>
              <a:t>()</a:t>
            </a:r>
          </a:p>
          <a:p>
            <a:pPr lvl="0" algn="l"/>
            <a:r>
              <a:rPr lang="en-GB" sz="2800" dirty="0">
                <a:solidFill>
                  <a:schemeClr val="bg1"/>
                </a:solidFill>
                <a:latin typeface="+mj-lt"/>
                <a:ea typeface="Old Standard TT"/>
                <a:cs typeface="Old Standard TT"/>
                <a:sym typeface="Old Standard TT"/>
              </a:rPr>
              <a:t>- Randomises particle-by-particle values</a:t>
            </a:r>
          </a:p>
          <a:p>
            <a:pPr lvl="0" algn="l"/>
            <a:r>
              <a:rPr lang="en-GB" sz="2800" dirty="0">
                <a:solidFill>
                  <a:schemeClr val="bg1"/>
                </a:solidFill>
                <a:latin typeface="+mj-lt"/>
                <a:ea typeface="Old Standard TT"/>
                <a:cs typeface="Old Standard TT"/>
                <a:sym typeface="Old Standard TT"/>
              </a:rPr>
              <a:t>- Sets values to primary generator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217A84-5AB7-4291-9ECC-A537D538CF63}"/>
              </a:ext>
            </a:extLst>
          </p:cNvPr>
          <p:cNvSpPr/>
          <p:nvPr/>
        </p:nvSpPr>
        <p:spPr>
          <a:xfrm>
            <a:off x="2689422" y="3134979"/>
            <a:ext cx="7275316" cy="533479"/>
          </a:xfrm>
          <a:prstGeom prst="rect">
            <a:avLst/>
          </a:prstGeom>
          <a:blipFill rotWithShape="1">
            <a:blip r:embed="rId23"/>
            <a:srcRect/>
            <a:tile tx="0" ty="0" sx="100000" sy="100000" flip="none" algn="tl"/>
          </a:blipFill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rPr>
              <a:t>Initiation of primary generator -&gt; </a:t>
            </a:r>
            <a:r>
              <a:rPr kumimoji="0" lang="en-GB" sz="2800" b="0" i="0" u="none" strike="noStrike" cap="none" spc="0" normalizeH="0" baseline="0" dirty="0">
                <a:ln>
                  <a:noFill/>
                </a:ln>
                <a:solidFill>
                  <a:schemeClr val="accent3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rPr>
              <a:t>G4ParticleGun()</a:t>
            </a:r>
            <a:endParaRPr kumimoji="0" lang="en-GB" sz="2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0992DD-80F4-4548-871F-0821D1CA531C}"/>
              </a:ext>
            </a:extLst>
          </p:cNvPr>
          <p:cNvSpPr/>
          <p:nvPr/>
        </p:nvSpPr>
        <p:spPr>
          <a:xfrm>
            <a:off x="3499939" y="6582950"/>
            <a:ext cx="2827141" cy="533479"/>
          </a:xfrm>
          <a:prstGeom prst="rect">
            <a:avLst/>
          </a:prstGeom>
          <a:blipFill rotWithShape="1">
            <a:blip r:embed="rId23"/>
            <a:srcRect/>
            <a:tile tx="0" ty="0" sx="100000" sy="100000" flip="none" algn="tl"/>
          </a:blipFill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rPr>
              <a:t>Class destructor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F7CA03-2B0E-45C1-9670-36BFE0E258A5}"/>
              </a:ext>
            </a:extLst>
          </p:cNvPr>
          <p:cNvSpPr/>
          <p:nvPr/>
        </p:nvSpPr>
        <p:spPr>
          <a:xfrm>
            <a:off x="6327080" y="8568867"/>
            <a:ext cx="6677720" cy="964367"/>
          </a:xfrm>
          <a:prstGeom prst="rect">
            <a:avLst/>
          </a:prstGeom>
          <a:blipFill rotWithShape="1">
            <a:blip r:embed="rId23"/>
            <a:srcRect/>
            <a:tile tx="0" ty="0" sx="100000" sy="100000" flip="none" algn="tl"/>
          </a:blipFill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rPr>
              <a:t>Invokes </a:t>
            </a:r>
            <a:r>
              <a:rPr kumimoji="0" lang="en-GB" sz="2800" b="0" i="0" u="none" strike="noStrike" cap="none" spc="0" normalizeH="0" baseline="0" dirty="0" err="1">
                <a:ln>
                  <a:noFill/>
                </a:ln>
                <a:solidFill>
                  <a:schemeClr val="accent3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rPr>
              <a:t>GeneratePrimaryVertex</a:t>
            </a:r>
            <a:r>
              <a:rPr kumimoji="0" lang="en-GB" sz="2800" b="0" i="0" u="none" strike="noStrike" cap="none" spc="0" normalizeH="0" baseline="0" dirty="0">
                <a:ln>
                  <a:noFill/>
                </a:ln>
                <a:solidFill>
                  <a:schemeClr val="accent3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rPr>
              <a:t>()</a:t>
            </a:r>
            <a:r>
              <a:rPr kumimoji="0" lang="en-GB" sz="2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rPr>
              <a:t> -&gt; method of primary generator</a:t>
            </a:r>
            <a:endParaRPr kumimoji="0" lang="en-GB" sz="2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31192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/>
              <a:t>Generators</a:t>
            </a:r>
            <a:endParaRPr dirty="0"/>
          </a:p>
        </p:txBody>
      </p:sp>
      <p:sp>
        <p:nvSpPr>
          <p:cNvPr id="183" name="Shape 183"/>
          <p:cNvSpPr>
            <a:spLocks noGrp="1"/>
          </p:cNvSpPr>
          <p:nvPr>
            <p:ph type="sldNum" sz="quarter" idx="2"/>
          </p:nvPr>
        </p:nvSpPr>
        <p:spPr>
          <a:xfrm>
            <a:off x="6381749" y="9258300"/>
            <a:ext cx="228601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850" y="266699"/>
            <a:ext cx="2520950" cy="12354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/>
              <a:t>G4VPrimaryGenerator</a:t>
            </a:r>
            <a:endParaRPr dirty="0"/>
          </a:p>
        </p:txBody>
      </p:sp>
      <p:sp>
        <p:nvSpPr>
          <p:cNvPr id="179" name="Shape 179"/>
          <p:cNvSpPr>
            <a:spLocks noGrp="1"/>
          </p:cNvSpPr>
          <p:nvPr>
            <p:ph type="body" idx="1"/>
          </p:nvPr>
        </p:nvSpPr>
        <p:spPr>
          <a:xfrm>
            <a:off x="88900" y="1955800"/>
            <a:ext cx="12915900" cy="35877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GB" sz="4000" dirty="0"/>
              <a:t>Introduction to some classes </a:t>
            </a:r>
            <a:r>
              <a:rPr lang="en-GB" sz="4000" dirty="0" err="1">
                <a:solidFill>
                  <a:schemeClr val="accent3"/>
                </a:solidFill>
                <a:ea typeface="Oswald ExtraLight"/>
                <a:cs typeface="Oswald ExtraLight"/>
                <a:sym typeface="Oswald ExtraLight"/>
              </a:rPr>
              <a:t>GeneratePrimaries</a:t>
            </a:r>
            <a:r>
              <a:rPr lang="en-GB" sz="4000" dirty="0">
                <a:solidFill>
                  <a:schemeClr val="accent3"/>
                </a:solidFill>
                <a:ea typeface="Oswald ExtraLight"/>
                <a:cs typeface="Oswald ExtraLight"/>
                <a:sym typeface="Oswald ExtraLight"/>
              </a:rPr>
              <a:t>(G4Event*</a:t>
            </a:r>
            <a:r>
              <a:rPr lang="en-GB" sz="4000" dirty="0" err="1">
                <a:solidFill>
                  <a:schemeClr val="accent3"/>
                </a:solidFill>
                <a:ea typeface="Oswald ExtraLight"/>
                <a:cs typeface="Oswald ExtraLight"/>
                <a:sym typeface="Oswald ExtraLight"/>
              </a:rPr>
              <a:t>aEvent</a:t>
            </a:r>
            <a:r>
              <a:rPr lang="en-GB" sz="4000" dirty="0">
                <a:solidFill>
                  <a:schemeClr val="accent3"/>
                </a:solidFill>
                <a:ea typeface="Oswald ExtraLight"/>
                <a:cs typeface="Oswald ExtraLight"/>
                <a:sym typeface="Oswald ExtraLight"/>
              </a:rPr>
              <a:t>)  </a:t>
            </a:r>
            <a:r>
              <a:rPr lang="en-GB" sz="4000" dirty="0">
                <a:solidFill>
                  <a:srgbClr val="000000"/>
                </a:solidFill>
                <a:ea typeface="Oswald ExtraLight"/>
                <a:cs typeface="Oswald ExtraLight"/>
                <a:sym typeface="Oswald ExtraLight"/>
              </a:rPr>
              <a:t>(m</a:t>
            </a:r>
            <a:r>
              <a:rPr lang="en-GB" sz="4000" dirty="0">
                <a:solidFill>
                  <a:srgbClr val="000000"/>
                </a:solidFill>
              </a:rPr>
              <a:t>andatory event)</a:t>
            </a:r>
          </a:p>
          <a:p>
            <a:pPr>
              <a:buBlip>
                <a:blip r:embed="rId2"/>
              </a:buBlip>
            </a:pPr>
            <a:r>
              <a:rPr lang="en-GB" sz="4000" dirty="0">
                <a:solidFill>
                  <a:srgbClr val="000000"/>
                </a:solidFill>
              </a:rPr>
              <a:t>Geant4 provides 3 G4VPrimaryGenerators: (all concrete implementation</a:t>
            </a:r>
            <a:endParaRPr sz="4000" dirty="0"/>
          </a:p>
        </p:txBody>
      </p:sp>
      <p:sp>
        <p:nvSpPr>
          <p:cNvPr id="180" name="Shape 180"/>
          <p:cNvSpPr>
            <a:spLocks noGrp="1"/>
          </p:cNvSpPr>
          <p:nvPr>
            <p:ph type="sldNum" sz="quarter" idx="2"/>
          </p:nvPr>
        </p:nvSpPr>
        <p:spPr>
          <a:xfrm>
            <a:off x="349249" y="1536700"/>
            <a:ext cx="228601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pic>
        <p:nvPicPr>
          <p:cNvPr id="5" name="Google Shape;113;p17">
            <a:extLst>
              <a:ext uri="{FF2B5EF4-FFF2-40B4-BE49-F238E27FC236}">
                <a16:creationId xmlns:a16="http://schemas.microsoft.com/office/drawing/2014/main" id="{C7BB0CD6-F8C7-455A-8DE1-88570BBDFACE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29575" y="4648200"/>
            <a:ext cx="4975225" cy="46355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25A4302-FDFE-4FC9-8C31-55627E00C8A5}"/>
              </a:ext>
            </a:extLst>
          </p:cNvPr>
          <p:cNvSpPr/>
          <p:nvPr/>
        </p:nvSpPr>
        <p:spPr>
          <a:xfrm>
            <a:off x="577850" y="5594350"/>
            <a:ext cx="3171825" cy="794544"/>
          </a:xfrm>
          <a:prstGeom prst="roundRect">
            <a:avLst/>
          </a:prstGeom>
          <a:blipFill rotWithShape="1">
            <a:blip r:embed="rId4"/>
            <a:srcRect/>
            <a:tile tx="0" ty="0" sx="100000" sy="100000" flip="none" algn="tl"/>
          </a:blipFill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40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rPr>
              <a:t>G4ParticleGun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00429CB-4CEF-493C-A39D-847F33364A92}"/>
              </a:ext>
            </a:extLst>
          </p:cNvPr>
          <p:cNvSpPr/>
          <p:nvPr/>
        </p:nvSpPr>
        <p:spPr>
          <a:xfrm>
            <a:off x="577850" y="7951390"/>
            <a:ext cx="5454649" cy="794544"/>
          </a:xfrm>
          <a:prstGeom prst="roundRect">
            <a:avLst/>
          </a:prstGeom>
          <a:blipFill rotWithShape="1">
            <a:blip r:embed="rId4"/>
            <a:srcRect/>
            <a:tile tx="0" ty="0" sx="100000" sy="100000" flip="none" algn="tl"/>
          </a:blipFill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40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rPr>
              <a:t>G4GeneralParticleSource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6CE8273-B574-44E8-B7BD-4B9575EE6C5E}"/>
              </a:ext>
            </a:extLst>
          </p:cNvPr>
          <p:cNvSpPr/>
          <p:nvPr/>
        </p:nvSpPr>
        <p:spPr>
          <a:xfrm>
            <a:off x="3543301" y="6775846"/>
            <a:ext cx="4252912" cy="794544"/>
          </a:xfrm>
          <a:prstGeom prst="roundRect">
            <a:avLst/>
          </a:prstGeom>
          <a:blipFill rotWithShape="1">
            <a:blip r:embed="rId4"/>
            <a:srcRect/>
            <a:tile tx="0" ty="0" sx="100000" sy="100000" flip="none" algn="tl"/>
          </a:blipFill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40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rPr>
              <a:t>G4HEPEvtInterface</a:t>
            </a:r>
          </a:p>
        </p:txBody>
      </p:sp>
    </p:spTree>
    <p:extLst>
      <p:ext uri="{BB962C8B-B14F-4D97-AF65-F5344CB8AC3E}">
        <p14:creationId xmlns:p14="http://schemas.microsoft.com/office/powerpoint/2010/main" val="135627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578E1-F124-4558-AB66-634D70376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G4ParticleGun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B2C35-C34B-437D-9E4E-A6AC45137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900" y="1955800"/>
            <a:ext cx="12052300" cy="6502400"/>
          </a:xfrm>
        </p:spPr>
        <p:txBody>
          <a:bodyPr>
            <a:normAutofit/>
          </a:bodyPr>
          <a:lstStyle/>
          <a:p>
            <a:r>
              <a:rPr lang="en-GB" sz="4000" dirty="0"/>
              <a:t>Shoots one primary particle of a certain energy from a certain point at a certain time to a certain direction</a:t>
            </a:r>
          </a:p>
          <a:p>
            <a:r>
              <a:rPr lang="en-GB" sz="4000" dirty="0"/>
              <a:t>Various ‘Set’ methods available </a:t>
            </a:r>
            <a:r>
              <a:rPr lang="en-GB" sz="4000" dirty="0">
                <a:solidFill>
                  <a:schemeClr val="accent3"/>
                </a:solidFill>
              </a:rPr>
              <a:t>(/source/event/include/G4ParticleGun.hh)</a:t>
            </a:r>
          </a:p>
          <a:p>
            <a:pPr>
              <a:buFontTx/>
              <a:buChar char="-"/>
            </a:pPr>
            <a:r>
              <a:rPr lang="en-GB" sz="4000" dirty="0"/>
              <a:t>Void </a:t>
            </a:r>
            <a:r>
              <a:rPr lang="en-GB" sz="4000" dirty="0" err="1"/>
              <a:t>SetParticleEnergy</a:t>
            </a:r>
            <a:r>
              <a:rPr lang="en-GB" sz="4000" dirty="0"/>
              <a:t>	</a:t>
            </a:r>
            <a:r>
              <a:rPr lang="en-GB" sz="3600" dirty="0"/>
              <a:t>(G4Double </a:t>
            </a:r>
            <a:r>
              <a:rPr lang="en-GB" sz="3600" dirty="0" err="1"/>
              <a:t>aKineticEnergy</a:t>
            </a:r>
            <a:r>
              <a:rPr lang="en-GB" sz="3600" dirty="0"/>
              <a:t>)</a:t>
            </a:r>
          </a:p>
          <a:p>
            <a:pPr>
              <a:buFontTx/>
              <a:buChar char="-"/>
            </a:pPr>
            <a:r>
              <a:rPr lang="en-GB" sz="4000" dirty="0"/>
              <a:t>Void </a:t>
            </a:r>
            <a:r>
              <a:rPr lang="en-GB" sz="4000" dirty="0" err="1"/>
              <a:t>SetParticleMomentum</a:t>
            </a:r>
            <a:r>
              <a:rPr lang="en-GB" sz="4000" dirty="0"/>
              <a:t>	</a:t>
            </a:r>
            <a:r>
              <a:rPr lang="en-GB" sz="3600" dirty="0"/>
              <a:t>(G4double </a:t>
            </a:r>
            <a:r>
              <a:rPr lang="en-GB" sz="3600" dirty="0" err="1"/>
              <a:t>aMomentum</a:t>
            </a:r>
            <a:r>
              <a:rPr lang="en-GB" sz="3600" dirty="0"/>
              <a:t>)</a:t>
            </a:r>
            <a:endParaRPr lang="en-GB" sz="4000" dirty="0"/>
          </a:p>
          <a:p>
            <a:r>
              <a:rPr lang="en-GB" sz="4000" dirty="0"/>
              <a:t>Methods can be repeated for generating more than one primary particle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0B7A9EF-0D25-4987-A706-B7A63D8F53C3}"/>
              </a:ext>
            </a:extLst>
          </p:cNvPr>
          <p:cNvSpPr/>
          <p:nvPr/>
        </p:nvSpPr>
        <p:spPr>
          <a:xfrm>
            <a:off x="2635250" y="8458200"/>
            <a:ext cx="7542409" cy="794544"/>
          </a:xfrm>
          <a:prstGeom prst="roundRect">
            <a:avLst/>
          </a:prstGeom>
          <a:blipFill rotWithShape="1">
            <a:blip r:embed="rId3"/>
            <a:srcRect/>
            <a:tile tx="0" ty="0" sx="100000" sy="100000" flip="none" algn="tl"/>
          </a:blipFill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4000" dirty="0" err="1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rPr>
              <a:t>p</a:t>
            </a:r>
            <a:r>
              <a:rPr kumimoji="0" lang="en-GB" sz="4000" b="0" i="0" u="none" strike="noStrike" cap="none" spc="0" normalizeH="0" baseline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rPr>
              <a:t>articleGun</a:t>
            </a:r>
            <a:r>
              <a:rPr kumimoji="0" lang="en-GB" sz="40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rPr>
              <a:t> = G4ParticleGun();</a:t>
            </a:r>
          </a:p>
        </p:txBody>
      </p:sp>
    </p:spTree>
    <p:extLst>
      <p:ext uri="{BB962C8B-B14F-4D97-AF65-F5344CB8AC3E}">
        <p14:creationId xmlns:p14="http://schemas.microsoft.com/office/powerpoint/2010/main" val="4140411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C1772-8FE7-40C8-94B9-3EF427503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Implementation example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7D6892-C1BC-48B2-B93A-8795F39363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646" t="33325" r="30347" b="20949"/>
          <a:stretch/>
        </p:blipFill>
        <p:spPr>
          <a:xfrm>
            <a:off x="0" y="2471737"/>
            <a:ext cx="12927620" cy="5729288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80BF81C-80C0-4730-A8EF-15B4ECA8618E}"/>
              </a:ext>
            </a:extLst>
          </p:cNvPr>
          <p:cNvSpPr/>
          <p:nvPr/>
        </p:nvSpPr>
        <p:spPr>
          <a:xfrm>
            <a:off x="356638" y="8469154"/>
            <a:ext cx="12291523" cy="726440"/>
          </a:xfrm>
          <a:prstGeom prst="roundRect">
            <a:avLst/>
          </a:prstGeom>
          <a:blipFill rotWithShape="1">
            <a:blip r:embed="rId4"/>
            <a:srcRect/>
            <a:tile tx="0" ty="0" sx="100000" sy="100000" flip="none" algn="tl"/>
          </a:blipFill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36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rPr>
              <a:t>Can be repeated for</a:t>
            </a:r>
            <a:r>
              <a:rPr kumimoji="0" lang="en-GB" sz="3600" b="0" i="0" u="none" strike="noStrike" cap="none" spc="0" normalizeH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rPr>
              <a:t> generating more than one primary particles</a:t>
            </a:r>
            <a:endParaRPr kumimoji="0" lang="en-GB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62434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732</Words>
  <Application>Microsoft Office PowerPoint</Application>
  <PresentationFormat>Custom</PresentationFormat>
  <Paragraphs>155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Apple Symbols</vt:lpstr>
      <vt:lpstr>Consolas</vt:lpstr>
      <vt:lpstr>Gill Sans</vt:lpstr>
      <vt:lpstr>Gill Sans Light</vt:lpstr>
      <vt:lpstr>Helvetica</vt:lpstr>
      <vt:lpstr>Helvetica Neue</vt:lpstr>
      <vt:lpstr>Helvetica Neue Light</vt:lpstr>
      <vt:lpstr>Lucida Grande</vt:lpstr>
      <vt:lpstr>Old Standard TT</vt:lpstr>
      <vt:lpstr>Oswald ExtraLight</vt:lpstr>
      <vt:lpstr>Oswald Light</vt:lpstr>
      <vt:lpstr>White</vt:lpstr>
      <vt:lpstr>Generation of a primary event</vt:lpstr>
      <vt:lpstr>Lesson Outline</vt:lpstr>
      <vt:lpstr>Classes</vt:lpstr>
      <vt:lpstr>Primary Generator Action</vt:lpstr>
      <vt:lpstr>Implementation in the src file</vt:lpstr>
      <vt:lpstr>Generators</vt:lpstr>
      <vt:lpstr>G4VPrimaryGenerator</vt:lpstr>
      <vt:lpstr>G4ParticleGun</vt:lpstr>
      <vt:lpstr>Implementation example</vt:lpstr>
      <vt:lpstr>G4HEPEvtInterface</vt:lpstr>
      <vt:lpstr>G4GeneralParticleSource</vt:lpstr>
      <vt:lpstr>Implementation example</vt:lpstr>
      <vt:lpstr>Comparison</vt:lpstr>
      <vt:lpstr>Further details</vt:lpstr>
      <vt:lpstr>Thank you </vt:lpstr>
      <vt:lpstr>Tasks to do: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Geant4  simulation toolkit:  an introduction</dc:title>
  <dc:creator>Ruhani Khanna</dc:creator>
  <cp:lastModifiedBy>Ruhani Khanna</cp:lastModifiedBy>
  <cp:revision>36</cp:revision>
  <dcterms:modified xsi:type="dcterms:W3CDTF">2019-05-28T16:06:27Z</dcterms:modified>
</cp:coreProperties>
</file>