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6658-DE31-4C9D-9183-A1F1180349BA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5C4-EA13-478F-927D-C05438D0B4E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72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6658-DE31-4C9D-9183-A1F1180349BA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5C4-EA13-478F-927D-C05438D0B4E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91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6658-DE31-4C9D-9183-A1F1180349BA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5C4-EA13-478F-927D-C05438D0B4E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16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6658-DE31-4C9D-9183-A1F1180349BA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5C4-EA13-478F-927D-C05438D0B4E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02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6658-DE31-4C9D-9183-A1F1180349BA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5C4-EA13-478F-927D-C05438D0B4E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9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6658-DE31-4C9D-9183-A1F1180349BA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5C4-EA13-478F-927D-C05438D0B4E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01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6658-DE31-4C9D-9183-A1F1180349BA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5C4-EA13-478F-927D-C05438D0B4E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68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6658-DE31-4C9D-9183-A1F1180349BA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5C4-EA13-478F-927D-C05438D0B4E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6658-DE31-4C9D-9183-A1F1180349BA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5C4-EA13-478F-927D-C05438D0B4E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19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6658-DE31-4C9D-9183-A1F1180349BA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5C4-EA13-478F-927D-C05438D0B4E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51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6658-DE31-4C9D-9183-A1F1180349BA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05C4-EA13-478F-927D-C05438D0B4E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78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D6658-DE31-4C9D-9183-A1F1180349BA}" type="datetimeFigureOut">
              <a:rPr lang="it-IT" smtClean="0"/>
              <a:t>12/02/2020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05C4-EA13-478F-927D-C05438D0B4E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26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48632"/>
            <a:ext cx="6139544" cy="3922998"/>
          </a:xfrm>
        </p:spPr>
        <p:txBody>
          <a:bodyPr>
            <a:normAutofit/>
          </a:bodyPr>
          <a:lstStyle/>
          <a:p>
            <a:r>
              <a:rPr lang="it-IT" sz="4800" dirty="0" smtClean="0"/>
              <a:t>Remembering</a:t>
            </a:r>
            <a:r>
              <a:rPr lang="it-IT" sz="5400" dirty="0" smtClean="0"/>
              <a:t/>
            </a:r>
            <a:br>
              <a:rPr lang="it-IT" sz="5400" dirty="0" smtClean="0"/>
            </a:br>
            <a:r>
              <a:rPr lang="it-IT" sz="5400" dirty="0" smtClean="0"/>
              <a:t> </a:t>
            </a:r>
            <a:r>
              <a:rPr lang="it-IT" sz="5400" b="1" dirty="0" smtClean="0">
                <a:solidFill>
                  <a:srgbClr val="C00000"/>
                </a:solidFill>
              </a:rPr>
              <a:t>Emilio Chiavassa</a:t>
            </a:r>
            <a:br>
              <a:rPr lang="it-IT" sz="5400" b="1" dirty="0" smtClean="0">
                <a:solidFill>
                  <a:srgbClr val="C00000"/>
                </a:solidFill>
              </a:rPr>
            </a:br>
            <a:r>
              <a:rPr lang="it-IT" sz="5400" b="1" dirty="0" smtClean="0">
                <a:solidFill>
                  <a:srgbClr val="C00000"/>
                </a:solidFill>
              </a:rPr>
              <a:t/>
            </a:r>
            <a:br>
              <a:rPr lang="it-IT" sz="5400" b="1" dirty="0" smtClean="0">
                <a:solidFill>
                  <a:srgbClr val="C00000"/>
                </a:solidFill>
              </a:rPr>
            </a:br>
            <a:r>
              <a:rPr lang="it-IT" sz="4000" b="1" i="1" dirty="0" smtClean="0"/>
              <a:t>Teacher </a:t>
            </a:r>
            <a:br>
              <a:rPr lang="it-IT" sz="4000" b="1" i="1" dirty="0" smtClean="0"/>
            </a:br>
            <a:r>
              <a:rPr lang="it-IT" sz="4000" b="1" i="1" dirty="0" smtClean="0"/>
              <a:t>Colleague </a:t>
            </a:r>
            <a:br>
              <a:rPr lang="it-IT" sz="4000" b="1" i="1" dirty="0" smtClean="0"/>
            </a:br>
            <a:r>
              <a:rPr lang="it-IT" sz="4000" b="1" i="1" dirty="0" smtClean="0"/>
              <a:t>and Friend</a:t>
            </a:r>
            <a:endParaRPr lang="it-IT" sz="4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00" b="51583"/>
          <a:stretch/>
        </p:blipFill>
        <p:spPr>
          <a:xfrm>
            <a:off x="6135670" y="1092993"/>
            <a:ext cx="5351822" cy="48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41" y="1272568"/>
            <a:ext cx="56986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The school</a:t>
            </a:r>
          </a:p>
          <a:p>
            <a:pPr algn="ctr"/>
            <a:r>
              <a:rPr lang="it-IT" sz="2400" dirty="0" smtClean="0"/>
              <a:t>«</a:t>
            </a:r>
            <a:r>
              <a:rPr lang="it-IT" sz="2800" b="1" i="1" dirty="0" smtClean="0"/>
              <a:t>Giornate di studio sui Rivelatori</a:t>
            </a:r>
            <a:r>
              <a:rPr lang="it-IT" sz="2400" dirty="0" smtClean="0"/>
              <a:t>»</a:t>
            </a:r>
          </a:p>
          <a:p>
            <a:pPr algn="ctr"/>
            <a:r>
              <a:rPr lang="it-IT" sz="2400" dirty="0" smtClean="0"/>
              <a:t>was launched by Franco Bonaudi and Emilio Chiavassa in 1991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They took care of organizing this school for many years.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Althoug other persons took part in the organisation of the different editions, they remain the creators of this school.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3" y="171039"/>
            <a:ext cx="6039999" cy="64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854"/>
            <a:ext cx="10515600" cy="728889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Scientific research - 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1392432"/>
            <a:ext cx="6498771" cy="4931229"/>
          </a:xfrm>
        </p:spPr>
        <p:txBody>
          <a:bodyPr>
            <a:normAutofit lnSpcReduction="10000"/>
          </a:bodyPr>
          <a:lstStyle/>
          <a:p>
            <a:r>
              <a:rPr lang="it-IT" sz="2400" b="1" dirty="0" smtClean="0"/>
              <a:t>Relevant role in several experiments in the frame of INFN – CSNIII, including:</a:t>
            </a:r>
          </a:p>
          <a:p>
            <a:pPr lvl="1"/>
            <a:r>
              <a:rPr lang="it-IT" dirty="0" smtClean="0"/>
              <a:t>Hypernuclei at CERN pion </a:t>
            </a:r>
            <a:r>
              <a:rPr lang="it-IT" dirty="0" smtClean="0"/>
              <a:t>beams</a:t>
            </a:r>
          </a:p>
          <a:p>
            <a:pPr lvl="1"/>
            <a:r>
              <a:rPr lang="it-IT" dirty="0" smtClean="0"/>
              <a:t>Pion production at CERN SC</a:t>
            </a:r>
            <a:endParaRPr lang="it-IT" dirty="0" smtClean="0"/>
          </a:p>
          <a:p>
            <a:pPr lvl="1"/>
            <a:r>
              <a:rPr lang="it-IT" dirty="0" smtClean="0"/>
              <a:t>Antineutrons at LEAR</a:t>
            </a:r>
          </a:p>
          <a:p>
            <a:pPr lvl="1"/>
            <a:r>
              <a:rPr lang="it-IT" dirty="0" smtClean="0"/>
              <a:t>Eta-mesons at SATURNE</a:t>
            </a:r>
          </a:p>
          <a:p>
            <a:pPr lvl="1"/>
            <a:r>
              <a:rPr lang="it-IT" dirty="0" smtClean="0"/>
              <a:t>Heavy-ions at SPS</a:t>
            </a:r>
          </a:p>
          <a:p>
            <a:pPr lvl="1"/>
            <a:r>
              <a:rPr lang="it-IT" dirty="0" smtClean="0"/>
              <a:t>Heavy-ions at LHC</a:t>
            </a:r>
          </a:p>
          <a:p>
            <a:r>
              <a:rPr lang="it-IT" sz="2400" b="1" dirty="0" smtClean="0"/>
              <a:t>Driving interest: detector and instrumentation development: </a:t>
            </a:r>
            <a:r>
              <a:rPr lang="it-IT" sz="2400" dirty="0" smtClean="0"/>
              <a:t>from </a:t>
            </a:r>
            <a:r>
              <a:rPr lang="it-IT" sz="2400" dirty="0"/>
              <a:t>detector physics to </a:t>
            </a:r>
            <a:r>
              <a:rPr lang="it-IT" sz="2400" dirty="0" smtClean="0"/>
              <a:t>applications</a:t>
            </a:r>
          </a:p>
          <a:p>
            <a:r>
              <a:rPr lang="it-IT" sz="2400" b="1" i="1" dirty="0" smtClean="0"/>
              <a:t>Driving concept: </a:t>
            </a:r>
            <a:r>
              <a:rPr lang="it-IT" sz="2400" i="1" dirty="0" smtClean="0"/>
              <a:t>experimental research is carried out by a</a:t>
            </a:r>
            <a:r>
              <a:rPr lang="it-IT" sz="2400" b="1" i="1" dirty="0" smtClean="0"/>
              <a:t> team </a:t>
            </a:r>
            <a:r>
              <a:rPr lang="it-IT" sz="2400" i="1" dirty="0" smtClean="0"/>
              <a:t>of scientists </a:t>
            </a:r>
            <a:endParaRPr lang="it-IT" sz="2000" b="1" dirty="0" smtClean="0"/>
          </a:p>
          <a:p>
            <a:endParaRPr lang="it-IT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650" y="1551213"/>
            <a:ext cx="4666347" cy="43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854"/>
            <a:ext cx="10515600" cy="728889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Scientific research - II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57" y="1420583"/>
            <a:ext cx="6498771" cy="4931229"/>
          </a:xfrm>
        </p:spPr>
        <p:txBody>
          <a:bodyPr/>
          <a:lstStyle/>
          <a:p>
            <a:r>
              <a:rPr lang="it-IT" sz="2400" b="1" dirty="0" smtClean="0"/>
              <a:t>Important contributions in the organization of research activities: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it-IT" b="1" dirty="0" smtClean="0">
                <a:sym typeface="Wingdings" panose="05000000000000000000" pitchFamily="2" charset="2"/>
              </a:rPr>
              <a:t> </a:t>
            </a:r>
            <a:r>
              <a:rPr lang="it-IT" b="1" dirty="0" smtClean="0"/>
              <a:t>by promoting new lines of research:</a:t>
            </a:r>
          </a:p>
          <a:p>
            <a:pPr lvl="2">
              <a:lnSpc>
                <a:spcPct val="100000"/>
              </a:lnSpc>
            </a:pPr>
            <a:r>
              <a:rPr lang="it-IT" sz="2400" dirty="0" smtClean="0"/>
              <a:t>Eta-meson physics at SATURNE</a:t>
            </a:r>
          </a:p>
          <a:p>
            <a:pPr lvl="2">
              <a:lnSpc>
                <a:spcPct val="100000"/>
              </a:lnSpc>
            </a:pPr>
            <a:r>
              <a:rPr lang="it-IT" sz="2400" dirty="0" smtClean="0"/>
              <a:t>Participation of italian teams to the SPS and LHC heavy-ion programme</a:t>
            </a:r>
            <a:endParaRPr lang="it-IT" dirty="0" smtClean="0"/>
          </a:p>
          <a:p>
            <a:pPr marL="457200" lvl="1" indent="0">
              <a:lnSpc>
                <a:spcPct val="100000"/>
              </a:lnSpc>
              <a:buNone/>
            </a:pPr>
            <a:r>
              <a:rPr lang="it-IT" b="1" dirty="0" smtClean="0">
                <a:sym typeface="Wingdings" panose="05000000000000000000" pitchFamily="2" charset="2"/>
              </a:rPr>
              <a:t> </a:t>
            </a:r>
            <a:r>
              <a:rPr lang="it-IT" b="1" dirty="0">
                <a:sym typeface="Wingdings" panose="05000000000000000000" pitchFamily="2" charset="2"/>
              </a:rPr>
              <a:t>b</a:t>
            </a:r>
            <a:r>
              <a:rPr lang="it-IT" b="1" dirty="0" smtClean="0"/>
              <a:t>y playing coordination roles</a:t>
            </a:r>
            <a:r>
              <a:rPr lang="it-IT" sz="2000" b="1" dirty="0" smtClean="0"/>
              <a:t>:</a:t>
            </a:r>
          </a:p>
          <a:p>
            <a:pPr lvl="2">
              <a:lnSpc>
                <a:spcPct val="100000"/>
              </a:lnSpc>
            </a:pPr>
            <a:r>
              <a:rPr lang="it-IT" sz="2400" dirty="0" smtClean="0"/>
              <a:t>National responsible of the ALICE experiment</a:t>
            </a:r>
          </a:p>
          <a:p>
            <a:pPr lvl="2">
              <a:lnSpc>
                <a:spcPct val="100000"/>
              </a:lnSpc>
            </a:pPr>
            <a:r>
              <a:rPr lang="it-IT" sz="2400" dirty="0" smtClean="0"/>
              <a:t>President of the INFN - III Scientific Committee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650" y="1551213"/>
            <a:ext cx="4666347" cy="43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854"/>
            <a:ext cx="10515600" cy="728889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Teaching and formation activities – I 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4" b="25825"/>
          <a:stretch/>
        </p:blipFill>
        <p:spPr>
          <a:xfrm>
            <a:off x="6605273" y="1698170"/>
            <a:ext cx="5039144" cy="4049487"/>
          </a:xfrm>
        </p:spPr>
      </p:pic>
      <p:sp>
        <p:nvSpPr>
          <p:cNvPr id="4" name="TextBox 3"/>
          <p:cNvSpPr txBox="1"/>
          <p:nvPr/>
        </p:nvSpPr>
        <p:spPr>
          <a:xfrm>
            <a:off x="408215" y="1029868"/>
            <a:ext cx="535577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smtClean="0"/>
              <a:t>Innovator in didactics at University level: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Thanks to his intuition, </a:t>
            </a:r>
            <a:r>
              <a:rPr lang="it-IT" sz="2400" b="1" i="1" dirty="0" smtClean="0"/>
              <a:t>detectors </a:t>
            </a:r>
            <a:r>
              <a:rPr lang="it-IT" sz="2400" dirty="0" smtClean="0"/>
              <a:t>(together with applications of nuclear sciences) </a:t>
            </a:r>
            <a:r>
              <a:rPr lang="it-IT" sz="2400" b="1" i="1" dirty="0" smtClean="0"/>
              <a:t>become a topic accessible to undergraduate students </a:t>
            </a:r>
            <a:r>
              <a:rPr lang="it-IT" sz="2400" dirty="0" smtClean="0"/>
              <a:t>for the first time at UniTo.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b="1" i="1" dirty="0" smtClean="0"/>
              <a:t>«Fisica dei Neutroni» </a:t>
            </a:r>
            <a:r>
              <a:rPr lang="it-IT" sz="2400" dirty="0" smtClean="0"/>
              <a:t>was an immediate success, attended by generations of students (some of them, are at present colleagues...)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/>
              <a:t>T</a:t>
            </a:r>
            <a:r>
              <a:rPr lang="it-IT" sz="2400" dirty="0" smtClean="0"/>
              <a:t>he very same topics are at present included in the Laurea Magistrale program.</a:t>
            </a:r>
          </a:p>
        </p:txBody>
      </p:sp>
    </p:spTree>
    <p:extLst>
      <p:ext uri="{BB962C8B-B14F-4D97-AF65-F5344CB8AC3E}">
        <p14:creationId xmlns:p14="http://schemas.microsoft.com/office/powerpoint/2010/main" val="29956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854"/>
            <a:ext cx="10515600" cy="728889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Teaching and formation activities - II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57" y="1167489"/>
            <a:ext cx="4065814" cy="5184324"/>
          </a:xfrm>
        </p:spPr>
        <p:txBody>
          <a:bodyPr>
            <a:normAutofit/>
          </a:bodyPr>
          <a:lstStyle/>
          <a:p>
            <a:r>
              <a:rPr lang="it-IT" b="1" dirty="0" smtClean="0"/>
              <a:t>Deeply involved in the formation of graduate students:</a:t>
            </a:r>
          </a:p>
          <a:p>
            <a:pPr lvl="1"/>
            <a:r>
              <a:rPr lang="it-IT" b="1" i="1" dirty="0" smtClean="0"/>
              <a:t>Giornate di studio sui rivelatori </a:t>
            </a:r>
            <a:r>
              <a:rPr lang="it-IT" dirty="0" smtClean="0"/>
              <a:t>(also known as </a:t>
            </a:r>
            <a:r>
              <a:rPr lang="it-IT" i="1" dirty="0" smtClean="0"/>
              <a:t>«Villa Gualino» </a:t>
            </a:r>
            <a:r>
              <a:rPr lang="it-IT" dirty="0" smtClean="0"/>
              <a:t>school)</a:t>
            </a:r>
            <a:endParaRPr lang="it-IT" dirty="0" smtClean="0"/>
          </a:p>
          <a:p>
            <a:pPr lvl="1"/>
            <a:r>
              <a:rPr lang="it-IT" sz="2400" b="1" i="1" dirty="0" smtClean="0"/>
              <a:t>Seminario nazionale di fisica Nucleare e Subnucleare </a:t>
            </a:r>
            <a:r>
              <a:rPr lang="it-IT" sz="2400" dirty="0" smtClean="0"/>
              <a:t>(Otranto)</a:t>
            </a:r>
          </a:p>
          <a:p>
            <a:pPr lvl="1"/>
            <a:endParaRPr lang="it-IT" dirty="0"/>
          </a:p>
          <a:p>
            <a:r>
              <a:rPr lang="it-IT" b="1" i="1" dirty="0" smtClean="0"/>
              <a:t>Driving concept: </a:t>
            </a:r>
            <a:r>
              <a:rPr lang="it-IT" i="1" dirty="0" smtClean="0"/>
              <a:t>students and young researchers relevant!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84" y="1167488"/>
            <a:ext cx="7249889" cy="543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854"/>
            <a:ext cx="10515600" cy="728889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Human qualities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42" y="1575702"/>
            <a:ext cx="5159829" cy="5151670"/>
          </a:xfrm>
        </p:spPr>
        <p:txBody>
          <a:bodyPr>
            <a:normAutofit/>
          </a:bodyPr>
          <a:lstStyle/>
          <a:p>
            <a:r>
              <a:rPr lang="it-IT" b="1" dirty="0" smtClean="0"/>
              <a:t>Uncommon capabilities 	</a:t>
            </a:r>
          </a:p>
          <a:p>
            <a:pPr lvl="1"/>
            <a:r>
              <a:rPr lang="it-IT" dirty="0" smtClean="0"/>
              <a:t>in establishing genuine relations with colleagues, technicians and students;</a:t>
            </a:r>
          </a:p>
          <a:p>
            <a:pPr lvl="1"/>
            <a:r>
              <a:rPr lang="it-IT" dirty="0" smtClean="0"/>
              <a:t>In gathering together people; </a:t>
            </a:r>
          </a:p>
          <a:p>
            <a:pPr lvl="1"/>
            <a:r>
              <a:rPr lang="it-IT" dirty="0" smtClean="0"/>
              <a:t>In motivating and supporting.</a:t>
            </a:r>
          </a:p>
          <a:p>
            <a:pPr lvl="1"/>
            <a:endParaRPr lang="it-IT" dirty="0"/>
          </a:p>
          <a:p>
            <a:r>
              <a:rPr lang="it-IT" sz="2400" b="1" dirty="0" smtClean="0"/>
              <a:t>Well known and appreciated </a:t>
            </a:r>
            <a:r>
              <a:rPr lang="it-IT" sz="2400" dirty="0" smtClean="0"/>
              <a:t>both in Italy and abroad (with a special link to France)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/>
              <a:t>Genuine passion for sports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71" y="2096861"/>
            <a:ext cx="5674339" cy="32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83" y="1595663"/>
            <a:ext cx="5159829" cy="547007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2236788" algn="l"/>
              </a:tabLst>
            </a:pPr>
            <a:r>
              <a:rPr lang="it-IT" sz="4400" b="1" i="1" dirty="0" smtClean="0"/>
              <a:t>Thanks Emilio</a:t>
            </a:r>
          </a:p>
          <a:p>
            <a:pPr marL="0" indent="0" algn="ctr">
              <a:lnSpc>
                <a:spcPct val="100000"/>
              </a:lnSpc>
              <a:buNone/>
              <a:tabLst>
                <a:tab pos="2236788" algn="l"/>
              </a:tabLst>
            </a:pPr>
            <a:r>
              <a:rPr lang="it-IT" sz="4400" b="1" i="1" dirty="0" smtClean="0"/>
              <a:t> </a:t>
            </a:r>
            <a:r>
              <a:rPr lang="it-IT" sz="3600" b="1" i="1" dirty="0" smtClean="0"/>
              <a:t> </a:t>
            </a:r>
            <a:r>
              <a:rPr lang="it-IT" sz="3200" b="1" i="1" dirty="0" smtClean="0"/>
              <a:t>for what you have given       to all those                           who had the privilege to </a:t>
            </a:r>
            <a:r>
              <a:rPr lang="it-IT" sz="3200" b="1" i="1" dirty="0" smtClean="0">
                <a:solidFill>
                  <a:srgbClr val="C00000"/>
                </a:solidFill>
              </a:rPr>
              <a:t>pastime</a:t>
            </a:r>
            <a:r>
              <a:rPr lang="it-IT" sz="3200" b="1" i="1" dirty="0" smtClean="0"/>
              <a:t> </a:t>
            </a:r>
            <a:r>
              <a:rPr lang="it-IT" sz="3200" b="1" i="1" dirty="0" smtClean="0">
                <a:solidFill>
                  <a:srgbClr val="C00000"/>
                </a:solidFill>
              </a:rPr>
              <a:t>with                      </a:t>
            </a:r>
            <a:r>
              <a:rPr lang="it-IT" sz="3200" b="1" i="1" dirty="0" smtClean="0"/>
              <a:t>your</a:t>
            </a:r>
            <a:r>
              <a:rPr lang="it-IT" sz="3200" b="1" i="1" dirty="0" smtClean="0">
                <a:solidFill>
                  <a:srgbClr val="C00000"/>
                </a:solidFill>
              </a:rPr>
              <a:t>                                     good company </a:t>
            </a:r>
          </a:p>
          <a:p>
            <a:pPr marL="0" indent="0" algn="ctr">
              <a:lnSpc>
                <a:spcPct val="100000"/>
              </a:lnSpc>
              <a:buNone/>
              <a:tabLst>
                <a:tab pos="2236788" algn="l"/>
              </a:tabLst>
            </a:pPr>
            <a:endParaRPr lang="it-IT" sz="3200" b="1" i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buNone/>
              <a:tabLst>
                <a:tab pos="2236788" algn="l"/>
              </a:tabLst>
            </a:pPr>
            <a:endParaRPr lang="it-IT" sz="3200" b="1" i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  <a:tabLst>
                <a:tab pos="2236788" algn="l"/>
              </a:tabLst>
            </a:pPr>
            <a:r>
              <a:rPr lang="it-IT" sz="1600" b="1" i="1" dirty="0" smtClean="0">
                <a:solidFill>
                  <a:srgbClr val="C00000"/>
                </a:solidFill>
              </a:rPr>
              <a:t>Henry VIII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14" y="1318078"/>
            <a:ext cx="4287157" cy="42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331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Remembering  Emilio Chiavassa  Teacher  Colleague  and Friend</vt:lpstr>
      <vt:lpstr>PowerPoint Presentation</vt:lpstr>
      <vt:lpstr>Scientific research - I</vt:lpstr>
      <vt:lpstr>Scientific research - II</vt:lpstr>
      <vt:lpstr>Teaching and formation activities – I </vt:lpstr>
      <vt:lpstr>Teaching and formation activities - II</vt:lpstr>
      <vt:lpstr>Human qualities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Remembering  Emilio Chiavassa  Teacher,  Colleague  and Friend</dc:title>
  <dc:creator>Ermanno</dc:creator>
  <cp:lastModifiedBy>Ermanno</cp:lastModifiedBy>
  <cp:revision>54</cp:revision>
  <dcterms:created xsi:type="dcterms:W3CDTF">2020-02-09T18:13:06Z</dcterms:created>
  <dcterms:modified xsi:type="dcterms:W3CDTF">2020-02-12T18:18:20Z</dcterms:modified>
</cp:coreProperties>
</file>