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9" r:id="rId12"/>
    <p:sldId id="268" r:id="rId13"/>
    <p:sldId id="270" r:id="rId14"/>
    <p:sldId id="267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9" r:id="rId31"/>
    <p:sldId id="290" r:id="rId32"/>
    <p:sldId id="291" r:id="rId33"/>
    <p:sldId id="292" r:id="rId34"/>
    <p:sldId id="288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D7DD9-7581-4F16-AFFB-2A2E23855D7B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5292E-2ADE-4A55-A4EE-E215040B1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95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3489-AA44-4661-8DF2-141B9A836FF4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441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C778-C4A2-453F-B3C6-EDA6C882EE4A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3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FFBE-DD3A-4935-86D0-5A25D878095E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CB5C-F96E-4324-8870-3160DFC65748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97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DCAD-933D-432A-9C62-75F24D836F06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74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10DC-EAC3-4AA8-91EC-CF1C32720EF2}" type="datetime1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4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4D1-FB30-489C-B577-E826FA670C27}" type="datetime1">
              <a:rPr lang="en-GB" smtClean="0"/>
              <a:t>04/02/2020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51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CB72E-14E3-4990-8FE5-DC08F8F6CB4C}" type="datetime1">
              <a:rPr lang="en-GB" smtClean="0"/>
              <a:t>04/02/2020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08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DF8A6-3338-470D-A519-71EF8FCD77E6}" type="datetime1">
              <a:rPr lang="en-GB" smtClean="0"/>
              <a:t>04/02/2020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19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AE2D5-53F1-4F32-8628-BEBA8C89F63D}" type="datetime1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6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59A5-1B88-428D-BE6F-C13980FE3806}" type="datetime1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84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10919-1537-4750-9CCF-9FB8CD324696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4A0AD-C43B-4A11-8323-623F0770C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06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5D136.96F2EE80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cid:image002.jpg@01D5D136.96F2EE80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Getter </a:t>
            </a:r>
            <a:r>
              <a:rPr lang="en-GB" dirty="0" smtClean="0"/>
              <a:t>Pumping </a:t>
            </a:r>
            <a:br>
              <a:rPr lang="en-GB" dirty="0" smtClean="0"/>
            </a:br>
            <a:r>
              <a:rPr lang="en-GB" dirty="0" smtClean="0"/>
              <a:t>for Particle </a:t>
            </a:r>
            <a:r>
              <a:rPr lang="en-GB" dirty="0"/>
              <a:t>A</a:t>
            </a:r>
            <a:r>
              <a:rPr lang="en-GB" dirty="0" smtClean="0"/>
              <a:t>ccelerators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C</a:t>
            </a:r>
            <a:r>
              <a:rPr lang="en-GB" dirty="0"/>
              <a:t>. Benvenuti, CERN </a:t>
            </a:r>
            <a:r>
              <a:rPr lang="en-GB" dirty="0" smtClean="0"/>
              <a:t>(</a:t>
            </a:r>
            <a:r>
              <a:rPr lang="en-GB" dirty="0" smtClean="0"/>
              <a:t>horary staff member</a:t>
            </a:r>
            <a:r>
              <a:rPr lang="en-GB" dirty="0" smtClean="0"/>
              <a:t>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8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10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49700" y="6037639"/>
            <a:ext cx="466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Fig. 4. The LEP vacuum chamber.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6" y="81170"/>
            <a:ext cx="10787967" cy="606823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60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11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176155" y="5850088"/>
            <a:ext cx="560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Fig. 5. Testing of the long LEP vacuum chambers.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2" y="0"/>
            <a:ext cx="10211442" cy="5743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49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12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700510" y="5800218"/>
            <a:ext cx="528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Fig. 6. Testing of the short LEP vacuum chambers.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5" y="-1"/>
            <a:ext cx="10218111" cy="574768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13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13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320800" y="5993607"/>
            <a:ext cx="974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Fig. 7. Typical readout showing the ultimate pressure obtained in the LEP vacuum chamber.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3175"/>
            <a:ext cx="10706100" cy="602218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80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14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452418" y="915485"/>
            <a:ext cx="9423400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2000 vacuum chambers (most of them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m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long), equipped with a NEG strip and initially pumped by turbomolecular pumping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stations,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 tested in a dedicated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laboratory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specified acceptance pressure was 2x10</a:t>
            </a:r>
            <a:r>
              <a:rPr lang="en-GB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-11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after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hours of baking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150°C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chambers reached the 10</a:t>
            </a:r>
            <a:r>
              <a:rPr lang="en-GB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-12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vacuum performance of LEP was fully satisfactory over the about 10 years of its operating life.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64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10515600" cy="1325563"/>
          </a:xfrm>
        </p:spPr>
        <p:txBody>
          <a:bodyPr/>
          <a:lstStyle/>
          <a:p>
            <a:pPr lvl="0"/>
            <a:r>
              <a:rPr lang="en-GB" dirty="0"/>
              <a:t>The Large Hadron Collider (LHC)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7299"/>
            <a:ext cx="10350500" cy="509905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The LHC </a:t>
            </a:r>
            <a:r>
              <a:rPr lang="en-GB" sz="2400" dirty="0"/>
              <a:t>is a proton collider installed in the LEP tunnel. The specified beam energy </a:t>
            </a:r>
            <a:r>
              <a:rPr lang="en-GB" sz="2400" dirty="0" smtClean="0"/>
              <a:t>is </a:t>
            </a:r>
            <a:r>
              <a:rPr lang="en-GB" sz="2400" dirty="0"/>
              <a:t>7 TeV (or 7000 GeV</a:t>
            </a:r>
            <a:r>
              <a:rPr lang="en-GB" sz="2400" dirty="0" smtClean="0"/>
              <a:t>)</a:t>
            </a:r>
          </a:p>
          <a:p>
            <a:pPr marL="0" indent="0">
              <a:buNone/>
            </a:pPr>
            <a:endParaRPr lang="en-GB" sz="800" dirty="0"/>
          </a:p>
          <a:p>
            <a:r>
              <a:rPr lang="en-GB" sz="2400" dirty="0"/>
              <a:t>The bending magnets, </a:t>
            </a:r>
            <a:r>
              <a:rPr lang="en-GB" sz="2400" dirty="0" smtClean="0"/>
              <a:t>which are superconducting</a:t>
            </a:r>
            <a:r>
              <a:rPr lang="en-GB" sz="2400" dirty="0"/>
              <a:t>, operate at </a:t>
            </a:r>
            <a:r>
              <a:rPr lang="en-GB" sz="2400" dirty="0" smtClean="0"/>
              <a:t>1.9 K</a:t>
            </a:r>
            <a:r>
              <a:rPr lang="en-GB" sz="2400" dirty="0"/>
              <a:t>. At this temperature, the vacuum chamber becomes a gigantic cryopump, </a:t>
            </a:r>
            <a:r>
              <a:rPr lang="en-GB" sz="2400" dirty="0" smtClean="0"/>
              <a:t>so there is no </a:t>
            </a:r>
            <a:r>
              <a:rPr lang="en-GB" sz="2400" dirty="0"/>
              <a:t>need </a:t>
            </a:r>
            <a:r>
              <a:rPr lang="en-GB" sz="2400" dirty="0" smtClean="0"/>
              <a:t>for </a:t>
            </a:r>
            <a:r>
              <a:rPr lang="en-GB" sz="2400" dirty="0"/>
              <a:t>additional </a:t>
            </a:r>
            <a:r>
              <a:rPr lang="en-GB" sz="2400" dirty="0" smtClean="0"/>
              <a:t>pumping</a:t>
            </a:r>
          </a:p>
          <a:p>
            <a:pPr marL="0" indent="0">
              <a:buNone/>
            </a:pPr>
            <a:endParaRPr lang="en-GB" sz="800" dirty="0" smtClean="0"/>
          </a:p>
          <a:p>
            <a:r>
              <a:rPr lang="en-GB" sz="2400" dirty="0" smtClean="0"/>
              <a:t>For the remaining approximately 6 km of room temperature chambers, NEG pumping looked interesting </a:t>
            </a:r>
          </a:p>
          <a:p>
            <a:pPr marL="0" indent="0">
              <a:buNone/>
            </a:pPr>
            <a:r>
              <a:rPr lang="en-GB" sz="2400" i="1" dirty="0" smtClean="0"/>
              <a:t>However,</a:t>
            </a:r>
            <a:endParaRPr lang="en-GB" sz="2400" i="1" dirty="0"/>
          </a:p>
          <a:p>
            <a:r>
              <a:rPr lang="en-GB" sz="2400" dirty="0" smtClean="0"/>
              <a:t> </a:t>
            </a:r>
            <a:r>
              <a:rPr lang="en-GB" sz="2400" dirty="0"/>
              <a:t>S</a:t>
            </a:r>
            <a:r>
              <a:rPr lang="en-GB" sz="2400" dirty="0" smtClean="0"/>
              <a:t>pace was not available </a:t>
            </a:r>
            <a:r>
              <a:rPr lang="en-GB" sz="2400" dirty="0"/>
              <a:t>for a </a:t>
            </a:r>
            <a:r>
              <a:rPr lang="en-GB" sz="2400" dirty="0" smtClean="0"/>
              <a:t>LEP-type </a:t>
            </a:r>
            <a:r>
              <a:rPr lang="en-GB" sz="2400" dirty="0"/>
              <a:t>NEG </a:t>
            </a:r>
            <a:r>
              <a:rPr lang="en-GB" sz="2400" dirty="0" smtClean="0"/>
              <a:t>pump, so</a:t>
            </a:r>
          </a:p>
          <a:p>
            <a:pPr marL="0" indent="0">
              <a:buNone/>
            </a:pPr>
            <a:endParaRPr lang="en-GB" sz="800" dirty="0" smtClean="0"/>
          </a:p>
          <a:p>
            <a:r>
              <a:rPr lang="en-GB" sz="2400" dirty="0" smtClean="0"/>
              <a:t>Magnetron sputtering of NEG </a:t>
            </a:r>
            <a:r>
              <a:rPr lang="en-GB" sz="2400" dirty="0"/>
              <a:t>thin film coating </a:t>
            </a:r>
            <a:r>
              <a:rPr lang="en-GB" sz="2400" dirty="0" smtClean="0"/>
              <a:t>on </a:t>
            </a:r>
            <a:r>
              <a:rPr lang="en-GB" sz="2400" dirty="0"/>
              <a:t>the </a:t>
            </a:r>
            <a:r>
              <a:rPr lang="en-GB" sz="2400" dirty="0" smtClean="0"/>
              <a:t>internal walls of the vacuum </a:t>
            </a:r>
            <a:r>
              <a:rPr lang="en-GB" sz="2400" dirty="0"/>
              <a:t>chamber </a:t>
            </a:r>
            <a:r>
              <a:rPr lang="en-GB" sz="2400" dirty="0" smtClean="0"/>
              <a:t>was envisaged</a:t>
            </a:r>
            <a:r>
              <a:rPr lang="en-GB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513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16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018308" y="328372"/>
            <a:ext cx="10515600" cy="588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mportant requirements for NEG coating :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</a:t>
            </a:r>
            <a:r>
              <a:rPr lang="fr-CH" sz="24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toxic</a:t>
            </a:r>
            <a:endParaRPr lang="en-GB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</a:t>
            </a:r>
            <a:r>
              <a:rPr lang="fr-CH" sz="24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pyrophoric</a:t>
            </a:r>
            <a:endParaRPr lang="en-GB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</a:t>
            </a:r>
            <a:r>
              <a:rPr lang="fr-CH" sz="24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magnetic</a:t>
            </a:r>
            <a:endParaRPr lang="en-GB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melting temperature (cathode heating!)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adhesion to the substrate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secondary electron </a:t>
            </a:r>
            <a:r>
              <a:rPr lang="en-GB" sz="2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yield</a:t>
            </a:r>
            <a:endParaRPr lang="en-GB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important: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GB" sz="2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activation*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 not higher than 200°C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Activation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implies heating the vacuum chambers, some of which,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aluminium,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would lose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 strength when heated above this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temperature. No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previously known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provided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 a low temperature of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activation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 FILM NEG COATINGS HAD NEVER BEEN USED BEFORE LHC</a:t>
            </a:r>
            <a:endParaRPr lang="en-GB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818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17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193800" y="388726"/>
            <a:ext cx="9944100" cy="4874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coating </a:t>
            </a:r>
            <a:r>
              <a:rPr lang="en-GB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Coatings, about 1  micrometre thick,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produced by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magnetron sputtering from a central cathode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Producing cathodes of different alloys is time consuming and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expensive, so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rod cathode was replaced by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inter-twisted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wires of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pure metal, relatively cheap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readily available</a:t>
            </a:r>
          </a:p>
          <a:p>
            <a:pPr lvl="1">
              <a:lnSpc>
                <a:spcPct val="107000"/>
              </a:lnSpc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desired alloy was obtained by the combination of the elements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coating process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806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18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759200" y="6002407"/>
            <a:ext cx="335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ig. 8.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hamber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cathode.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-1"/>
            <a:ext cx="10515600" cy="591502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05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19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149600" y="600240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9. Rod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twisted wires 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(cathode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70946" cy="600240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80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  1. </a:t>
            </a:r>
            <a:r>
              <a:rPr lang="en-GB" dirty="0"/>
              <a:t>What getters </a:t>
            </a:r>
            <a:r>
              <a:rPr lang="en-GB" dirty="0" smtClean="0"/>
              <a:t>are: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 </a:t>
            </a:r>
            <a:r>
              <a:rPr lang="en-GB" i="1" dirty="0"/>
              <a:t>Evaporable Getters </a:t>
            </a:r>
            <a:r>
              <a:rPr lang="en-GB" dirty="0"/>
              <a:t>(EG), </a:t>
            </a:r>
            <a:r>
              <a:rPr lang="en-GB" i="1" dirty="0"/>
              <a:t>Non Evaporable Getters </a:t>
            </a:r>
            <a:r>
              <a:rPr lang="en-GB" dirty="0"/>
              <a:t>(</a:t>
            </a:r>
            <a:r>
              <a:rPr lang="en-GB" b="1" dirty="0"/>
              <a:t>NEG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  2</a:t>
            </a:r>
            <a:r>
              <a:rPr lang="en-GB" dirty="0"/>
              <a:t>. </a:t>
            </a:r>
            <a:r>
              <a:rPr lang="en-GB" b="1" dirty="0"/>
              <a:t>NEG strips </a:t>
            </a:r>
            <a:r>
              <a:rPr lang="en-GB" dirty="0"/>
              <a:t>for pumping the Large Electron Positron collider (LEP)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  3</a:t>
            </a:r>
            <a:r>
              <a:rPr lang="en-GB" dirty="0"/>
              <a:t>. </a:t>
            </a:r>
            <a:r>
              <a:rPr lang="en-GB" b="1" dirty="0"/>
              <a:t>NEG thin film coating </a:t>
            </a:r>
            <a:r>
              <a:rPr lang="en-GB" dirty="0"/>
              <a:t>for the </a:t>
            </a:r>
            <a:r>
              <a:rPr lang="en-GB" dirty="0" smtClean="0"/>
              <a:t>vacuum chambers</a:t>
            </a:r>
          </a:p>
          <a:p>
            <a:pPr marL="0" indent="0">
              <a:buNone/>
            </a:pPr>
            <a:r>
              <a:rPr lang="en-GB" dirty="0" smtClean="0"/>
              <a:t>					of the Large </a:t>
            </a:r>
            <a:r>
              <a:rPr lang="en-GB" dirty="0"/>
              <a:t>Hadron Collider (LHC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  4</a:t>
            </a:r>
            <a:r>
              <a:rPr lang="en-GB" dirty="0"/>
              <a:t>. </a:t>
            </a:r>
            <a:r>
              <a:rPr lang="en-GB" b="1" dirty="0"/>
              <a:t>NEG coating of metal foils </a:t>
            </a:r>
            <a:r>
              <a:rPr lang="en-GB" dirty="0"/>
              <a:t>by a roll-to-roll sputtering machine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363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20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037937" y="1778443"/>
            <a:ext cx="9519227" cy="3294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NEG alloy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Ti-Zr was a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starting point, but its activation temperature (250°C)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still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ternary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alloys,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obtained by adding a third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studied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Finally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Ti-Zr-V was chosen (activation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180°C)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776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21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35000" y="482178"/>
            <a:ext cx="10718800" cy="551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LHC </a:t>
            </a:r>
            <a:r>
              <a:rPr lang="en-GB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chambers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km of LHC circular chambers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 coated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Pressures lower than 10</a:t>
            </a:r>
            <a:r>
              <a:rPr lang="en-GB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-11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were regularly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achieved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amounts of gas, equivalent to those pumped by the much thicker coating of the LEP strip, were pumped in spite of the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small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thickness of the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coating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electron production (Secondary Electron Yield) was low enough to prevent electron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multiplication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coatings were later adopted for other accelerators under licence of a CERN patent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415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22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269509" y="5934696"/>
            <a:ext cx="232410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10. 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Xmas 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gift.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0364" y="6445"/>
            <a:ext cx="8650498" cy="592606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69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alternative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788236" cy="3272848"/>
          </a:xfrm>
        </p:spPr>
        <p:txBody>
          <a:bodyPr>
            <a:normAutofit/>
          </a:bodyPr>
          <a:lstStyle/>
          <a:p>
            <a:r>
              <a:rPr lang="en-GB" sz="2400" dirty="0"/>
              <a:t>In 2005 a company (SRB Energy) </a:t>
            </a:r>
            <a:r>
              <a:rPr lang="en-GB" sz="2400" dirty="0" smtClean="0"/>
              <a:t>was created </a:t>
            </a:r>
            <a:r>
              <a:rPr lang="en-GB" sz="2400" dirty="0"/>
              <a:t>to produce and commercialise an evacuated solar thermal </a:t>
            </a:r>
            <a:r>
              <a:rPr lang="en-GB" sz="2400" dirty="0" smtClean="0"/>
              <a:t>collector, </a:t>
            </a:r>
            <a:r>
              <a:rPr lang="en-GB" sz="2400" dirty="0"/>
              <a:t>protected by a CERN patent.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The collector is equipped with a NEG </a:t>
            </a:r>
            <a:r>
              <a:rPr lang="en-GB" sz="2400" dirty="0" smtClean="0"/>
              <a:t>pump, </a:t>
            </a:r>
            <a:r>
              <a:rPr lang="en-GB" sz="2400" dirty="0"/>
              <a:t>heated by </a:t>
            </a:r>
            <a:r>
              <a:rPr lang="en-GB" sz="2400" dirty="0" smtClean="0"/>
              <a:t>the sun</a:t>
            </a: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r>
              <a:rPr lang="en-GB" sz="2400" dirty="0" smtClean="0"/>
              <a:t> The </a:t>
            </a:r>
            <a:r>
              <a:rPr lang="en-GB" sz="2400" dirty="0"/>
              <a:t>pressure inside the collector varies between </a:t>
            </a:r>
            <a:r>
              <a:rPr lang="en-GB" sz="2400" dirty="0" smtClean="0"/>
              <a:t>                                    		HV (full </a:t>
            </a:r>
            <a:r>
              <a:rPr lang="en-GB" sz="2400" dirty="0"/>
              <a:t>sun exposure) to UHV ( cold nights</a:t>
            </a:r>
            <a:r>
              <a:rPr lang="en-GB" sz="2400" dirty="0" smtClean="0"/>
              <a:t>).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596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24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108328" y="5902234"/>
            <a:ext cx="3397148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11. The SRB solar collector.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0" y="0"/>
            <a:ext cx="10883900" cy="580505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56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25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62000" y="1194286"/>
            <a:ext cx="10490200" cy="433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NEG is produced by a dedicated coating </a:t>
            </a:r>
            <a:r>
              <a:rPr lang="en-GB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machine</a:t>
            </a:r>
            <a:endParaRPr lang="en-GB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aluminium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foil,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micrometre thick and 30 cm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coated on both sides by two magnetrons, while moving between two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m/h could be coated with a film 1 micrometre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machine could coat a few hundred metres of  foil without human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intervention,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excepted for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replacing the rolls.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289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26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901505" y="6203434"/>
            <a:ext cx="3269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12. 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coating </a:t>
            </a: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machine.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-1"/>
            <a:ext cx="11137900" cy="626506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65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27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11200" y="750282"/>
            <a:ext cx="9167091" cy="4128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relevance for accelerators?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NEG coated foil, shaped as a liner, could be inserted in a vacuum chamber of any geometry to replace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(or complement)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chamber coating.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idea is not new, but a bent foil liner would be easier to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and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transparent to particles than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equivalent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strip solution.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711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28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249729" y="5934696"/>
            <a:ext cx="2974276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13. The NEG strip liner.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55410"/>
            <a:ext cx="10058400" cy="56578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281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515600" cy="983673"/>
          </a:xfrm>
        </p:spPr>
        <p:txBody>
          <a:bodyPr/>
          <a:lstStyle/>
          <a:p>
            <a:pPr lvl="0"/>
            <a:r>
              <a:rPr lang="en-GB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9" y="1136073"/>
            <a:ext cx="11145981" cy="49322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/>
              <a:t>The </a:t>
            </a:r>
            <a:r>
              <a:rPr lang="en-GB" sz="2400" dirty="0" smtClean="0"/>
              <a:t>developments described cover </a:t>
            </a:r>
            <a:r>
              <a:rPr lang="en-GB" sz="2400" dirty="0"/>
              <a:t>a time span of about 40 </a:t>
            </a:r>
            <a:r>
              <a:rPr lang="en-GB" sz="2400" dirty="0" smtClean="0"/>
              <a:t>years, and </a:t>
            </a:r>
            <a:r>
              <a:rPr lang="en-GB" sz="2400" dirty="0"/>
              <a:t>were possible thanks to the enthusiasm and the motivation of many clever CERN staff </a:t>
            </a:r>
            <a:r>
              <a:rPr lang="en-GB" sz="2400" dirty="0" smtClean="0"/>
              <a:t>members</a:t>
            </a:r>
            <a:endParaRPr lang="en-GB" sz="800" dirty="0" smtClean="0"/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many important ISR innovations became later obsolete due to other technical innovations.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careful vacuum chamber outgassing and surface cleaning are made superfluous by NEG coatings, which provide the additional bonus of a very low secondary electron yield, which prevents the build-up of electron clouds.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coatings provide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large pumping speeds in a much simpler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 than cryopumping.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ISR pressure gauges are still used when very low pressures are required, as for LHC, ion traps, and the Antimatter Decelerator (AD) at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CERN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29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95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38"/>
            <a:ext cx="3263900" cy="994632"/>
          </a:xfrm>
        </p:spPr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612" y="1027969"/>
            <a:ext cx="1881188" cy="569350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21104" y="899385"/>
            <a:ext cx="7937500" cy="5295900"/>
          </a:xfrm>
        </p:spPr>
        <p:txBody>
          <a:bodyPr>
            <a:normAutofit/>
          </a:bodyPr>
          <a:lstStyle/>
          <a:p>
            <a:r>
              <a:rPr lang="en-GB" sz="2400" dirty="0"/>
              <a:t>Getters are materials able to fix on their surface gas molecules to form stable chemical compounds.</a:t>
            </a:r>
          </a:p>
          <a:p>
            <a:pPr marL="0" indent="0">
              <a:buNone/>
            </a:pPr>
            <a:r>
              <a:rPr lang="en-GB" sz="2400" dirty="0"/>
              <a:t> </a:t>
            </a:r>
          </a:p>
          <a:p>
            <a:r>
              <a:rPr lang="en-GB" sz="2400" dirty="0"/>
              <a:t>During pumping the Getter surface is progressively saturated and finally its pumping is lost.</a:t>
            </a:r>
          </a:p>
          <a:p>
            <a:pPr marL="0" indent="0">
              <a:buNone/>
            </a:pPr>
            <a:r>
              <a:rPr lang="en-GB" sz="2400" dirty="0"/>
              <a:t> </a:t>
            </a:r>
          </a:p>
          <a:p>
            <a:r>
              <a:rPr lang="en-GB" sz="2400" dirty="0"/>
              <a:t>To restore </a:t>
            </a:r>
            <a:r>
              <a:rPr lang="en-GB" sz="2400" dirty="0" smtClean="0"/>
              <a:t>pumping</a:t>
            </a:r>
          </a:p>
          <a:p>
            <a:pPr lvl="1"/>
            <a:r>
              <a:rPr lang="en-GB" dirty="0" smtClean="0"/>
              <a:t>For </a:t>
            </a:r>
            <a:r>
              <a:rPr lang="en-GB" dirty="0"/>
              <a:t>EGs, a fresh Getter </a:t>
            </a:r>
            <a:r>
              <a:rPr lang="en-GB" dirty="0" smtClean="0"/>
              <a:t>over-layer </a:t>
            </a:r>
            <a:r>
              <a:rPr lang="en-GB" dirty="0"/>
              <a:t>is produced by evaporation/sublimation </a:t>
            </a:r>
            <a:endParaRPr lang="en-GB" dirty="0" smtClean="0"/>
          </a:p>
          <a:p>
            <a:pPr lvl="1"/>
            <a:r>
              <a:rPr lang="en-GB" dirty="0" smtClean="0"/>
              <a:t>For NEGs, </a:t>
            </a:r>
            <a:r>
              <a:rPr lang="en-GB" dirty="0"/>
              <a:t>the Getter surface is cleaned by </a:t>
            </a:r>
            <a:r>
              <a:rPr lang="en-GB" dirty="0" smtClean="0"/>
              <a:t>heating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sz="2400" dirty="0"/>
              <a:t>Heating provides the energy needed to diffuse the adsorbed gas into the NEG bulk ( Activation</a:t>
            </a:r>
            <a:r>
              <a:rPr lang="en-GB" sz="2400" dirty="0" smtClean="0"/>
              <a:t>).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030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28" y="522000"/>
            <a:ext cx="10363199" cy="93272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coating technique, protected by a CERN patent, has been licensed to many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companies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30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925782" y="1670728"/>
            <a:ext cx="7730836" cy="446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SAES Getters (now SAES RIAL) Milano, Italy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 (now AGILENT Technology),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Leini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(Torino), Italy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SRB Energy SARL, Valencia, Spain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FMB, Berlin, Germany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ESRF, Grenoble, France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DESY, Hamburg, Germany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KEK,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Tsukuba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Japan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SIRIUS (Campinas) Brazil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 (Darmstadt), Germany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571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36073" y="289685"/>
            <a:ext cx="10217727" cy="5831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coatings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been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projects, for example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(Berkeley), APS (Argonne),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CESR/CHESS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(Cornell), NSLS and RHIC (Brookhaven) in the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United States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Elettra</a:t>
            </a:r>
            <a:r>
              <a:rPr lang="fr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(Trieste</a:t>
            </a:r>
            <a:r>
              <a:rPr lang="fr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SOLEIL (Orsay), ALBA ( Barcelona), SLS (</a:t>
            </a:r>
            <a:r>
              <a:rPr lang="fr-CH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Villigen</a:t>
            </a:r>
            <a:r>
              <a:rPr lang="fr-CH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Petra-4 (Hamburg), FAIR (Darmstadt), KATRIN (Karlsruhe) MAX-4 (Lund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Diamond (Oxfordshire), BESSY-2 (Berlin), SOLARIS (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Cracow),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ELENA (CERN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PUMA (CERN), SESAME (Amman), Australian Light Source (Melbourne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            etc.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all, about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synchrotron light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machines on 4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continents have adopted the NEG coating technique.</a:t>
            </a:r>
          </a:p>
        </p:txBody>
      </p:sp>
    </p:spTree>
    <p:extLst>
      <p:ext uri="{BB962C8B-B14F-4D97-AF65-F5344CB8AC3E}">
        <p14:creationId xmlns:p14="http://schemas.microsoft.com/office/powerpoint/2010/main" val="1371825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32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6863" y="166255"/>
            <a:ext cx="1111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NEG coated strips have also been used to pump large tanks for experiments, e.g. </a:t>
            </a:r>
            <a:r>
              <a:rPr lang="en-US" sz="2400" dirty="0" err="1" smtClean="0"/>
              <a:t>Katrin</a:t>
            </a:r>
            <a:endParaRPr lang="en-GB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60218" y="20205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60218" y="49637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8" name="Picture 2" descr="https://ars.els-cdn.com/content/image/1-s2.0-S0042207X05003982-gr4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7" y="1243005"/>
            <a:ext cx="11235558" cy="340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2524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80655" y="5183996"/>
            <a:ext cx="10169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 m diameter tank for the spectrometer of the Katrina experiment at KIT, which measures </a:t>
            </a:r>
            <a:r>
              <a:rPr lang="en-US" sz="2400" dirty="0"/>
              <a:t>neutrino </a:t>
            </a:r>
            <a:r>
              <a:rPr lang="en-US" sz="2400" dirty="0" smtClean="0"/>
              <a:t>mass</a:t>
            </a:r>
            <a:r>
              <a:rPr lang="en-GB" sz="2400" dirty="0" smtClean="0"/>
              <a:t> by studying </a:t>
            </a:r>
            <a:r>
              <a:rPr lang="en-US" sz="2400" dirty="0" smtClean="0"/>
              <a:t>the electron spectrum from tritium decay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82334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33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4477" y="4876030"/>
            <a:ext cx="3501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NEG </a:t>
            </a:r>
            <a:r>
              <a:rPr lang="en-US" sz="2400" dirty="0" smtClean="0"/>
              <a:t>strip module for </a:t>
            </a:r>
            <a:r>
              <a:rPr lang="en-US" sz="2400" dirty="0" err="1" smtClean="0"/>
              <a:t>Katrin</a:t>
            </a:r>
            <a:r>
              <a:rPr lang="en-US" sz="2400" dirty="0" smtClean="0"/>
              <a:t> </a:t>
            </a:r>
            <a:r>
              <a:rPr lang="en-US" sz="2400" dirty="0" smtClean="0"/>
              <a:t>spectrometer</a:t>
            </a:r>
            <a:endParaRPr lang="en-GB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60218" y="20205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3" descr="https://ars.els-cdn.com/content/image/1-s2.0-S0042207X05003982-gr2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2" y="244673"/>
            <a:ext cx="3083720" cy="45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60218" y="49637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2524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0" name="Picture 4" descr="KATRIN KIT Karlsruhe (Forschungszentrum Karlsruhe/KIT Katrin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3752" y="244672"/>
            <a:ext cx="8720167" cy="53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8600" y="5569402"/>
            <a:ext cx="74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Tank for </a:t>
            </a:r>
            <a:r>
              <a:rPr lang="en-US" sz="2400" dirty="0" err="1" smtClean="0"/>
              <a:t>Katrin</a:t>
            </a:r>
            <a:r>
              <a:rPr lang="en-GB" sz="2400" dirty="0" smtClean="0"/>
              <a:t> </a:t>
            </a:r>
            <a:r>
              <a:rPr lang="en-US" sz="2400" dirty="0" smtClean="0"/>
              <a:t>experiment during transport to Karlsruhe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02559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Finally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274" y="1690688"/>
            <a:ext cx="9067800" cy="32693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 more detailed description of </a:t>
            </a:r>
            <a:r>
              <a:rPr lang="en-GB" sz="2400" dirty="0" smtClean="0"/>
              <a:t>some of the various projects cited in this talk </a:t>
            </a:r>
            <a:r>
              <a:rPr lang="en-GB" sz="2400" dirty="0"/>
              <a:t>may be found in the recently published </a:t>
            </a:r>
            <a:r>
              <a:rPr lang="en-GB" sz="2400" dirty="0" smtClean="0"/>
              <a:t>book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3600" b="1" dirty="0" smtClean="0"/>
              <a:t>Technology </a:t>
            </a:r>
            <a:r>
              <a:rPr lang="en-GB" sz="3600" b="1" dirty="0"/>
              <a:t>meets </a:t>
            </a:r>
            <a:r>
              <a:rPr lang="en-GB" sz="3600" b="1" dirty="0" smtClean="0"/>
              <a:t>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34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08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35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492089" cy="64643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52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825501"/>
            <a:ext cx="10452100" cy="5259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 pumping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first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adopted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end of the 1800s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(A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Malugnani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D.G.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Fitz-Gerald)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uring the second half of 1900s EG Titanium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Sublimation pumps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 widely used 					(including for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particle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accelerators)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last 100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years, NEGs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been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standard choice 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						to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 the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vacuum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inside sealed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devices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en-GB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at high temperatures (typically 400°C) 	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and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at pressures in the UHV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4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169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5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491353" y="604530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Fig. 2.  LEP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16160"/>
            <a:ext cx="11017956" cy="599671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52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32556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Large Electron Positron collider (LEP)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82700"/>
            <a:ext cx="10972800" cy="514984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LEP, the largest accelerator ever built, was a circular electron-positron collider of 27km in circumference at about 100 m underground in the Geneva area. In a second phase (LEP2) the initial beam energy of 50 GeV was upgraded to about 100 GeV.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reduce particle loss due to </a:t>
            </a:r>
            <a:r>
              <a:rPr lang="en-GB" sz="3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interactions with residual gas</a:t>
            </a:r>
            <a:r>
              <a:rPr lang="en-GB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UHV conditions are mandatory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cope with the substantial degassing induced by </a:t>
            </a:r>
            <a:r>
              <a:rPr lang="en-GB" sz="3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synchrotron </a:t>
            </a:r>
            <a:r>
              <a:rPr lang="en-GB" sz="3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3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ight</a:t>
            </a:r>
            <a:r>
              <a:rPr lang="en-GB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large, evenly distributed pumping was needed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Traditionally, integrated sputter-ion pumps, making use of the magnetic field of the bending magnets, were adopted.                                                        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LEP injection energy the magnetic field was too low to ignite these pumps.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311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7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901700" y="409571"/>
            <a:ext cx="10452100" cy="5304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heating was not feasible and t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was no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using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NEGs at room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not evident that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LEP vacuum requirements could be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fulfilled.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vigorous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undertaken,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measurements,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real machine environment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(Petra at DESY, Hamburg).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led to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selected NEG:   </a:t>
            </a: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Zr-16%Al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powder cold pressed on a 30mm wide constantan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strip.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92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8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517900" y="5861262"/>
            <a:ext cx="412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Fig.3. </a:t>
            </a:r>
            <a:r>
              <a:rPr lang="en-GB" sz="2000" dirty="0"/>
              <a:t>pumping curves of LEP </a:t>
            </a:r>
            <a:r>
              <a:rPr lang="en-GB" sz="2000" dirty="0" smtClean="0"/>
              <a:t>NEG.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4887" r="15694" b="4289"/>
          <a:stretch/>
        </p:blipFill>
        <p:spPr>
          <a:xfrm>
            <a:off x="1689100" y="55410"/>
            <a:ext cx="7658100" cy="5664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035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0AD-C43B-4A11-8323-623F0770C67D}" type="slidenum">
              <a:rPr lang="en-GB" smtClean="0"/>
              <a:t>9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291936" y="951951"/>
            <a:ext cx="9931400" cy="465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 of this work showed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strip at room temperature was able to produce ultimate pressures lower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GB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-11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torr</a:t>
            </a: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 to NEG porosity,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pumping speeds could be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achieved,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 after pumping large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quantities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various gases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DESY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showed that NEG was well behaved in the presence of circulating beams.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Cogne meeting, February 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053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1940</Words>
  <Application>Microsoft Office PowerPoint</Application>
  <PresentationFormat>Widescreen</PresentationFormat>
  <Paragraphs>250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Office Theme</vt:lpstr>
      <vt:lpstr>Getter Pumping  for Particle Accelerators</vt:lpstr>
      <vt:lpstr>Overview</vt:lpstr>
      <vt:lpstr>Introduction</vt:lpstr>
      <vt:lpstr>PowerPoint Presentation</vt:lpstr>
      <vt:lpstr>PowerPoint Presentation</vt:lpstr>
      <vt:lpstr>The Large Electron Positron collider (LEP)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Large Hadron Collider (LHC)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alternative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Finally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Getter pumping for particle accelerators</dc:title>
  <dc:creator>Thomas Taylor</dc:creator>
  <cp:lastModifiedBy>Cristoforo Benvenuti</cp:lastModifiedBy>
  <cp:revision>51</cp:revision>
  <dcterms:created xsi:type="dcterms:W3CDTF">2018-05-16T16:15:48Z</dcterms:created>
  <dcterms:modified xsi:type="dcterms:W3CDTF">2020-02-04T13:02:05Z</dcterms:modified>
</cp:coreProperties>
</file>