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338" r:id="rId3"/>
    <p:sldId id="318" r:id="rId4"/>
    <p:sldId id="330" r:id="rId5"/>
    <p:sldId id="331" r:id="rId6"/>
    <p:sldId id="332" r:id="rId7"/>
    <p:sldId id="333" r:id="rId8"/>
    <p:sldId id="335" r:id="rId9"/>
    <p:sldId id="334" r:id="rId10"/>
    <p:sldId id="322" r:id="rId11"/>
    <p:sldId id="341" r:id="rId12"/>
    <p:sldId id="337" r:id="rId13"/>
    <p:sldId id="328" r:id="rId14"/>
    <p:sldId id="339" r:id="rId15"/>
    <p:sldId id="340" r:id="rId16"/>
    <p:sldId id="336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02"/>
  </p:normalViewPr>
  <p:slideViewPr>
    <p:cSldViewPr>
      <p:cViewPr varScale="1">
        <p:scale>
          <a:sx n="94" d="100"/>
          <a:sy n="94" d="100"/>
        </p:scale>
        <p:origin x="12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74320-4936-EF4C-BE1C-301DA8D19D4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B893-4DC5-8146-9E8F-B682E66D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— Giovanni Mela"/>
          <p:cNvSpPr txBox="1">
            <a:spLocks noGrp="1"/>
          </p:cNvSpPr>
          <p:nvPr>
            <p:ph type="body" sz="quarter" idx="13"/>
          </p:nvPr>
        </p:nvSpPr>
        <p:spPr>
          <a:xfrm>
            <a:off x="473274" y="4558606"/>
            <a:ext cx="8197453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800" i="1" spc="37">
                <a:solidFill>
                  <a:srgbClr val="AC6254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— Giovanni Mela</a:t>
            </a:r>
          </a:p>
        </p:txBody>
      </p:sp>
      <p:sp>
        <p:nvSpPr>
          <p:cNvPr id="118" name="Inserisci qui una citazione."/>
          <p:cNvSpPr txBox="1">
            <a:spLocks noGrp="1"/>
          </p:cNvSpPr>
          <p:nvPr>
            <p:ph type="body" sz="quarter" idx="14"/>
          </p:nvPr>
        </p:nvSpPr>
        <p:spPr>
          <a:xfrm>
            <a:off x="473274" y="3220820"/>
            <a:ext cx="8197453" cy="1261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 defTabSz="642915">
              <a:spcBef>
                <a:spcPts val="0"/>
              </a:spcBef>
              <a:buSzTx/>
              <a:buNone/>
              <a:defRPr sz="4100" cap="all" spc="326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defTabSz="914400"/>
            <a:r>
              <a:t>Inserisci qui una citazione.</a:t>
            </a:r>
          </a:p>
        </p:txBody>
      </p:sp>
      <p:sp>
        <p:nvSpPr>
          <p:cNvPr id="119" name="”"/>
          <p:cNvSpPr txBox="1">
            <a:spLocks noGrp="1"/>
          </p:cNvSpPr>
          <p:nvPr>
            <p:ph type="body" sz="quarter" idx="15"/>
          </p:nvPr>
        </p:nvSpPr>
        <p:spPr>
          <a:xfrm>
            <a:off x="4345696" y="4964906"/>
            <a:ext cx="454057" cy="969496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ctr" defTabSz="455398">
              <a:spcBef>
                <a:spcPts val="0"/>
              </a:spcBef>
              <a:buSzTx/>
              <a:buNone/>
              <a:defRPr sz="6300" spc="127">
                <a:solidFill>
                  <a:srgbClr val="5B585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”</a:t>
            </a:r>
          </a:p>
        </p:txBody>
      </p:sp>
      <p:sp>
        <p:nvSpPr>
          <p:cNvPr id="120" name="“"/>
          <p:cNvSpPr txBox="1">
            <a:spLocks noGrp="1"/>
          </p:cNvSpPr>
          <p:nvPr>
            <p:ph type="body" sz="quarter" idx="16"/>
          </p:nvPr>
        </p:nvSpPr>
        <p:spPr>
          <a:xfrm>
            <a:off x="4345696" y="1803797"/>
            <a:ext cx="454057" cy="969496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ctr" defTabSz="455398">
              <a:spcBef>
                <a:spcPts val="0"/>
              </a:spcBef>
              <a:buSzTx/>
              <a:buNone/>
              <a:defRPr sz="6300" spc="127">
                <a:solidFill>
                  <a:srgbClr val="5B585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6981" y="6491883"/>
            <a:ext cx="230040" cy="153888"/>
          </a:xfrm>
          <a:prstGeom prst="rect">
            <a:avLst/>
          </a:prstGeom>
        </p:spPr>
        <p:txBody>
          <a:bodyPr/>
          <a:lstStyle>
            <a:lvl1pPr defTabSz="321457">
              <a:defRPr sz="1000" cap="all" spc="20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420" y="308979"/>
            <a:ext cx="84767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1" y="1447801"/>
            <a:ext cx="8839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4200" y="651510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524" y="651510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40880" y="65026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3279139" y="-1978663"/>
            <a:ext cx="2590800" cy="9138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14773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FOOT Physics Performances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24 Oct 2018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304800" y="3840481"/>
            <a:ext cx="8305800" cy="492443"/>
          </a:xfrm>
        </p:spPr>
        <p:txBody>
          <a:bodyPr/>
          <a:lstStyle/>
          <a:p>
            <a:pPr algn="ctr"/>
            <a:r>
              <a:rPr lang="en-US" dirty="0"/>
              <a:t>G. </a:t>
            </a:r>
            <a:r>
              <a:rPr lang="en-US" dirty="0" err="1"/>
              <a:t>Battistoni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98488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Organization for a new production in view of next Collaboration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70358-60F5-8640-911D-D52510415190}"/>
              </a:ext>
            </a:extLst>
          </p:cNvPr>
          <p:cNvSpPr txBox="1"/>
          <p:nvPr/>
        </p:nvSpPr>
        <p:spPr>
          <a:xfrm>
            <a:off x="153775" y="1294910"/>
            <a:ext cx="86105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The new V15 </a:t>
            </a:r>
            <a:r>
              <a:rPr lang="it-IT" sz="2400" b="1" dirty="0" err="1">
                <a:solidFill>
                  <a:srgbClr val="C00000"/>
                </a:solidFill>
              </a:rPr>
              <a:t>geometry</a:t>
            </a:r>
            <a:r>
              <a:rPr lang="it-IT" sz="2400" b="1" dirty="0">
                <a:solidFill>
                  <a:srgbClr val="C00000"/>
                </a:solidFill>
              </a:rPr>
              <a:t> + </a:t>
            </a:r>
            <a:r>
              <a:rPr lang="it-IT" sz="2400" b="1" dirty="0" err="1">
                <a:solidFill>
                  <a:srgbClr val="C00000"/>
                </a:solidFill>
              </a:rPr>
              <a:t>map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being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checked</a:t>
            </a:r>
            <a:r>
              <a:rPr lang="it-IT" sz="2400" b="1" dirty="0">
                <a:solidFill>
                  <a:srgbClr val="C00000"/>
                </a:solidFill>
              </a:rPr>
              <a:t>. </a:t>
            </a:r>
            <a:r>
              <a:rPr lang="it-IT" sz="2400" b="1" dirty="0" err="1">
                <a:solidFill>
                  <a:srgbClr val="C00000"/>
                </a:solidFill>
              </a:rPr>
              <a:t>This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should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become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now</a:t>
            </a:r>
            <a:r>
              <a:rPr lang="it-IT" sz="2400" b="1" dirty="0">
                <a:solidFill>
                  <a:srgbClr val="C00000"/>
                </a:solidFill>
              </a:rPr>
              <a:t> the </a:t>
            </a:r>
            <a:r>
              <a:rPr lang="it-IT" sz="2400" b="1" dirty="0" err="1">
                <a:solidFill>
                  <a:srgbClr val="C00000"/>
                </a:solidFill>
              </a:rPr>
              <a:t>reference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version</a:t>
            </a:r>
            <a:r>
              <a:rPr lang="it-IT" sz="2400" b="1" dirty="0">
                <a:solidFill>
                  <a:srgbClr val="C00000"/>
                </a:solidFill>
              </a:rPr>
              <a:t> of </a:t>
            </a:r>
            <a:r>
              <a:rPr lang="it-IT" sz="2400" b="1" dirty="0" err="1">
                <a:solidFill>
                  <a:srgbClr val="C00000"/>
                </a:solidFill>
              </a:rPr>
              <a:t>Simulation</a:t>
            </a:r>
            <a:r>
              <a:rPr lang="it-IT" sz="2400" b="1" dirty="0">
                <a:solidFill>
                  <a:srgbClr val="C00000"/>
                </a:solidFill>
              </a:rPr>
              <a:t> setup.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A </a:t>
            </a:r>
            <a:r>
              <a:rPr lang="it-IT" sz="2400" b="1" dirty="0" err="1">
                <a:solidFill>
                  <a:srgbClr val="C00000"/>
                </a:solidFill>
              </a:rPr>
              <a:t>dedicated</a:t>
            </a:r>
            <a:r>
              <a:rPr lang="it-IT" sz="2400" b="1" dirty="0">
                <a:solidFill>
                  <a:srgbClr val="C00000"/>
                </a:solidFill>
              </a:rPr>
              <a:t> SHOE </a:t>
            </a:r>
            <a:r>
              <a:rPr lang="it-IT" sz="2400" b="1" dirty="0" err="1">
                <a:solidFill>
                  <a:srgbClr val="C00000"/>
                </a:solidFill>
              </a:rPr>
              <a:t>branch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should</a:t>
            </a:r>
            <a:r>
              <a:rPr lang="it-IT" sz="2400" b="1" dirty="0">
                <a:solidFill>
                  <a:srgbClr val="C00000"/>
                </a:solidFill>
              </a:rPr>
              <a:t> be </a:t>
            </a:r>
            <a:r>
              <a:rPr lang="it-IT" sz="2400" b="1" dirty="0" err="1">
                <a:solidFill>
                  <a:srgbClr val="C00000"/>
                </a:solidFill>
              </a:rPr>
              <a:t>prepared</a:t>
            </a:r>
            <a:endParaRPr lang="it-IT" sz="2400" b="1" dirty="0">
              <a:solidFill>
                <a:srgbClr val="C0000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The team </a:t>
            </a:r>
            <a:r>
              <a:rPr lang="it-IT" sz="2400" b="1" dirty="0" err="1">
                <a:solidFill>
                  <a:srgbClr val="C00000"/>
                </a:solidFill>
              </a:rPr>
              <a:t>has</a:t>
            </a:r>
            <a:r>
              <a:rPr lang="it-IT" sz="2400" b="1" dirty="0">
                <a:solidFill>
                  <a:srgbClr val="C00000"/>
                </a:solidFill>
              </a:rPr>
              <a:t> to be </a:t>
            </a:r>
            <a:r>
              <a:rPr lang="it-IT" sz="2400" b="1" dirty="0" err="1">
                <a:solidFill>
                  <a:srgbClr val="C00000"/>
                </a:solidFill>
              </a:rPr>
              <a:t>organized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now</a:t>
            </a:r>
            <a:endParaRPr lang="it-IT" sz="2800" b="1" dirty="0">
              <a:solidFill>
                <a:srgbClr val="C0000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C00000"/>
                </a:solidFill>
              </a:rPr>
              <a:t>Main</a:t>
            </a:r>
            <a:r>
              <a:rPr lang="it-IT" sz="2400" b="1" dirty="0">
                <a:solidFill>
                  <a:srgbClr val="C00000"/>
                </a:solidFill>
              </a:rPr>
              <a:t> focus </a:t>
            </a:r>
            <a:r>
              <a:rPr lang="it-IT" sz="2400" b="1" dirty="0" err="1">
                <a:solidFill>
                  <a:srgbClr val="C00000"/>
                </a:solidFill>
              </a:rPr>
              <a:t>at</a:t>
            </a:r>
            <a:r>
              <a:rPr lang="it-IT" sz="2400" b="1" dirty="0">
                <a:solidFill>
                  <a:srgbClr val="C00000"/>
                </a:solidFill>
              </a:rPr>
              <a:t> short time: </a:t>
            </a:r>
            <a:r>
              <a:rPr lang="it-IT" sz="2400" b="1" dirty="0" err="1">
                <a:solidFill>
                  <a:srgbClr val="C00000"/>
                </a:solidFill>
              </a:rPr>
              <a:t>p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resolution</a:t>
            </a:r>
            <a:r>
              <a:rPr lang="it-IT" sz="2400" b="1" dirty="0">
                <a:solidFill>
                  <a:srgbClr val="C00000"/>
                </a:solidFill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</a:rPr>
              <a:t>related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Analyses</a:t>
            </a:r>
            <a:r>
              <a:rPr lang="it-IT" sz="2400" b="1" dirty="0">
                <a:solidFill>
                  <a:srgbClr val="C00000"/>
                </a:solidFill>
              </a:rPr>
              <a:t> (</a:t>
            </a:r>
            <a:r>
              <a:rPr lang="it-IT" sz="2400" b="1" dirty="0" err="1">
                <a:solidFill>
                  <a:srgbClr val="C00000"/>
                </a:solidFill>
              </a:rPr>
              <a:t>like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Roberto’s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ones</a:t>
            </a:r>
            <a:r>
              <a:rPr lang="it-IT" sz="2400" b="1" dirty="0">
                <a:solidFill>
                  <a:srgbClr val="C00000"/>
                </a:solidFill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2060"/>
                </a:solidFill>
              </a:rPr>
              <a:t>Next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steps</a:t>
            </a:r>
            <a:r>
              <a:rPr lang="it-IT" sz="2400" b="1" dirty="0">
                <a:solidFill>
                  <a:srgbClr val="002060"/>
                </a:solidFill>
              </a:rPr>
              <a:t>:</a:t>
            </a:r>
          </a:p>
          <a:p>
            <a:pPr lvl="1" algn="just">
              <a:spcAft>
                <a:spcPts val="1200"/>
              </a:spcAft>
            </a:pPr>
            <a:r>
              <a:rPr lang="it-IT" sz="2400" b="1" dirty="0" err="1">
                <a:solidFill>
                  <a:srgbClr val="002060"/>
                </a:solidFill>
              </a:rPr>
              <a:t>Among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many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other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things</a:t>
            </a:r>
            <a:r>
              <a:rPr lang="it-IT" sz="2400" b="1" dirty="0">
                <a:solidFill>
                  <a:srgbClr val="002060"/>
                </a:solidFill>
              </a:rPr>
              <a:t>: a full </a:t>
            </a:r>
            <a:r>
              <a:rPr lang="it-IT" sz="2400" b="1" dirty="0" err="1">
                <a:solidFill>
                  <a:srgbClr val="002060"/>
                </a:solidFill>
              </a:rPr>
              <a:t>exercise</a:t>
            </a:r>
            <a:r>
              <a:rPr lang="it-IT" sz="2400" b="1" dirty="0">
                <a:solidFill>
                  <a:srgbClr val="002060"/>
                </a:solidFill>
              </a:rPr>
              <a:t> to </a:t>
            </a:r>
            <a:r>
              <a:rPr lang="it-IT" sz="2400" b="1" dirty="0" err="1">
                <a:solidFill>
                  <a:srgbClr val="002060"/>
                </a:solidFill>
              </a:rPr>
              <a:t>achieve</a:t>
            </a:r>
            <a:r>
              <a:rPr lang="it-IT" sz="2400" b="1" dirty="0">
                <a:solidFill>
                  <a:srgbClr val="002060"/>
                </a:solidFill>
              </a:rPr>
              <a:t> a full-</a:t>
            </a:r>
            <a:r>
              <a:rPr lang="it-IT" sz="2400" b="1" dirty="0" err="1">
                <a:solidFill>
                  <a:srgbClr val="002060"/>
                </a:solidFill>
              </a:rPr>
              <a:t>chain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analysis</a:t>
            </a:r>
            <a:r>
              <a:rPr lang="it-IT" sz="2400" b="1" dirty="0">
                <a:solidFill>
                  <a:srgbClr val="002060"/>
                </a:solidFill>
              </a:rPr>
              <a:t> for the </a:t>
            </a:r>
            <a:r>
              <a:rPr lang="it-IT" sz="2400" b="1" dirty="0" err="1">
                <a:solidFill>
                  <a:srgbClr val="002060"/>
                </a:solidFill>
              </a:rPr>
              <a:t>measurement</a:t>
            </a:r>
            <a:r>
              <a:rPr lang="it-IT" sz="2400" b="1" dirty="0">
                <a:solidFill>
                  <a:srgbClr val="002060"/>
                </a:solidFill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</a:rPr>
              <a:t>pN</a:t>
            </a:r>
            <a:r>
              <a:rPr lang="it-IT" sz="2400" b="1" dirty="0">
                <a:solidFill>
                  <a:srgbClr val="002060"/>
                </a:solidFill>
              </a:rPr>
              <a:t> cross </a:t>
            </a:r>
            <a:r>
              <a:rPr lang="it-IT" sz="2400" b="1" dirty="0" err="1">
                <a:solidFill>
                  <a:srgbClr val="002060"/>
                </a:solidFill>
              </a:rPr>
              <a:t>sections</a:t>
            </a:r>
            <a:r>
              <a:rPr lang="it-IT" sz="2400" b="1" dirty="0">
                <a:solidFill>
                  <a:srgbClr val="002060"/>
                </a:solidFill>
              </a:rPr>
              <a:t> ha to be </a:t>
            </a:r>
            <a:r>
              <a:rPr lang="it-IT" sz="2400" b="1" dirty="0" err="1">
                <a:solidFill>
                  <a:srgbClr val="002060"/>
                </a:solidFill>
              </a:rPr>
              <a:t>implemented</a:t>
            </a:r>
            <a:r>
              <a:rPr lang="it-IT" sz="2400" b="1" dirty="0">
                <a:solidFill>
                  <a:srgbClr val="002060"/>
                </a:solidFill>
              </a:rPr>
              <a:t> and </a:t>
            </a:r>
            <a:r>
              <a:rPr lang="it-IT" sz="2400" b="1" dirty="0" err="1">
                <a:solidFill>
                  <a:srgbClr val="002060"/>
                </a:solidFill>
              </a:rPr>
              <a:t>carry</a:t>
            </a:r>
            <a:r>
              <a:rPr lang="it-IT" sz="2400" b="1" dirty="0">
                <a:solidFill>
                  <a:srgbClr val="002060"/>
                </a:solidFill>
              </a:rPr>
              <a:t> on (</a:t>
            </a:r>
            <a:r>
              <a:rPr lang="it-IT" sz="2400" b="1" dirty="0" err="1">
                <a:solidFill>
                  <a:srgbClr val="002060"/>
                </a:solidFill>
              </a:rPr>
              <a:t>repeating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at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higher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level</a:t>
            </a:r>
            <a:r>
              <a:rPr lang="it-IT" sz="2400" b="1" dirty="0">
                <a:solidFill>
                  <a:srgbClr val="002060"/>
                </a:solidFill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</a:rPr>
              <a:t>exercise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performed</a:t>
            </a:r>
            <a:r>
              <a:rPr lang="it-IT" sz="2400" b="1" dirty="0">
                <a:solidFill>
                  <a:srgbClr val="002060"/>
                </a:solidFill>
              </a:rPr>
              <a:t> by </a:t>
            </a:r>
            <a:r>
              <a:rPr lang="it-IT" sz="2400" b="1" dirty="0" err="1">
                <a:solidFill>
                  <a:srgbClr val="002060"/>
                </a:solidFill>
              </a:rPr>
              <a:t>Naples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months</a:t>
            </a:r>
            <a:r>
              <a:rPr lang="it-IT" sz="2400" b="1" dirty="0">
                <a:solidFill>
                  <a:srgbClr val="002060"/>
                </a:solidFill>
              </a:rPr>
              <a:t> ago)</a:t>
            </a:r>
          </a:p>
          <a:p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Some issues left from the previous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70358-60F5-8640-911D-D52510415190}"/>
              </a:ext>
            </a:extLst>
          </p:cNvPr>
          <p:cNvSpPr txBox="1"/>
          <p:nvPr/>
        </p:nvSpPr>
        <p:spPr>
          <a:xfrm>
            <a:off x="170981" y="1213485"/>
            <a:ext cx="8610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The management of </a:t>
            </a:r>
            <a:r>
              <a:rPr lang="it-IT" sz="2400" b="1" dirty="0" err="1">
                <a:solidFill>
                  <a:srgbClr val="C00000"/>
                </a:solidFill>
              </a:rPr>
              <a:t>geometry</a:t>
            </a:r>
            <a:r>
              <a:rPr lang="it-IT" sz="2400" b="1" dirty="0">
                <a:solidFill>
                  <a:srgbClr val="C00000"/>
                </a:solidFill>
              </a:rPr>
              <a:t> by </a:t>
            </a:r>
            <a:r>
              <a:rPr lang="it-IT" sz="2400" b="1" dirty="0" err="1">
                <a:solidFill>
                  <a:srgbClr val="C00000"/>
                </a:solidFill>
              </a:rPr>
              <a:t>means</a:t>
            </a:r>
            <a:r>
              <a:rPr lang="it-IT" sz="2400" b="1" dirty="0">
                <a:solidFill>
                  <a:srgbClr val="C00000"/>
                </a:solidFill>
              </a:rPr>
              <a:t> of SHOE </a:t>
            </a:r>
            <a:r>
              <a:rPr lang="it-IT" sz="2400" b="1" dirty="0" err="1">
                <a:solidFill>
                  <a:srgbClr val="C00000"/>
                </a:solidFill>
              </a:rPr>
              <a:t>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working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but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appears</a:t>
            </a:r>
            <a:r>
              <a:rPr lang="it-IT" sz="2400" b="1" dirty="0">
                <a:solidFill>
                  <a:srgbClr val="C00000"/>
                </a:solidFill>
              </a:rPr>
              <a:t> to be </a:t>
            </a:r>
            <a:r>
              <a:rPr lang="it-IT" sz="2400" b="1" dirty="0" err="1">
                <a:solidFill>
                  <a:srgbClr val="C00000"/>
                </a:solidFill>
              </a:rPr>
              <a:t>somewhat</a:t>
            </a:r>
            <a:r>
              <a:rPr lang="it-IT" sz="2400" b="1" dirty="0">
                <a:solidFill>
                  <a:srgbClr val="C00000"/>
                </a:solidFill>
              </a:rPr>
              <a:t>  </a:t>
            </a:r>
            <a:r>
              <a:rPr lang="it-IT" sz="2400" b="1" dirty="0" err="1">
                <a:solidFill>
                  <a:srgbClr val="C00000"/>
                </a:solidFill>
              </a:rPr>
              <a:t>complex</a:t>
            </a:r>
            <a:r>
              <a:rPr lang="it-IT" sz="2400" b="1" dirty="0">
                <a:solidFill>
                  <a:srgbClr val="C00000"/>
                </a:solidFill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</a:rPr>
              <a:t>clumsy</a:t>
            </a:r>
            <a:r>
              <a:rPr lang="it-IT" sz="2400" b="1" dirty="0">
                <a:solidFill>
                  <a:srgbClr val="C00000"/>
                </a:solidFill>
              </a:rPr>
              <a:t>… Can </a:t>
            </a:r>
            <a:r>
              <a:rPr lang="it-IT" sz="2400" b="1" dirty="0" err="1">
                <a:solidFill>
                  <a:srgbClr val="C00000"/>
                </a:solidFill>
              </a:rPr>
              <a:t>it</a:t>
            </a:r>
            <a:r>
              <a:rPr lang="it-IT" sz="2400" b="1" dirty="0">
                <a:solidFill>
                  <a:srgbClr val="C00000"/>
                </a:solidFill>
              </a:rPr>
              <a:t> be </a:t>
            </a:r>
            <a:r>
              <a:rPr lang="it-IT" sz="2400" b="1" dirty="0" err="1">
                <a:solidFill>
                  <a:srgbClr val="C00000"/>
                </a:solidFill>
              </a:rPr>
              <a:t>improved</a:t>
            </a:r>
            <a:r>
              <a:rPr lang="it-IT" sz="2400" b="1" dirty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C00000"/>
                </a:solidFill>
              </a:rPr>
              <a:t>There</a:t>
            </a:r>
            <a:r>
              <a:rPr lang="it-IT" sz="2400" b="1" dirty="0">
                <a:solidFill>
                  <a:srgbClr val="C00000"/>
                </a:solidFill>
              </a:rPr>
              <a:t> are </a:t>
            </a:r>
            <a:r>
              <a:rPr lang="it-IT" sz="2400" b="1" dirty="0" err="1">
                <a:solidFill>
                  <a:srgbClr val="C00000"/>
                </a:solidFill>
              </a:rPr>
              <a:t>now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too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many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different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versions</a:t>
            </a:r>
            <a:r>
              <a:rPr lang="it-IT" sz="2400" b="1" dirty="0">
                <a:solidFill>
                  <a:srgbClr val="C00000"/>
                </a:solidFill>
              </a:rPr>
              <a:t> of </a:t>
            </a:r>
            <a:r>
              <a:rPr lang="it-IT" sz="2400" b="1" dirty="0" err="1">
                <a:solidFill>
                  <a:srgbClr val="C00000"/>
                </a:solidFill>
              </a:rPr>
              <a:t>Simulation</a:t>
            </a:r>
            <a:r>
              <a:rPr lang="it-IT" sz="2400" b="1" dirty="0">
                <a:solidFill>
                  <a:srgbClr val="C00000"/>
                </a:solidFill>
              </a:rPr>
              <a:t> setup. </a:t>
            </a:r>
            <a:r>
              <a:rPr lang="it-IT" sz="2400" b="1" dirty="0" err="1">
                <a:solidFill>
                  <a:srgbClr val="C00000"/>
                </a:solidFill>
              </a:rPr>
              <a:t>There</a:t>
            </a:r>
            <a:r>
              <a:rPr lang="it-IT" sz="2400" b="1" dirty="0">
                <a:solidFill>
                  <a:srgbClr val="C00000"/>
                </a:solidFill>
              </a:rPr>
              <a:t> are </a:t>
            </a:r>
            <a:r>
              <a:rPr lang="it-IT" sz="2400" b="1" dirty="0" err="1">
                <a:solidFill>
                  <a:srgbClr val="C00000"/>
                </a:solidFill>
              </a:rPr>
              <a:t>now</a:t>
            </a:r>
            <a:r>
              <a:rPr lang="it-IT" sz="2400" b="1" dirty="0">
                <a:solidFill>
                  <a:srgbClr val="C00000"/>
                </a:solidFill>
              </a:rPr>
              <a:t> a </a:t>
            </a:r>
            <a:r>
              <a:rPr lang="it-IT" sz="2400" b="1" dirty="0" err="1">
                <a:solidFill>
                  <a:srgbClr val="C00000"/>
                </a:solidFill>
              </a:rPr>
              <a:t>lot</a:t>
            </a:r>
            <a:r>
              <a:rPr lang="it-IT" sz="2400" b="1" dirty="0">
                <a:solidFill>
                  <a:srgbClr val="C00000"/>
                </a:solidFill>
              </a:rPr>
              <a:t> of </a:t>
            </a:r>
            <a:r>
              <a:rPr lang="it-IT" sz="2400" b="1" dirty="0" err="1">
                <a:solidFill>
                  <a:srgbClr val="C00000"/>
                </a:solidFill>
              </a:rPr>
              <a:t>different</a:t>
            </a:r>
            <a:r>
              <a:rPr lang="it-IT" sz="2400" b="1" dirty="0">
                <a:solidFill>
                  <a:srgbClr val="C00000"/>
                </a:solidFill>
              </a:rPr>
              <a:t> SHOE </a:t>
            </a:r>
            <a:r>
              <a:rPr lang="it-IT" sz="2400" b="1" dirty="0" err="1">
                <a:solidFill>
                  <a:srgbClr val="C00000"/>
                </a:solidFill>
              </a:rPr>
              <a:t>branches</a:t>
            </a:r>
            <a:endParaRPr lang="it-IT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How do </a:t>
            </a:r>
            <a:r>
              <a:rPr lang="it-IT" sz="2400" b="1" dirty="0" err="1">
                <a:solidFill>
                  <a:srgbClr val="C00000"/>
                </a:solidFill>
              </a:rPr>
              <a:t>we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proceed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toward</a:t>
            </a:r>
            <a:r>
              <a:rPr lang="it-IT" sz="2400" b="1" dirty="0">
                <a:solidFill>
                  <a:srgbClr val="C00000"/>
                </a:solidFill>
              </a:rPr>
              <a:t> a </a:t>
            </a:r>
            <a:r>
              <a:rPr lang="it-IT" sz="2400" b="1" dirty="0" err="1">
                <a:solidFill>
                  <a:srgbClr val="C00000"/>
                </a:solidFill>
              </a:rPr>
              <a:t>good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merging</a:t>
            </a:r>
            <a:r>
              <a:rPr lang="it-IT" sz="2400" b="1" dirty="0">
                <a:solidFill>
                  <a:srgbClr val="C00000"/>
                </a:solidFill>
              </a:rPr>
              <a:t> and management of work </a:t>
            </a:r>
            <a:r>
              <a:rPr lang="it-IT" sz="2400" b="1" dirty="0" err="1">
                <a:solidFill>
                  <a:srgbClr val="C00000"/>
                </a:solidFill>
              </a:rPr>
              <a:t>organization</a:t>
            </a:r>
            <a:r>
              <a:rPr lang="it-IT" sz="2400" b="1" dirty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How do </a:t>
            </a:r>
            <a:r>
              <a:rPr lang="it-IT" sz="2400" b="1" dirty="0" err="1">
                <a:solidFill>
                  <a:srgbClr val="C00000"/>
                </a:solidFill>
              </a:rPr>
              <a:t>manage</a:t>
            </a:r>
            <a:r>
              <a:rPr lang="it-IT" sz="2400" b="1" dirty="0">
                <a:solidFill>
                  <a:srgbClr val="C00000"/>
                </a:solidFill>
              </a:rPr>
              <a:t> to </a:t>
            </a:r>
            <a:r>
              <a:rPr lang="it-IT" sz="2400" b="1" dirty="0" err="1">
                <a:solidFill>
                  <a:srgbClr val="C00000"/>
                </a:solidFill>
              </a:rPr>
              <a:t>have</a:t>
            </a:r>
            <a:r>
              <a:rPr lang="it-IT" sz="2400" b="1" dirty="0">
                <a:solidFill>
                  <a:srgbClr val="C00000"/>
                </a:solidFill>
              </a:rPr>
              <a:t> an </a:t>
            </a:r>
            <a:r>
              <a:rPr lang="it-IT" sz="2400" b="1" dirty="0" err="1">
                <a:solidFill>
                  <a:srgbClr val="C00000"/>
                </a:solidFill>
              </a:rPr>
              <a:t>ordered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bookkeeping</a:t>
            </a:r>
            <a:r>
              <a:rPr lang="it-IT" sz="2400" b="1" dirty="0">
                <a:solidFill>
                  <a:srgbClr val="C00000"/>
                </a:solidFill>
              </a:rPr>
              <a:t> of </a:t>
            </a:r>
            <a:r>
              <a:rPr lang="it-IT" sz="2400" b="1" dirty="0" err="1">
                <a:solidFill>
                  <a:srgbClr val="C00000"/>
                </a:solidFill>
              </a:rPr>
              <a:t>simulation</a:t>
            </a:r>
            <a:r>
              <a:rPr lang="it-IT" sz="2400" b="1" dirty="0">
                <a:solidFill>
                  <a:srgbClr val="C00000"/>
                </a:solidFill>
              </a:rPr>
              <a:t> production? </a:t>
            </a:r>
            <a:r>
              <a:rPr lang="it-IT" sz="2400" b="1" dirty="0" err="1">
                <a:solidFill>
                  <a:srgbClr val="C00000"/>
                </a:solidFill>
              </a:rPr>
              <a:t>This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would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become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particularly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urgent</a:t>
            </a:r>
            <a:r>
              <a:rPr lang="it-IT" sz="2400" b="1" dirty="0">
                <a:solidFill>
                  <a:srgbClr val="C00000"/>
                </a:solidFill>
              </a:rPr>
              <a:t> in </a:t>
            </a:r>
            <a:r>
              <a:rPr lang="it-IT" sz="2400" b="1" dirty="0" err="1">
                <a:solidFill>
                  <a:srgbClr val="C00000"/>
                </a:solidFill>
              </a:rPr>
              <a:t>view</a:t>
            </a:r>
            <a:r>
              <a:rPr lang="it-IT" sz="2400" b="1" dirty="0">
                <a:solidFill>
                  <a:srgbClr val="C00000"/>
                </a:solidFill>
              </a:rPr>
              <a:t> of future work </a:t>
            </a:r>
            <a:r>
              <a:rPr lang="it-IT" sz="2400" b="1" dirty="0" err="1">
                <a:solidFill>
                  <a:srgbClr val="C00000"/>
                </a:solidFill>
              </a:rPr>
              <a:t>which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will</a:t>
            </a:r>
            <a:r>
              <a:rPr lang="it-IT" sz="2400" b="1" dirty="0">
                <a:solidFill>
                  <a:srgbClr val="C00000"/>
                </a:solidFill>
              </a:rPr>
              <a:t> be </a:t>
            </a:r>
            <a:r>
              <a:rPr lang="it-IT" sz="2400" b="1" dirty="0" err="1">
                <a:solidFill>
                  <a:srgbClr val="C00000"/>
                </a:solidFill>
              </a:rPr>
              <a:t>possibly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divided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among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different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people</a:t>
            </a:r>
            <a:r>
              <a:rPr lang="it-IT" sz="2400" b="1" dirty="0">
                <a:solidFill>
                  <a:srgbClr val="C00000"/>
                </a:solidFill>
              </a:rPr>
              <a:t> in </a:t>
            </a:r>
            <a:r>
              <a:rPr lang="it-IT" sz="2400" b="1" dirty="0" err="1">
                <a:solidFill>
                  <a:srgbClr val="C00000"/>
                </a:solidFill>
              </a:rPr>
              <a:t>different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places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108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 parallel: a dedicated software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4EE53-E7C0-3B41-9859-0D1444C67F10}"/>
              </a:ext>
            </a:extLst>
          </p:cNvPr>
          <p:cNvSpPr txBox="1"/>
          <p:nvPr/>
        </p:nvSpPr>
        <p:spPr>
          <a:xfrm>
            <a:off x="685800" y="23622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Software Meeting (Technical):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16 </a:t>
            </a:r>
            <a:r>
              <a:rPr lang="it-IT" sz="2800" b="1" dirty="0" err="1">
                <a:solidFill>
                  <a:srgbClr val="0070C0"/>
                </a:solidFill>
              </a:rPr>
              <a:t>November</a:t>
            </a:r>
            <a:endParaRPr lang="it-IT" sz="2800" b="1" dirty="0">
              <a:solidFill>
                <a:srgbClr val="0070C0"/>
              </a:solidFill>
            </a:endParaRPr>
          </a:p>
          <a:p>
            <a:endParaRPr lang="it-IT" sz="2800" b="1" dirty="0">
              <a:solidFill>
                <a:srgbClr val="0070C0"/>
              </a:solidFill>
            </a:endParaRPr>
          </a:p>
          <a:p>
            <a:r>
              <a:rPr lang="it-IT" sz="2800" b="1" dirty="0" err="1">
                <a:solidFill>
                  <a:srgbClr val="0070C0"/>
                </a:solidFill>
              </a:rPr>
              <a:t>Conveners</a:t>
            </a:r>
            <a:r>
              <a:rPr lang="it-IT" sz="2800" b="1" dirty="0">
                <a:solidFill>
                  <a:srgbClr val="0070C0"/>
                </a:solidFill>
              </a:rPr>
              <a:t>: A. Sarti, C. </a:t>
            </a:r>
            <a:r>
              <a:rPr lang="it-IT" sz="2800" b="1" dirty="0" err="1">
                <a:solidFill>
                  <a:srgbClr val="0070C0"/>
                </a:solidFill>
              </a:rPr>
              <a:t>Fink</a:t>
            </a:r>
            <a:r>
              <a:rPr lang="it-IT" sz="2800" b="1" dirty="0">
                <a:solidFill>
                  <a:srgbClr val="0070C0"/>
                </a:solidFill>
              </a:rPr>
              <a:t>, M. Franchini</a:t>
            </a:r>
          </a:p>
        </p:txBody>
      </p:sp>
    </p:spTree>
    <p:extLst>
      <p:ext uri="{BB962C8B-B14F-4D97-AF65-F5344CB8AC3E}">
        <p14:creationId xmlns:p14="http://schemas.microsoft.com/office/powerpoint/2010/main" val="285494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Yet to be done!</a:t>
            </a:r>
          </a:p>
        </p:txBody>
      </p:sp>
      <p:pic>
        <p:nvPicPr>
          <p:cNvPr id="12" name="Immagine 1">
            <a:extLst>
              <a:ext uri="{FF2B5EF4-FFF2-40B4-BE49-F238E27FC236}">
                <a16:creationId xmlns:a16="http://schemas.microsoft.com/office/drawing/2014/main" id="{D7ED766B-6192-6E4F-BCA0-62860D5BA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" y="1246910"/>
            <a:ext cx="4519405" cy="5106254"/>
          </a:xfrm>
          <a:prstGeom prst="rect">
            <a:avLst/>
          </a:prstGeom>
        </p:spPr>
      </p:pic>
      <p:sp>
        <p:nvSpPr>
          <p:cNvPr id="13" name="CasellaDiTesto 3">
            <a:extLst>
              <a:ext uri="{FF2B5EF4-FFF2-40B4-BE49-F238E27FC236}">
                <a16:creationId xmlns:a16="http://schemas.microsoft.com/office/drawing/2014/main" id="{9ED56A4F-8F34-284C-B140-51D549D985B4}"/>
              </a:ext>
            </a:extLst>
          </p:cNvPr>
          <p:cNvSpPr txBox="1"/>
          <p:nvPr/>
        </p:nvSpPr>
        <p:spPr>
          <a:xfrm>
            <a:off x="5957229" y="1246910"/>
            <a:ext cx="3078987" cy="596801"/>
          </a:xfrm>
          <a:prstGeom prst="rect">
            <a:avLst/>
          </a:prstGeom>
          <a:noFill/>
        </p:spPr>
        <p:txBody>
          <a:bodyPr wrap="none" lIns="76805" tIns="38403" rIns="76805" bIns="38403" rtlCol="0">
            <a:spAutoFit/>
          </a:bodyPr>
          <a:lstStyle/>
          <a:p>
            <a:pPr algn="ctr" defTabSz="410751" hangingPunct="0"/>
            <a:r>
              <a:rPr lang="en-GB" sz="1687" kern="0" dirty="0">
                <a:solidFill>
                  <a:srgbClr val="000000"/>
                </a:solidFill>
                <a:latin typeface="Avenir Next Bold"/>
                <a:ea typeface="Helvetica Neue"/>
                <a:cs typeface="Avenir Next Bold"/>
                <a:sym typeface="Helvetica Neue"/>
              </a:rPr>
              <a:t>arrangement of 32 modules</a:t>
            </a:r>
          </a:p>
          <a:p>
            <a:pPr algn="ctr" defTabSz="410751" hangingPunct="0"/>
            <a:r>
              <a:rPr lang="en-GB" sz="1687" kern="0" dirty="0">
                <a:solidFill>
                  <a:srgbClr val="000000"/>
                </a:solidFill>
                <a:latin typeface="Avenir Next Bold"/>
                <a:ea typeface="Helvetica Neue"/>
                <a:cs typeface="Avenir Next Bold"/>
                <a:sym typeface="Helvetica Neue"/>
              </a:rPr>
              <a:t>1 plastic box design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250B9-6B12-8C4E-B151-2FE4A05CD211}"/>
              </a:ext>
            </a:extLst>
          </p:cNvPr>
          <p:cNvGrpSpPr/>
          <p:nvPr/>
        </p:nvGrpSpPr>
        <p:grpSpPr>
          <a:xfrm>
            <a:off x="4581053" y="2317688"/>
            <a:ext cx="4174505" cy="3933732"/>
            <a:chOff x="418052" y="42167"/>
            <a:chExt cx="8725948" cy="6815834"/>
          </a:xfrm>
        </p:grpSpPr>
        <p:pic>
          <p:nvPicPr>
            <p:cNvPr id="15" name="Immagine 1">
              <a:extLst>
                <a:ext uri="{FF2B5EF4-FFF2-40B4-BE49-F238E27FC236}">
                  <a16:creationId xmlns:a16="http://schemas.microsoft.com/office/drawing/2014/main" id="{D001F424-9410-F04C-BD2C-A77A165B1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52" y="418719"/>
              <a:ext cx="1870651" cy="1972056"/>
            </a:xfrm>
            <a:prstGeom prst="rect">
              <a:avLst/>
            </a:prstGeom>
          </p:spPr>
        </p:pic>
        <p:pic>
          <p:nvPicPr>
            <p:cNvPr id="16" name="Immagine 2">
              <a:extLst>
                <a:ext uri="{FF2B5EF4-FFF2-40B4-BE49-F238E27FC236}">
                  <a16:creationId xmlns:a16="http://schemas.microsoft.com/office/drawing/2014/main" id="{ABBBB9C5-66B9-2F4A-A7E6-4F58B07F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619" y="1262254"/>
              <a:ext cx="3157538" cy="3538253"/>
            </a:xfrm>
            <a:prstGeom prst="rect">
              <a:avLst/>
            </a:prstGeom>
          </p:spPr>
        </p:pic>
        <p:sp>
          <p:nvSpPr>
            <p:cNvPr id="17" name="Freccia a destra 4">
              <a:extLst>
                <a:ext uri="{FF2B5EF4-FFF2-40B4-BE49-F238E27FC236}">
                  <a16:creationId xmlns:a16="http://schemas.microsoft.com/office/drawing/2014/main" id="{C9FC0415-5629-544E-8CC0-19B103EA9AD4}"/>
                </a:ext>
              </a:extLst>
            </p:cNvPr>
            <p:cNvSpPr/>
            <p:nvPr/>
          </p:nvSpPr>
          <p:spPr>
            <a:xfrm rot="1227159">
              <a:off x="5060191" y="3945661"/>
              <a:ext cx="700088" cy="64060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5" tIns="38403" rIns="76805" bIns="38403" rtlCol="0" anchor="ctr"/>
            <a:lstStyle/>
            <a:p>
              <a:pPr algn="ctr" defTabSz="410751" hangingPunct="0"/>
              <a:endParaRPr lang="it-IT" sz="1687" b="1" kern="0" dirty="0">
                <a:solidFill>
                  <a:srgbClr val="FFFFFF"/>
                </a:solidFill>
                <a:sym typeface="Helvetica Neue"/>
              </a:endParaRPr>
            </a:p>
          </p:txBody>
        </p:sp>
        <p:sp>
          <p:nvSpPr>
            <p:cNvPr id="18" name="Freccia a destra 5">
              <a:extLst>
                <a:ext uri="{FF2B5EF4-FFF2-40B4-BE49-F238E27FC236}">
                  <a16:creationId xmlns:a16="http://schemas.microsoft.com/office/drawing/2014/main" id="{B9D5BAEC-1691-5546-B6B3-1812F94FEA00}"/>
                </a:ext>
              </a:extLst>
            </p:cNvPr>
            <p:cNvSpPr/>
            <p:nvPr/>
          </p:nvSpPr>
          <p:spPr>
            <a:xfrm rot="1227159">
              <a:off x="2016955" y="2076450"/>
              <a:ext cx="700088" cy="64060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05" tIns="38403" rIns="76805" bIns="38403" rtlCol="0" anchor="ctr"/>
            <a:lstStyle/>
            <a:p>
              <a:pPr algn="ctr" defTabSz="410751" hangingPunct="0"/>
              <a:endParaRPr lang="it-IT" sz="1687" b="1" kern="0" dirty="0">
                <a:solidFill>
                  <a:srgbClr val="FFFFFF"/>
                </a:solidFill>
                <a:sym typeface="Helvetica Neue"/>
              </a:endParaRPr>
            </a:p>
          </p:txBody>
        </p:sp>
        <p:pic>
          <p:nvPicPr>
            <p:cNvPr id="19" name="Immagine 6">
              <a:extLst>
                <a:ext uri="{FF2B5EF4-FFF2-40B4-BE49-F238E27FC236}">
                  <a16:creationId xmlns:a16="http://schemas.microsoft.com/office/drawing/2014/main" id="{7B837E54-E7EF-714B-A8F3-A3E93335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23" y="3158574"/>
              <a:ext cx="3253977" cy="3699427"/>
            </a:xfrm>
            <a:prstGeom prst="rect">
              <a:avLst/>
            </a:prstGeom>
          </p:spPr>
        </p:pic>
        <p:sp>
          <p:nvSpPr>
            <p:cNvPr id="20" name="CasellaDiTesto 7">
              <a:extLst>
                <a:ext uri="{FF2B5EF4-FFF2-40B4-BE49-F238E27FC236}">
                  <a16:creationId xmlns:a16="http://schemas.microsoft.com/office/drawing/2014/main" id="{31FF8BF0-4CAC-4147-933B-CEDD49966D6C}"/>
                </a:ext>
              </a:extLst>
            </p:cNvPr>
            <p:cNvSpPr txBox="1"/>
            <p:nvPr/>
          </p:nvSpPr>
          <p:spPr>
            <a:xfrm>
              <a:off x="2403300" y="4395474"/>
              <a:ext cx="2319165" cy="391360"/>
            </a:xfrm>
            <a:prstGeom prst="rect">
              <a:avLst/>
            </a:prstGeom>
            <a:noFill/>
          </p:spPr>
          <p:txBody>
            <a:bodyPr wrap="none" lIns="76805" tIns="38403" rIns="76805" bIns="38403" rtlCol="0">
              <a:spAutoFit/>
            </a:bodyPr>
            <a:lstStyle/>
            <a:p>
              <a:pPr algn="ctr" defTabSz="410751" hangingPunct="0"/>
              <a:r>
                <a:rPr lang="it-IT" sz="2039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  <a:sym typeface="Helvetica Neue"/>
                </a:rPr>
                <a:t>Matrix 3x3 </a:t>
              </a:r>
              <a:r>
                <a:rPr lang="en-GB" sz="2039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  <a:sym typeface="Helvetica Neue"/>
                </a:rPr>
                <a:t>crystals</a:t>
              </a:r>
            </a:p>
          </p:txBody>
        </p:sp>
        <p:sp>
          <p:nvSpPr>
            <p:cNvPr id="21" name="CasellaDiTesto 8">
              <a:extLst>
                <a:ext uri="{FF2B5EF4-FFF2-40B4-BE49-F238E27FC236}">
                  <a16:creationId xmlns:a16="http://schemas.microsoft.com/office/drawing/2014/main" id="{2F9F226E-80BE-A845-BF7A-14DCBEB7837D}"/>
                </a:ext>
              </a:extLst>
            </p:cNvPr>
            <p:cNvSpPr txBox="1"/>
            <p:nvPr/>
          </p:nvSpPr>
          <p:spPr>
            <a:xfrm>
              <a:off x="7013963" y="2800547"/>
              <a:ext cx="1368584" cy="391360"/>
            </a:xfrm>
            <a:prstGeom prst="rect">
              <a:avLst/>
            </a:prstGeom>
            <a:noFill/>
          </p:spPr>
          <p:txBody>
            <a:bodyPr wrap="none" lIns="76805" tIns="38403" rIns="76805" bIns="38403" rtlCol="0">
              <a:spAutoFit/>
            </a:bodyPr>
            <a:lstStyle/>
            <a:p>
              <a:pPr algn="ctr" defTabSz="410751" hangingPunct="0"/>
              <a:r>
                <a:rPr lang="it-IT" sz="2039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  <a:sym typeface="Helvetica Neue"/>
                </a:rPr>
                <a:t>Plastic box</a:t>
              </a:r>
            </a:p>
          </p:txBody>
        </p:sp>
        <p:sp>
          <p:nvSpPr>
            <p:cNvPr id="22" name="PMT test setup">
              <a:extLst>
                <a:ext uri="{FF2B5EF4-FFF2-40B4-BE49-F238E27FC236}">
                  <a16:creationId xmlns:a16="http://schemas.microsoft.com/office/drawing/2014/main" id="{317365BC-C008-554B-B133-AEE1C17ABF6E}"/>
                </a:ext>
              </a:extLst>
            </p:cNvPr>
            <p:cNvSpPr txBox="1"/>
            <p:nvPr/>
          </p:nvSpPr>
          <p:spPr>
            <a:xfrm>
              <a:off x="4313432" y="42167"/>
              <a:ext cx="4140868" cy="1232106"/>
            </a:xfrm>
            <a:prstGeom prst="rect">
              <a:avLst/>
            </a:prstGeom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8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 defTabSz="410751" hangingPunct="0"/>
              <a:r>
                <a:rPr lang="en-US" sz="1969" kern="0" dirty="0">
                  <a:solidFill>
                    <a:srgbClr val="000000"/>
                  </a:solidFill>
                </a:rPr>
                <a:t>Module definition</a:t>
              </a:r>
              <a:endParaRPr sz="1969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PMT test setup">
            <a:extLst>
              <a:ext uri="{FF2B5EF4-FFF2-40B4-BE49-F238E27FC236}">
                <a16:creationId xmlns:a16="http://schemas.microsoft.com/office/drawing/2014/main" id="{E3014A31-41E4-D141-90C0-A0F0D1003E00}"/>
              </a:ext>
            </a:extLst>
          </p:cNvPr>
          <p:cNvSpPr txBox="1"/>
          <p:nvPr/>
        </p:nvSpPr>
        <p:spPr>
          <a:xfrm>
            <a:off x="862440" y="6301163"/>
            <a:ext cx="3340658" cy="37516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 defTabSz="410751" hangingPunct="0"/>
            <a:r>
              <a:rPr lang="en-US" sz="1969" kern="0" dirty="0">
                <a:solidFill>
                  <a:srgbClr val="000000"/>
                </a:solidFill>
              </a:rPr>
              <a:t>Calorimeter Modules layout </a:t>
            </a:r>
            <a:endParaRPr sz="1969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108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Towards a new Biophysics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0AEF1-4AD5-574E-8E9B-043C33FE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46216"/>
            <a:ext cx="7295535" cy="5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108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Towards a new Biophysics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6F833-8D57-1C43-A2E6-807FE7993A4A}"/>
              </a:ext>
            </a:extLst>
          </p:cNvPr>
          <p:cNvSpPr txBox="1"/>
          <p:nvPr/>
        </p:nvSpPr>
        <p:spPr>
          <a:xfrm>
            <a:off x="201690" y="1500418"/>
            <a:ext cx="8839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In </a:t>
            </a:r>
            <a:r>
              <a:rPr lang="it-IT" sz="2400" dirty="0" err="1"/>
              <a:t>spite</a:t>
            </a:r>
            <a:r>
              <a:rPr lang="it-IT" sz="2400" dirty="0"/>
              <a:t> of the 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/>
              <a:t>role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GSI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, </a:t>
            </a:r>
            <a:r>
              <a:rPr lang="it-IT" sz="2400" dirty="0" err="1"/>
              <a:t>because</a:t>
            </a:r>
            <a:r>
              <a:rPr lang="it-IT" sz="2400" dirty="0"/>
              <a:t> of FAIR, </a:t>
            </a:r>
            <a:r>
              <a:rPr lang="it-IT" sz="2400" dirty="0" err="1"/>
              <a:t>they</a:t>
            </a:r>
            <a:r>
              <a:rPr lang="it-IT" sz="2400" dirty="0"/>
              <a:t> are </a:t>
            </a:r>
            <a:r>
              <a:rPr lang="it-IT" sz="2400" dirty="0" err="1"/>
              <a:t>very</a:t>
            </a:r>
            <a:r>
              <a:rPr lang="it-IT" sz="2400" dirty="0"/>
              <a:t> open, </a:t>
            </a:r>
            <a:r>
              <a:rPr lang="it-IT" sz="2400" dirty="0" err="1"/>
              <a:t>actually</a:t>
            </a:r>
            <a:r>
              <a:rPr lang="it-IT" sz="2400" dirty="0"/>
              <a:t> </a:t>
            </a:r>
            <a:r>
              <a:rPr lang="it-IT" sz="2400" dirty="0" err="1"/>
              <a:t>searching</a:t>
            </a:r>
            <a:r>
              <a:rPr lang="it-IT" sz="2400" dirty="0"/>
              <a:t> for, </a:t>
            </a:r>
            <a:r>
              <a:rPr lang="it-IT" sz="2400" dirty="0" err="1"/>
              <a:t>international</a:t>
            </a:r>
            <a:r>
              <a:rPr lang="it-IT" sz="2400" dirty="0"/>
              <a:t> </a:t>
            </a:r>
            <a:r>
              <a:rPr lang="it-IT" sz="2400" dirty="0" err="1"/>
              <a:t>collaborations</a:t>
            </a:r>
            <a:r>
              <a:rPr lang="it-IT" sz="24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This</a:t>
            </a:r>
            <a:r>
              <a:rPr lang="it-IT" sz="2400" dirty="0"/>
              <a:t> meeting </a:t>
            </a:r>
            <a:r>
              <a:rPr lang="it-IT" sz="2400" dirty="0" err="1"/>
              <a:t>at</a:t>
            </a:r>
            <a:r>
              <a:rPr lang="it-IT" sz="2400" dirty="0"/>
              <a:t> GSI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timely</a:t>
            </a:r>
            <a:r>
              <a:rPr lang="it-IT" sz="2400" dirty="0"/>
              <a:t> </a:t>
            </a:r>
            <a:r>
              <a:rPr lang="it-IT" sz="2400" dirty="0" err="1"/>
              <a:t>opportunity</a:t>
            </a:r>
            <a:r>
              <a:rPr lang="it-IT" sz="2400" dirty="0"/>
              <a:t> to </a:t>
            </a:r>
            <a:r>
              <a:rPr lang="it-IT" sz="2400" dirty="0" err="1"/>
              <a:t>think</a:t>
            </a:r>
            <a:r>
              <a:rPr lang="it-IT" sz="2400" dirty="0"/>
              <a:t> the </a:t>
            </a:r>
            <a:r>
              <a:rPr lang="it-IT" sz="2400" dirty="0" err="1"/>
              <a:t>possibilty</a:t>
            </a:r>
            <a:r>
              <a:rPr lang="it-IT" sz="2400" dirty="0"/>
              <a:t> of a </a:t>
            </a:r>
            <a:r>
              <a:rPr lang="it-IT" sz="2400" dirty="0" err="1"/>
              <a:t>real</a:t>
            </a:r>
            <a:r>
              <a:rPr lang="it-IT" sz="2400" dirty="0"/>
              <a:t> </a:t>
            </a:r>
            <a:r>
              <a:rPr lang="it-IT" sz="2400" dirty="0" err="1"/>
              <a:t>enlargment</a:t>
            </a:r>
            <a:r>
              <a:rPr lang="it-IT" sz="2400" dirty="0"/>
              <a:t> of  </a:t>
            </a:r>
            <a:r>
              <a:rPr lang="it-IT" sz="2400" dirty="0" err="1"/>
              <a:t>physics</a:t>
            </a:r>
            <a:r>
              <a:rPr lang="it-IT" sz="2400" dirty="0"/>
              <a:t> </a:t>
            </a:r>
            <a:r>
              <a:rPr lang="it-IT" sz="2400" dirty="0" err="1"/>
              <a:t>program</a:t>
            </a:r>
            <a:r>
              <a:rPr lang="it-IT" sz="2400" dirty="0"/>
              <a:t>, in case </a:t>
            </a:r>
            <a:r>
              <a:rPr lang="it-IT" sz="2400" dirty="0" err="1"/>
              <a:t>also</a:t>
            </a:r>
            <a:r>
              <a:rPr lang="it-IT" sz="2400" dirty="0"/>
              <a:t> with </a:t>
            </a:r>
            <a:r>
              <a:rPr lang="it-IT" sz="2400" dirty="0" err="1"/>
              <a:t>correlated</a:t>
            </a:r>
            <a:r>
              <a:rPr lang="it-IT" sz="2400" dirty="0"/>
              <a:t> </a:t>
            </a:r>
            <a:r>
              <a:rPr lang="it-IT" sz="2400" dirty="0" err="1"/>
              <a:t>extension</a:t>
            </a:r>
            <a:r>
              <a:rPr lang="it-IT" sz="2400" dirty="0"/>
              <a:t> of the </a:t>
            </a:r>
            <a:r>
              <a:rPr lang="it-IT" sz="2400" dirty="0" err="1"/>
              <a:t>collaboration</a:t>
            </a:r>
            <a:r>
              <a:rPr lang="it-IT" sz="2400" dirty="0"/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to figure out a </a:t>
            </a:r>
            <a:r>
              <a:rPr lang="it-IT" sz="2400" dirty="0" err="1"/>
              <a:t>possible</a:t>
            </a:r>
            <a:r>
              <a:rPr lang="it-IT" sz="2400" dirty="0"/>
              <a:t> </a:t>
            </a:r>
            <a:r>
              <a:rPr lang="it-IT" sz="2400" dirty="0" err="1"/>
              <a:t>evolution</a:t>
            </a:r>
            <a:r>
              <a:rPr lang="it-IT" sz="2400" dirty="0"/>
              <a:t> for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physics</a:t>
            </a:r>
            <a:r>
              <a:rPr lang="it-IT" sz="2400" dirty="0"/>
              <a:t> </a:t>
            </a:r>
            <a:r>
              <a:rPr lang="it-IT" sz="2400" dirty="0" err="1"/>
              <a:t>program</a:t>
            </a:r>
            <a:r>
              <a:rPr lang="it-IT" sz="2400" dirty="0"/>
              <a:t> and (</a:t>
            </a:r>
            <a:r>
              <a:rPr lang="it-IT" sz="2400" dirty="0" err="1"/>
              <a:t>maybe</a:t>
            </a:r>
            <a:r>
              <a:rPr lang="it-IT" sz="2400" dirty="0"/>
              <a:t>) of </a:t>
            </a:r>
            <a:r>
              <a:rPr lang="it-IT" sz="2400" dirty="0" err="1"/>
              <a:t>our</a:t>
            </a:r>
            <a:r>
              <a:rPr lang="it-IT" sz="2400" dirty="0"/>
              <a:t> detector (a </a:t>
            </a:r>
            <a:r>
              <a:rPr lang="it-IT" sz="2400" dirty="0" err="1"/>
              <a:t>starting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be the </a:t>
            </a:r>
            <a:r>
              <a:rPr lang="it-IT" sz="2400" dirty="0" err="1"/>
              <a:t>FOOTnote</a:t>
            </a:r>
            <a:r>
              <a:rPr lang="it-IT" sz="2400" dirty="0"/>
              <a:t> </a:t>
            </a:r>
            <a:r>
              <a:rPr lang="it-IT" sz="2400" dirty="0" err="1"/>
              <a:t>project</a:t>
            </a:r>
            <a:r>
              <a:rPr lang="it-IT" sz="2400" dirty="0"/>
              <a:t> </a:t>
            </a:r>
            <a:r>
              <a:rPr lang="it-IT" sz="2400" dirty="0" err="1"/>
              <a:t>focused</a:t>
            </a:r>
            <a:r>
              <a:rPr lang="it-IT" sz="2400" dirty="0"/>
              <a:t> on the </a:t>
            </a:r>
            <a:r>
              <a:rPr lang="it-IT" sz="2400" dirty="0" err="1"/>
              <a:t>neutron</a:t>
            </a:r>
            <a:r>
              <a:rPr lang="it-IT" sz="2400" dirty="0"/>
              <a:t> </a:t>
            </a:r>
            <a:r>
              <a:rPr lang="it-IT" sz="2400" dirty="0" err="1"/>
              <a:t>measurements</a:t>
            </a:r>
            <a:r>
              <a:rPr lang="it-IT" sz="24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main</a:t>
            </a:r>
            <a:r>
              <a:rPr lang="it-IT" sz="2400" dirty="0"/>
              <a:t> focus must be on the </a:t>
            </a:r>
            <a:r>
              <a:rPr lang="it-IT" sz="2400" dirty="0" err="1"/>
              <a:t>exploiting</a:t>
            </a:r>
            <a:r>
              <a:rPr lang="it-IT" sz="2400" dirty="0"/>
              <a:t> of the </a:t>
            </a:r>
            <a:r>
              <a:rPr lang="it-IT" sz="2400" dirty="0" err="1"/>
              <a:t>present</a:t>
            </a:r>
            <a:r>
              <a:rPr lang="it-IT" sz="2400" dirty="0"/>
              <a:t> </a:t>
            </a:r>
            <a:r>
              <a:rPr lang="it-IT" sz="2400" dirty="0" err="1"/>
              <a:t>physics</a:t>
            </a:r>
            <a:r>
              <a:rPr lang="it-IT" sz="2400" dirty="0"/>
              <a:t> targets,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be </a:t>
            </a:r>
            <a:r>
              <a:rPr lang="it-IT" sz="2400" dirty="0" err="1"/>
              <a:t>crucial</a:t>
            </a:r>
            <a:r>
              <a:rPr lang="it-IT" sz="2400" dirty="0"/>
              <a:t> to  </a:t>
            </a:r>
            <a:r>
              <a:rPr lang="it-IT" sz="2400" dirty="0" err="1"/>
              <a:t>arrive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GSI </a:t>
            </a:r>
            <a:r>
              <a:rPr lang="it-IT" sz="2400" dirty="0" err="1"/>
              <a:t>may</a:t>
            </a:r>
            <a:r>
              <a:rPr lang="it-IT" sz="2400" dirty="0"/>
              <a:t> meeting with a sound idea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future, so to </a:t>
            </a:r>
            <a:r>
              <a:rPr lang="it-IT" sz="2400" dirty="0" err="1"/>
              <a:t>have</a:t>
            </a:r>
            <a:r>
              <a:rPr lang="it-IT" sz="2400" dirty="0"/>
              <a:t> the chance to </a:t>
            </a:r>
            <a:r>
              <a:rPr lang="it-IT" sz="2400" dirty="0" err="1"/>
              <a:t>widen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role</a:t>
            </a:r>
            <a:r>
              <a:rPr lang="it-IT" sz="2400" dirty="0"/>
              <a:t> in the </a:t>
            </a:r>
            <a:r>
              <a:rPr lang="it-IT" sz="2400" dirty="0" err="1"/>
              <a:t>international</a:t>
            </a:r>
            <a:r>
              <a:rPr lang="it-IT" sz="2400" dirty="0"/>
              <a:t> community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0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Today’s 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2CC38-AB68-C040-B3AA-6DF8F8D96613}"/>
              </a:ext>
            </a:extLst>
          </p:cNvPr>
          <p:cNvSpPr/>
          <p:nvPr/>
        </p:nvSpPr>
        <p:spPr>
          <a:xfrm>
            <a:off x="1524000" y="8024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https</a:t>
            </a:r>
            <a:r>
              <a:rPr lang="it-IT" dirty="0">
                <a:solidFill>
                  <a:schemeClr val="bg1"/>
                </a:solidFill>
              </a:rPr>
              <a:t>://</a:t>
            </a:r>
            <a:r>
              <a:rPr lang="it-IT" dirty="0" err="1">
                <a:solidFill>
                  <a:schemeClr val="bg1"/>
                </a:solidFill>
              </a:rPr>
              <a:t>agenda.infn.it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conferenceDisplay.py?confId</a:t>
            </a:r>
            <a:r>
              <a:rPr lang="it-IT" dirty="0">
                <a:solidFill>
                  <a:schemeClr val="bg1"/>
                </a:solidFill>
              </a:rPr>
              <a:t>=17182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3270E-2C43-0A44-8374-BBDD0F46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74" y="1175321"/>
            <a:ext cx="7493431" cy="56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88136" y="-3940959"/>
            <a:ext cx="1066308" cy="92425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108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4EE53-E7C0-3B41-9859-0D1444C67F10}"/>
              </a:ext>
            </a:extLst>
          </p:cNvPr>
          <p:cNvSpPr txBox="1"/>
          <p:nvPr/>
        </p:nvSpPr>
        <p:spPr>
          <a:xfrm>
            <a:off x="199102" y="2133600"/>
            <a:ext cx="8506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b="1" dirty="0" err="1">
                <a:solidFill>
                  <a:srgbClr val="0070C0"/>
                </a:solidFill>
              </a:rPr>
              <a:t>Towards</a:t>
            </a:r>
            <a:r>
              <a:rPr lang="it-IT" sz="2800" b="1" dirty="0">
                <a:solidFill>
                  <a:srgbClr val="0070C0"/>
                </a:solidFill>
              </a:rPr>
              <a:t> the </a:t>
            </a:r>
            <a:r>
              <a:rPr lang="it-IT" sz="2800" b="1" dirty="0" err="1">
                <a:solidFill>
                  <a:srgbClr val="0070C0"/>
                </a:solidFill>
              </a:rPr>
              <a:t>next</a:t>
            </a:r>
            <a:r>
              <a:rPr lang="it-IT" sz="2800" b="1" dirty="0">
                <a:solidFill>
                  <a:srgbClr val="0070C0"/>
                </a:solidFill>
              </a:rPr>
              <a:t> Collaboration Meeting: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70C0"/>
                </a:solidFill>
              </a:rPr>
              <a:t>Update of the design of the </a:t>
            </a:r>
            <a:r>
              <a:rPr lang="it-IT" sz="2800" b="1" dirty="0" err="1">
                <a:solidFill>
                  <a:srgbClr val="0070C0"/>
                </a:solidFill>
              </a:rPr>
              <a:t>magnetic</a:t>
            </a:r>
            <a:r>
              <a:rPr lang="it-IT" sz="2800" b="1" dirty="0">
                <a:solidFill>
                  <a:srgbClr val="0070C0"/>
                </a:solidFill>
              </a:rPr>
              <a:t> setup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70C0"/>
                </a:solidFill>
              </a:rPr>
              <a:t>Organization of a new production of </a:t>
            </a:r>
            <a:r>
              <a:rPr lang="it-IT" sz="2800" b="1" dirty="0" err="1">
                <a:solidFill>
                  <a:srgbClr val="0070C0"/>
                </a:solidFill>
              </a:rPr>
              <a:t>simulated</a:t>
            </a:r>
            <a:r>
              <a:rPr lang="it-IT" sz="2800" b="1" dirty="0">
                <a:solidFill>
                  <a:srgbClr val="0070C0"/>
                </a:solidFill>
              </a:rPr>
              <a:t> data</a:t>
            </a:r>
          </a:p>
          <a:p>
            <a:pPr marL="514350" indent="-514350">
              <a:buAutoNum type="arabicParenR"/>
            </a:pPr>
            <a:r>
              <a:rPr lang="it-IT" sz="2800" b="1" dirty="0" err="1">
                <a:solidFill>
                  <a:srgbClr val="0070C0"/>
                </a:solidFill>
              </a:rPr>
              <a:t>About</a:t>
            </a:r>
            <a:r>
              <a:rPr lang="it-IT" sz="2800" b="1" dirty="0">
                <a:solidFill>
                  <a:srgbClr val="0070C0"/>
                </a:solidFill>
              </a:rPr>
              <a:t> software </a:t>
            </a:r>
            <a:r>
              <a:rPr lang="it-IT" sz="2800" b="1" dirty="0" err="1">
                <a:solidFill>
                  <a:srgbClr val="0070C0"/>
                </a:solidFill>
              </a:rPr>
              <a:t>development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AutoNum type="arabicParenR"/>
            </a:pPr>
            <a:r>
              <a:rPr lang="it-IT" sz="2800" b="1">
                <a:solidFill>
                  <a:srgbClr val="0070C0"/>
                </a:solidFill>
              </a:rPr>
              <a:t>Towards</a:t>
            </a:r>
            <a:r>
              <a:rPr lang="it-IT" sz="2800" b="1" dirty="0">
                <a:solidFill>
                  <a:srgbClr val="0070C0"/>
                </a:solidFill>
              </a:rPr>
              <a:t> a future </a:t>
            </a:r>
            <a:r>
              <a:rPr lang="it-IT" sz="2800" b="1" dirty="0" err="1">
                <a:solidFill>
                  <a:srgbClr val="0070C0"/>
                </a:solidFill>
              </a:rPr>
              <a:t>Biophysics</a:t>
            </a:r>
            <a:r>
              <a:rPr lang="it-IT" sz="2800" b="1" dirty="0">
                <a:solidFill>
                  <a:srgbClr val="0070C0"/>
                </a:solidFill>
              </a:rPr>
              <a:t> Network</a:t>
            </a:r>
          </a:p>
          <a:p>
            <a:pPr marL="514350" indent="-514350">
              <a:buAutoNum type="arabicParenR"/>
            </a:pPr>
            <a:r>
              <a:rPr lang="it-IT" sz="2800" b="1" dirty="0" err="1">
                <a:solidFill>
                  <a:srgbClr val="0070C0"/>
                </a:solidFill>
              </a:rPr>
              <a:t>Today’s</a:t>
            </a:r>
            <a:r>
              <a:rPr lang="it-IT" sz="2800" b="1" dirty="0">
                <a:solidFill>
                  <a:srgbClr val="0070C0"/>
                </a:solidFill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23038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4974DB-C10A-9B45-8463-0C8EF200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867935"/>
            <a:ext cx="9144000" cy="5679624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291383-1383-0144-9A8D-BFCA8E9ABD99}"/>
              </a:ext>
            </a:extLst>
          </p:cNvPr>
          <p:cNvSpPr txBox="1">
            <a:spLocks/>
          </p:cNvSpPr>
          <p:nvPr/>
        </p:nvSpPr>
        <p:spPr>
          <a:xfrm>
            <a:off x="511179" y="858103"/>
            <a:ext cx="66192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it-IT" sz="2800" b="1" kern="0" dirty="0">
                <a:solidFill>
                  <a:srgbClr val="FF0000"/>
                </a:solidFill>
              </a:rPr>
              <a:t>By C. </a:t>
            </a:r>
            <a:r>
              <a:rPr lang="it-IT" sz="2800" b="1" kern="0" dirty="0" err="1">
                <a:solidFill>
                  <a:srgbClr val="FF0000"/>
                </a:solidFill>
              </a:rPr>
              <a:t>Sanelli</a:t>
            </a:r>
            <a:r>
              <a:rPr lang="it-IT" sz="2800" b="1" kern="0" dirty="0">
                <a:solidFill>
                  <a:srgbClr val="FF0000"/>
                </a:solidFill>
              </a:rPr>
              <a:t> &amp; E. Spiriti @LNF</a:t>
            </a:r>
            <a:endParaRPr lang="it-IT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5A369-BF93-DE49-857C-B732D7E2109F}"/>
              </a:ext>
            </a:extLst>
          </p:cNvPr>
          <p:cNvSpPr txBox="1"/>
          <p:nvPr/>
        </p:nvSpPr>
        <p:spPr>
          <a:xfrm>
            <a:off x="4118120" y="1496347"/>
            <a:ext cx="438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Following</a:t>
            </a:r>
            <a:r>
              <a:rPr lang="it-IT" b="1" dirty="0">
                <a:solidFill>
                  <a:srgbClr val="FF0000"/>
                </a:solidFill>
              </a:rPr>
              <a:t> the </a:t>
            </a:r>
            <a:r>
              <a:rPr lang="it-IT" b="1" dirty="0" err="1">
                <a:solidFill>
                  <a:srgbClr val="FF0000"/>
                </a:solidFill>
              </a:rPr>
              <a:t>discussion</a:t>
            </a:r>
            <a:r>
              <a:rPr lang="it-IT" b="1" dirty="0">
                <a:solidFill>
                  <a:srgbClr val="FF0000"/>
                </a:solidFill>
              </a:rPr>
              <a:t> post Elba Meeting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two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different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each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one</a:t>
            </a:r>
            <a:r>
              <a:rPr lang="it-IT" b="1" dirty="0">
                <a:solidFill>
                  <a:srgbClr val="FF0000"/>
                </a:solidFill>
              </a:rPr>
              <a:t> 11 cm long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5D24-19B9-934C-BEF3-E64AC1F853E1}"/>
              </a:ext>
            </a:extLst>
          </p:cNvPr>
          <p:cNvSpPr txBox="1"/>
          <p:nvPr/>
        </p:nvSpPr>
        <p:spPr>
          <a:xfrm>
            <a:off x="49290" y="2024743"/>
            <a:ext cx="231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Magnet</a:t>
            </a:r>
            <a:r>
              <a:rPr lang="it-IT" b="1" dirty="0">
                <a:solidFill>
                  <a:srgbClr val="C00000"/>
                </a:solidFill>
              </a:rPr>
              <a:t> 1:</a:t>
            </a:r>
          </a:p>
          <a:p>
            <a:r>
              <a:rPr lang="it-IT" b="1" dirty="0" err="1">
                <a:solidFill>
                  <a:srgbClr val="C00000"/>
                </a:solidFill>
              </a:rPr>
              <a:t>Internal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diam</a:t>
            </a:r>
            <a:r>
              <a:rPr lang="it-IT" b="1" dirty="0">
                <a:solidFill>
                  <a:srgbClr val="C00000"/>
                </a:solidFill>
              </a:rPr>
              <a:t>. 5 cm</a:t>
            </a:r>
          </a:p>
          <a:p>
            <a:r>
              <a:rPr lang="it-IT" b="1" dirty="0" err="1">
                <a:solidFill>
                  <a:srgbClr val="C00000"/>
                </a:solidFill>
              </a:rPr>
              <a:t>External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diam</a:t>
            </a:r>
            <a:r>
              <a:rPr lang="it-IT" b="1" dirty="0">
                <a:solidFill>
                  <a:srgbClr val="C00000"/>
                </a:solidFill>
              </a:rPr>
              <a:t>. 31 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F66C7B-6082-034F-A623-7C23B57025F2}"/>
              </a:ext>
            </a:extLst>
          </p:cNvPr>
          <p:cNvCxnSpPr>
            <a:cxnSpLocks/>
          </p:cNvCxnSpPr>
          <p:nvPr/>
        </p:nvCxnSpPr>
        <p:spPr>
          <a:xfrm>
            <a:off x="1376595" y="2939249"/>
            <a:ext cx="880266" cy="4894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29CC46-B320-604D-846E-703639AFD308}"/>
              </a:ext>
            </a:extLst>
          </p:cNvPr>
          <p:cNvSpPr txBox="1"/>
          <p:nvPr/>
        </p:nvSpPr>
        <p:spPr>
          <a:xfrm>
            <a:off x="4267201" y="4854806"/>
            <a:ext cx="233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Magnet</a:t>
            </a:r>
            <a:r>
              <a:rPr lang="it-IT" b="1" dirty="0">
                <a:solidFill>
                  <a:srgbClr val="C00000"/>
                </a:solidFill>
              </a:rPr>
              <a:t> 2:</a:t>
            </a:r>
          </a:p>
          <a:p>
            <a:r>
              <a:rPr lang="it-IT" b="1" dirty="0" err="1">
                <a:solidFill>
                  <a:srgbClr val="C00000"/>
                </a:solidFill>
              </a:rPr>
              <a:t>Internal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diam</a:t>
            </a:r>
            <a:r>
              <a:rPr lang="it-IT" b="1" dirty="0">
                <a:solidFill>
                  <a:srgbClr val="C00000"/>
                </a:solidFill>
              </a:rPr>
              <a:t>. 10.6 cm</a:t>
            </a:r>
          </a:p>
          <a:p>
            <a:r>
              <a:rPr lang="it-IT" b="1" dirty="0" err="1">
                <a:solidFill>
                  <a:srgbClr val="C00000"/>
                </a:solidFill>
              </a:rPr>
              <a:t>External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diam</a:t>
            </a:r>
            <a:r>
              <a:rPr lang="it-IT" b="1" dirty="0">
                <a:solidFill>
                  <a:srgbClr val="C00000"/>
                </a:solidFill>
              </a:rPr>
              <a:t>. 51 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BFCC85-18C0-174A-A1F4-898C1FD3CEC3}"/>
              </a:ext>
            </a:extLst>
          </p:cNvPr>
          <p:cNvCxnSpPr>
            <a:cxnSpLocks/>
          </p:cNvCxnSpPr>
          <p:nvPr/>
        </p:nvCxnSpPr>
        <p:spPr>
          <a:xfrm flipH="1" flipV="1">
            <a:off x="3820801" y="4483496"/>
            <a:ext cx="446400" cy="4093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158DA0-60AA-2E41-82E8-BA5F310C0491}"/>
              </a:ext>
            </a:extLst>
          </p:cNvPr>
          <p:cNvSpPr txBox="1"/>
          <p:nvPr/>
        </p:nvSpPr>
        <p:spPr>
          <a:xfrm>
            <a:off x="1816728" y="5795342"/>
            <a:ext cx="109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5 cm gap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3111E3-C878-C544-90A8-B06255F61A01}"/>
              </a:ext>
            </a:extLst>
          </p:cNvPr>
          <p:cNvCxnSpPr>
            <a:cxnSpLocks/>
          </p:cNvCxnSpPr>
          <p:nvPr/>
        </p:nvCxnSpPr>
        <p:spPr>
          <a:xfrm flipV="1">
            <a:off x="2667000" y="4954622"/>
            <a:ext cx="380513" cy="8407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BC422A95-25B9-5648-AE97-5CA9C7A97657}"/>
              </a:ext>
            </a:extLst>
          </p:cNvPr>
          <p:cNvSpPr txBox="1">
            <a:spLocks/>
          </p:cNvSpPr>
          <p:nvPr/>
        </p:nvSpPr>
        <p:spPr>
          <a:xfrm>
            <a:off x="4044001" y="6046019"/>
            <a:ext cx="49607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/>
            <a:r>
              <a:rPr lang="it-IT" sz="2400" b="1" i="1" kern="0" dirty="0" err="1">
                <a:solidFill>
                  <a:srgbClr val="002060"/>
                </a:solidFill>
              </a:rPr>
              <a:t>Simulation</a:t>
            </a:r>
            <a:r>
              <a:rPr lang="it-IT" sz="2400" b="1" i="1" kern="0" dirty="0">
                <a:solidFill>
                  <a:srgbClr val="002060"/>
                </a:solidFill>
              </a:rPr>
              <a:t> Version </a:t>
            </a:r>
            <a:r>
              <a:rPr lang="it-IT" sz="2400" b="1" i="1" kern="0" dirty="0" err="1">
                <a:solidFill>
                  <a:srgbClr val="002060"/>
                </a:solidFill>
              </a:rPr>
              <a:t>now</a:t>
            </a:r>
            <a:r>
              <a:rPr lang="it-IT" sz="2400" b="1" i="1" kern="0" dirty="0">
                <a:solidFill>
                  <a:srgbClr val="002060"/>
                </a:solidFill>
              </a:rPr>
              <a:t> </a:t>
            </a:r>
            <a:r>
              <a:rPr lang="it-IT" sz="2400" b="1" i="1" kern="0" dirty="0" err="1">
                <a:solidFill>
                  <a:srgbClr val="002060"/>
                </a:solidFill>
              </a:rPr>
              <a:t>becoming</a:t>
            </a:r>
            <a:r>
              <a:rPr lang="it-IT" sz="2400" b="1" i="1" kern="0" dirty="0">
                <a:solidFill>
                  <a:srgbClr val="002060"/>
                </a:solidFill>
              </a:rPr>
              <a:t> V15 </a:t>
            </a:r>
            <a:endParaRPr lang="it-IT" sz="2400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0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C1D294A-1CE2-A344-A168-881CDFE0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776"/>
            <a:ext cx="9144000" cy="5679624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5D24-19B9-934C-BEF3-E64AC1F853E1}"/>
              </a:ext>
            </a:extLst>
          </p:cNvPr>
          <p:cNvSpPr txBox="1"/>
          <p:nvPr/>
        </p:nvSpPr>
        <p:spPr>
          <a:xfrm>
            <a:off x="304800" y="2957052"/>
            <a:ext cx="23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Target </a:t>
            </a:r>
            <a:r>
              <a:rPr lang="it-IT" b="1" dirty="0" err="1">
                <a:solidFill>
                  <a:srgbClr val="C00000"/>
                </a:solidFill>
              </a:rPr>
              <a:t>at</a:t>
            </a:r>
            <a:r>
              <a:rPr lang="it-IT" b="1" dirty="0">
                <a:solidFill>
                  <a:srgbClr val="C00000"/>
                </a:solidFill>
              </a:rPr>
              <a:t> 3 cm </a:t>
            </a:r>
          </a:p>
          <a:p>
            <a:r>
              <a:rPr lang="it-IT" b="1" dirty="0">
                <a:solidFill>
                  <a:srgbClr val="C00000"/>
                </a:solidFill>
              </a:rPr>
              <a:t>from </a:t>
            </a:r>
            <a:r>
              <a:rPr lang="it-IT" b="1" dirty="0" err="1">
                <a:solidFill>
                  <a:srgbClr val="C00000"/>
                </a:solidFill>
              </a:rPr>
              <a:t>magnet</a:t>
            </a:r>
            <a:r>
              <a:rPr lang="it-IT" b="1" dirty="0">
                <a:solidFill>
                  <a:srgbClr val="C00000"/>
                </a:solidFill>
              </a:rPr>
              <a:t>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48C54-60AA-4842-8F39-4362D638EB30}"/>
              </a:ext>
            </a:extLst>
          </p:cNvPr>
          <p:cNvCxnSpPr>
            <a:cxnSpLocks/>
          </p:cNvCxnSpPr>
          <p:nvPr/>
        </p:nvCxnSpPr>
        <p:spPr>
          <a:xfrm>
            <a:off x="1117600" y="3917950"/>
            <a:ext cx="6096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3EDAB16-AFCB-2744-AA03-A773169ABCD4}"/>
              </a:ext>
            </a:extLst>
          </p:cNvPr>
          <p:cNvSpPr txBox="1"/>
          <p:nvPr/>
        </p:nvSpPr>
        <p:spPr>
          <a:xfrm>
            <a:off x="2635613" y="3586177"/>
            <a:ext cx="23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B</a:t>
            </a:r>
            <a:r>
              <a:rPr lang="it-IT" sz="2400" b="1" baseline="-25000" dirty="0" err="1">
                <a:solidFill>
                  <a:srgbClr val="C00000"/>
                </a:solidFill>
              </a:rPr>
              <a:t>peak</a:t>
            </a:r>
            <a:r>
              <a:rPr lang="it-IT" sz="2400" b="1" baseline="-25000" dirty="0">
                <a:solidFill>
                  <a:srgbClr val="C00000"/>
                </a:solidFill>
              </a:rPr>
              <a:t> 1 </a:t>
            </a:r>
            <a:r>
              <a:rPr lang="it-IT" sz="2400" b="1" dirty="0">
                <a:solidFill>
                  <a:srgbClr val="C00000"/>
                </a:solidFill>
              </a:rPr>
              <a:t>= 13 </a:t>
            </a:r>
            <a:r>
              <a:rPr lang="it-IT" sz="2400" b="1" dirty="0" err="1">
                <a:solidFill>
                  <a:srgbClr val="C00000"/>
                </a:solidFill>
              </a:rPr>
              <a:t>kG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25CEA-DBDE-B047-880B-8DFD5DE1C152}"/>
              </a:ext>
            </a:extLst>
          </p:cNvPr>
          <p:cNvSpPr txBox="1"/>
          <p:nvPr/>
        </p:nvSpPr>
        <p:spPr>
          <a:xfrm>
            <a:off x="5920660" y="3603383"/>
            <a:ext cx="23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B</a:t>
            </a:r>
            <a:r>
              <a:rPr lang="it-IT" sz="2400" b="1" baseline="-25000" dirty="0" err="1">
                <a:solidFill>
                  <a:srgbClr val="C00000"/>
                </a:solidFill>
              </a:rPr>
              <a:t>peak</a:t>
            </a:r>
            <a:r>
              <a:rPr lang="it-IT" sz="2400" b="1" baseline="-25000" dirty="0">
                <a:solidFill>
                  <a:srgbClr val="C00000"/>
                </a:solidFill>
              </a:rPr>
              <a:t> 1 </a:t>
            </a:r>
            <a:r>
              <a:rPr lang="it-IT" sz="2400" b="1" dirty="0">
                <a:solidFill>
                  <a:srgbClr val="C00000"/>
                </a:solidFill>
              </a:rPr>
              <a:t>= 8.7 </a:t>
            </a:r>
            <a:r>
              <a:rPr lang="it-IT" sz="2400" b="1" dirty="0" err="1">
                <a:solidFill>
                  <a:srgbClr val="C00000"/>
                </a:solidFill>
              </a:rPr>
              <a:t>kG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B8C5D-25FC-2B46-9BBA-5B4E9AB947CF}"/>
              </a:ext>
            </a:extLst>
          </p:cNvPr>
          <p:cNvSpPr txBox="1"/>
          <p:nvPr/>
        </p:nvSpPr>
        <p:spPr>
          <a:xfrm>
            <a:off x="5920660" y="4250114"/>
            <a:ext cx="23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B*L</a:t>
            </a:r>
            <a:r>
              <a:rPr lang="it-IT" sz="2400" b="1" baseline="-25000" dirty="0">
                <a:solidFill>
                  <a:srgbClr val="C00000"/>
                </a:solidFill>
              </a:rPr>
              <a:t> </a:t>
            </a:r>
            <a:r>
              <a:rPr lang="it-IT" sz="2400" b="1" dirty="0">
                <a:solidFill>
                  <a:srgbClr val="C00000"/>
                </a:solidFill>
              </a:rPr>
              <a:t>= 0.316 T*m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F34549-7634-4B40-931E-C68AF7D96678}"/>
              </a:ext>
            </a:extLst>
          </p:cNvPr>
          <p:cNvCxnSpPr>
            <a:cxnSpLocks/>
          </p:cNvCxnSpPr>
          <p:nvPr/>
        </p:nvCxnSpPr>
        <p:spPr>
          <a:xfrm flipV="1">
            <a:off x="1117600" y="2590800"/>
            <a:ext cx="7797800" cy="132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445A3C-83F5-7E4F-91DF-0FCA6EBC0FB5}"/>
              </a:ext>
            </a:extLst>
          </p:cNvPr>
          <p:cNvCxnSpPr>
            <a:cxnSpLocks/>
          </p:cNvCxnSpPr>
          <p:nvPr/>
        </p:nvCxnSpPr>
        <p:spPr>
          <a:xfrm>
            <a:off x="1117600" y="3940091"/>
            <a:ext cx="7797800" cy="131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304C17-6D90-0C4A-BD14-B3B1AD293432}"/>
              </a:ext>
            </a:extLst>
          </p:cNvPr>
          <p:cNvSpPr txBox="1"/>
          <p:nvPr/>
        </p:nvSpPr>
        <p:spPr>
          <a:xfrm>
            <a:off x="6857657" y="2937609"/>
            <a:ext cx="2057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10° aperture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03BF9B-F0D8-C645-880C-15F7484BF122}"/>
              </a:ext>
            </a:extLst>
          </p:cNvPr>
          <p:cNvSpPr txBox="1"/>
          <p:nvPr/>
        </p:nvSpPr>
        <p:spPr>
          <a:xfrm>
            <a:off x="5616361" y="5384701"/>
            <a:ext cx="2537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Repulsive force </a:t>
            </a:r>
            <a:r>
              <a:rPr lang="it-IT" sz="2000" b="1" dirty="0" err="1">
                <a:solidFill>
                  <a:schemeClr val="bg1"/>
                </a:solidFill>
              </a:rPr>
              <a:t>between</a:t>
            </a:r>
            <a:r>
              <a:rPr lang="it-IT" sz="2000" b="1" dirty="0">
                <a:solidFill>
                  <a:schemeClr val="bg1"/>
                </a:solidFill>
              </a:rPr>
              <a:t> the 2 </a:t>
            </a:r>
            <a:r>
              <a:rPr lang="it-IT" sz="2000" b="1" dirty="0" err="1">
                <a:solidFill>
                  <a:schemeClr val="bg1"/>
                </a:solidFill>
              </a:rPr>
              <a:t>magnets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is</a:t>
            </a:r>
            <a:r>
              <a:rPr lang="it-IT" sz="2000" b="1" dirty="0">
                <a:solidFill>
                  <a:schemeClr val="bg1"/>
                </a:solidFill>
              </a:rPr>
              <a:t> ~2000 </a:t>
            </a:r>
            <a:r>
              <a:rPr lang="it-IT" sz="2000" b="1" dirty="0" err="1">
                <a:solidFill>
                  <a:schemeClr val="bg1"/>
                </a:solidFill>
              </a:rPr>
              <a:t>N</a:t>
            </a:r>
            <a:r>
              <a:rPr lang="it-IT" sz="2000" b="1" dirty="0">
                <a:solidFill>
                  <a:schemeClr val="bg1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52080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8BEB0C-EC05-C945-B790-3C048B5F6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1146421"/>
            <a:ext cx="9144000" cy="5679624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48C54-60AA-4842-8F39-4362D638EB30}"/>
              </a:ext>
            </a:extLst>
          </p:cNvPr>
          <p:cNvCxnSpPr>
            <a:cxnSpLocks/>
          </p:cNvCxnSpPr>
          <p:nvPr/>
        </p:nvCxnSpPr>
        <p:spPr>
          <a:xfrm>
            <a:off x="3276600" y="4114800"/>
            <a:ext cx="10668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D95871-5441-7344-A6C8-9CFBA948E53D}"/>
              </a:ext>
            </a:extLst>
          </p:cNvPr>
          <p:cNvSpPr txBox="1"/>
          <p:nvPr/>
        </p:nvSpPr>
        <p:spPr>
          <a:xfrm>
            <a:off x="304801" y="4343400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We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have</a:t>
            </a:r>
            <a:r>
              <a:rPr lang="it-IT" sz="2800" b="1" dirty="0">
                <a:solidFill>
                  <a:srgbClr val="0070C0"/>
                </a:solidFill>
              </a:rPr>
              <a:t> to </a:t>
            </a:r>
            <a:r>
              <a:rPr lang="it-IT" sz="2800" b="1" dirty="0" err="1">
                <a:solidFill>
                  <a:srgbClr val="0070C0"/>
                </a:solidFill>
              </a:rPr>
              <a:t>optimize</a:t>
            </a:r>
            <a:r>
              <a:rPr lang="it-IT" sz="2800" b="1" dirty="0">
                <a:solidFill>
                  <a:srgbClr val="0070C0"/>
                </a:solidFill>
              </a:rPr>
              <a:t> the </a:t>
            </a:r>
            <a:r>
              <a:rPr lang="it-IT" sz="2800" b="1" dirty="0" err="1">
                <a:solidFill>
                  <a:srgbClr val="0070C0"/>
                </a:solidFill>
              </a:rPr>
              <a:t>distance</a:t>
            </a:r>
            <a:r>
              <a:rPr lang="it-IT" sz="2800" b="1" dirty="0">
                <a:solidFill>
                  <a:srgbClr val="0070C0"/>
                </a:solidFill>
              </a:rPr>
              <a:t> of MSD from the exit of </a:t>
            </a:r>
            <a:r>
              <a:rPr lang="it-IT" sz="2800" b="1" dirty="0" err="1">
                <a:solidFill>
                  <a:srgbClr val="0070C0"/>
                </a:solidFill>
              </a:rPr>
              <a:t>Magnet</a:t>
            </a:r>
            <a:r>
              <a:rPr lang="it-IT" sz="2800" b="1" dirty="0">
                <a:solidFill>
                  <a:srgbClr val="0070C0"/>
                </a:solidFill>
              </a:rPr>
              <a:t> 2:</a:t>
            </a:r>
          </a:p>
          <a:p>
            <a:r>
              <a:rPr lang="it-IT" sz="2800" b="1" dirty="0" err="1">
                <a:solidFill>
                  <a:srgbClr val="C00000"/>
                </a:solidFill>
              </a:rPr>
              <a:t>As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close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as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possible</a:t>
            </a:r>
            <a:r>
              <a:rPr lang="it-IT" sz="2800" b="1" dirty="0">
                <a:solidFill>
                  <a:srgbClr val="C00000"/>
                </a:solidFill>
              </a:rPr>
              <a:t>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0A7725-20BA-D641-8BD8-981A19A7F114}"/>
              </a:ext>
            </a:extLst>
          </p:cNvPr>
          <p:cNvCxnSpPr>
            <a:cxnSpLocks/>
          </p:cNvCxnSpPr>
          <p:nvPr/>
        </p:nvCxnSpPr>
        <p:spPr>
          <a:xfrm flipV="1">
            <a:off x="4621289" y="2209800"/>
            <a:ext cx="7374" cy="38100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6BD859-600D-5E44-95C2-9D722FC2F363}"/>
              </a:ext>
            </a:extLst>
          </p:cNvPr>
          <p:cNvSpPr txBox="1"/>
          <p:nvPr/>
        </p:nvSpPr>
        <p:spPr>
          <a:xfrm>
            <a:off x="4828931" y="251031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The </a:t>
            </a:r>
            <a:r>
              <a:rPr lang="it-IT" sz="2800" b="1" dirty="0" err="1">
                <a:solidFill>
                  <a:srgbClr val="0070C0"/>
                </a:solidFill>
              </a:rPr>
              <a:t>size</a:t>
            </a:r>
            <a:r>
              <a:rPr lang="it-IT" sz="2800" b="1" dirty="0">
                <a:solidFill>
                  <a:srgbClr val="0070C0"/>
                </a:solidFill>
              </a:rPr>
              <a:t> of MSD </a:t>
            </a:r>
            <a:r>
              <a:rPr lang="it-IT" sz="2800" b="1" dirty="0" err="1">
                <a:solidFill>
                  <a:srgbClr val="0070C0"/>
                </a:solidFill>
              </a:rPr>
              <a:t>is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smaller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than</a:t>
            </a:r>
            <a:r>
              <a:rPr lang="it-IT" sz="2800" b="1" dirty="0">
                <a:solidFill>
                  <a:srgbClr val="0070C0"/>
                </a:solidFill>
              </a:rPr>
              <a:t> 10.6 cm…</a:t>
            </a:r>
          </a:p>
        </p:txBody>
      </p:sp>
    </p:spTree>
    <p:extLst>
      <p:ext uri="{BB962C8B-B14F-4D97-AF65-F5344CB8AC3E}">
        <p14:creationId xmlns:p14="http://schemas.microsoft.com/office/powerpoint/2010/main" val="22913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6D020-9397-C446-AB4A-EA1317D8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7674004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8D3DE4-E801-7D47-9E6B-10EDAB4FD668}"/>
              </a:ext>
            </a:extLst>
          </p:cNvPr>
          <p:cNvSpPr txBox="1"/>
          <p:nvPr/>
        </p:nvSpPr>
        <p:spPr>
          <a:xfrm>
            <a:off x="1524000" y="1086504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Actual</a:t>
            </a:r>
            <a:r>
              <a:rPr lang="it-IT" sz="2800" b="1" dirty="0">
                <a:solidFill>
                  <a:srgbClr val="0070C0"/>
                </a:solidFill>
              </a:rPr>
              <a:t> design of </a:t>
            </a:r>
            <a:r>
              <a:rPr lang="it-IT" sz="2800" b="1" dirty="0" err="1">
                <a:solidFill>
                  <a:srgbClr val="0070C0"/>
                </a:solidFill>
              </a:rPr>
              <a:t>magnetic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blocks</a:t>
            </a:r>
            <a:r>
              <a:rPr lang="it-IT" sz="2800" b="1" dirty="0">
                <a:solidFill>
                  <a:srgbClr val="0070C0"/>
                </a:solidFill>
              </a:rPr>
              <a:t> (SmCo-2:17)</a:t>
            </a:r>
          </a:p>
        </p:txBody>
      </p:sp>
    </p:spTree>
    <p:extLst>
      <p:ext uri="{BB962C8B-B14F-4D97-AF65-F5344CB8AC3E}">
        <p14:creationId xmlns:p14="http://schemas.microsoft.com/office/powerpoint/2010/main" val="179565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D3DE4-E801-7D47-9E6B-10EDAB4FD668}"/>
              </a:ext>
            </a:extLst>
          </p:cNvPr>
          <p:cNvSpPr txBox="1"/>
          <p:nvPr/>
        </p:nvSpPr>
        <p:spPr>
          <a:xfrm>
            <a:off x="1524000" y="108650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Magnetic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field</a:t>
            </a:r>
            <a:r>
              <a:rPr lang="it-IT" sz="2800" b="1" dirty="0">
                <a:solidFill>
                  <a:srgbClr val="0070C0"/>
                </a:solidFill>
              </a:rPr>
              <a:t> (B</a:t>
            </a:r>
            <a:r>
              <a:rPr lang="it-IT" sz="2800" b="1" baseline="-25000" dirty="0">
                <a:solidFill>
                  <a:srgbClr val="0070C0"/>
                </a:solidFill>
              </a:rPr>
              <a:t>y</a:t>
            </a:r>
            <a:r>
              <a:rPr lang="it-IT" sz="2800" b="1" dirty="0">
                <a:solidFill>
                  <a:srgbClr val="0070C0"/>
                </a:solidFill>
              </a:rPr>
              <a:t>) </a:t>
            </a:r>
            <a:r>
              <a:rPr lang="it-IT" sz="2800" b="1" dirty="0" err="1">
                <a:solidFill>
                  <a:srgbClr val="0070C0"/>
                </a:solidFill>
              </a:rPr>
              <a:t>map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along</a:t>
            </a:r>
            <a:r>
              <a:rPr lang="it-IT" sz="2800" b="1" dirty="0">
                <a:solidFill>
                  <a:srgbClr val="0070C0"/>
                </a:solidFill>
              </a:rPr>
              <a:t> the </a:t>
            </a:r>
            <a:r>
              <a:rPr lang="it-IT" sz="2800" b="1" dirty="0" err="1">
                <a:solidFill>
                  <a:srgbClr val="0070C0"/>
                </a:solidFill>
              </a:rPr>
              <a:t>central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axis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7DF1C-4449-F342-BBA7-3F55B04EB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" y="1660288"/>
            <a:ext cx="9016763" cy="51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D3DE4-E801-7D47-9E6B-10EDAB4FD668}"/>
              </a:ext>
            </a:extLst>
          </p:cNvPr>
          <p:cNvSpPr txBox="1"/>
          <p:nvPr/>
        </p:nvSpPr>
        <p:spPr>
          <a:xfrm>
            <a:off x="1524000" y="108650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Magnetic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field</a:t>
            </a:r>
            <a:r>
              <a:rPr lang="it-IT" sz="2800" b="1" dirty="0">
                <a:solidFill>
                  <a:srgbClr val="0070C0"/>
                </a:solidFill>
              </a:rPr>
              <a:t> (B</a:t>
            </a:r>
            <a:r>
              <a:rPr lang="it-IT" sz="2800" b="1" baseline="-25000" dirty="0">
                <a:solidFill>
                  <a:srgbClr val="0070C0"/>
                </a:solidFill>
              </a:rPr>
              <a:t>y</a:t>
            </a:r>
            <a:r>
              <a:rPr lang="it-IT" sz="2800" b="1" dirty="0">
                <a:solidFill>
                  <a:srgbClr val="0070C0"/>
                </a:solidFill>
              </a:rPr>
              <a:t>) </a:t>
            </a:r>
            <a:r>
              <a:rPr lang="it-IT" sz="2800" b="1" dirty="0" err="1">
                <a:solidFill>
                  <a:srgbClr val="0070C0"/>
                </a:solidFill>
              </a:rPr>
              <a:t>map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along</a:t>
            </a:r>
            <a:r>
              <a:rPr lang="it-IT" sz="2800" b="1" dirty="0">
                <a:solidFill>
                  <a:srgbClr val="0070C0"/>
                </a:solidFill>
              </a:rPr>
              <a:t> the </a:t>
            </a:r>
            <a:r>
              <a:rPr lang="it-IT" sz="2800" b="1" dirty="0" err="1">
                <a:solidFill>
                  <a:srgbClr val="0070C0"/>
                </a:solidFill>
              </a:rPr>
              <a:t>central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axis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7DF1C-4449-F342-BBA7-3F55B04EB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" y="1660288"/>
            <a:ext cx="9016763" cy="5197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8564B-C69C-FC48-AB38-D6A2E3B1F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724"/>
            <a:ext cx="7415981" cy="55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316036" y="-4168858"/>
            <a:ext cx="610507" cy="92425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6780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New Design of Magnet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D3DE4-E801-7D47-9E6B-10EDAB4FD668}"/>
              </a:ext>
            </a:extLst>
          </p:cNvPr>
          <p:cNvSpPr txBox="1"/>
          <p:nvPr/>
        </p:nvSpPr>
        <p:spPr>
          <a:xfrm>
            <a:off x="533400" y="990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70C0"/>
                </a:solidFill>
              </a:rPr>
              <a:t>Longitudinal</a:t>
            </a:r>
            <a:r>
              <a:rPr lang="it-IT" sz="2800" b="1" dirty="0">
                <a:solidFill>
                  <a:srgbClr val="0070C0"/>
                </a:solidFill>
              </a:rPr>
              <a:t> component (</a:t>
            </a:r>
            <a:r>
              <a:rPr lang="it-IT" sz="2800" b="1" dirty="0" err="1">
                <a:solidFill>
                  <a:srgbClr val="0070C0"/>
                </a:solidFill>
              </a:rPr>
              <a:t>B</a:t>
            </a:r>
            <a:r>
              <a:rPr lang="it-IT" sz="2800" b="1" baseline="-25000" dirty="0" err="1">
                <a:solidFill>
                  <a:srgbClr val="0070C0"/>
                </a:solidFill>
              </a:rPr>
              <a:t>z</a:t>
            </a:r>
            <a:r>
              <a:rPr lang="it-IT" sz="2800" b="1" dirty="0">
                <a:solidFill>
                  <a:srgbClr val="0070C0"/>
                </a:solidFill>
              </a:rPr>
              <a:t>) </a:t>
            </a:r>
            <a:r>
              <a:rPr lang="it-IT" sz="2800" b="1" dirty="0" err="1">
                <a:solidFill>
                  <a:srgbClr val="0070C0"/>
                </a:solidFill>
              </a:rPr>
              <a:t>along</a:t>
            </a:r>
            <a:r>
              <a:rPr lang="it-IT" sz="2800" b="1" dirty="0">
                <a:solidFill>
                  <a:srgbClr val="0070C0"/>
                </a:solidFill>
              </a:rPr>
              <a:t> the </a:t>
            </a:r>
            <a:r>
              <a:rPr lang="it-IT" sz="2800" b="1" dirty="0" err="1">
                <a:solidFill>
                  <a:srgbClr val="0070C0"/>
                </a:solidFill>
              </a:rPr>
              <a:t>central</a:t>
            </a:r>
            <a:r>
              <a:rPr lang="it-IT" sz="2800" b="1" dirty="0">
                <a:solidFill>
                  <a:srgbClr val="0070C0"/>
                </a:solidFill>
              </a:rPr>
              <a:t> </a:t>
            </a:r>
            <a:r>
              <a:rPr lang="it-IT" sz="2800" b="1" dirty="0" err="1">
                <a:solidFill>
                  <a:srgbClr val="0070C0"/>
                </a:solidFill>
              </a:rPr>
              <a:t>axis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33A3D-A750-DF41-8E79-8864F2F2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5" y="1746735"/>
            <a:ext cx="8414574" cy="4958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C9E2B-0C68-9243-81BC-43C5A27F2B9B}"/>
              </a:ext>
            </a:extLst>
          </p:cNvPr>
          <p:cNvSpPr txBox="1"/>
          <p:nvPr/>
        </p:nvSpPr>
        <p:spPr>
          <a:xfrm>
            <a:off x="5029200" y="17467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Responsible</a:t>
            </a:r>
            <a:r>
              <a:rPr lang="it-IT" dirty="0"/>
              <a:t> of the repulsive force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26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12089</TotalTime>
  <Words>573</Words>
  <Application>Microsoft Macintosh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Avenir Medium</vt:lpstr>
      <vt:lpstr>Avenir Next</vt:lpstr>
      <vt:lpstr>Avenir Next Bold</vt:lpstr>
      <vt:lpstr>Baskerville SemiBold</vt:lpstr>
      <vt:lpstr>Calibri</vt:lpstr>
      <vt:lpstr>Futura</vt:lpstr>
      <vt:lpstr>Helvetica Neue</vt:lpstr>
      <vt:lpstr>Times New Roman</vt:lpstr>
      <vt:lpstr>Office Theme</vt:lpstr>
      <vt:lpstr>FOOT Physics Performances 24 Oct 2018 Introduction</vt:lpstr>
      <vt:lpstr>Outline</vt:lpstr>
      <vt:lpstr>New Design of Magnet System</vt:lpstr>
      <vt:lpstr>New Design of Magnet System</vt:lpstr>
      <vt:lpstr>New Design of Magnet System</vt:lpstr>
      <vt:lpstr>New Design of Magnet System</vt:lpstr>
      <vt:lpstr>New Design of Magnet System</vt:lpstr>
      <vt:lpstr>New Design of Magnet System</vt:lpstr>
      <vt:lpstr>New Design of Magnet System</vt:lpstr>
      <vt:lpstr>Organization for a new production in view of next Collaboration Meeting</vt:lpstr>
      <vt:lpstr>Some issues left from the previous meeting</vt:lpstr>
      <vt:lpstr>In parallel: a dedicated software group</vt:lpstr>
      <vt:lpstr>Yet to be done!</vt:lpstr>
      <vt:lpstr>Towards a new Biophysics Network</vt:lpstr>
      <vt:lpstr>Towards a new Biophysics Network</vt:lpstr>
      <vt:lpstr>Today’s Agenda</vt:lpstr>
    </vt:vector>
  </TitlesOfParts>
  <Manager/>
  <Company>INFN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AnaFOOT_HowTo</dc:title>
  <dc:subject/>
  <dc:creator>G.B.</dc:creator>
  <cp:keywords/>
  <dc:description/>
  <cp:lastModifiedBy>Microsoft Office User</cp:lastModifiedBy>
  <cp:revision>186</cp:revision>
  <cp:lastPrinted>2018-10-24T07:06:00Z</cp:lastPrinted>
  <dcterms:created xsi:type="dcterms:W3CDTF">2016-10-07T11:56:04Z</dcterms:created>
  <dcterms:modified xsi:type="dcterms:W3CDTF">2018-10-24T10:31:16Z</dcterms:modified>
  <cp:category/>
</cp:coreProperties>
</file>