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2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2" r:id="rId1"/>
    <p:sldMasterId id="2147483653" r:id="rId2"/>
  </p:sldMasterIdLst>
  <p:notesMasterIdLst>
    <p:notesMasterId r:id="rId53"/>
  </p:notesMasterIdLst>
  <p:handoutMasterIdLst>
    <p:handoutMasterId r:id="rId54"/>
  </p:handoutMasterIdLst>
  <p:sldIdLst>
    <p:sldId id="257" r:id="rId3"/>
    <p:sldId id="258" r:id="rId4"/>
    <p:sldId id="260" r:id="rId5"/>
    <p:sldId id="338" r:id="rId6"/>
    <p:sldId id="394" r:id="rId7"/>
    <p:sldId id="349" r:id="rId8"/>
    <p:sldId id="264" r:id="rId9"/>
    <p:sldId id="343" r:id="rId10"/>
    <p:sldId id="347" r:id="rId11"/>
    <p:sldId id="344" r:id="rId12"/>
    <p:sldId id="346" r:id="rId13"/>
    <p:sldId id="350" r:id="rId14"/>
    <p:sldId id="351" r:id="rId15"/>
    <p:sldId id="353" r:id="rId16"/>
    <p:sldId id="381" r:id="rId17"/>
    <p:sldId id="287" r:id="rId18"/>
    <p:sldId id="369" r:id="rId19"/>
    <p:sldId id="289" r:id="rId20"/>
    <p:sldId id="365" r:id="rId21"/>
    <p:sldId id="366" r:id="rId22"/>
    <p:sldId id="367" r:id="rId23"/>
    <p:sldId id="368" r:id="rId24"/>
    <p:sldId id="292" r:id="rId25"/>
    <p:sldId id="294" r:id="rId26"/>
    <p:sldId id="382" r:id="rId27"/>
    <p:sldId id="413" r:id="rId28"/>
    <p:sldId id="311" r:id="rId29"/>
    <p:sldId id="397" r:id="rId30"/>
    <p:sldId id="398" r:id="rId31"/>
    <p:sldId id="400" r:id="rId32"/>
    <p:sldId id="401" r:id="rId33"/>
    <p:sldId id="408" r:id="rId34"/>
    <p:sldId id="409" r:id="rId35"/>
    <p:sldId id="410" r:id="rId36"/>
    <p:sldId id="411" r:id="rId37"/>
    <p:sldId id="412" r:id="rId38"/>
    <p:sldId id="406" r:id="rId39"/>
    <p:sldId id="404" r:id="rId40"/>
    <p:sldId id="405" r:id="rId41"/>
    <p:sldId id="403" r:id="rId42"/>
    <p:sldId id="335" r:id="rId43"/>
    <p:sldId id="390" r:id="rId44"/>
    <p:sldId id="388" r:id="rId45"/>
    <p:sldId id="391" r:id="rId46"/>
    <p:sldId id="384" r:id="rId47"/>
    <p:sldId id="392" r:id="rId48"/>
    <p:sldId id="393" r:id="rId49"/>
    <p:sldId id="385" r:id="rId50"/>
    <p:sldId id="386" r:id="rId51"/>
    <p:sldId id="259" r:id="rId52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F85A6"/>
    <a:srgbClr val="12213A"/>
    <a:srgbClr val="FFFFFF"/>
    <a:srgbClr val="CCFFCC"/>
    <a:srgbClr val="E6E6E6"/>
    <a:srgbClr val="FF8000"/>
    <a:srgbClr val="CCFF66"/>
    <a:srgbClr val="A2FFB3"/>
    <a:srgbClr val="B500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43" autoAdjust="0"/>
  </p:normalViewPr>
  <p:slideViewPr>
    <p:cSldViewPr>
      <p:cViewPr>
        <p:scale>
          <a:sx n="75" d="100"/>
          <a:sy n="75" d="100"/>
        </p:scale>
        <p:origin x="-1960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56" y="-96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cs typeface="+mn-cs"/>
              </a:defRPr>
            </a:lvl1pPr>
          </a:lstStyle>
          <a:p>
            <a:pPr>
              <a:defRPr/>
            </a:pPr>
            <a:fld id="{5B6076F4-1177-E549-BD33-99C0216D59D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714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cs typeface="+mn-cs"/>
              </a:defRPr>
            </a:lvl1pPr>
          </a:lstStyle>
          <a:p>
            <a:pPr>
              <a:defRPr/>
            </a:pPr>
            <a:fld id="{5BBBA333-CCA1-DC4A-BFB0-9B18F38EC39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518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FA617-CA9D-E44C-BB7B-B18EE1CECAB5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This is an overview on nuclear</a:t>
            </a:r>
            <a:r>
              <a:rPr lang="en-US" baseline="0" dirty="0" smtClean="0">
                <a:cs typeface="+mn-cs"/>
              </a:rPr>
              <a:t> astrophysics at </a:t>
            </a:r>
            <a:r>
              <a:rPr lang="en-US" baseline="0" dirty="0" err="1" smtClean="0">
                <a:cs typeface="+mn-cs"/>
              </a:rPr>
              <a:t>cern</a:t>
            </a:r>
            <a:r>
              <a:rPr lang="en-US" baseline="0" dirty="0" smtClean="0">
                <a:cs typeface="+mn-cs"/>
              </a:rPr>
              <a:t> n_TOF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Capture measurements</a:t>
            </a:r>
            <a:r>
              <a:rPr lang="en-US" baseline="0" dirty="0" smtClean="0"/>
              <a:t> must cover the region between thermal to about 1 MeV, neutron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70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required quantity for </a:t>
            </a:r>
            <a:r>
              <a:rPr lang="en-US" dirty="0" smtClean="0"/>
              <a:t>the calculation of s process abundances</a:t>
            </a:r>
            <a:r>
              <a:rPr lang="en-US" baseline="0" dirty="0" smtClean="0"/>
              <a:t> is the reaction rate, which is linked to the cross section. </a:t>
            </a:r>
          </a:p>
          <a:p>
            <a:r>
              <a:rPr lang="en-US" baseline="0" dirty="0" smtClean="0"/>
              <a:t>What is important here is the average of ccs over the stellar neutron flux: the so called MACS or stellar cross section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221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Thw</a:t>
            </a:r>
            <a:r>
              <a:rPr lang="en-US" dirty="0" smtClean="0"/>
              <a:t> methods for</a:t>
            </a:r>
            <a:r>
              <a:rPr lang="en-US" baseline="0" dirty="0" smtClean="0"/>
              <a:t> obtaining this quantity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991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 CS with TOF and perform</a:t>
            </a:r>
            <a:r>
              <a:rPr lang="en-US" baseline="0" dirty="0" smtClean="0"/>
              <a:t> the average </a:t>
            </a:r>
            <a:r>
              <a:rPr lang="en-US" baseline="0" dirty="0" smtClean="0">
                <a:sym typeface="Wingdings"/>
              </a:rPr>
              <a:t> MACS as a function on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649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Activation, where neutron flux</a:t>
            </a:r>
            <a:r>
              <a:rPr lang="en-US" baseline="0" dirty="0" smtClean="0"/>
              <a:t> with MB distribution are used and the MACS is directly determined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935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 CS with TOF and perform</a:t>
            </a:r>
            <a:r>
              <a:rPr lang="en-US" baseline="0" dirty="0" smtClean="0"/>
              <a:t> the average </a:t>
            </a:r>
            <a:r>
              <a:rPr lang="en-US" baseline="0" dirty="0" smtClean="0">
                <a:sym typeface="Wingdings"/>
              </a:rPr>
              <a:t> MACS as a function on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649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075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075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075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07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presenting some</a:t>
            </a:r>
            <a:r>
              <a:rPr lang="en-US" baseline="0" dirty="0" smtClean="0"/>
              <a:t> recent results of measurements and their impact on NA, I will introduce the </a:t>
            </a:r>
            <a:r>
              <a:rPr lang="en-US" baseline="0" dirty="0" err="1" smtClean="0"/>
              <a:t>n_tof</a:t>
            </a:r>
            <a:r>
              <a:rPr lang="en-US" baseline="0" dirty="0" smtClean="0"/>
              <a:t>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375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075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n </a:t>
            </a:r>
            <a:r>
              <a:rPr lang="en-US" dirty="0" smtClean="0"/>
              <a:t>Collaboration there are about 130 researchers from 30 institutes</a:t>
            </a:r>
            <a:r>
              <a:rPr lang="en-US" baseline="0" dirty="0" smtClean="0"/>
              <a:t> mainly from </a:t>
            </a:r>
            <a:r>
              <a:rPr lang="en-US" baseline="0" dirty="0" err="1" smtClean="0"/>
              <a:t>europe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527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 experimental evidence</a:t>
            </a:r>
            <a:r>
              <a:rPr lang="en-US" baseline="0" dirty="0" smtClean="0"/>
              <a:t> of natural spin parity states in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742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 experimental evidence</a:t>
            </a:r>
            <a:r>
              <a:rPr lang="en-US" baseline="0" dirty="0" smtClean="0"/>
              <a:t> of natural spin parity states in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74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 experimental evidence</a:t>
            </a:r>
            <a:r>
              <a:rPr lang="en-US" baseline="0" dirty="0" smtClean="0"/>
              <a:t> of natural spin parity states in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742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 experimental evidence</a:t>
            </a:r>
            <a:r>
              <a:rPr lang="en-US" baseline="0" dirty="0" smtClean="0"/>
              <a:t> of natural spin parity states in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742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 experimental evidence</a:t>
            </a:r>
            <a:r>
              <a:rPr lang="en-US" baseline="0" dirty="0" smtClean="0"/>
              <a:t> of natural spin parity states in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742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 experimental evidence</a:t>
            </a:r>
            <a:r>
              <a:rPr lang="en-US" baseline="0" dirty="0" smtClean="0"/>
              <a:t> of natural spin parity states in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742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 experimental evidence</a:t>
            </a:r>
            <a:r>
              <a:rPr lang="en-US" baseline="0" dirty="0" smtClean="0"/>
              <a:t> of natural spin parity states in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742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 experimental evidence</a:t>
            </a:r>
            <a:r>
              <a:rPr lang="en-US" baseline="0" dirty="0" smtClean="0"/>
              <a:t> of natural spin parity states in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7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aim of the collaboration is to provide … Here</a:t>
            </a:r>
            <a:r>
              <a:rPr lang="en-US" baseline="0" dirty="0" smtClean="0"/>
              <a:t> I will present the studies about NA and in particular the formation of elements.</a:t>
            </a:r>
          </a:p>
          <a:p>
            <a:r>
              <a:rPr lang="en-US" baseline="0" dirty="0" smtClean="0"/>
              <a:t>Looking at the elemental abundances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the SUN, 3 processes can be identified: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61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aim of the collaboration is to provide … Here</a:t>
            </a:r>
            <a:r>
              <a:rPr lang="en-US" baseline="0" dirty="0" smtClean="0"/>
              <a:t> I will present the studies about NA and in particular the formation of elements.</a:t>
            </a:r>
          </a:p>
          <a:p>
            <a:r>
              <a:rPr lang="en-US" baseline="0" dirty="0" smtClean="0"/>
              <a:t>Looking at the elemental abundances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the SUN, 3 processes can be identified: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61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other half of elemental abundances is produced</a:t>
            </a:r>
            <a:r>
              <a:rPr lang="en-US" baseline="0" dirty="0" smtClean="0"/>
              <a:t> by rapid neutron capture process. Typically this take place in </a:t>
            </a:r>
            <a:r>
              <a:rPr lang="en-US" baseline="0" dirty="0" err="1" smtClean="0"/>
              <a:t>explosve</a:t>
            </a:r>
            <a:r>
              <a:rPr lang="en-US" baseline="0" dirty="0" smtClean="0"/>
              <a:t> scenario like for example supernovae, </a:t>
            </a:r>
            <a:r>
              <a:rPr lang="en-US" baseline="0" dirty="0" err="1" smtClean="0"/>
              <a:t>ans</a:t>
            </a:r>
            <a:r>
              <a:rPr lang="en-US" baseline="0" dirty="0" smtClean="0"/>
              <a:t> are associated with extremely high neutron densities which drive the reaction flow towards the neutron rich side. In practice the neutron capture is faster than beta decay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626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 back to s-process,</a:t>
            </a:r>
            <a:r>
              <a:rPr lang="en-US" baseline="0" dirty="0" smtClean="0"/>
              <a:t> the reaction flow follow the stability valley because the b-decay are faster than subsequent neutron capture.</a:t>
            </a:r>
          </a:p>
          <a:p>
            <a:r>
              <a:rPr lang="en-US" baseline="0" dirty="0" smtClean="0"/>
              <a:t>And there are case where the abundances depend on the </a:t>
            </a:r>
            <a:r>
              <a:rPr lang="en-US" baseline="0" dirty="0" err="1" smtClean="0"/>
              <a:t>thermodinamic</a:t>
            </a:r>
            <a:r>
              <a:rPr lang="en-US" baseline="0" dirty="0" smtClean="0"/>
              <a:t> condition of the star. The main nuclear physics input is the sigma, which determines the efficiency for the production of heavy elements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1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are MB distribution of neutron flux inside the star during s-process</a:t>
            </a:r>
            <a:endParaRPr lang="en-US" dirty="0" smtClean="0"/>
          </a:p>
          <a:p>
            <a:r>
              <a:rPr lang="en-US" dirty="0" smtClean="0"/>
              <a:t>The s process takes place during different burning stages of the star and</a:t>
            </a:r>
            <a:r>
              <a:rPr lang="en-US" baseline="0" dirty="0" smtClean="0"/>
              <a:t> temperatures range from 0.1 to 1 GK, corresponding to 8-90 keV thermal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908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the log scale help us in understanding which</a:t>
            </a:r>
            <a:r>
              <a:rPr lang="en-US" baseline="0" dirty="0" smtClean="0"/>
              <a:t> is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76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8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6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83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70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99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05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91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06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3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25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74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58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629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80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51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6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2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86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18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36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BANDA ROSSA OPT BOLOGNA RAS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1" name="Line 23"/>
          <p:cNvSpPr>
            <a:spLocks noChangeShapeType="1"/>
          </p:cNvSpPr>
          <p:nvPr userDrawn="1"/>
        </p:nvSpPr>
        <p:spPr bwMode="auto">
          <a:xfrm>
            <a:off x="8316913" y="6424613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3032" name="Line 24"/>
          <p:cNvSpPr>
            <a:spLocks noChangeShapeType="1"/>
          </p:cNvSpPr>
          <p:nvPr userDrawn="1"/>
        </p:nvSpPr>
        <p:spPr bwMode="auto">
          <a:xfrm>
            <a:off x="8316913" y="6092825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1029" name="Picture 25" descr="Alma-Mater TAGLIAT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963"/>
            <a:ext cx="12922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4" name="Line 26"/>
          <p:cNvSpPr>
            <a:spLocks noChangeShapeType="1"/>
          </p:cNvSpPr>
          <p:nvPr userDrawn="1"/>
        </p:nvSpPr>
        <p:spPr bwMode="auto">
          <a:xfrm>
            <a:off x="92075" y="0"/>
            <a:ext cx="0" cy="1871663"/>
          </a:xfrm>
          <a:prstGeom prst="line">
            <a:avLst/>
          </a:prstGeom>
          <a:noFill/>
          <a:ln w="190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3035" name="Line 27"/>
          <p:cNvSpPr>
            <a:spLocks noChangeShapeType="1"/>
          </p:cNvSpPr>
          <p:nvPr userDrawn="1"/>
        </p:nvSpPr>
        <p:spPr bwMode="auto">
          <a:xfrm>
            <a:off x="0" y="1870075"/>
            <a:ext cx="8305800" cy="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6" descr="BANDA ROSSA 2 OPT BOLOGNA RAS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5" descr="Alma-Mater TAGLIAT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03188"/>
            <a:ext cx="8461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2" name="Line 26"/>
          <p:cNvSpPr>
            <a:spLocks noChangeAspect="1" noChangeShapeType="1"/>
          </p:cNvSpPr>
          <p:nvPr userDrawn="1"/>
        </p:nvSpPr>
        <p:spPr bwMode="auto">
          <a:xfrm>
            <a:off x="82550" y="0"/>
            <a:ext cx="1588" cy="1184275"/>
          </a:xfrm>
          <a:prstGeom prst="line">
            <a:avLst/>
          </a:prstGeom>
          <a:noFill/>
          <a:ln w="1714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5083" name="Line 27"/>
          <p:cNvSpPr>
            <a:spLocks noChangeAspect="1" noChangeShapeType="1"/>
          </p:cNvSpPr>
          <p:nvPr userDrawn="1"/>
        </p:nvSpPr>
        <p:spPr bwMode="auto">
          <a:xfrm>
            <a:off x="0" y="1182688"/>
            <a:ext cx="8266113" cy="1587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5090" name="Line 34"/>
          <p:cNvSpPr>
            <a:spLocks noChangeShapeType="1"/>
          </p:cNvSpPr>
          <p:nvPr userDrawn="1"/>
        </p:nvSpPr>
        <p:spPr bwMode="auto">
          <a:xfrm>
            <a:off x="8316913" y="6424613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5091" name="Line 35"/>
          <p:cNvSpPr>
            <a:spLocks noChangeShapeType="1"/>
          </p:cNvSpPr>
          <p:nvPr userDrawn="1"/>
        </p:nvSpPr>
        <p:spPr bwMode="auto">
          <a:xfrm>
            <a:off x="8316913" y="6092825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jpe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6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5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52.jpg"/><Relationship Id="rId5" Type="http://schemas.openxmlformats.org/officeDocument/2006/relationships/image" Target="../media/image8.jpeg"/><Relationship Id="rId6" Type="http://schemas.openxmlformats.org/officeDocument/2006/relationships/image" Target="../media/image53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1.png"/><Relationship Id="rId9" Type="http://schemas.openxmlformats.org/officeDocument/2006/relationships/image" Target="../media/image1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60.png"/><Relationship Id="rId5" Type="http://schemas.openxmlformats.org/officeDocument/2006/relationships/image" Target="../media/image5.jpeg"/><Relationship Id="rId6" Type="http://schemas.openxmlformats.org/officeDocument/2006/relationships/image" Target="../media/image11.jpe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5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11.jpe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jpe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67.png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emf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5.jpeg"/><Relationship Id="rId6" Type="http://schemas.openxmlformats.org/officeDocument/2006/relationships/image" Target="../media/image11.jpe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jpeg"/><Relationship Id="rId9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.jpeg"/><Relationship Id="rId5" Type="http://schemas.openxmlformats.org/officeDocument/2006/relationships/image" Target="../media/image11.jpeg"/><Relationship Id="rId6" Type="http://schemas.openxmlformats.org/officeDocument/2006/relationships/image" Target="../media/image31.jpe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87.jp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5.jpeg"/><Relationship Id="rId5" Type="http://schemas.openxmlformats.org/officeDocument/2006/relationships/image" Target="../media/image11.jpe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emf"/><Relationship Id="rId1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image" Target="../media/image98.jpe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emf"/><Relationship Id="rId10" Type="http://schemas.openxmlformats.org/officeDocument/2006/relationships/image" Target="../media/image10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5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4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5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5-31 at 10.35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3698"/>
            <a:ext cx="4824536" cy="1187110"/>
          </a:xfrm>
          <a:prstGeom prst="rect">
            <a:avLst/>
          </a:prstGeom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405011" y="3789040"/>
            <a:ext cx="6983413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u="none" dirty="0" smtClean="0">
                <a:solidFill>
                  <a:srgbClr val="2F85A6"/>
                </a:solidFill>
                <a:cs typeface="+mn-cs"/>
              </a:rPr>
              <a:t>Data for </a:t>
            </a:r>
            <a:r>
              <a:rPr lang="en-US" sz="4400" b="1" i="1" u="none" dirty="0" smtClean="0">
                <a:solidFill>
                  <a:srgbClr val="2F85A6"/>
                </a:solidFill>
                <a:cs typeface="+mn-cs"/>
              </a:rPr>
              <a:t>s process</a:t>
            </a:r>
            <a:r>
              <a:rPr lang="en-US" sz="4400" u="none" dirty="0" smtClean="0">
                <a:solidFill>
                  <a:srgbClr val="2F85A6"/>
                </a:solidFill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4400" u="none" dirty="0" smtClean="0">
                <a:solidFill>
                  <a:srgbClr val="2F85A6"/>
                </a:solidFill>
                <a:cs typeface="+mn-cs"/>
              </a:rPr>
              <a:t>from </a:t>
            </a:r>
            <a:r>
              <a:rPr lang="en-US" sz="4400" b="1" u="none" dirty="0" err="1" smtClean="0">
                <a:solidFill>
                  <a:srgbClr val="2F85A6"/>
                </a:solidFill>
                <a:cs typeface="+mn-cs"/>
              </a:rPr>
              <a:t>n_TOF</a:t>
            </a:r>
            <a:endParaRPr lang="en-US" sz="3200" b="1" u="none" dirty="0" smtClean="0">
              <a:solidFill>
                <a:srgbClr val="2F85A6"/>
              </a:solidFill>
              <a:cs typeface="+mn-cs"/>
            </a:endParaRPr>
          </a:p>
          <a:p>
            <a:pPr algn="ctr">
              <a:defRPr/>
            </a:pPr>
            <a:endParaRPr lang="en-US" sz="1800" u="none" dirty="0" smtClean="0">
              <a:solidFill>
                <a:srgbClr val="B50000"/>
              </a:solidFill>
              <a:cs typeface="+mn-cs"/>
            </a:endParaRPr>
          </a:p>
          <a:p>
            <a:pPr algn="ctr">
              <a:defRPr/>
            </a:pPr>
            <a:endParaRPr lang="en-US" sz="1800" u="none" dirty="0">
              <a:solidFill>
                <a:srgbClr val="B50000"/>
              </a:solidFill>
              <a:cs typeface="+mn-cs"/>
            </a:endParaRPr>
          </a:p>
          <a:p>
            <a:pPr algn="ctr">
              <a:defRPr/>
            </a:pPr>
            <a:r>
              <a:rPr lang="en-US" sz="2000" u="none" dirty="0" smtClean="0">
                <a:solidFill>
                  <a:srgbClr val="B50000"/>
                </a:solidFill>
                <a:cs typeface="+mn-cs"/>
              </a:rPr>
              <a:t>Cristian Massimi</a:t>
            </a:r>
            <a:r>
              <a:rPr lang="en-US" sz="2000" u="none" dirty="0">
                <a:solidFill>
                  <a:srgbClr val="B50000"/>
                </a:solidFill>
                <a:cs typeface="+mn-cs"/>
              </a:rPr>
              <a:t> </a:t>
            </a:r>
            <a:r>
              <a:rPr lang="en-US" sz="2000" u="none" dirty="0" smtClean="0">
                <a:solidFill>
                  <a:srgbClr val="B50000"/>
                </a:solidFill>
                <a:cs typeface="+mn-cs"/>
              </a:rPr>
              <a:t>      </a:t>
            </a:r>
            <a:endParaRPr lang="en-US" sz="2000" i="1" u="none" dirty="0">
              <a:solidFill>
                <a:srgbClr val="B50000"/>
              </a:solidFill>
              <a:cs typeface="+mn-cs"/>
            </a:endParaRPr>
          </a:p>
          <a:p>
            <a:pPr algn="ctr">
              <a:defRPr/>
            </a:pPr>
            <a:r>
              <a:rPr lang="en-US" sz="2000" i="1" u="none" dirty="0" smtClean="0">
                <a:solidFill>
                  <a:srgbClr val="B50000"/>
                </a:solidFill>
                <a:cs typeface="+mn-cs"/>
              </a:rPr>
              <a:t> </a:t>
            </a:r>
            <a:r>
              <a:rPr lang="it-IT" sz="1800" i="1" u="none" dirty="0" smtClean="0">
                <a:solidFill>
                  <a:srgbClr val="2F85A6"/>
                </a:solidFill>
                <a:cs typeface="+mn-cs"/>
              </a:rPr>
              <a:t>for </a:t>
            </a:r>
            <a:r>
              <a:rPr lang="it-IT" sz="1800" i="1" u="none" dirty="0">
                <a:solidFill>
                  <a:srgbClr val="2F85A6"/>
                </a:solidFill>
                <a:cs typeface="+mn-cs"/>
              </a:rPr>
              <a:t>the n_TOF Collaboration</a:t>
            </a:r>
            <a:endParaRPr lang="it-IT" i="1" u="none" dirty="0">
              <a:solidFill>
                <a:srgbClr val="2F85A6"/>
              </a:solidFill>
              <a:cs typeface="+mn-cs"/>
            </a:endParaRPr>
          </a:p>
        </p:txBody>
      </p:sp>
      <p:pic>
        <p:nvPicPr>
          <p:cNvPr id="5122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88136"/>
            <a:ext cx="1368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14446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2060575"/>
            <a:ext cx="14509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2411760" y="1340768"/>
            <a:ext cx="2828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 i="1" u="none" dirty="0" smtClean="0"/>
              <a:t>Assergi, 24-29 </a:t>
            </a:r>
            <a:r>
              <a:rPr lang="it-IT" sz="1800" i="1" u="none" dirty="0" err="1" smtClean="0"/>
              <a:t>June</a:t>
            </a:r>
            <a:r>
              <a:rPr lang="it-IT" sz="1800" i="1" u="none" dirty="0" smtClean="0"/>
              <a:t> 2018</a:t>
            </a:r>
            <a:endParaRPr lang="en-US" sz="1800" dirty="0"/>
          </a:p>
        </p:txBody>
      </p:sp>
      <p:pic>
        <p:nvPicPr>
          <p:cNvPr id="5129" name="Picture 4" descr="TACpict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05038"/>
            <a:ext cx="16287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0" descr="Screen shot 2015-05-16 at 9.53.3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55838"/>
            <a:ext cx="16573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uppo 24"/>
          <p:cNvGrpSpPr>
            <a:grpSpLocks/>
          </p:cNvGrpSpPr>
          <p:nvPr/>
        </p:nvGrpSpPr>
        <p:grpSpPr bwMode="auto">
          <a:xfrm>
            <a:off x="3563938" y="2205038"/>
            <a:ext cx="1584325" cy="1223962"/>
            <a:chOff x="4355977" y="2458063"/>
            <a:chExt cx="4608511" cy="2987161"/>
          </a:xfrm>
        </p:grpSpPr>
        <p:pic>
          <p:nvPicPr>
            <p:cNvPr id="5132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7" y="2458063"/>
              <a:ext cx="4608511" cy="298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ttangolo 22"/>
            <p:cNvSpPr/>
            <p:nvPr/>
          </p:nvSpPr>
          <p:spPr>
            <a:xfrm>
              <a:off x="6877267" y="3070218"/>
              <a:ext cx="286300" cy="3603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/>
            </a:p>
          </p:txBody>
        </p:sp>
      </p:grpSp>
      <p:pic>
        <p:nvPicPr>
          <p:cNvPr id="15" name="Picture 1" descr="Logo-INFN-Up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115888"/>
            <a:ext cx="21859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919663"/>
            <a:ext cx="19442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u="none" dirty="0" smtClean="0">
                <a:solidFill>
                  <a:srgbClr val="2F85A6"/>
                </a:solidFill>
              </a:rPr>
              <a:t>Nuclear data</a:t>
            </a:r>
            <a:r>
              <a:rPr lang="en-US" sz="1200" u="none" dirty="0">
                <a:solidFill>
                  <a:srgbClr val="2F85A6"/>
                </a:solidFill>
              </a:rPr>
              <a:t> </a:t>
            </a:r>
            <a:r>
              <a:rPr lang="en-US" sz="1200" u="none" dirty="0" smtClean="0">
                <a:solidFill>
                  <a:srgbClr val="2F85A6"/>
                </a:solidFill>
              </a:rPr>
              <a:t>and</a:t>
            </a:r>
            <a:endParaRPr lang="en-US" sz="1200" u="none" dirty="0">
              <a:solidFill>
                <a:srgbClr val="2F85A6"/>
              </a:solidFill>
            </a:endParaRPr>
          </a:p>
          <a:p>
            <a:pPr algn="ctr"/>
            <a:r>
              <a:rPr lang="en-US" sz="1200" u="none" dirty="0">
                <a:solidFill>
                  <a:srgbClr val="2F85A6"/>
                </a:solidFill>
              </a:rPr>
              <a:t>Astrophysics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8" y="4365104"/>
            <a:ext cx="2490506" cy="1498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1945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550988"/>
            <a:ext cx="77406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>
                <a:solidFill>
                  <a:srgbClr val="B50000"/>
                </a:solidFill>
              </a:rPr>
              <a:t>Stellar spectra: AGB (8, 23 keV) and Massive stars (25, 90 keV) </a:t>
            </a:r>
          </a:p>
        </p:txBody>
      </p:sp>
      <p:pic>
        <p:nvPicPr>
          <p:cNvPr id="7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2048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241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21"/>
          <p:cNvSpPr txBox="1"/>
          <p:nvPr/>
        </p:nvSpPr>
        <p:spPr>
          <a:xfrm>
            <a:off x="3276600" y="1268413"/>
            <a:ext cx="5729288" cy="461962"/>
          </a:xfrm>
          <a:prstGeom prst="rect">
            <a:avLst/>
          </a:prstGeom>
          <a:solidFill>
            <a:srgbClr val="12213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200" u="none" dirty="0">
                <a:solidFill>
                  <a:schemeClr val="bg1"/>
                </a:solidFill>
              </a:rPr>
              <a:t>For </a:t>
            </a:r>
            <a:r>
              <a:rPr lang="it-IT" sz="1200" u="none" dirty="0" err="1">
                <a:solidFill>
                  <a:schemeClr val="bg1"/>
                </a:solidFill>
              </a:rPr>
              <a:t>Astrophysical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applications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it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important</a:t>
            </a:r>
            <a:r>
              <a:rPr lang="it-IT" sz="1200" u="none" dirty="0">
                <a:solidFill>
                  <a:schemeClr val="bg1"/>
                </a:solidFill>
              </a:rPr>
              <a:t> to </a:t>
            </a:r>
            <a:r>
              <a:rPr lang="it-IT" sz="1200" u="none" dirty="0" err="1">
                <a:solidFill>
                  <a:schemeClr val="bg1"/>
                </a:solidFill>
              </a:rPr>
              <a:t>determine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Maxwellian</a:t>
            </a:r>
            <a:r>
              <a:rPr lang="it-IT" sz="1200" b="1" u="none" dirty="0">
                <a:solidFill>
                  <a:srgbClr val="2F85A6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Averaged</a:t>
            </a:r>
            <a:r>
              <a:rPr lang="it-IT" sz="1200" b="1" u="none" dirty="0">
                <a:solidFill>
                  <a:srgbClr val="2F85A6"/>
                </a:solidFill>
              </a:rPr>
              <a:t> Cross-</a:t>
            </a:r>
            <a:r>
              <a:rPr lang="it-IT" sz="1200" b="1" u="none" dirty="0" err="1">
                <a:solidFill>
                  <a:srgbClr val="2F85A6"/>
                </a:solidFill>
              </a:rPr>
              <a:t>Sections</a:t>
            </a:r>
            <a:r>
              <a:rPr lang="it-IT" sz="1200" b="1" u="none" dirty="0">
                <a:solidFill>
                  <a:srgbClr val="2F85A6"/>
                </a:solidFill>
              </a:rPr>
              <a:t> (MACS)</a:t>
            </a:r>
            <a:r>
              <a:rPr lang="it-IT" sz="1200" u="none" dirty="0">
                <a:solidFill>
                  <a:schemeClr val="bg1"/>
                </a:solidFill>
              </a:rPr>
              <a:t>, for </a:t>
            </a:r>
            <a:r>
              <a:rPr lang="it-IT" sz="1200" u="none" dirty="0" err="1">
                <a:solidFill>
                  <a:schemeClr val="bg1"/>
                </a:solidFill>
              </a:rPr>
              <a:t>various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 smtClean="0">
                <a:solidFill>
                  <a:schemeClr val="bg1"/>
                </a:solidFill>
              </a:rPr>
              <a:t>temperatures</a:t>
            </a:r>
            <a:r>
              <a:rPr lang="it-IT" sz="1200" u="none" dirty="0" smtClean="0">
                <a:solidFill>
                  <a:schemeClr val="bg1"/>
                </a:solidFill>
              </a:rPr>
              <a:t> </a:t>
            </a:r>
            <a:r>
              <a:rPr lang="it-IT" sz="1200" u="none" dirty="0">
                <a:solidFill>
                  <a:schemeClr val="bg1"/>
                </a:solidFill>
              </a:rPr>
              <a:t>(kT </a:t>
            </a:r>
            <a:r>
              <a:rPr lang="it-IT" sz="1200" u="none" dirty="0" err="1">
                <a:solidFill>
                  <a:schemeClr val="bg1"/>
                </a:solidFill>
              </a:rPr>
              <a:t>depends</a:t>
            </a:r>
            <a:r>
              <a:rPr lang="it-IT" sz="1200" u="none" dirty="0">
                <a:solidFill>
                  <a:schemeClr val="bg1"/>
                </a:solidFill>
              </a:rPr>
              <a:t> on stellar site). </a:t>
            </a:r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1014"/>
            <a:ext cx="1584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CasellaDiTesto 18"/>
          <p:cNvSpPr txBox="1">
            <a:spLocks noChangeArrowheads="1"/>
          </p:cNvSpPr>
          <p:nvPr/>
        </p:nvSpPr>
        <p:spPr bwMode="auto">
          <a:xfrm>
            <a:off x="3305175" y="1844675"/>
            <a:ext cx="227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u="none"/>
              <a:t>Reaction rate (cm</a:t>
            </a:r>
            <a:r>
              <a:rPr lang="it-IT" sz="1600" u="none" baseline="30000"/>
              <a:t>-3</a:t>
            </a:r>
            <a:r>
              <a:rPr lang="it-IT" sz="1600" u="none"/>
              <a:t>s</a:t>
            </a:r>
            <a:r>
              <a:rPr lang="it-IT" sz="1600" u="none" baseline="30000"/>
              <a:t>-1</a:t>
            </a:r>
            <a:r>
              <a:rPr lang="it-IT" sz="1600" u="none"/>
              <a:t>):</a:t>
            </a:r>
          </a:p>
        </p:txBody>
      </p:sp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16237"/>
            <a:ext cx="1584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43188"/>
            <a:ext cx="43211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-Up Arrow 4"/>
          <p:cNvSpPr/>
          <p:nvPr/>
        </p:nvSpPr>
        <p:spPr bwMode="auto">
          <a:xfrm rot="5400000">
            <a:off x="6263482" y="2169319"/>
            <a:ext cx="360362" cy="431800"/>
          </a:xfrm>
          <a:prstGeom prst="bentUp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pic>
        <p:nvPicPr>
          <p:cNvPr id="12" name="Picture 3" descr="Logo-INFN-U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2150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241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1014"/>
            <a:ext cx="1584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CasellaDiTesto 18"/>
          <p:cNvSpPr txBox="1">
            <a:spLocks noChangeArrowheads="1"/>
          </p:cNvSpPr>
          <p:nvPr/>
        </p:nvSpPr>
        <p:spPr bwMode="auto">
          <a:xfrm>
            <a:off x="3305175" y="1844675"/>
            <a:ext cx="227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u="none"/>
              <a:t>Reaction rate (cm</a:t>
            </a:r>
            <a:r>
              <a:rPr lang="it-IT" sz="1600" u="none" baseline="30000"/>
              <a:t>-3</a:t>
            </a:r>
            <a:r>
              <a:rPr lang="it-IT" sz="1600" u="none"/>
              <a:t>s</a:t>
            </a:r>
            <a:r>
              <a:rPr lang="it-IT" sz="1600" u="none" baseline="30000"/>
              <a:t>-1</a:t>
            </a:r>
            <a:r>
              <a:rPr lang="it-IT" sz="1600" u="none"/>
              <a:t>):</a:t>
            </a:r>
          </a:p>
        </p:txBody>
      </p:sp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16237"/>
            <a:ext cx="1584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43188"/>
            <a:ext cx="43211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-Up Arrow 4"/>
          <p:cNvSpPr/>
          <p:nvPr/>
        </p:nvSpPr>
        <p:spPr bwMode="auto">
          <a:xfrm rot="5400000">
            <a:off x="6263482" y="2169319"/>
            <a:ext cx="360362" cy="431800"/>
          </a:xfrm>
          <a:prstGeom prst="bentUp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9" name="CasellaDiTesto 11"/>
          <p:cNvSpPr txBox="1"/>
          <p:nvPr/>
        </p:nvSpPr>
        <p:spPr>
          <a:xfrm>
            <a:off x="179388" y="3716338"/>
            <a:ext cx="4032250" cy="1939925"/>
          </a:xfrm>
          <a:prstGeom prst="rect">
            <a:avLst/>
          </a:prstGeom>
          <a:ln>
            <a:solidFill>
              <a:srgbClr val="2F85A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2000" b="1" u="none" dirty="0" err="1">
                <a:solidFill>
                  <a:srgbClr val="2F85A6"/>
                </a:solidFill>
              </a:rPr>
              <a:t>Two</a:t>
            </a:r>
            <a:r>
              <a:rPr lang="it-IT" sz="2000" b="1" u="none" dirty="0">
                <a:solidFill>
                  <a:srgbClr val="2F85A6"/>
                </a:solidFill>
              </a:rPr>
              <a:t> </a:t>
            </a:r>
            <a:r>
              <a:rPr lang="it-IT" sz="2000" b="1" u="none" dirty="0" err="1">
                <a:solidFill>
                  <a:srgbClr val="2F85A6"/>
                </a:solidFill>
              </a:rPr>
              <a:t>methods</a:t>
            </a:r>
            <a:r>
              <a:rPr lang="it-IT" sz="2000" b="1" u="none" dirty="0">
                <a:solidFill>
                  <a:srgbClr val="2F85A6"/>
                </a:solidFill>
              </a:rPr>
              <a:t> </a:t>
            </a:r>
            <a:r>
              <a:rPr lang="it-IT" sz="2000" u="none" dirty="0">
                <a:solidFill>
                  <a:srgbClr val="2F85A6"/>
                </a:solidFill>
              </a:rPr>
              <a:t>are </a:t>
            </a:r>
            <a:r>
              <a:rPr lang="it-IT" sz="2000" u="none" dirty="0" err="1">
                <a:solidFill>
                  <a:srgbClr val="2F85A6"/>
                </a:solidFill>
              </a:rPr>
              <a:t>used</a:t>
            </a:r>
            <a:r>
              <a:rPr lang="it-IT" sz="2000" u="none" dirty="0">
                <a:solidFill>
                  <a:srgbClr val="2F85A6"/>
                </a:solidFill>
              </a:rPr>
              <a:t> to </a:t>
            </a:r>
            <a:r>
              <a:rPr lang="it-IT" sz="2000" u="none" dirty="0" err="1">
                <a:solidFill>
                  <a:srgbClr val="2F85A6"/>
                </a:solidFill>
              </a:rPr>
              <a:t>determine</a:t>
            </a:r>
            <a:r>
              <a:rPr lang="it-IT" sz="2000" u="none" dirty="0">
                <a:solidFill>
                  <a:srgbClr val="2F85A6"/>
                </a:solidFill>
              </a:rPr>
              <a:t> MACS: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u="none" dirty="0" err="1">
                <a:solidFill>
                  <a:srgbClr val="2F85A6"/>
                </a:solidFill>
              </a:rPr>
              <a:t>measurement</a:t>
            </a:r>
            <a:r>
              <a:rPr lang="it-IT" sz="1400" u="none" dirty="0">
                <a:solidFill>
                  <a:srgbClr val="2F85A6"/>
                </a:solidFill>
              </a:rPr>
              <a:t> of </a:t>
            </a:r>
            <a:r>
              <a:rPr lang="it-IT" sz="1400" b="1" u="none" dirty="0" err="1">
                <a:solidFill>
                  <a:srgbClr val="2F85A6"/>
                </a:solidFill>
              </a:rPr>
              <a:t>energy</a:t>
            </a:r>
            <a:r>
              <a:rPr lang="it-IT" sz="1400" b="1" u="none" dirty="0">
                <a:solidFill>
                  <a:srgbClr val="2F85A6"/>
                </a:solidFill>
              </a:rPr>
              <a:t> </a:t>
            </a:r>
            <a:r>
              <a:rPr lang="it-IT" sz="1400" b="1" u="none" dirty="0" err="1">
                <a:solidFill>
                  <a:srgbClr val="2F85A6"/>
                </a:solidFill>
              </a:rPr>
              <a:t>dependent</a:t>
            </a:r>
            <a:r>
              <a:rPr lang="it-IT" sz="1400" u="none" dirty="0">
                <a:solidFill>
                  <a:srgbClr val="2F85A6"/>
                </a:solidFill>
              </a:rPr>
              <a:t> </a:t>
            </a:r>
            <a:r>
              <a:rPr lang="it-IT" sz="1400" u="none" dirty="0" err="1">
                <a:solidFill>
                  <a:srgbClr val="2F85A6"/>
                </a:solidFill>
              </a:rPr>
              <a:t>neutron</a:t>
            </a:r>
            <a:r>
              <a:rPr lang="it-IT" sz="1400" u="none" dirty="0">
                <a:solidFill>
                  <a:srgbClr val="2F85A6"/>
                </a:solidFill>
              </a:rPr>
              <a:t> </a:t>
            </a:r>
            <a:r>
              <a:rPr lang="it-IT" sz="1400" u="none" dirty="0" err="1">
                <a:solidFill>
                  <a:srgbClr val="2F85A6"/>
                </a:solidFill>
              </a:rPr>
              <a:t>capture</a:t>
            </a:r>
            <a:r>
              <a:rPr lang="it-IT" sz="1400" u="none" dirty="0">
                <a:solidFill>
                  <a:srgbClr val="2F85A6"/>
                </a:solidFill>
              </a:rPr>
              <a:t> cross-</a:t>
            </a:r>
            <a:r>
              <a:rPr lang="it-IT" sz="1400" u="none" dirty="0" err="1">
                <a:solidFill>
                  <a:srgbClr val="2F85A6"/>
                </a:solidFill>
              </a:rPr>
              <a:t>sections</a:t>
            </a:r>
            <a:r>
              <a:rPr lang="it-IT" sz="1400" u="none" dirty="0">
                <a:solidFill>
                  <a:srgbClr val="2F85A6"/>
                </a:solidFill>
              </a:rPr>
              <a:t>;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b="1" u="none" dirty="0" err="1">
                <a:solidFill>
                  <a:srgbClr val="2F85A6"/>
                </a:solidFill>
              </a:rPr>
              <a:t>integral</a:t>
            </a:r>
            <a:r>
              <a:rPr lang="it-IT" sz="1400" b="1" u="none" dirty="0">
                <a:solidFill>
                  <a:srgbClr val="2F85A6"/>
                </a:solidFill>
              </a:rPr>
              <a:t> </a:t>
            </a:r>
            <a:r>
              <a:rPr lang="it-IT" sz="1400" b="1" u="none" dirty="0" err="1">
                <a:solidFill>
                  <a:srgbClr val="2F85A6"/>
                </a:solidFill>
              </a:rPr>
              <a:t>measurement</a:t>
            </a:r>
            <a:r>
              <a:rPr lang="it-IT" sz="1400" b="1" u="none" dirty="0">
                <a:solidFill>
                  <a:srgbClr val="2F85A6"/>
                </a:solidFill>
              </a:rPr>
              <a:t> </a:t>
            </a:r>
            <a:r>
              <a:rPr lang="it-IT" sz="1400" u="none" dirty="0">
                <a:solidFill>
                  <a:srgbClr val="2F85A6"/>
                </a:solidFill>
              </a:rPr>
              <a:t>(</a:t>
            </a:r>
            <a:r>
              <a:rPr lang="it-IT" sz="1400" u="none" dirty="0" err="1">
                <a:solidFill>
                  <a:srgbClr val="2F85A6"/>
                </a:solidFill>
              </a:rPr>
              <a:t>energy</a:t>
            </a:r>
            <a:r>
              <a:rPr lang="it-IT" sz="1400" u="none" dirty="0">
                <a:solidFill>
                  <a:srgbClr val="2F85A6"/>
                </a:solidFill>
              </a:rPr>
              <a:t> </a:t>
            </a:r>
            <a:r>
              <a:rPr lang="it-IT" sz="1400" u="none" dirty="0" err="1">
                <a:solidFill>
                  <a:srgbClr val="2F85A6"/>
                </a:solidFill>
              </a:rPr>
              <a:t>integrated</a:t>
            </a:r>
            <a:r>
              <a:rPr lang="it-IT" sz="1400" u="none" dirty="0">
                <a:solidFill>
                  <a:srgbClr val="2F85A6"/>
                </a:solidFill>
              </a:rPr>
              <a:t>) </a:t>
            </a:r>
            <a:r>
              <a:rPr lang="it-IT" sz="1400" u="none" dirty="0" err="1">
                <a:solidFill>
                  <a:srgbClr val="2F85A6"/>
                </a:solidFill>
              </a:rPr>
              <a:t>using</a:t>
            </a:r>
            <a:r>
              <a:rPr lang="it-IT" sz="1400" u="none" dirty="0">
                <a:solidFill>
                  <a:srgbClr val="2F85A6"/>
                </a:solidFill>
              </a:rPr>
              <a:t> </a:t>
            </a:r>
            <a:r>
              <a:rPr lang="it-IT" sz="1400" u="none" dirty="0" err="1">
                <a:solidFill>
                  <a:srgbClr val="2F85A6"/>
                </a:solidFill>
              </a:rPr>
              <a:t>neutron</a:t>
            </a:r>
            <a:r>
              <a:rPr lang="it-IT" sz="1400" u="none" dirty="0">
                <a:solidFill>
                  <a:srgbClr val="2F85A6"/>
                </a:solidFill>
              </a:rPr>
              <a:t> </a:t>
            </a:r>
            <a:r>
              <a:rPr lang="it-IT" sz="1400" u="none" dirty="0" err="1">
                <a:solidFill>
                  <a:srgbClr val="2F85A6"/>
                </a:solidFill>
              </a:rPr>
              <a:t>beams</a:t>
            </a:r>
            <a:r>
              <a:rPr lang="it-IT" sz="1400" u="none" dirty="0">
                <a:solidFill>
                  <a:srgbClr val="2F85A6"/>
                </a:solidFill>
              </a:rPr>
              <a:t> with </a:t>
            </a:r>
            <a:r>
              <a:rPr lang="it-IT" sz="1400" u="none" dirty="0" err="1">
                <a:solidFill>
                  <a:srgbClr val="2F85A6"/>
                </a:solidFill>
              </a:rPr>
              <a:t>suitable</a:t>
            </a:r>
            <a:r>
              <a:rPr lang="it-IT" sz="1400" u="none" dirty="0">
                <a:solidFill>
                  <a:srgbClr val="2F85A6"/>
                </a:solidFill>
              </a:rPr>
              <a:t> </a:t>
            </a:r>
            <a:r>
              <a:rPr lang="it-IT" sz="1400" u="none" dirty="0" err="1">
                <a:solidFill>
                  <a:srgbClr val="2F85A6"/>
                </a:solidFill>
              </a:rPr>
              <a:t>energy</a:t>
            </a:r>
            <a:r>
              <a:rPr lang="it-IT" sz="1400" u="none" dirty="0">
                <a:solidFill>
                  <a:srgbClr val="2F85A6"/>
                </a:solidFill>
              </a:rPr>
              <a:t> </a:t>
            </a:r>
            <a:r>
              <a:rPr lang="it-IT" sz="1400" u="none" dirty="0" err="1">
                <a:solidFill>
                  <a:srgbClr val="2F85A6"/>
                </a:solidFill>
              </a:rPr>
              <a:t>spectrum</a:t>
            </a:r>
            <a:r>
              <a:rPr lang="it-IT" sz="1400" u="none" dirty="0">
                <a:solidFill>
                  <a:srgbClr val="2F85A6"/>
                </a:solidFill>
              </a:rPr>
              <a:t>.</a:t>
            </a:r>
          </a:p>
        </p:txBody>
      </p:sp>
      <p:sp>
        <p:nvSpPr>
          <p:cNvPr id="21516" name="Rectangle 3"/>
          <p:cNvSpPr>
            <a:spLocks noChangeArrowheads="1"/>
          </p:cNvSpPr>
          <p:nvPr/>
        </p:nvSpPr>
        <p:spPr bwMode="auto">
          <a:xfrm>
            <a:off x="323850" y="4437063"/>
            <a:ext cx="3816350" cy="115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pic>
        <p:nvPicPr>
          <p:cNvPr id="15" name="Picture 3" descr="Logo-INFN-U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21"/>
          <p:cNvSpPr txBox="1"/>
          <p:nvPr/>
        </p:nvSpPr>
        <p:spPr>
          <a:xfrm>
            <a:off x="3276600" y="1268413"/>
            <a:ext cx="5729288" cy="461962"/>
          </a:xfrm>
          <a:prstGeom prst="rect">
            <a:avLst/>
          </a:prstGeom>
          <a:solidFill>
            <a:srgbClr val="12213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200" u="none" dirty="0">
                <a:solidFill>
                  <a:schemeClr val="bg1"/>
                </a:solidFill>
              </a:rPr>
              <a:t>For </a:t>
            </a:r>
            <a:r>
              <a:rPr lang="it-IT" sz="1200" u="none" dirty="0" err="1">
                <a:solidFill>
                  <a:schemeClr val="bg1"/>
                </a:solidFill>
              </a:rPr>
              <a:t>Astrophysical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applications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it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important</a:t>
            </a:r>
            <a:r>
              <a:rPr lang="it-IT" sz="1200" u="none" dirty="0">
                <a:solidFill>
                  <a:schemeClr val="bg1"/>
                </a:solidFill>
              </a:rPr>
              <a:t> to </a:t>
            </a:r>
            <a:r>
              <a:rPr lang="it-IT" sz="1200" u="none" dirty="0" err="1">
                <a:solidFill>
                  <a:schemeClr val="bg1"/>
                </a:solidFill>
              </a:rPr>
              <a:t>determine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Maxwellian</a:t>
            </a:r>
            <a:r>
              <a:rPr lang="it-IT" sz="1200" b="1" u="none" dirty="0">
                <a:solidFill>
                  <a:srgbClr val="2F85A6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Averaged</a:t>
            </a:r>
            <a:r>
              <a:rPr lang="it-IT" sz="1200" b="1" u="none" dirty="0">
                <a:solidFill>
                  <a:srgbClr val="2F85A6"/>
                </a:solidFill>
              </a:rPr>
              <a:t> Cross-</a:t>
            </a:r>
            <a:r>
              <a:rPr lang="it-IT" sz="1200" b="1" u="none" dirty="0" err="1">
                <a:solidFill>
                  <a:srgbClr val="2F85A6"/>
                </a:solidFill>
              </a:rPr>
              <a:t>Sections</a:t>
            </a:r>
            <a:r>
              <a:rPr lang="it-IT" sz="1200" b="1" u="none" dirty="0">
                <a:solidFill>
                  <a:srgbClr val="2F85A6"/>
                </a:solidFill>
              </a:rPr>
              <a:t> (MACS)</a:t>
            </a:r>
            <a:r>
              <a:rPr lang="it-IT" sz="1200" u="none" dirty="0">
                <a:solidFill>
                  <a:schemeClr val="bg1"/>
                </a:solidFill>
              </a:rPr>
              <a:t>, for </a:t>
            </a:r>
            <a:r>
              <a:rPr lang="it-IT" sz="1200" u="none" dirty="0" err="1">
                <a:solidFill>
                  <a:schemeClr val="bg1"/>
                </a:solidFill>
              </a:rPr>
              <a:t>various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 smtClean="0">
                <a:solidFill>
                  <a:schemeClr val="bg1"/>
                </a:solidFill>
              </a:rPr>
              <a:t>temperatures</a:t>
            </a:r>
            <a:r>
              <a:rPr lang="it-IT" sz="1200" u="none" dirty="0" smtClean="0">
                <a:solidFill>
                  <a:schemeClr val="bg1"/>
                </a:solidFill>
              </a:rPr>
              <a:t> </a:t>
            </a:r>
            <a:r>
              <a:rPr lang="it-IT" sz="1200" u="none" dirty="0">
                <a:solidFill>
                  <a:schemeClr val="bg1"/>
                </a:solidFill>
              </a:rPr>
              <a:t>(kT </a:t>
            </a:r>
            <a:r>
              <a:rPr lang="it-IT" sz="1200" u="none" dirty="0" err="1">
                <a:solidFill>
                  <a:schemeClr val="bg1"/>
                </a:solidFill>
              </a:rPr>
              <a:t>depends</a:t>
            </a:r>
            <a:r>
              <a:rPr lang="it-IT" sz="1200" u="none" dirty="0">
                <a:solidFill>
                  <a:schemeClr val="bg1"/>
                </a:solidFill>
              </a:rPr>
              <a:t> on stellar site).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2253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241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MA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30600"/>
            <a:ext cx="482441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1014"/>
            <a:ext cx="1584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CasellaDiTesto 18"/>
          <p:cNvSpPr txBox="1">
            <a:spLocks noChangeArrowheads="1"/>
          </p:cNvSpPr>
          <p:nvPr/>
        </p:nvSpPr>
        <p:spPr bwMode="auto">
          <a:xfrm>
            <a:off x="3305175" y="1844675"/>
            <a:ext cx="227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u="none"/>
              <a:t>Reaction rate (cm</a:t>
            </a:r>
            <a:r>
              <a:rPr lang="it-IT" sz="1600" u="none" baseline="30000"/>
              <a:t>-3</a:t>
            </a:r>
            <a:r>
              <a:rPr lang="it-IT" sz="1600" u="none"/>
              <a:t>s</a:t>
            </a:r>
            <a:r>
              <a:rPr lang="it-IT" sz="1600" u="none" baseline="30000"/>
              <a:t>-1</a:t>
            </a:r>
            <a:r>
              <a:rPr lang="it-IT" sz="1600" u="none"/>
              <a:t>):</a:t>
            </a:r>
          </a:p>
        </p:txBody>
      </p:sp>
      <p:pic>
        <p:nvPicPr>
          <p:cNvPr id="22537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16237"/>
            <a:ext cx="1584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43188"/>
            <a:ext cx="43211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-Up Arrow 4"/>
          <p:cNvSpPr/>
          <p:nvPr/>
        </p:nvSpPr>
        <p:spPr bwMode="auto">
          <a:xfrm rot="5400000">
            <a:off x="6263482" y="2169319"/>
            <a:ext cx="360362" cy="431800"/>
          </a:xfrm>
          <a:prstGeom prst="bentUp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9" name="CasellaDiTesto 11"/>
          <p:cNvSpPr txBox="1"/>
          <p:nvPr/>
        </p:nvSpPr>
        <p:spPr>
          <a:xfrm>
            <a:off x="179388" y="3716338"/>
            <a:ext cx="4032250" cy="1939925"/>
          </a:xfrm>
          <a:prstGeom prst="rect">
            <a:avLst/>
          </a:prstGeom>
          <a:ln>
            <a:solidFill>
              <a:srgbClr val="2F85A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2000" b="1" u="none" dirty="0" err="1">
                <a:solidFill>
                  <a:srgbClr val="2F85A6"/>
                </a:solidFill>
              </a:rPr>
              <a:t>Two</a:t>
            </a:r>
            <a:r>
              <a:rPr lang="it-IT" sz="2000" b="1" u="none" dirty="0">
                <a:solidFill>
                  <a:srgbClr val="2F85A6"/>
                </a:solidFill>
              </a:rPr>
              <a:t> </a:t>
            </a:r>
            <a:r>
              <a:rPr lang="it-IT" sz="2000" b="1" u="none" dirty="0" err="1">
                <a:solidFill>
                  <a:srgbClr val="2F85A6"/>
                </a:solidFill>
              </a:rPr>
              <a:t>methods</a:t>
            </a:r>
            <a:r>
              <a:rPr lang="it-IT" sz="2000" b="1" u="none" dirty="0">
                <a:solidFill>
                  <a:srgbClr val="2F85A6"/>
                </a:solidFill>
              </a:rPr>
              <a:t> </a:t>
            </a:r>
            <a:r>
              <a:rPr lang="it-IT" sz="2000" u="none" dirty="0">
                <a:solidFill>
                  <a:srgbClr val="2F85A6"/>
                </a:solidFill>
              </a:rPr>
              <a:t>are </a:t>
            </a:r>
            <a:r>
              <a:rPr lang="it-IT" sz="2000" u="none" dirty="0" err="1">
                <a:solidFill>
                  <a:srgbClr val="2F85A6"/>
                </a:solidFill>
              </a:rPr>
              <a:t>used</a:t>
            </a:r>
            <a:r>
              <a:rPr lang="it-IT" sz="2000" u="none" dirty="0">
                <a:solidFill>
                  <a:srgbClr val="2F85A6"/>
                </a:solidFill>
              </a:rPr>
              <a:t> to </a:t>
            </a:r>
            <a:r>
              <a:rPr lang="it-IT" sz="2000" u="none" dirty="0" err="1">
                <a:solidFill>
                  <a:srgbClr val="2F85A6"/>
                </a:solidFill>
              </a:rPr>
              <a:t>determine</a:t>
            </a:r>
            <a:r>
              <a:rPr lang="it-IT" sz="2000" u="none" dirty="0">
                <a:solidFill>
                  <a:srgbClr val="2F85A6"/>
                </a:solidFill>
              </a:rPr>
              <a:t> MACS: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u="none" dirty="0" err="1">
                <a:solidFill>
                  <a:srgbClr val="12213A"/>
                </a:solidFill>
              </a:rPr>
              <a:t>measurement</a:t>
            </a:r>
            <a:r>
              <a:rPr lang="it-IT" sz="1400" u="none" dirty="0">
                <a:solidFill>
                  <a:srgbClr val="12213A"/>
                </a:solidFill>
              </a:rPr>
              <a:t> of </a:t>
            </a:r>
            <a:r>
              <a:rPr lang="it-IT" sz="1400" b="1" u="none" dirty="0" err="1">
                <a:solidFill>
                  <a:srgbClr val="12213A"/>
                </a:solidFill>
              </a:rPr>
              <a:t>energy</a:t>
            </a:r>
            <a:r>
              <a:rPr lang="it-IT" sz="1400" b="1" u="none" dirty="0">
                <a:solidFill>
                  <a:srgbClr val="12213A"/>
                </a:solidFill>
              </a:rPr>
              <a:t> </a:t>
            </a:r>
            <a:r>
              <a:rPr lang="it-IT" sz="1400" b="1" u="none" dirty="0" err="1">
                <a:solidFill>
                  <a:srgbClr val="12213A"/>
                </a:solidFill>
              </a:rPr>
              <a:t>dependent</a:t>
            </a:r>
            <a:r>
              <a:rPr lang="it-IT" sz="1400" u="none" dirty="0">
                <a:solidFill>
                  <a:srgbClr val="12213A"/>
                </a:solidFill>
              </a:rPr>
              <a:t> </a:t>
            </a:r>
            <a:r>
              <a:rPr lang="it-IT" sz="1400" u="none" dirty="0" err="1">
                <a:solidFill>
                  <a:srgbClr val="12213A"/>
                </a:solidFill>
              </a:rPr>
              <a:t>neutron</a:t>
            </a:r>
            <a:r>
              <a:rPr lang="it-IT" sz="1400" u="none" dirty="0">
                <a:solidFill>
                  <a:srgbClr val="12213A"/>
                </a:solidFill>
              </a:rPr>
              <a:t> </a:t>
            </a:r>
            <a:r>
              <a:rPr lang="it-IT" sz="1400" u="none" dirty="0" err="1">
                <a:solidFill>
                  <a:srgbClr val="12213A"/>
                </a:solidFill>
              </a:rPr>
              <a:t>capture</a:t>
            </a:r>
            <a:r>
              <a:rPr lang="it-IT" sz="1400" u="none" dirty="0">
                <a:solidFill>
                  <a:srgbClr val="12213A"/>
                </a:solidFill>
              </a:rPr>
              <a:t> cross-</a:t>
            </a:r>
            <a:r>
              <a:rPr lang="it-IT" sz="1400" u="none" dirty="0" err="1">
                <a:solidFill>
                  <a:srgbClr val="12213A"/>
                </a:solidFill>
              </a:rPr>
              <a:t>sections</a:t>
            </a:r>
            <a:r>
              <a:rPr lang="it-IT" sz="1400" u="none" dirty="0">
                <a:solidFill>
                  <a:srgbClr val="12213A"/>
                </a:solidFill>
              </a:rPr>
              <a:t>;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b="1" u="none" dirty="0" err="1">
                <a:solidFill>
                  <a:srgbClr val="B50000"/>
                </a:solidFill>
              </a:rPr>
              <a:t>integral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measurement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u="none" dirty="0">
                <a:solidFill>
                  <a:srgbClr val="B50000"/>
                </a:solidFill>
              </a:rPr>
              <a:t>(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integrated</a:t>
            </a:r>
            <a:r>
              <a:rPr lang="it-IT" sz="1400" u="none" dirty="0">
                <a:solidFill>
                  <a:srgbClr val="B50000"/>
                </a:solidFill>
              </a:rPr>
              <a:t>) </a:t>
            </a:r>
            <a:r>
              <a:rPr lang="it-IT" sz="1400" u="none" dirty="0" err="1">
                <a:solidFill>
                  <a:srgbClr val="B50000"/>
                </a:solidFill>
              </a:rPr>
              <a:t>using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neutron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beams</a:t>
            </a:r>
            <a:r>
              <a:rPr lang="it-IT" sz="1400" u="none" dirty="0">
                <a:solidFill>
                  <a:srgbClr val="B50000"/>
                </a:solidFill>
              </a:rPr>
              <a:t> with </a:t>
            </a:r>
            <a:r>
              <a:rPr lang="it-IT" sz="1400" u="none" dirty="0" err="1">
                <a:solidFill>
                  <a:srgbClr val="B50000"/>
                </a:solidFill>
              </a:rPr>
              <a:t>suitable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spectrum</a:t>
            </a:r>
            <a:r>
              <a:rPr lang="it-IT" sz="1400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2541" name="Rectangle 17"/>
          <p:cNvSpPr>
            <a:spLocks noChangeArrowheads="1"/>
          </p:cNvSpPr>
          <p:nvPr/>
        </p:nvSpPr>
        <p:spPr bwMode="auto">
          <a:xfrm>
            <a:off x="323850" y="4868863"/>
            <a:ext cx="3816350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21"/>
          <p:cNvSpPr txBox="1"/>
          <p:nvPr/>
        </p:nvSpPr>
        <p:spPr>
          <a:xfrm>
            <a:off x="3276600" y="1268413"/>
            <a:ext cx="5729288" cy="461962"/>
          </a:xfrm>
          <a:prstGeom prst="rect">
            <a:avLst/>
          </a:prstGeom>
          <a:solidFill>
            <a:srgbClr val="12213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200" u="none" dirty="0">
                <a:solidFill>
                  <a:schemeClr val="bg1"/>
                </a:solidFill>
              </a:rPr>
              <a:t>For </a:t>
            </a:r>
            <a:r>
              <a:rPr lang="it-IT" sz="1200" u="none" dirty="0" err="1">
                <a:solidFill>
                  <a:schemeClr val="bg1"/>
                </a:solidFill>
              </a:rPr>
              <a:t>Astrophysical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applications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it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important</a:t>
            </a:r>
            <a:r>
              <a:rPr lang="it-IT" sz="1200" u="none" dirty="0">
                <a:solidFill>
                  <a:schemeClr val="bg1"/>
                </a:solidFill>
              </a:rPr>
              <a:t> to </a:t>
            </a:r>
            <a:r>
              <a:rPr lang="it-IT" sz="1200" u="none" dirty="0" err="1">
                <a:solidFill>
                  <a:schemeClr val="bg1"/>
                </a:solidFill>
              </a:rPr>
              <a:t>determine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Maxwellian</a:t>
            </a:r>
            <a:r>
              <a:rPr lang="it-IT" sz="1200" b="1" u="none" dirty="0">
                <a:solidFill>
                  <a:srgbClr val="2F85A6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Averaged</a:t>
            </a:r>
            <a:r>
              <a:rPr lang="it-IT" sz="1200" b="1" u="none" dirty="0">
                <a:solidFill>
                  <a:srgbClr val="2F85A6"/>
                </a:solidFill>
              </a:rPr>
              <a:t> Cross-</a:t>
            </a:r>
            <a:r>
              <a:rPr lang="it-IT" sz="1200" b="1" u="none" dirty="0" err="1">
                <a:solidFill>
                  <a:srgbClr val="2F85A6"/>
                </a:solidFill>
              </a:rPr>
              <a:t>Sections</a:t>
            </a:r>
            <a:r>
              <a:rPr lang="it-IT" sz="1200" b="1" u="none" dirty="0">
                <a:solidFill>
                  <a:srgbClr val="2F85A6"/>
                </a:solidFill>
              </a:rPr>
              <a:t> (MACS)</a:t>
            </a:r>
            <a:r>
              <a:rPr lang="it-IT" sz="1200" u="none" dirty="0">
                <a:solidFill>
                  <a:schemeClr val="bg1"/>
                </a:solidFill>
              </a:rPr>
              <a:t>, for </a:t>
            </a:r>
            <a:r>
              <a:rPr lang="it-IT" sz="1200" u="none" dirty="0" err="1">
                <a:solidFill>
                  <a:schemeClr val="bg1"/>
                </a:solidFill>
              </a:rPr>
              <a:t>various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 smtClean="0">
                <a:solidFill>
                  <a:schemeClr val="bg1"/>
                </a:solidFill>
              </a:rPr>
              <a:t>temperatures</a:t>
            </a:r>
            <a:r>
              <a:rPr lang="it-IT" sz="1200" u="none" dirty="0" smtClean="0">
                <a:solidFill>
                  <a:schemeClr val="bg1"/>
                </a:solidFill>
              </a:rPr>
              <a:t> </a:t>
            </a:r>
            <a:r>
              <a:rPr lang="it-IT" sz="1200" u="none" dirty="0">
                <a:solidFill>
                  <a:schemeClr val="bg1"/>
                </a:solidFill>
              </a:rPr>
              <a:t>(kT </a:t>
            </a:r>
            <a:r>
              <a:rPr lang="it-IT" sz="1200" u="none" dirty="0" err="1">
                <a:solidFill>
                  <a:schemeClr val="bg1"/>
                </a:solidFill>
              </a:rPr>
              <a:t>depends</a:t>
            </a:r>
            <a:r>
              <a:rPr lang="it-IT" sz="1200" u="none" dirty="0">
                <a:solidFill>
                  <a:schemeClr val="bg1"/>
                </a:solidFill>
              </a:rPr>
              <a:t> on stellar site).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2355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241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MA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30600"/>
            <a:ext cx="482441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1014"/>
            <a:ext cx="1584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CasellaDiTesto 18"/>
          <p:cNvSpPr txBox="1">
            <a:spLocks noChangeArrowheads="1"/>
          </p:cNvSpPr>
          <p:nvPr/>
        </p:nvSpPr>
        <p:spPr bwMode="auto">
          <a:xfrm>
            <a:off x="3305175" y="1844675"/>
            <a:ext cx="227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u="none"/>
              <a:t>Reaction rate (cm</a:t>
            </a:r>
            <a:r>
              <a:rPr lang="it-IT" sz="1600" u="none" baseline="30000"/>
              <a:t>-3</a:t>
            </a:r>
            <a:r>
              <a:rPr lang="it-IT" sz="1600" u="none"/>
              <a:t>s</a:t>
            </a:r>
            <a:r>
              <a:rPr lang="it-IT" sz="1600" u="none" baseline="30000"/>
              <a:t>-1</a:t>
            </a:r>
            <a:r>
              <a:rPr lang="it-IT" sz="1600" u="none"/>
              <a:t>):</a:t>
            </a:r>
          </a:p>
        </p:txBody>
      </p:sp>
      <p:pic>
        <p:nvPicPr>
          <p:cNvPr id="2356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16237"/>
            <a:ext cx="1584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43188"/>
            <a:ext cx="43211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-Up Arrow 4"/>
          <p:cNvSpPr/>
          <p:nvPr/>
        </p:nvSpPr>
        <p:spPr bwMode="auto">
          <a:xfrm rot="5400000">
            <a:off x="6263482" y="2169319"/>
            <a:ext cx="360362" cy="431800"/>
          </a:xfrm>
          <a:prstGeom prst="bentUp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9" name="CasellaDiTesto 11"/>
          <p:cNvSpPr txBox="1"/>
          <p:nvPr/>
        </p:nvSpPr>
        <p:spPr>
          <a:xfrm>
            <a:off x="179388" y="3716338"/>
            <a:ext cx="4032250" cy="1939925"/>
          </a:xfrm>
          <a:prstGeom prst="rect">
            <a:avLst/>
          </a:prstGeom>
          <a:ln>
            <a:solidFill>
              <a:srgbClr val="2F85A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2000" b="1" u="none" dirty="0" err="1">
                <a:solidFill>
                  <a:srgbClr val="2F85A6"/>
                </a:solidFill>
              </a:rPr>
              <a:t>Two</a:t>
            </a:r>
            <a:r>
              <a:rPr lang="it-IT" sz="2000" b="1" u="none" dirty="0">
                <a:solidFill>
                  <a:srgbClr val="2F85A6"/>
                </a:solidFill>
              </a:rPr>
              <a:t> </a:t>
            </a:r>
            <a:r>
              <a:rPr lang="it-IT" sz="2000" b="1" u="none" dirty="0" err="1">
                <a:solidFill>
                  <a:srgbClr val="2F85A6"/>
                </a:solidFill>
              </a:rPr>
              <a:t>methods</a:t>
            </a:r>
            <a:r>
              <a:rPr lang="it-IT" sz="2000" b="1" u="none" dirty="0">
                <a:solidFill>
                  <a:srgbClr val="2F85A6"/>
                </a:solidFill>
              </a:rPr>
              <a:t> </a:t>
            </a:r>
            <a:r>
              <a:rPr lang="it-IT" sz="2000" u="none" dirty="0">
                <a:solidFill>
                  <a:srgbClr val="2F85A6"/>
                </a:solidFill>
              </a:rPr>
              <a:t>are </a:t>
            </a:r>
            <a:r>
              <a:rPr lang="it-IT" sz="2000" u="none" dirty="0" err="1">
                <a:solidFill>
                  <a:srgbClr val="2F85A6"/>
                </a:solidFill>
              </a:rPr>
              <a:t>used</a:t>
            </a:r>
            <a:r>
              <a:rPr lang="it-IT" sz="2000" u="none" dirty="0">
                <a:solidFill>
                  <a:srgbClr val="2F85A6"/>
                </a:solidFill>
              </a:rPr>
              <a:t> to </a:t>
            </a:r>
            <a:r>
              <a:rPr lang="it-IT" sz="2000" u="none" dirty="0" err="1">
                <a:solidFill>
                  <a:srgbClr val="2F85A6"/>
                </a:solidFill>
              </a:rPr>
              <a:t>determine</a:t>
            </a:r>
            <a:r>
              <a:rPr lang="it-IT" sz="2000" u="none" dirty="0">
                <a:solidFill>
                  <a:srgbClr val="2F85A6"/>
                </a:solidFill>
              </a:rPr>
              <a:t> MACS: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u="none" dirty="0" err="1">
                <a:solidFill>
                  <a:srgbClr val="12213A"/>
                </a:solidFill>
              </a:rPr>
              <a:t>measurement</a:t>
            </a:r>
            <a:r>
              <a:rPr lang="it-IT" sz="1400" u="none" dirty="0">
                <a:solidFill>
                  <a:srgbClr val="12213A"/>
                </a:solidFill>
              </a:rPr>
              <a:t> of </a:t>
            </a:r>
            <a:r>
              <a:rPr lang="it-IT" sz="1400" b="1" u="none" dirty="0" err="1">
                <a:solidFill>
                  <a:srgbClr val="12213A"/>
                </a:solidFill>
              </a:rPr>
              <a:t>energy</a:t>
            </a:r>
            <a:r>
              <a:rPr lang="it-IT" sz="1400" b="1" u="none" dirty="0">
                <a:solidFill>
                  <a:srgbClr val="12213A"/>
                </a:solidFill>
              </a:rPr>
              <a:t> </a:t>
            </a:r>
            <a:r>
              <a:rPr lang="it-IT" sz="1400" b="1" u="none" dirty="0" err="1">
                <a:solidFill>
                  <a:srgbClr val="12213A"/>
                </a:solidFill>
              </a:rPr>
              <a:t>dependent</a:t>
            </a:r>
            <a:r>
              <a:rPr lang="it-IT" sz="1400" u="none" dirty="0">
                <a:solidFill>
                  <a:srgbClr val="12213A"/>
                </a:solidFill>
              </a:rPr>
              <a:t> </a:t>
            </a:r>
            <a:r>
              <a:rPr lang="it-IT" sz="1400" u="none" dirty="0" err="1">
                <a:solidFill>
                  <a:srgbClr val="12213A"/>
                </a:solidFill>
              </a:rPr>
              <a:t>neutron</a:t>
            </a:r>
            <a:r>
              <a:rPr lang="it-IT" sz="1400" u="none" dirty="0">
                <a:solidFill>
                  <a:srgbClr val="12213A"/>
                </a:solidFill>
              </a:rPr>
              <a:t> </a:t>
            </a:r>
            <a:r>
              <a:rPr lang="it-IT" sz="1400" u="none" dirty="0" err="1">
                <a:solidFill>
                  <a:srgbClr val="12213A"/>
                </a:solidFill>
              </a:rPr>
              <a:t>capture</a:t>
            </a:r>
            <a:r>
              <a:rPr lang="it-IT" sz="1400" u="none" dirty="0">
                <a:solidFill>
                  <a:srgbClr val="12213A"/>
                </a:solidFill>
              </a:rPr>
              <a:t> cross-</a:t>
            </a:r>
            <a:r>
              <a:rPr lang="it-IT" sz="1400" u="none" dirty="0" err="1">
                <a:solidFill>
                  <a:srgbClr val="12213A"/>
                </a:solidFill>
              </a:rPr>
              <a:t>sections</a:t>
            </a:r>
            <a:r>
              <a:rPr lang="it-IT" sz="1400" u="none" dirty="0">
                <a:solidFill>
                  <a:srgbClr val="12213A"/>
                </a:solidFill>
              </a:rPr>
              <a:t>;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b="1" u="none" dirty="0" err="1">
                <a:solidFill>
                  <a:srgbClr val="B50000"/>
                </a:solidFill>
              </a:rPr>
              <a:t>integral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measurement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u="none" dirty="0">
                <a:solidFill>
                  <a:srgbClr val="B50000"/>
                </a:solidFill>
              </a:rPr>
              <a:t>(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integrated</a:t>
            </a:r>
            <a:r>
              <a:rPr lang="it-IT" sz="1400" u="none" dirty="0">
                <a:solidFill>
                  <a:srgbClr val="B50000"/>
                </a:solidFill>
              </a:rPr>
              <a:t>) </a:t>
            </a:r>
            <a:r>
              <a:rPr lang="it-IT" sz="1400" u="none" dirty="0" err="1">
                <a:solidFill>
                  <a:srgbClr val="B50000"/>
                </a:solidFill>
              </a:rPr>
              <a:t>using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neutron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beams</a:t>
            </a:r>
            <a:r>
              <a:rPr lang="it-IT" sz="1400" u="none" dirty="0">
                <a:solidFill>
                  <a:srgbClr val="B50000"/>
                </a:solidFill>
              </a:rPr>
              <a:t> with </a:t>
            </a:r>
            <a:r>
              <a:rPr lang="it-IT" sz="1400" u="none" dirty="0" err="1">
                <a:solidFill>
                  <a:srgbClr val="B50000"/>
                </a:solidFill>
              </a:rPr>
              <a:t>suitable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spectrum</a:t>
            </a:r>
            <a:r>
              <a:rPr lang="it-IT" sz="1400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5580063" y="3933825"/>
            <a:ext cx="71437" cy="71438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011863" y="4221163"/>
            <a:ext cx="73025" cy="7143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588125" y="4652963"/>
            <a:ext cx="71438" cy="7143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507856" y="3861048"/>
            <a:ext cx="144264" cy="14324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939904" y="4158233"/>
            <a:ext cx="144264" cy="14324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516216" y="4581897"/>
            <a:ext cx="144264" cy="14324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pic>
        <p:nvPicPr>
          <p:cNvPr id="27" name="Picture 3" descr="Logo-INFN-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sellaDiTesto 21"/>
          <p:cNvSpPr txBox="1"/>
          <p:nvPr/>
        </p:nvSpPr>
        <p:spPr>
          <a:xfrm>
            <a:off x="3276600" y="1268413"/>
            <a:ext cx="5729288" cy="461962"/>
          </a:xfrm>
          <a:prstGeom prst="rect">
            <a:avLst/>
          </a:prstGeom>
          <a:solidFill>
            <a:srgbClr val="12213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200" u="none" dirty="0">
                <a:solidFill>
                  <a:schemeClr val="bg1"/>
                </a:solidFill>
              </a:rPr>
              <a:t>For </a:t>
            </a:r>
            <a:r>
              <a:rPr lang="it-IT" sz="1200" u="none" dirty="0" err="1">
                <a:solidFill>
                  <a:schemeClr val="bg1"/>
                </a:solidFill>
              </a:rPr>
              <a:t>Astrophysical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applications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it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important</a:t>
            </a:r>
            <a:r>
              <a:rPr lang="it-IT" sz="1200" u="none" dirty="0">
                <a:solidFill>
                  <a:schemeClr val="bg1"/>
                </a:solidFill>
              </a:rPr>
              <a:t> to </a:t>
            </a:r>
            <a:r>
              <a:rPr lang="it-IT" sz="1200" u="none" dirty="0" err="1">
                <a:solidFill>
                  <a:schemeClr val="bg1"/>
                </a:solidFill>
              </a:rPr>
              <a:t>determine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Maxwellian</a:t>
            </a:r>
            <a:r>
              <a:rPr lang="it-IT" sz="1200" b="1" u="none" dirty="0">
                <a:solidFill>
                  <a:srgbClr val="2F85A6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Averaged</a:t>
            </a:r>
            <a:r>
              <a:rPr lang="it-IT" sz="1200" b="1" u="none" dirty="0">
                <a:solidFill>
                  <a:srgbClr val="2F85A6"/>
                </a:solidFill>
              </a:rPr>
              <a:t> Cross-</a:t>
            </a:r>
            <a:r>
              <a:rPr lang="it-IT" sz="1200" b="1" u="none" dirty="0" err="1">
                <a:solidFill>
                  <a:srgbClr val="2F85A6"/>
                </a:solidFill>
              </a:rPr>
              <a:t>Sections</a:t>
            </a:r>
            <a:r>
              <a:rPr lang="it-IT" sz="1200" b="1" u="none" dirty="0">
                <a:solidFill>
                  <a:srgbClr val="2F85A6"/>
                </a:solidFill>
              </a:rPr>
              <a:t> (MACS)</a:t>
            </a:r>
            <a:r>
              <a:rPr lang="it-IT" sz="1200" u="none" dirty="0">
                <a:solidFill>
                  <a:schemeClr val="bg1"/>
                </a:solidFill>
              </a:rPr>
              <a:t>, for </a:t>
            </a:r>
            <a:r>
              <a:rPr lang="it-IT" sz="1200" u="none" dirty="0" err="1">
                <a:solidFill>
                  <a:schemeClr val="bg1"/>
                </a:solidFill>
              </a:rPr>
              <a:t>various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 smtClean="0">
                <a:solidFill>
                  <a:schemeClr val="bg1"/>
                </a:solidFill>
              </a:rPr>
              <a:t>temperatures</a:t>
            </a:r>
            <a:r>
              <a:rPr lang="it-IT" sz="1200" u="none" dirty="0" smtClean="0">
                <a:solidFill>
                  <a:schemeClr val="bg1"/>
                </a:solidFill>
              </a:rPr>
              <a:t> </a:t>
            </a:r>
            <a:r>
              <a:rPr lang="it-IT" sz="1200" u="none" dirty="0">
                <a:solidFill>
                  <a:schemeClr val="bg1"/>
                </a:solidFill>
              </a:rPr>
              <a:t>(kT </a:t>
            </a:r>
            <a:r>
              <a:rPr lang="it-IT" sz="1200" u="none" dirty="0" err="1">
                <a:solidFill>
                  <a:schemeClr val="bg1"/>
                </a:solidFill>
              </a:rPr>
              <a:t>depends</a:t>
            </a:r>
            <a:r>
              <a:rPr lang="it-IT" sz="1200" u="none" dirty="0">
                <a:solidFill>
                  <a:schemeClr val="bg1"/>
                </a:solidFill>
              </a:rPr>
              <a:t> on stellar site).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2253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241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MA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30600"/>
            <a:ext cx="482441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1014"/>
            <a:ext cx="1584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CasellaDiTesto 18"/>
          <p:cNvSpPr txBox="1">
            <a:spLocks noChangeArrowheads="1"/>
          </p:cNvSpPr>
          <p:nvPr/>
        </p:nvSpPr>
        <p:spPr bwMode="auto">
          <a:xfrm>
            <a:off x="3305175" y="1844675"/>
            <a:ext cx="227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u="none"/>
              <a:t>Reaction rate (cm</a:t>
            </a:r>
            <a:r>
              <a:rPr lang="it-IT" sz="1600" u="none" baseline="30000"/>
              <a:t>-3</a:t>
            </a:r>
            <a:r>
              <a:rPr lang="it-IT" sz="1600" u="none"/>
              <a:t>s</a:t>
            </a:r>
            <a:r>
              <a:rPr lang="it-IT" sz="1600" u="none" baseline="30000"/>
              <a:t>-1</a:t>
            </a:r>
            <a:r>
              <a:rPr lang="it-IT" sz="1600" u="none"/>
              <a:t>):</a:t>
            </a:r>
          </a:p>
        </p:txBody>
      </p:sp>
      <p:pic>
        <p:nvPicPr>
          <p:cNvPr id="22537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16237"/>
            <a:ext cx="1584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43188"/>
            <a:ext cx="43211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-Up Arrow 4"/>
          <p:cNvSpPr/>
          <p:nvPr/>
        </p:nvSpPr>
        <p:spPr bwMode="auto">
          <a:xfrm rot="5400000">
            <a:off x="6263482" y="2169319"/>
            <a:ext cx="360362" cy="431800"/>
          </a:xfrm>
          <a:prstGeom prst="bentUp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9" name="CasellaDiTesto 11"/>
          <p:cNvSpPr txBox="1"/>
          <p:nvPr/>
        </p:nvSpPr>
        <p:spPr>
          <a:xfrm>
            <a:off x="179388" y="3716338"/>
            <a:ext cx="4032250" cy="1939925"/>
          </a:xfrm>
          <a:prstGeom prst="rect">
            <a:avLst/>
          </a:prstGeom>
          <a:ln>
            <a:solidFill>
              <a:srgbClr val="2F85A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2000" b="1" u="none" dirty="0" err="1">
                <a:solidFill>
                  <a:srgbClr val="2F85A6"/>
                </a:solidFill>
              </a:rPr>
              <a:t>Two</a:t>
            </a:r>
            <a:r>
              <a:rPr lang="it-IT" sz="2000" b="1" u="none" dirty="0">
                <a:solidFill>
                  <a:srgbClr val="2F85A6"/>
                </a:solidFill>
              </a:rPr>
              <a:t> </a:t>
            </a:r>
            <a:r>
              <a:rPr lang="it-IT" sz="2000" b="1" u="none" dirty="0" err="1">
                <a:solidFill>
                  <a:srgbClr val="2F85A6"/>
                </a:solidFill>
              </a:rPr>
              <a:t>methods</a:t>
            </a:r>
            <a:r>
              <a:rPr lang="it-IT" sz="2000" b="1" u="none" dirty="0">
                <a:solidFill>
                  <a:srgbClr val="2F85A6"/>
                </a:solidFill>
              </a:rPr>
              <a:t> </a:t>
            </a:r>
            <a:r>
              <a:rPr lang="it-IT" sz="2000" u="none" dirty="0">
                <a:solidFill>
                  <a:srgbClr val="2F85A6"/>
                </a:solidFill>
              </a:rPr>
              <a:t>are </a:t>
            </a:r>
            <a:r>
              <a:rPr lang="it-IT" sz="2000" u="none" dirty="0" err="1">
                <a:solidFill>
                  <a:srgbClr val="2F85A6"/>
                </a:solidFill>
              </a:rPr>
              <a:t>used</a:t>
            </a:r>
            <a:r>
              <a:rPr lang="it-IT" sz="2000" u="none" dirty="0">
                <a:solidFill>
                  <a:srgbClr val="2F85A6"/>
                </a:solidFill>
              </a:rPr>
              <a:t> to </a:t>
            </a:r>
            <a:r>
              <a:rPr lang="it-IT" sz="2000" u="none" dirty="0" err="1">
                <a:solidFill>
                  <a:srgbClr val="2F85A6"/>
                </a:solidFill>
              </a:rPr>
              <a:t>determine</a:t>
            </a:r>
            <a:r>
              <a:rPr lang="it-IT" sz="2000" u="none" dirty="0">
                <a:solidFill>
                  <a:srgbClr val="2F85A6"/>
                </a:solidFill>
              </a:rPr>
              <a:t> MACS: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u="none" dirty="0" err="1">
                <a:solidFill>
                  <a:srgbClr val="12213A"/>
                </a:solidFill>
              </a:rPr>
              <a:t>measurement</a:t>
            </a:r>
            <a:r>
              <a:rPr lang="it-IT" sz="1400" u="none" dirty="0">
                <a:solidFill>
                  <a:srgbClr val="12213A"/>
                </a:solidFill>
              </a:rPr>
              <a:t> of </a:t>
            </a:r>
            <a:r>
              <a:rPr lang="it-IT" sz="1400" b="1" u="none" dirty="0" err="1">
                <a:solidFill>
                  <a:srgbClr val="12213A"/>
                </a:solidFill>
              </a:rPr>
              <a:t>energy</a:t>
            </a:r>
            <a:r>
              <a:rPr lang="it-IT" sz="1400" b="1" u="none" dirty="0">
                <a:solidFill>
                  <a:srgbClr val="12213A"/>
                </a:solidFill>
              </a:rPr>
              <a:t> </a:t>
            </a:r>
            <a:r>
              <a:rPr lang="it-IT" sz="1400" b="1" u="none" dirty="0" err="1">
                <a:solidFill>
                  <a:srgbClr val="12213A"/>
                </a:solidFill>
              </a:rPr>
              <a:t>dependent</a:t>
            </a:r>
            <a:r>
              <a:rPr lang="it-IT" sz="1400" u="none" dirty="0">
                <a:solidFill>
                  <a:srgbClr val="12213A"/>
                </a:solidFill>
              </a:rPr>
              <a:t> </a:t>
            </a:r>
            <a:r>
              <a:rPr lang="it-IT" sz="1400" u="none" dirty="0" err="1">
                <a:solidFill>
                  <a:srgbClr val="12213A"/>
                </a:solidFill>
              </a:rPr>
              <a:t>neutron</a:t>
            </a:r>
            <a:r>
              <a:rPr lang="it-IT" sz="1400" u="none" dirty="0">
                <a:solidFill>
                  <a:srgbClr val="12213A"/>
                </a:solidFill>
              </a:rPr>
              <a:t> </a:t>
            </a:r>
            <a:r>
              <a:rPr lang="it-IT" sz="1400" u="none" dirty="0" err="1">
                <a:solidFill>
                  <a:srgbClr val="12213A"/>
                </a:solidFill>
              </a:rPr>
              <a:t>capture</a:t>
            </a:r>
            <a:r>
              <a:rPr lang="it-IT" sz="1400" u="none" dirty="0">
                <a:solidFill>
                  <a:srgbClr val="12213A"/>
                </a:solidFill>
              </a:rPr>
              <a:t> cross-</a:t>
            </a:r>
            <a:r>
              <a:rPr lang="it-IT" sz="1400" u="none" dirty="0" err="1">
                <a:solidFill>
                  <a:srgbClr val="12213A"/>
                </a:solidFill>
              </a:rPr>
              <a:t>sections</a:t>
            </a:r>
            <a:r>
              <a:rPr lang="it-IT" sz="1400" u="none" dirty="0">
                <a:solidFill>
                  <a:srgbClr val="12213A"/>
                </a:solidFill>
              </a:rPr>
              <a:t>;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b="1" u="none" dirty="0" err="1">
                <a:solidFill>
                  <a:srgbClr val="B50000"/>
                </a:solidFill>
              </a:rPr>
              <a:t>integral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measurement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u="none" dirty="0">
                <a:solidFill>
                  <a:srgbClr val="B50000"/>
                </a:solidFill>
              </a:rPr>
              <a:t>(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integrated</a:t>
            </a:r>
            <a:r>
              <a:rPr lang="it-IT" sz="1400" u="none" dirty="0">
                <a:solidFill>
                  <a:srgbClr val="B50000"/>
                </a:solidFill>
              </a:rPr>
              <a:t>) </a:t>
            </a:r>
            <a:r>
              <a:rPr lang="it-IT" sz="1400" u="none" dirty="0" err="1">
                <a:solidFill>
                  <a:srgbClr val="B50000"/>
                </a:solidFill>
              </a:rPr>
              <a:t>using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neutron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beams</a:t>
            </a:r>
            <a:r>
              <a:rPr lang="it-IT" sz="1400" u="none" dirty="0">
                <a:solidFill>
                  <a:srgbClr val="B50000"/>
                </a:solidFill>
              </a:rPr>
              <a:t> with </a:t>
            </a:r>
            <a:r>
              <a:rPr lang="it-IT" sz="1400" u="none" dirty="0" err="1">
                <a:solidFill>
                  <a:srgbClr val="B50000"/>
                </a:solidFill>
              </a:rPr>
              <a:t>suitable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spectrum</a:t>
            </a:r>
            <a:r>
              <a:rPr lang="it-IT" sz="1400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2541" name="Rectangle 17"/>
          <p:cNvSpPr>
            <a:spLocks noChangeArrowheads="1"/>
          </p:cNvSpPr>
          <p:nvPr/>
        </p:nvSpPr>
        <p:spPr bwMode="auto">
          <a:xfrm>
            <a:off x="323850" y="4868863"/>
            <a:ext cx="3816350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xplosion 2 4"/>
          <p:cNvSpPr>
            <a:spLocks noChangeArrowheads="1"/>
          </p:cNvSpPr>
          <p:nvPr/>
        </p:nvSpPr>
        <p:spPr bwMode="auto">
          <a:xfrm>
            <a:off x="1613624" y="4657565"/>
            <a:ext cx="2952750" cy="2439512"/>
          </a:xfrm>
          <a:prstGeom prst="irregularSeal2">
            <a:avLst/>
          </a:prstGeom>
          <a:solidFill>
            <a:srgbClr val="B50000"/>
          </a:solidFill>
          <a:ln w="28575" cmpd="sng">
            <a:solidFill>
              <a:srgbClr val="2F85A6"/>
            </a:solidFill>
            <a:prstDash val="dash"/>
            <a:round/>
            <a:headEnd/>
            <a:tailEnd/>
          </a:ln>
          <a:extLst/>
        </p:spPr>
        <p:txBody>
          <a:bodyPr/>
          <a:lstStyle/>
          <a:p>
            <a:pPr algn="ctr"/>
            <a:r>
              <a:rPr lang="en-US" u="none" dirty="0" err="1" smtClean="0">
                <a:solidFill>
                  <a:schemeClr val="bg1"/>
                </a:solidFill>
              </a:rPr>
              <a:t>n_TOF</a:t>
            </a:r>
            <a:r>
              <a:rPr lang="en-US" u="none" dirty="0" smtClean="0">
                <a:solidFill>
                  <a:schemeClr val="bg1"/>
                </a:solidFill>
              </a:rPr>
              <a:t>@ CERN</a:t>
            </a:r>
            <a:endParaRPr lang="en-US" u="none" dirty="0">
              <a:solidFill>
                <a:schemeClr val="bg1"/>
              </a:solidFill>
            </a:endParaRPr>
          </a:p>
        </p:txBody>
      </p:sp>
      <p:sp>
        <p:nvSpPr>
          <p:cNvPr id="18" name="CasellaDiTesto 21"/>
          <p:cNvSpPr txBox="1"/>
          <p:nvPr/>
        </p:nvSpPr>
        <p:spPr>
          <a:xfrm>
            <a:off x="3276600" y="1268413"/>
            <a:ext cx="5729288" cy="461962"/>
          </a:xfrm>
          <a:prstGeom prst="rect">
            <a:avLst/>
          </a:prstGeom>
          <a:solidFill>
            <a:srgbClr val="12213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200" u="none" dirty="0">
                <a:solidFill>
                  <a:schemeClr val="bg1"/>
                </a:solidFill>
              </a:rPr>
              <a:t>For </a:t>
            </a:r>
            <a:r>
              <a:rPr lang="it-IT" sz="1200" u="none" dirty="0" err="1">
                <a:solidFill>
                  <a:schemeClr val="bg1"/>
                </a:solidFill>
              </a:rPr>
              <a:t>Astrophysical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applications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it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important</a:t>
            </a:r>
            <a:r>
              <a:rPr lang="it-IT" sz="1200" u="none" dirty="0">
                <a:solidFill>
                  <a:schemeClr val="bg1"/>
                </a:solidFill>
              </a:rPr>
              <a:t> to </a:t>
            </a:r>
            <a:r>
              <a:rPr lang="it-IT" sz="1200" u="none" dirty="0" err="1">
                <a:solidFill>
                  <a:schemeClr val="bg1"/>
                </a:solidFill>
              </a:rPr>
              <a:t>determine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Maxwellian</a:t>
            </a:r>
            <a:r>
              <a:rPr lang="it-IT" sz="1200" b="1" u="none" dirty="0">
                <a:solidFill>
                  <a:srgbClr val="2F85A6"/>
                </a:solidFill>
              </a:rPr>
              <a:t> </a:t>
            </a:r>
            <a:r>
              <a:rPr lang="it-IT" sz="1200" b="1" u="none" dirty="0" err="1">
                <a:solidFill>
                  <a:srgbClr val="2F85A6"/>
                </a:solidFill>
              </a:rPr>
              <a:t>Averaged</a:t>
            </a:r>
            <a:r>
              <a:rPr lang="it-IT" sz="1200" b="1" u="none" dirty="0">
                <a:solidFill>
                  <a:srgbClr val="2F85A6"/>
                </a:solidFill>
              </a:rPr>
              <a:t> Cross-</a:t>
            </a:r>
            <a:r>
              <a:rPr lang="it-IT" sz="1200" b="1" u="none" dirty="0" err="1">
                <a:solidFill>
                  <a:srgbClr val="2F85A6"/>
                </a:solidFill>
              </a:rPr>
              <a:t>Sections</a:t>
            </a:r>
            <a:r>
              <a:rPr lang="it-IT" sz="1200" b="1" u="none" dirty="0">
                <a:solidFill>
                  <a:srgbClr val="2F85A6"/>
                </a:solidFill>
              </a:rPr>
              <a:t> (MACS)</a:t>
            </a:r>
            <a:r>
              <a:rPr lang="it-IT" sz="1200" u="none" dirty="0">
                <a:solidFill>
                  <a:schemeClr val="bg1"/>
                </a:solidFill>
              </a:rPr>
              <a:t>, for </a:t>
            </a:r>
            <a:r>
              <a:rPr lang="it-IT" sz="1200" u="none" dirty="0" err="1">
                <a:solidFill>
                  <a:schemeClr val="bg1"/>
                </a:solidFill>
              </a:rPr>
              <a:t>various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 smtClean="0">
                <a:solidFill>
                  <a:schemeClr val="bg1"/>
                </a:solidFill>
              </a:rPr>
              <a:t>temperatures</a:t>
            </a:r>
            <a:r>
              <a:rPr lang="it-IT" sz="1200" u="none" dirty="0" smtClean="0">
                <a:solidFill>
                  <a:schemeClr val="bg1"/>
                </a:solidFill>
              </a:rPr>
              <a:t> </a:t>
            </a:r>
            <a:r>
              <a:rPr lang="it-IT" sz="1200" u="none" dirty="0">
                <a:solidFill>
                  <a:schemeClr val="bg1"/>
                </a:solidFill>
              </a:rPr>
              <a:t>(kT </a:t>
            </a:r>
            <a:r>
              <a:rPr lang="it-IT" sz="1200" u="none" dirty="0" err="1">
                <a:solidFill>
                  <a:schemeClr val="bg1"/>
                </a:solidFill>
              </a:rPr>
              <a:t>depends</a:t>
            </a:r>
            <a:r>
              <a:rPr lang="it-IT" sz="1200" u="none" dirty="0">
                <a:solidFill>
                  <a:schemeClr val="bg1"/>
                </a:solidFill>
              </a:rPr>
              <a:t> on stellar site). </a:t>
            </a:r>
          </a:p>
        </p:txBody>
      </p:sp>
    </p:spTree>
    <p:extLst>
      <p:ext uri="{BB962C8B-B14F-4D97-AF65-F5344CB8AC3E}">
        <p14:creationId xmlns:p14="http://schemas.microsoft.com/office/powerpoint/2010/main" val="118941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25603" name="Picture 78" descr="CERN's-accelerator-complex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13922" r="16685" b="24010"/>
          <a:stretch>
            <a:fillRect/>
          </a:stretch>
        </p:blipFill>
        <p:spPr bwMode="auto">
          <a:xfrm>
            <a:off x="3348038" y="2025650"/>
            <a:ext cx="57785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Donut 79"/>
          <p:cNvSpPr/>
          <p:nvPr/>
        </p:nvSpPr>
        <p:spPr>
          <a:xfrm rot="19882921">
            <a:off x="3887788" y="4757738"/>
            <a:ext cx="1304925" cy="1041400"/>
          </a:xfrm>
          <a:prstGeom prst="donut">
            <a:avLst>
              <a:gd name="adj" fmla="val 1930"/>
            </a:avLst>
          </a:prstGeom>
          <a:solidFill>
            <a:schemeClr val="accent6"/>
          </a:solidFill>
          <a:ln w="3810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Arrow Connector 83"/>
          <p:cNvCxnSpPr>
            <a:stCxn id="85" idx="3"/>
            <a:endCxn id="80" idx="2"/>
          </p:cNvCxnSpPr>
          <p:nvPr/>
        </p:nvCxnSpPr>
        <p:spPr>
          <a:xfrm>
            <a:off x="3203575" y="5089525"/>
            <a:ext cx="763588" cy="501650"/>
          </a:xfrm>
          <a:prstGeom prst="straightConnector1">
            <a:avLst/>
          </a:prstGeom>
          <a:ln w="38100"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107950" y="4581525"/>
            <a:ext cx="3095625" cy="1016000"/>
          </a:xfrm>
          <a:prstGeom prst="rect">
            <a:avLst/>
          </a:prstGeom>
          <a:noFill/>
          <a:ln w="28575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u="none">
                <a:solidFill>
                  <a:srgbClr val="FF8000"/>
                </a:solidFill>
              </a:rPr>
              <a:t>Neutron Time-Of- Flight facility: </a:t>
            </a:r>
            <a:r>
              <a:rPr lang="en-US" sz="2000" b="1" u="none">
                <a:solidFill>
                  <a:srgbClr val="FF8000"/>
                </a:solidFill>
              </a:rPr>
              <a:t>n_TOF</a:t>
            </a:r>
          </a:p>
          <a:p>
            <a:pPr algn="ctr" eaLnBrk="1" hangingPunct="1"/>
            <a:endParaRPr lang="en-US" sz="2000" b="1" u="none">
              <a:solidFill>
                <a:srgbClr val="FF8000"/>
              </a:solidFill>
            </a:endParaRPr>
          </a:p>
        </p:txBody>
      </p:sp>
      <p:pic>
        <p:nvPicPr>
          <p:cNvPr id="25607" name="Picture 10" descr="site-aerial-view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341438"/>
            <a:ext cx="31845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Donut 86"/>
          <p:cNvSpPr/>
          <p:nvPr/>
        </p:nvSpPr>
        <p:spPr>
          <a:xfrm rot="19882921">
            <a:off x="1465263" y="2932113"/>
            <a:ext cx="400050" cy="279400"/>
          </a:xfrm>
          <a:prstGeom prst="donut">
            <a:avLst>
              <a:gd name="adj" fmla="val 1930"/>
            </a:avLst>
          </a:prstGeom>
          <a:solidFill>
            <a:schemeClr val="accent6"/>
          </a:solidFill>
          <a:ln w="3810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560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24580" name="Picture 3" descr="tof_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0"/>
          <a:stretch>
            <a:fillRect/>
          </a:stretch>
        </p:blipFill>
        <p:spPr bwMode="auto">
          <a:xfrm>
            <a:off x="179388" y="1230313"/>
            <a:ext cx="5449887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1"/>
          <p:cNvSpPr>
            <a:spLocks noChangeAspect="1"/>
          </p:cNvSpPr>
          <p:nvPr/>
        </p:nvSpPr>
        <p:spPr bwMode="auto">
          <a:xfrm>
            <a:off x="852488" y="3757613"/>
            <a:ext cx="3287712" cy="1490662"/>
          </a:xfrm>
          <a:custGeom>
            <a:avLst/>
            <a:gdLst/>
            <a:ahLst/>
            <a:cxnLst>
              <a:cxn ang="0">
                <a:pos x="114" y="353"/>
              </a:cxn>
              <a:cxn ang="0">
                <a:pos x="36" y="455"/>
              </a:cxn>
              <a:cxn ang="0">
                <a:pos x="12" y="515"/>
              </a:cxn>
              <a:cxn ang="0">
                <a:pos x="0" y="599"/>
              </a:cxn>
              <a:cxn ang="0">
                <a:pos x="6" y="665"/>
              </a:cxn>
              <a:cxn ang="0">
                <a:pos x="24" y="677"/>
              </a:cxn>
              <a:cxn ang="0">
                <a:pos x="60" y="719"/>
              </a:cxn>
              <a:cxn ang="0">
                <a:pos x="24" y="779"/>
              </a:cxn>
              <a:cxn ang="0">
                <a:pos x="36" y="857"/>
              </a:cxn>
              <a:cxn ang="0">
                <a:pos x="108" y="893"/>
              </a:cxn>
              <a:cxn ang="0">
                <a:pos x="144" y="953"/>
              </a:cxn>
              <a:cxn ang="0">
                <a:pos x="210" y="959"/>
              </a:cxn>
              <a:cxn ang="0">
                <a:pos x="414" y="959"/>
              </a:cxn>
              <a:cxn ang="0">
                <a:pos x="660" y="971"/>
              </a:cxn>
              <a:cxn ang="0">
                <a:pos x="1050" y="989"/>
              </a:cxn>
              <a:cxn ang="0">
                <a:pos x="1110" y="1007"/>
              </a:cxn>
              <a:cxn ang="0">
                <a:pos x="1830" y="971"/>
              </a:cxn>
              <a:cxn ang="0">
                <a:pos x="1902" y="929"/>
              </a:cxn>
              <a:cxn ang="0">
                <a:pos x="2004" y="863"/>
              </a:cxn>
              <a:cxn ang="0">
                <a:pos x="2058" y="839"/>
              </a:cxn>
              <a:cxn ang="0">
                <a:pos x="2094" y="815"/>
              </a:cxn>
              <a:cxn ang="0">
                <a:pos x="2112" y="767"/>
              </a:cxn>
              <a:cxn ang="0">
                <a:pos x="2184" y="743"/>
              </a:cxn>
              <a:cxn ang="0">
                <a:pos x="2268" y="707"/>
              </a:cxn>
              <a:cxn ang="0">
                <a:pos x="2436" y="623"/>
              </a:cxn>
              <a:cxn ang="0">
                <a:pos x="2304" y="557"/>
              </a:cxn>
              <a:cxn ang="0">
                <a:pos x="2196" y="437"/>
              </a:cxn>
              <a:cxn ang="0">
                <a:pos x="2130" y="371"/>
              </a:cxn>
              <a:cxn ang="0">
                <a:pos x="2100" y="341"/>
              </a:cxn>
              <a:cxn ang="0">
                <a:pos x="2076" y="305"/>
              </a:cxn>
              <a:cxn ang="0">
                <a:pos x="2034" y="257"/>
              </a:cxn>
              <a:cxn ang="0">
                <a:pos x="1986" y="221"/>
              </a:cxn>
              <a:cxn ang="0">
                <a:pos x="1896" y="137"/>
              </a:cxn>
              <a:cxn ang="0">
                <a:pos x="1836" y="77"/>
              </a:cxn>
              <a:cxn ang="0">
                <a:pos x="1800" y="65"/>
              </a:cxn>
              <a:cxn ang="0">
                <a:pos x="1782" y="59"/>
              </a:cxn>
              <a:cxn ang="0">
                <a:pos x="1704" y="89"/>
              </a:cxn>
              <a:cxn ang="0">
                <a:pos x="1662" y="131"/>
              </a:cxn>
              <a:cxn ang="0">
                <a:pos x="1644" y="149"/>
              </a:cxn>
              <a:cxn ang="0">
                <a:pos x="1638" y="167"/>
              </a:cxn>
              <a:cxn ang="0">
                <a:pos x="1548" y="119"/>
              </a:cxn>
              <a:cxn ang="0">
                <a:pos x="1482" y="59"/>
              </a:cxn>
              <a:cxn ang="0">
                <a:pos x="1224" y="113"/>
              </a:cxn>
              <a:cxn ang="0">
                <a:pos x="1140" y="101"/>
              </a:cxn>
              <a:cxn ang="0">
                <a:pos x="1038" y="59"/>
              </a:cxn>
              <a:cxn ang="0">
                <a:pos x="918" y="77"/>
              </a:cxn>
              <a:cxn ang="0">
                <a:pos x="624" y="125"/>
              </a:cxn>
              <a:cxn ang="0">
                <a:pos x="546" y="161"/>
              </a:cxn>
              <a:cxn ang="0">
                <a:pos x="216" y="281"/>
              </a:cxn>
              <a:cxn ang="0">
                <a:pos x="120" y="341"/>
              </a:cxn>
              <a:cxn ang="0">
                <a:pos x="102" y="347"/>
              </a:cxn>
              <a:cxn ang="0">
                <a:pos x="114" y="353"/>
              </a:cxn>
            </a:cxnLst>
            <a:rect l="0" t="0" r="r" b="b"/>
            <a:pathLst>
              <a:path w="2436" h="1007">
                <a:moveTo>
                  <a:pt x="114" y="353"/>
                </a:moveTo>
                <a:cubicBezTo>
                  <a:pt x="79" y="379"/>
                  <a:pt x="68" y="423"/>
                  <a:pt x="36" y="455"/>
                </a:cubicBezTo>
                <a:cubicBezTo>
                  <a:pt x="29" y="477"/>
                  <a:pt x="18" y="492"/>
                  <a:pt x="12" y="515"/>
                </a:cubicBezTo>
                <a:cubicBezTo>
                  <a:pt x="18" y="553"/>
                  <a:pt x="17" y="565"/>
                  <a:pt x="0" y="599"/>
                </a:cubicBezTo>
                <a:cubicBezTo>
                  <a:pt x="2" y="621"/>
                  <a:pt x="0" y="644"/>
                  <a:pt x="6" y="665"/>
                </a:cubicBezTo>
                <a:cubicBezTo>
                  <a:pt x="8" y="672"/>
                  <a:pt x="19" y="672"/>
                  <a:pt x="24" y="677"/>
                </a:cubicBezTo>
                <a:cubicBezTo>
                  <a:pt x="47" y="696"/>
                  <a:pt x="46" y="698"/>
                  <a:pt x="60" y="719"/>
                </a:cubicBezTo>
                <a:cubicBezTo>
                  <a:pt x="47" y="739"/>
                  <a:pt x="37" y="759"/>
                  <a:pt x="24" y="779"/>
                </a:cubicBezTo>
                <a:cubicBezTo>
                  <a:pt x="27" y="805"/>
                  <a:pt x="17" y="838"/>
                  <a:pt x="36" y="857"/>
                </a:cubicBezTo>
                <a:cubicBezTo>
                  <a:pt x="44" y="865"/>
                  <a:pt x="94" y="883"/>
                  <a:pt x="108" y="893"/>
                </a:cubicBezTo>
                <a:cubicBezTo>
                  <a:pt x="121" y="912"/>
                  <a:pt x="117" y="947"/>
                  <a:pt x="144" y="953"/>
                </a:cubicBezTo>
                <a:cubicBezTo>
                  <a:pt x="166" y="958"/>
                  <a:pt x="188" y="957"/>
                  <a:pt x="210" y="959"/>
                </a:cubicBezTo>
                <a:cubicBezTo>
                  <a:pt x="316" y="948"/>
                  <a:pt x="255" y="952"/>
                  <a:pt x="414" y="959"/>
                </a:cubicBezTo>
                <a:cubicBezTo>
                  <a:pt x="496" y="963"/>
                  <a:pt x="660" y="971"/>
                  <a:pt x="660" y="971"/>
                </a:cubicBezTo>
                <a:cubicBezTo>
                  <a:pt x="816" y="993"/>
                  <a:pt x="748" y="984"/>
                  <a:pt x="1050" y="989"/>
                </a:cubicBezTo>
                <a:cubicBezTo>
                  <a:pt x="1070" y="996"/>
                  <a:pt x="1090" y="1000"/>
                  <a:pt x="1110" y="1007"/>
                </a:cubicBezTo>
                <a:cubicBezTo>
                  <a:pt x="1358" y="1002"/>
                  <a:pt x="1580" y="976"/>
                  <a:pt x="1830" y="971"/>
                </a:cubicBezTo>
                <a:cubicBezTo>
                  <a:pt x="1850" y="961"/>
                  <a:pt x="1886" y="945"/>
                  <a:pt x="1902" y="929"/>
                </a:cubicBezTo>
                <a:cubicBezTo>
                  <a:pt x="1932" y="899"/>
                  <a:pt x="1962" y="874"/>
                  <a:pt x="2004" y="863"/>
                </a:cubicBezTo>
                <a:cubicBezTo>
                  <a:pt x="2033" y="844"/>
                  <a:pt x="2015" y="853"/>
                  <a:pt x="2058" y="839"/>
                </a:cubicBezTo>
                <a:cubicBezTo>
                  <a:pt x="2072" y="834"/>
                  <a:pt x="2094" y="815"/>
                  <a:pt x="2094" y="815"/>
                </a:cubicBezTo>
                <a:cubicBezTo>
                  <a:pt x="2100" y="799"/>
                  <a:pt x="2101" y="780"/>
                  <a:pt x="2112" y="767"/>
                </a:cubicBezTo>
                <a:cubicBezTo>
                  <a:pt x="2117" y="761"/>
                  <a:pt x="2183" y="743"/>
                  <a:pt x="2184" y="743"/>
                </a:cubicBezTo>
                <a:cubicBezTo>
                  <a:pt x="2212" y="732"/>
                  <a:pt x="2240" y="720"/>
                  <a:pt x="2268" y="707"/>
                </a:cubicBezTo>
                <a:cubicBezTo>
                  <a:pt x="2323" y="681"/>
                  <a:pt x="2378" y="642"/>
                  <a:pt x="2436" y="623"/>
                </a:cubicBezTo>
                <a:cubicBezTo>
                  <a:pt x="2420" y="575"/>
                  <a:pt x="2346" y="571"/>
                  <a:pt x="2304" y="557"/>
                </a:cubicBezTo>
                <a:cubicBezTo>
                  <a:pt x="2272" y="510"/>
                  <a:pt x="2236" y="477"/>
                  <a:pt x="2196" y="437"/>
                </a:cubicBezTo>
                <a:cubicBezTo>
                  <a:pt x="2174" y="415"/>
                  <a:pt x="2157" y="389"/>
                  <a:pt x="2130" y="371"/>
                </a:cubicBezTo>
                <a:cubicBezTo>
                  <a:pt x="2122" y="359"/>
                  <a:pt x="2108" y="353"/>
                  <a:pt x="2100" y="341"/>
                </a:cubicBezTo>
                <a:cubicBezTo>
                  <a:pt x="2069" y="295"/>
                  <a:pt x="2121" y="335"/>
                  <a:pt x="2076" y="305"/>
                </a:cubicBezTo>
                <a:cubicBezTo>
                  <a:pt x="2048" y="263"/>
                  <a:pt x="2064" y="277"/>
                  <a:pt x="2034" y="257"/>
                </a:cubicBezTo>
                <a:cubicBezTo>
                  <a:pt x="2020" y="236"/>
                  <a:pt x="2010" y="229"/>
                  <a:pt x="1986" y="221"/>
                </a:cubicBezTo>
                <a:cubicBezTo>
                  <a:pt x="1953" y="196"/>
                  <a:pt x="1929" y="159"/>
                  <a:pt x="1896" y="137"/>
                </a:cubicBezTo>
                <a:cubicBezTo>
                  <a:pt x="1885" y="121"/>
                  <a:pt x="1854" y="85"/>
                  <a:pt x="1836" y="77"/>
                </a:cubicBezTo>
                <a:cubicBezTo>
                  <a:pt x="1824" y="72"/>
                  <a:pt x="1812" y="69"/>
                  <a:pt x="1800" y="65"/>
                </a:cubicBezTo>
                <a:cubicBezTo>
                  <a:pt x="1794" y="63"/>
                  <a:pt x="1782" y="59"/>
                  <a:pt x="1782" y="59"/>
                </a:cubicBezTo>
                <a:cubicBezTo>
                  <a:pt x="1738" y="65"/>
                  <a:pt x="1740" y="59"/>
                  <a:pt x="1704" y="89"/>
                </a:cubicBezTo>
                <a:cubicBezTo>
                  <a:pt x="1689" y="102"/>
                  <a:pt x="1676" y="117"/>
                  <a:pt x="1662" y="131"/>
                </a:cubicBezTo>
                <a:cubicBezTo>
                  <a:pt x="1656" y="137"/>
                  <a:pt x="1644" y="149"/>
                  <a:pt x="1644" y="149"/>
                </a:cubicBezTo>
                <a:cubicBezTo>
                  <a:pt x="1642" y="155"/>
                  <a:pt x="1644" y="165"/>
                  <a:pt x="1638" y="167"/>
                </a:cubicBezTo>
                <a:cubicBezTo>
                  <a:pt x="1619" y="174"/>
                  <a:pt x="1563" y="129"/>
                  <a:pt x="1548" y="119"/>
                </a:cubicBezTo>
                <a:cubicBezTo>
                  <a:pt x="1527" y="87"/>
                  <a:pt x="1520" y="69"/>
                  <a:pt x="1482" y="59"/>
                </a:cubicBezTo>
                <a:cubicBezTo>
                  <a:pt x="1394" y="0"/>
                  <a:pt x="1304" y="86"/>
                  <a:pt x="1224" y="113"/>
                </a:cubicBezTo>
                <a:cubicBezTo>
                  <a:pt x="1204" y="111"/>
                  <a:pt x="1164" y="110"/>
                  <a:pt x="1140" y="101"/>
                </a:cubicBezTo>
                <a:cubicBezTo>
                  <a:pt x="1106" y="88"/>
                  <a:pt x="1073" y="68"/>
                  <a:pt x="1038" y="59"/>
                </a:cubicBezTo>
                <a:cubicBezTo>
                  <a:pt x="989" y="63"/>
                  <a:pt x="960" y="63"/>
                  <a:pt x="918" y="77"/>
                </a:cubicBezTo>
                <a:cubicBezTo>
                  <a:pt x="844" y="151"/>
                  <a:pt x="716" y="120"/>
                  <a:pt x="624" y="125"/>
                </a:cubicBezTo>
                <a:cubicBezTo>
                  <a:pt x="596" y="134"/>
                  <a:pt x="574" y="152"/>
                  <a:pt x="546" y="161"/>
                </a:cubicBezTo>
                <a:cubicBezTo>
                  <a:pt x="462" y="245"/>
                  <a:pt x="316" y="225"/>
                  <a:pt x="216" y="281"/>
                </a:cubicBezTo>
                <a:cubicBezTo>
                  <a:pt x="183" y="299"/>
                  <a:pt x="155" y="326"/>
                  <a:pt x="120" y="341"/>
                </a:cubicBezTo>
                <a:cubicBezTo>
                  <a:pt x="114" y="343"/>
                  <a:pt x="105" y="341"/>
                  <a:pt x="102" y="347"/>
                </a:cubicBezTo>
                <a:cubicBezTo>
                  <a:pt x="100" y="351"/>
                  <a:pt x="110" y="351"/>
                  <a:pt x="114" y="35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sq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12" name="Picture 6" descr="TOFsche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262438"/>
            <a:ext cx="8991600" cy="2335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5003800" y="4117975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2133600" y="5362575"/>
            <a:ext cx="3276600" cy="990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4585" name="AutoShape 8"/>
          <p:cNvSpPr>
            <a:spLocks noChangeArrowheads="1"/>
          </p:cNvSpPr>
          <p:nvPr/>
        </p:nvSpPr>
        <p:spPr bwMode="auto">
          <a:xfrm>
            <a:off x="2286000" y="5514975"/>
            <a:ext cx="3276600" cy="990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700338" y="2389188"/>
            <a:ext cx="576262" cy="504825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2909888" y="2503488"/>
            <a:ext cx="142875" cy="14287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0" name="Freeform 12"/>
          <p:cNvSpPr>
            <a:spLocks noChangeAspect="1"/>
          </p:cNvSpPr>
          <p:nvPr/>
        </p:nvSpPr>
        <p:spPr bwMode="auto">
          <a:xfrm>
            <a:off x="44450" y="2462213"/>
            <a:ext cx="2582863" cy="1708150"/>
          </a:xfrm>
          <a:custGeom>
            <a:avLst/>
            <a:gdLst/>
            <a:ahLst/>
            <a:cxnLst>
              <a:cxn ang="0">
                <a:pos x="464" y="13"/>
              </a:cxn>
              <a:cxn ang="0">
                <a:pos x="348" y="65"/>
              </a:cxn>
              <a:cxn ang="0">
                <a:pos x="180" y="145"/>
              </a:cxn>
              <a:cxn ang="0">
                <a:pos x="148" y="193"/>
              </a:cxn>
              <a:cxn ang="0">
                <a:pos x="128" y="245"/>
              </a:cxn>
              <a:cxn ang="0">
                <a:pos x="92" y="297"/>
              </a:cxn>
              <a:cxn ang="0">
                <a:pos x="68" y="361"/>
              </a:cxn>
              <a:cxn ang="0">
                <a:pos x="56" y="405"/>
              </a:cxn>
              <a:cxn ang="0">
                <a:pos x="28" y="561"/>
              </a:cxn>
              <a:cxn ang="0">
                <a:pos x="48" y="1025"/>
              </a:cxn>
              <a:cxn ang="0">
                <a:pos x="52" y="1053"/>
              </a:cxn>
              <a:cxn ang="0">
                <a:pos x="64" y="1057"/>
              </a:cxn>
              <a:cxn ang="0">
                <a:pos x="84" y="1093"/>
              </a:cxn>
              <a:cxn ang="0">
                <a:pos x="108" y="1157"/>
              </a:cxn>
              <a:cxn ang="0">
                <a:pos x="116" y="1233"/>
              </a:cxn>
              <a:cxn ang="0">
                <a:pos x="136" y="1269"/>
              </a:cxn>
              <a:cxn ang="0">
                <a:pos x="324" y="1357"/>
              </a:cxn>
              <a:cxn ang="0">
                <a:pos x="668" y="1357"/>
              </a:cxn>
              <a:cxn ang="0">
                <a:pos x="1072" y="1385"/>
              </a:cxn>
              <a:cxn ang="0">
                <a:pos x="1220" y="1417"/>
              </a:cxn>
              <a:cxn ang="0">
                <a:pos x="1260" y="1413"/>
              </a:cxn>
              <a:cxn ang="0">
                <a:pos x="1448" y="1333"/>
              </a:cxn>
              <a:cxn ang="0">
                <a:pos x="1520" y="1309"/>
              </a:cxn>
              <a:cxn ang="0">
                <a:pos x="1588" y="1273"/>
              </a:cxn>
              <a:cxn ang="0">
                <a:pos x="1704" y="1233"/>
              </a:cxn>
              <a:cxn ang="0">
                <a:pos x="1804" y="1181"/>
              </a:cxn>
              <a:cxn ang="0">
                <a:pos x="1896" y="1125"/>
              </a:cxn>
              <a:cxn ang="0">
                <a:pos x="1944" y="1097"/>
              </a:cxn>
              <a:cxn ang="0">
                <a:pos x="2032" y="1033"/>
              </a:cxn>
              <a:cxn ang="0">
                <a:pos x="2084" y="989"/>
              </a:cxn>
              <a:cxn ang="0">
                <a:pos x="2120" y="973"/>
              </a:cxn>
              <a:cxn ang="0">
                <a:pos x="2132" y="857"/>
              </a:cxn>
              <a:cxn ang="0">
                <a:pos x="2100" y="745"/>
              </a:cxn>
              <a:cxn ang="0">
                <a:pos x="2056" y="717"/>
              </a:cxn>
              <a:cxn ang="0">
                <a:pos x="1912" y="661"/>
              </a:cxn>
              <a:cxn ang="0">
                <a:pos x="1900" y="621"/>
              </a:cxn>
              <a:cxn ang="0">
                <a:pos x="1824" y="565"/>
              </a:cxn>
              <a:cxn ang="0">
                <a:pos x="1708" y="465"/>
              </a:cxn>
              <a:cxn ang="0">
                <a:pos x="1636" y="421"/>
              </a:cxn>
              <a:cxn ang="0">
                <a:pos x="1560" y="329"/>
              </a:cxn>
              <a:cxn ang="0">
                <a:pos x="1544" y="309"/>
              </a:cxn>
              <a:cxn ang="0">
                <a:pos x="1496" y="249"/>
              </a:cxn>
              <a:cxn ang="0">
                <a:pos x="1404" y="205"/>
              </a:cxn>
              <a:cxn ang="0">
                <a:pos x="1372" y="177"/>
              </a:cxn>
              <a:cxn ang="0">
                <a:pos x="1360" y="169"/>
              </a:cxn>
              <a:cxn ang="0">
                <a:pos x="1332" y="145"/>
              </a:cxn>
              <a:cxn ang="0">
                <a:pos x="1308" y="125"/>
              </a:cxn>
              <a:cxn ang="0">
                <a:pos x="1256" y="101"/>
              </a:cxn>
              <a:cxn ang="0">
                <a:pos x="1008" y="105"/>
              </a:cxn>
              <a:cxn ang="0">
                <a:pos x="888" y="101"/>
              </a:cxn>
              <a:cxn ang="0">
                <a:pos x="768" y="81"/>
              </a:cxn>
              <a:cxn ang="0">
                <a:pos x="652" y="37"/>
              </a:cxn>
              <a:cxn ang="0">
                <a:pos x="456" y="17"/>
              </a:cxn>
              <a:cxn ang="0">
                <a:pos x="464" y="13"/>
              </a:cxn>
            </a:cxnLst>
            <a:rect l="0" t="0" r="r" b="b"/>
            <a:pathLst>
              <a:path w="2153" h="1424">
                <a:moveTo>
                  <a:pt x="464" y="13"/>
                </a:moveTo>
                <a:cubicBezTo>
                  <a:pt x="425" y="33"/>
                  <a:pt x="387" y="48"/>
                  <a:pt x="348" y="65"/>
                </a:cubicBezTo>
                <a:cubicBezTo>
                  <a:pt x="291" y="90"/>
                  <a:pt x="241" y="130"/>
                  <a:pt x="180" y="145"/>
                </a:cubicBezTo>
                <a:cubicBezTo>
                  <a:pt x="169" y="162"/>
                  <a:pt x="156" y="175"/>
                  <a:pt x="148" y="193"/>
                </a:cubicBezTo>
                <a:cubicBezTo>
                  <a:pt x="141" y="210"/>
                  <a:pt x="139" y="230"/>
                  <a:pt x="128" y="245"/>
                </a:cubicBezTo>
                <a:cubicBezTo>
                  <a:pt x="116" y="262"/>
                  <a:pt x="101" y="278"/>
                  <a:pt x="92" y="297"/>
                </a:cubicBezTo>
                <a:cubicBezTo>
                  <a:pt x="87" y="307"/>
                  <a:pt x="72" y="346"/>
                  <a:pt x="68" y="361"/>
                </a:cubicBezTo>
                <a:cubicBezTo>
                  <a:pt x="64" y="376"/>
                  <a:pt x="56" y="405"/>
                  <a:pt x="56" y="405"/>
                </a:cubicBezTo>
                <a:cubicBezTo>
                  <a:pt x="52" y="459"/>
                  <a:pt x="39" y="508"/>
                  <a:pt x="28" y="561"/>
                </a:cubicBezTo>
                <a:cubicBezTo>
                  <a:pt x="36" y="715"/>
                  <a:pt x="0" y="880"/>
                  <a:pt x="48" y="1025"/>
                </a:cubicBezTo>
                <a:cubicBezTo>
                  <a:pt x="49" y="1034"/>
                  <a:pt x="48" y="1045"/>
                  <a:pt x="52" y="1053"/>
                </a:cubicBezTo>
                <a:cubicBezTo>
                  <a:pt x="54" y="1057"/>
                  <a:pt x="61" y="1054"/>
                  <a:pt x="64" y="1057"/>
                </a:cubicBezTo>
                <a:cubicBezTo>
                  <a:pt x="68" y="1061"/>
                  <a:pt x="81" y="1086"/>
                  <a:pt x="84" y="1093"/>
                </a:cubicBezTo>
                <a:cubicBezTo>
                  <a:pt x="94" y="1115"/>
                  <a:pt x="95" y="1137"/>
                  <a:pt x="108" y="1157"/>
                </a:cubicBezTo>
                <a:cubicBezTo>
                  <a:pt x="110" y="1178"/>
                  <a:pt x="112" y="1211"/>
                  <a:pt x="116" y="1233"/>
                </a:cubicBezTo>
                <a:cubicBezTo>
                  <a:pt x="119" y="1246"/>
                  <a:pt x="136" y="1269"/>
                  <a:pt x="136" y="1269"/>
                </a:cubicBezTo>
                <a:cubicBezTo>
                  <a:pt x="149" y="1394"/>
                  <a:pt x="187" y="1353"/>
                  <a:pt x="324" y="1357"/>
                </a:cubicBezTo>
                <a:cubicBezTo>
                  <a:pt x="434" y="1375"/>
                  <a:pt x="562" y="1361"/>
                  <a:pt x="668" y="1357"/>
                </a:cubicBezTo>
                <a:cubicBezTo>
                  <a:pt x="816" y="1360"/>
                  <a:pt x="931" y="1367"/>
                  <a:pt x="1072" y="1385"/>
                </a:cubicBezTo>
                <a:cubicBezTo>
                  <a:pt x="1122" y="1399"/>
                  <a:pt x="1168" y="1412"/>
                  <a:pt x="1220" y="1417"/>
                </a:cubicBezTo>
                <a:cubicBezTo>
                  <a:pt x="1239" y="1423"/>
                  <a:pt x="1233" y="1424"/>
                  <a:pt x="1260" y="1413"/>
                </a:cubicBezTo>
                <a:cubicBezTo>
                  <a:pt x="1323" y="1388"/>
                  <a:pt x="1385" y="1359"/>
                  <a:pt x="1448" y="1333"/>
                </a:cubicBezTo>
                <a:cubicBezTo>
                  <a:pt x="1471" y="1323"/>
                  <a:pt x="1497" y="1319"/>
                  <a:pt x="1520" y="1309"/>
                </a:cubicBezTo>
                <a:cubicBezTo>
                  <a:pt x="1544" y="1299"/>
                  <a:pt x="1564" y="1283"/>
                  <a:pt x="1588" y="1273"/>
                </a:cubicBezTo>
                <a:cubicBezTo>
                  <a:pt x="1625" y="1257"/>
                  <a:pt x="1668" y="1251"/>
                  <a:pt x="1704" y="1233"/>
                </a:cubicBezTo>
                <a:cubicBezTo>
                  <a:pt x="1737" y="1217"/>
                  <a:pt x="1773" y="1200"/>
                  <a:pt x="1804" y="1181"/>
                </a:cubicBezTo>
                <a:cubicBezTo>
                  <a:pt x="1834" y="1162"/>
                  <a:pt x="1862" y="1136"/>
                  <a:pt x="1896" y="1125"/>
                </a:cubicBezTo>
                <a:cubicBezTo>
                  <a:pt x="1911" y="1110"/>
                  <a:pt x="1928" y="1110"/>
                  <a:pt x="1944" y="1097"/>
                </a:cubicBezTo>
                <a:cubicBezTo>
                  <a:pt x="1972" y="1074"/>
                  <a:pt x="1997" y="1045"/>
                  <a:pt x="2032" y="1033"/>
                </a:cubicBezTo>
                <a:cubicBezTo>
                  <a:pt x="2048" y="1020"/>
                  <a:pt x="2064" y="996"/>
                  <a:pt x="2084" y="989"/>
                </a:cubicBezTo>
                <a:cubicBezTo>
                  <a:pt x="2113" y="979"/>
                  <a:pt x="2101" y="986"/>
                  <a:pt x="2120" y="973"/>
                </a:cubicBezTo>
                <a:cubicBezTo>
                  <a:pt x="2147" y="932"/>
                  <a:pt x="2153" y="919"/>
                  <a:pt x="2132" y="857"/>
                </a:cubicBezTo>
                <a:cubicBezTo>
                  <a:pt x="2128" y="818"/>
                  <a:pt x="2136" y="769"/>
                  <a:pt x="2100" y="745"/>
                </a:cubicBezTo>
                <a:cubicBezTo>
                  <a:pt x="2090" y="730"/>
                  <a:pt x="2073" y="723"/>
                  <a:pt x="2056" y="717"/>
                </a:cubicBezTo>
                <a:cubicBezTo>
                  <a:pt x="2016" y="677"/>
                  <a:pt x="1963" y="678"/>
                  <a:pt x="1912" y="661"/>
                </a:cubicBezTo>
                <a:cubicBezTo>
                  <a:pt x="1897" y="638"/>
                  <a:pt x="1909" y="660"/>
                  <a:pt x="1900" y="621"/>
                </a:cubicBezTo>
                <a:cubicBezTo>
                  <a:pt x="1886" y="562"/>
                  <a:pt x="1888" y="570"/>
                  <a:pt x="1824" y="565"/>
                </a:cubicBezTo>
                <a:cubicBezTo>
                  <a:pt x="1788" y="529"/>
                  <a:pt x="1758" y="482"/>
                  <a:pt x="1708" y="465"/>
                </a:cubicBezTo>
                <a:cubicBezTo>
                  <a:pt x="1689" y="446"/>
                  <a:pt x="1659" y="436"/>
                  <a:pt x="1636" y="421"/>
                </a:cubicBezTo>
                <a:cubicBezTo>
                  <a:pt x="1611" y="404"/>
                  <a:pt x="1583" y="352"/>
                  <a:pt x="1560" y="329"/>
                </a:cubicBezTo>
                <a:cubicBezTo>
                  <a:pt x="1551" y="303"/>
                  <a:pt x="1563" y="330"/>
                  <a:pt x="1544" y="309"/>
                </a:cubicBezTo>
                <a:cubicBezTo>
                  <a:pt x="1527" y="290"/>
                  <a:pt x="1516" y="266"/>
                  <a:pt x="1496" y="249"/>
                </a:cubicBezTo>
                <a:cubicBezTo>
                  <a:pt x="1472" y="229"/>
                  <a:pt x="1434" y="215"/>
                  <a:pt x="1404" y="205"/>
                </a:cubicBezTo>
                <a:cubicBezTo>
                  <a:pt x="1391" y="185"/>
                  <a:pt x="1400" y="196"/>
                  <a:pt x="1372" y="177"/>
                </a:cubicBezTo>
                <a:cubicBezTo>
                  <a:pt x="1368" y="174"/>
                  <a:pt x="1360" y="169"/>
                  <a:pt x="1360" y="169"/>
                </a:cubicBezTo>
                <a:cubicBezTo>
                  <a:pt x="1354" y="145"/>
                  <a:pt x="1361" y="155"/>
                  <a:pt x="1332" y="145"/>
                </a:cubicBezTo>
                <a:cubicBezTo>
                  <a:pt x="1321" y="141"/>
                  <a:pt x="1316" y="131"/>
                  <a:pt x="1308" y="125"/>
                </a:cubicBezTo>
                <a:cubicBezTo>
                  <a:pt x="1288" y="110"/>
                  <a:pt x="1279" y="107"/>
                  <a:pt x="1256" y="101"/>
                </a:cubicBezTo>
                <a:cubicBezTo>
                  <a:pt x="1156" y="103"/>
                  <a:pt x="1098" y="110"/>
                  <a:pt x="1008" y="105"/>
                </a:cubicBezTo>
                <a:cubicBezTo>
                  <a:pt x="966" y="94"/>
                  <a:pt x="934" y="98"/>
                  <a:pt x="888" y="101"/>
                </a:cubicBezTo>
                <a:cubicBezTo>
                  <a:pt x="844" y="98"/>
                  <a:pt x="809" y="91"/>
                  <a:pt x="768" y="81"/>
                </a:cubicBezTo>
                <a:cubicBezTo>
                  <a:pt x="745" y="66"/>
                  <a:pt x="681" y="43"/>
                  <a:pt x="652" y="37"/>
                </a:cubicBezTo>
                <a:cubicBezTo>
                  <a:pt x="596" y="0"/>
                  <a:pt x="513" y="18"/>
                  <a:pt x="456" y="17"/>
                </a:cubicBezTo>
                <a:cubicBezTo>
                  <a:pt x="438" y="5"/>
                  <a:pt x="439" y="8"/>
                  <a:pt x="464" y="1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sq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000750" y="1543050"/>
            <a:ext cx="1000125" cy="1285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Rectangle 7"/>
          <p:cNvSpPr/>
          <p:nvPr/>
        </p:nvSpPr>
        <p:spPr>
          <a:xfrm>
            <a:off x="34925" y="5454650"/>
            <a:ext cx="608013" cy="3556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11"/>
          <p:cNvSpPr/>
          <p:nvPr/>
        </p:nvSpPr>
        <p:spPr>
          <a:xfrm>
            <a:off x="1879600" y="5191125"/>
            <a:ext cx="1328738" cy="7747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12"/>
          <p:cNvSpPr/>
          <p:nvPr/>
        </p:nvSpPr>
        <p:spPr>
          <a:xfrm>
            <a:off x="4727575" y="5075238"/>
            <a:ext cx="1116013" cy="73501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13"/>
          <p:cNvSpPr/>
          <p:nvPr/>
        </p:nvSpPr>
        <p:spPr>
          <a:xfrm>
            <a:off x="6199188" y="4694238"/>
            <a:ext cx="1011237" cy="16383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14"/>
          <p:cNvSpPr/>
          <p:nvPr/>
        </p:nvSpPr>
        <p:spPr>
          <a:xfrm>
            <a:off x="3281363" y="5086350"/>
            <a:ext cx="752475" cy="8794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8" name="Straight Arrow Connector 8"/>
          <p:cNvCxnSpPr/>
          <p:nvPr/>
        </p:nvCxnSpPr>
        <p:spPr>
          <a:xfrm>
            <a:off x="107950" y="5557838"/>
            <a:ext cx="156686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utoShape 2"/>
          <p:cNvSpPr>
            <a:spLocks noChangeArrowheads="1"/>
          </p:cNvSpPr>
          <p:nvPr/>
        </p:nvSpPr>
        <p:spPr bwMode="auto">
          <a:xfrm>
            <a:off x="4857750" y="1323975"/>
            <a:ext cx="4133850" cy="1550988"/>
          </a:xfrm>
          <a:prstGeom prst="roundRect">
            <a:avLst>
              <a:gd name="adj" fmla="val 16667"/>
            </a:avLst>
          </a:prstGeom>
          <a:ln>
            <a:solidFill>
              <a:srgbClr val="2F85A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just">
              <a:defRPr/>
            </a:pPr>
            <a:r>
              <a:rPr lang="en-US" sz="1600" b="1" u="none" dirty="0">
                <a:solidFill>
                  <a:srgbClr val="CC0000"/>
                </a:solidFill>
              </a:rPr>
              <a:t>n_TOF</a:t>
            </a:r>
            <a:r>
              <a:rPr lang="en-US" sz="1600" u="none" dirty="0">
                <a:solidFill>
                  <a:srgbClr val="CC0000"/>
                </a:solidFill>
              </a:rPr>
              <a:t> is a </a:t>
            </a:r>
            <a:r>
              <a:rPr lang="en-US" sz="1600" b="1" u="none" dirty="0">
                <a:solidFill>
                  <a:srgbClr val="CC0000"/>
                </a:solidFill>
              </a:rPr>
              <a:t>spallation</a:t>
            </a:r>
            <a:r>
              <a:rPr lang="en-US" sz="1600" u="none" dirty="0">
                <a:solidFill>
                  <a:srgbClr val="CC0000"/>
                </a:solidFill>
              </a:rPr>
              <a:t> neutron source based on </a:t>
            </a:r>
            <a:r>
              <a:rPr lang="en-US" sz="1600" b="1" u="none" dirty="0">
                <a:solidFill>
                  <a:srgbClr val="CC0000"/>
                </a:solidFill>
              </a:rPr>
              <a:t>20 GeV/c</a:t>
            </a:r>
            <a:r>
              <a:rPr lang="en-US" sz="1600" u="none" dirty="0">
                <a:solidFill>
                  <a:srgbClr val="CC0000"/>
                </a:solidFill>
              </a:rPr>
              <a:t> </a:t>
            </a:r>
            <a:r>
              <a:rPr lang="en-US" sz="1600" b="1" u="none" dirty="0">
                <a:solidFill>
                  <a:srgbClr val="CC0000"/>
                </a:solidFill>
              </a:rPr>
              <a:t>protons </a:t>
            </a:r>
            <a:r>
              <a:rPr lang="en-US" sz="1600" u="none" dirty="0">
                <a:solidFill>
                  <a:srgbClr val="CC0000"/>
                </a:solidFill>
              </a:rPr>
              <a:t>from the CERN PS</a:t>
            </a:r>
            <a:r>
              <a:rPr lang="en-US" sz="1600" b="1" u="none" dirty="0">
                <a:solidFill>
                  <a:srgbClr val="CC0000"/>
                </a:solidFill>
              </a:rPr>
              <a:t> </a:t>
            </a:r>
            <a:r>
              <a:rPr lang="en-US" sz="1600" u="none" dirty="0">
                <a:solidFill>
                  <a:srgbClr val="CC0000"/>
                </a:solidFill>
              </a:rPr>
              <a:t>hitting a</a:t>
            </a:r>
            <a:r>
              <a:rPr lang="en-US" sz="1600" b="1" u="none" dirty="0">
                <a:solidFill>
                  <a:srgbClr val="CC0000"/>
                </a:solidFill>
              </a:rPr>
              <a:t> </a:t>
            </a:r>
            <a:r>
              <a:rPr lang="en-US" sz="1600" b="1" u="none" dirty="0" err="1">
                <a:solidFill>
                  <a:srgbClr val="CC0000"/>
                </a:solidFill>
              </a:rPr>
              <a:t>Pb</a:t>
            </a:r>
            <a:r>
              <a:rPr lang="en-US" sz="1600" b="1" u="none" dirty="0">
                <a:solidFill>
                  <a:srgbClr val="CC0000"/>
                </a:solidFill>
              </a:rPr>
              <a:t> block</a:t>
            </a:r>
            <a:r>
              <a:rPr lang="en-US" sz="1600" u="none" dirty="0">
                <a:solidFill>
                  <a:srgbClr val="CC0000"/>
                </a:solidFill>
              </a:rPr>
              <a:t> (~300 neutrons per proton and ~ 7x10</a:t>
            </a:r>
            <a:r>
              <a:rPr lang="en-US" sz="1600" u="none" baseline="30000" dirty="0">
                <a:solidFill>
                  <a:srgbClr val="CC0000"/>
                </a:solidFill>
              </a:rPr>
              <a:t>12 </a:t>
            </a:r>
            <a:r>
              <a:rPr lang="en-US" sz="1600" u="none" dirty="0" err="1">
                <a:solidFill>
                  <a:srgbClr val="CC0000"/>
                </a:solidFill>
              </a:rPr>
              <a:t>ppp</a:t>
            </a:r>
            <a:r>
              <a:rPr lang="en-US" sz="1600" u="none" dirty="0">
                <a:solidFill>
                  <a:srgbClr val="CC0000"/>
                </a:solidFill>
              </a:rPr>
              <a:t>).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sz="1600" u="none" dirty="0">
                <a:solidFill>
                  <a:srgbClr val="CC0000"/>
                </a:solidFill>
              </a:rPr>
              <a:t>Experimental area at </a:t>
            </a:r>
            <a:r>
              <a:rPr lang="en-US" sz="1600" b="1" u="none" dirty="0">
                <a:solidFill>
                  <a:srgbClr val="CC0000"/>
                </a:solidFill>
              </a:rPr>
              <a:t>185 m </a:t>
            </a:r>
            <a:r>
              <a:rPr lang="en-US" sz="1600" u="none" dirty="0">
                <a:solidFill>
                  <a:srgbClr val="CC0000"/>
                </a:solidFill>
              </a:rPr>
              <a:t>and</a:t>
            </a:r>
            <a:r>
              <a:rPr lang="en-US" sz="1600" b="1" u="none" dirty="0">
                <a:solidFill>
                  <a:srgbClr val="CC0000"/>
                </a:solidFill>
              </a:rPr>
              <a:t> 18.5 m</a:t>
            </a:r>
            <a:r>
              <a:rPr lang="en-US" sz="1600" u="none" dirty="0">
                <a:solidFill>
                  <a:srgbClr val="CC0000"/>
                </a:solidFill>
              </a:rPr>
              <a:t>.</a:t>
            </a:r>
          </a:p>
        </p:txBody>
      </p:sp>
      <p:pic>
        <p:nvPicPr>
          <p:cNvPr id="22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32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601 C -0.01805 -0.05921 -0.00034 -0.12465 0.03941 -0.14755 C 0.08021 -0.17114 0.12709 -0.14593 0.14428 -0.09343 C 0.16146 -0.03885 0.14445 0.02197 0.10452 0.04556 C 0.06476 0.06915 0.01754 0.04579 -4.72222E-6 -0.00601 Z " pathEditMode="relative" rAng="14761151" ptsTypes="f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0" y="-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601 L -0.22048 -0.2365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-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041 L -0.12535 -0.10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7" grpId="0" animBg="1"/>
      <p:bldP spid="17" grpId="1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  <a:ln>
            <a:solidFill>
              <a:srgbClr val="2F85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rgbClr val="2F85A6"/>
                </a:solidFill>
              </a:rPr>
              <a:t>The </a:t>
            </a:r>
            <a:r>
              <a:rPr lang="it-IT" sz="1800" u="none" dirty="0" err="1">
                <a:solidFill>
                  <a:srgbClr val="2F85A6"/>
                </a:solidFill>
              </a:rPr>
              <a:t>advange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n_TOF</a:t>
            </a:r>
            <a:r>
              <a:rPr lang="it-IT" sz="1800" u="none" dirty="0">
                <a:solidFill>
                  <a:srgbClr val="2F85A6"/>
                </a:solidFill>
              </a:rPr>
              <a:t> are a </a:t>
            </a:r>
            <a:r>
              <a:rPr lang="it-IT" sz="1800" u="none" dirty="0" err="1">
                <a:solidFill>
                  <a:srgbClr val="2F85A6"/>
                </a:solidFill>
              </a:rPr>
              <a:t>direct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consequence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 </a:t>
            </a:r>
            <a:r>
              <a:rPr lang="it-IT" sz="1800" u="none" dirty="0" err="1">
                <a:solidFill>
                  <a:srgbClr val="2F85A6"/>
                </a:solidFill>
              </a:rPr>
              <a:t>characteristics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44675"/>
            <a:ext cx="5181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  <a:ln>
            <a:solidFill>
              <a:srgbClr val="2F85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rgbClr val="2F85A6"/>
                </a:solidFill>
              </a:rPr>
              <a:t>The </a:t>
            </a:r>
            <a:r>
              <a:rPr lang="it-IT" sz="1800" u="none" dirty="0" err="1">
                <a:solidFill>
                  <a:srgbClr val="2F85A6"/>
                </a:solidFill>
              </a:rPr>
              <a:t>advange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n_TOF</a:t>
            </a:r>
            <a:r>
              <a:rPr lang="it-IT" sz="1800" u="none" dirty="0">
                <a:solidFill>
                  <a:srgbClr val="2F85A6"/>
                </a:solidFill>
              </a:rPr>
              <a:t> are a </a:t>
            </a:r>
            <a:r>
              <a:rPr lang="it-IT" sz="1800" u="none" dirty="0" err="1">
                <a:solidFill>
                  <a:srgbClr val="2F85A6"/>
                </a:solidFill>
              </a:rPr>
              <a:t>direct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consequence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 </a:t>
            </a:r>
            <a:r>
              <a:rPr lang="it-IT" sz="1800" u="none" dirty="0" err="1">
                <a:solidFill>
                  <a:srgbClr val="2F85A6"/>
                </a:solidFill>
              </a:rPr>
              <a:t>characteristics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  <p:pic>
        <p:nvPicPr>
          <p:cNvPr id="33" name="Picture 3" descr="Logo-INFN-U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91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Outline</a:t>
            </a:r>
          </a:p>
        </p:txBody>
      </p:sp>
      <p:sp>
        <p:nvSpPr>
          <p:cNvPr id="1128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192" y="1196752"/>
            <a:ext cx="8075240" cy="518457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B50000"/>
                </a:solidFill>
                <a:cs typeface="+mn-cs"/>
              </a:rPr>
              <a:t>The n_TOF project</a:t>
            </a:r>
            <a:r>
              <a:rPr lang="en-US" b="1" dirty="0" smtClean="0">
                <a:solidFill>
                  <a:srgbClr val="A50021"/>
                </a:solidFill>
                <a:cs typeface="+mn-cs"/>
              </a:rPr>
              <a:t> 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400" dirty="0" smtClean="0">
                <a:solidFill>
                  <a:srgbClr val="2F85A6"/>
                </a:solidFill>
              </a:rPr>
              <a:t>Objectives, basic parameters, instrumentation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sz="2400" b="1" dirty="0" smtClean="0">
              <a:solidFill>
                <a:srgbClr val="CC0000"/>
              </a:solidFill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rgbClr val="B50000"/>
                </a:solidFill>
                <a:cs typeface="+mn-cs"/>
              </a:rPr>
              <a:t>Examples of measurements and their impact on </a:t>
            </a:r>
            <a:r>
              <a:rPr lang="en-US" b="1" i="1" dirty="0" smtClean="0">
                <a:solidFill>
                  <a:srgbClr val="B50000"/>
                </a:solidFill>
                <a:cs typeface="+mn-cs"/>
              </a:rPr>
              <a:t>s-process </a:t>
            </a:r>
            <a:r>
              <a:rPr lang="en-US" b="1" i="1" dirty="0" err="1" smtClean="0">
                <a:solidFill>
                  <a:srgbClr val="B50000"/>
                </a:solidFill>
                <a:cs typeface="+mn-cs"/>
              </a:rPr>
              <a:t>nucleosynthesis</a:t>
            </a:r>
            <a:endParaRPr lang="en-US" b="1" i="1" dirty="0" smtClean="0">
              <a:solidFill>
                <a:srgbClr val="B50000"/>
              </a:solidFill>
              <a:cs typeface="+mn-cs"/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en-US" sz="2400" dirty="0" smtClean="0">
                <a:solidFill>
                  <a:srgbClr val="2F85A6"/>
                </a:solidFill>
              </a:rPr>
              <a:t>Branch-point isotopes,</a:t>
            </a:r>
            <a:r>
              <a:rPr lang="en-US" sz="2400" dirty="0">
                <a:solidFill>
                  <a:srgbClr val="2F85A6"/>
                </a:solidFill>
              </a:rPr>
              <a:t> n</a:t>
            </a:r>
            <a:r>
              <a:rPr lang="en-US" sz="2400" dirty="0" smtClean="0">
                <a:solidFill>
                  <a:srgbClr val="2F85A6"/>
                </a:solidFill>
              </a:rPr>
              <a:t>eutron sources, </a:t>
            </a:r>
            <a:r>
              <a:rPr lang="en-US" sz="2400" i="1" dirty="0" smtClean="0">
                <a:solidFill>
                  <a:srgbClr val="2F85A6"/>
                </a:solidFill>
              </a:rPr>
              <a:t>s-only</a:t>
            </a:r>
            <a:r>
              <a:rPr lang="en-US" sz="2400" dirty="0" smtClean="0">
                <a:solidFill>
                  <a:srgbClr val="2F85A6"/>
                </a:solidFill>
              </a:rPr>
              <a:t> isotopes, </a:t>
            </a:r>
            <a:r>
              <a:rPr lang="en-US" sz="2400" i="1" dirty="0" smtClean="0">
                <a:solidFill>
                  <a:srgbClr val="2F85A6"/>
                </a:solidFill>
              </a:rPr>
              <a:t>s-process</a:t>
            </a:r>
            <a:r>
              <a:rPr lang="en-US" sz="2400" dirty="0" smtClean="0">
                <a:solidFill>
                  <a:srgbClr val="2F85A6"/>
                </a:solidFill>
              </a:rPr>
              <a:t> bottleneck, weak component </a:t>
            </a:r>
          </a:p>
          <a:p>
            <a:pPr marL="57150" indent="0" eaLnBrk="1" hangingPunct="1">
              <a:buNone/>
              <a:defRPr/>
            </a:pPr>
            <a:endParaRPr lang="en-US" b="1" dirty="0" smtClean="0">
              <a:solidFill>
                <a:srgbClr val="B50000"/>
              </a:solidFill>
            </a:endParaRPr>
          </a:p>
          <a:p>
            <a:pPr marL="514350" indent="-457200" eaLnBrk="1" hangingPunct="1">
              <a:defRPr/>
            </a:pPr>
            <a:r>
              <a:rPr lang="en-US" b="1" dirty="0" smtClean="0">
                <a:solidFill>
                  <a:srgbClr val="B50000"/>
                </a:solidFill>
              </a:rPr>
              <a:t>Future program</a:t>
            </a:r>
          </a:p>
          <a:p>
            <a:pPr marL="457200" lvl="1" indent="0" eaLnBrk="1" hangingPunct="1">
              <a:buNone/>
              <a:defRPr/>
            </a:pPr>
            <a:r>
              <a:rPr lang="en-US" sz="2400" dirty="0" smtClean="0">
                <a:solidFill>
                  <a:srgbClr val="2F85A6"/>
                </a:solidFill>
              </a:rPr>
              <a:t>Facility upgrade 2019-2021, measurements 2021-2030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7172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44675"/>
            <a:ext cx="5181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  <a:ln>
            <a:solidFill>
              <a:srgbClr val="2F85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rgbClr val="2F85A6"/>
                </a:solidFill>
              </a:rPr>
              <a:t>The </a:t>
            </a:r>
            <a:r>
              <a:rPr lang="it-IT" sz="1800" u="none" dirty="0" err="1">
                <a:solidFill>
                  <a:srgbClr val="2F85A6"/>
                </a:solidFill>
              </a:rPr>
              <a:t>advange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n_TOF</a:t>
            </a:r>
            <a:r>
              <a:rPr lang="it-IT" sz="1800" u="none" dirty="0">
                <a:solidFill>
                  <a:srgbClr val="2F85A6"/>
                </a:solidFill>
              </a:rPr>
              <a:t> are a </a:t>
            </a:r>
            <a:r>
              <a:rPr lang="it-IT" sz="1800" u="none" dirty="0" err="1">
                <a:solidFill>
                  <a:srgbClr val="2F85A6"/>
                </a:solidFill>
              </a:rPr>
              <a:t>direct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consequence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 </a:t>
            </a:r>
            <a:r>
              <a:rPr lang="it-IT" sz="1800" u="none" dirty="0" err="1">
                <a:solidFill>
                  <a:srgbClr val="2F85A6"/>
                </a:solidFill>
              </a:rPr>
              <a:t>characteristics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948488" y="2060575"/>
            <a:ext cx="2135187" cy="585788"/>
          </a:xfrm>
          <a:prstGeom prst="rect">
            <a:avLst/>
          </a:prstGeom>
          <a:solidFill>
            <a:srgbClr val="12213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Wide energy range: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25 meV &lt; E</a:t>
            </a:r>
            <a:r>
              <a:rPr lang="en-GB" sz="1600" u="none" baseline="-25000" dirty="0">
                <a:sym typeface="Wingdings" pitchFamily="2" charset="2"/>
              </a:rPr>
              <a:t>n </a:t>
            </a:r>
            <a:r>
              <a:rPr lang="en-GB" sz="1600" u="none" dirty="0">
                <a:sym typeface="Wingdings" pitchFamily="2" charset="2"/>
              </a:rPr>
              <a:t>&lt; 1 GeV </a:t>
            </a:r>
            <a:endParaRPr lang="en-US" sz="1600" u="none" dirty="0"/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  <p:pic>
        <p:nvPicPr>
          <p:cNvPr id="35" name="Picture 3" descr="Logo-INFN-U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203848" y="2204864"/>
            <a:ext cx="2376264" cy="0"/>
          </a:xfrm>
          <a:prstGeom prst="straightConnector1">
            <a:avLst/>
          </a:prstGeom>
          <a:ln w="76200" cmpd="sng">
            <a:solidFill>
              <a:srgbClr val="B5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9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44675"/>
            <a:ext cx="5181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  <a:ln>
            <a:solidFill>
              <a:srgbClr val="2F85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rgbClr val="2F85A6"/>
                </a:solidFill>
              </a:rPr>
              <a:t>The </a:t>
            </a:r>
            <a:r>
              <a:rPr lang="it-IT" sz="1800" u="none" dirty="0" err="1">
                <a:solidFill>
                  <a:srgbClr val="2F85A6"/>
                </a:solidFill>
              </a:rPr>
              <a:t>advange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n_TOF</a:t>
            </a:r>
            <a:r>
              <a:rPr lang="it-IT" sz="1800" u="none" dirty="0">
                <a:solidFill>
                  <a:srgbClr val="2F85A6"/>
                </a:solidFill>
              </a:rPr>
              <a:t> are a </a:t>
            </a:r>
            <a:r>
              <a:rPr lang="it-IT" sz="1800" u="none" dirty="0" err="1">
                <a:solidFill>
                  <a:srgbClr val="2F85A6"/>
                </a:solidFill>
              </a:rPr>
              <a:t>direct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consequence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 </a:t>
            </a:r>
            <a:r>
              <a:rPr lang="it-IT" sz="1800" u="none" dirty="0" err="1">
                <a:solidFill>
                  <a:srgbClr val="2F85A6"/>
                </a:solidFill>
              </a:rPr>
              <a:t>characteristics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948488" y="2060575"/>
            <a:ext cx="2135187" cy="585788"/>
          </a:xfrm>
          <a:prstGeom prst="rect">
            <a:avLst/>
          </a:prstGeom>
          <a:solidFill>
            <a:srgbClr val="12213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Wide energy range: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25 meV &lt; E</a:t>
            </a:r>
            <a:r>
              <a:rPr lang="en-GB" sz="1600" u="none" baseline="-25000" dirty="0">
                <a:sym typeface="Wingdings" pitchFamily="2" charset="2"/>
              </a:rPr>
              <a:t>n </a:t>
            </a:r>
            <a:r>
              <a:rPr lang="en-GB" sz="1600" u="none" dirty="0">
                <a:sym typeface="Wingdings" pitchFamily="2" charset="2"/>
              </a:rPr>
              <a:t>&lt; 1 GeV </a:t>
            </a:r>
            <a:endParaRPr lang="en-US" sz="1600" u="none" dirty="0"/>
          </a:p>
        </p:txBody>
      </p:sp>
      <p:sp>
        <p:nvSpPr>
          <p:cNvPr id="3" name="Rectangle 2"/>
          <p:cNvSpPr/>
          <p:nvPr/>
        </p:nvSpPr>
        <p:spPr>
          <a:xfrm>
            <a:off x="6900863" y="2741613"/>
            <a:ext cx="2208212" cy="83185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High neutron flux</a:t>
            </a:r>
          </a:p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EAR2 10</a:t>
            </a:r>
            <a:r>
              <a:rPr lang="en-GB" sz="1600" u="none" baseline="30000" dirty="0">
                <a:solidFill>
                  <a:srgbClr val="B50000"/>
                </a:solidFill>
              </a:rPr>
              <a:t>6</a:t>
            </a:r>
            <a:r>
              <a:rPr lang="en-GB" sz="1600" u="none" dirty="0">
                <a:solidFill>
                  <a:srgbClr val="B50000"/>
                </a:solidFill>
              </a:rPr>
              <a:t> n/cm</a:t>
            </a:r>
            <a:r>
              <a:rPr lang="en-GB" sz="1600" u="none" baseline="30000" dirty="0">
                <a:solidFill>
                  <a:srgbClr val="B50000"/>
                </a:solidFill>
              </a:rPr>
              <a:t>2</a:t>
            </a:r>
            <a:r>
              <a:rPr lang="en-GB" sz="1600" u="none" dirty="0">
                <a:solidFill>
                  <a:srgbClr val="B50000"/>
                </a:solidFill>
              </a:rPr>
              <a:t>/pulse </a:t>
            </a:r>
          </a:p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EAR1 10</a:t>
            </a:r>
            <a:r>
              <a:rPr lang="en-GB" sz="1600" u="none" baseline="30000" dirty="0">
                <a:solidFill>
                  <a:srgbClr val="B50000"/>
                </a:solidFill>
              </a:rPr>
              <a:t>5</a:t>
            </a:r>
            <a:r>
              <a:rPr lang="en-GB" sz="1600" u="none" dirty="0">
                <a:solidFill>
                  <a:srgbClr val="B50000"/>
                </a:solidFill>
              </a:rPr>
              <a:t> n/cm</a:t>
            </a:r>
            <a:r>
              <a:rPr lang="en-GB" sz="1600" u="none" baseline="30000" dirty="0">
                <a:solidFill>
                  <a:srgbClr val="B50000"/>
                </a:solidFill>
              </a:rPr>
              <a:t>2</a:t>
            </a:r>
            <a:r>
              <a:rPr lang="en-GB" sz="1600" u="none" dirty="0">
                <a:solidFill>
                  <a:srgbClr val="B50000"/>
                </a:solidFill>
              </a:rPr>
              <a:t>/pulse</a:t>
            </a:r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  <p:pic>
        <p:nvPicPr>
          <p:cNvPr id="36" name="Picture 3" descr="Logo-INFN-U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3203848" y="2204864"/>
            <a:ext cx="2376264" cy="0"/>
          </a:xfrm>
          <a:prstGeom prst="straightConnector1">
            <a:avLst/>
          </a:prstGeom>
          <a:ln w="76200" cmpd="sng">
            <a:solidFill>
              <a:srgbClr val="B5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5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44675"/>
            <a:ext cx="5181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  <a:ln>
            <a:solidFill>
              <a:srgbClr val="2F85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rgbClr val="2F85A6"/>
                </a:solidFill>
              </a:rPr>
              <a:t>The </a:t>
            </a:r>
            <a:r>
              <a:rPr lang="it-IT" sz="1800" u="none" dirty="0" err="1">
                <a:solidFill>
                  <a:srgbClr val="2F85A6"/>
                </a:solidFill>
              </a:rPr>
              <a:t>advange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n_TOF</a:t>
            </a:r>
            <a:r>
              <a:rPr lang="it-IT" sz="1800" u="none" dirty="0">
                <a:solidFill>
                  <a:srgbClr val="2F85A6"/>
                </a:solidFill>
              </a:rPr>
              <a:t> are a </a:t>
            </a:r>
            <a:r>
              <a:rPr lang="it-IT" sz="1800" u="none" dirty="0" err="1">
                <a:solidFill>
                  <a:srgbClr val="2F85A6"/>
                </a:solidFill>
              </a:rPr>
              <a:t>direct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consequence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 </a:t>
            </a:r>
            <a:r>
              <a:rPr lang="it-IT" sz="1800" u="none" dirty="0" err="1">
                <a:solidFill>
                  <a:srgbClr val="2F85A6"/>
                </a:solidFill>
              </a:rPr>
              <a:t>characteristics</a:t>
            </a:r>
            <a:r>
              <a:rPr lang="it-IT" sz="1800" u="none" dirty="0">
                <a:solidFill>
                  <a:srgbClr val="2F85A6"/>
                </a:solidFill>
              </a:rPr>
              <a:t> </a:t>
            </a:r>
            <a:r>
              <a:rPr lang="it-IT" sz="1800" u="none" dirty="0" err="1">
                <a:solidFill>
                  <a:srgbClr val="2F85A6"/>
                </a:solidFill>
              </a:rPr>
              <a:t>of</a:t>
            </a:r>
            <a:r>
              <a:rPr lang="it-IT" sz="1800" u="none" dirty="0">
                <a:solidFill>
                  <a:srgbClr val="2F85A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948488" y="2060575"/>
            <a:ext cx="2135187" cy="585788"/>
          </a:xfrm>
          <a:prstGeom prst="rect">
            <a:avLst/>
          </a:prstGeom>
          <a:solidFill>
            <a:srgbClr val="12213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Wide energy range: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25 meV &lt; E</a:t>
            </a:r>
            <a:r>
              <a:rPr lang="en-GB" sz="1600" u="none" baseline="-25000" dirty="0">
                <a:sym typeface="Wingdings" pitchFamily="2" charset="2"/>
              </a:rPr>
              <a:t>n </a:t>
            </a:r>
            <a:r>
              <a:rPr lang="en-GB" sz="1600" u="none" dirty="0">
                <a:sym typeface="Wingdings" pitchFamily="2" charset="2"/>
              </a:rPr>
              <a:t>&lt; 1 GeV </a:t>
            </a:r>
            <a:endParaRPr lang="en-US" sz="1600" u="none" dirty="0"/>
          </a:p>
        </p:txBody>
      </p:sp>
      <p:sp>
        <p:nvSpPr>
          <p:cNvPr id="3" name="Rectangle 2"/>
          <p:cNvSpPr/>
          <p:nvPr/>
        </p:nvSpPr>
        <p:spPr>
          <a:xfrm>
            <a:off x="6900863" y="2741613"/>
            <a:ext cx="2208212" cy="83185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High neutron flux</a:t>
            </a:r>
          </a:p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EAR2 10</a:t>
            </a:r>
            <a:r>
              <a:rPr lang="en-GB" sz="1600" u="none" baseline="30000" dirty="0">
                <a:solidFill>
                  <a:srgbClr val="B50000"/>
                </a:solidFill>
              </a:rPr>
              <a:t>6</a:t>
            </a:r>
            <a:r>
              <a:rPr lang="en-GB" sz="1600" u="none" dirty="0">
                <a:solidFill>
                  <a:srgbClr val="B50000"/>
                </a:solidFill>
              </a:rPr>
              <a:t> n/cm</a:t>
            </a:r>
            <a:r>
              <a:rPr lang="en-GB" sz="1600" u="none" baseline="30000" dirty="0">
                <a:solidFill>
                  <a:srgbClr val="B50000"/>
                </a:solidFill>
              </a:rPr>
              <a:t>2</a:t>
            </a:r>
            <a:r>
              <a:rPr lang="en-GB" sz="1600" u="none" dirty="0">
                <a:solidFill>
                  <a:srgbClr val="B50000"/>
                </a:solidFill>
              </a:rPr>
              <a:t>/pulse </a:t>
            </a:r>
          </a:p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EAR1 10</a:t>
            </a:r>
            <a:r>
              <a:rPr lang="en-GB" sz="1600" u="none" baseline="30000" dirty="0">
                <a:solidFill>
                  <a:srgbClr val="B50000"/>
                </a:solidFill>
              </a:rPr>
              <a:t>5</a:t>
            </a:r>
            <a:r>
              <a:rPr lang="en-GB" sz="1600" u="none" dirty="0">
                <a:solidFill>
                  <a:srgbClr val="B50000"/>
                </a:solidFill>
              </a:rPr>
              <a:t> n/cm</a:t>
            </a:r>
            <a:r>
              <a:rPr lang="en-GB" sz="1600" u="none" baseline="30000" dirty="0">
                <a:solidFill>
                  <a:srgbClr val="B50000"/>
                </a:solidFill>
              </a:rPr>
              <a:t>2</a:t>
            </a:r>
            <a:r>
              <a:rPr lang="en-GB" sz="1600" u="none" dirty="0">
                <a:solidFill>
                  <a:srgbClr val="B50000"/>
                </a:solidFill>
              </a:rPr>
              <a:t>/pulse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019925" y="3644900"/>
            <a:ext cx="2019300" cy="831850"/>
          </a:xfrm>
          <a:prstGeom prst="rect">
            <a:avLst/>
          </a:prstGeom>
          <a:solidFill>
            <a:srgbClr val="FF8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Good 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energy resolution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ΔE/E ~10</a:t>
            </a:r>
            <a:r>
              <a:rPr lang="en-GB" sz="1600" u="none" baseline="30000" dirty="0">
                <a:sym typeface="Wingdings" pitchFamily="2" charset="2"/>
              </a:rPr>
              <a:t>-4 </a:t>
            </a:r>
            <a:r>
              <a:rPr lang="en-GB" sz="1600" u="none" dirty="0">
                <a:sym typeface="Wingdings" pitchFamily="2" charset="2"/>
              </a:rPr>
              <a:t>@ EAR1</a:t>
            </a:r>
            <a:endParaRPr lang="en-US" sz="1600" u="none" baseline="30000" dirty="0"/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  <p:pic>
        <p:nvPicPr>
          <p:cNvPr id="37" name="Picture 3" descr="Logo-INFN-U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>
            <a:off x="3203848" y="2204864"/>
            <a:ext cx="2376264" cy="0"/>
          </a:xfrm>
          <a:prstGeom prst="straightConnector1">
            <a:avLst/>
          </a:prstGeom>
          <a:ln w="76200" cmpd="sng">
            <a:solidFill>
              <a:srgbClr val="B5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38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86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049" y="2305531"/>
            <a:ext cx="3110855" cy="414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TACpic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30488"/>
            <a:ext cx="432117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DSCN00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924425"/>
            <a:ext cx="1943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500563" y="5832475"/>
            <a:ext cx="2209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200" u="none" baseline="30000">
                <a:solidFill>
                  <a:srgbClr val="FFFF00"/>
                </a:solidFill>
              </a:rPr>
              <a:t>10</a:t>
            </a:r>
            <a:r>
              <a:rPr lang="en-GB" sz="1200" u="none">
                <a:solidFill>
                  <a:srgbClr val="FFFF00"/>
                </a:solidFill>
              </a:rPr>
              <a:t>B loaded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sz="1200" u="none">
                <a:solidFill>
                  <a:srgbClr val="FFFF00"/>
                </a:solidFill>
              </a:rPr>
              <a:t>Carbon Fibre Capsules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643438" y="1341438"/>
            <a:ext cx="4176712" cy="1076325"/>
          </a:xfrm>
          <a:prstGeom prst="rect">
            <a:avLst/>
          </a:prstGeom>
          <a:solidFill>
            <a:srgbClr val="12213A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0" hangingPunct="0">
              <a:spcBef>
                <a:spcPts val="600"/>
              </a:spcBef>
              <a:defRPr/>
            </a:pPr>
            <a:r>
              <a:rPr lang="it-IT" sz="1600" u="none" dirty="0" err="1">
                <a:solidFill>
                  <a:schemeClr val="bg1"/>
                </a:solidFill>
              </a:rPr>
              <a:t>Capture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reactions</a:t>
            </a:r>
            <a:r>
              <a:rPr lang="it-IT" sz="1600" u="none" dirty="0">
                <a:solidFill>
                  <a:schemeClr val="bg1"/>
                </a:solidFill>
              </a:rPr>
              <a:t> are </a:t>
            </a:r>
            <a:r>
              <a:rPr lang="it-IT" sz="1600" u="none" dirty="0" err="1">
                <a:solidFill>
                  <a:schemeClr val="bg1"/>
                </a:solidFill>
              </a:rPr>
              <a:t>measured</a:t>
            </a:r>
            <a:r>
              <a:rPr lang="it-IT" sz="1600" u="none" dirty="0">
                <a:solidFill>
                  <a:schemeClr val="bg1"/>
                </a:solidFill>
              </a:rPr>
              <a:t> by </a:t>
            </a:r>
            <a:r>
              <a:rPr lang="it-IT" sz="1600" u="none" dirty="0" err="1">
                <a:solidFill>
                  <a:schemeClr val="bg1"/>
                </a:solidFill>
              </a:rPr>
              <a:t>detecting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  <a:latin typeface="Symbol" pitchFamily="18" charset="2"/>
              </a:rPr>
              <a:t>γ</a:t>
            </a:r>
            <a:r>
              <a:rPr lang="it-IT" sz="1600" u="none" dirty="0" err="1">
                <a:solidFill>
                  <a:schemeClr val="bg1"/>
                </a:solidFill>
              </a:rPr>
              <a:t>-rays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emitted</a:t>
            </a:r>
            <a:r>
              <a:rPr lang="it-IT" sz="1600" u="none" dirty="0">
                <a:solidFill>
                  <a:schemeClr val="bg1"/>
                </a:solidFill>
              </a:rPr>
              <a:t> in the de-</a:t>
            </a:r>
            <a:r>
              <a:rPr lang="it-IT" sz="1600" u="none" dirty="0" err="1">
                <a:solidFill>
                  <a:schemeClr val="bg1"/>
                </a:solidFill>
              </a:rPr>
              <a:t>excitation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process</a:t>
            </a:r>
            <a:r>
              <a:rPr lang="it-IT" sz="1600" u="none" dirty="0">
                <a:solidFill>
                  <a:schemeClr val="bg1"/>
                </a:solidFill>
              </a:rPr>
              <a:t>. </a:t>
            </a:r>
            <a:r>
              <a:rPr lang="it-IT" sz="1600" b="1" u="none" dirty="0" err="1">
                <a:solidFill>
                  <a:schemeClr val="bg1"/>
                </a:solidFill>
              </a:rPr>
              <a:t>Two</a:t>
            </a:r>
            <a:r>
              <a:rPr lang="it-IT" sz="1600" b="1" u="none" dirty="0">
                <a:solidFill>
                  <a:schemeClr val="bg1"/>
                </a:solidFill>
              </a:rPr>
              <a:t> </a:t>
            </a:r>
            <a:r>
              <a:rPr lang="it-IT" sz="1600" b="1" u="none" dirty="0" err="1">
                <a:solidFill>
                  <a:schemeClr val="bg1"/>
                </a:solidFill>
              </a:rPr>
              <a:t>different</a:t>
            </a:r>
            <a:r>
              <a:rPr lang="it-IT" sz="1600" b="1" u="none" dirty="0">
                <a:solidFill>
                  <a:schemeClr val="bg1"/>
                </a:solidFill>
              </a:rPr>
              <a:t> </a:t>
            </a:r>
            <a:r>
              <a:rPr lang="it-IT" sz="1600" b="1" u="none" dirty="0" err="1">
                <a:solidFill>
                  <a:schemeClr val="bg1"/>
                </a:solidFill>
              </a:rPr>
              <a:t>systems</a:t>
            </a:r>
            <a:r>
              <a:rPr lang="it-IT" sz="1600" u="none" dirty="0">
                <a:solidFill>
                  <a:schemeClr val="bg1"/>
                </a:solidFill>
              </a:rPr>
              <a:t>, to </a:t>
            </a:r>
            <a:r>
              <a:rPr lang="it-IT" sz="1600" u="none" dirty="0" err="1">
                <a:solidFill>
                  <a:schemeClr val="bg1"/>
                </a:solidFill>
              </a:rPr>
              <a:t>minimize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different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types</a:t>
            </a:r>
            <a:r>
              <a:rPr lang="it-IT" sz="1600" u="none" dirty="0">
                <a:solidFill>
                  <a:schemeClr val="bg1"/>
                </a:solidFill>
              </a:rPr>
              <a:t> of background 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 rot="1285988">
            <a:off x="7345363" y="2849563"/>
            <a:ext cx="1828800" cy="552450"/>
          </a:xfrm>
          <a:prstGeom prst="rect">
            <a:avLst/>
          </a:prstGeom>
          <a:solidFill>
            <a:srgbClr val="008000"/>
          </a:solidFill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200" u="none" dirty="0">
                <a:solidFill>
                  <a:srgbClr val="FFFFFF"/>
                </a:solidFill>
              </a:rPr>
              <a:t>BaF</a:t>
            </a:r>
            <a:r>
              <a:rPr lang="en-GB" sz="1200" u="none" baseline="-25000" dirty="0">
                <a:solidFill>
                  <a:srgbClr val="FFFFFF"/>
                </a:solidFill>
              </a:rPr>
              <a:t>2</a:t>
            </a:r>
            <a:r>
              <a:rPr lang="en-GB" sz="1200" u="none" dirty="0">
                <a:solidFill>
                  <a:srgbClr val="FFFFFF"/>
                </a:solidFill>
              </a:rPr>
              <a:t> scintillator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1200" u="none" dirty="0">
                <a:solidFill>
                  <a:srgbClr val="FFFFFF"/>
                </a:solidFill>
              </a:rPr>
              <a:t> 4π geometry </a:t>
            </a:r>
          </a:p>
        </p:txBody>
      </p:sp>
      <p:graphicFrame>
        <p:nvGraphicFramePr>
          <p:cNvPr id="2868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426041"/>
              </p:ext>
            </p:extLst>
          </p:nvPr>
        </p:nvGraphicFramePr>
        <p:xfrm>
          <a:off x="179388" y="1698377"/>
          <a:ext cx="3960812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5" r:id="rId7" imgW="6811326" imgH="2219635" progId="">
                  <p:embed/>
                </p:oleObj>
              </mc:Choice>
              <mc:Fallback>
                <p:oleObj r:id="rId7" imgW="6811326" imgH="22196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98377"/>
                        <a:ext cx="3960812" cy="129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540568" y="1124744"/>
            <a:ext cx="588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u="none" dirty="0" smtClean="0">
                <a:solidFill>
                  <a:srgbClr val="B50000"/>
                </a:solidFill>
              </a:rPr>
              <a:t>Detectors </a:t>
            </a:r>
            <a:r>
              <a:rPr lang="en-US" u="none" dirty="0">
                <a:solidFill>
                  <a:srgbClr val="B50000"/>
                </a:solidFill>
              </a:rPr>
              <a:t>for (</a:t>
            </a:r>
            <a:r>
              <a:rPr lang="en-US" u="none" dirty="0" err="1">
                <a:solidFill>
                  <a:srgbClr val="B50000"/>
                </a:solidFill>
              </a:rPr>
              <a:t>n</a:t>
            </a:r>
            <a:r>
              <a:rPr lang="en-US" u="none" dirty="0" err="1" smtClean="0">
                <a:solidFill>
                  <a:srgbClr val="B50000"/>
                </a:solidFill>
              </a:rPr>
              <a:t>,</a:t>
            </a:r>
            <a:r>
              <a:rPr lang="en-US" u="none" dirty="0" err="1" smtClean="0">
                <a:solidFill>
                  <a:srgbClr val="B50000"/>
                </a:solidFill>
                <a:latin typeface="Symbol" charset="0"/>
                <a:cs typeface="Symbol" charset="0"/>
              </a:rPr>
              <a:t>γ</a:t>
            </a:r>
            <a:r>
              <a:rPr lang="en-US" u="none" dirty="0">
                <a:solidFill>
                  <a:srgbClr val="B50000"/>
                </a:solidFill>
              </a:rPr>
              <a:t>) reaction</a:t>
            </a:r>
          </a:p>
        </p:txBody>
      </p:sp>
      <p:pic>
        <p:nvPicPr>
          <p:cNvPr id="14" name="Picture 3" descr="Logo-INFN-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 rot="19998881">
            <a:off x="-149629" y="3293077"/>
            <a:ext cx="2117726" cy="553998"/>
          </a:xfrm>
          <a:prstGeom prst="rect">
            <a:avLst/>
          </a:prstGeom>
          <a:solidFill>
            <a:srgbClr val="008000"/>
          </a:solidFill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200" u="none" dirty="0" smtClean="0">
                <a:solidFill>
                  <a:srgbClr val="FFFFFF"/>
                </a:solidFill>
              </a:rPr>
              <a:t>C</a:t>
            </a:r>
            <a:r>
              <a:rPr lang="en-GB" sz="1200" u="none" baseline="-25000" dirty="0" smtClean="0">
                <a:solidFill>
                  <a:srgbClr val="FFFFFF"/>
                </a:solidFill>
              </a:rPr>
              <a:t>6</a:t>
            </a:r>
            <a:r>
              <a:rPr lang="en-GB" sz="1200" u="none" dirty="0" smtClean="0">
                <a:solidFill>
                  <a:srgbClr val="FFFFFF"/>
                </a:solidFill>
              </a:rPr>
              <a:t>D</a:t>
            </a:r>
            <a:r>
              <a:rPr lang="en-GB" sz="1200" u="none" baseline="-25000" dirty="0" smtClean="0">
                <a:solidFill>
                  <a:srgbClr val="FFFFFF"/>
                </a:solidFill>
              </a:rPr>
              <a:t>6</a:t>
            </a:r>
            <a:r>
              <a:rPr lang="en-GB" sz="1200" u="none" dirty="0" smtClean="0">
                <a:solidFill>
                  <a:srgbClr val="FFFFFF"/>
                </a:solidFill>
              </a:rPr>
              <a:t> scintillator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1200" u="none" dirty="0" smtClean="0">
                <a:solidFill>
                  <a:srgbClr val="FFFFFF"/>
                </a:solidFill>
              </a:rPr>
              <a:t>Low </a:t>
            </a:r>
            <a:r>
              <a:rPr lang="en-GB" sz="1200" u="none" dirty="0">
                <a:solidFill>
                  <a:srgbClr val="FFFFFF"/>
                </a:solidFill>
              </a:rPr>
              <a:t>neutron sensitivity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1116013" y="1239838"/>
            <a:ext cx="588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u="none" dirty="0">
                <a:solidFill>
                  <a:srgbClr val="B50000"/>
                </a:solidFill>
              </a:rPr>
              <a:t>Detectors: (</a:t>
            </a:r>
            <a:r>
              <a:rPr lang="en-US" u="none" dirty="0" err="1">
                <a:solidFill>
                  <a:srgbClr val="B50000"/>
                </a:solidFill>
              </a:rPr>
              <a:t>n</a:t>
            </a:r>
            <a:r>
              <a:rPr lang="en-US" u="none" dirty="0" err="1" smtClean="0">
                <a:solidFill>
                  <a:srgbClr val="B50000"/>
                </a:solidFill>
              </a:rPr>
              <a:t>,p</a:t>
            </a:r>
            <a:r>
              <a:rPr lang="en-US" u="none" dirty="0">
                <a:solidFill>
                  <a:srgbClr val="B50000"/>
                </a:solidFill>
              </a:rPr>
              <a:t>) and (n</a:t>
            </a:r>
            <a:r>
              <a:rPr lang="en-US" u="none" dirty="0" smtClean="0">
                <a:solidFill>
                  <a:srgbClr val="B50000"/>
                </a:solidFill>
              </a:rPr>
              <a:t>,</a:t>
            </a:r>
            <a:r>
              <a:rPr lang="en-US" u="none" dirty="0" smtClean="0">
                <a:solidFill>
                  <a:srgbClr val="B50000"/>
                </a:solidFill>
                <a:latin typeface="Symbol" charset="0"/>
                <a:cs typeface="Symbol" charset="0"/>
              </a:rPr>
              <a:t>α</a:t>
            </a:r>
            <a:r>
              <a:rPr lang="en-US" u="none" dirty="0">
                <a:solidFill>
                  <a:srgbClr val="B50000"/>
                </a:solidFill>
              </a:rPr>
              <a:t>) reactions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84213" y="1700213"/>
            <a:ext cx="7559675" cy="585787"/>
          </a:xfrm>
          <a:prstGeom prst="rect">
            <a:avLst/>
          </a:prstGeom>
          <a:solidFill>
            <a:schemeClr val="bg1"/>
          </a:solidFill>
          <a:ln>
            <a:solidFill>
              <a:srgbClr val="2F85A6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u="none" dirty="0">
                <a:solidFill>
                  <a:srgbClr val="2F85A6"/>
                </a:solidFill>
              </a:rPr>
              <a:t>Gas and </a:t>
            </a:r>
            <a:r>
              <a:rPr lang="it-IT" sz="1600" u="none" dirty="0" err="1">
                <a:solidFill>
                  <a:srgbClr val="2F85A6"/>
                </a:solidFill>
              </a:rPr>
              <a:t>solid</a:t>
            </a:r>
            <a:r>
              <a:rPr lang="it-IT" sz="1600" u="none" dirty="0">
                <a:solidFill>
                  <a:srgbClr val="2F85A6"/>
                </a:solidFill>
              </a:rPr>
              <a:t> state detectors are </a:t>
            </a:r>
            <a:r>
              <a:rPr lang="it-IT" sz="1600" u="none" dirty="0" err="1">
                <a:solidFill>
                  <a:srgbClr val="2F85A6"/>
                </a:solidFill>
              </a:rPr>
              <a:t>used</a:t>
            </a:r>
            <a:r>
              <a:rPr lang="it-IT" sz="1600" u="none" dirty="0">
                <a:solidFill>
                  <a:srgbClr val="2F85A6"/>
                </a:solidFill>
              </a:rPr>
              <a:t> for </a:t>
            </a:r>
            <a:r>
              <a:rPr lang="it-IT" sz="1600" u="none" dirty="0" err="1">
                <a:solidFill>
                  <a:srgbClr val="2F85A6"/>
                </a:solidFill>
              </a:rPr>
              <a:t>detecting</a:t>
            </a:r>
            <a:r>
              <a:rPr lang="it-IT" sz="1600" u="none" dirty="0">
                <a:solidFill>
                  <a:srgbClr val="2F85A6"/>
                </a:solidFill>
              </a:rPr>
              <a:t> </a:t>
            </a:r>
            <a:r>
              <a:rPr lang="it-IT" sz="1600" u="none" dirty="0" err="1">
                <a:solidFill>
                  <a:srgbClr val="2F85A6"/>
                </a:solidFill>
              </a:rPr>
              <a:t>charged</a:t>
            </a:r>
            <a:r>
              <a:rPr lang="it-IT" sz="1600" u="none" dirty="0">
                <a:solidFill>
                  <a:srgbClr val="2F85A6"/>
                </a:solidFill>
              </a:rPr>
              <a:t> </a:t>
            </a:r>
            <a:r>
              <a:rPr lang="it-IT" sz="1600" u="none" dirty="0" err="1">
                <a:solidFill>
                  <a:srgbClr val="2F85A6"/>
                </a:solidFill>
              </a:rPr>
              <a:t>particles</a:t>
            </a:r>
            <a:r>
              <a:rPr lang="it-IT" sz="1600" u="none" dirty="0">
                <a:solidFill>
                  <a:srgbClr val="2F85A6"/>
                </a:solidFill>
              </a:rPr>
              <a:t>, </a:t>
            </a:r>
            <a:r>
              <a:rPr lang="it-IT" sz="1600" u="none" dirty="0" err="1">
                <a:solidFill>
                  <a:srgbClr val="2F85A6"/>
                </a:solidFill>
              </a:rPr>
              <a:t>depending</a:t>
            </a:r>
            <a:r>
              <a:rPr lang="it-IT" sz="1600" u="none" dirty="0">
                <a:solidFill>
                  <a:srgbClr val="2F85A6"/>
                </a:solidFill>
              </a:rPr>
              <a:t> on the </a:t>
            </a:r>
            <a:r>
              <a:rPr lang="it-IT" sz="1600" u="none" dirty="0" err="1">
                <a:solidFill>
                  <a:srgbClr val="2F85A6"/>
                </a:solidFill>
              </a:rPr>
              <a:t>energy</a:t>
            </a:r>
            <a:r>
              <a:rPr lang="it-IT" sz="1600" u="none" dirty="0">
                <a:solidFill>
                  <a:srgbClr val="2F85A6"/>
                </a:solidFill>
              </a:rPr>
              <a:t> </a:t>
            </a:r>
            <a:r>
              <a:rPr lang="it-IT" sz="1600" u="none" dirty="0" err="1">
                <a:solidFill>
                  <a:srgbClr val="2F85A6"/>
                </a:solidFill>
              </a:rPr>
              <a:t>region</a:t>
            </a:r>
            <a:r>
              <a:rPr lang="it-IT" sz="1600" u="none" dirty="0">
                <a:solidFill>
                  <a:srgbClr val="2F85A6"/>
                </a:solidFill>
              </a:rPr>
              <a:t> of </a:t>
            </a:r>
            <a:r>
              <a:rPr lang="it-IT" sz="1600" u="none" dirty="0" err="1">
                <a:solidFill>
                  <a:srgbClr val="2F85A6"/>
                </a:solidFill>
              </a:rPr>
              <a:t>interest</a:t>
            </a:r>
            <a:r>
              <a:rPr lang="it-IT" sz="1600" u="none" dirty="0">
                <a:solidFill>
                  <a:srgbClr val="2F85A6"/>
                </a:solidFill>
              </a:rPr>
              <a:t> and the </a:t>
            </a:r>
            <a:r>
              <a:rPr lang="it-IT" sz="1600" u="none" dirty="0" err="1">
                <a:solidFill>
                  <a:srgbClr val="2F85A6"/>
                </a:solidFill>
              </a:rPr>
              <a:t>Q-value</a:t>
            </a:r>
            <a:r>
              <a:rPr lang="it-IT" sz="1600" u="none" dirty="0">
                <a:solidFill>
                  <a:srgbClr val="2F85A6"/>
                </a:solidFill>
              </a:rPr>
              <a:t> of the </a:t>
            </a:r>
            <a:r>
              <a:rPr lang="it-IT" sz="1600" u="none" dirty="0" err="1">
                <a:solidFill>
                  <a:srgbClr val="2F85A6"/>
                </a:solidFill>
              </a:rPr>
              <a:t>reaction</a:t>
            </a:r>
            <a:r>
              <a:rPr lang="it-IT" sz="1600" u="none" dirty="0">
                <a:solidFill>
                  <a:srgbClr val="2F85A6"/>
                </a:solidFill>
              </a:rPr>
              <a:t> </a:t>
            </a:r>
          </a:p>
        </p:txBody>
      </p:sp>
      <p:sp>
        <p:nvSpPr>
          <p:cNvPr id="16" name="CasellaDiTesto 24"/>
          <p:cNvSpPr txBox="1"/>
          <p:nvPr/>
        </p:nvSpPr>
        <p:spPr>
          <a:xfrm>
            <a:off x="3419475" y="2463800"/>
            <a:ext cx="2160588" cy="954088"/>
          </a:xfrm>
          <a:prstGeom prst="rect">
            <a:avLst/>
          </a:prstGeom>
          <a:solidFill>
            <a:srgbClr val="12213A"/>
          </a:solidFill>
          <a:ln>
            <a:solidFill>
              <a:srgbClr val="12213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1400" b="1" u="none" dirty="0" err="1">
                <a:solidFill>
                  <a:srgbClr val="FFFFFF"/>
                </a:solidFill>
              </a:rPr>
              <a:t>Silicon</a:t>
            </a:r>
            <a:r>
              <a:rPr lang="it-IT" sz="1400" b="1" u="none" dirty="0">
                <a:solidFill>
                  <a:srgbClr val="FFFFFF"/>
                </a:solidFill>
              </a:rPr>
              <a:t> detectors  </a:t>
            </a:r>
            <a:r>
              <a:rPr lang="it-IT" sz="1400" b="1" u="none" dirty="0" err="1">
                <a:solidFill>
                  <a:srgbClr val="FFFFFF"/>
                </a:solidFill>
              </a:rPr>
              <a:t>Silicon</a:t>
            </a:r>
            <a:r>
              <a:rPr lang="it-IT" sz="1400" b="1" u="none" dirty="0">
                <a:solidFill>
                  <a:srgbClr val="FFFFFF"/>
                </a:solidFill>
              </a:rPr>
              <a:t> sandwich</a:t>
            </a:r>
          </a:p>
          <a:p>
            <a:pPr>
              <a:defRPr/>
            </a:pPr>
            <a:r>
              <a:rPr lang="it-IT" sz="1400" b="1" u="none" dirty="0">
                <a:solidFill>
                  <a:srgbClr val="FFFFFF"/>
                </a:solidFill>
              </a:rPr>
              <a:t>Diamond detector</a:t>
            </a:r>
          </a:p>
          <a:p>
            <a:pPr>
              <a:defRPr/>
            </a:pPr>
            <a:r>
              <a:rPr lang="it-IT" sz="1400" b="1" u="none" dirty="0">
                <a:solidFill>
                  <a:srgbClr val="FFFFFF"/>
                </a:solidFill>
              </a:rPr>
              <a:t>ΔE-E </a:t>
            </a:r>
            <a:r>
              <a:rPr lang="it-IT" sz="1400" b="1" u="none" dirty="0" err="1">
                <a:solidFill>
                  <a:srgbClr val="FFFFFF"/>
                </a:solidFill>
              </a:rPr>
              <a:t>Telescopes</a:t>
            </a:r>
            <a:endParaRPr lang="it-IT" sz="1400" b="1" u="none" dirty="0">
              <a:solidFill>
                <a:srgbClr val="FFFFFF"/>
              </a:solidFill>
            </a:endParaRPr>
          </a:p>
        </p:txBody>
      </p:sp>
      <p:sp>
        <p:nvSpPr>
          <p:cNvPr id="2" name="Notched Right Arrow 1"/>
          <p:cNvSpPr>
            <a:spLocks noChangeArrowheads="1"/>
          </p:cNvSpPr>
          <p:nvPr/>
        </p:nvSpPr>
        <p:spPr bwMode="auto">
          <a:xfrm rot="8272827">
            <a:off x="3073400" y="3244850"/>
            <a:ext cx="477838" cy="438150"/>
          </a:xfrm>
          <a:prstGeom prst="notchedRightArrow">
            <a:avLst>
              <a:gd name="adj1" fmla="val 50000"/>
              <a:gd name="adj2" fmla="val 50106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3995738" y="3836988"/>
            <a:ext cx="4176712" cy="600075"/>
          </a:xfrm>
          <a:prstGeom prst="rect">
            <a:avLst/>
          </a:prstGeom>
          <a:solidFill>
            <a:srgbClr val="2F85A6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400" b="1" u="none" dirty="0" err="1"/>
              <a:t>Micromegas</a:t>
            </a:r>
            <a:r>
              <a:rPr lang="en-US" sz="1400" b="1" u="none" dirty="0"/>
              <a:t> chamber</a:t>
            </a:r>
          </a:p>
          <a:p>
            <a:pPr marL="361950" indent="-180975" algn="just">
              <a:spcAft>
                <a:spcPts val="600"/>
              </a:spcAft>
              <a:buFont typeface="Arial" pitchFamily="34" charset="0"/>
              <a:buChar char="•"/>
              <a:tabLst>
                <a:tab pos="361950" algn="l"/>
              </a:tabLst>
              <a:defRPr/>
            </a:pPr>
            <a:r>
              <a:rPr lang="en-US" sz="1400" u="none" dirty="0"/>
              <a:t>low-</a:t>
            </a:r>
            <a:r>
              <a:rPr lang="en-US" sz="1400" u="none" dirty="0" err="1"/>
              <a:t>noice</a:t>
            </a:r>
            <a:r>
              <a:rPr lang="en-US" sz="1400" u="none" dirty="0"/>
              <a:t>, high-gain, radiation-hard detector</a:t>
            </a:r>
          </a:p>
        </p:txBody>
      </p:sp>
      <p:pic>
        <p:nvPicPr>
          <p:cNvPr id="3072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4" descr="DSC016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54263"/>
            <a:ext cx="3027363" cy="201136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20" descr="Silicon_sandwi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05350"/>
            <a:ext cx="19716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ear_connect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43450"/>
            <a:ext cx="2159000" cy="1619250"/>
          </a:xfrm>
          <a:prstGeom prst="rect">
            <a:avLst/>
          </a:prstGeom>
          <a:noFill/>
          <a:ln w="9525">
            <a:solidFill>
              <a:srgbClr val="3861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5017547"/>
            <a:ext cx="3049413" cy="12197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Logo-INFN-U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Data for s process</a:t>
            </a:r>
          </a:p>
        </p:txBody>
      </p:sp>
      <p:pic>
        <p:nvPicPr>
          <p:cNvPr id="3072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Logo-INFN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179512" y="1041816"/>
            <a:ext cx="8208912" cy="5404744"/>
          </a:xfrm>
          <a:prstGeom prst="roundRect">
            <a:avLst>
              <a:gd name="adj" fmla="val 16667"/>
            </a:avLst>
          </a:prstGeom>
          <a:ln>
            <a:solidFill>
              <a:srgbClr val="12213A"/>
            </a:solidFill>
            <a:headEnd/>
            <a:tailEnd/>
          </a:ln>
          <a:effectLst>
            <a:glow rad="101600">
              <a:srgbClr val="2F85A6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 b="1" u="none" dirty="0" smtClean="0">
                <a:solidFill>
                  <a:srgbClr val="12213A"/>
                </a:solidFill>
              </a:rPr>
              <a:t>C</a:t>
            </a:r>
            <a:r>
              <a:rPr lang="en-US" sz="1800" b="1" u="none" dirty="0" smtClean="0">
                <a:solidFill>
                  <a:srgbClr val="2F85A6"/>
                </a:solidFill>
              </a:rPr>
              <a:t>ross sections measured in 2001 - 2018</a:t>
            </a:r>
          </a:p>
          <a:p>
            <a:pPr>
              <a:lnSpc>
                <a:spcPct val="130000"/>
              </a:lnSpc>
              <a:defRPr/>
            </a:pPr>
            <a:endParaRPr lang="en-US" sz="1400" b="1" u="none" dirty="0" smtClean="0">
              <a:solidFill>
                <a:srgbClr val="2F85A6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Branching point isotopes:</a:t>
            </a:r>
            <a:endParaRPr lang="en-US" sz="1600" u="none" baseline="30000" dirty="0" smtClean="0">
              <a:solidFill>
                <a:srgbClr val="B50000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u="none" baseline="30000" dirty="0" smtClean="0">
                <a:solidFill>
                  <a:srgbClr val="B50000"/>
                </a:solidFill>
              </a:rPr>
              <a:t>		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151</a:t>
            </a:r>
            <a:r>
              <a:rPr lang="en-US" sz="1400" b="1" u="none" dirty="0" smtClean="0">
                <a:solidFill>
                  <a:srgbClr val="B50000"/>
                </a:solidFill>
              </a:rPr>
              <a:t>Sm, 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63</a:t>
            </a:r>
            <a:r>
              <a:rPr lang="en-US" sz="1400" b="1" u="none" dirty="0" smtClean="0">
                <a:solidFill>
                  <a:srgbClr val="B50000"/>
                </a:solidFill>
              </a:rPr>
              <a:t>Ni, 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147</a:t>
            </a:r>
            <a:r>
              <a:rPr lang="en-US" sz="1400" b="1" u="none" dirty="0" smtClean="0">
                <a:solidFill>
                  <a:srgbClr val="B50000"/>
                </a:solidFill>
              </a:rPr>
              <a:t>Pm, 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171</a:t>
            </a:r>
            <a:r>
              <a:rPr lang="en-US" sz="1400" b="1" u="none" dirty="0" smtClean="0">
                <a:solidFill>
                  <a:srgbClr val="B50000"/>
                </a:solidFill>
              </a:rPr>
              <a:t>Tm, 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203</a:t>
            </a:r>
            <a:r>
              <a:rPr lang="en-US" sz="1400" b="1" u="none" dirty="0" smtClean="0">
                <a:solidFill>
                  <a:srgbClr val="B50000"/>
                </a:solidFill>
              </a:rPr>
              <a:t>Tl</a:t>
            </a:r>
            <a:endParaRPr lang="en-US" sz="1400" b="1" u="none" dirty="0" smtClean="0">
              <a:solidFill>
                <a:srgbClr val="12213A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Abundances in </a:t>
            </a:r>
            <a:r>
              <a:rPr lang="en-US" sz="1600" u="none" dirty="0" err="1" smtClean="0">
                <a:solidFill>
                  <a:srgbClr val="12213A"/>
                </a:solidFill>
              </a:rPr>
              <a:t>presolar</a:t>
            </a:r>
            <a:r>
              <a:rPr lang="en-US" sz="1600" u="none" dirty="0" smtClean="0">
                <a:solidFill>
                  <a:srgbClr val="12213A"/>
                </a:solidFill>
              </a:rPr>
              <a:t> grains:</a:t>
            </a:r>
          </a:p>
          <a:p>
            <a:pPr lvl="1">
              <a:lnSpc>
                <a:spcPct val="130000"/>
              </a:lnSpc>
              <a:defRPr/>
            </a:pPr>
            <a:r>
              <a:rPr lang="en-US" sz="1400" u="none" baseline="30000" dirty="0" smtClean="0">
                <a:solidFill>
                  <a:srgbClr val="2F85A6"/>
                </a:solidFill>
              </a:rPr>
              <a:t>		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91,92,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93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,94,96</a:t>
            </a:r>
            <a:r>
              <a:rPr lang="en-US" sz="1400" b="1" u="none" dirty="0" smtClean="0">
                <a:solidFill>
                  <a:srgbClr val="2F85A6"/>
                </a:solidFill>
              </a:rPr>
              <a:t>Zr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Magic Nuclei and end-point:</a:t>
            </a:r>
            <a:endParaRPr lang="en-US" sz="1600" u="none" dirty="0">
              <a:solidFill>
                <a:srgbClr val="12213A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u="none" baseline="30000" dirty="0" smtClean="0">
                <a:solidFill>
                  <a:srgbClr val="2F85A6"/>
                </a:solidFill>
              </a:rPr>
              <a:t>	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139</a:t>
            </a:r>
            <a:r>
              <a:rPr lang="en-US" sz="1400" b="1" u="none" dirty="0" smtClean="0">
                <a:solidFill>
                  <a:srgbClr val="2F85A6"/>
                </a:solidFill>
              </a:rPr>
              <a:t>La,</a:t>
            </a:r>
            <a:r>
              <a:rPr lang="en-US" sz="1400" b="1" u="none" baseline="30000" dirty="0">
                <a:solidFill>
                  <a:srgbClr val="2F85A6"/>
                </a:solidFill>
              </a:rPr>
              <a:t>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140</a:t>
            </a:r>
            <a:r>
              <a:rPr lang="en-US" sz="1400" b="1" u="none" dirty="0" smtClean="0">
                <a:solidFill>
                  <a:srgbClr val="2F85A6"/>
                </a:solidFill>
              </a:rPr>
              <a:t>Ce,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90</a:t>
            </a:r>
            <a:r>
              <a:rPr lang="en-US" sz="1400" b="1" u="none" dirty="0" smtClean="0">
                <a:solidFill>
                  <a:srgbClr val="2F85A6"/>
                </a:solidFill>
              </a:rPr>
              <a:t>Zr,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89</a:t>
            </a:r>
            <a:r>
              <a:rPr lang="en-US" sz="1400" b="1" u="none" dirty="0" smtClean="0">
                <a:solidFill>
                  <a:srgbClr val="2F85A6"/>
                </a:solidFill>
              </a:rPr>
              <a:t>Y,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88</a:t>
            </a:r>
            <a:r>
              <a:rPr lang="en-US" sz="1400" b="1" u="none" dirty="0" smtClean="0">
                <a:solidFill>
                  <a:srgbClr val="2F85A6"/>
                </a:solidFill>
              </a:rPr>
              <a:t>Sr,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204,206,207,208</a:t>
            </a:r>
            <a:r>
              <a:rPr lang="en-US" sz="1400" b="1" u="none" dirty="0">
                <a:solidFill>
                  <a:srgbClr val="2F85A6"/>
                </a:solidFill>
              </a:rPr>
              <a:t>Pb,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209</a:t>
            </a:r>
            <a:r>
              <a:rPr lang="en-US" sz="1400" b="1" u="none" dirty="0" smtClean="0">
                <a:solidFill>
                  <a:srgbClr val="2F85A6"/>
                </a:solidFill>
              </a:rPr>
              <a:t>Bi </a:t>
            </a:r>
            <a:endParaRPr lang="en-US" sz="1400" u="none" dirty="0" smtClean="0">
              <a:solidFill>
                <a:srgbClr val="12213A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Seeds isotopes:</a:t>
            </a:r>
            <a:endParaRPr lang="en-US" sz="1600" u="none" dirty="0">
              <a:solidFill>
                <a:srgbClr val="12213A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b="1" u="none" baseline="30000" dirty="0" smtClean="0">
                <a:solidFill>
                  <a:srgbClr val="2F85A6"/>
                </a:solidFill>
              </a:rPr>
              <a:t>54,56,57</a:t>
            </a:r>
            <a:r>
              <a:rPr lang="en-US" sz="1400" b="1" u="none" dirty="0" smtClean="0">
                <a:solidFill>
                  <a:srgbClr val="2F85A6"/>
                </a:solidFill>
              </a:rPr>
              <a:t>Fe,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58,60,62</a:t>
            </a:r>
            <a:r>
              <a:rPr lang="en-US" sz="1400" b="1" u="none" dirty="0" smtClean="0">
                <a:solidFill>
                  <a:srgbClr val="2F85A6"/>
                </a:solidFill>
              </a:rPr>
              <a:t>Ni,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59</a:t>
            </a:r>
            <a:r>
              <a:rPr lang="en-US" sz="1400" b="1" u="none" dirty="0" smtClean="0">
                <a:solidFill>
                  <a:srgbClr val="2F85A6"/>
                </a:solidFill>
              </a:rPr>
              <a:t>Ni(</a:t>
            </a:r>
            <a:r>
              <a:rPr lang="en-US" sz="1400" b="1" u="none" dirty="0" err="1" smtClean="0">
                <a:solidFill>
                  <a:srgbClr val="2F85A6"/>
                </a:solidFill>
              </a:rPr>
              <a:t>n,</a:t>
            </a:r>
            <a:r>
              <a:rPr lang="en-US" sz="1400" b="1" u="none" dirty="0" err="1" smtClean="0">
                <a:solidFill>
                  <a:srgbClr val="2F85A6"/>
                </a:solidFill>
                <a:latin typeface="Symbol" charset="2"/>
                <a:cs typeface="Symbol" charset="2"/>
              </a:rPr>
              <a:t>a</a:t>
            </a:r>
            <a:r>
              <a:rPr lang="en-US" sz="1400" b="1" u="none" dirty="0" smtClean="0">
                <a:solidFill>
                  <a:srgbClr val="2F85A6"/>
                </a:solidFill>
              </a:rPr>
              <a:t>)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Isotopes of special interest:</a:t>
            </a:r>
            <a:endParaRPr lang="en-US" sz="1600" u="none" dirty="0">
              <a:solidFill>
                <a:srgbClr val="12213A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b="1" u="none" baseline="30000" dirty="0" smtClean="0">
                <a:solidFill>
                  <a:srgbClr val="2F85A6"/>
                </a:solidFill>
              </a:rPr>
              <a:t>186,187,188</a:t>
            </a:r>
            <a:r>
              <a:rPr lang="en-US" sz="1400" b="1" u="none" dirty="0" smtClean="0">
                <a:solidFill>
                  <a:srgbClr val="2F85A6"/>
                </a:solidFill>
              </a:rPr>
              <a:t>Os (</a:t>
            </a:r>
            <a:r>
              <a:rPr lang="en-US" sz="1400" b="1" u="none" dirty="0" err="1" smtClean="0">
                <a:solidFill>
                  <a:srgbClr val="2F85A6"/>
                </a:solidFill>
              </a:rPr>
              <a:t>cosmochronometer</a:t>
            </a:r>
            <a:r>
              <a:rPr lang="en-US" sz="1400" b="1" u="none" dirty="0" smtClean="0">
                <a:solidFill>
                  <a:srgbClr val="2F85A6"/>
                </a:solidFill>
              </a:rPr>
              <a:t>),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197</a:t>
            </a:r>
            <a:r>
              <a:rPr lang="en-US" sz="1400" b="1" u="none" dirty="0" smtClean="0">
                <a:solidFill>
                  <a:srgbClr val="2F85A6"/>
                </a:solidFill>
              </a:rPr>
              <a:t>Au (reference cross section)</a:t>
            </a:r>
            <a:r>
              <a:rPr lang="en-US" sz="1400" u="none" dirty="0" smtClean="0">
                <a:solidFill>
                  <a:srgbClr val="2F85A6"/>
                </a:solidFill>
              </a:rPr>
              <a:t>,</a:t>
            </a:r>
            <a:r>
              <a:rPr lang="en-US" sz="1400" b="1" u="none" dirty="0" smtClean="0">
                <a:solidFill>
                  <a:srgbClr val="2F85A6"/>
                </a:solidFill>
              </a:rPr>
              <a:t>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24,25,26</a:t>
            </a:r>
            <a:r>
              <a:rPr lang="en-US" sz="1400" b="1" u="none" dirty="0" smtClean="0">
                <a:solidFill>
                  <a:srgbClr val="2F85A6"/>
                </a:solidFill>
              </a:rPr>
              <a:t>Mg,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33</a:t>
            </a:r>
            <a:r>
              <a:rPr lang="en-US" sz="1400" b="1" u="none" dirty="0">
                <a:solidFill>
                  <a:srgbClr val="2F85A6"/>
                </a:solidFill>
              </a:rPr>
              <a:t>S(</a:t>
            </a:r>
            <a:r>
              <a:rPr lang="en-US" sz="1400" b="1" u="none" dirty="0" err="1">
                <a:solidFill>
                  <a:srgbClr val="2F85A6"/>
                </a:solidFill>
              </a:rPr>
              <a:t>n,</a:t>
            </a:r>
            <a:r>
              <a:rPr lang="en-US" sz="1400" b="1" u="none" dirty="0" err="1">
                <a:solidFill>
                  <a:srgbClr val="2F85A6"/>
                </a:solidFill>
                <a:latin typeface="Symbol" charset="2"/>
                <a:cs typeface="Symbol" charset="2"/>
              </a:rPr>
              <a:t>a</a:t>
            </a:r>
            <a:r>
              <a:rPr lang="en-US" sz="1400" b="1" u="none" dirty="0">
                <a:solidFill>
                  <a:srgbClr val="2F85A6"/>
                </a:solidFill>
              </a:rPr>
              <a:t>),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14</a:t>
            </a:r>
            <a:r>
              <a:rPr lang="en-US" sz="1400" b="1" u="none" dirty="0">
                <a:solidFill>
                  <a:srgbClr val="2F85A6"/>
                </a:solidFill>
              </a:rPr>
              <a:t>N(</a:t>
            </a:r>
            <a:r>
              <a:rPr lang="en-US" sz="1400" b="1" u="none" dirty="0" err="1">
                <a:solidFill>
                  <a:srgbClr val="2F85A6"/>
                </a:solidFill>
              </a:rPr>
              <a:t>n,p</a:t>
            </a:r>
            <a:r>
              <a:rPr lang="en-US" sz="1400" b="1" u="none" dirty="0">
                <a:solidFill>
                  <a:srgbClr val="2F85A6"/>
                </a:solidFill>
              </a:rPr>
              <a:t>),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35</a:t>
            </a:r>
            <a:r>
              <a:rPr lang="en-US" sz="1400" b="1" u="none" dirty="0">
                <a:solidFill>
                  <a:srgbClr val="2F85A6"/>
                </a:solidFill>
              </a:rPr>
              <a:t>Cl(</a:t>
            </a:r>
            <a:r>
              <a:rPr lang="en-US" sz="1400" b="1" u="none" dirty="0" err="1">
                <a:solidFill>
                  <a:srgbClr val="2F85A6"/>
                </a:solidFill>
              </a:rPr>
              <a:t>n,p</a:t>
            </a:r>
            <a:r>
              <a:rPr lang="en-US" sz="1400" b="1" u="none" dirty="0">
                <a:solidFill>
                  <a:srgbClr val="2F85A6"/>
                </a:solidFill>
              </a:rPr>
              <a:t>),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26</a:t>
            </a:r>
            <a:r>
              <a:rPr lang="en-US" sz="1400" b="1" u="none" dirty="0">
                <a:solidFill>
                  <a:srgbClr val="2F85A6"/>
                </a:solidFill>
              </a:rPr>
              <a:t>Al(</a:t>
            </a:r>
            <a:r>
              <a:rPr lang="en-US" sz="1400" b="1" u="none" dirty="0" err="1">
                <a:solidFill>
                  <a:srgbClr val="2F85A6"/>
                </a:solidFill>
              </a:rPr>
              <a:t>n,p</a:t>
            </a:r>
            <a:r>
              <a:rPr lang="en-US" sz="1400" b="1" u="none" dirty="0">
                <a:solidFill>
                  <a:srgbClr val="2F85A6"/>
                </a:solidFill>
              </a:rPr>
              <a:t>),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26</a:t>
            </a:r>
            <a:r>
              <a:rPr lang="en-US" sz="1400" b="1" u="none" dirty="0">
                <a:solidFill>
                  <a:srgbClr val="2F85A6"/>
                </a:solidFill>
              </a:rPr>
              <a:t>Al(</a:t>
            </a:r>
            <a:r>
              <a:rPr lang="en-US" sz="1400" b="1" u="none" dirty="0" err="1">
                <a:solidFill>
                  <a:srgbClr val="2F85A6"/>
                </a:solidFill>
              </a:rPr>
              <a:t>n,</a:t>
            </a:r>
            <a:r>
              <a:rPr lang="en-US" sz="1400" b="1" u="none" dirty="0" err="1">
                <a:solidFill>
                  <a:srgbClr val="2F85A6"/>
                </a:solidFill>
                <a:latin typeface="Symbol" charset="2"/>
                <a:cs typeface="Symbol" charset="2"/>
              </a:rPr>
              <a:t>a</a:t>
            </a:r>
            <a:r>
              <a:rPr lang="en-US" sz="1400" b="1" u="none" dirty="0">
                <a:solidFill>
                  <a:srgbClr val="2F85A6"/>
                </a:solidFill>
              </a:rPr>
              <a:t>) </a:t>
            </a:r>
            <a:r>
              <a:rPr lang="en-US" sz="1400" b="1" u="none" dirty="0" smtClean="0">
                <a:solidFill>
                  <a:srgbClr val="2F85A6"/>
                </a:solidFill>
              </a:rPr>
              <a:t>(neutron poison),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154</a:t>
            </a:r>
            <a:r>
              <a:rPr lang="en-US" sz="1400" b="1" u="none" dirty="0" smtClean="0">
                <a:solidFill>
                  <a:srgbClr val="2F85A6"/>
                </a:solidFill>
              </a:rPr>
              <a:t>Gd (s-only isotope),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 68</a:t>
            </a:r>
            <a:r>
              <a:rPr lang="en-US" sz="1400" b="1" u="none" dirty="0" smtClean="0">
                <a:solidFill>
                  <a:srgbClr val="2F85A6"/>
                </a:solidFill>
              </a:rPr>
              <a:t>Zn,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69,71</a:t>
            </a:r>
            <a:r>
              <a:rPr lang="en-US" sz="1400" b="1" u="none" dirty="0" smtClean="0">
                <a:solidFill>
                  <a:srgbClr val="2F85A6"/>
                </a:solidFill>
              </a:rPr>
              <a:t>Ga, </a:t>
            </a:r>
            <a:r>
              <a:rPr lang="fi-FI" sz="1400" b="1" u="none" baseline="30000" dirty="0">
                <a:solidFill>
                  <a:srgbClr val="2F85A6"/>
                </a:solidFill>
              </a:rPr>
              <a:t>70,72,73,74,76</a:t>
            </a:r>
            <a:r>
              <a:rPr lang="en-US" sz="1400" b="1" u="none" dirty="0" err="1" smtClean="0">
                <a:solidFill>
                  <a:srgbClr val="2F85A6"/>
                </a:solidFill>
              </a:rPr>
              <a:t>Ge</a:t>
            </a:r>
            <a:r>
              <a:rPr lang="en-US" sz="1400" b="1" u="none" dirty="0" smtClean="0">
                <a:solidFill>
                  <a:srgbClr val="2F85A6"/>
                </a:solidFill>
              </a:rPr>
              <a:t>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77,78,80</a:t>
            </a:r>
            <a:r>
              <a:rPr lang="en-US" sz="1400" b="1" u="none" dirty="0" smtClean="0">
                <a:solidFill>
                  <a:srgbClr val="2F85A6"/>
                </a:solidFill>
              </a:rPr>
              <a:t>Se (weak component) 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Neutron Sources </a:t>
            </a:r>
            <a:r>
              <a:rPr lang="en-US" sz="1600" u="none" baseline="30000" dirty="0" smtClean="0">
                <a:solidFill>
                  <a:srgbClr val="12213A"/>
                </a:solidFill>
              </a:rPr>
              <a:t>22</a:t>
            </a:r>
            <a:r>
              <a:rPr lang="en-US" sz="1600" u="none" dirty="0" smtClean="0">
                <a:solidFill>
                  <a:srgbClr val="12213A"/>
                </a:solidFill>
              </a:rPr>
              <a:t>Ne(</a:t>
            </a:r>
            <a:r>
              <a:rPr lang="en-US" sz="1600" u="none" dirty="0" err="1" smtClean="0">
                <a:solidFill>
                  <a:srgbClr val="12213A"/>
                </a:solidFill>
                <a:latin typeface="Symbol" charset="2"/>
                <a:cs typeface="Symbol" charset="2"/>
              </a:rPr>
              <a:t>a</a:t>
            </a:r>
            <a:r>
              <a:rPr lang="en-US" sz="1600" u="none" dirty="0" err="1" smtClean="0">
                <a:solidFill>
                  <a:srgbClr val="12213A"/>
                </a:solidFill>
              </a:rPr>
              <a:t>,n</a:t>
            </a:r>
            <a:r>
              <a:rPr lang="en-US" sz="1600" u="none" dirty="0">
                <a:solidFill>
                  <a:srgbClr val="12213A"/>
                </a:solidFill>
              </a:rPr>
              <a:t>)</a:t>
            </a:r>
            <a:r>
              <a:rPr lang="en-US" sz="1600" u="none" baseline="30000" dirty="0" smtClean="0">
                <a:solidFill>
                  <a:srgbClr val="12213A"/>
                </a:solidFill>
              </a:rPr>
              <a:t>25</a:t>
            </a:r>
            <a:r>
              <a:rPr lang="en-US" sz="1600" u="none" dirty="0" smtClean="0">
                <a:solidFill>
                  <a:srgbClr val="12213A"/>
                </a:solidFill>
              </a:rPr>
              <a:t>Mg and </a:t>
            </a:r>
            <a:r>
              <a:rPr lang="en-US" sz="1600" u="none" baseline="30000" dirty="0" smtClean="0">
                <a:solidFill>
                  <a:srgbClr val="12213A"/>
                </a:solidFill>
              </a:rPr>
              <a:t>13</a:t>
            </a:r>
            <a:r>
              <a:rPr lang="en-US" sz="1600" u="none" dirty="0" smtClean="0">
                <a:solidFill>
                  <a:srgbClr val="12213A"/>
                </a:solidFill>
              </a:rPr>
              <a:t>C(</a:t>
            </a:r>
            <a:r>
              <a:rPr lang="en-US" sz="1600" u="none" dirty="0" err="1" smtClean="0">
                <a:solidFill>
                  <a:srgbClr val="12213A"/>
                </a:solidFill>
                <a:latin typeface="Symbol" charset="2"/>
                <a:cs typeface="Symbol" charset="2"/>
              </a:rPr>
              <a:t>a</a:t>
            </a:r>
            <a:r>
              <a:rPr lang="en-US" sz="1600" u="none" dirty="0" err="1" smtClean="0">
                <a:solidFill>
                  <a:srgbClr val="12213A"/>
                </a:solidFill>
              </a:rPr>
              <a:t>,n</a:t>
            </a:r>
            <a:r>
              <a:rPr lang="en-US" sz="1600" u="none" dirty="0" smtClean="0">
                <a:solidFill>
                  <a:srgbClr val="12213A"/>
                </a:solidFill>
              </a:rPr>
              <a:t>)</a:t>
            </a:r>
            <a:r>
              <a:rPr lang="en-US" sz="1600" u="none" baseline="30000" dirty="0" smtClean="0">
                <a:solidFill>
                  <a:srgbClr val="12213A"/>
                </a:solidFill>
              </a:rPr>
              <a:t>16</a:t>
            </a:r>
            <a:r>
              <a:rPr lang="en-US" sz="1600" u="none" dirty="0" smtClean="0">
                <a:solidFill>
                  <a:srgbClr val="12213A"/>
                </a:solidFill>
              </a:rPr>
              <a:t>O:</a:t>
            </a:r>
            <a:endParaRPr lang="en-US" sz="1600" u="none" dirty="0">
              <a:solidFill>
                <a:srgbClr val="12213A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b="1" u="none" dirty="0">
                <a:solidFill>
                  <a:srgbClr val="2F85A6"/>
                </a:solidFill>
              </a:rPr>
              <a:t>n</a:t>
            </a:r>
            <a:r>
              <a:rPr lang="en-US" sz="1400" b="1" u="none" dirty="0" smtClean="0">
                <a:solidFill>
                  <a:srgbClr val="2F85A6"/>
                </a:solidFill>
              </a:rPr>
              <a:t>+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25</a:t>
            </a:r>
            <a:r>
              <a:rPr lang="en-US" sz="1400" b="1" u="none" dirty="0" smtClean="0">
                <a:solidFill>
                  <a:srgbClr val="2F85A6"/>
                </a:solidFill>
              </a:rPr>
              <a:t>Mg, n+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16</a:t>
            </a:r>
            <a:r>
              <a:rPr lang="en-US" sz="1400" b="1" u="none" dirty="0" smtClean="0">
                <a:solidFill>
                  <a:srgbClr val="2F85A6"/>
                </a:solidFill>
              </a:rPr>
              <a:t>O </a:t>
            </a:r>
            <a:endParaRPr lang="en-US" sz="1400" b="1" u="none" dirty="0">
              <a:solidFill>
                <a:srgbClr val="2F85A6"/>
              </a:solidFill>
            </a:endParaRPr>
          </a:p>
        </p:txBody>
      </p:sp>
      <p:pic>
        <p:nvPicPr>
          <p:cNvPr id="4" name="Picture 3" descr="te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18" y="1916832"/>
            <a:ext cx="365618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1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Data for s process</a:t>
            </a:r>
          </a:p>
        </p:txBody>
      </p:sp>
      <p:pic>
        <p:nvPicPr>
          <p:cNvPr id="3072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Logo-INFN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179512" y="1041816"/>
            <a:ext cx="8208912" cy="5404744"/>
          </a:xfrm>
          <a:prstGeom prst="roundRect">
            <a:avLst>
              <a:gd name="adj" fmla="val 16667"/>
            </a:avLst>
          </a:prstGeom>
          <a:ln>
            <a:solidFill>
              <a:srgbClr val="12213A"/>
            </a:solidFill>
            <a:headEnd/>
            <a:tailEnd/>
          </a:ln>
          <a:effectLst>
            <a:glow rad="101600">
              <a:srgbClr val="2F85A6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 b="1" u="none" dirty="0" smtClean="0">
                <a:solidFill>
                  <a:srgbClr val="12213A"/>
                </a:solidFill>
              </a:rPr>
              <a:t>C</a:t>
            </a:r>
            <a:r>
              <a:rPr lang="en-US" sz="1800" b="1" u="none" dirty="0" smtClean="0">
                <a:solidFill>
                  <a:srgbClr val="2F85A6"/>
                </a:solidFill>
              </a:rPr>
              <a:t>ross sections measured in 2001 - 2018</a:t>
            </a:r>
          </a:p>
          <a:p>
            <a:pPr>
              <a:lnSpc>
                <a:spcPct val="130000"/>
              </a:lnSpc>
              <a:defRPr/>
            </a:pPr>
            <a:endParaRPr lang="en-US" sz="1400" b="1" u="none" dirty="0" smtClean="0">
              <a:solidFill>
                <a:srgbClr val="2F85A6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Branching point isotopes:</a:t>
            </a:r>
            <a:endParaRPr lang="en-US" sz="1600" u="none" baseline="30000" dirty="0" smtClean="0">
              <a:solidFill>
                <a:srgbClr val="B50000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u="none" baseline="30000" dirty="0" smtClean="0">
                <a:solidFill>
                  <a:srgbClr val="B50000"/>
                </a:solidFill>
              </a:rPr>
              <a:t>		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151</a:t>
            </a:r>
            <a:r>
              <a:rPr lang="en-US" sz="1400" b="1" u="none" dirty="0" smtClean="0">
                <a:solidFill>
                  <a:srgbClr val="B50000"/>
                </a:solidFill>
              </a:rPr>
              <a:t>Sm, 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63</a:t>
            </a:r>
            <a:r>
              <a:rPr lang="en-US" sz="1400" b="1" u="none" dirty="0" smtClean="0">
                <a:solidFill>
                  <a:srgbClr val="B50000"/>
                </a:solidFill>
              </a:rPr>
              <a:t>Ni, 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147</a:t>
            </a:r>
            <a:r>
              <a:rPr lang="en-US" sz="1400" b="1" u="none" dirty="0" smtClean="0">
                <a:solidFill>
                  <a:srgbClr val="B50000"/>
                </a:solidFill>
              </a:rPr>
              <a:t>Pm, 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171</a:t>
            </a:r>
            <a:r>
              <a:rPr lang="en-US" sz="1400" b="1" u="none" dirty="0" smtClean="0">
                <a:solidFill>
                  <a:srgbClr val="B50000"/>
                </a:solidFill>
              </a:rPr>
              <a:t>Tm, 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203</a:t>
            </a:r>
            <a:r>
              <a:rPr lang="en-US" sz="1400" b="1" u="none" dirty="0" smtClean="0">
                <a:solidFill>
                  <a:srgbClr val="B50000"/>
                </a:solidFill>
              </a:rPr>
              <a:t>Tl</a:t>
            </a:r>
            <a:endParaRPr lang="en-US" sz="1400" b="1" u="none" dirty="0" smtClean="0">
              <a:solidFill>
                <a:srgbClr val="12213A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Abundances in </a:t>
            </a:r>
            <a:r>
              <a:rPr lang="en-US" sz="1600" u="none" dirty="0" err="1" smtClean="0">
                <a:solidFill>
                  <a:srgbClr val="12213A"/>
                </a:solidFill>
              </a:rPr>
              <a:t>presolar</a:t>
            </a:r>
            <a:r>
              <a:rPr lang="en-US" sz="1600" u="none" dirty="0" smtClean="0">
                <a:solidFill>
                  <a:srgbClr val="12213A"/>
                </a:solidFill>
              </a:rPr>
              <a:t> grains:</a:t>
            </a:r>
          </a:p>
          <a:p>
            <a:pPr lvl="1">
              <a:lnSpc>
                <a:spcPct val="130000"/>
              </a:lnSpc>
              <a:defRPr/>
            </a:pPr>
            <a:r>
              <a:rPr lang="en-US" sz="1400" u="none" baseline="30000" dirty="0" smtClean="0">
                <a:solidFill>
                  <a:srgbClr val="2F85A6"/>
                </a:solidFill>
              </a:rPr>
              <a:t>		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91,92,</a:t>
            </a:r>
            <a:r>
              <a:rPr lang="en-US" sz="1400" b="1" u="none" baseline="30000" dirty="0" smtClean="0">
                <a:solidFill>
                  <a:srgbClr val="B50000"/>
                </a:solidFill>
              </a:rPr>
              <a:t>93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,94,96</a:t>
            </a:r>
            <a:r>
              <a:rPr lang="en-US" sz="1400" b="1" u="none" dirty="0" smtClean="0">
                <a:solidFill>
                  <a:srgbClr val="2F85A6"/>
                </a:solidFill>
              </a:rPr>
              <a:t>Zr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Magic Nuclei and end-point:</a:t>
            </a:r>
            <a:endParaRPr lang="en-US" sz="1600" u="none" dirty="0">
              <a:solidFill>
                <a:srgbClr val="12213A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u="none" baseline="30000" dirty="0" smtClean="0">
                <a:solidFill>
                  <a:srgbClr val="2F85A6"/>
                </a:solidFill>
              </a:rPr>
              <a:t>	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139</a:t>
            </a:r>
            <a:r>
              <a:rPr lang="en-US" sz="1400" b="1" u="none" dirty="0" smtClean="0">
                <a:solidFill>
                  <a:srgbClr val="2F85A6"/>
                </a:solidFill>
              </a:rPr>
              <a:t>La,</a:t>
            </a:r>
            <a:r>
              <a:rPr lang="en-US" sz="1400" b="1" u="none" baseline="30000" dirty="0">
                <a:solidFill>
                  <a:srgbClr val="2F85A6"/>
                </a:solidFill>
              </a:rPr>
              <a:t>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140</a:t>
            </a:r>
            <a:r>
              <a:rPr lang="en-US" sz="1400" b="1" u="none" dirty="0" smtClean="0">
                <a:solidFill>
                  <a:srgbClr val="2F85A6"/>
                </a:solidFill>
              </a:rPr>
              <a:t>Ce,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90</a:t>
            </a:r>
            <a:r>
              <a:rPr lang="en-US" sz="1400" b="1" u="none" dirty="0" smtClean="0">
                <a:solidFill>
                  <a:srgbClr val="2F85A6"/>
                </a:solidFill>
              </a:rPr>
              <a:t>Zr,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89</a:t>
            </a:r>
            <a:r>
              <a:rPr lang="en-US" sz="1400" b="1" u="none" dirty="0" smtClean="0">
                <a:solidFill>
                  <a:srgbClr val="2F85A6"/>
                </a:solidFill>
              </a:rPr>
              <a:t>Y,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88</a:t>
            </a:r>
            <a:r>
              <a:rPr lang="en-US" sz="1400" b="1" u="none" dirty="0" smtClean="0">
                <a:solidFill>
                  <a:srgbClr val="2F85A6"/>
                </a:solidFill>
              </a:rPr>
              <a:t>Sr,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204,206,207,208</a:t>
            </a:r>
            <a:r>
              <a:rPr lang="en-US" sz="1400" b="1" u="none" dirty="0">
                <a:solidFill>
                  <a:srgbClr val="2F85A6"/>
                </a:solidFill>
              </a:rPr>
              <a:t>Pb,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209</a:t>
            </a:r>
            <a:r>
              <a:rPr lang="en-US" sz="1400" b="1" u="none" dirty="0" smtClean="0">
                <a:solidFill>
                  <a:srgbClr val="2F85A6"/>
                </a:solidFill>
              </a:rPr>
              <a:t>Bi </a:t>
            </a:r>
            <a:endParaRPr lang="en-US" sz="1400" u="none" dirty="0" smtClean="0">
              <a:solidFill>
                <a:srgbClr val="12213A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Seeds isotopes:</a:t>
            </a:r>
            <a:endParaRPr lang="en-US" sz="1600" u="none" dirty="0">
              <a:solidFill>
                <a:srgbClr val="12213A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b="1" u="none" baseline="30000" dirty="0" smtClean="0">
                <a:solidFill>
                  <a:srgbClr val="2F85A6"/>
                </a:solidFill>
              </a:rPr>
              <a:t>54,56,57</a:t>
            </a:r>
            <a:r>
              <a:rPr lang="en-US" sz="1400" b="1" u="none" dirty="0" smtClean="0">
                <a:solidFill>
                  <a:srgbClr val="2F85A6"/>
                </a:solidFill>
              </a:rPr>
              <a:t>Fe,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58,60,62</a:t>
            </a:r>
            <a:r>
              <a:rPr lang="en-US" sz="1400" b="1" u="none" dirty="0" smtClean="0">
                <a:solidFill>
                  <a:srgbClr val="2F85A6"/>
                </a:solidFill>
              </a:rPr>
              <a:t>Ni,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59</a:t>
            </a:r>
            <a:r>
              <a:rPr lang="en-US" sz="1400" b="1" u="none" dirty="0" smtClean="0">
                <a:solidFill>
                  <a:srgbClr val="2F85A6"/>
                </a:solidFill>
              </a:rPr>
              <a:t>Ni(</a:t>
            </a:r>
            <a:r>
              <a:rPr lang="en-US" sz="1400" b="1" u="none" dirty="0" err="1" smtClean="0">
                <a:solidFill>
                  <a:srgbClr val="2F85A6"/>
                </a:solidFill>
              </a:rPr>
              <a:t>n,</a:t>
            </a:r>
            <a:r>
              <a:rPr lang="en-US" sz="1400" b="1" u="none" dirty="0" err="1" smtClean="0">
                <a:solidFill>
                  <a:srgbClr val="2F85A6"/>
                </a:solidFill>
                <a:latin typeface="Symbol" charset="2"/>
                <a:cs typeface="Symbol" charset="2"/>
              </a:rPr>
              <a:t>a</a:t>
            </a:r>
            <a:r>
              <a:rPr lang="en-US" sz="1400" b="1" u="none" dirty="0" smtClean="0">
                <a:solidFill>
                  <a:srgbClr val="2F85A6"/>
                </a:solidFill>
              </a:rPr>
              <a:t>)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Isotopes of special interest:</a:t>
            </a:r>
            <a:endParaRPr lang="en-US" sz="1600" u="none" dirty="0">
              <a:solidFill>
                <a:srgbClr val="12213A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b="1" u="none" baseline="30000" dirty="0" smtClean="0">
                <a:solidFill>
                  <a:srgbClr val="2F85A6"/>
                </a:solidFill>
              </a:rPr>
              <a:t>186,187,188</a:t>
            </a:r>
            <a:r>
              <a:rPr lang="en-US" sz="1400" b="1" u="none" dirty="0" smtClean="0">
                <a:solidFill>
                  <a:srgbClr val="2F85A6"/>
                </a:solidFill>
              </a:rPr>
              <a:t>Os (</a:t>
            </a:r>
            <a:r>
              <a:rPr lang="en-US" sz="1400" b="1" u="none" dirty="0" err="1" smtClean="0">
                <a:solidFill>
                  <a:srgbClr val="2F85A6"/>
                </a:solidFill>
              </a:rPr>
              <a:t>cosmochronometer</a:t>
            </a:r>
            <a:r>
              <a:rPr lang="en-US" sz="1400" b="1" u="none" dirty="0" smtClean="0">
                <a:solidFill>
                  <a:srgbClr val="2F85A6"/>
                </a:solidFill>
              </a:rPr>
              <a:t>),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197</a:t>
            </a:r>
            <a:r>
              <a:rPr lang="en-US" sz="1400" b="1" u="none" dirty="0" smtClean="0">
                <a:solidFill>
                  <a:srgbClr val="2F85A6"/>
                </a:solidFill>
              </a:rPr>
              <a:t>Au (reference cross section)</a:t>
            </a:r>
            <a:r>
              <a:rPr lang="en-US" sz="1400" u="none" dirty="0" smtClean="0">
                <a:solidFill>
                  <a:srgbClr val="2F85A6"/>
                </a:solidFill>
              </a:rPr>
              <a:t>,</a:t>
            </a:r>
            <a:r>
              <a:rPr lang="en-US" sz="1400" b="1" u="none" dirty="0" smtClean="0">
                <a:solidFill>
                  <a:srgbClr val="2F85A6"/>
                </a:solidFill>
              </a:rPr>
              <a:t>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24,25,26</a:t>
            </a:r>
            <a:r>
              <a:rPr lang="en-US" sz="1400" b="1" u="none" dirty="0" smtClean="0">
                <a:solidFill>
                  <a:srgbClr val="2F85A6"/>
                </a:solidFill>
              </a:rPr>
              <a:t>Mg,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33</a:t>
            </a:r>
            <a:r>
              <a:rPr lang="en-US" sz="1400" b="1" u="none" dirty="0">
                <a:solidFill>
                  <a:srgbClr val="2F85A6"/>
                </a:solidFill>
              </a:rPr>
              <a:t>S(</a:t>
            </a:r>
            <a:r>
              <a:rPr lang="en-US" sz="1400" b="1" u="none" dirty="0" err="1">
                <a:solidFill>
                  <a:srgbClr val="2F85A6"/>
                </a:solidFill>
              </a:rPr>
              <a:t>n,</a:t>
            </a:r>
            <a:r>
              <a:rPr lang="en-US" sz="1400" b="1" u="none" dirty="0" err="1">
                <a:solidFill>
                  <a:srgbClr val="2F85A6"/>
                </a:solidFill>
                <a:latin typeface="Symbol" charset="2"/>
                <a:cs typeface="Symbol" charset="2"/>
              </a:rPr>
              <a:t>a</a:t>
            </a:r>
            <a:r>
              <a:rPr lang="en-US" sz="1400" b="1" u="none" dirty="0">
                <a:solidFill>
                  <a:srgbClr val="2F85A6"/>
                </a:solidFill>
              </a:rPr>
              <a:t>),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14</a:t>
            </a:r>
            <a:r>
              <a:rPr lang="en-US" sz="1400" b="1" u="none" dirty="0">
                <a:solidFill>
                  <a:srgbClr val="2F85A6"/>
                </a:solidFill>
              </a:rPr>
              <a:t>N(</a:t>
            </a:r>
            <a:r>
              <a:rPr lang="en-US" sz="1400" b="1" u="none" dirty="0" err="1">
                <a:solidFill>
                  <a:srgbClr val="2F85A6"/>
                </a:solidFill>
              </a:rPr>
              <a:t>n,p</a:t>
            </a:r>
            <a:r>
              <a:rPr lang="en-US" sz="1400" b="1" u="none" dirty="0">
                <a:solidFill>
                  <a:srgbClr val="2F85A6"/>
                </a:solidFill>
              </a:rPr>
              <a:t>),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35</a:t>
            </a:r>
            <a:r>
              <a:rPr lang="en-US" sz="1400" b="1" u="none" dirty="0">
                <a:solidFill>
                  <a:srgbClr val="2F85A6"/>
                </a:solidFill>
              </a:rPr>
              <a:t>Cl(</a:t>
            </a:r>
            <a:r>
              <a:rPr lang="en-US" sz="1400" b="1" u="none" dirty="0" err="1">
                <a:solidFill>
                  <a:srgbClr val="2F85A6"/>
                </a:solidFill>
              </a:rPr>
              <a:t>n,p</a:t>
            </a:r>
            <a:r>
              <a:rPr lang="en-US" sz="1400" b="1" u="none" dirty="0">
                <a:solidFill>
                  <a:srgbClr val="2F85A6"/>
                </a:solidFill>
              </a:rPr>
              <a:t>),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26</a:t>
            </a:r>
            <a:r>
              <a:rPr lang="en-US" sz="1400" b="1" u="none" dirty="0">
                <a:solidFill>
                  <a:srgbClr val="2F85A6"/>
                </a:solidFill>
              </a:rPr>
              <a:t>Al(</a:t>
            </a:r>
            <a:r>
              <a:rPr lang="en-US" sz="1400" b="1" u="none" dirty="0" err="1">
                <a:solidFill>
                  <a:srgbClr val="2F85A6"/>
                </a:solidFill>
              </a:rPr>
              <a:t>n,p</a:t>
            </a:r>
            <a:r>
              <a:rPr lang="en-US" sz="1400" b="1" u="none" dirty="0">
                <a:solidFill>
                  <a:srgbClr val="2F85A6"/>
                </a:solidFill>
              </a:rPr>
              <a:t>), </a:t>
            </a:r>
            <a:r>
              <a:rPr lang="en-US" sz="1400" b="1" u="none" baseline="30000" dirty="0">
                <a:solidFill>
                  <a:srgbClr val="2F85A6"/>
                </a:solidFill>
              </a:rPr>
              <a:t>26</a:t>
            </a:r>
            <a:r>
              <a:rPr lang="en-US" sz="1400" b="1" u="none" dirty="0">
                <a:solidFill>
                  <a:srgbClr val="2F85A6"/>
                </a:solidFill>
              </a:rPr>
              <a:t>Al(</a:t>
            </a:r>
            <a:r>
              <a:rPr lang="en-US" sz="1400" b="1" u="none" dirty="0" err="1">
                <a:solidFill>
                  <a:srgbClr val="2F85A6"/>
                </a:solidFill>
              </a:rPr>
              <a:t>n,</a:t>
            </a:r>
            <a:r>
              <a:rPr lang="en-US" sz="1400" b="1" u="none" dirty="0" err="1">
                <a:solidFill>
                  <a:srgbClr val="2F85A6"/>
                </a:solidFill>
                <a:latin typeface="Symbol" charset="2"/>
                <a:cs typeface="Symbol" charset="2"/>
              </a:rPr>
              <a:t>a</a:t>
            </a:r>
            <a:r>
              <a:rPr lang="en-US" sz="1400" b="1" u="none" dirty="0">
                <a:solidFill>
                  <a:srgbClr val="2F85A6"/>
                </a:solidFill>
              </a:rPr>
              <a:t>) </a:t>
            </a:r>
            <a:r>
              <a:rPr lang="en-US" sz="1400" b="1" u="none" dirty="0" smtClean="0">
                <a:solidFill>
                  <a:srgbClr val="2F85A6"/>
                </a:solidFill>
              </a:rPr>
              <a:t>(neutron poison),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154</a:t>
            </a:r>
            <a:r>
              <a:rPr lang="en-US" sz="1400" b="1" u="none" dirty="0" smtClean="0">
                <a:solidFill>
                  <a:srgbClr val="2F85A6"/>
                </a:solidFill>
              </a:rPr>
              <a:t>Gd (s-only isotope),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 68</a:t>
            </a:r>
            <a:r>
              <a:rPr lang="en-US" sz="1400" b="1" u="none" dirty="0" smtClean="0">
                <a:solidFill>
                  <a:srgbClr val="2F85A6"/>
                </a:solidFill>
              </a:rPr>
              <a:t>Zn,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69,71</a:t>
            </a:r>
            <a:r>
              <a:rPr lang="en-US" sz="1400" b="1" u="none" dirty="0" smtClean="0">
                <a:solidFill>
                  <a:srgbClr val="2F85A6"/>
                </a:solidFill>
              </a:rPr>
              <a:t>Ga, </a:t>
            </a:r>
            <a:r>
              <a:rPr lang="fi-FI" sz="1400" b="1" u="none" baseline="30000" dirty="0">
                <a:solidFill>
                  <a:srgbClr val="2F85A6"/>
                </a:solidFill>
              </a:rPr>
              <a:t>70,72,73,74,76</a:t>
            </a:r>
            <a:r>
              <a:rPr lang="en-US" sz="1400" b="1" u="none" dirty="0" err="1" smtClean="0">
                <a:solidFill>
                  <a:srgbClr val="2F85A6"/>
                </a:solidFill>
              </a:rPr>
              <a:t>Ge</a:t>
            </a:r>
            <a:r>
              <a:rPr lang="en-US" sz="1400" b="1" u="none" dirty="0" smtClean="0">
                <a:solidFill>
                  <a:srgbClr val="2F85A6"/>
                </a:solidFill>
              </a:rPr>
              <a:t>, 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77,78,80</a:t>
            </a:r>
            <a:r>
              <a:rPr lang="en-US" sz="1400" b="1" u="none" dirty="0" smtClean="0">
                <a:solidFill>
                  <a:srgbClr val="2F85A6"/>
                </a:solidFill>
              </a:rPr>
              <a:t>Se (weak component) 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v"/>
              <a:defRPr/>
            </a:pPr>
            <a:r>
              <a:rPr lang="en-US" sz="1600" u="none" dirty="0" smtClean="0">
                <a:solidFill>
                  <a:srgbClr val="12213A"/>
                </a:solidFill>
              </a:rPr>
              <a:t>Neutron Sources </a:t>
            </a:r>
            <a:r>
              <a:rPr lang="en-US" sz="1600" u="none" baseline="30000" dirty="0" smtClean="0">
                <a:solidFill>
                  <a:srgbClr val="12213A"/>
                </a:solidFill>
              </a:rPr>
              <a:t>22</a:t>
            </a:r>
            <a:r>
              <a:rPr lang="en-US" sz="1600" u="none" dirty="0" smtClean="0">
                <a:solidFill>
                  <a:srgbClr val="12213A"/>
                </a:solidFill>
              </a:rPr>
              <a:t>Ne(</a:t>
            </a:r>
            <a:r>
              <a:rPr lang="en-US" sz="1600" u="none" dirty="0" err="1" smtClean="0">
                <a:solidFill>
                  <a:srgbClr val="12213A"/>
                </a:solidFill>
                <a:latin typeface="Symbol" charset="2"/>
                <a:cs typeface="Symbol" charset="2"/>
              </a:rPr>
              <a:t>a</a:t>
            </a:r>
            <a:r>
              <a:rPr lang="en-US" sz="1600" u="none" dirty="0" err="1" smtClean="0">
                <a:solidFill>
                  <a:srgbClr val="12213A"/>
                </a:solidFill>
              </a:rPr>
              <a:t>,n</a:t>
            </a:r>
            <a:r>
              <a:rPr lang="en-US" sz="1600" u="none" dirty="0">
                <a:solidFill>
                  <a:srgbClr val="12213A"/>
                </a:solidFill>
              </a:rPr>
              <a:t>)</a:t>
            </a:r>
            <a:r>
              <a:rPr lang="en-US" sz="1600" u="none" baseline="30000" dirty="0" smtClean="0">
                <a:solidFill>
                  <a:srgbClr val="12213A"/>
                </a:solidFill>
              </a:rPr>
              <a:t>25</a:t>
            </a:r>
            <a:r>
              <a:rPr lang="en-US" sz="1600" u="none" dirty="0" smtClean="0">
                <a:solidFill>
                  <a:srgbClr val="12213A"/>
                </a:solidFill>
              </a:rPr>
              <a:t>Mg and </a:t>
            </a:r>
            <a:r>
              <a:rPr lang="en-US" sz="1600" u="none" baseline="30000" dirty="0" smtClean="0">
                <a:solidFill>
                  <a:srgbClr val="12213A"/>
                </a:solidFill>
              </a:rPr>
              <a:t>13</a:t>
            </a:r>
            <a:r>
              <a:rPr lang="en-US" sz="1600" u="none" dirty="0" smtClean="0">
                <a:solidFill>
                  <a:srgbClr val="12213A"/>
                </a:solidFill>
              </a:rPr>
              <a:t>C(</a:t>
            </a:r>
            <a:r>
              <a:rPr lang="en-US" sz="1600" u="none" dirty="0" err="1" smtClean="0">
                <a:solidFill>
                  <a:srgbClr val="12213A"/>
                </a:solidFill>
                <a:latin typeface="Symbol" charset="2"/>
                <a:cs typeface="Symbol" charset="2"/>
              </a:rPr>
              <a:t>a</a:t>
            </a:r>
            <a:r>
              <a:rPr lang="en-US" sz="1600" u="none" dirty="0" err="1" smtClean="0">
                <a:solidFill>
                  <a:srgbClr val="12213A"/>
                </a:solidFill>
              </a:rPr>
              <a:t>,n</a:t>
            </a:r>
            <a:r>
              <a:rPr lang="en-US" sz="1600" u="none" dirty="0" smtClean="0">
                <a:solidFill>
                  <a:srgbClr val="12213A"/>
                </a:solidFill>
              </a:rPr>
              <a:t>)</a:t>
            </a:r>
            <a:r>
              <a:rPr lang="en-US" sz="1600" u="none" baseline="30000" dirty="0" smtClean="0">
                <a:solidFill>
                  <a:srgbClr val="12213A"/>
                </a:solidFill>
              </a:rPr>
              <a:t>16</a:t>
            </a:r>
            <a:r>
              <a:rPr lang="en-US" sz="1600" u="none" dirty="0" smtClean="0">
                <a:solidFill>
                  <a:srgbClr val="12213A"/>
                </a:solidFill>
              </a:rPr>
              <a:t>O:</a:t>
            </a:r>
            <a:endParaRPr lang="en-US" sz="1600" u="none" dirty="0">
              <a:solidFill>
                <a:srgbClr val="12213A"/>
              </a:solidFill>
            </a:endParaRPr>
          </a:p>
          <a:p>
            <a:pPr lvl="1">
              <a:lnSpc>
                <a:spcPct val="130000"/>
              </a:lnSpc>
              <a:defRPr/>
            </a:pPr>
            <a:r>
              <a:rPr lang="en-US" sz="1400" b="1" u="none" dirty="0">
                <a:solidFill>
                  <a:srgbClr val="2F85A6"/>
                </a:solidFill>
              </a:rPr>
              <a:t>n</a:t>
            </a:r>
            <a:r>
              <a:rPr lang="en-US" sz="1400" b="1" u="none" dirty="0" smtClean="0">
                <a:solidFill>
                  <a:srgbClr val="2F85A6"/>
                </a:solidFill>
              </a:rPr>
              <a:t>+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25</a:t>
            </a:r>
            <a:r>
              <a:rPr lang="en-US" sz="1400" b="1" u="none" dirty="0" smtClean="0">
                <a:solidFill>
                  <a:srgbClr val="2F85A6"/>
                </a:solidFill>
              </a:rPr>
              <a:t>Mg, n+</a:t>
            </a:r>
            <a:r>
              <a:rPr lang="en-US" sz="1400" b="1" u="none" baseline="30000" dirty="0" smtClean="0">
                <a:solidFill>
                  <a:srgbClr val="2F85A6"/>
                </a:solidFill>
              </a:rPr>
              <a:t>16</a:t>
            </a:r>
            <a:r>
              <a:rPr lang="en-US" sz="1400" b="1" u="none" dirty="0" smtClean="0">
                <a:solidFill>
                  <a:srgbClr val="2F85A6"/>
                </a:solidFill>
              </a:rPr>
              <a:t>O </a:t>
            </a:r>
            <a:endParaRPr lang="en-US" sz="1400" b="1" u="none" dirty="0">
              <a:solidFill>
                <a:srgbClr val="2F85A6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067944" y="2132856"/>
            <a:ext cx="792088" cy="360040"/>
          </a:xfrm>
          <a:prstGeom prst="straightConnector1">
            <a:avLst/>
          </a:prstGeom>
          <a:ln w="38100">
            <a:solidFill>
              <a:srgbClr val="008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76056" y="1844824"/>
            <a:ext cx="3888432" cy="646331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i="1" u="none" dirty="0" smtClean="0">
                <a:solidFill>
                  <a:srgbClr val="12213A"/>
                </a:solidFill>
              </a:rPr>
              <a:t>The </a:t>
            </a:r>
            <a:r>
              <a:rPr lang="en-US" sz="1200" i="1" u="none" dirty="0">
                <a:solidFill>
                  <a:srgbClr val="12213A"/>
                </a:solidFill>
              </a:rPr>
              <a:t>neutron capture cross section measurement of the thallium isotopes </a:t>
            </a:r>
            <a:r>
              <a:rPr lang="en-US" sz="1200" i="1" u="none" baseline="30000" dirty="0">
                <a:solidFill>
                  <a:srgbClr val="12213A"/>
                </a:solidFill>
              </a:rPr>
              <a:t>203</a:t>
            </a:r>
            <a:r>
              <a:rPr lang="en-US" sz="1200" i="1" u="none" dirty="0">
                <a:solidFill>
                  <a:srgbClr val="12213A"/>
                </a:solidFill>
              </a:rPr>
              <a:t>Tl, </a:t>
            </a:r>
            <a:r>
              <a:rPr lang="en-US" sz="1200" i="1" u="none" baseline="30000" dirty="0">
                <a:solidFill>
                  <a:srgbClr val="12213A"/>
                </a:solidFill>
              </a:rPr>
              <a:t>204</a:t>
            </a:r>
            <a:r>
              <a:rPr lang="en-US" sz="1200" i="1" u="none" dirty="0">
                <a:solidFill>
                  <a:srgbClr val="12213A"/>
                </a:solidFill>
              </a:rPr>
              <a:t>Tl and </a:t>
            </a:r>
            <a:r>
              <a:rPr lang="en-US" sz="1200" i="1" u="none" baseline="30000" dirty="0">
                <a:solidFill>
                  <a:srgbClr val="12213A"/>
                </a:solidFill>
              </a:rPr>
              <a:t>205</a:t>
            </a:r>
            <a:r>
              <a:rPr lang="en-US" sz="1200" i="1" u="none" dirty="0">
                <a:solidFill>
                  <a:srgbClr val="12213A"/>
                </a:solidFill>
              </a:rPr>
              <a:t>Tl at the </a:t>
            </a:r>
            <a:r>
              <a:rPr lang="en-US" sz="1200" i="1" u="none" dirty="0" err="1" smtClean="0">
                <a:solidFill>
                  <a:srgbClr val="12213A"/>
                </a:solidFill>
              </a:rPr>
              <a:t>n_TOF</a:t>
            </a:r>
            <a:r>
              <a:rPr lang="en-US" sz="1200" i="1" u="none" dirty="0" smtClean="0">
                <a:solidFill>
                  <a:srgbClr val="12213A"/>
                </a:solidFill>
              </a:rPr>
              <a:t> </a:t>
            </a:r>
            <a:r>
              <a:rPr lang="en-US" sz="1200" i="1" u="none" dirty="0">
                <a:solidFill>
                  <a:srgbClr val="12213A"/>
                </a:solidFill>
              </a:rPr>
              <a:t>facility at </a:t>
            </a:r>
            <a:r>
              <a:rPr lang="en-US" sz="1200" i="1" u="none" dirty="0" smtClean="0">
                <a:solidFill>
                  <a:srgbClr val="12213A"/>
                </a:solidFill>
              </a:rPr>
              <a:t>CERN</a:t>
            </a:r>
            <a:r>
              <a:rPr lang="en-US" sz="1200" u="none" dirty="0" smtClean="0">
                <a:solidFill>
                  <a:srgbClr val="12213A"/>
                </a:solidFill>
              </a:rPr>
              <a:t>,</a:t>
            </a:r>
            <a:r>
              <a:rPr lang="en-US" sz="1200" u="none" dirty="0">
                <a:solidFill>
                  <a:srgbClr val="12213A"/>
                </a:solidFill>
              </a:rPr>
              <a:t> </a:t>
            </a:r>
            <a:r>
              <a:rPr lang="en-US" sz="1200" dirty="0" smtClean="0">
                <a:solidFill>
                  <a:srgbClr val="12213A"/>
                </a:solidFill>
              </a:rPr>
              <a:t>A. Casanovas</a:t>
            </a:r>
            <a:endParaRPr lang="en-US" sz="1200" b="1" u="none" dirty="0" smtClean="0">
              <a:solidFill>
                <a:srgbClr val="12213A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491880" y="2276872"/>
            <a:ext cx="576064" cy="432048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2160" y="292494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none" dirty="0" smtClean="0">
                <a:solidFill>
                  <a:srgbClr val="008000"/>
                </a:solidFill>
              </a:rPr>
              <a:t>@ NICXV</a:t>
            </a:r>
            <a:endParaRPr lang="en-US" b="1" u="none" dirty="0">
              <a:solidFill>
                <a:srgbClr val="008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547664" y="5229200"/>
            <a:ext cx="1152128" cy="432048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128" y="3789040"/>
            <a:ext cx="2195736" cy="646331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i="1" u="none" dirty="0" smtClean="0">
                <a:solidFill>
                  <a:srgbClr val="12213A"/>
                </a:solidFill>
              </a:rPr>
              <a:t>The </a:t>
            </a:r>
            <a:r>
              <a:rPr lang="en-US" sz="1200" i="1" u="none" dirty="0">
                <a:solidFill>
                  <a:srgbClr val="12213A"/>
                </a:solidFill>
              </a:rPr>
              <a:t>Stellar </a:t>
            </a:r>
            <a:r>
              <a:rPr lang="en-US" sz="1200" i="1" u="none" baseline="30000" dirty="0">
                <a:solidFill>
                  <a:srgbClr val="12213A"/>
                </a:solidFill>
              </a:rPr>
              <a:t>72</a:t>
            </a:r>
            <a:r>
              <a:rPr lang="en-US" sz="1200" i="1" u="none" dirty="0">
                <a:solidFill>
                  <a:srgbClr val="12213A"/>
                </a:solidFill>
              </a:rPr>
              <a:t>Ge(</a:t>
            </a:r>
            <a:r>
              <a:rPr lang="en-US" sz="1200" i="1" u="none" dirty="0" err="1">
                <a:solidFill>
                  <a:srgbClr val="12213A"/>
                </a:solidFill>
              </a:rPr>
              <a:t>n,</a:t>
            </a:r>
            <a:r>
              <a:rPr lang="en-US" sz="1200" i="1" u="none" dirty="0" err="1">
                <a:solidFill>
                  <a:srgbClr val="12213A"/>
                </a:solidFill>
                <a:latin typeface="Symbol" charset="2"/>
                <a:cs typeface="Symbol" charset="2"/>
              </a:rPr>
              <a:t>g</a:t>
            </a:r>
            <a:r>
              <a:rPr lang="en-US" sz="1200" i="1" u="none" dirty="0">
                <a:solidFill>
                  <a:srgbClr val="12213A"/>
                </a:solidFill>
              </a:rPr>
              <a:t>) Cross Section: A First Measurement at </a:t>
            </a:r>
            <a:r>
              <a:rPr lang="en-US" sz="1200" i="1" u="none" dirty="0" err="1" smtClean="0">
                <a:solidFill>
                  <a:srgbClr val="12213A"/>
                </a:solidFill>
              </a:rPr>
              <a:t>n_TOF</a:t>
            </a:r>
            <a:r>
              <a:rPr lang="en-US" sz="1200" i="1" u="none" dirty="0" smtClean="0">
                <a:solidFill>
                  <a:srgbClr val="12213A"/>
                </a:solidFill>
              </a:rPr>
              <a:t>, </a:t>
            </a:r>
            <a:r>
              <a:rPr lang="en-US" sz="1200" dirty="0" smtClean="0">
                <a:solidFill>
                  <a:srgbClr val="12213A"/>
                </a:solidFill>
              </a:rPr>
              <a:t>M. Dietz</a:t>
            </a:r>
          </a:p>
        </p:txBody>
      </p:sp>
      <p:cxnSp>
        <p:nvCxnSpPr>
          <p:cNvPr id="13" name="Straight Arrow Connector 12"/>
          <p:cNvCxnSpPr>
            <a:stCxn id="11" idx="7"/>
          </p:cNvCxnSpPr>
          <p:nvPr/>
        </p:nvCxnSpPr>
        <p:spPr>
          <a:xfrm flipV="1">
            <a:off x="2531067" y="4437112"/>
            <a:ext cx="3265069" cy="855360"/>
          </a:xfrm>
          <a:prstGeom prst="straightConnector1">
            <a:avLst/>
          </a:prstGeom>
          <a:ln w="38100">
            <a:solidFill>
              <a:srgbClr val="008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195736" y="6021288"/>
            <a:ext cx="864096" cy="72008"/>
          </a:xfrm>
          <a:prstGeom prst="straightConnector1">
            <a:avLst/>
          </a:prstGeom>
          <a:ln w="38100">
            <a:solidFill>
              <a:srgbClr val="008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 bwMode="auto">
          <a:xfrm>
            <a:off x="1619672" y="5805264"/>
            <a:ext cx="576064" cy="432048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5856" y="5877272"/>
            <a:ext cx="2195736" cy="830997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i="1" u="none" dirty="0" smtClean="0">
                <a:solidFill>
                  <a:srgbClr val="12213A"/>
                </a:solidFill>
              </a:rPr>
              <a:t>Measurement </a:t>
            </a:r>
            <a:r>
              <a:rPr lang="en-US" sz="1200" i="1" u="none" dirty="0">
                <a:solidFill>
                  <a:srgbClr val="12213A"/>
                </a:solidFill>
              </a:rPr>
              <a:t>of the </a:t>
            </a:r>
            <a:r>
              <a:rPr lang="en-US" sz="1200" i="1" u="none" baseline="30000" dirty="0">
                <a:solidFill>
                  <a:srgbClr val="12213A"/>
                </a:solidFill>
              </a:rPr>
              <a:t>16</a:t>
            </a:r>
            <a:r>
              <a:rPr lang="en-US" sz="1200" i="1" u="none" dirty="0">
                <a:solidFill>
                  <a:srgbClr val="12213A"/>
                </a:solidFill>
              </a:rPr>
              <a:t>O(</a:t>
            </a:r>
            <a:r>
              <a:rPr lang="en-US" sz="1200" i="1" u="none" dirty="0" err="1">
                <a:solidFill>
                  <a:srgbClr val="12213A"/>
                </a:solidFill>
              </a:rPr>
              <a:t>n</a:t>
            </a:r>
            <a:r>
              <a:rPr lang="en-US" sz="1200" i="1" u="none" dirty="0" err="1" smtClean="0">
                <a:solidFill>
                  <a:srgbClr val="12213A"/>
                </a:solidFill>
              </a:rPr>
              <a:t>,</a:t>
            </a:r>
            <a:r>
              <a:rPr lang="en-US" sz="1200" i="1" u="none" dirty="0" err="1" smtClean="0">
                <a:solidFill>
                  <a:srgbClr val="12213A"/>
                </a:solidFill>
                <a:latin typeface="Symbol" charset="2"/>
                <a:cs typeface="Symbol" charset="2"/>
              </a:rPr>
              <a:t>a</a:t>
            </a:r>
            <a:r>
              <a:rPr lang="en-US" sz="1200" i="1" u="none" dirty="0" smtClean="0">
                <a:solidFill>
                  <a:srgbClr val="12213A"/>
                </a:solidFill>
              </a:rPr>
              <a:t>)</a:t>
            </a:r>
            <a:r>
              <a:rPr lang="en-US" sz="1200" i="1" u="none" baseline="30000" dirty="0">
                <a:solidFill>
                  <a:srgbClr val="12213A"/>
                </a:solidFill>
              </a:rPr>
              <a:t>13</a:t>
            </a:r>
            <a:r>
              <a:rPr lang="en-US" sz="1200" i="1" u="none" dirty="0">
                <a:solidFill>
                  <a:srgbClr val="12213A"/>
                </a:solidFill>
              </a:rPr>
              <a:t>C reaction cross-section at the CERN </a:t>
            </a:r>
            <a:r>
              <a:rPr lang="en-US" sz="1200" i="1" u="none" dirty="0" err="1">
                <a:solidFill>
                  <a:srgbClr val="12213A"/>
                </a:solidFill>
              </a:rPr>
              <a:t>n_TOF</a:t>
            </a:r>
            <a:r>
              <a:rPr lang="en-US" sz="1200" i="1" u="none" dirty="0">
                <a:solidFill>
                  <a:srgbClr val="12213A"/>
                </a:solidFill>
              </a:rPr>
              <a:t> facility</a:t>
            </a:r>
            <a:r>
              <a:rPr lang="en-US" sz="1200" u="none" dirty="0">
                <a:solidFill>
                  <a:srgbClr val="12213A"/>
                </a:solidFill>
              </a:rPr>
              <a:t> </a:t>
            </a:r>
            <a:r>
              <a:rPr lang="mr-IN" sz="1200" u="none" dirty="0" smtClean="0">
                <a:solidFill>
                  <a:srgbClr val="12213A"/>
                </a:solidFill>
              </a:rPr>
              <a:t>–</a:t>
            </a:r>
            <a:r>
              <a:rPr lang="en-US" sz="1200" u="none" dirty="0" smtClean="0">
                <a:solidFill>
                  <a:srgbClr val="12213A"/>
                </a:solidFill>
              </a:rPr>
              <a:t> </a:t>
            </a:r>
            <a:r>
              <a:rPr lang="en-US" sz="1200" dirty="0" smtClean="0">
                <a:solidFill>
                  <a:srgbClr val="12213A"/>
                </a:solidFill>
              </a:rPr>
              <a:t>S. </a:t>
            </a:r>
            <a:r>
              <a:rPr lang="en-US" sz="1200" dirty="0" err="1" smtClean="0">
                <a:solidFill>
                  <a:srgbClr val="12213A"/>
                </a:solidFill>
              </a:rPr>
              <a:t>Urlass</a:t>
            </a:r>
            <a:endParaRPr lang="en-US" sz="1200" dirty="0" smtClean="0">
              <a:solidFill>
                <a:srgbClr val="1221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39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</a:rPr>
              <a:t>Branching point isotopes</a:t>
            </a:r>
            <a:endParaRPr lang="en-US" dirty="0" smtClean="0">
              <a:solidFill>
                <a:schemeClr val="accent6"/>
              </a:solidFill>
              <a:cs typeface="+mj-cs"/>
            </a:endParaRPr>
          </a:p>
        </p:txBody>
      </p:sp>
      <p:pic>
        <p:nvPicPr>
          <p:cNvPr id="3174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Rounded Rectangle 109"/>
          <p:cNvSpPr/>
          <p:nvPr/>
        </p:nvSpPr>
        <p:spPr bwMode="auto">
          <a:xfrm>
            <a:off x="1187624" y="206084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3" name="Rounded Rectangle 112"/>
          <p:cNvSpPr/>
          <p:nvPr/>
        </p:nvSpPr>
        <p:spPr bwMode="auto">
          <a:xfrm>
            <a:off x="1907704" y="2060848"/>
            <a:ext cx="648072" cy="648072"/>
          </a:xfrm>
          <a:prstGeom prst="roundRect">
            <a:avLst/>
          </a:prstGeom>
          <a:solidFill>
            <a:srgbClr val="2F85A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2627784" y="206084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7" name="Rounded Rectangle 116"/>
          <p:cNvSpPr/>
          <p:nvPr/>
        </p:nvSpPr>
        <p:spPr bwMode="auto">
          <a:xfrm>
            <a:off x="1187624" y="278092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8" name="Rounded Rectangle 117"/>
          <p:cNvSpPr/>
          <p:nvPr/>
        </p:nvSpPr>
        <p:spPr bwMode="auto">
          <a:xfrm>
            <a:off x="1907704" y="2780928"/>
            <a:ext cx="648072" cy="648072"/>
          </a:xfrm>
          <a:prstGeom prst="roundRect">
            <a:avLst/>
          </a:prstGeom>
          <a:solidFill>
            <a:srgbClr val="2F85A6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9" name="Rounded Rectangle 118"/>
          <p:cNvSpPr/>
          <p:nvPr/>
        </p:nvSpPr>
        <p:spPr bwMode="auto">
          <a:xfrm>
            <a:off x="2627784" y="278092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0" name="Rounded Rectangle 119"/>
          <p:cNvSpPr/>
          <p:nvPr/>
        </p:nvSpPr>
        <p:spPr bwMode="auto">
          <a:xfrm>
            <a:off x="467544" y="278092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27584" y="31409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1547664" y="31409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H="1" flipV="1">
            <a:off x="1547664" y="2420888"/>
            <a:ext cx="72008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2411760" y="2348880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1619672" y="2348880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179512" y="31409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ounded Rectangle 144"/>
          <p:cNvSpPr/>
          <p:nvPr/>
        </p:nvSpPr>
        <p:spPr bwMode="auto">
          <a:xfrm>
            <a:off x="3347864" y="206084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3131840" y="2348880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ounded Rectangle 147"/>
          <p:cNvSpPr/>
          <p:nvPr/>
        </p:nvSpPr>
        <p:spPr bwMode="auto">
          <a:xfrm>
            <a:off x="3347864" y="2780928"/>
            <a:ext cx="648072" cy="648072"/>
          </a:xfrm>
          <a:prstGeom prst="roundRect">
            <a:avLst/>
          </a:prstGeom>
          <a:solidFill>
            <a:srgbClr val="2F85A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1274" name="Straight Arrow Connector 11273"/>
          <p:cNvCxnSpPr/>
          <p:nvPr/>
        </p:nvCxnSpPr>
        <p:spPr>
          <a:xfrm>
            <a:off x="107504" y="3717032"/>
            <a:ext cx="46085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6" name="TextBox 11275"/>
          <p:cNvSpPr txBox="1"/>
          <p:nvPr/>
        </p:nvSpPr>
        <p:spPr>
          <a:xfrm>
            <a:off x="4716016" y="347139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dirty="0" smtClean="0"/>
              <a:t>N</a:t>
            </a:r>
            <a:endParaRPr lang="en-US" b="1" u="none" dirty="0"/>
          </a:p>
        </p:txBody>
      </p:sp>
      <p:cxnSp>
        <p:nvCxnSpPr>
          <p:cNvPr id="163" name="Straight Arrow Connector 162"/>
          <p:cNvCxnSpPr/>
          <p:nvPr/>
        </p:nvCxnSpPr>
        <p:spPr>
          <a:xfrm flipV="1">
            <a:off x="107504" y="1268760"/>
            <a:ext cx="0" cy="24482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323528" y="119675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dirty="0"/>
              <a:t>Z</a:t>
            </a:r>
          </a:p>
        </p:txBody>
      </p:sp>
      <p:sp>
        <p:nvSpPr>
          <p:cNvPr id="149" name="Rounded Rectangle 148"/>
          <p:cNvSpPr/>
          <p:nvPr/>
        </p:nvSpPr>
        <p:spPr bwMode="auto">
          <a:xfrm>
            <a:off x="6516216" y="1565176"/>
            <a:ext cx="288032" cy="279648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270" name="TextBox 11269"/>
          <p:cNvSpPr txBox="1"/>
          <p:nvPr/>
        </p:nvSpPr>
        <p:spPr>
          <a:xfrm>
            <a:off x="6732240" y="14847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/>
              <a:t>STABLE</a:t>
            </a:r>
            <a:endParaRPr lang="en-US" sz="1800" u="none" dirty="0"/>
          </a:p>
        </p:txBody>
      </p:sp>
      <p:sp>
        <p:nvSpPr>
          <p:cNvPr id="151" name="Rounded Rectangle 150"/>
          <p:cNvSpPr/>
          <p:nvPr/>
        </p:nvSpPr>
        <p:spPr bwMode="auto">
          <a:xfrm>
            <a:off x="6516216" y="1925216"/>
            <a:ext cx="288032" cy="279648"/>
          </a:xfrm>
          <a:prstGeom prst="roundRect">
            <a:avLst/>
          </a:prstGeom>
          <a:solidFill>
            <a:srgbClr val="2F85A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804248" y="184482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>
                <a:latin typeface="+mn-lt"/>
                <a:cs typeface="Symbol" charset="2"/>
              </a:rPr>
              <a:t>Unstable against </a:t>
            </a:r>
            <a:r>
              <a:rPr lang="en-US" sz="1800" u="none" dirty="0" smtClean="0">
                <a:latin typeface="Symbol" charset="2"/>
                <a:cs typeface="Symbol" charset="2"/>
              </a:rPr>
              <a:t>b</a:t>
            </a:r>
            <a:r>
              <a:rPr lang="en-US" sz="1800" u="none" baseline="30000" dirty="0" smtClean="0"/>
              <a:t>- </a:t>
            </a:r>
            <a:r>
              <a:rPr lang="en-US" sz="1800" u="none" dirty="0" smtClean="0"/>
              <a:t> </a:t>
            </a:r>
            <a:endParaRPr lang="en-US" sz="1800" u="none" dirty="0"/>
          </a:p>
        </p:txBody>
      </p:sp>
      <p:cxnSp>
        <p:nvCxnSpPr>
          <p:cNvPr id="153" name="Straight Arrow Connector 152"/>
          <p:cNvCxnSpPr/>
          <p:nvPr/>
        </p:nvCxnSpPr>
        <p:spPr>
          <a:xfrm>
            <a:off x="6444208" y="2420888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6884640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/>
              <a:t>(</a:t>
            </a:r>
            <a:r>
              <a:rPr lang="en-US" sz="1800" u="none" dirty="0" err="1" smtClean="0"/>
              <a:t>n,</a:t>
            </a:r>
            <a:r>
              <a:rPr lang="en-US" sz="1800" u="none" dirty="0" err="1" smtClean="0">
                <a:latin typeface="Symbol" charset="2"/>
                <a:cs typeface="Symbol" charset="2"/>
              </a:rPr>
              <a:t>g</a:t>
            </a:r>
            <a:r>
              <a:rPr lang="en-US" sz="1800" u="none" dirty="0" smtClean="0"/>
              <a:t>) reaction</a:t>
            </a:r>
            <a:endParaRPr lang="en-US" sz="1800" u="none" dirty="0"/>
          </a:p>
        </p:txBody>
      </p:sp>
      <p:cxnSp>
        <p:nvCxnSpPr>
          <p:cNvPr id="156" name="Straight Arrow Connector 155"/>
          <p:cNvCxnSpPr/>
          <p:nvPr/>
        </p:nvCxnSpPr>
        <p:spPr>
          <a:xfrm flipH="1" flipV="1">
            <a:off x="6516216" y="2564904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6956648" y="24928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>
                <a:latin typeface="Symbol" charset="2"/>
                <a:cs typeface="Symbol" charset="2"/>
              </a:rPr>
              <a:t>b</a:t>
            </a:r>
            <a:r>
              <a:rPr lang="en-US" sz="1800" u="none" baseline="30000" dirty="0" smtClean="0"/>
              <a:t>- </a:t>
            </a:r>
            <a:r>
              <a:rPr lang="en-US" sz="1800" u="none" dirty="0" smtClean="0"/>
              <a:t>decay</a:t>
            </a:r>
            <a:r>
              <a:rPr lang="en-US" sz="1800" u="none" baseline="30000" dirty="0" smtClean="0"/>
              <a:t> </a:t>
            </a:r>
            <a:r>
              <a:rPr lang="en-US" sz="1800" u="none" dirty="0" smtClean="0"/>
              <a:t> </a:t>
            </a:r>
            <a:endParaRPr lang="en-US" sz="1800" u="none" dirty="0"/>
          </a:p>
        </p:txBody>
      </p:sp>
      <p:sp>
        <p:nvSpPr>
          <p:cNvPr id="11278" name="Rectangle 11277"/>
          <p:cNvSpPr/>
          <p:nvPr/>
        </p:nvSpPr>
        <p:spPr bwMode="auto">
          <a:xfrm>
            <a:off x="6156176" y="1340768"/>
            <a:ext cx="2880320" cy="252028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1187624" y="1412776"/>
            <a:ext cx="3744416" cy="461665"/>
          </a:xfrm>
          <a:prstGeom prst="rect">
            <a:avLst/>
          </a:prstGeom>
          <a:noFill/>
          <a:ln>
            <a:solidFill>
              <a:srgbClr val="1221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none" dirty="0"/>
              <a:t>L</a:t>
            </a:r>
            <a:r>
              <a:rPr lang="en-US" u="none" dirty="0" smtClean="0"/>
              <a:t>ow </a:t>
            </a:r>
            <a:r>
              <a:rPr lang="en-US" u="none" dirty="0" err="1" smtClean="0">
                <a:latin typeface="Symbol" charset="2"/>
                <a:cs typeface="Symbol" charset="2"/>
              </a:rPr>
              <a:t>f</a:t>
            </a:r>
            <a:r>
              <a:rPr lang="en-US" u="none" baseline="-25000" dirty="0" err="1" smtClean="0"/>
              <a:t>n</a:t>
            </a:r>
            <a:r>
              <a:rPr lang="en-US" u="none" dirty="0" smtClean="0"/>
              <a:t> “compared” to T</a:t>
            </a:r>
            <a:r>
              <a:rPr lang="en-US" u="none" baseline="-25000" dirty="0" smtClean="0"/>
              <a:t>1/2</a:t>
            </a:r>
            <a:r>
              <a:rPr lang="en-US" u="none" dirty="0" smtClean="0"/>
              <a:t> </a:t>
            </a:r>
            <a:endParaRPr lang="en-US" u="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</a:rPr>
              <a:t>Branching point isotopes</a:t>
            </a:r>
            <a:endParaRPr lang="en-US" dirty="0" smtClean="0">
              <a:solidFill>
                <a:schemeClr val="accent6"/>
              </a:solidFill>
              <a:cs typeface="+mj-cs"/>
            </a:endParaRPr>
          </a:p>
        </p:txBody>
      </p:sp>
      <p:pic>
        <p:nvPicPr>
          <p:cNvPr id="3174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Rounded Rectangle 109"/>
          <p:cNvSpPr/>
          <p:nvPr/>
        </p:nvSpPr>
        <p:spPr bwMode="auto">
          <a:xfrm>
            <a:off x="1187624" y="2060848"/>
            <a:ext cx="648072" cy="648072"/>
          </a:xfrm>
          <a:prstGeom prst="roundRect">
            <a:avLst/>
          </a:prstGeom>
          <a:solidFill>
            <a:srgbClr val="12213A"/>
          </a:solidFill>
          <a:ln w="19050" cap="flat" cmpd="sng" algn="ctr">
            <a:solidFill>
              <a:srgbClr val="2F85A6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3" name="Rounded Rectangle 112"/>
          <p:cNvSpPr/>
          <p:nvPr/>
        </p:nvSpPr>
        <p:spPr bwMode="auto">
          <a:xfrm>
            <a:off x="1907704" y="2060848"/>
            <a:ext cx="648072" cy="648072"/>
          </a:xfrm>
          <a:prstGeom prst="roundRect">
            <a:avLst/>
          </a:prstGeom>
          <a:solidFill>
            <a:srgbClr val="2F85A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2627784" y="206084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7" name="Rounded Rectangle 116"/>
          <p:cNvSpPr/>
          <p:nvPr/>
        </p:nvSpPr>
        <p:spPr bwMode="auto">
          <a:xfrm>
            <a:off x="1187624" y="2780928"/>
            <a:ext cx="648072" cy="648072"/>
          </a:xfrm>
          <a:prstGeom prst="roundRect">
            <a:avLst/>
          </a:prstGeom>
          <a:solidFill>
            <a:srgbClr val="12213A"/>
          </a:solidFill>
          <a:ln w="12700" cap="flat" cmpd="sng" algn="ctr">
            <a:solidFill>
              <a:srgbClr val="2F85A6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8" name="Rounded Rectangle 117"/>
          <p:cNvSpPr/>
          <p:nvPr/>
        </p:nvSpPr>
        <p:spPr bwMode="auto">
          <a:xfrm>
            <a:off x="1907704" y="2780928"/>
            <a:ext cx="648072" cy="648072"/>
          </a:xfrm>
          <a:prstGeom prst="roundRect">
            <a:avLst/>
          </a:prstGeom>
          <a:solidFill>
            <a:srgbClr val="2F85A6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9" name="Rounded Rectangle 118"/>
          <p:cNvSpPr/>
          <p:nvPr/>
        </p:nvSpPr>
        <p:spPr bwMode="auto">
          <a:xfrm>
            <a:off x="2627784" y="278092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0" name="Rounded Rectangle 119"/>
          <p:cNvSpPr/>
          <p:nvPr/>
        </p:nvSpPr>
        <p:spPr bwMode="auto">
          <a:xfrm>
            <a:off x="467544" y="278092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27584" y="31409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1547664" y="31409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H="1" flipV="1">
            <a:off x="1547664" y="2420888"/>
            <a:ext cx="72008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2411760" y="2348880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1619672" y="2348880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179512" y="31409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ounded Rectangle 144"/>
          <p:cNvSpPr/>
          <p:nvPr/>
        </p:nvSpPr>
        <p:spPr bwMode="auto">
          <a:xfrm>
            <a:off x="3347864" y="2060848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3131840" y="2348880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ounded Rectangle 147"/>
          <p:cNvSpPr/>
          <p:nvPr/>
        </p:nvSpPr>
        <p:spPr bwMode="auto">
          <a:xfrm>
            <a:off x="3347864" y="2780928"/>
            <a:ext cx="648072" cy="648072"/>
          </a:xfrm>
          <a:prstGeom prst="roundRect">
            <a:avLst/>
          </a:prstGeom>
          <a:solidFill>
            <a:srgbClr val="2F85A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1274" name="Straight Arrow Connector 11273"/>
          <p:cNvCxnSpPr/>
          <p:nvPr/>
        </p:nvCxnSpPr>
        <p:spPr>
          <a:xfrm>
            <a:off x="107504" y="3717032"/>
            <a:ext cx="46085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6" name="TextBox 11275"/>
          <p:cNvSpPr txBox="1"/>
          <p:nvPr/>
        </p:nvSpPr>
        <p:spPr>
          <a:xfrm>
            <a:off x="4716016" y="347139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dirty="0" smtClean="0"/>
              <a:t>N</a:t>
            </a:r>
            <a:endParaRPr lang="en-US" b="1" u="none" dirty="0"/>
          </a:p>
        </p:txBody>
      </p:sp>
      <p:cxnSp>
        <p:nvCxnSpPr>
          <p:cNvPr id="163" name="Straight Arrow Connector 162"/>
          <p:cNvCxnSpPr/>
          <p:nvPr/>
        </p:nvCxnSpPr>
        <p:spPr>
          <a:xfrm flipV="1">
            <a:off x="107504" y="1268760"/>
            <a:ext cx="0" cy="24482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323528" y="119675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dirty="0"/>
              <a:t>Z</a:t>
            </a:r>
          </a:p>
        </p:txBody>
      </p:sp>
      <p:sp>
        <p:nvSpPr>
          <p:cNvPr id="149" name="Rounded Rectangle 148"/>
          <p:cNvSpPr/>
          <p:nvPr/>
        </p:nvSpPr>
        <p:spPr bwMode="auto">
          <a:xfrm>
            <a:off x="6516216" y="1565176"/>
            <a:ext cx="288032" cy="279648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270" name="TextBox 11269"/>
          <p:cNvSpPr txBox="1"/>
          <p:nvPr/>
        </p:nvSpPr>
        <p:spPr>
          <a:xfrm>
            <a:off x="6732240" y="14847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/>
              <a:t>STABLE</a:t>
            </a:r>
            <a:endParaRPr lang="en-US" sz="1800" u="none" dirty="0"/>
          </a:p>
        </p:txBody>
      </p:sp>
      <p:sp>
        <p:nvSpPr>
          <p:cNvPr id="151" name="Rounded Rectangle 150"/>
          <p:cNvSpPr/>
          <p:nvPr/>
        </p:nvSpPr>
        <p:spPr bwMode="auto">
          <a:xfrm>
            <a:off x="6516216" y="1925216"/>
            <a:ext cx="288032" cy="279648"/>
          </a:xfrm>
          <a:prstGeom prst="roundRect">
            <a:avLst/>
          </a:prstGeom>
          <a:solidFill>
            <a:srgbClr val="2F85A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804248" y="184482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>
                <a:latin typeface="+mn-lt"/>
                <a:cs typeface="Symbol" charset="2"/>
              </a:rPr>
              <a:t>Unstable against </a:t>
            </a:r>
            <a:r>
              <a:rPr lang="en-US" sz="1800" u="none" dirty="0" smtClean="0">
                <a:latin typeface="Symbol" charset="2"/>
                <a:cs typeface="Symbol" charset="2"/>
              </a:rPr>
              <a:t>b</a:t>
            </a:r>
            <a:r>
              <a:rPr lang="en-US" sz="1800" u="none" baseline="30000" dirty="0" smtClean="0"/>
              <a:t>- </a:t>
            </a:r>
            <a:r>
              <a:rPr lang="en-US" sz="1800" u="none" dirty="0" smtClean="0"/>
              <a:t> </a:t>
            </a:r>
            <a:endParaRPr lang="en-US" sz="1800" u="none" dirty="0"/>
          </a:p>
        </p:txBody>
      </p:sp>
      <p:cxnSp>
        <p:nvCxnSpPr>
          <p:cNvPr id="153" name="Straight Arrow Connector 152"/>
          <p:cNvCxnSpPr/>
          <p:nvPr/>
        </p:nvCxnSpPr>
        <p:spPr>
          <a:xfrm>
            <a:off x="6444208" y="2420888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6884640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/>
              <a:t>(</a:t>
            </a:r>
            <a:r>
              <a:rPr lang="en-US" sz="1800" u="none" dirty="0" err="1" smtClean="0"/>
              <a:t>n,</a:t>
            </a:r>
            <a:r>
              <a:rPr lang="en-US" sz="1800" u="none" dirty="0" err="1" smtClean="0">
                <a:latin typeface="Symbol" charset="2"/>
                <a:cs typeface="Symbol" charset="2"/>
              </a:rPr>
              <a:t>g</a:t>
            </a:r>
            <a:r>
              <a:rPr lang="en-US" sz="1800" u="none" dirty="0" smtClean="0"/>
              <a:t>) reaction</a:t>
            </a:r>
            <a:endParaRPr lang="en-US" sz="1800" u="none" dirty="0"/>
          </a:p>
        </p:txBody>
      </p:sp>
      <p:cxnSp>
        <p:nvCxnSpPr>
          <p:cNvPr id="156" name="Straight Arrow Connector 155"/>
          <p:cNvCxnSpPr/>
          <p:nvPr/>
        </p:nvCxnSpPr>
        <p:spPr>
          <a:xfrm flipH="1" flipV="1">
            <a:off x="6516216" y="2564904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6956648" y="24928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>
                <a:latin typeface="Symbol" charset="2"/>
                <a:cs typeface="Symbol" charset="2"/>
              </a:rPr>
              <a:t>b</a:t>
            </a:r>
            <a:r>
              <a:rPr lang="en-US" sz="1800" u="none" baseline="30000" dirty="0" smtClean="0"/>
              <a:t>- </a:t>
            </a:r>
            <a:r>
              <a:rPr lang="en-US" sz="1800" u="none" dirty="0" smtClean="0"/>
              <a:t>decay</a:t>
            </a:r>
            <a:r>
              <a:rPr lang="en-US" sz="1800" u="none" baseline="30000" dirty="0" smtClean="0"/>
              <a:t> </a:t>
            </a:r>
            <a:r>
              <a:rPr lang="en-US" sz="1800" u="none" dirty="0" smtClean="0"/>
              <a:t> </a:t>
            </a:r>
            <a:endParaRPr lang="en-US" sz="1800" u="none" dirty="0"/>
          </a:p>
        </p:txBody>
      </p:sp>
      <p:sp>
        <p:nvSpPr>
          <p:cNvPr id="11278" name="Rectangle 11277"/>
          <p:cNvSpPr/>
          <p:nvPr/>
        </p:nvSpPr>
        <p:spPr bwMode="auto">
          <a:xfrm>
            <a:off x="6156176" y="1340768"/>
            <a:ext cx="2880320" cy="252028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2" name="Rounded Rectangle 171"/>
          <p:cNvSpPr/>
          <p:nvPr/>
        </p:nvSpPr>
        <p:spPr bwMode="auto">
          <a:xfrm>
            <a:off x="6516216" y="3140968"/>
            <a:ext cx="288032" cy="288032"/>
          </a:xfrm>
          <a:prstGeom prst="roundRect">
            <a:avLst/>
          </a:prstGeom>
          <a:solidFill>
            <a:srgbClr val="2F85A6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6876256" y="306896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>
                <a:solidFill>
                  <a:srgbClr val="FF0000"/>
                </a:solidFill>
                <a:latin typeface="+mn-lt"/>
                <a:cs typeface="Symbol" charset="2"/>
              </a:rPr>
              <a:t>s</a:t>
            </a:r>
            <a:r>
              <a:rPr lang="en-US" sz="1800" u="none" dirty="0" smtClean="0">
                <a:solidFill>
                  <a:srgbClr val="FF0000"/>
                </a:solidFill>
                <a:latin typeface="+mn-lt"/>
                <a:cs typeface="Symbol" charset="2"/>
              </a:rPr>
              <a:t>-process </a:t>
            </a:r>
          </a:p>
          <a:p>
            <a:r>
              <a:rPr lang="en-US" sz="1800" u="none" dirty="0" smtClean="0">
                <a:solidFill>
                  <a:srgbClr val="FF0000"/>
                </a:solidFill>
                <a:latin typeface="+mn-lt"/>
                <a:cs typeface="Symbol" charset="2"/>
              </a:rPr>
              <a:t>branching point</a:t>
            </a:r>
            <a:endParaRPr lang="en-US" sz="1800" u="none" dirty="0">
              <a:solidFill>
                <a:srgbClr val="FF0000"/>
              </a:solidFill>
            </a:endParaRPr>
          </a:p>
        </p:txBody>
      </p:sp>
      <p:sp>
        <p:nvSpPr>
          <p:cNvPr id="174" name="Rounded Rectangle 173"/>
          <p:cNvSpPr/>
          <p:nvPr/>
        </p:nvSpPr>
        <p:spPr bwMode="auto">
          <a:xfrm>
            <a:off x="1340024" y="4653136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5" name="Rounded Rectangle 174"/>
          <p:cNvSpPr/>
          <p:nvPr/>
        </p:nvSpPr>
        <p:spPr bwMode="auto">
          <a:xfrm>
            <a:off x="2060104" y="4653136"/>
            <a:ext cx="648072" cy="648072"/>
          </a:xfrm>
          <a:prstGeom prst="roundRect">
            <a:avLst/>
          </a:prstGeom>
          <a:solidFill>
            <a:srgbClr val="2F85A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6" name="Rounded Rectangle 175"/>
          <p:cNvSpPr/>
          <p:nvPr/>
        </p:nvSpPr>
        <p:spPr bwMode="auto">
          <a:xfrm>
            <a:off x="2780184" y="4653136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7" name="Rounded Rectangle 176"/>
          <p:cNvSpPr/>
          <p:nvPr/>
        </p:nvSpPr>
        <p:spPr bwMode="auto">
          <a:xfrm>
            <a:off x="1340024" y="5373216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8" name="Rounded Rectangle 177"/>
          <p:cNvSpPr/>
          <p:nvPr/>
        </p:nvSpPr>
        <p:spPr bwMode="auto">
          <a:xfrm>
            <a:off x="2060104" y="5373216"/>
            <a:ext cx="648072" cy="648072"/>
          </a:xfrm>
          <a:prstGeom prst="roundRect">
            <a:avLst/>
          </a:prstGeom>
          <a:solidFill>
            <a:srgbClr val="2F85A6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9" name="Rounded Rectangle 178"/>
          <p:cNvSpPr/>
          <p:nvPr/>
        </p:nvSpPr>
        <p:spPr bwMode="auto">
          <a:xfrm>
            <a:off x="2780184" y="5373216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0" name="Rounded Rectangle 179"/>
          <p:cNvSpPr/>
          <p:nvPr/>
        </p:nvSpPr>
        <p:spPr bwMode="auto">
          <a:xfrm>
            <a:off x="619944" y="5373216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81" name="Straight Arrow Connector 180"/>
          <p:cNvCxnSpPr/>
          <p:nvPr/>
        </p:nvCxnSpPr>
        <p:spPr>
          <a:xfrm>
            <a:off x="979984" y="5733256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1700064" y="5733256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/>
          <p:nvPr/>
        </p:nvCxnSpPr>
        <p:spPr>
          <a:xfrm flipH="1" flipV="1">
            <a:off x="1700064" y="5013176"/>
            <a:ext cx="72008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>
            <a:off x="2564160" y="49411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1772072" y="49411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>
            <a:off x="331912" y="5733256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ounded Rectangle 186"/>
          <p:cNvSpPr/>
          <p:nvPr/>
        </p:nvSpPr>
        <p:spPr bwMode="auto">
          <a:xfrm>
            <a:off x="3500264" y="4653136"/>
            <a:ext cx="648072" cy="648072"/>
          </a:xfrm>
          <a:prstGeom prst="roundRect">
            <a:avLst/>
          </a:prstGeom>
          <a:solidFill>
            <a:srgbClr val="12213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88" name="Straight Arrow Connector 187"/>
          <p:cNvCxnSpPr/>
          <p:nvPr/>
        </p:nvCxnSpPr>
        <p:spPr>
          <a:xfrm>
            <a:off x="3284240" y="49411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Rounded Rectangle 188"/>
          <p:cNvSpPr/>
          <p:nvPr/>
        </p:nvSpPr>
        <p:spPr bwMode="auto">
          <a:xfrm>
            <a:off x="3500264" y="5373216"/>
            <a:ext cx="648072" cy="648072"/>
          </a:xfrm>
          <a:prstGeom prst="roundRect">
            <a:avLst/>
          </a:prstGeom>
          <a:solidFill>
            <a:srgbClr val="2F85A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90" name="Straight Arrow Connector 189"/>
          <p:cNvCxnSpPr/>
          <p:nvPr/>
        </p:nvCxnSpPr>
        <p:spPr>
          <a:xfrm>
            <a:off x="259904" y="6309320"/>
            <a:ext cx="46085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4868416" y="602128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dirty="0" smtClean="0"/>
              <a:t>N</a:t>
            </a:r>
            <a:endParaRPr lang="en-US" b="1" u="none" dirty="0"/>
          </a:p>
        </p:txBody>
      </p:sp>
      <p:cxnSp>
        <p:nvCxnSpPr>
          <p:cNvPr id="192" name="Straight Arrow Connector 191"/>
          <p:cNvCxnSpPr/>
          <p:nvPr/>
        </p:nvCxnSpPr>
        <p:spPr>
          <a:xfrm flipV="1">
            <a:off x="259904" y="3861048"/>
            <a:ext cx="0" cy="24482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475928" y="378904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dirty="0"/>
              <a:t>Z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1187624" y="3975447"/>
            <a:ext cx="3744416" cy="461665"/>
          </a:xfrm>
          <a:prstGeom prst="rect">
            <a:avLst/>
          </a:prstGeom>
          <a:noFill/>
          <a:ln>
            <a:solidFill>
              <a:srgbClr val="1221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none" dirty="0" smtClean="0"/>
              <a:t>High </a:t>
            </a:r>
            <a:r>
              <a:rPr lang="en-US" u="none" dirty="0" err="1" smtClean="0">
                <a:latin typeface="Symbol" charset="2"/>
                <a:cs typeface="Symbol" charset="2"/>
              </a:rPr>
              <a:t>f</a:t>
            </a:r>
            <a:r>
              <a:rPr lang="en-US" u="none" baseline="-25000" dirty="0" err="1" smtClean="0"/>
              <a:t>n</a:t>
            </a:r>
            <a:r>
              <a:rPr lang="en-US" u="none" dirty="0" smtClean="0"/>
              <a:t> “compared” to T</a:t>
            </a:r>
            <a:r>
              <a:rPr lang="en-US" u="none" baseline="-25000" dirty="0" smtClean="0"/>
              <a:t>1/2</a:t>
            </a:r>
            <a:r>
              <a:rPr lang="en-US" u="none" dirty="0" smtClean="0"/>
              <a:t> </a:t>
            </a:r>
            <a:endParaRPr lang="en-US" u="none" dirty="0"/>
          </a:p>
        </p:txBody>
      </p:sp>
      <p:cxnSp>
        <p:nvCxnSpPr>
          <p:cNvPr id="200" name="Straight Arrow Connector 199"/>
          <p:cNvCxnSpPr/>
          <p:nvPr/>
        </p:nvCxnSpPr>
        <p:spPr>
          <a:xfrm>
            <a:off x="2483768" y="5733256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>
            <a:off x="3203848" y="5733256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flipH="1" flipV="1">
            <a:off x="3203848" y="5013176"/>
            <a:ext cx="72008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187624" y="1412776"/>
            <a:ext cx="3744416" cy="461665"/>
          </a:xfrm>
          <a:prstGeom prst="rect">
            <a:avLst/>
          </a:prstGeom>
          <a:noFill/>
          <a:ln>
            <a:solidFill>
              <a:srgbClr val="1221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none" dirty="0"/>
              <a:t>L</a:t>
            </a:r>
            <a:r>
              <a:rPr lang="en-US" u="none" dirty="0" smtClean="0"/>
              <a:t>ow </a:t>
            </a:r>
            <a:r>
              <a:rPr lang="en-US" u="none" dirty="0" err="1" smtClean="0">
                <a:latin typeface="Symbol" charset="2"/>
                <a:cs typeface="Symbol" charset="2"/>
              </a:rPr>
              <a:t>f</a:t>
            </a:r>
            <a:r>
              <a:rPr lang="en-US" u="none" baseline="-25000" dirty="0" err="1" smtClean="0"/>
              <a:t>n</a:t>
            </a:r>
            <a:r>
              <a:rPr lang="en-US" u="none" dirty="0" smtClean="0"/>
              <a:t> “compared” to T</a:t>
            </a:r>
            <a:r>
              <a:rPr lang="en-US" u="none" baseline="-25000" dirty="0" smtClean="0"/>
              <a:t>1/2</a:t>
            </a:r>
            <a:r>
              <a:rPr lang="en-US" u="none" dirty="0" smtClean="0"/>
              <a:t> </a:t>
            </a: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val="307499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12"/>
          <p:cNvGrpSpPr>
            <a:grpSpLocks/>
          </p:cNvGrpSpPr>
          <p:nvPr/>
        </p:nvGrpSpPr>
        <p:grpSpPr bwMode="auto">
          <a:xfrm>
            <a:off x="5508104" y="4365104"/>
            <a:ext cx="3528392" cy="2088232"/>
            <a:chOff x="1152" y="1200"/>
            <a:chExt cx="4128" cy="1889"/>
          </a:xfrm>
        </p:grpSpPr>
        <p:pic>
          <p:nvPicPr>
            <p:cNvPr id="85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2" y="1200"/>
              <a:ext cx="4128" cy="188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  <p:sp>
          <p:nvSpPr>
            <p:cNvPr id="86" name="Rectangle 14"/>
            <p:cNvSpPr>
              <a:spLocks noChangeArrowheads="1"/>
            </p:cNvSpPr>
            <p:nvPr/>
          </p:nvSpPr>
          <p:spPr bwMode="auto">
            <a:xfrm>
              <a:off x="2256" y="1680"/>
              <a:ext cx="2448" cy="96"/>
            </a:xfrm>
            <a:prstGeom prst="rect">
              <a:avLst/>
            </a:prstGeom>
            <a:noFill/>
            <a:ln w="508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800" b="1" baseline="30000" dirty="0">
                <a:solidFill>
                  <a:srgbClr val="12213A"/>
                </a:solidFill>
              </a:rPr>
              <a:t>151</a:t>
            </a:r>
            <a:r>
              <a:rPr lang="en-US" sz="4800" b="1" dirty="0">
                <a:solidFill>
                  <a:srgbClr val="12213A"/>
                </a:solidFill>
              </a:rPr>
              <a:t>Sm: </a:t>
            </a:r>
            <a:r>
              <a:rPr lang="en-US" dirty="0" smtClean="0">
                <a:solidFill>
                  <a:srgbClr val="12213A"/>
                </a:solidFill>
              </a:rPr>
              <a:t>s </a:t>
            </a:r>
            <a:r>
              <a:rPr lang="en-US" dirty="0">
                <a:solidFill>
                  <a:srgbClr val="12213A"/>
                </a:solidFill>
              </a:rPr>
              <a:t>process in </a:t>
            </a:r>
            <a:r>
              <a:rPr lang="en-US" dirty="0" smtClean="0">
                <a:solidFill>
                  <a:srgbClr val="12213A"/>
                </a:solidFill>
              </a:rPr>
              <a:t> AGB</a:t>
            </a:r>
            <a:endParaRPr lang="en-US" dirty="0">
              <a:solidFill>
                <a:srgbClr val="12213A"/>
              </a:solidFill>
            </a:endParaRPr>
          </a:p>
        </p:txBody>
      </p:sp>
      <p:pic>
        <p:nvPicPr>
          <p:cNvPr id="31747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Logo-INFN-U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0" descr="Screen shot 2012-06-13 at 12.59.04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04" y="1196752"/>
            <a:ext cx="5029200" cy="32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2" descr="Screen shot 2012-06-13 at 5.04.49 P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512" y="4293096"/>
            <a:ext cx="395605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7" descr="Screen shot 2012-06-13 at 12.45.21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8024" y="1556792"/>
            <a:ext cx="4285386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Box 63"/>
          <p:cNvSpPr txBox="1"/>
          <p:nvPr/>
        </p:nvSpPr>
        <p:spPr>
          <a:xfrm>
            <a:off x="2915816" y="5663207"/>
            <a:ext cx="2209800" cy="64611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&lt;</a:t>
            </a:r>
            <a:r>
              <a:rPr lang="en-US" sz="1800" b="1" u="none" dirty="0" err="1" smtClean="0">
                <a:solidFill>
                  <a:schemeClr val="accent6"/>
                </a:solidFill>
                <a:latin typeface="Symbol" charset="2"/>
                <a:cs typeface="Symbol" charset="2"/>
              </a:rPr>
              <a:t>σ</a:t>
            </a:r>
            <a:r>
              <a:rPr lang="en-US" sz="1800" b="1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&gt;</a:t>
            </a:r>
            <a:r>
              <a:rPr lang="en-US" sz="1800" b="1" u="none" dirty="0" smtClean="0">
                <a:solidFill>
                  <a:schemeClr val="accent6"/>
                </a:solidFill>
              </a:rPr>
              <a:t> </a:t>
            </a:r>
            <a:r>
              <a:rPr lang="en-US" sz="1800" b="1" u="none" dirty="0">
                <a:solidFill>
                  <a:schemeClr val="accent6"/>
                </a:solidFill>
              </a:rPr>
              <a:t>= 3.1±0.16 b </a:t>
            </a:r>
          </a:p>
          <a:p>
            <a:pPr algn="ctr">
              <a:defRPr/>
            </a:pPr>
            <a:r>
              <a:rPr lang="en-US" sz="1800" u="none" dirty="0">
                <a:solidFill>
                  <a:schemeClr val="accent6"/>
                </a:solidFill>
              </a:rPr>
              <a:t>at </a:t>
            </a:r>
            <a:r>
              <a:rPr lang="en-US" sz="1800" u="none" dirty="0" err="1">
                <a:solidFill>
                  <a:schemeClr val="accent6"/>
                </a:solidFill>
              </a:rPr>
              <a:t>kT</a:t>
            </a:r>
            <a:r>
              <a:rPr lang="en-US" sz="1800" u="none" dirty="0">
                <a:solidFill>
                  <a:schemeClr val="accent6"/>
                </a:solidFill>
              </a:rPr>
              <a:t>=30 keV</a:t>
            </a:r>
          </a:p>
        </p:txBody>
      </p:sp>
      <p:cxnSp>
        <p:nvCxnSpPr>
          <p:cNvPr id="65" name="Straight Arrow Connector 64"/>
          <p:cNvCxnSpPr>
            <a:endCxn id="64" idx="0"/>
          </p:cNvCxnSpPr>
          <p:nvPr/>
        </p:nvCxnSpPr>
        <p:spPr bwMode="auto">
          <a:xfrm>
            <a:off x="3419872" y="5013176"/>
            <a:ext cx="600844" cy="65003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6" name="TextBox 11"/>
          <p:cNvSpPr txBox="1">
            <a:spLocks noChangeArrowheads="1"/>
          </p:cNvSpPr>
          <p:nvPr/>
        </p:nvSpPr>
        <p:spPr bwMode="auto">
          <a:xfrm>
            <a:off x="5780856" y="1424583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none" baseline="30000" dirty="0">
                <a:latin typeface="Century Schoolbook" charset="0"/>
                <a:cs typeface="Century Schoolbook" charset="0"/>
              </a:rPr>
              <a:t>Phys. Rev. </a:t>
            </a:r>
            <a:r>
              <a:rPr lang="en-US" sz="1800" u="none" baseline="30000" dirty="0" err="1">
                <a:latin typeface="Century Schoolbook" charset="0"/>
                <a:cs typeface="Century Schoolbook" charset="0"/>
              </a:rPr>
              <a:t>Lett</a:t>
            </a:r>
            <a:r>
              <a:rPr lang="en-US" sz="1800" u="none" baseline="30000" dirty="0">
                <a:latin typeface="Century Schoolbook" charset="0"/>
                <a:cs typeface="Century Schoolbook" charset="0"/>
              </a:rPr>
              <a:t>. </a:t>
            </a:r>
            <a:r>
              <a:rPr lang="en-US" sz="1800" b="1" u="none" baseline="30000" dirty="0">
                <a:latin typeface="Century Schoolbook" charset="0"/>
                <a:cs typeface="Century Schoolbook" charset="0"/>
              </a:rPr>
              <a:t>93</a:t>
            </a:r>
            <a:r>
              <a:rPr lang="en-US" sz="1800" u="none" baseline="30000" dirty="0">
                <a:latin typeface="Century Schoolbook" charset="0"/>
                <a:cs typeface="Century Schoolbook" charset="0"/>
              </a:rPr>
              <a:t>, 161103 (2004)</a:t>
            </a:r>
            <a:endParaRPr lang="en-US" sz="1800" u="none" dirty="0">
              <a:latin typeface="Century Schoolbook" charset="0"/>
              <a:cs typeface="Century Schoolbook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 bwMode="auto">
          <a:xfrm flipH="1">
            <a:off x="2483768" y="5013176"/>
            <a:ext cx="576064" cy="43204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6600"/>
            </a:solidFill>
            <a:prstDash val="dash"/>
            <a:round/>
            <a:headEnd type="none" w="med" len="med"/>
            <a:tailEnd type="stealth" w="lg" len="lg"/>
          </a:ln>
          <a:effectLst/>
        </p:spPr>
      </p:cxnSp>
      <p:sp>
        <p:nvSpPr>
          <p:cNvPr id="73" name="Oval 72"/>
          <p:cNvSpPr/>
          <p:nvPr/>
        </p:nvSpPr>
        <p:spPr bwMode="auto">
          <a:xfrm>
            <a:off x="1187624" y="5229200"/>
            <a:ext cx="1224136" cy="122413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CCFF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4" name="Donut 73"/>
          <p:cNvSpPr/>
          <p:nvPr/>
        </p:nvSpPr>
        <p:spPr bwMode="auto">
          <a:xfrm>
            <a:off x="1187624" y="5229200"/>
            <a:ext cx="1224136" cy="1224136"/>
          </a:xfrm>
          <a:prstGeom prst="donut">
            <a:avLst>
              <a:gd name="adj" fmla="val 5218"/>
            </a:avLst>
          </a:prstGeom>
          <a:solidFill>
            <a:srgbClr val="CC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5" name="Donut 74"/>
          <p:cNvSpPr/>
          <p:nvPr/>
        </p:nvSpPr>
        <p:spPr bwMode="auto">
          <a:xfrm>
            <a:off x="1403648" y="5445224"/>
            <a:ext cx="792088" cy="792088"/>
          </a:xfrm>
          <a:prstGeom prst="donut">
            <a:avLst>
              <a:gd name="adj" fmla="val 19282"/>
            </a:avLst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1547664" y="5589240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CCFF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47664" y="5621178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u="none" dirty="0" smtClean="0"/>
              <a:t>CO  core</a:t>
            </a:r>
            <a:endParaRPr lang="en-US" sz="1000" u="none" dirty="0"/>
          </a:p>
        </p:txBody>
      </p:sp>
      <p:graphicFrame>
        <p:nvGraphicFramePr>
          <p:cNvPr id="80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814576"/>
              </p:ext>
            </p:extLst>
          </p:nvPr>
        </p:nvGraphicFramePr>
        <p:xfrm>
          <a:off x="899592" y="5157192"/>
          <a:ext cx="648072" cy="768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1" name="Photo Editor Photo" r:id="rId10" imgW="819048" imgH="1104762" progId="">
                  <p:embed/>
                </p:oleObj>
              </mc:Choice>
              <mc:Fallback>
                <p:oleObj name="Photo Editor Photo" r:id="rId10" imgW="819048" imgH="11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157192"/>
                        <a:ext cx="648072" cy="7683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34846" y="5733256"/>
            <a:ext cx="880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none" dirty="0">
                <a:solidFill>
                  <a:srgbClr val="B50000"/>
                </a:solidFill>
                <a:latin typeface="Calisto MT" charset="0"/>
              </a:rPr>
              <a:t>AGB </a:t>
            </a:r>
            <a:endParaRPr lang="en-US" dirty="0">
              <a:solidFill>
                <a:srgbClr val="B5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8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659563" y="1268413"/>
            <a:ext cx="2484437" cy="4464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819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9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endParaRPr lang="en-US" u="none" dirty="0" smtClean="0">
              <a:cs typeface="+mn-cs"/>
            </a:endParaRPr>
          </a:p>
        </p:txBody>
      </p:sp>
      <p:sp>
        <p:nvSpPr>
          <p:cNvPr id="15" name="Rectangle 19"/>
          <p:cNvSpPr txBox="1">
            <a:spLocks noChangeArrowheads="1"/>
          </p:cNvSpPr>
          <p:nvPr/>
        </p:nvSpPr>
        <p:spPr bwMode="auto">
          <a:xfrm>
            <a:off x="107950" y="1268413"/>
            <a:ext cx="8928546" cy="5184923"/>
          </a:xfrm>
          <a:prstGeom prst="rect">
            <a:avLst/>
          </a:prstGeom>
          <a:solidFill>
            <a:srgbClr val="12213A"/>
          </a:solidFill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 err="1">
                <a:solidFill>
                  <a:srgbClr val="FFFFFF"/>
                </a:solidFill>
              </a:rPr>
              <a:t>Atominstitut</a:t>
            </a:r>
            <a:r>
              <a:rPr lang="en-US" sz="1000" u="none" dirty="0">
                <a:solidFill>
                  <a:srgbClr val="FFFFFF"/>
                </a:solidFill>
              </a:rPr>
              <a:t>, </a:t>
            </a:r>
            <a:r>
              <a:rPr lang="en-US" sz="1000" u="none" dirty="0" err="1">
                <a:solidFill>
                  <a:srgbClr val="FFFFFF"/>
                </a:solidFill>
              </a:rPr>
              <a:t>Technische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Universität</a:t>
            </a:r>
            <a:r>
              <a:rPr lang="en-US" sz="1000" u="none" dirty="0">
                <a:solidFill>
                  <a:srgbClr val="FFFFFF"/>
                </a:solidFill>
              </a:rPr>
              <a:t> Wien, Austria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University of Vienna, Faculty of Physics, Austria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European Commission JRC, Institute for Reference Materials and Measurements (IRMM)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Department of Physics, Faculty of Science, University of Zagreb, Croatia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Charles University, Prague, Czech Republic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Centre National de la </a:t>
            </a:r>
            <a:r>
              <a:rPr lang="en-US" sz="1000" u="none" dirty="0" err="1">
                <a:solidFill>
                  <a:srgbClr val="FFFFFF"/>
                </a:solidFill>
              </a:rPr>
              <a:t>Recherche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Scientifique</a:t>
            </a:r>
            <a:r>
              <a:rPr lang="en-US" sz="1000" u="none" dirty="0">
                <a:solidFill>
                  <a:srgbClr val="FFFFFF"/>
                </a:solidFill>
              </a:rPr>
              <a:t>/IN2P3 - IPN, </a:t>
            </a:r>
            <a:r>
              <a:rPr lang="en-US" sz="1000" u="none" dirty="0" err="1">
                <a:solidFill>
                  <a:srgbClr val="FFFFFF"/>
                </a:solidFill>
              </a:rPr>
              <a:t>Orsay</a:t>
            </a:r>
            <a:r>
              <a:rPr lang="en-US" sz="1000" u="none" dirty="0">
                <a:solidFill>
                  <a:srgbClr val="FFFFFF"/>
                </a:solidFill>
              </a:rPr>
              <a:t>, France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Commissariat </a:t>
            </a:r>
            <a:r>
              <a:rPr lang="en-US" sz="1000" u="none" dirty="0" err="1">
                <a:solidFill>
                  <a:srgbClr val="FFFFFF"/>
                </a:solidFill>
              </a:rPr>
              <a:t>à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l’Énergie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Atomique</a:t>
            </a:r>
            <a:r>
              <a:rPr lang="en-US" sz="1000" u="none" dirty="0">
                <a:solidFill>
                  <a:srgbClr val="FFFFFF"/>
                </a:solidFill>
              </a:rPr>
              <a:t> (CEA) </a:t>
            </a:r>
            <a:r>
              <a:rPr lang="en-US" sz="1000" u="none" dirty="0" err="1">
                <a:solidFill>
                  <a:srgbClr val="FFFFFF"/>
                </a:solidFill>
              </a:rPr>
              <a:t>Saclay</a:t>
            </a:r>
            <a:r>
              <a:rPr lang="en-US" sz="1000" u="none" dirty="0">
                <a:solidFill>
                  <a:srgbClr val="FFFFFF"/>
                </a:solidFill>
              </a:rPr>
              <a:t> - </a:t>
            </a:r>
            <a:r>
              <a:rPr lang="en-US" sz="1000" u="none" dirty="0" err="1">
                <a:solidFill>
                  <a:srgbClr val="FFFFFF"/>
                </a:solidFill>
              </a:rPr>
              <a:t>Irfu</a:t>
            </a:r>
            <a:r>
              <a:rPr lang="en-US" sz="1000" u="none" dirty="0">
                <a:solidFill>
                  <a:srgbClr val="FFFFFF"/>
                </a:solidFill>
              </a:rPr>
              <a:t>, Gif-</a:t>
            </a:r>
            <a:r>
              <a:rPr lang="en-US" sz="1000" u="none" dirty="0" err="1">
                <a:solidFill>
                  <a:srgbClr val="FFFFFF"/>
                </a:solidFill>
              </a:rPr>
              <a:t>sur</a:t>
            </a:r>
            <a:r>
              <a:rPr lang="en-US" sz="1000" u="none" dirty="0">
                <a:solidFill>
                  <a:srgbClr val="FFFFFF"/>
                </a:solidFill>
              </a:rPr>
              <a:t>-Yvette, France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Johann-Wolfgang-Goethe </a:t>
            </a:r>
            <a:r>
              <a:rPr lang="en-US" sz="1000" u="none" dirty="0" err="1">
                <a:solidFill>
                  <a:srgbClr val="FFFFFF"/>
                </a:solidFill>
              </a:rPr>
              <a:t>Universität</a:t>
            </a:r>
            <a:r>
              <a:rPr lang="en-US" sz="1000" u="none" dirty="0">
                <a:solidFill>
                  <a:srgbClr val="FFFFFF"/>
                </a:solidFill>
              </a:rPr>
              <a:t>, Frankfurt, Germany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Karlsruhe Institute of Technology, Campus Nord, </a:t>
            </a:r>
            <a:r>
              <a:rPr lang="en-US" sz="1000" u="none" dirty="0" err="1">
                <a:solidFill>
                  <a:srgbClr val="FFFFFF"/>
                </a:solidFill>
              </a:rPr>
              <a:t>Institut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für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Kernphysik</a:t>
            </a:r>
            <a:r>
              <a:rPr lang="en-US" sz="1000" u="none" dirty="0">
                <a:solidFill>
                  <a:srgbClr val="FFFFFF"/>
                </a:solidFill>
              </a:rPr>
              <a:t>, Karlsruhe, Germany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National Technical University of Athens (NTUA), Greece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Aristotle University of Thessaloniki, Thessaloniki, Greece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 err="1">
                <a:solidFill>
                  <a:srgbClr val="FFFFFF"/>
                </a:solidFill>
              </a:rPr>
              <a:t>Bhabha</a:t>
            </a:r>
            <a:r>
              <a:rPr lang="en-US" sz="1000" u="none" dirty="0">
                <a:solidFill>
                  <a:srgbClr val="FFFFFF"/>
                </a:solidFill>
              </a:rPr>
              <a:t> Atomic Research Centre (BARC), Mumbai, India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ENEA Bologna 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Dipartimento</a:t>
            </a:r>
            <a:r>
              <a:rPr lang="en-US" sz="1000" u="none" dirty="0">
                <a:solidFill>
                  <a:srgbClr val="FFFFFF"/>
                </a:solidFill>
              </a:rPr>
              <a:t> di Fisica, e </a:t>
            </a:r>
            <a:r>
              <a:rPr lang="en-US" sz="1000" u="none" dirty="0" err="1">
                <a:solidFill>
                  <a:srgbClr val="FFFFFF"/>
                </a:solidFill>
              </a:rPr>
              <a:t>Astronomia</a:t>
            </a:r>
            <a:r>
              <a:rPr lang="en-US" sz="1000" u="none" dirty="0">
                <a:solidFill>
                  <a:srgbClr val="FFFFFF"/>
                </a:solidFill>
              </a:rPr>
              <a:t>, </a:t>
            </a:r>
            <a:r>
              <a:rPr lang="en-US" sz="1000" u="none" dirty="0" err="1">
                <a:solidFill>
                  <a:srgbClr val="FFFFFF"/>
                </a:solidFill>
              </a:rPr>
              <a:t>Università</a:t>
            </a:r>
            <a:r>
              <a:rPr lang="en-US" sz="1000" u="none" dirty="0">
                <a:solidFill>
                  <a:srgbClr val="FFFFFF"/>
                </a:solidFill>
              </a:rPr>
              <a:t> di Bologna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 err="1">
                <a:solidFill>
                  <a:srgbClr val="FFFFFF"/>
                </a:solidFill>
              </a:rPr>
              <a:t>Sezione</a:t>
            </a:r>
            <a:r>
              <a:rPr lang="en-US" sz="1000" u="none" dirty="0">
                <a:solidFill>
                  <a:srgbClr val="FFFFFF"/>
                </a:solidFill>
              </a:rPr>
              <a:t> INFN di Bologna, INFN Bari, Bologna, LNL, </a:t>
            </a:r>
            <a:r>
              <a:rPr lang="en-US" sz="1000" u="none" dirty="0" smtClean="0">
                <a:solidFill>
                  <a:srgbClr val="FFFFFF"/>
                </a:solidFill>
              </a:rPr>
              <a:t>Perugia, Trieste</a:t>
            </a:r>
            <a:r>
              <a:rPr lang="en-US" sz="1000" u="none" dirty="0">
                <a:solidFill>
                  <a:srgbClr val="FFFFFF"/>
                </a:solidFill>
              </a:rPr>
              <a:t>, LNS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 err="1">
                <a:solidFill>
                  <a:srgbClr val="FFFFFF"/>
                </a:solidFill>
              </a:rPr>
              <a:t>Uniwersytet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Łódzki</a:t>
            </a:r>
            <a:r>
              <a:rPr lang="en-US" sz="1000" u="none" dirty="0">
                <a:solidFill>
                  <a:srgbClr val="FFFFFF"/>
                </a:solidFill>
              </a:rPr>
              <a:t>, Lodz, Poland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 err="1">
                <a:solidFill>
                  <a:srgbClr val="FFFFFF"/>
                </a:solidFill>
              </a:rPr>
              <a:t>Instituto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Tecnológico</a:t>
            </a:r>
            <a:r>
              <a:rPr lang="en-US" sz="1000" u="none" dirty="0">
                <a:solidFill>
                  <a:srgbClr val="FFFFFF"/>
                </a:solidFill>
              </a:rPr>
              <a:t> e Nuclear, </a:t>
            </a:r>
            <a:r>
              <a:rPr lang="en-US" sz="1000" u="none" dirty="0" err="1">
                <a:solidFill>
                  <a:srgbClr val="FFFFFF"/>
                </a:solidFill>
              </a:rPr>
              <a:t>Instituto</a:t>
            </a:r>
            <a:r>
              <a:rPr lang="en-US" sz="1000" u="none" dirty="0">
                <a:solidFill>
                  <a:srgbClr val="FFFFFF"/>
                </a:solidFill>
              </a:rPr>
              <a:t> Superior </a:t>
            </a:r>
            <a:r>
              <a:rPr lang="en-US" sz="1000" u="none" dirty="0" err="1">
                <a:solidFill>
                  <a:srgbClr val="FFFFFF"/>
                </a:solidFill>
              </a:rPr>
              <a:t>Técnico</a:t>
            </a:r>
            <a:r>
              <a:rPr lang="en-US" sz="1000" u="none" dirty="0">
                <a:solidFill>
                  <a:srgbClr val="FFFFFF"/>
                </a:solidFill>
              </a:rPr>
              <a:t>, </a:t>
            </a:r>
            <a:r>
              <a:rPr lang="en-US" sz="1000" u="none" dirty="0" err="1">
                <a:solidFill>
                  <a:srgbClr val="FFFFFF"/>
                </a:solidFill>
              </a:rPr>
              <a:t>Universidade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Técnica</a:t>
            </a:r>
            <a:r>
              <a:rPr lang="en-US" sz="1000" u="none" dirty="0">
                <a:solidFill>
                  <a:srgbClr val="FFFFFF"/>
                </a:solidFill>
              </a:rPr>
              <a:t> de </a:t>
            </a:r>
            <a:r>
              <a:rPr lang="en-US" sz="1000" u="none" dirty="0" err="1">
                <a:solidFill>
                  <a:srgbClr val="FFFFFF"/>
                </a:solidFill>
              </a:rPr>
              <a:t>Lisboa</a:t>
            </a:r>
            <a:r>
              <a:rPr lang="en-US" sz="1000" u="none" dirty="0">
                <a:solidFill>
                  <a:srgbClr val="FFFFFF"/>
                </a:solidFill>
              </a:rPr>
              <a:t>, Portugal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 err="1">
                <a:solidFill>
                  <a:srgbClr val="FFFFFF"/>
                </a:solidFill>
              </a:rPr>
              <a:t>Horia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Hulubei</a:t>
            </a:r>
            <a:r>
              <a:rPr lang="en-US" sz="1000" u="none" dirty="0">
                <a:solidFill>
                  <a:srgbClr val="FFFFFF"/>
                </a:solidFill>
              </a:rPr>
              <a:t> National Institute of Physics and Nuclear Engineering – Bucharest, Romania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Centro de </a:t>
            </a:r>
            <a:r>
              <a:rPr lang="en-US" sz="1000" u="none" dirty="0" err="1">
                <a:solidFill>
                  <a:srgbClr val="FFFFFF"/>
                </a:solidFill>
              </a:rPr>
              <a:t>Investigaciones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Energeticas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Medioambientales</a:t>
            </a:r>
            <a:r>
              <a:rPr lang="en-US" sz="1000" u="none" dirty="0">
                <a:solidFill>
                  <a:srgbClr val="FFFFFF"/>
                </a:solidFill>
              </a:rPr>
              <a:t> y </a:t>
            </a:r>
            <a:r>
              <a:rPr lang="en-US" sz="1000" u="none" dirty="0" err="1">
                <a:solidFill>
                  <a:srgbClr val="FFFFFF"/>
                </a:solidFill>
              </a:rPr>
              <a:t>Tecnológicas</a:t>
            </a:r>
            <a:r>
              <a:rPr lang="en-US" sz="1000" u="none" dirty="0">
                <a:solidFill>
                  <a:srgbClr val="FFFFFF"/>
                </a:solidFill>
              </a:rPr>
              <a:t> (CIEMAT), Madrid,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 err="1">
                <a:solidFill>
                  <a:srgbClr val="FFFFFF"/>
                </a:solidFill>
              </a:rPr>
              <a:t>Instituto</a:t>
            </a:r>
            <a:r>
              <a:rPr lang="en-US" sz="1000" u="none" dirty="0">
                <a:solidFill>
                  <a:srgbClr val="FFFFFF"/>
                </a:solidFill>
              </a:rPr>
              <a:t> de </a:t>
            </a:r>
            <a:r>
              <a:rPr lang="en-US" sz="1000" u="none" dirty="0" err="1">
                <a:solidFill>
                  <a:srgbClr val="FFFFFF"/>
                </a:solidFill>
              </a:rPr>
              <a:t>Fìsica</a:t>
            </a:r>
            <a:r>
              <a:rPr lang="en-US" sz="1000" u="none" dirty="0">
                <a:solidFill>
                  <a:srgbClr val="FFFFFF"/>
                </a:solidFill>
              </a:rPr>
              <a:t> Corpuscular, CSIC-Universidad de Valencia,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 err="1">
                <a:solidFill>
                  <a:srgbClr val="FFFFFF"/>
                </a:solidFill>
              </a:rPr>
              <a:t>Universitat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Politecnica</a:t>
            </a:r>
            <a:r>
              <a:rPr lang="en-US" sz="1000" u="none" dirty="0">
                <a:solidFill>
                  <a:srgbClr val="FFFFFF"/>
                </a:solidFill>
              </a:rPr>
              <a:t> de </a:t>
            </a:r>
            <a:r>
              <a:rPr lang="en-US" sz="1000" u="none" dirty="0" err="1">
                <a:solidFill>
                  <a:srgbClr val="FFFFFF"/>
                </a:solidFill>
              </a:rPr>
              <a:t>Catalunya</a:t>
            </a:r>
            <a:r>
              <a:rPr lang="en-US" sz="1000" u="none" dirty="0">
                <a:solidFill>
                  <a:srgbClr val="FFFFFF"/>
                </a:solidFill>
              </a:rPr>
              <a:t>, Barcelona,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Universidad de </a:t>
            </a:r>
            <a:r>
              <a:rPr lang="en-US" sz="1000" u="none" dirty="0" err="1">
                <a:solidFill>
                  <a:srgbClr val="FFFFFF"/>
                </a:solidFill>
              </a:rPr>
              <a:t>Sevilla</a:t>
            </a:r>
            <a:r>
              <a:rPr lang="en-US" sz="1000" u="none" dirty="0">
                <a:solidFill>
                  <a:srgbClr val="FFFFFF"/>
                </a:solidFill>
              </a:rPr>
              <a:t>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 err="1">
                <a:solidFill>
                  <a:srgbClr val="FFFFFF"/>
                </a:solidFill>
              </a:rPr>
              <a:t>Universidade</a:t>
            </a:r>
            <a:r>
              <a:rPr lang="en-US" sz="1000" u="none" dirty="0">
                <a:solidFill>
                  <a:srgbClr val="FFFFFF"/>
                </a:solidFill>
              </a:rPr>
              <a:t> de Santiago de </a:t>
            </a:r>
            <a:r>
              <a:rPr lang="en-US" sz="1000" u="none" dirty="0" err="1">
                <a:solidFill>
                  <a:srgbClr val="FFFFFF"/>
                </a:solidFill>
              </a:rPr>
              <a:t>Compostela</a:t>
            </a:r>
            <a:r>
              <a:rPr lang="en-US" sz="1000" u="none" dirty="0">
                <a:solidFill>
                  <a:srgbClr val="FFFFFF"/>
                </a:solidFill>
              </a:rPr>
              <a:t>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Department of Physics and Astronomy - University of Basel, Basel, Switzerland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European Organization for Nuclear Research (CERN), Geneva, Switzerland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Paul </a:t>
            </a:r>
            <a:r>
              <a:rPr lang="en-US" sz="1000" u="none" dirty="0" err="1">
                <a:solidFill>
                  <a:srgbClr val="FFFFFF"/>
                </a:solidFill>
              </a:rPr>
              <a:t>Scherrer</a:t>
            </a:r>
            <a:r>
              <a:rPr lang="en-US" sz="1000" u="none" dirty="0">
                <a:solidFill>
                  <a:srgbClr val="FFFFFF"/>
                </a:solidFill>
              </a:rPr>
              <a:t> </a:t>
            </a:r>
            <a:r>
              <a:rPr lang="en-US" sz="1000" u="none" dirty="0" err="1">
                <a:solidFill>
                  <a:srgbClr val="FFFFFF"/>
                </a:solidFill>
              </a:rPr>
              <a:t>Institut</a:t>
            </a:r>
            <a:r>
              <a:rPr lang="en-US" sz="1000" u="none" dirty="0">
                <a:solidFill>
                  <a:srgbClr val="FFFFFF"/>
                </a:solidFill>
              </a:rPr>
              <a:t>, </a:t>
            </a:r>
            <a:r>
              <a:rPr lang="en-US" sz="1000" u="none" dirty="0" err="1">
                <a:solidFill>
                  <a:srgbClr val="FFFFFF"/>
                </a:solidFill>
              </a:rPr>
              <a:t>Villigen</a:t>
            </a:r>
            <a:r>
              <a:rPr lang="en-US" sz="1000" u="none" dirty="0">
                <a:solidFill>
                  <a:srgbClr val="FFFFFF"/>
                </a:solidFill>
              </a:rPr>
              <a:t> PSI, Switzerland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University of Manchester, Oxford Road, Manchester, UK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 dirty="0">
                <a:solidFill>
                  <a:srgbClr val="FFFFFF"/>
                </a:solidFill>
              </a:rPr>
              <a:t>University of York, </a:t>
            </a:r>
            <a:r>
              <a:rPr lang="en-US" sz="1000" u="none" dirty="0" err="1">
                <a:solidFill>
                  <a:srgbClr val="FFFFFF"/>
                </a:solidFill>
              </a:rPr>
              <a:t>Heslington</a:t>
            </a:r>
            <a:r>
              <a:rPr lang="en-US" sz="1000" u="none" dirty="0">
                <a:solidFill>
                  <a:srgbClr val="FFFFFF"/>
                </a:solidFill>
              </a:rPr>
              <a:t>, York, UK</a:t>
            </a:r>
          </a:p>
        </p:txBody>
      </p:sp>
      <p:pic>
        <p:nvPicPr>
          <p:cNvPr id="8199" name="Picture 2" descr="Aust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1392238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Germa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3762375"/>
            <a:ext cx="952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 descr="Grec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341813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 descr="Flag of Belgium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2025650"/>
            <a:ext cx="952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8" descr="Franc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3124200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6" descr="Croaz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2643188"/>
            <a:ext cx="952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8" descr="In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989513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2" descr="Polon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1401763"/>
            <a:ext cx="9525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4" descr="Portogall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2001838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6" descr="Regno Uni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2643188"/>
            <a:ext cx="952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28" descr="Rep. Cec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3130550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0" descr="Romani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3770313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2" descr="Spagn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357688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34" descr="Svizzer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997450"/>
            <a:ext cx="735013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36" descr="CERN-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470525"/>
            <a:ext cx="97472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20" descr="Itali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33256"/>
            <a:ext cx="11033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6" descr="Europ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661025"/>
            <a:ext cx="11826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525344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none" dirty="0" smtClean="0">
                <a:solidFill>
                  <a:schemeClr val="bg1"/>
                </a:solidFill>
              </a:rPr>
              <a:t>~ 130 researchers</a:t>
            </a:r>
            <a:endParaRPr lang="en-US" sz="1400" u="none" dirty="0">
              <a:solidFill>
                <a:schemeClr val="bg1"/>
              </a:solidFill>
            </a:endParaRPr>
          </a:p>
        </p:txBody>
      </p:sp>
      <p:pic>
        <p:nvPicPr>
          <p:cNvPr id="26" name="Picture 3" descr="Logo-INFN-Up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</a:rPr>
              <a:t>Branching point isotopes</a:t>
            </a:r>
            <a:endParaRPr lang="en-US" dirty="0" smtClean="0">
              <a:solidFill>
                <a:schemeClr val="accent6"/>
              </a:solidFill>
              <a:cs typeface="+mj-cs"/>
            </a:endParaRPr>
          </a:p>
        </p:txBody>
      </p:sp>
      <p:pic>
        <p:nvPicPr>
          <p:cNvPr id="3174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/>
          <a:stretch/>
        </p:blipFill>
        <p:spPr bwMode="auto">
          <a:xfrm>
            <a:off x="251520" y="1472911"/>
            <a:ext cx="7704856" cy="47221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528" y="1772816"/>
            <a:ext cx="7560840" cy="144016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/>
          <p:cNvSpPr/>
          <p:nvPr/>
        </p:nvSpPr>
        <p:spPr>
          <a:xfrm>
            <a:off x="323528" y="3670133"/>
            <a:ext cx="7560840" cy="334931"/>
          </a:xfrm>
          <a:prstGeom prst="rect">
            <a:avLst/>
          </a:prstGeom>
          <a:solidFill>
            <a:srgbClr val="0070C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angle 9"/>
          <p:cNvSpPr/>
          <p:nvPr/>
        </p:nvSpPr>
        <p:spPr>
          <a:xfrm>
            <a:off x="323528" y="5301208"/>
            <a:ext cx="7560840" cy="144016"/>
          </a:xfrm>
          <a:prstGeom prst="rect">
            <a:avLst/>
          </a:prstGeom>
          <a:solidFill>
            <a:schemeClr val="accent2">
              <a:lumMod val="75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angle 10"/>
          <p:cNvSpPr/>
          <p:nvPr/>
        </p:nvSpPr>
        <p:spPr>
          <a:xfrm>
            <a:off x="333428" y="5877272"/>
            <a:ext cx="7550940" cy="216024"/>
          </a:xfrm>
          <a:prstGeom prst="rect">
            <a:avLst/>
          </a:prstGeom>
          <a:solidFill>
            <a:schemeClr val="accent2">
              <a:lumMod val="75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angle 11"/>
          <p:cNvSpPr/>
          <p:nvPr/>
        </p:nvSpPr>
        <p:spPr>
          <a:xfrm>
            <a:off x="359153" y="3417124"/>
            <a:ext cx="7525215" cy="155891"/>
          </a:xfrm>
          <a:prstGeom prst="rect">
            <a:avLst/>
          </a:prstGeom>
          <a:solidFill>
            <a:schemeClr val="accent2">
              <a:lumMod val="75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ight Arrow 2"/>
          <p:cNvSpPr/>
          <p:nvPr/>
        </p:nvSpPr>
        <p:spPr bwMode="auto">
          <a:xfrm>
            <a:off x="107504" y="1916832"/>
            <a:ext cx="216024" cy="216024"/>
          </a:xfrm>
          <a:prstGeom prst="right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6" name="Picture 15" descr="Screen Shot 2018-06-22 at 15.13.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4"/>
            <a:ext cx="2874392" cy="3283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15816" y="1165037"/>
            <a:ext cx="568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latin typeface="Book Antiqua"/>
                <a:cs typeface="Book Antiqua"/>
              </a:rPr>
              <a:t>The s process: Nuclear physics, stellar models, and observations, Vol. 83, 2011</a:t>
            </a:r>
            <a:endParaRPr lang="en-US" sz="1200" u="none" dirty="0">
              <a:latin typeface="Book Antiqua"/>
              <a:cs typeface="Book Antiqu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52320" y="1700808"/>
            <a:ext cx="1716861" cy="276999"/>
          </a:xfrm>
          <a:prstGeom prst="rect">
            <a:avLst/>
          </a:prstGeom>
          <a:solidFill>
            <a:srgbClr val="12213A"/>
          </a:solidFill>
        </p:spPr>
        <p:txBody>
          <a:bodyPr wrap="none">
            <a:spAutoFit/>
          </a:bodyPr>
          <a:lstStyle/>
          <a:p>
            <a:r>
              <a:rPr lang="en-US" sz="1200" u="none" dirty="0">
                <a:solidFill>
                  <a:schemeClr val="bg1"/>
                </a:solidFill>
                <a:latin typeface="Book Antiqua"/>
                <a:cs typeface="Book Antiqua"/>
              </a:rPr>
              <a:t>PRL</a:t>
            </a:r>
            <a:r>
              <a:rPr lang="es-ES_tradnl" sz="1200" u="none" dirty="0">
                <a:solidFill>
                  <a:schemeClr val="bg1"/>
                </a:solidFill>
                <a:latin typeface="Book Antiqua"/>
                <a:cs typeface="Book Antiqua"/>
              </a:rPr>
              <a:t> 110, 022501 (2013)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63651" y="3861048"/>
            <a:ext cx="1639917" cy="276999"/>
          </a:xfrm>
          <a:prstGeom prst="rect">
            <a:avLst/>
          </a:prstGeom>
          <a:solidFill>
            <a:srgbClr val="12213A"/>
          </a:solidFill>
        </p:spPr>
        <p:txBody>
          <a:bodyPr wrap="none">
            <a:spAutoFit/>
          </a:bodyPr>
          <a:lstStyle/>
          <a:p>
            <a:r>
              <a:rPr lang="is-IS" sz="1200" u="none" dirty="0">
                <a:solidFill>
                  <a:schemeClr val="bg1"/>
                </a:solidFill>
                <a:latin typeface="Book Antiqua"/>
                <a:cs typeface="Book Antiqua"/>
              </a:rPr>
              <a:t>PRL 93, 161103 (2004)</a:t>
            </a:r>
          </a:p>
        </p:txBody>
      </p:sp>
      <p:pic>
        <p:nvPicPr>
          <p:cNvPr id="22" name="Picture 2" descr="Image result for ERC Consolidator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4333" y="1962392"/>
            <a:ext cx="574051" cy="314480"/>
          </a:xfrm>
          <a:prstGeom prst="rect">
            <a:avLst/>
          </a:prstGeom>
          <a:noFill/>
          <a:ln>
            <a:solidFill>
              <a:srgbClr val="2F85A6"/>
            </a:solidFill>
          </a:ln>
        </p:spPr>
      </p:pic>
    </p:spTree>
    <p:extLst>
      <p:ext uri="{BB962C8B-B14F-4D97-AF65-F5344CB8AC3E}">
        <p14:creationId xmlns:p14="http://schemas.microsoft.com/office/powerpoint/2010/main" val="70084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</a:rPr>
              <a:t>Branching point isotopes</a:t>
            </a:r>
            <a:endParaRPr lang="en-US" dirty="0" smtClean="0">
              <a:solidFill>
                <a:schemeClr val="accent6"/>
              </a:solidFill>
              <a:cs typeface="+mj-cs"/>
            </a:endParaRPr>
          </a:p>
        </p:txBody>
      </p:sp>
      <p:pic>
        <p:nvPicPr>
          <p:cNvPr id="3174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79512" y="1340768"/>
            <a:ext cx="4033183" cy="2417757"/>
            <a:chOff x="5562600" y="2540034"/>
            <a:chExt cx="4033183" cy="241775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540034"/>
              <a:ext cx="4033183" cy="2417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CasellaDiTesto 9"/>
            <p:cNvSpPr txBox="1"/>
            <p:nvPr/>
          </p:nvSpPr>
          <p:spPr>
            <a:xfrm>
              <a:off x="7239000" y="2632394"/>
              <a:ext cx="998590" cy="338554"/>
            </a:xfrm>
            <a:prstGeom prst="rect">
              <a:avLst/>
            </a:prstGeom>
            <a:solidFill>
              <a:srgbClr val="12213A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sz="1600" b="1" u="none" baseline="30000" dirty="0">
                  <a:solidFill>
                    <a:srgbClr val="FFFFFF"/>
                  </a:solidFill>
                </a:rPr>
                <a:t>204</a:t>
              </a:r>
              <a:r>
                <a:rPr lang="it-IT" sz="1600" b="1" u="none" dirty="0">
                  <a:solidFill>
                    <a:srgbClr val="FFFFFF"/>
                  </a:solidFill>
                </a:rPr>
                <a:t>Tl(</a:t>
              </a:r>
              <a:r>
                <a:rPr lang="it-IT" sz="1600" b="1" u="none" dirty="0" err="1">
                  <a:solidFill>
                    <a:srgbClr val="FFFFFF"/>
                  </a:solidFill>
                </a:rPr>
                <a:t>n,</a:t>
              </a:r>
              <a:r>
                <a:rPr lang="it-IT" sz="1600" b="1" u="none" dirty="0" err="1">
                  <a:solidFill>
                    <a:srgbClr val="FFFFFF"/>
                  </a:solidFill>
                  <a:latin typeface="Symbol" panose="05050102010706020507" pitchFamily="18" charset="2"/>
                </a:rPr>
                <a:t>g</a:t>
              </a:r>
              <a:r>
                <a:rPr lang="it-IT" sz="1600" b="1" u="none" dirty="0">
                  <a:solidFill>
                    <a:srgbClr val="FFFFFF"/>
                  </a:solidFill>
                </a:rPr>
                <a:t>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427984" y="1340768"/>
            <a:ext cx="3964890" cy="2449822"/>
            <a:chOff x="830334" y="852472"/>
            <a:chExt cx="3964890" cy="2449822"/>
          </a:xfrm>
        </p:grpSpPr>
        <p:pic>
          <p:nvPicPr>
            <p:cNvPr id="21" name="Immagine 1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0334" y="852472"/>
              <a:ext cx="3964890" cy="2449822"/>
            </a:xfrm>
            <a:prstGeom prst="rect">
              <a:avLst/>
            </a:prstGeom>
          </p:spPr>
        </p:pic>
        <p:sp>
          <p:nvSpPr>
            <p:cNvPr id="22" name="CasellaDiTesto 159"/>
            <p:cNvSpPr txBox="1"/>
            <p:nvPr/>
          </p:nvSpPr>
          <p:spPr>
            <a:xfrm>
              <a:off x="2590800" y="996960"/>
              <a:ext cx="1124025" cy="338554"/>
            </a:xfrm>
            <a:prstGeom prst="rect">
              <a:avLst/>
            </a:prstGeom>
            <a:solidFill>
              <a:srgbClr val="12213A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sz="1600" b="1" u="none" baseline="30000" dirty="0">
                  <a:solidFill>
                    <a:srgbClr val="FFFFFF"/>
                  </a:solidFill>
                </a:rPr>
                <a:t>171</a:t>
              </a:r>
              <a:r>
                <a:rPr lang="it-IT" sz="1600" b="1" u="none" dirty="0">
                  <a:solidFill>
                    <a:srgbClr val="FFFFFF"/>
                  </a:solidFill>
                </a:rPr>
                <a:t>Tm(</a:t>
              </a:r>
              <a:r>
                <a:rPr lang="it-IT" sz="1600" b="1" u="none" dirty="0" err="1">
                  <a:solidFill>
                    <a:srgbClr val="FFFFFF"/>
                  </a:solidFill>
                </a:rPr>
                <a:t>n,</a:t>
              </a:r>
              <a:r>
                <a:rPr lang="it-IT" sz="1600" b="1" u="none" dirty="0" err="1">
                  <a:solidFill>
                    <a:srgbClr val="FFFFFF"/>
                  </a:solidFill>
                  <a:latin typeface="Symbol" panose="05050102010706020507" pitchFamily="18" charset="2"/>
                </a:rPr>
                <a:t>g</a:t>
              </a:r>
              <a:r>
                <a:rPr lang="it-IT" sz="1600" b="1" u="none" dirty="0">
                  <a:solidFill>
                    <a:srgbClr val="FFFFFF"/>
                  </a:solidFill>
                </a:rPr>
                <a:t>)</a:t>
              </a:r>
            </a:p>
          </p:txBody>
        </p:sp>
      </p:grpSp>
      <p:sp>
        <p:nvSpPr>
          <p:cNvPr id="23" name="CasellaDiTesto 3"/>
          <p:cNvSpPr txBox="1"/>
          <p:nvPr/>
        </p:nvSpPr>
        <p:spPr>
          <a:xfrm>
            <a:off x="539552" y="4293096"/>
            <a:ext cx="3744416" cy="156966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2F85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u="none" dirty="0" err="1" smtClean="0">
                <a:latin typeface="+mn-lt"/>
              </a:rPr>
              <a:t>Ongoing</a:t>
            </a:r>
            <a:r>
              <a:rPr lang="it-IT" sz="1600" b="1" u="none" dirty="0" smtClean="0">
                <a:latin typeface="+mn-lt"/>
              </a:rPr>
              <a:t> </a:t>
            </a:r>
            <a:r>
              <a:rPr lang="it-IT" sz="1600" b="1" u="none" dirty="0" err="1" smtClean="0">
                <a:latin typeface="+mn-lt"/>
              </a:rPr>
              <a:t>studies</a:t>
            </a:r>
            <a:r>
              <a:rPr lang="it-IT" sz="1600" u="none" dirty="0" smtClean="0">
                <a:latin typeface="+mn-lt"/>
              </a:rPr>
              <a:t> </a:t>
            </a:r>
          </a:p>
          <a:p>
            <a:pPr algn="just"/>
            <a:r>
              <a:rPr lang="it-IT" sz="1600" b="1" u="none" dirty="0" smtClean="0">
                <a:latin typeface="+mn-lt"/>
              </a:rPr>
              <a:t>Short</a:t>
            </a:r>
            <a:r>
              <a:rPr lang="it-IT" sz="1600" b="1" u="none" dirty="0">
                <a:latin typeface="+mn-lt"/>
              </a:rPr>
              <a:t>-</a:t>
            </a:r>
            <a:r>
              <a:rPr lang="it-IT" sz="1600" b="1" u="none" dirty="0" err="1">
                <a:latin typeface="+mn-lt"/>
              </a:rPr>
              <a:t>lived</a:t>
            </a:r>
            <a:r>
              <a:rPr lang="it-IT" sz="1600" u="none" dirty="0">
                <a:latin typeface="+mn-lt"/>
              </a:rPr>
              <a:t> branching </a:t>
            </a:r>
            <a:r>
              <a:rPr lang="it-IT" sz="1600" u="none" dirty="0" err="1">
                <a:latin typeface="+mn-lt"/>
              </a:rPr>
              <a:t>isotopes</a:t>
            </a:r>
            <a:r>
              <a:rPr lang="it-IT" sz="1600" u="none" dirty="0">
                <a:latin typeface="+mn-lt"/>
              </a:rPr>
              <a:t> (a </a:t>
            </a:r>
            <a:r>
              <a:rPr lang="it-IT" sz="1600" u="none" dirty="0" err="1">
                <a:latin typeface="+mn-lt"/>
              </a:rPr>
              <a:t>few</a:t>
            </a:r>
            <a:r>
              <a:rPr lang="it-IT" sz="1600" u="none" dirty="0">
                <a:latin typeface="+mn-lt"/>
              </a:rPr>
              <a:t> </a:t>
            </a:r>
            <a:r>
              <a:rPr lang="it-IT" sz="1600" u="none" dirty="0" err="1">
                <a:latin typeface="+mn-lt"/>
              </a:rPr>
              <a:t>years</a:t>
            </a:r>
            <a:r>
              <a:rPr lang="it-IT" sz="1600" u="none" dirty="0">
                <a:latin typeface="+mn-lt"/>
              </a:rPr>
              <a:t>) </a:t>
            </a:r>
            <a:r>
              <a:rPr lang="it-IT" sz="1600" u="none" dirty="0" err="1">
                <a:latin typeface="+mn-lt"/>
              </a:rPr>
              <a:t>have</a:t>
            </a:r>
            <a:r>
              <a:rPr lang="it-IT" sz="1600" u="none" dirty="0">
                <a:latin typeface="+mn-lt"/>
              </a:rPr>
              <a:t> </a:t>
            </a:r>
            <a:r>
              <a:rPr lang="it-IT" sz="1600" u="none" dirty="0" err="1">
                <a:latin typeface="+mn-lt"/>
              </a:rPr>
              <a:t>either</a:t>
            </a:r>
            <a:r>
              <a:rPr lang="it-IT" sz="1600" u="none" dirty="0">
                <a:latin typeface="+mn-lt"/>
              </a:rPr>
              <a:t> </a:t>
            </a:r>
            <a:r>
              <a:rPr lang="it-IT" sz="1600" b="1" u="none" dirty="0" err="1">
                <a:latin typeface="+mn-lt"/>
              </a:rPr>
              <a:t>never</a:t>
            </a:r>
            <a:r>
              <a:rPr lang="it-IT" sz="1600" b="1" u="none" dirty="0">
                <a:latin typeface="+mn-lt"/>
              </a:rPr>
              <a:t> </a:t>
            </a:r>
            <a:r>
              <a:rPr lang="it-IT" sz="1600" b="1" u="none" dirty="0" err="1">
                <a:latin typeface="+mn-lt"/>
              </a:rPr>
              <a:t>been</a:t>
            </a:r>
            <a:r>
              <a:rPr lang="it-IT" sz="1600" b="1" u="none" dirty="0">
                <a:latin typeface="+mn-lt"/>
              </a:rPr>
              <a:t> </a:t>
            </a:r>
            <a:r>
              <a:rPr lang="it-IT" sz="1600" b="1" u="none" dirty="0" err="1">
                <a:latin typeface="+mn-lt"/>
              </a:rPr>
              <a:t>measured</a:t>
            </a:r>
            <a:r>
              <a:rPr lang="it-IT" sz="1600" b="1" u="none" dirty="0">
                <a:latin typeface="+mn-lt"/>
              </a:rPr>
              <a:t> </a:t>
            </a:r>
            <a:r>
              <a:rPr lang="it-IT" sz="1600" b="1" u="none" dirty="0" err="1">
                <a:latin typeface="+mn-lt"/>
              </a:rPr>
              <a:t>before</a:t>
            </a:r>
            <a:r>
              <a:rPr lang="it-IT" sz="1600" u="none" dirty="0">
                <a:latin typeface="+mn-lt"/>
              </a:rPr>
              <a:t> or </a:t>
            </a:r>
            <a:r>
              <a:rPr lang="it-IT" sz="1600" u="none" dirty="0" err="1">
                <a:latin typeface="+mn-lt"/>
              </a:rPr>
              <a:t>have</a:t>
            </a:r>
            <a:r>
              <a:rPr lang="it-IT" sz="1600" u="none" dirty="0">
                <a:latin typeface="+mn-lt"/>
              </a:rPr>
              <a:t> </a:t>
            </a:r>
            <a:r>
              <a:rPr lang="it-IT" sz="1600" u="none" dirty="0" err="1">
                <a:latin typeface="+mn-lt"/>
              </a:rPr>
              <a:t>been</a:t>
            </a:r>
            <a:r>
              <a:rPr lang="it-IT" sz="1600" u="none" dirty="0">
                <a:latin typeface="+mn-lt"/>
              </a:rPr>
              <a:t> </a:t>
            </a:r>
            <a:r>
              <a:rPr lang="it-IT" sz="1600" u="none" dirty="0" err="1">
                <a:latin typeface="+mn-lt"/>
              </a:rPr>
              <a:t>measured</a:t>
            </a:r>
            <a:r>
              <a:rPr lang="it-IT" sz="1600" u="none" dirty="0">
                <a:latin typeface="+mn-lt"/>
              </a:rPr>
              <a:t> </a:t>
            </a:r>
            <a:r>
              <a:rPr lang="it-IT" sz="1600" b="1" u="none" dirty="0" err="1">
                <a:latin typeface="+mn-lt"/>
              </a:rPr>
              <a:t>only</a:t>
            </a:r>
            <a:r>
              <a:rPr lang="it-IT" sz="1600" b="1" u="none" dirty="0">
                <a:latin typeface="+mn-lt"/>
              </a:rPr>
              <a:t> by </a:t>
            </a:r>
            <a:r>
              <a:rPr lang="it-IT" sz="1600" b="1" u="none" dirty="0" err="1">
                <a:latin typeface="+mn-lt"/>
              </a:rPr>
              <a:t>activation</a:t>
            </a:r>
            <a:r>
              <a:rPr lang="it-IT" sz="1600" u="none" dirty="0">
                <a:latin typeface="+mn-lt"/>
              </a:rPr>
              <a:t> (a </a:t>
            </a:r>
            <a:r>
              <a:rPr lang="it-IT" sz="1600" u="none" dirty="0" err="1">
                <a:latin typeface="+mn-lt"/>
              </a:rPr>
              <a:t>few</a:t>
            </a:r>
            <a:r>
              <a:rPr lang="it-IT" sz="1600" u="none" dirty="0">
                <a:latin typeface="+mn-lt"/>
              </a:rPr>
              <a:t> </a:t>
            </a:r>
            <a:r>
              <a:rPr lang="it-IT" sz="1600" u="none" dirty="0" err="1">
                <a:latin typeface="+mn-lt"/>
              </a:rPr>
              <a:t>tens</a:t>
            </a:r>
            <a:r>
              <a:rPr lang="it-IT" sz="1600" u="none" dirty="0">
                <a:latin typeface="+mn-lt"/>
              </a:rPr>
              <a:t> of </a:t>
            </a:r>
            <a:r>
              <a:rPr lang="it-IT" sz="1600" u="none" dirty="0" err="1">
                <a:latin typeface="+mn-lt"/>
              </a:rPr>
              <a:t>ng</a:t>
            </a:r>
            <a:r>
              <a:rPr lang="it-IT" sz="1600" u="none" dirty="0">
                <a:latin typeface="+mn-lt"/>
              </a:rPr>
              <a:t>) </a:t>
            </a:r>
            <a:r>
              <a:rPr lang="it-IT" sz="1600" u="none" dirty="0" err="1">
                <a:latin typeface="+mn-lt"/>
              </a:rPr>
              <a:t>at</a:t>
            </a:r>
            <a:r>
              <a:rPr lang="it-IT" sz="1600" u="none" dirty="0">
                <a:latin typeface="+mn-lt"/>
              </a:rPr>
              <a:t> a </a:t>
            </a:r>
            <a:r>
              <a:rPr lang="it-IT" sz="1600" u="none" dirty="0" err="1">
                <a:latin typeface="+mn-lt"/>
              </a:rPr>
              <a:t>fixed</a:t>
            </a:r>
            <a:r>
              <a:rPr lang="it-IT" sz="1600" u="none" dirty="0">
                <a:latin typeface="+mn-lt"/>
              </a:rPr>
              <a:t> temperature.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788024" y="3789040"/>
            <a:ext cx="4194675" cy="2621600"/>
            <a:chOff x="830334" y="3515199"/>
            <a:chExt cx="4194675" cy="2621600"/>
          </a:xfrm>
        </p:grpSpPr>
        <p:pic>
          <p:nvPicPr>
            <p:cNvPr id="25" name="Immagin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334" y="3515199"/>
              <a:ext cx="4194675" cy="2621600"/>
            </a:xfrm>
            <a:prstGeom prst="rect">
              <a:avLst/>
            </a:prstGeom>
          </p:spPr>
        </p:pic>
        <p:sp>
          <p:nvSpPr>
            <p:cNvPr id="26" name="CasellaDiTesto 54"/>
            <p:cNvSpPr txBox="1"/>
            <p:nvPr/>
          </p:nvSpPr>
          <p:spPr>
            <a:xfrm>
              <a:off x="2865136" y="3856880"/>
              <a:ext cx="1135547" cy="338554"/>
            </a:xfrm>
            <a:prstGeom prst="rect">
              <a:avLst/>
            </a:prstGeom>
            <a:solidFill>
              <a:srgbClr val="12213A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sz="1600" b="1" u="none" baseline="30000" dirty="0">
                  <a:solidFill>
                    <a:srgbClr val="FFFFFF"/>
                  </a:solidFill>
                </a:rPr>
                <a:t>147</a:t>
              </a:r>
              <a:r>
                <a:rPr lang="it-IT" sz="1600" b="1" u="none" dirty="0">
                  <a:solidFill>
                    <a:srgbClr val="FFFFFF"/>
                  </a:solidFill>
                </a:rPr>
                <a:t>Pm(</a:t>
              </a:r>
              <a:r>
                <a:rPr lang="it-IT" sz="1600" b="1" u="none" dirty="0" err="1">
                  <a:solidFill>
                    <a:srgbClr val="FFFFFF"/>
                  </a:solidFill>
                </a:rPr>
                <a:t>n,</a:t>
              </a:r>
              <a:r>
                <a:rPr lang="it-IT" sz="1600" b="1" u="none" dirty="0" err="1">
                  <a:solidFill>
                    <a:srgbClr val="FFFFFF"/>
                  </a:solidFill>
                  <a:latin typeface="Symbol" panose="05050102010706020507" pitchFamily="18" charset="2"/>
                </a:rPr>
                <a:t>g</a:t>
              </a:r>
              <a:r>
                <a:rPr lang="it-IT" sz="1600" b="1" u="none" dirty="0">
                  <a:solidFill>
                    <a:srgbClr val="FFFFFF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0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87208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12213A"/>
                </a:solidFill>
                <a:cs typeface="+mj-cs"/>
              </a:rPr>
              <a:t>s</a:t>
            </a:r>
            <a:r>
              <a:rPr lang="en-US" sz="4000" dirty="0" smtClean="0">
                <a:solidFill>
                  <a:srgbClr val="12213A"/>
                </a:solidFill>
                <a:cs typeface="+mj-cs"/>
              </a:rPr>
              <a:t>-only isotopes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5-05-16 at 9.53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4273"/>
            <a:ext cx="8352928" cy="5189064"/>
          </a:xfrm>
          <a:prstGeom prst="rect">
            <a:avLst/>
          </a:prstGeom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7380312" y="1970837"/>
            <a:ext cx="1728192" cy="954107"/>
          </a:xfrm>
          <a:prstGeom prst="rect">
            <a:avLst/>
          </a:prstGeom>
          <a:solidFill>
            <a:srgbClr val="12213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lements </a:t>
            </a:r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</a:rPr>
              <a:t>beyond </a:t>
            </a:r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Iron are synthesized</a:t>
            </a:r>
            <a:endParaRPr lang="en-US" sz="14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</a:rPr>
              <a:t>½ by the </a:t>
            </a:r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s process </a:t>
            </a:r>
            <a:endParaRPr lang="en-US" sz="14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</a:rPr>
              <a:t>½ by the </a:t>
            </a:r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r process </a:t>
            </a:r>
            <a:endParaRPr lang="en-US" sz="14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1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87208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12213A"/>
                </a:solidFill>
                <a:cs typeface="+mj-cs"/>
              </a:rPr>
              <a:t>s</a:t>
            </a:r>
            <a:r>
              <a:rPr lang="en-US" sz="4000" dirty="0" smtClean="0">
                <a:solidFill>
                  <a:srgbClr val="12213A"/>
                </a:solidFill>
                <a:cs typeface="+mj-cs"/>
              </a:rPr>
              <a:t>-only isotopes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5-05-16 at 9.53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4273"/>
            <a:ext cx="8352928" cy="518906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 bwMode="auto">
          <a:xfrm>
            <a:off x="5508104" y="3429000"/>
            <a:ext cx="216024" cy="216024"/>
          </a:xfrm>
          <a:prstGeom prst="roundRect">
            <a:avLst/>
          </a:prstGeom>
          <a:solidFill>
            <a:srgbClr val="008000">
              <a:alpha val="53000"/>
            </a:srgbClr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4644008" y="3933056"/>
            <a:ext cx="216024" cy="216024"/>
          </a:xfrm>
          <a:prstGeom prst="roundRect">
            <a:avLst/>
          </a:prstGeom>
          <a:solidFill>
            <a:srgbClr val="008000">
              <a:alpha val="53000"/>
            </a:srgbClr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4208" y="2996952"/>
            <a:ext cx="216024" cy="216024"/>
          </a:xfrm>
          <a:prstGeom prst="roundRect">
            <a:avLst/>
          </a:prstGeom>
          <a:solidFill>
            <a:srgbClr val="008000">
              <a:alpha val="53000"/>
            </a:srgbClr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211960" y="3429000"/>
            <a:ext cx="216024" cy="216024"/>
          </a:xfrm>
          <a:prstGeom prst="roundRect">
            <a:avLst/>
          </a:prstGeom>
          <a:solidFill>
            <a:srgbClr val="CC0000">
              <a:alpha val="53000"/>
            </a:srgbClr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076056" y="2996952"/>
            <a:ext cx="216024" cy="216024"/>
          </a:xfrm>
          <a:prstGeom prst="roundRect">
            <a:avLst/>
          </a:prstGeom>
          <a:solidFill>
            <a:srgbClr val="CC0000">
              <a:alpha val="53000"/>
            </a:srgbClr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508104" y="2564904"/>
            <a:ext cx="216024" cy="216024"/>
          </a:xfrm>
          <a:prstGeom prst="roundRect">
            <a:avLst/>
          </a:prstGeom>
          <a:solidFill>
            <a:srgbClr val="CC0000">
              <a:alpha val="53000"/>
            </a:srgbClr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940152" y="2564904"/>
            <a:ext cx="216024" cy="216024"/>
          </a:xfrm>
          <a:prstGeom prst="roundRect">
            <a:avLst/>
          </a:prstGeom>
          <a:solidFill>
            <a:srgbClr val="CC0000">
              <a:alpha val="53000"/>
            </a:srgbClr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6444208" y="2132856"/>
            <a:ext cx="216024" cy="216024"/>
          </a:xfrm>
          <a:prstGeom prst="roundRect">
            <a:avLst/>
          </a:prstGeom>
          <a:solidFill>
            <a:srgbClr val="CC0000">
              <a:alpha val="53000"/>
            </a:srgbClr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7380312" y="1970837"/>
            <a:ext cx="1728192" cy="954107"/>
          </a:xfrm>
          <a:prstGeom prst="rect">
            <a:avLst/>
          </a:prstGeom>
          <a:solidFill>
            <a:srgbClr val="12213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lements </a:t>
            </a:r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</a:rPr>
              <a:t>beyond </a:t>
            </a:r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Iron are synthesized</a:t>
            </a:r>
            <a:endParaRPr lang="en-US" sz="14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</a:rPr>
              <a:t>½ by the </a:t>
            </a:r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s process </a:t>
            </a:r>
            <a:endParaRPr lang="en-US" sz="1400" u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</a:rPr>
              <a:t>½ by the </a:t>
            </a:r>
            <a:r>
              <a:rPr lang="en-US" sz="14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r process </a:t>
            </a:r>
            <a:endParaRPr lang="en-US" sz="14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6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87208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12213A"/>
                </a:solidFill>
                <a:cs typeface="+mj-cs"/>
              </a:rPr>
              <a:t>s</a:t>
            </a:r>
            <a:r>
              <a:rPr lang="en-US" sz="4000" dirty="0" smtClean="0">
                <a:solidFill>
                  <a:srgbClr val="12213A"/>
                </a:solidFill>
                <a:cs typeface="+mj-cs"/>
              </a:rPr>
              <a:t>-only isotopes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Pa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8" y="1196752"/>
            <a:ext cx="6804248" cy="397529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2065661">
            <a:off x="1208306" y="1497488"/>
            <a:ext cx="576064" cy="36004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7474476">
            <a:off x="3468233" y="1400071"/>
            <a:ext cx="576064" cy="36004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9512" y="1340768"/>
            <a:ext cx="216024" cy="216024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9512" y="1628800"/>
            <a:ext cx="216024" cy="21602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79512" y="1916832"/>
            <a:ext cx="216024" cy="216024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126876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/>
              <a:t>β</a:t>
            </a:r>
            <a:r>
              <a:rPr lang="en-US" sz="1800" u="none" baseline="30000" dirty="0" smtClean="0"/>
              <a:t>+</a:t>
            </a:r>
          </a:p>
          <a:p>
            <a:r>
              <a:rPr lang="en-US" sz="1800" u="none" dirty="0" smtClean="0"/>
              <a:t>stable</a:t>
            </a:r>
          </a:p>
          <a:p>
            <a:r>
              <a:rPr lang="en-US" sz="1800" u="none" dirty="0" smtClean="0"/>
              <a:t>β</a:t>
            </a:r>
            <a:r>
              <a:rPr lang="en-US" sz="1800" u="none" baseline="30000" dirty="0"/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5292496"/>
            <a:ext cx="8280920" cy="584776"/>
          </a:xfrm>
          <a:prstGeom prst="rect">
            <a:avLst/>
          </a:prstGeom>
          <a:ln w="28575" cmpd="sng">
            <a:solidFill>
              <a:srgbClr val="2F85A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u="none" dirty="0" smtClean="0">
                <a:solidFill>
                  <a:srgbClr val="12213A"/>
                </a:solidFill>
              </a:rPr>
              <a:t> </a:t>
            </a:r>
            <a:r>
              <a:rPr lang="en-US" sz="1600" b="1" u="none" baseline="30000" dirty="0">
                <a:solidFill>
                  <a:srgbClr val="12213A"/>
                </a:solidFill>
              </a:rPr>
              <a:t>154</a:t>
            </a:r>
            <a:r>
              <a:rPr lang="en-US" sz="1600" b="1" u="none" dirty="0">
                <a:solidFill>
                  <a:srgbClr val="12213A"/>
                </a:solidFill>
              </a:rPr>
              <a:t>Gd</a:t>
            </a:r>
            <a:r>
              <a:rPr lang="en-US" sz="1600" u="none" dirty="0">
                <a:solidFill>
                  <a:srgbClr val="12213A"/>
                </a:solidFill>
              </a:rPr>
              <a:t> =</a:t>
            </a:r>
            <a:r>
              <a:rPr lang="en-US" sz="1600" u="none" dirty="0" smtClean="0">
                <a:solidFill>
                  <a:srgbClr val="12213A"/>
                </a:solidFill>
              </a:rPr>
              <a:t> </a:t>
            </a:r>
            <a:r>
              <a:rPr lang="en-US" sz="1600" b="1" u="none" dirty="0" smtClean="0">
                <a:solidFill>
                  <a:srgbClr val="12213A"/>
                </a:solidFill>
              </a:rPr>
              <a:t>s-only</a:t>
            </a:r>
            <a:r>
              <a:rPr lang="en-US" sz="1600" u="none" dirty="0" smtClean="0">
                <a:solidFill>
                  <a:srgbClr val="12213A"/>
                </a:solidFill>
              </a:rPr>
              <a:t> isotope, it can </a:t>
            </a:r>
            <a:r>
              <a:rPr lang="en-US" sz="1600" u="none" dirty="0">
                <a:solidFill>
                  <a:srgbClr val="12213A"/>
                </a:solidFill>
              </a:rPr>
              <a:t>be produced only via s </a:t>
            </a:r>
            <a:r>
              <a:rPr lang="en-US" sz="1600" u="none" dirty="0" smtClean="0">
                <a:solidFill>
                  <a:srgbClr val="12213A"/>
                </a:solidFill>
              </a:rPr>
              <a:t>process  because </a:t>
            </a:r>
            <a:r>
              <a:rPr lang="en-US" sz="1600" u="none" dirty="0">
                <a:solidFill>
                  <a:srgbClr val="12213A"/>
                </a:solidFill>
              </a:rPr>
              <a:t>they are </a:t>
            </a:r>
            <a:r>
              <a:rPr lang="en-US" sz="1600" u="none" dirty="0" smtClean="0">
                <a:solidFill>
                  <a:srgbClr val="12213A"/>
                </a:solidFill>
              </a:rPr>
              <a:t>shielded against </a:t>
            </a:r>
            <a:r>
              <a:rPr lang="en-US" sz="1600" u="none" dirty="0">
                <a:solidFill>
                  <a:srgbClr val="12213A"/>
                </a:solidFill>
              </a:rPr>
              <a:t>the </a:t>
            </a:r>
            <a:r>
              <a:rPr lang="en-US" sz="1600" u="none" dirty="0" smtClean="0">
                <a:solidFill>
                  <a:srgbClr val="12213A"/>
                </a:solidFill>
              </a:rPr>
              <a:t>β-</a:t>
            </a:r>
            <a:r>
              <a:rPr lang="en-US" sz="1600" u="none" dirty="0">
                <a:solidFill>
                  <a:srgbClr val="12213A"/>
                </a:solidFill>
              </a:rPr>
              <a:t>decay chains from the r-process region by the isobars samarium</a:t>
            </a:r>
            <a:endParaRPr lang="en-US" sz="1600" dirty="0">
              <a:solidFill>
                <a:srgbClr val="1221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0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87208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12213A"/>
                </a:solidFill>
                <a:cs typeface="+mj-cs"/>
              </a:rPr>
              <a:t>s</a:t>
            </a:r>
            <a:r>
              <a:rPr lang="en-US" sz="4000" dirty="0" smtClean="0">
                <a:solidFill>
                  <a:srgbClr val="12213A"/>
                </a:solidFill>
                <a:cs typeface="+mj-cs"/>
              </a:rPr>
              <a:t>-only isotopes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bisterz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2" y="1498080"/>
            <a:ext cx="2505227" cy="1786904"/>
          </a:xfrm>
          <a:prstGeom prst="rect">
            <a:avLst/>
          </a:prstGeom>
        </p:spPr>
      </p:pic>
      <p:pic>
        <p:nvPicPr>
          <p:cNvPr id="13" name="Picture 12" descr="trippel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31" y="1628800"/>
            <a:ext cx="2026577" cy="16561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57" y="1280393"/>
            <a:ext cx="4308847" cy="43088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3555593"/>
            <a:ext cx="52920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S. </a:t>
            </a:r>
            <a:r>
              <a:rPr lang="en-US" sz="1400" u="none" dirty="0" err="1" smtClean="0">
                <a:solidFill>
                  <a:srgbClr val="12213A"/>
                </a:solidFill>
                <a:latin typeface="Book Antiqua"/>
                <a:cs typeface="Book Antiqua"/>
              </a:rPr>
              <a:t>Bisterzo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, </a:t>
            </a:r>
            <a:r>
              <a:rPr lang="en-US" sz="1400" i="1" u="none" dirty="0">
                <a:solidFill>
                  <a:srgbClr val="12213A"/>
                </a:solidFill>
                <a:latin typeface="Book Antiqua"/>
                <a:cs typeface="Book Antiqua"/>
              </a:rPr>
              <a:t>et al</a:t>
            </a:r>
            <a:r>
              <a:rPr lang="en-US" sz="1400" i="1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.,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 The Astrophysical Journal </a:t>
            </a:r>
            <a:r>
              <a:rPr lang="en-US" sz="1400" b="1" u="none" dirty="0">
                <a:solidFill>
                  <a:srgbClr val="12213A"/>
                </a:solidFill>
                <a:latin typeface="Book Antiqua"/>
                <a:cs typeface="Book Antiqua"/>
              </a:rPr>
              <a:t>787</a:t>
            </a:r>
            <a:r>
              <a:rPr lang="en-US" sz="1400" u="none" dirty="0">
                <a:solidFill>
                  <a:srgbClr val="12213A"/>
                </a:solidFill>
                <a:latin typeface="Book Antiqua"/>
                <a:cs typeface="Book Antiqua"/>
              </a:rPr>
              <a:t> 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(2014) 10</a:t>
            </a:r>
            <a:endParaRPr lang="en-US" sz="1400" u="none" dirty="0">
              <a:solidFill>
                <a:srgbClr val="12213A"/>
              </a:solidFill>
              <a:latin typeface="Book Antiqua"/>
              <a:cs typeface="Book Antiqua"/>
            </a:endParaRPr>
          </a:p>
          <a:p>
            <a:pPr marL="342900" indent="-342900">
              <a:buFont typeface="+mj-lt"/>
              <a:buAutoNum type="arabicPeriod"/>
            </a:pPr>
            <a:endParaRPr lang="en-US" sz="1400" u="none" dirty="0" smtClean="0">
              <a:solidFill>
                <a:srgbClr val="12213A"/>
              </a:solidFill>
              <a:latin typeface="Book Antiqua"/>
              <a:cs typeface="Book Antiqua"/>
            </a:endParaRPr>
          </a:p>
          <a:p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C. </a:t>
            </a:r>
            <a:r>
              <a:rPr lang="en-US" sz="1400" u="none" dirty="0" err="1" smtClean="0">
                <a:solidFill>
                  <a:srgbClr val="12213A"/>
                </a:solidFill>
                <a:latin typeface="Book Antiqua"/>
                <a:cs typeface="Book Antiqua"/>
              </a:rPr>
              <a:t>Trippella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, </a:t>
            </a:r>
            <a:r>
              <a:rPr lang="en-US" sz="1400" i="1" u="none" dirty="0">
                <a:solidFill>
                  <a:srgbClr val="12213A"/>
                </a:solidFill>
                <a:latin typeface="Book Antiqua"/>
                <a:cs typeface="Book Antiqua"/>
              </a:rPr>
              <a:t>et al</a:t>
            </a:r>
            <a:r>
              <a:rPr lang="en-US" sz="1400" i="1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.,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 The </a:t>
            </a:r>
            <a:r>
              <a:rPr lang="en-US" sz="1400" u="none" dirty="0">
                <a:solidFill>
                  <a:srgbClr val="12213A"/>
                </a:solidFill>
                <a:latin typeface="Book Antiqua"/>
                <a:cs typeface="Book Antiqua"/>
              </a:rPr>
              <a:t>Astrophysical Journal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 </a:t>
            </a:r>
            <a:r>
              <a:rPr lang="en-US" sz="1400" b="1" u="none" dirty="0">
                <a:solidFill>
                  <a:srgbClr val="12213A"/>
                </a:solidFill>
                <a:latin typeface="Book Antiqua"/>
                <a:cs typeface="Book Antiqua"/>
              </a:rPr>
              <a:t>787</a:t>
            </a:r>
            <a:r>
              <a:rPr lang="en-US" sz="1400" u="none" dirty="0">
                <a:solidFill>
                  <a:srgbClr val="12213A"/>
                </a:solidFill>
                <a:latin typeface="Book Antiqua"/>
                <a:cs typeface="Book Antiqua"/>
              </a:rPr>
              <a:t> 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(2014) 41</a:t>
            </a:r>
            <a:endParaRPr lang="en-US" sz="1400" u="none" dirty="0">
              <a:solidFill>
                <a:srgbClr val="12213A"/>
              </a:solidFill>
              <a:latin typeface="Book Antiqua"/>
              <a:cs typeface="Book Antiqua"/>
            </a:endParaRPr>
          </a:p>
          <a:p>
            <a:pPr marL="342900" indent="-342900">
              <a:buFont typeface="+mj-lt"/>
              <a:buAutoNum type="arabicPeriod"/>
            </a:pPr>
            <a:endParaRPr lang="en-US" sz="1400" u="none" dirty="0" smtClean="0">
              <a:solidFill>
                <a:srgbClr val="12213A"/>
              </a:solidFill>
              <a:latin typeface="Book Antiqua"/>
              <a:cs typeface="Book Antiqua"/>
            </a:endParaRPr>
          </a:p>
          <a:p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S. </a:t>
            </a:r>
            <a:r>
              <a:rPr lang="en-US" sz="1400" u="none" dirty="0" err="1" smtClean="0">
                <a:solidFill>
                  <a:srgbClr val="12213A"/>
                </a:solidFill>
                <a:latin typeface="Book Antiqua"/>
                <a:cs typeface="Book Antiqua"/>
              </a:rPr>
              <a:t>Cristallo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, </a:t>
            </a:r>
            <a:r>
              <a:rPr lang="en-US" sz="1400" i="1" u="none" dirty="0">
                <a:solidFill>
                  <a:srgbClr val="12213A"/>
                </a:solidFill>
                <a:latin typeface="Book Antiqua"/>
                <a:cs typeface="Book Antiqua"/>
              </a:rPr>
              <a:t>et al</a:t>
            </a:r>
            <a:r>
              <a:rPr lang="en-US" sz="1400" i="1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.,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 The </a:t>
            </a:r>
            <a:r>
              <a:rPr lang="en-US" sz="1400" u="none" dirty="0">
                <a:solidFill>
                  <a:srgbClr val="12213A"/>
                </a:solidFill>
                <a:latin typeface="Book Antiqua"/>
                <a:cs typeface="Book Antiqua"/>
              </a:rPr>
              <a:t>Astrophysical Journal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 </a:t>
            </a:r>
            <a:r>
              <a:rPr lang="en-US" sz="1400" b="1" u="none" dirty="0">
                <a:solidFill>
                  <a:srgbClr val="12213A"/>
                </a:solidFill>
                <a:latin typeface="Book Antiqua"/>
                <a:cs typeface="Book Antiqua"/>
              </a:rPr>
              <a:t>801</a:t>
            </a:r>
            <a:r>
              <a:rPr lang="en-US" sz="1400" u="none" dirty="0">
                <a:solidFill>
                  <a:srgbClr val="12213A"/>
                </a:solidFill>
                <a:latin typeface="Book Antiqua"/>
                <a:cs typeface="Book Antiqua"/>
              </a:rPr>
              <a:t> </a:t>
            </a:r>
            <a:r>
              <a:rPr lang="en-US" sz="1400" u="none" dirty="0" smtClean="0">
                <a:solidFill>
                  <a:srgbClr val="12213A"/>
                </a:solidFill>
                <a:latin typeface="Book Antiqua"/>
                <a:cs typeface="Book Antiqua"/>
              </a:rPr>
              <a:t>(2015) 53</a:t>
            </a:r>
            <a:endParaRPr lang="en-US" sz="1400" u="none" dirty="0">
              <a:solidFill>
                <a:srgbClr val="12213A"/>
              </a:solidFill>
              <a:latin typeface="Book Antiqua"/>
              <a:cs typeface="Book Antiqu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1268760"/>
            <a:ext cx="3600400" cy="307777"/>
          </a:xfrm>
          <a:prstGeom prst="rect">
            <a:avLst/>
          </a:prstGeom>
          <a:solidFill>
            <a:srgbClr val="12213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u="none" dirty="0" smtClean="0"/>
              <a:t>3 very recent and </a:t>
            </a:r>
            <a:r>
              <a:rPr lang="en-US" sz="1400" b="1" u="none" dirty="0" smtClean="0"/>
              <a:t>independent</a:t>
            </a:r>
            <a:r>
              <a:rPr lang="en-US" sz="1400" u="none" dirty="0" smtClean="0"/>
              <a:t> studies:</a:t>
            </a:r>
          </a:p>
        </p:txBody>
      </p:sp>
      <p:pic>
        <p:nvPicPr>
          <p:cNvPr id="18" name="Picture 17" descr="Schermata 2015-06-29 alle 15.57.2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56" y="5592315"/>
            <a:ext cx="3598416" cy="2849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504" y="5097958"/>
            <a:ext cx="4464496" cy="923330"/>
          </a:xfrm>
          <a:prstGeom prst="rect">
            <a:avLst/>
          </a:prstGeom>
          <a:noFill/>
          <a:ln w="2540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800" b="1" u="none" dirty="0" smtClean="0">
                <a:solidFill>
                  <a:srgbClr val="B50000"/>
                </a:solidFill>
              </a:rPr>
              <a:t>Disagreement</a:t>
            </a:r>
            <a:r>
              <a:rPr lang="en-US" sz="1800" u="none" dirty="0" smtClean="0">
                <a:solidFill>
                  <a:srgbClr val="B50000"/>
                </a:solidFill>
              </a:rPr>
              <a:t> of more than 20% between </a:t>
            </a:r>
            <a:r>
              <a:rPr lang="en-US" sz="1800" b="1" u="none" dirty="0" smtClean="0">
                <a:solidFill>
                  <a:srgbClr val="B50000"/>
                </a:solidFill>
              </a:rPr>
              <a:t>observation</a:t>
            </a:r>
            <a:r>
              <a:rPr lang="en-US" sz="1800" u="none" dirty="0" smtClean="0">
                <a:solidFill>
                  <a:srgbClr val="B50000"/>
                </a:solidFill>
              </a:rPr>
              <a:t> and </a:t>
            </a:r>
            <a:r>
              <a:rPr lang="en-US" sz="1800" b="1" u="none" dirty="0" smtClean="0">
                <a:solidFill>
                  <a:srgbClr val="B50000"/>
                </a:solidFill>
              </a:rPr>
              <a:t>model calculation</a:t>
            </a:r>
            <a:r>
              <a:rPr lang="en-US" sz="1800" u="none" dirty="0" smtClean="0">
                <a:solidFill>
                  <a:srgbClr val="B50000"/>
                </a:solidFill>
              </a:rPr>
              <a:t> of s-process abundances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572000" y="4221088"/>
            <a:ext cx="2808312" cy="13681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381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4283968" cy="24137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0" y="1303277"/>
            <a:ext cx="4283968" cy="2413754"/>
          </a:xfrm>
          <a:prstGeom prst="rect">
            <a:avLst/>
          </a:prstGeom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87208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12213A"/>
                </a:solidFill>
                <a:cs typeface="+mj-cs"/>
              </a:rPr>
              <a:t>s</a:t>
            </a:r>
            <a:r>
              <a:rPr lang="en-US" sz="4000" dirty="0" smtClean="0">
                <a:solidFill>
                  <a:srgbClr val="12213A"/>
                </a:solidFill>
                <a:cs typeface="+mj-cs"/>
              </a:rPr>
              <a:t>-only isotopes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d154_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340768"/>
            <a:ext cx="4283968" cy="2413755"/>
          </a:xfrm>
          <a:prstGeom prst="rect">
            <a:avLst/>
          </a:prstGeom>
        </p:spPr>
      </p:pic>
      <p:sp>
        <p:nvSpPr>
          <p:cNvPr id="21" name="Explosion 1 20"/>
          <p:cNvSpPr/>
          <p:nvPr/>
        </p:nvSpPr>
        <p:spPr>
          <a:xfrm>
            <a:off x="3419872" y="3429000"/>
            <a:ext cx="3103774" cy="1800200"/>
          </a:xfrm>
          <a:prstGeom prst="irregularSeal1">
            <a:avLst/>
          </a:prstGeom>
          <a:solidFill>
            <a:srgbClr val="2B4A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none" dirty="0" smtClean="0">
                <a:solidFill>
                  <a:schemeClr val="bg1"/>
                </a:solidFill>
                <a:latin typeface="Verdana"/>
                <a:cs typeface="Verdana"/>
              </a:rPr>
              <a:t>Measurement August 2017</a:t>
            </a:r>
            <a:endParaRPr lang="en-US" sz="1600" u="none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6120680" y="4725144"/>
            <a:ext cx="2555776" cy="1194229"/>
          </a:xfrm>
          <a:prstGeom prst="roundRect">
            <a:avLst>
              <a:gd name="adj" fmla="val 16667"/>
            </a:avLst>
          </a:prstGeom>
          <a:ln>
            <a:solidFill>
              <a:srgbClr val="12213A"/>
            </a:solidFill>
            <a:headEnd/>
            <a:tailEnd/>
          </a:ln>
          <a:effectLst>
            <a:glow rad="101600">
              <a:srgbClr val="2F85A6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600" b="1" u="none" dirty="0" smtClean="0">
                <a:solidFill>
                  <a:srgbClr val="2F85A6"/>
                </a:solidFill>
              </a:rPr>
              <a:t>Preliminary R-Matrix analysis of </a:t>
            </a:r>
            <a:r>
              <a:rPr lang="en-US" sz="1600" b="1" u="none" baseline="30000" dirty="0" smtClean="0">
                <a:solidFill>
                  <a:srgbClr val="2F85A6"/>
                </a:solidFill>
              </a:rPr>
              <a:t>154</a:t>
            </a:r>
            <a:r>
              <a:rPr lang="en-US" sz="1600" b="1" u="none" dirty="0" smtClean="0">
                <a:solidFill>
                  <a:srgbClr val="2F85A6"/>
                </a:solidFill>
              </a:rPr>
              <a:t>Gd(</a:t>
            </a:r>
            <a:r>
              <a:rPr lang="en-US" sz="1600" b="1" u="none" dirty="0" err="1" smtClean="0">
                <a:solidFill>
                  <a:srgbClr val="2F85A6"/>
                </a:solidFill>
              </a:rPr>
              <a:t>n,</a:t>
            </a:r>
            <a:r>
              <a:rPr lang="en-US" sz="1600" b="1" u="none" dirty="0" err="1" smtClean="0">
                <a:solidFill>
                  <a:srgbClr val="2F85A6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u="none" dirty="0" smtClean="0">
                <a:solidFill>
                  <a:srgbClr val="2F85A6"/>
                </a:solidFill>
              </a:rPr>
              <a:t>) seems to largely deviate from literature</a:t>
            </a:r>
            <a:endParaRPr lang="en-US" sz="1600" b="1" u="none" dirty="0">
              <a:solidFill>
                <a:srgbClr val="2F8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0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87208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12213A"/>
                </a:solidFill>
                <a:cs typeface="+mj-cs"/>
              </a:rPr>
              <a:t>Magic nuclei: s process peaks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383159"/>
            <a:ext cx="73818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46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87208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12213A"/>
                </a:solidFill>
                <a:cs typeface="+mj-cs"/>
              </a:rPr>
              <a:t>Magic nuclei: s process peaks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111352" cy="254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34" y="1772816"/>
            <a:ext cx="3897662" cy="311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sellaDiTesto 2"/>
          <p:cNvSpPr txBox="1"/>
          <p:nvPr/>
        </p:nvSpPr>
        <p:spPr>
          <a:xfrm>
            <a:off x="539552" y="1340768"/>
            <a:ext cx="2622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u="none" dirty="0" smtClean="0">
                <a:latin typeface="Book Antiqua"/>
                <a:cs typeface="Book Antiqua"/>
              </a:rPr>
              <a:t>Straniero, Cristallo &amp; Piersanti 2014</a:t>
            </a:r>
            <a:endParaRPr lang="it-IT" sz="1200" u="none" dirty="0">
              <a:latin typeface="Book Antiqua"/>
              <a:cs typeface="Book Antiqua"/>
            </a:endParaRPr>
          </a:p>
        </p:txBody>
      </p:sp>
      <p:grpSp>
        <p:nvGrpSpPr>
          <p:cNvPr id="29" name="Gruppo 5"/>
          <p:cNvGrpSpPr/>
          <p:nvPr/>
        </p:nvGrpSpPr>
        <p:grpSpPr>
          <a:xfrm>
            <a:off x="323528" y="4941168"/>
            <a:ext cx="8064896" cy="1470017"/>
            <a:chOff x="1267044" y="5258344"/>
            <a:chExt cx="7446688" cy="1470017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950" y="5258344"/>
              <a:ext cx="1423596" cy="1470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258344"/>
              <a:ext cx="1539255" cy="1449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674" y="5282090"/>
              <a:ext cx="1573438" cy="141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CasellaDiTesto 3"/>
            <p:cNvSpPr txBox="1"/>
            <p:nvPr/>
          </p:nvSpPr>
          <p:spPr>
            <a:xfrm>
              <a:off x="1267044" y="6334780"/>
              <a:ext cx="533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u="none" dirty="0" smtClean="0"/>
                <a:t>M22</a:t>
              </a:r>
              <a:endParaRPr lang="it-IT" sz="1400" u="none" dirty="0"/>
            </a:p>
          </p:txBody>
        </p:sp>
        <p:sp>
          <p:nvSpPr>
            <p:cNvPr id="34" name="CasellaDiTesto 12"/>
            <p:cNvSpPr txBox="1"/>
            <p:nvPr/>
          </p:nvSpPr>
          <p:spPr>
            <a:xfrm>
              <a:off x="4537268" y="6310380"/>
              <a:ext cx="434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u="none" dirty="0" smtClean="0"/>
                <a:t>M4</a:t>
              </a:r>
              <a:endParaRPr lang="it-IT" sz="1400" u="none" dirty="0"/>
            </a:p>
          </p:txBody>
        </p:sp>
        <p:sp>
          <p:nvSpPr>
            <p:cNvPr id="35" name="CasellaDiTesto 13"/>
            <p:cNvSpPr txBox="1"/>
            <p:nvPr/>
          </p:nvSpPr>
          <p:spPr>
            <a:xfrm>
              <a:off x="8279661" y="6318850"/>
              <a:ext cx="434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u="none" dirty="0" smtClean="0"/>
                <a:t>M5</a:t>
              </a:r>
              <a:endParaRPr lang="it-IT" sz="1400" u="none" dirty="0"/>
            </a:p>
          </p:txBody>
        </p:sp>
      </p:grpSp>
      <p:sp>
        <p:nvSpPr>
          <p:cNvPr id="36" name="Explosion 1 35"/>
          <p:cNvSpPr/>
          <p:nvPr/>
        </p:nvSpPr>
        <p:spPr>
          <a:xfrm>
            <a:off x="2339752" y="4653136"/>
            <a:ext cx="2311686" cy="1440160"/>
          </a:xfrm>
          <a:prstGeom prst="irregularSeal1">
            <a:avLst/>
          </a:prstGeom>
          <a:solidFill>
            <a:srgbClr val="2B4A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none" dirty="0" smtClean="0">
                <a:solidFill>
                  <a:schemeClr val="bg1"/>
                </a:solidFill>
                <a:latin typeface="Verdana"/>
                <a:cs typeface="Verdana"/>
              </a:rPr>
              <a:t>Globular Cluster</a:t>
            </a:r>
            <a:endParaRPr lang="en-US" sz="1600" u="none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6" name="Rettangolo 4"/>
          <p:cNvSpPr/>
          <p:nvPr/>
        </p:nvSpPr>
        <p:spPr>
          <a:xfrm>
            <a:off x="163726" y="4221088"/>
            <a:ext cx="4696306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B5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u="none" dirty="0" smtClean="0">
                <a:latin typeface="+mn-lt"/>
                <a:cs typeface="Times New Roman" panose="02020603050405020304" pitchFamily="18" charset="0"/>
              </a:rPr>
              <a:t>The pollution </a:t>
            </a:r>
            <a:r>
              <a:rPr lang="en-US" sz="1200" u="none" dirty="0">
                <a:latin typeface="+mn-lt"/>
                <a:cs typeface="Times New Roman" panose="02020603050405020304" pitchFamily="18" charset="0"/>
              </a:rPr>
              <a:t>of </a:t>
            </a:r>
            <a:r>
              <a:rPr lang="en-US" sz="1200" u="none" dirty="0" smtClean="0">
                <a:latin typeface="+mn-lt"/>
                <a:cs typeface="Times New Roman" panose="02020603050405020304" pitchFamily="18" charset="0"/>
              </a:rPr>
              <a:t>AGB </a:t>
            </a:r>
            <a:r>
              <a:rPr lang="en-US" sz="1200" u="none" dirty="0">
                <a:latin typeface="+mn-lt"/>
                <a:cs typeface="Times New Roman" panose="02020603050405020304" pitchFamily="18" charset="0"/>
              </a:rPr>
              <a:t>stars with a mass ranging between 3 to </a:t>
            </a:r>
            <a:r>
              <a:rPr lang="en-US" sz="1200" u="none" dirty="0" smtClean="0">
                <a:latin typeface="+mn-lt"/>
                <a:cs typeface="Times New Roman" panose="02020603050405020304" pitchFamily="18" charset="0"/>
              </a:rPr>
              <a:t>6 </a:t>
            </a:r>
            <a:r>
              <a:rPr lang="en-US" sz="1200" i="1" u="none" dirty="0" smtClean="0">
                <a:latin typeface="+mn-lt"/>
                <a:cs typeface="Times New Roman" panose="02020603050405020304" pitchFamily="18" charset="0"/>
              </a:rPr>
              <a:t>M</a:t>
            </a:r>
            <a:r>
              <a:rPr lang="en-US" sz="1200" i="1" u="none" baseline="-25000" dirty="0" smtClean="0">
                <a:latin typeface="+mn-lt"/>
                <a:cs typeface="Times New Roman" panose="02020603050405020304" pitchFamily="18" charset="0"/>
              </a:rPr>
              <a:t>SUN</a:t>
            </a:r>
            <a:r>
              <a:rPr lang="en-US" sz="1200" u="none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200" u="none" dirty="0">
                <a:latin typeface="+mn-lt"/>
                <a:cs typeface="Times New Roman" panose="02020603050405020304" pitchFamily="18" charset="0"/>
              </a:rPr>
              <a:t>may account for most of the features of the </a:t>
            </a:r>
            <a:r>
              <a:rPr lang="en-US" sz="1200" i="1" u="none" dirty="0" smtClean="0"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1200" u="none" dirty="0" smtClean="0">
                <a:latin typeface="+mn-lt"/>
                <a:cs typeface="Times New Roman" panose="02020603050405020304" pitchFamily="18" charset="0"/>
              </a:rPr>
              <a:t>-process enrichment of </a:t>
            </a:r>
            <a:r>
              <a:rPr lang="en-US" sz="1200" u="none" dirty="0">
                <a:latin typeface="+mn-lt"/>
                <a:cs typeface="Times New Roman" panose="02020603050405020304" pitchFamily="18" charset="0"/>
              </a:rPr>
              <a:t>M4 and M22.</a:t>
            </a:r>
            <a:endParaRPr lang="it-IT" sz="1200" u="none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5" name="Ovale 10"/>
          <p:cNvSpPr/>
          <p:nvPr/>
        </p:nvSpPr>
        <p:spPr>
          <a:xfrm>
            <a:off x="1727684" y="2780929"/>
            <a:ext cx="540060" cy="64807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5"/>
          <p:cNvSpPr/>
          <p:nvPr/>
        </p:nvSpPr>
        <p:spPr>
          <a:xfrm>
            <a:off x="971600" y="2852936"/>
            <a:ext cx="360040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37"/>
          <p:cNvSpPr txBox="1">
            <a:spLocks noChangeArrowheads="1"/>
          </p:cNvSpPr>
          <p:nvPr/>
        </p:nvSpPr>
        <p:spPr bwMode="auto">
          <a:xfrm>
            <a:off x="3347864" y="1268760"/>
            <a:ext cx="2232248" cy="1477328"/>
          </a:xfrm>
          <a:prstGeom prst="rect">
            <a:avLst/>
          </a:prstGeom>
          <a:solidFill>
            <a:srgbClr val="12213A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800" u="none" dirty="0" smtClean="0">
                <a:solidFill>
                  <a:schemeClr val="bg1"/>
                </a:solidFill>
              </a:rPr>
              <a:t>Abundances of elements in the </a:t>
            </a:r>
          </a:p>
          <a:p>
            <a:pPr algn="ctr">
              <a:defRPr/>
            </a:pPr>
            <a:r>
              <a:rPr lang="en-AU" sz="1800" b="1" u="none" dirty="0" smtClean="0">
                <a:solidFill>
                  <a:schemeClr val="bg1"/>
                </a:solidFill>
              </a:rPr>
              <a:t>s-process peak</a:t>
            </a:r>
            <a:r>
              <a:rPr lang="en-AU" sz="1800" u="none" dirty="0" smtClean="0">
                <a:solidFill>
                  <a:schemeClr val="bg1"/>
                </a:solidFill>
              </a:rPr>
              <a:t> are well reproduced </a:t>
            </a:r>
            <a:r>
              <a:rPr lang="en-AU" sz="1800" b="1" u="none" dirty="0" smtClean="0">
                <a:solidFill>
                  <a:schemeClr val="bg1"/>
                </a:solidFill>
              </a:rPr>
              <a:t>apart</a:t>
            </a:r>
            <a:r>
              <a:rPr lang="en-AU" sz="1800" u="none" dirty="0" smtClean="0">
                <a:solidFill>
                  <a:schemeClr val="bg1"/>
                </a:solidFill>
              </a:rPr>
              <a:t> from </a:t>
            </a:r>
            <a:r>
              <a:rPr lang="en-AU" sz="1800" b="1" u="none" dirty="0" smtClean="0">
                <a:solidFill>
                  <a:schemeClr val="bg1"/>
                </a:solidFill>
              </a:rPr>
              <a:t>Cerium</a:t>
            </a:r>
            <a:r>
              <a:rPr lang="en-AU" sz="1800" u="none" dirty="0" smtClean="0">
                <a:solidFill>
                  <a:schemeClr val="bg1"/>
                </a:solidFill>
              </a:rPr>
              <a:t>.</a:t>
            </a:r>
            <a:endParaRPr lang="en-AU" sz="1200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4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87208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12213A"/>
                </a:solidFill>
                <a:cs typeface="+mj-cs"/>
              </a:rPr>
              <a:t>Magic nuclei: s process peaks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b="3134"/>
          <a:stretch/>
        </p:blipFill>
        <p:spPr bwMode="auto">
          <a:xfrm>
            <a:off x="6726784" y="1593873"/>
            <a:ext cx="3245100" cy="298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po 26"/>
          <p:cNvGrpSpPr/>
          <p:nvPr/>
        </p:nvGrpSpPr>
        <p:grpSpPr>
          <a:xfrm>
            <a:off x="3707904" y="1653046"/>
            <a:ext cx="6768752" cy="2603587"/>
            <a:chOff x="323528" y="1844824"/>
            <a:chExt cx="7560840" cy="3168352"/>
          </a:xfrm>
        </p:grpSpPr>
        <p:grpSp>
          <p:nvGrpSpPr>
            <p:cNvPr id="22" name="Gruppo 24"/>
            <p:cNvGrpSpPr/>
            <p:nvPr/>
          </p:nvGrpSpPr>
          <p:grpSpPr>
            <a:xfrm>
              <a:off x="3203848" y="2204864"/>
              <a:ext cx="4680520" cy="2808312"/>
              <a:chOff x="2267744" y="2564904"/>
              <a:chExt cx="4680520" cy="2808312"/>
            </a:xfrm>
          </p:grpSpPr>
          <p:sp>
            <p:nvSpPr>
              <p:cNvPr id="39" name="Rettangolo 3"/>
              <p:cNvSpPr/>
              <p:nvPr/>
            </p:nvSpPr>
            <p:spPr>
              <a:xfrm>
                <a:off x="2759577" y="3950478"/>
                <a:ext cx="876319" cy="918682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0" name="Connettore 2 5"/>
              <p:cNvCxnSpPr/>
              <p:nvPr/>
            </p:nvCxnSpPr>
            <p:spPr>
              <a:xfrm>
                <a:off x="2267744" y="5373216"/>
                <a:ext cx="86409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2 7"/>
              <p:cNvCxnSpPr/>
              <p:nvPr/>
            </p:nvCxnSpPr>
            <p:spPr>
              <a:xfrm>
                <a:off x="3284240" y="5373216"/>
                <a:ext cx="86409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2 8"/>
              <p:cNvCxnSpPr/>
              <p:nvPr/>
            </p:nvCxnSpPr>
            <p:spPr>
              <a:xfrm>
                <a:off x="4139952" y="2564904"/>
                <a:ext cx="86409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2 9"/>
              <p:cNvCxnSpPr/>
              <p:nvPr/>
            </p:nvCxnSpPr>
            <p:spPr>
              <a:xfrm>
                <a:off x="3154962" y="2564904"/>
                <a:ext cx="86409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2 10"/>
              <p:cNvCxnSpPr/>
              <p:nvPr/>
            </p:nvCxnSpPr>
            <p:spPr>
              <a:xfrm>
                <a:off x="3203848" y="3501008"/>
                <a:ext cx="86409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2 11"/>
              <p:cNvCxnSpPr/>
              <p:nvPr/>
            </p:nvCxnSpPr>
            <p:spPr>
              <a:xfrm>
                <a:off x="3284240" y="4427264"/>
                <a:ext cx="86409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2 12"/>
              <p:cNvCxnSpPr/>
              <p:nvPr/>
            </p:nvCxnSpPr>
            <p:spPr>
              <a:xfrm>
                <a:off x="6084168" y="2582483"/>
                <a:ext cx="86409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2 13"/>
              <p:cNvCxnSpPr/>
              <p:nvPr/>
            </p:nvCxnSpPr>
            <p:spPr>
              <a:xfrm>
                <a:off x="5148064" y="2576804"/>
                <a:ext cx="86409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2 14"/>
              <p:cNvCxnSpPr/>
              <p:nvPr/>
            </p:nvCxnSpPr>
            <p:spPr>
              <a:xfrm flipH="1" flipV="1">
                <a:off x="3284240" y="4509120"/>
                <a:ext cx="838673" cy="800472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2 17"/>
              <p:cNvCxnSpPr/>
              <p:nvPr/>
            </p:nvCxnSpPr>
            <p:spPr>
              <a:xfrm flipH="1" flipV="1">
                <a:off x="3167674" y="2636912"/>
                <a:ext cx="838673" cy="800472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2 18"/>
              <p:cNvCxnSpPr/>
              <p:nvPr/>
            </p:nvCxnSpPr>
            <p:spPr>
              <a:xfrm flipH="1" flipV="1">
                <a:off x="3242455" y="3550242"/>
                <a:ext cx="838673" cy="800472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Connettore 2 21"/>
            <p:cNvCxnSpPr/>
            <p:nvPr/>
          </p:nvCxnSpPr>
          <p:spPr>
            <a:xfrm>
              <a:off x="323528" y="1844824"/>
              <a:ext cx="79208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2"/>
            <p:cNvCxnSpPr/>
            <p:nvPr/>
          </p:nvCxnSpPr>
          <p:spPr>
            <a:xfrm flipH="1" flipV="1">
              <a:off x="323529" y="2236338"/>
              <a:ext cx="648071" cy="54459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2053470"/>
            <a:ext cx="6228184" cy="4364811"/>
          </a:xfrm>
          <a:prstGeom prst="rect">
            <a:avLst/>
          </a:prstGeom>
        </p:spPr>
      </p:pic>
      <p:sp>
        <p:nvSpPr>
          <p:cNvPr id="54" name="Explosion 1 53"/>
          <p:cNvSpPr/>
          <p:nvPr/>
        </p:nvSpPr>
        <p:spPr>
          <a:xfrm>
            <a:off x="5140634" y="4653136"/>
            <a:ext cx="3103774" cy="1800200"/>
          </a:xfrm>
          <a:prstGeom prst="irregularSeal1">
            <a:avLst/>
          </a:prstGeom>
          <a:solidFill>
            <a:srgbClr val="2B4A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none" dirty="0" smtClean="0">
                <a:solidFill>
                  <a:schemeClr val="bg1"/>
                </a:solidFill>
                <a:latin typeface="Verdana"/>
                <a:cs typeface="Verdana"/>
              </a:rPr>
              <a:t>Measurement May 2018</a:t>
            </a:r>
            <a:endParaRPr lang="en-US" sz="1600" u="none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1640" y="1486525"/>
            <a:ext cx="4176464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B5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800" u="none" baseline="30000" dirty="0">
                <a:solidFill>
                  <a:srgbClr val="000000"/>
                </a:solidFill>
              </a:rPr>
              <a:t>140</a:t>
            </a:r>
            <a:r>
              <a:rPr lang="it-IT" sz="1800" u="none" dirty="0">
                <a:solidFill>
                  <a:srgbClr val="000000"/>
                </a:solidFill>
              </a:rPr>
              <a:t>Ce </a:t>
            </a:r>
            <a:r>
              <a:rPr lang="it-IT" sz="1800" u="none" dirty="0" err="1">
                <a:solidFill>
                  <a:srgbClr val="000000"/>
                </a:solidFill>
              </a:rPr>
              <a:t>is</a:t>
            </a:r>
            <a:r>
              <a:rPr lang="it-IT" sz="1800" u="none" dirty="0">
                <a:solidFill>
                  <a:srgbClr val="000000"/>
                </a:solidFill>
              </a:rPr>
              <a:t> the </a:t>
            </a:r>
            <a:r>
              <a:rPr lang="it-IT" sz="1800" u="none" dirty="0" err="1">
                <a:solidFill>
                  <a:srgbClr val="000000"/>
                </a:solidFill>
              </a:rPr>
              <a:t>most</a:t>
            </a:r>
            <a:r>
              <a:rPr lang="it-IT" sz="1800" u="none" dirty="0">
                <a:solidFill>
                  <a:srgbClr val="000000"/>
                </a:solidFill>
              </a:rPr>
              <a:t> </a:t>
            </a:r>
            <a:r>
              <a:rPr lang="it-IT" sz="1800" u="none" dirty="0" err="1">
                <a:solidFill>
                  <a:srgbClr val="000000"/>
                </a:solidFill>
              </a:rPr>
              <a:t>abundant</a:t>
            </a:r>
            <a:r>
              <a:rPr lang="it-IT" sz="1800" u="none" dirty="0">
                <a:solidFill>
                  <a:srgbClr val="000000"/>
                </a:solidFill>
              </a:rPr>
              <a:t> </a:t>
            </a:r>
            <a:r>
              <a:rPr lang="it-IT" sz="1800" u="none" dirty="0" err="1">
                <a:solidFill>
                  <a:srgbClr val="000000"/>
                </a:solidFill>
              </a:rPr>
              <a:t>cerium</a:t>
            </a:r>
            <a:r>
              <a:rPr lang="it-IT" sz="1800" u="none" dirty="0">
                <a:solidFill>
                  <a:srgbClr val="000000"/>
                </a:solidFill>
              </a:rPr>
              <a:t> isotope (88%)</a:t>
            </a:r>
          </a:p>
        </p:txBody>
      </p:sp>
    </p:spTree>
    <p:extLst>
      <p:ext uri="{BB962C8B-B14F-4D97-AF65-F5344CB8AC3E}">
        <p14:creationId xmlns:p14="http://schemas.microsoft.com/office/powerpoint/2010/main" val="238896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6" descr="Abund_Z-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227138"/>
            <a:ext cx="4897437" cy="5157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9220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 dirty="0">
                <a:solidFill>
                  <a:srgbClr val="B50000"/>
                </a:solidFill>
              </a:rPr>
              <a:t>Objective: to provide Nuclear Data for Science (and Technology)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504" y="1730715"/>
            <a:ext cx="1728192" cy="1194229"/>
          </a:xfrm>
          <a:prstGeom prst="roundRect">
            <a:avLst>
              <a:gd name="adj" fmla="val 16667"/>
            </a:avLst>
          </a:prstGeom>
          <a:ln>
            <a:solidFill>
              <a:srgbClr val="12213A"/>
            </a:solidFill>
            <a:headEnd/>
            <a:tailEnd/>
          </a:ln>
          <a:effectLst>
            <a:glow rad="101600">
              <a:srgbClr val="2F85A6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600" b="1" u="none" dirty="0">
                <a:solidFill>
                  <a:srgbClr val="2F85A6"/>
                </a:solidFill>
              </a:rPr>
              <a:t>How the elements are synthesized in the Universe?</a:t>
            </a:r>
          </a:p>
        </p:txBody>
      </p:sp>
      <p:pic>
        <p:nvPicPr>
          <p:cNvPr id="8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messagetoeagle.com/images/disruptedstarcasA.jpg"/>
          <p:cNvPicPr>
            <a:picLocks noChangeAspect="1" noChangeArrowheads="1"/>
          </p:cNvPicPr>
          <p:nvPr/>
        </p:nvPicPr>
        <p:blipFill>
          <a:blip r:embed="rId6"/>
          <a:srcRect l="1853" t="1932" r="51413" b="4346"/>
          <a:stretch>
            <a:fillRect/>
          </a:stretch>
        </p:blipFill>
        <p:spPr bwMode="auto">
          <a:xfrm>
            <a:off x="7092280" y="1840181"/>
            <a:ext cx="1800200" cy="1732835"/>
          </a:xfrm>
          <a:prstGeom prst="rect">
            <a:avLst/>
          </a:prstGeom>
          <a:noFill/>
        </p:spPr>
      </p:pic>
      <p:pic>
        <p:nvPicPr>
          <p:cNvPr id="3" name="Picture 2" descr="cat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906434"/>
            <a:ext cx="1955709" cy="1466782"/>
          </a:xfrm>
          <a:prstGeom prst="rect">
            <a:avLst/>
          </a:prstGeom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07504" y="4509120"/>
            <a:ext cx="1584176" cy="1368152"/>
          </a:xfrm>
          <a:prstGeom prst="star32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49541" y="4725144"/>
            <a:ext cx="9541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u="none" dirty="0" smtClean="0">
                <a:latin typeface="Arial" charset="0"/>
              </a:rPr>
              <a:t>Big</a:t>
            </a:r>
          </a:p>
          <a:p>
            <a:r>
              <a:rPr lang="it-IT" b="1" u="none" dirty="0" smtClean="0">
                <a:latin typeface="Arial" charset="0"/>
              </a:rPr>
              <a:t>Bang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rgbClr val="12213A"/>
                </a:solidFill>
                <a:cs typeface="+mj-cs"/>
              </a:rPr>
              <a:t>25</a:t>
            </a:r>
            <a:r>
              <a:rPr lang="en-US" dirty="0" smtClean="0">
                <a:solidFill>
                  <a:srgbClr val="12213A"/>
                </a:solidFill>
                <a:cs typeface="+mj-cs"/>
              </a:rPr>
              <a:t>Mg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107504" y="1234468"/>
            <a:ext cx="2520280" cy="1330436"/>
          </a:xfrm>
          <a:prstGeom prst="roundRect">
            <a:avLst>
              <a:gd name="adj" fmla="val 16667"/>
            </a:avLst>
          </a:prstGeom>
          <a:ln>
            <a:solidFill>
              <a:srgbClr val="12213A"/>
            </a:solidFill>
            <a:headEnd/>
            <a:tailEnd/>
          </a:ln>
          <a:effectLst>
            <a:glow rad="101600">
              <a:srgbClr val="2F85A6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800" b="1" u="none" dirty="0" smtClean="0">
                <a:solidFill>
                  <a:srgbClr val="2F85A6"/>
                </a:solidFill>
              </a:rPr>
              <a:t>Constraints </a:t>
            </a:r>
            <a:r>
              <a:rPr lang="en-US" sz="1800" u="none" dirty="0" smtClean="0">
                <a:solidFill>
                  <a:srgbClr val="2F85A6"/>
                </a:solidFill>
              </a:rPr>
              <a:t>for the</a:t>
            </a:r>
            <a:r>
              <a:rPr lang="en-US" sz="1800" b="1" u="none" dirty="0" smtClean="0">
                <a:solidFill>
                  <a:srgbClr val="2F85A6"/>
                </a:solidFill>
              </a:rPr>
              <a:t> </a:t>
            </a:r>
            <a:r>
              <a:rPr lang="en-US" sz="1800" b="1" u="none" baseline="30000" dirty="0" smtClean="0">
                <a:solidFill>
                  <a:srgbClr val="2F85A6"/>
                </a:solidFill>
              </a:rPr>
              <a:t>22</a:t>
            </a:r>
            <a:r>
              <a:rPr lang="en-US" sz="1800" b="1" u="none" dirty="0" smtClean="0">
                <a:solidFill>
                  <a:srgbClr val="2F85A6"/>
                </a:solidFill>
              </a:rPr>
              <a:t>Ne(</a:t>
            </a:r>
            <a:r>
              <a:rPr lang="en-US" sz="1800" b="1" u="none" dirty="0" err="1" smtClean="0">
                <a:solidFill>
                  <a:srgbClr val="2F85A6"/>
                </a:solidFill>
                <a:latin typeface="Symbol" charset="2"/>
                <a:cs typeface="Symbol" charset="2"/>
              </a:rPr>
              <a:t>a,</a:t>
            </a:r>
            <a:r>
              <a:rPr lang="en-US" sz="1800" b="1" u="none" dirty="0" err="1" smtClean="0">
                <a:solidFill>
                  <a:srgbClr val="2F85A6"/>
                </a:solidFill>
                <a:cs typeface="Symbol" charset="2"/>
              </a:rPr>
              <a:t>n</a:t>
            </a:r>
            <a:r>
              <a:rPr lang="en-US" sz="1800" b="1" u="none" dirty="0" smtClean="0">
                <a:solidFill>
                  <a:srgbClr val="2F85A6"/>
                </a:solidFill>
                <a:cs typeface="Symbol" charset="2"/>
              </a:rPr>
              <a:t>)</a:t>
            </a:r>
            <a:r>
              <a:rPr lang="en-US" sz="1800" b="1" u="none" baseline="30000" dirty="0" smtClean="0">
                <a:solidFill>
                  <a:srgbClr val="2F85A6"/>
                </a:solidFill>
                <a:cs typeface="Symbol" charset="2"/>
              </a:rPr>
              <a:t>25</a:t>
            </a:r>
            <a:r>
              <a:rPr lang="en-US" sz="1800" b="1" u="none" dirty="0" smtClean="0">
                <a:solidFill>
                  <a:srgbClr val="2F85A6"/>
                </a:solidFill>
                <a:cs typeface="Symbol" charset="2"/>
              </a:rPr>
              <a:t>Mg</a:t>
            </a:r>
            <a:r>
              <a:rPr lang="en-US" sz="1800" b="1" u="none" dirty="0" smtClean="0">
                <a:solidFill>
                  <a:srgbClr val="2F85A6"/>
                </a:solidFill>
              </a:rPr>
              <a:t> </a:t>
            </a:r>
          </a:p>
          <a:p>
            <a:pPr algn="ctr">
              <a:defRPr/>
            </a:pPr>
            <a:r>
              <a:rPr lang="en-US" sz="1800" u="none" dirty="0" smtClean="0">
                <a:solidFill>
                  <a:srgbClr val="2F85A6"/>
                </a:solidFill>
              </a:rPr>
              <a:t> </a:t>
            </a:r>
            <a:r>
              <a:rPr lang="en-US" sz="1800" b="1" u="none" baseline="30000" dirty="0">
                <a:solidFill>
                  <a:srgbClr val="2F85A6"/>
                </a:solidFill>
              </a:rPr>
              <a:t>22</a:t>
            </a:r>
            <a:r>
              <a:rPr lang="en-US" sz="1800" b="1" u="none" dirty="0">
                <a:solidFill>
                  <a:srgbClr val="2F85A6"/>
                </a:solidFill>
              </a:rPr>
              <a:t>Ne(</a:t>
            </a:r>
            <a:r>
              <a:rPr lang="en-US" sz="1800" b="1" u="none" dirty="0" err="1">
                <a:solidFill>
                  <a:srgbClr val="2F85A6"/>
                </a:solidFill>
                <a:latin typeface="Symbol" charset="2"/>
                <a:cs typeface="Symbol" charset="2"/>
              </a:rPr>
              <a:t>a</a:t>
            </a:r>
            <a:r>
              <a:rPr lang="en-US" sz="1800" b="1" u="none" dirty="0" err="1" smtClean="0">
                <a:solidFill>
                  <a:srgbClr val="2F85A6"/>
                </a:solidFill>
                <a:latin typeface="Symbol" charset="2"/>
                <a:cs typeface="Symbol" charset="2"/>
              </a:rPr>
              <a:t>,g</a:t>
            </a:r>
            <a:r>
              <a:rPr lang="en-US" sz="1800" b="1" u="none" dirty="0" smtClean="0">
                <a:solidFill>
                  <a:srgbClr val="2F85A6"/>
                </a:solidFill>
                <a:cs typeface="Symbol" charset="2"/>
              </a:rPr>
              <a:t>)</a:t>
            </a:r>
            <a:r>
              <a:rPr lang="en-US" sz="1800" b="1" u="none" baseline="30000" dirty="0" smtClean="0">
                <a:solidFill>
                  <a:srgbClr val="2F85A6"/>
                </a:solidFill>
                <a:cs typeface="Symbol" charset="2"/>
              </a:rPr>
              <a:t>26</a:t>
            </a:r>
            <a:r>
              <a:rPr lang="en-US" sz="1800" b="1" u="none" dirty="0" smtClean="0">
                <a:solidFill>
                  <a:srgbClr val="2F85A6"/>
                </a:solidFill>
                <a:cs typeface="Symbol" charset="2"/>
              </a:rPr>
              <a:t>Mg</a:t>
            </a:r>
            <a:r>
              <a:rPr lang="en-US" sz="1800" b="1" u="none" dirty="0" smtClean="0">
                <a:solidFill>
                  <a:srgbClr val="2F85A6"/>
                </a:solidFill>
              </a:rPr>
              <a:t> </a:t>
            </a:r>
            <a:r>
              <a:rPr lang="en-US" sz="1800" u="none" dirty="0" smtClean="0">
                <a:solidFill>
                  <a:srgbClr val="2F85A6"/>
                </a:solidFill>
              </a:rPr>
              <a:t>reactions </a:t>
            </a:r>
            <a:endParaRPr lang="en-US" sz="1800" u="none" dirty="0">
              <a:solidFill>
                <a:srgbClr val="2F85A6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65556"/>
            <a:ext cx="4973896" cy="3993260"/>
          </a:xfrm>
          <a:prstGeom prst="rect">
            <a:avLst/>
          </a:prstGeom>
          <a:ln>
            <a:solidFill>
              <a:srgbClr val="1E2883"/>
            </a:solidFill>
          </a:ln>
        </p:spPr>
      </p:pic>
      <p:graphicFrame>
        <p:nvGraphicFramePr>
          <p:cNvPr id="20" name="Content Placeholder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3867739"/>
              </p:ext>
            </p:extLst>
          </p:nvPr>
        </p:nvGraphicFramePr>
        <p:xfrm>
          <a:off x="7164288" y="4367082"/>
          <a:ext cx="1958752" cy="1150150"/>
        </p:xfrm>
        <a:graphic>
          <a:graphicData uri="http://schemas.openxmlformats.org/drawingml/2006/table">
            <a:tbl>
              <a:tblPr/>
              <a:tblGrid>
                <a:gridCol w="936104"/>
                <a:gridCol w="1022648"/>
              </a:tblGrid>
              <a:tr h="32767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</a:t>
                      </a:r>
                      <a:r>
                        <a:rPr kumimoji="0" lang="en-US" sz="18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p</a:t>
                      </a:r>
                      <a:endParaRPr kumimoji="0" lang="en-US" sz="18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charset="2"/>
                        <a:ea typeface="ＭＳ Ｐゴシック" charset="0"/>
                        <a:cs typeface="Symbol" charset="2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3921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Mg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5/2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3921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1/2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036638"/>
              </p:ext>
            </p:extLst>
          </p:nvPr>
        </p:nvGraphicFramePr>
        <p:xfrm>
          <a:off x="107504" y="4943146"/>
          <a:ext cx="1958752" cy="1150150"/>
        </p:xfrm>
        <a:graphic>
          <a:graphicData uri="http://schemas.openxmlformats.org/drawingml/2006/table">
            <a:tbl>
              <a:tblPr/>
              <a:tblGrid>
                <a:gridCol w="936104"/>
                <a:gridCol w="1022648"/>
              </a:tblGrid>
              <a:tr h="32767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</a:t>
                      </a:r>
                      <a:r>
                        <a:rPr kumimoji="0" lang="en-US" sz="18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p</a:t>
                      </a:r>
                      <a:endParaRPr kumimoji="0" lang="en-US" sz="18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charset="2"/>
                        <a:ea typeface="ＭＳ Ｐゴシック" charset="0"/>
                        <a:cs typeface="Symbol" charset="2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3921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3921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charset="2"/>
                        <a:ea typeface="ＭＳ Ｐゴシック" charset="0"/>
                        <a:cs typeface="Symbol" charset="2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347864" y="1342509"/>
            <a:ext cx="4320480" cy="584776"/>
          </a:xfrm>
          <a:prstGeom prst="rect">
            <a:avLst/>
          </a:prstGeom>
          <a:solidFill>
            <a:schemeClr val="tx1"/>
          </a:solidFill>
          <a:ln>
            <a:solidFill>
              <a:srgbClr val="12213A"/>
            </a:solidFill>
          </a:ln>
        </p:spPr>
        <p:txBody>
          <a:bodyPr wrap="square">
            <a:spAutoFit/>
          </a:bodyPr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GB" altLang="en-US" sz="1600" u="none" dirty="0">
                <a:solidFill>
                  <a:schemeClr val="bg1"/>
                </a:solidFill>
              </a:rPr>
              <a:t>Experimental</a:t>
            </a:r>
            <a:r>
              <a:rPr lang="en-GB" altLang="en-US" sz="1600" b="1" u="none" dirty="0">
                <a:solidFill>
                  <a:schemeClr val="bg1"/>
                </a:solidFill>
              </a:rPr>
              <a:t> evidence</a:t>
            </a:r>
            <a:r>
              <a:rPr lang="en-GB" altLang="en-US" sz="1600" u="none" dirty="0">
                <a:solidFill>
                  <a:schemeClr val="bg1"/>
                </a:solidFill>
              </a:rPr>
              <a:t> of </a:t>
            </a:r>
            <a:r>
              <a:rPr lang="en-GB" altLang="en-US" sz="1600" b="1" u="none" dirty="0">
                <a:solidFill>
                  <a:schemeClr val="bg1"/>
                </a:solidFill>
              </a:rPr>
              <a:t>natural spin parity</a:t>
            </a:r>
            <a:r>
              <a:rPr lang="en-GB" altLang="en-US" sz="1600" u="none" dirty="0">
                <a:solidFill>
                  <a:schemeClr val="bg1"/>
                </a:solidFill>
              </a:rPr>
              <a:t> states in the energy region of interest</a:t>
            </a:r>
          </a:p>
        </p:txBody>
      </p:sp>
    </p:spTree>
    <p:extLst>
      <p:ext uri="{BB962C8B-B14F-4D97-AF65-F5344CB8AC3E}">
        <p14:creationId xmlns:p14="http://schemas.microsoft.com/office/powerpoint/2010/main" val="421177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rgbClr val="12213A"/>
                </a:solidFill>
                <a:cs typeface="+mj-cs"/>
              </a:rPr>
              <a:t>25</a:t>
            </a:r>
            <a:r>
              <a:rPr lang="en-US" dirty="0" smtClean="0">
                <a:solidFill>
                  <a:srgbClr val="12213A"/>
                </a:solidFill>
                <a:cs typeface="+mj-cs"/>
              </a:rPr>
              <a:t>Mg</a:t>
            </a:r>
          </a:p>
        </p:txBody>
      </p:sp>
      <p:pic>
        <p:nvPicPr>
          <p:cNvPr id="542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107504" y="1234468"/>
            <a:ext cx="2520280" cy="1330436"/>
          </a:xfrm>
          <a:prstGeom prst="roundRect">
            <a:avLst>
              <a:gd name="adj" fmla="val 16667"/>
            </a:avLst>
          </a:prstGeom>
          <a:ln>
            <a:solidFill>
              <a:srgbClr val="12213A"/>
            </a:solidFill>
            <a:headEnd/>
            <a:tailEnd/>
          </a:ln>
          <a:effectLst>
            <a:glow rad="101600">
              <a:srgbClr val="2F85A6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800" b="1" u="none" dirty="0" smtClean="0">
                <a:solidFill>
                  <a:srgbClr val="2F85A6"/>
                </a:solidFill>
              </a:rPr>
              <a:t>Constraints </a:t>
            </a:r>
            <a:r>
              <a:rPr lang="en-US" sz="1800" u="none" dirty="0" smtClean="0">
                <a:solidFill>
                  <a:srgbClr val="2F85A6"/>
                </a:solidFill>
              </a:rPr>
              <a:t>for the</a:t>
            </a:r>
            <a:r>
              <a:rPr lang="en-US" sz="1800" b="1" u="none" dirty="0" smtClean="0">
                <a:solidFill>
                  <a:srgbClr val="2F85A6"/>
                </a:solidFill>
              </a:rPr>
              <a:t> </a:t>
            </a:r>
            <a:r>
              <a:rPr lang="en-US" sz="1800" b="1" u="none" baseline="30000" dirty="0" smtClean="0">
                <a:solidFill>
                  <a:srgbClr val="2F85A6"/>
                </a:solidFill>
              </a:rPr>
              <a:t>22</a:t>
            </a:r>
            <a:r>
              <a:rPr lang="en-US" sz="1800" b="1" u="none" dirty="0" smtClean="0">
                <a:solidFill>
                  <a:srgbClr val="2F85A6"/>
                </a:solidFill>
              </a:rPr>
              <a:t>Ne(</a:t>
            </a:r>
            <a:r>
              <a:rPr lang="en-US" sz="1800" b="1" u="none" dirty="0" err="1" smtClean="0">
                <a:solidFill>
                  <a:srgbClr val="2F85A6"/>
                </a:solidFill>
                <a:latin typeface="Symbol" charset="2"/>
                <a:cs typeface="Symbol" charset="2"/>
              </a:rPr>
              <a:t>a,</a:t>
            </a:r>
            <a:r>
              <a:rPr lang="en-US" sz="1800" b="1" u="none" dirty="0" err="1" smtClean="0">
                <a:solidFill>
                  <a:srgbClr val="2F85A6"/>
                </a:solidFill>
                <a:cs typeface="Symbol" charset="2"/>
              </a:rPr>
              <a:t>n</a:t>
            </a:r>
            <a:r>
              <a:rPr lang="en-US" sz="1800" b="1" u="none" dirty="0" smtClean="0">
                <a:solidFill>
                  <a:srgbClr val="2F85A6"/>
                </a:solidFill>
                <a:cs typeface="Symbol" charset="2"/>
              </a:rPr>
              <a:t>)</a:t>
            </a:r>
            <a:r>
              <a:rPr lang="en-US" sz="1800" b="1" u="none" baseline="30000" dirty="0" smtClean="0">
                <a:solidFill>
                  <a:srgbClr val="2F85A6"/>
                </a:solidFill>
                <a:cs typeface="Symbol" charset="2"/>
              </a:rPr>
              <a:t>25</a:t>
            </a:r>
            <a:r>
              <a:rPr lang="en-US" sz="1800" b="1" u="none" dirty="0" smtClean="0">
                <a:solidFill>
                  <a:srgbClr val="2F85A6"/>
                </a:solidFill>
                <a:cs typeface="Symbol" charset="2"/>
              </a:rPr>
              <a:t>Mg</a:t>
            </a:r>
            <a:r>
              <a:rPr lang="en-US" sz="1800" b="1" u="none" dirty="0" smtClean="0">
                <a:solidFill>
                  <a:srgbClr val="2F85A6"/>
                </a:solidFill>
              </a:rPr>
              <a:t> </a:t>
            </a:r>
          </a:p>
          <a:p>
            <a:pPr algn="ctr">
              <a:defRPr/>
            </a:pPr>
            <a:r>
              <a:rPr lang="en-US" sz="1800" u="none" dirty="0" smtClean="0">
                <a:solidFill>
                  <a:srgbClr val="2F85A6"/>
                </a:solidFill>
              </a:rPr>
              <a:t> </a:t>
            </a:r>
            <a:r>
              <a:rPr lang="en-US" sz="1800" b="1" u="none" baseline="30000" dirty="0">
                <a:solidFill>
                  <a:srgbClr val="2F85A6"/>
                </a:solidFill>
              </a:rPr>
              <a:t>22</a:t>
            </a:r>
            <a:r>
              <a:rPr lang="en-US" sz="1800" b="1" u="none" dirty="0">
                <a:solidFill>
                  <a:srgbClr val="2F85A6"/>
                </a:solidFill>
              </a:rPr>
              <a:t>Ne(</a:t>
            </a:r>
            <a:r>
              <a:rPr lang="en-US" sz="1800" b="1" u="none" dirty="0" err="1">
                <a:solidFill>
                  <a:srgbClr val="2F85A6"/>
                </a:solidFill>
                <a:latin typeface="Symbol" charset="2"/>
                <a:cs typeface="Symbol" charset="2"/>
              </a:rPr>
              <a:t>a</a:t>
            </a:r>
            <a:r>
              <a:rPr lang="en-US" sz="1800" b="1" u="none" dirty="0" err="1" smtClean="0">
                <a:solidFill>
                  <a:srgbClr val="2F85A6"/>
                </a:solidFill>
                <a:latin typeface="Symbol" charset="2"/>
                <a:cs typeface="Symbol" charset="2"/>
              </a:rPr>
              <a:t>,g</a:t>
            </a:r>
            <a:r>
              <a:rPr lang="en-US" sz="1800" b="1" u="none" dirty="0" smtClean="0">
                <a:solidFill>
                  <a:srgbClr val="2F85A6"/>
                </a:solidFill>
                <a:cs typeface="Symbol" charset="2"/>
              </a:rPr>
              <a:t>)</a:t>
            </a:r>
            <a:r>
              <a:rPr lang="en-US" sz="1800" b="1" u="none" baseline="30000" dirty="0" smtClean="0">
                <a:solidFill>
                  <a:srgbClr val="2F85A6"/>
                </a:solidFill>
                <a:cs typeface="Symbol" charset="2"/>
              </a:rPr>
              <a:t>26</a:t>
            </a:r>
            <a:r>
              <a:rPr lang="en-US" sz="1800" b="1" u="none" dirty="0" smtClean="0">
                <a:solidFill>
                  <a:srgbClr val="2F85A6"/>
                </a:solidFill>
                <a:cs typeface="Symbol" charset="2"/>
              </a:rPr>
              <a:t>Mg</a:t>
            </a:r>
            <a:r>
              <a:rPr lang="en-US" sz="1800" b="1" u="none" dirty="0" smtClean="0">
                <a:solidFill>
                  <a:srgbClr val="2F85A6"/>
                </a:solidFill>
              </a:rPr>
              <a:t> </a:t>
            </a:r>
            <a:r>
              <a:rPr lang="en-US" sz="1800" u="none" dirty="0" smtClean="0">
                <a:solidFill>
                  <a:srgbClr val="2F85A6"/>
                </a:solidFill>
              </a:rPr>
              <a:t>reactions </a:t>
            </a:r>
            <a:endParaRPr lang="en-US" sz="1800" u="none" dirty="0">
              <a:solidFill>
                <a:srgbClr val="2F85A6"/>
              </a:solidFill>
            </a:endParaRPr>
          </a:p>
        </p:txBody>
      </p:sp>
      <p:pic>
        <p:nvPicPr>
          <p:cNvPr id="22" name="Picture 21" descr="1-s2.0-S0370269317301260-gr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07102"/>
            <a:ext cx="4114558" cy="3402218"/>
          </a:xfrm>
          <a:prstGeom prst="rect">
            <a:avLst/>
          </a:prstGeom>
        </p:spPr>
      </p:pic>
      <p:pic>
        <p:nvPicPr>
          <p:cNvPr id="7" name="Picture 6" descr="Screen Shot 2018-06-22 at 16.09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67633"/>
            <a:ext cx="3240360" cy="2537631"/>
          </a:xfrm>
          <a:prstGeom prst="rect">
            <a:avLst/>
          </a:prstGeom>
          <a:ln>
            <a:solidFill>
              <a:srgbClr val="12213A"/>
            </a:solidFill>
          </a:ln>
        </p:spPr>
      </p:pic>
      <p:pic>
        <p:nvPicPr>
          <p:cNvPr id="27" name="Picture 4" descr="Screen shot 2016-06-13 at 10.49.0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84784"/>
            <a:ext cx="231142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6249980" y="1196752"/>
            <a:ext cx="28585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u="none" dirty="0"/>
              <a:t>M. </a:t>
            </a:r>
            <a:r>
              <a:rPr lang="en-US" sz="1400" u="none" dirty="0" smtClean="0"/>
              <a:t>Jaeger, PRL </a:t>
            </a:r>
            <a:r>
              <a:rPr lang="en-US" sz="1400" b="1" u="none" dirty="0"/>
              <a:t>87</a:t>
            </a:r>
            <a:r>
              <a:rPr lang="en-US" sz="1400" u="none" dirty="0"/>
              <a:t> (2001) 20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948264" y="2924944"/>
            <a:ext cx="360040" cy="36004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7" idx="0"/>
          </p:cNvCxnSpPr>
          <p:nvPr/>
        </p:nvCxnSpPr>
        <p:spPr>
          <a:xfrm flipV="1">
            <a:off x="7344308" y="2708920"/>
            <a:ext cx="468052" cy="558713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ight Arrow 37"/>
          <p:cNvSpPr/>
          <p:nvPr/>
        </p:nvSpPr>
        <p:spPr bwMode="auto">
          <a:xfrm>
            <a:off x="5580112" y="3573016"/>
            <a:ext cx="216024" cy="216024"/>
          </a:xfrm>
          <a:prstGeom prst="right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5580112" y="3861048"/>
            <a:ext cx="216024" cy="216024"/>
          </a:xfrm>
          <a:prstGeom prst="right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5580112" y="4005064"/>
            <a:ext cx="216024" cy="216024"/>
          </a:xfrm>
          <a:prstGeom prst="right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>
            <a:off x="5580112" y="4581128"/>
            <a:ext cx="216024" cy="216024"/>
          </a:xfrm>
          <a:prstGeom prst="right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>
            <a:off x="5580112" y="4725144"/>
            <a:ext cx="216024" cy="216024"/>
          </a:xfrm>
          <a:prstGeom prst="right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5580112" y="5229200"/>
            <a:ext cx="216024" cy="216024"/>
          </a:xfrm>
          <a:prstGeom prst="right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6" name="Notched Right Arrow 25"/>
          <p:cNvSpPr/>
          <p:nvPr/>
        </p:nvSpPr>
        <p:spPr bwMode="auto">
          <a:xfrm>
            <a:off x="4139952" y="3789040"/>
            <a:ext cx="1296144" cy="1008112"/>
          </a:xfrm>
          <a:prstGeom prst="notchedRightArrow">
            <a:avLst>
              <a:gd name="adj1" fmla="val 50000"/>
              <a:gd name="adj2" fmla="val 31103"/>
            </a:avLst>
          </a:prstGeom>
          <a:solidFill>
            <a:srgbClr val="000000"/>
          </a:solidFill>
          <a:ln w="9525" cap="flat" cmpd="sng" algn="ctr">
            <a:solidFill>
              <a:srgbClr val="2F85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u="none" dirty="0" smtClean="0">
                <a:solidFill>
                  <a:srgbClr val="FFFFFF"/>
                </a:solidFill>
              </a:rPr>
              <a:t>R-Matrix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analysis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88024" y="508518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none" dirty="0" smtClean="0">
                <a:solidFill>
                  <a:srgbClr val="B50000"/>
                </a:solidFill>
              </a:rPr>
              <a:t>?</a:t>
            </a:r>
            <a:endParaRPr lang="en-US" u="none" dirty="0">
              <a:solidFill>
                <a:srgbClr val="B50000"/>
              </a:solidFill>
            </a:endParaRPr>
          </a:p>
        </p:txBody>
      </p:sp>
      <p:sp>
        <p:nvSpPr>
          <p:cNvPr id="50" name="Explosion 1 49"/>
          <p:cNvSpPr/>
          <p:nvPr/>
        </p:nvSpPr>
        <p:spPr bwMode="auto">
          <a:xfrm>
            <a:off x="3059832" y="836712"/>
            <a:ext cx="3744416" cy="1152128"/>
          </a:xfrm>
          <a:prstGeom prst="irregularSeal1">
            <a:avLst/>
          </a:prstGeom>
          <a:solidFill>
            <a:srgbClr val="12213A"/>
          </a:solidFill>
          <a:ln w="9525" cap="flat" cmpd="sng" algn="ctr">
            <a:solidFill>
              <a:srgbClr val="2F85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u="none" dirty="0">
                <a:solidFill>
                  <a:schemeClr val="bg1"/>
                </a:solidFill>
              </a:rPr>
              <a:t>s</a:t>
            </a:r>
            <a:r>
              <a:rPr lang="en-US" u="none" dirty="0" smtClean="0">
                <a:solidFill>
                  <a:schemeClr val="bg1"/>
                </a:solidFill>
              </a:rPr>
              <a:t> abundance</a:t>
            </a:r>
            <a:endParaRPr lang="en-US" u="none" dirty="0">
              <a:solidFill>
                <a:schemeClr val="bg1"/>
              </a:solidFill>
            </a:endParaRPr>
          </a:p>
        </p:txBody>
      </p:sp>
      <p:pic>
        <p:nvPicPr>
          <p:cNvPr id="31" name="Picture 30" descr="Screen Shot 2018-06-22 at 16.42.5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628800"/>
            <a:ext cx="2808312" cy="1619056"/>
          </a:xfrm>
          <a:prstGeom prst="rect">
            <a:avLst/>
          </a:prstGeom>
          <a:ln w="57150" cmpd="sng">
            <a:solidFill>
              <a:srgbClr val="B500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6-21 at 16.56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4" y="3068960"/>
            <a:ext cx="5610314" cy="3147832"/>
          </a:xfrm>
          <a:prstGeom prst="rect">
            <a:avLst/>
          </a:prstGeom>
        </p:spPr>
      </p:pic>
      <p:pic>
        <p:nvPicPr>
          <p:cNvPr id="5529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Future 2021 - 2030</a:t>
            </a:r>
          </a:p>
        </p:txBody>
      </p:sp>
      <p:pic>
        <p:nvPicPr>
          <p:cNvPr id="21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44824"/>
            <a:ext cx="5544616" cy="1163796"/>
          </a:xfrm>
          <a:prstGeom prst="rect">
            <a:avLst/>
          </a:prstGeom>
        </p:spPr>
      </p:pic>
      <p:pic>
        <p:nvPicPr>
          <p:cNvPr id="24" name="Picture 23" descr="Screen Shot 2017-06-12 at 17.06.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2451361" cy="2955821"/>
          </a:xfrm>
          <a:prstGeom prst="rect">
            <a:avLst/>
          </a:prstGeom>
        </p:spPr>
      </p:pic>
      <p:pic>
        <p:nvPicPr>
          <p:cNvPr id="26" name="Picture 2" descr="cern_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504" y="1319983"/>
            <a:ext cx="596849" cy="5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31640" y="1268760"/>
            <a:ext cx="77403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u="none" dirty="0" smtClean="0">
                <a:solidFill>
                  <a:srgbClr val="B50000"/>
                </a:solidFill>
              </a:rPr>
              <a:t>Upgrade: new spallation target ready by 2020</a:t>
            </a:r>
            <a:endParaRPr lang="en-US" sz="2800" u="none" dirty="0">
              <a:solidFill>
                <a:srgbClr val="B50000"/>
              </a:solidFill>
            </a:endParaRPr>
          </a:p>
        </p:txBody>
      </p:sp>
      <p:pic>
        <p:nvPicPr>
          <p:cNvPr id="3" name="Picture 2" descr="Screen Shot 2018-06-22 at 09.52.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57026"/>
            <a:ext cx="2880320" cy="1996309"/>
          </a:xfrm>
          <a:prstGeom prst="rect">
            <a:avLst/>
          </a:prstGeom>
        </p:spPr>
      </p:pic>
      <p:sp>
        <p:nvSpPr>
          <p:cNvPr id="23" name="Explosion 1 22"/>
          <p:cNvSpPr/>
          <p:nvPr/>
        </p:nvSpPr>
        <p:spPr>
          <a:xfrm>
            <a:off x="0" y="4077072"/>
            <a:ext cx="1735622" cy="1134163"/>
          </a:xfrm>
          <a:prstGeom prst="irregularSeal1">
            <a:avLst/>
          </a:prstGeom>
          <a:solidFill>
            <a:srgbClr val="2B4A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none" dirty="0" smtClean="0">
                <a:solidFill>
                  <a:schemeClr val="bg1"/>
                </a:solidFill>
                <a:latin typeface="Verdana"/>
                <a:cs typeface="Verdana"/>
              </a:rPr>
              <a:t> More flux </a:t>
            </a:r>
            <a:endParaRPr lang="en-US" sz="1600" u="none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0716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Future 2021 - 2030</a:t>
            </a:r>
          </a:p>
        </p:txBody>
      </p:sp>
      <p:pic>
        <p:nvPicPr>
          <p:cNvPr id="21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888466" y="1007611"/>
            <a:ext cx="4218467" cy="5318852"/>
            <a:chOff x="4444706" y="3940936"/>
            <a:chExt cx="5099723" cy="6378350"/>
          </a:xfrm>
        </p:grpSpPr>
        <p:cxnSp>
          <p:nvCxnSpPr>
            <p:cNvPr id="28" name="Straight Arrow Connector 27"/>
            <p:cNvCxnSpPr/>
            <p:nvPr/>
          </p:nvCxnSpPr>
          <p:spPr>
            <a:xfrm rot="10800000">
              <a:off x="5267460" y="3940936"/>
              <a:ext cx="3876541" cy="2009109"/>
            </a:xfrm>
            <a:prstGeom prst="straightConnector1">
              <a:avLst/>
            </a:prstGeom>
            <a:ln w="73025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44706" y="6791245"/>
              <a:ext cx="5099723" cy="3528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Oval 29"/>
            <p:cNvSpPr/>
            <p:nvPr/>
          </p:nvSpPr>
          <p:spPr>
            <a:xfrm>
              <a:off x="7114801" y="7550238"/>
              <a:ext cx="2413000" cy="8890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395536" y="2420888"/>
            <a:ext cx="3789246" cy="39604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/>
          <a:srcRect r="4275"/>
          <a:stretch>
            <a:fillRect/>
          </a:stretch>
        </p:blipFill>
        <p:spPr bwMode="auto">
          <a:xfrm>
            <a:off x="5029200" y="986408"/>
            <a:ext cx="402997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Can 59"/>
          <p:cNvSpPr/>
          <p:nvPr/>
        </p:nvSpPr>
        <p:spPr>
          <a:xfrm rot="16200000">
            <a:off x="1898920" y="4068156"/>
            <a:ext cx="553792" cy="193183"/>
          </a:xfrm>
          <a:prstGeom prst="can">
            <a:avLst>
              <a:gd name="adj" fmla="val 46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u="none"/>
          </a:p>
        </p:txBody>
      </p:sp>
      <p:grpSp>
        <p:nvGrpSpPr>
          <p:cNvPr id="61" name="Group 60"/>
          <p:cNvGrpSpPr/>
          <p:nvPr/>
        </p:nvGrpSpPr>
        <p:grpSpPr>
          <a:xfrm rot="19912958">
            <a:off x="1390569" y="2685080"/>
            <a:ext cx="679184" cy="1009589"/>
            <a:chOff x="6806851" y="1836642"/>
            <a:chExt cx="679184" cy="1009589"/>
          </a:xfrm>
        </p:grpSpPr>
        <p:sp>
          <p:nvSpPr>
            <p:cNvPr id="62" name="Rectangle 61"/>
            <p:cNvSpPr/>
            <p:nvPr/>
          </p:nvSpPr>
          <p:spPr>
            <a:xfrm>
              <a:off x="6806851" y="2448479"/>
              <a:ext cx="675774" cy="397752"/>
            </a:xfrm>
            <a:prstGeom prst="rect">
              <a:avLst/>
            </a:prstGeom>
            <a:solidFill>
              <a:srgbClr val="A6EEF8"/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967291" y="1836642"/>
              <a:ext cx="342774" cy="237470"/>
            </a:xfrm>
            <a:prstGeom prst="rect">
              <a:avLst/>
            </a:prstGeom>
            <a:solidFill>
              <a:srgbClr val="A3A4A7">
                <a:alpha val="40000"/>
              </a:srgbClr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815340" y="2081244"/>
              <a:ext cx="670695" cy="356171"/>
            </a:xfrm>
            <a:prstGeom prst="rect">
              <a:avLst/>
            </a:prstGeom>
            <a:solidFill>
              <a:srgbClr val="A3A4A7">
                <a:alpha val="40000"/>
              </a:srgbClr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</p:grpSp>
      <p:grpSp>
        <p:nvGrpSpPr>
          <p:cNvPr id="65" name="Group 39"/>
          <p:cNvGrpSpPr/>
          <p:nvPr/>
        </p:nvGrpSpPr>
        <p:grpSpPr>
          <a:xfrm rot="13889188">
            <a:off x="1220996" y="4601885"/>
            <a:ext cx="679184" cy="1009589"/>
            <a:chOff x="6806851" y="1836642"/>
            <a:chExt cx="679184" cy="1009589"/>
          </a:xfrm>
        </p:grpSpPr>
        <p:sp>
          <p:nvSpPr>
            <p:cNvPr id="66" name="Rectangle 65"/>
            <p:cNvSpPr/>
            <p:nvPr/>
          </p:nvSpPr>
          <p:spPr>
            <a:xfrm>
              <a:off x="6806851" y="2448479"/>
              <a:ext cx="675774" cy="397752"/>
            </a:xfrm>
            <a:prstGeom prst="rect">
              <a:avLst/>
            </a:prstGeom>
            <a:solidFill>
              <a:srgbClr val="A6EEF8"/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967291" y="1836642"/>
              <a:ext cx="342774" cy="237470"/>
            </a:xfrm>
            <a:prstGeom prst="rect">
              <a:avLst/>
            </a:prstGeom>
            <a:solidFill>
              <a:srgbClr val="A3A4A7">
                <a:alpha val="40000"/>
              </a:srgbClr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815340" y="2081244"/>
              <a:ext cx="670695" cy="356171"/>
            </a:xfrm>
            <a:prstGeom prst="rect">
              <a:avLst/>
            </a:prstGeom>
            <a:solidFill>
              <a:srgbClr val="A3A4A7">
                <a:alpha val="40000"/>
              </a:srgbClr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</p:grpSp>
      <p:sp>
        <p:nvSpPr>
          <p:cNvPr id="69" name="TextBox 68"/>
          <p:cNvSpPr txBox="1"/>
          <p:nvPr/>
        </p:nvSpPr>
        <p:spPr bwMode="auto">
          <a:xfrm>
            <a:off x="1278588" y="5662989"/>
            <a:ext cx="1429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err="1" smtClean="0">
                <a:solidFill>
                  <a:schemeClr val="accent2">
                    <a:lumMod val="75000"/>
                  </a:schemeClr>
                </a:solidFill>
              </a:rPr>
              <a:t>Radiation</a:t>
            </a: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u="none" dirty="0" err="1" smtClean="0">
                <a:solidFill>
                  <a:schemeClr val="accent2">
                    <a:lumMod val="75000"/>
                  </a:schemeClr>
                </a:solidFill>
              </a:rPr>
              <a:t>detectors</a:t>
            </a:r>
            <a:endParaRPr lang="es-ES" sz="1800" u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 bwMode="auto">
          <a:xfrm>
            <a:off x="3528989" y="2993621"/>
            <a:ext cx="63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u="none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g</a:t>
            </a:r>
            <a:endParaRPr lang="es-ES" sz="1800" u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2394754" y="4091410"/>
            <a:ext cx="1313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err="1" smtClean="0">
                <a:solidFill>
                  <a:srgbClr val="FF0000"/>
                </a:solidFill>
              </a:rPr>
              <a:t>scattered</a:t>
            </a:r>
            <a:r>
              <a:rPr lang="es-ES" sz="1800" u="none" dirty="0" smtClean="0">
                <a:solidFill>
                  <a:srgbClr val="FF0000"/>
                </a:solidFill>
              </a:rPr>
              <a:t> </a:t>
            </a:r>
            <a:r>
              <a:rPr lang="es-ES" sz="1800" u="none" dirty="0" err="1" smtClean="0">
                <a:solidFill>
                  <a:srgbClr val="FF0000"/>
                </a:solidFill>
              </a:rPr>
              <a:t>neutron</a:t>
            </a:r>
            <a:endParaRPr lang="es-ES" sz="1800" u="none" dirty="0">
              <a:solidFill>
                <a:srgbClr val="FF00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rot="10800000" flipH="1">
            <a:off x="2168499" y="3668916"/>
            <a:ext cx="1997100" cy="495833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2053466" y="3166635"/>
            <a:ext cx="2112136" cy="1030309"/>
            <a:chOff x="2053466" y="2637486"/>
            <a:chExt cx="2112136" cy="1030309"/>
          </a:xfrm>
        </p:grpSpPr>
        <p:cxnSp>
          <p:nvCxnSpPr>
            <p:cNvPr id="74" name="Straight Arrow Connector 73"/>
            <p:cNvCxnSpPr/>
            <p:nvPr/>
          </p:nvCxnSpPr>
          <p:spPr>
            <a:xfrm rot="10800000">
              <a:off x="2053466" y="2817790"/>
              <a:ext cx="2112135" cy="2962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>
              <a:off x="3798553" y="3300747"/>
              <a:ext cx="566671" cy="167426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6200000" flipV="1">
              <a:off x="3812505" y="2733004"/>
              <a:ext cx="448614" cy="257577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10800000" flipV="1">
              <a:off x="3704106" y="3122591"/>
              <a:ext cx="461494" cy="68686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 bwMode="auto">
          <a:xfrm>
            <a:off x="939800" y="3475549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s-ES" sz="1800" u="none" baseline="-250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s-ES" sz="1800" u="none" baseline="-250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endParaRPr lang="es-ES" sz="1800" u="none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 bwMode="auto">
          <a:xfrm>
            <a:off x="1016000" y="4377249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s-ES" sz="1800" u="none" baseline="-250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s-ES" sz="1800" u="none" baseline="-250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endParaRPr lang="es-ES" sz="1800" u="none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254000" y="4164748"/>
            <a:ext cx="1980308" cy="22001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 bwMode="auto">
          <a:xfrm>
            <a:off x="410519" y="3835326"/>
            <a:ext cx="1094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smtClean="0">
                <a:solidFill>
                  <a:srgbClr val="FF9900"/>
                </a:solidFill>
              </a:rPr>
              <a:t>n-</a:t>
            </a:r>
            <a:r>
              <a:rPr lang="es-ES" sz="1800" u="none" dirty="0" err="1" smtClean="0">
                <a:solidFill>
                  <a:srgbClr val="FF9900"/>
                </a:solidFill>
              </a:rPr>
              <a:t>beam</a:t>
            </a:r>
            <a:endParaRPr lang="es-ES" sz="1800" u="none" dirty="0">
              <a:solidFill>
                <a:srgbClr val="FF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 bwMode="auto">
          <a:xfrm>
            <a:off x="4160055" y="3342110"/>
            <a:ext cx="1094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err="1" smtClean="0">
                <a:solidFill>
                  <a:srgbClr val="FF0000"/>
                </a:solidFill>
              </a:rPr>
              <a:t>captured</a:t>
            </a:r>
            <a:r>
              <a:rPr lang="es-ES" sz="1800" u="none" dirty="0" smtClean="0">
                <a:solidFill>
                  <a:srgbClr val="FF0000"/>
                </a:solidFill>
              </a:rPr>
              <a:t> </a:t>
            </a:r>
            <a:r>
              <a:rPr lang="es-ES" sz="1800" u="none" dirty="0" err="1" smtClean="0">
                <a:solidFill>
                  <a:srgbClr val="FF0000"/>
                </a:solidFill>
              </a:rPr>
              <a:t>neutron</a:t>
            </a:r>
            <a:endParaRPr lang="es-ES" sz="1800" u="none" dirty="0">
              <a:solidFill>
                <a:srgbClr val="FF0000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rot="10800000">
            <a:off x="1981201" y="3475550"/>
            <a:ext cx="187299" cy="6510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 bwMode="auto">
          <a:xfrm>
            <a:off x="2208907" y="3492948"/>
            <a:ext cx="63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u="none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g</a:t>
            </a:r>
            <a:endParaRPr lang="es-ES" sz="1800" u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7504" y="1268760"/>
            <a:ext cx="43204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u="none" dirty="0" smtClean="0">
                <a:solidFill>
                  <a:srgbClr val="B50000"/>
                </a:solidFill>
              </a:rPr>
              <a:t>Upgrade: </a:t>
            </a:r>
          </a:p>
          <a:p>
            <a:pPr algn="ctr"/>
            <a:r>
              <a:rPr lang="en-US" sz="2800" u="none" dirty="0" smtClean="0">
                <a:solidFill>
                  <a:srgbClr val="B50000"/>
                </a:solidFill>
              </a:rPr>
              <a:t>new detector concept</a:t>
            </a:r>
            <a:endParaRPr lang="en-US" sz="2800" u="none" dirty="0">
              <a:solidFill>
                <a:srgbClr val="B5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6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635909" y="1268760"/>
            <a:ext cx="3824748" cy="511256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u="none"/>
          </a:p>
        </p:txBody>
      </p:sp>
      <p:pic>
        <p:nvPicPr>
          <p:cNvPr id="5529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Future 2021 - 2030</a:t>
            </a:r>
          </a:p>
        </p:txBody>
      </p:sp>
      <p:pic>
        <p:nvPicPr>
          <p:cNvPr id="21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95536" y="2420888"/>
            <a:ext cx="3789246" cy="39604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an 59"/>
          <p:cNvSpPr/>
          <p:nvPr/>
        </p:nvSpPr>
        <p:spPr>
          <a:xfrm rot="16200000">
            <a:off x="1898920" y="4068156"/>
            <a:ext cx="553792" cy="193183"/>
          </a:xfrm>
          <a:prstGeom prst="can">
            <a:avLst>
              <a:gd name="adj" fmla="val 46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u="none"/>
          </a:p>
        </p:txBody>
      </p:sp>
      <p:grpSp>
        <p:nvGrpSpPr>
          <p:cNvPr id="61" name="Group 60"/>
          <p:cNvGrpSpPr/>
          <p:nvPr/>
        </p:nvGrpSpPr>
        <p:grpSpPr>
          <a:xfrm rot="19912958">
            <a:off x="1390569" y="2685080"/>
            <a:ext cx="679184" cy="1009589"/>
            <a:chOff x="6806851" y="1836642"/>
            <a:chExt cx="679184" cy="1009589"/>
          </a:xfrm>
        </p:grpSpPr>
        <p:sp>
          <p:nvSpPr>
            <p:cNvPr id="62" name="Rectangle 61"/>
            <p:cNvSpPr/>
            <p:nvPr/>
          </p:nvSpPr>
          <p:spPr>
            <a:xfrm>
              <a:off x="6806851" y="2448479"/>
              <a:ext cx="675774" cy="397752"/>
            </a:xfrm>
            <a:prstGeom prst="rect">
              <a:avLst/>
            </a:prstGeom>
            <a:solidFill>
              <a:srgbClr val="A6EEF8"/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967291" y="1836642"/>
              <a:ext cx="342774" cy="237470"/>
            </a:xfrm>
            <a:prstGeom prst="rect">
              <a:avLst/>
            </a:prstGeom>
            <a:solidFill>
              <a:srgbClr val="A3A4A7">
                <a:alpha val="40000"/>
              </a:srgbClr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815340" y="2081244"/>
              <a:ext cx="670695" cy="356171"/>
            </a:xfrm>
            <a:prstGeom prst="rect">
              <a:avLst/>
            </a:prstGeom>
            <a:solidFill>
              <a:srgbClr val="A3A4A7">
                <a:alpha val="40000"/>
              </a:srgbClr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</p:grpSp>
      <p:grpSp>
        <p:nvGrpSpPr>
          <p:cNvPr id="65" name="Group 39"/>
          <p:cNvGrpSpPr/>
          <p:nvPr/>
        </p:nvGrpSpPr>
        <p:grpSpPr>
          <a:xfrm rot="13889188">
            <a:off x="1220996" y="4601885"/>
            <a:ext cx="679184" cy="1009589"/>
            <a:chOff x="6806851" y="1836642"/>
            <a:chExt cx="679184" cy="1009589"/>
          </a:xfrm>
        </p:grpSpPr>
        <p:sp>
          <p:nvSpPr>
            <p:cNvPr id="66" name="Rectangle 65"/>
            <p:cNvSpPr/>
            <p:nvPr/>
          </p:nvSpPr>
          <p:spPr>
            <a:xfrm>
              <a:off x="6806851" y="2448479"/>
              <a:ext cx="675774" cy="397752"/>
            </a:xfrm>
            <a:prstGeom prst="rect">
              <a:avLst/>
            </a:prstGeom>
            <a:solidFill>
              <a:srgbClr val="A6EEF8"/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967291" y="1836642"/>
              <a:ext cx="342774" cy="237470"/>
            </a:xfrm>
            <a:prstGeom prst="rect">
              <a:avLst/>
            </a:prstGeom>
            <a:solidFill>
              <a:srgbClr val="A3A4A7">
                <a:alpha val="40000"/>
              </a:srgbClr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815340" y="2081244"/>
              <a:ext cx="670695" cy="356171"/>
            </a:xfrm>
            <a:prstGeom prst="rect">
              <a:avLst/>
            </a:prstGeom>
            <a:solidFill>
              <a:srgbClr val="A3A4A7">
                <a:alpha val="40000"/>
              </a:srgbClr>
            </a:solidFill>
            <a:ln>
              <a:solidFill>
                <a:srgbClr val="D9D9D9">
                  <a:alpha val="4784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u="none"/>
            </a:p>
          </p:txBody>
        </p:sp>
      </p:grpSp>
      <p:sp>
        <p:nvSpPr>
          <p:cNvPr id="69" name="TextBox 68"/>
          <p:cNvSpPr txBox="1"/>
          <p:nvPr/>
        </p:nvSpPr>
        <p:spPr bwMode="auto">
          <a:xfrm>
            <a:off x="1278588" y="5662989"/>
            <a:ext cx="1429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err="1" smtClean="0">
                <a:solidFill>
                  <a:schemeClr val="accent2">
                    <a:lumMod val="75000"/>
                  </a:schemeClr>
                </a:solidFill>
              </a:rPr>
              <a:t>Radiation</a:t>
            </a: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u="none" dirty="0" err="1" smtClean="0">
                <a:solidFill>
                  <a:schemeClr val="accent2">
                    <a:lumMod val="75000"/>
                  </a:schemeClr>
                </a:solidFill>
              </a:rPr>
              <a:t>detectors</a:t>
            </a:r>
            <a:endParaRPr lang="es-ES" sz="1800" u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 bwMode="auto">
          <a:xfrm>
            <a:off x="3528989" y="2993621"/>
            <a:ext cx="63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u="none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g</a:t>
            </a:r>
            <a:endParaRPr lang="es-ES" sz="1800" u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2394754" y="4091410"/>
            <a:ext cx="1313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err="1" smtClean="0">
                <a:solidFill>
                  <a:srgbClr val="FF0000"/>
                </a:solidFill>
              </a:rPr>
              <a:t>scattered</a:t>
            </a:r>
            <a:r>
              <a:rPr lang="es-ES" sz="1800" u="none" dirty="0" smtClean="0">
                <a:solidFill>
                  <a:srgbClr val="FF0000"/>
                </a:solidFill>
              </a:rPr>
              <a:t> </a:t>
            </a:r>
            <a:r>
              <a:rPr lang="es-ES" sz="1800" u="none" dirty="0" err="1" smtClean="0">
                <a:solidFill>
                  <a:srgbClr val="FF0000"/>
                </a:solidFill>
              </a:rPr>
              <a:t>neutron</a:t>
            </a:r>
            <a:endParaRPr lang="es-ES" sz="1800" u="none" dirty="0">
              <a:solidFill>
                <a:srgbClr val="FF00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rot="10800000" flipH="1">
            <a:off x="2168499" y="3668916"/>
            <a:ext cx="1997100" cy="495833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2053466" y="3166635"/>
            <a:ext cx="2112136" cy="1030309"/>
            <a:chOff x="2053466" y="2637486"/>
            <a:chExt cx="2112136" cy="1030309"/>
          </a:xfrm>
        </p:grpSpPr>
        <p:cxnSp>
          <p:nvCxnSpPr>
            <p:cNvPr id="74" name="Straight Arrow Connector 73"/>
            <p:cNvCxnSpPr/>
            <p:nvPr/>
          </p:nvCxnSpPr>
          <p:spPr>
            <a:xfrm rot="10800000">
              <a:off x="2053466" y="2817790"/>
              <a:ext cx="2112135" cy="2962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>
              <a:off x="3798553" y="3300747"/>
              <a:ext cx="566671" cy="167426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6200000" flipV="1">
              <a:off x="3812505" y="2733004"/>
              <a:ext cx="448614" cy="257577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10800000" flipV="1">
              <a:off x="3704106" y="3122591"/>
              <a:ext cx="461494" cy="68686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 bwMode="auto">
          <a:xfrm>
            <a:off x="939800" y="3475549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s-ES" sz="1800" u="none" baseline="-250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s-ES" sz="1800" u="none" baseline="-250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endParaRPr lang="es-ES" sz="1800" u="none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 bwMode="auto">
          <a:xfrm>
            <a:off x="1016000" y="4377249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s-ES" sz="1800" u="none" baseline="-250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s-ES" sz="1800" u="none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s-ES" sz="1800" u="none" baseline="-250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endParaRPr lang="es-ES" sz="1800" u="none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254000" y="4164748"/>
            <a:ext cx="1980308" cy="22001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 bwMode="auto">
          <a:xfrm>
            <a:off x="410519" y="3835326"/>
            <a:ext cx="1094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smtClean="0">
                <a:solidFill>
                  <a:srgbClr val="FF9900"/>
                </a:solidFill>
              </a:rPr>
              <a:t>n-</a:t>
            </a:r>
            <a:r>
              <a:rPr lang="es-ES" sz="1800" u="none" dirty="0" err="1" smtClean="0">
                <a:solidFill>
                  <a:srgbClr val="FF9900"/>
                </a:solidFill>
              </a:rPr>
              <a:t>beam</a:t>
            </a:r>
            <a:endParaRPr lang="es-ES" sz="1800" u="none" dirty="0">
              <a:solidFill>
                <a:srgbClr val="FF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 bwMode="auto">
          <a:xfrm>
            <a:off x="4160055" y="3342110"/>
            <a:ext cx="109470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u="none" dirty="0" err="1" smtClean="0">
                <a:solidFill>
                  <a:srgbClr val="FF0000"/>
                </a:solidFill>
              </a:rPr>
              <a:t>captured</a:t>
            </a:r>
            <a:r>
              <a:rPr lang="es-ES" sz="1800" u="none" dirty="0" smtClean="0">
                <a:solidFill>
                  <a:srgbClr val="FF0000"/>
                </a:solidFill>
              </a:rPr>
              <a:t> </a:t>
            </a:r>
            <a:r>
              <a:rPr lang="es-ES" sz="1800" u="none" dirty="0" err="1" smtClean="0">
                <a:solidFill>
                  <a:srgbClr val="FF0000"/>
                </a:solidFill>
              </a:rPr>
              <a:t>neutron</a:t>
            </a:r>
            <a:endParaRPr lang="es-ES" sz="1800" u="none" dirty="0">
              <a:solidFill>
                <a:srgbClr val="FF0000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rot="10800000">
            <a:off x="1981201" y="3475550"/>
            <a:ext cx="187299" cy="6510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 bwMode="auto">
          <a:xfrm>
            <a:off x="2208907" y="3492948"/>
            <a:ext cx="63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u="none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g</a:t>
            </a:r>
            <a:endParaRPr lang="es-ES" sz="1800" u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7" name="Picture 36" descr="ojo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15590">
            <a:off x="1156504" y="2633452"/>
            <a:ext cx="885160" cy="660465"/>
          </a:xfrm>
          <a:prstGeom prst="rect">
            <a:avLst/>
          </a:prstGeom>
        </p:spPr>
      </p:pic>
      <p:sp>
        <p:nvSpPr>
          <p:cNvPr id="38" name="Multiply 37"/>
          <p:cNvSpPr/>
          <p:nvPr/>
        </p:nvSpPr>
        <p:spPr>
          <a:xfrm>
            <a:off x="3074370" y="3003656"/>
            <a:ext cx="592429" cy="540913"/>
          </a:xfrm>
          <a:prstGeom prst="mathMultiply">
            <a:avLst>
              <a:gd name="adj1" fmla="val 20241"/>
            </a:avLst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Picture 3" descr="https://encrypted-tbn3.gstatic.com/images?q=tbn:ANd9GcQ5jNDuvHDB9JFotv-w3udfDY4EVokYxaFwnLcl2CDHrLUqILL9R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0943" y="3489823"/>
            <a:ext cx="400359" cy="371225"/>
          </a:xfrm>
          <a:prstGeom prst="rect">
            <a:avLst/>
          </a:prstGeom>
          <a:noFill/>
        </p:spPr>
      </p:pic>
      <p:pic>
        <p:nvPicPr>
          <p:cNvPr id="41" name="Picture 3" descr="C:\Users\domingo\Documents\concursos\ERC_CoG_2014\my_application\B2\iTED_principle_true_Captur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45402" y="1355748"/>
            <a:ext cx="2014057" cy="2027382"/>
          </a:xfrm>
          <a:prstGeom prst="rect">
            <a:avLst/>
          </a:prstGeom>
          <a:noFill/>
        </p:spPr>
      </p:pic>
      <p:pic>
        <p:nvPicPr>
          <p:cNvPr id="42" name="Picture 4" descr="C:\Users\domingo\Documents\concursos\ERC_CoG_2014\my_application\B2\iTED_principle_wrong_Captur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55706" y="3484384"/>
            <a:ext cx="3204951" cy="2804733"/>
          </a:xfrm>
          <a:prstGeom prst="rect">
            <a:avLst/>
          </a:prstGeom>
          <a:noFill/>
        </p:spPr>
      </p:pic>
      <p:grpSp>
        <p:nvGrpSpPr>
          <p:cNvPr id="43" name="Group 42"/>
          <p:cNvGrpSpPr/>
          <p:nvPr/>
        </p:nvGrpSpPr>
        <p:grpSpPr>
          <a:xfrm>
            <a:off x="6265391" y="2749804"/>
            <a:ext cx="2827730" cy="806748"/>
            <a:chOff x="406980" y="1649303"/>
            <a:chExt cx="3948711" cy="141763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6980" y="2343585"/>
              <a:ext cx="3948711" cy="72335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/>
            <a:srcRect l="1" r="4630"/>
            <a:stretch/>
          </p:blipFill>
          <p:spPr>
            <a:xfrm>
              <a:off x="1009568" y="1744134"/>
              <a:ext cx="548640" cy="31009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20038" y="1649303"/>
              <a:ext cx="1255348" cy="52362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 bwMode="auto">
            <a:xfrm>
              <a:off x="1558208" y="1739297"/>
              <a:ext cx="412955" cy="40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900" u="none" dirty="0" smtClean="0">
                  <a:solidFill>
                    <a:schemeClr val="accent2">
                      <a:lumMod val="75000"/>
                    </a:schemeClr>
                  </a:solidFill>
                </a:rPr>
                <a:t>=</a:t>
              </a:r>
              <a:endParaRPr lang="en-US" sz="900" u="none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48" name="Multiply 47"/>
          <p:cNvSpPr/>
          <p:nvPr/>
        </p:nvSpPr>
        <p:spPr>
          <a:xfrm>
            <a:off x="8551571" y="4388369"/>
            <a:ext cx="592429" cy="540913"/>
          </a:xfrm>
          <a:prstGeom prst="mathMultiply">
            <a:avLst>
              <a:gd name="adj1" fmla="val 20241"/>
            </a:avLst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u="none"/>
          </a:p>
        </p:txBody>
      </p:sp>
      <p:pic>
        <p:nvPicPr>
          <p:cNvPr id="49" name="Picture 3" descr="https://encrypted-tbn3.gstatic.com/images?q=tbn:ANd9GcQ5jNDuvHDB9JFotv-w3udfDY4EVokYxaFwnLcl2CDHrLUqILL9R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47605" y="1879102"/>
            <a:ext cx="400359" cy="371225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 bwMode="auto">
          <a:xfrm>
            <a:off x="4649075" y="5949528"/>
            <a:ext cx="38570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u="none" dirty="0" err="1" smtClean="0">
                <a:solidFill>
                  <a:schemeClr val="accent2">
                    <a:lumMod val="75000"/>
                  </a:schemeClr>
                </a:solidFill>
              </a:rPr>
              <a:t>Nucl</a:t>
            </a:r>
            <a:r>
              <a:rPr lang="es-ES" sz="1600" u="none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s-ES" sz="1600" u="none" dirty="0" err="1" smtClean="0">
                <a:solidFill>
                  <a:schemeClr val="accent2">
                    <a:lumMod val="75000"/>
                  </a:schemeClr>
                </a:solidFill>
              </a:rPr>
              <a:t>Instr</a:t>
            </a:r>
            <a:r>
              <a:rPr lang="es-ES" sz="1600" u="none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s-ES" sz="1600" u="none" dirty="0" err="1" smtClean="0">
                <a:solidFill>
                  <a:schemeClr val="accent2">
                    <a:lumMod val="75000"/>
                  </a:schemeClr>
                </a:solidFill>
              </a:rPr>
              <a:t>Meth</a:t>
            </a:r>
            <a:r>
              <a:rPr lang="es-ES" sz="1600" u="none" dirty="0" smtClean="0">
                <a:solidFill>
                  <a:schemeClr val="accent2">
                    <a:lumMod val="75000"/>
                  </a:schemeClr>
                </a:solidFill>
              </a:rPr>
              <a:t>. A 825 (2016), CDP</a:t>
            </a:r>
            <a:endParaRPr lang="en-US" sz="1600" u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" name="Picture 2" descr="Image result for ERC Consolidator 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88600" y="1340768"/>
            <a:ext cx="1099824" cy="602512"/>
          </a:xfrm>
          <a:prstGeom prst="rect">
            <a:avLst/>
          </a:prstGeom>
          <a:noFill/>
          <a:ln>
            <a:solidFill>
              <a:srgbClr val="2F85A6"/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107504" y="1268760"/>
            <a:ext cx="43204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u="none" dirty="0" smtClean="0">
                <a:solidFill>
                  <a:srgbClr val="B50000"/>
                </a:solidFill>
              </a:rPr>
              <a:t>Upgrade: </a:t>
            </a:r>
          </a:p>
          <a:p>
            <a:pPr algn="ctr"/>
            <a:r>
              <a:rPr lang="en-US" sz="2800" u="none" dirty="0" smtClean="0">
                <a:solidFill>
                  <a:srgbClr val="B50000"/>
                </a:solidFill>
              </a:rPr>
              <a:t>new detector concept</a:t>
            </a:r>
            <a:endParaRPr lang="en-US" sz="2800" u="none" dirty="0">
              <a:solidFill>
                <a:srgbClr val="B5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9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Conclusions</a:t>
            </a:r>
          </a:p>
        </p:txBody>
      </p:sp>
      <p:pic>
        <p:nvPicPr>
          <p:cNvPr id="21" name="Picture 3" descr="Logo-INFN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9"/>
          <p:cNvSpPr txBox="1">
            <a:spLocks noChangeArrowheads="1"/>
          </p:cNvSpPr>
          <p:nvPr/>
        </p:nvSpPr>
        <p:spPr bwMode="auto">
          <a:xfrm>
            <a:off x="457200" y="1268760"/>
            <a:ext cx="5915000" cy="5184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endParaRPr lang="en-US" sz="2000" u="none" dirty="0" smtClean="0">
              <a:solidFill>
                <a:srgbClr val="B5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000" u="none" dirty="0" smtClean="0">
                <a:solidFill>
                  <a:srgbClr val="B50000"/>
                </a:solidFill>
              </a:rPr>
              <a:t>The </a:t>
            </a:r>
            <a:r>
              <a:rPr lang="en-US" sz="2000" u="none" dirty="0" err="1" smtClean="0">
                <a:solidFill>
                  <a:srgbClr val="B50000"/>
                </a:solidFill>
              </a:rPr>
              <a:t>n_TOF</a:t>
            </a:r>
            <a:r>
              <a:rPr lang="en-US" sz="2000" u="none" dirty="0" smtClean="0">
                <a:solidFill>
                  <a:srgbClr val="B50000"/>
                </a:solidFill>
              </a:rPr>
              <a:t> effort to improve cross section data for s process</a:t>
            </a:r>
            <a:endParaRPr lang="en-US" sz="2000" u="none" dirty="0">
              <a:solidFill>
                <a:srgbClr val="B50000"/>
              </a:solidFill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000" u="none" dirty="0" smtClean="0">
                <a:solidFill>
                  <a:srgbClr val="B50000"/>
                </a:solidFill>
                <a:cs typeface="+mn-cs"/>
              </a:rPr>
              <a:t>		</a:t>
            </a:r>
            <a:endParaRPr lang="en-US" sz="2000" u="none" dirty="0">
              <a:solidFill>
                <a:srgbClr val="B50000"/>
              </a:solidFill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2000" u="none" dirty="0" smtClean="0">
              <a:solidFill>
                <a:srgbClr val="B50000"/>
              </a:solidFill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40768"/>
            <a:ext cx="2272275" cy="159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2695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Conclusions</a:t>
            </a:r>
          </a:p>
        </p:txBody>
      </p:sp>
      <p:pic>
        <p:nvPicPr>
          <p:cNvPr id="21" name="Picture 3" descr="Logo-INFN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9"/>
          <p:cNvSpPr txBox="1">
            <a:spLocks noChangeArrowheads="1"/>
          </p:cNvSpPr>
          <p:nvPr/>
        </p:nvSpPr>
        <p:spPr bwMode="auto">
          <a:xfrm>
            <a:off x="457200" y="1268760"/>
            <a:ext cx="5915000" cy="5184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endParaRPr lang="en-US" sz="2000" u="none" dirty="0" smtClean="0">
              <a:solidFill>
                <a:srgbClr val="B5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000" u="none" dirty="0" smtClean="0">
                <a:solidFill>
                  <a:srgbClr val="B50000"/>
                </a:solidFill>
              </a:rPr>
              <a:t>The </a:t>
            </a:r>
            <a:r>
              <a:rPr lang="en-US" sz="2000" u="none" dirty="0" err="1" smtClean="0">
                <a:solidFill>
                  <a:srgbClr val="B50000"/>
                </a:solidFill>
              </a:rPr>
              <a:t>n_TOF</a:t>
            </a:r>
            <a:r>
              <a:rPr lang="en-US" sz="2000" u="none" dirty="0" smtClean="0">
                <a:solidFill>
                  <a:srgbClr val="B50000"/>
                </a:solidFill>
              </a:rPr>
              <a:t> effort to improve cross section data for s process</a:t>
            </a:r>
            <a:endParaRPr lang="en-US" sz="2000" u="none" dirty="0">
              <a:solidFill>
                <a:srgbClr val="B50000"/>
              </a:solidFill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000" u="none" dirty="0" smtClean="0">
                <a:solidFill>
                  <a:srgbClr val="B50000"/>
                </a:solidFill>
                <a:cs typeface="+mn-cs"/>
              </a:rPr>
              <a:t>		</a:t>
            </a:r>
            <a:endParaRPr lang="en-US" sz="2000" u="none" dirty="0">
              <a:solidFill>
                <a:srgbClr val="B50000"/>
              </a:solidFill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2000" u="none" dirty="0" smtClean="0">
              <a:solidFill>
                <a:srgbClr val="B50000"/>
              </a:solidFill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000" u="none" dirty="0" smtClean="0">
                <a:solidFill>
                  <a:srgbClr val="B50000"/>
                </a:solidFill>
                <a:cs typeface="+mn-cs"/>
              </a:rPr>
              <a:t>In the future (~ 2021 </a:t>
            </a:r>
            <a:r>
              <a:rPr lang="mr-IN" sz="2000" u="none" dirty="0" smtClean="0">
                <a:solidFill>
                  <a:srgbClr val="B50000"/>
                </a:solidFill>
                <a:cs typeface="+mn-cs"/>
              </a:rPr>
              <a:t>–</a:t>
            </a:r>
            <a:r>
              <a:rPr lang="en-US" sz="2000" u="none" dirty="0" smtClean="0">
                <a:solidFill>
                  <a:srgbClr val="B50000"/>
                </a:solidFill>
                <a:cs typeface="+mn-cs"/>
              </a:rPr>
              <a:t> 2030) challenging measurements: </a:t>
            </a:r>
            <a:r>
              <a:rPr lang="en-US" sz="2000" u="none" dirty="0" smtClean="0">
                <a:solidFill>
                  <a:srgbClr val="2F85A6"/>
                </a:solidFill>
              </a:rPr>
              <a:t>upgrade of the </a:t>
            </a:r>
            <a:r>
              <a:rPr lang="en-US" sz="2000" u="none" dirty="0" err="1" smtClean="0">
                <a:solidFill>
                  <a:srgbClr val="2F85A6"/>
                </a:solidFill>
              </a:rPr>
              <a:t>n_TOF</a:t>
            </a:r>
            <a:r>
              <a:rPr lang="en-US" sz="2000" u="none" dirty="0" smtClean="0">
                <a:solidFill>
                  <a:srgbClr val="2F85A6"/>
                </a:solidFill>
              </a:rPr>
              <a:t> facility </a:t>
            </a:r>
          </a:p>
          <a:p>
            <a:pPr marL="0" indent="0" eaLnBrk="1" hangingPunct="1">
              <a:buNone/>
              <a:defRPr/>
            </a:pPr>
            <a:r>
              <a:rPr lang="en-US" sz="2000" u="none" dirty="0">
                <a:solidFill>
                  <a:srgbClr val="2F85A6"/>
                </a:solidFill>
              </a:rPr>
              <a:t>	</a:t>
            </a:r>
            <a:r>
              <a:rPr lang="en-US" sz="2000" u="none" dirty="0" smtClean="0">
                <a:solidFill>
                  <a:srgbClr val="2F85A6"/>
                </a:solidFill>
              </a:rPr>
              <a:t>	and instrumentations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40768"/>
            <a:ext cx="2272275" cy="159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8184" y="3429000"/>
            <a:ext cx="2520280" cy="16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236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Conclusions</a:t>
            </a:r>
          </a:p>
        </p:txBody>
      </p:sp>
      <p:pic>
        <p:nvPicPr>
          <p:cNvPr id="21" name="Picture 3" descr="Logo-INFN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9"/>
          <p:cNvSpPr txBox="1">
            <a:spLocks noChangeArrowheads="1"/>
          </p:cNvSpPr>
          <p:nvPr/>
        </p:nvSpPr>
        <p:spPr bwMode="auto">
          <a:xfrm>
            <a:off x="457200" y="1268760"/>
            <a:ext cx="5915000" cy="5184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endParaRPr lang="en-US" sz="2000" u="none" dirty="0" smtClean="0">
              <a:solidFill>
                <a:srgbClr val="B5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000" u="none" dirty="0" smtClean="0">
                <a:solidFill>
                  <a:srgbClr val="B50000"/>
                </a:solidFill>
              </a:rPr>
              <a:t>The </a:t>
            </a:r>
            <a:r>
              <a:rPr lang="en-US" sz="2000" u="none" dirty="0" err="1" smtClean="0">
                <a:solidFill>
                  <a:srgbClr val="B50000"/>
                </a:solidFill>
              </a:rPr>
              <a:t>n_TOF</a:t>
            </a:r>
            <a:r>
              <a:rPr lang="en-US" sz="2000" u="none" dirty="0" smtClean="0">
                <a:solidFill>
                  <a:srgbClr val="B50000"/>
                </a:solidFill>
              </a:rPr>
              <a:t> effort to improve cross section data for s process</a:t>
            </a:r>
            <a:endParaRPr lang="en-US" sz="2000" u="none" dirty="0">
              <a:solidFill>
                <a:srgbClr val="B50000"/>
              </a:solidFill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000" u="none" dirty="0" smtClean="0">
                <a:solidFill>
                  <a:srgbClr val="B50000"/>
                </a:solidFill>
                <a:cs typeface="+mn-cs"/>
              </a:rPr>
              <a:t>		</a:t>
            </a:r>
            <a:endParaRPr lang="en-US" sz="2000" u="none" dirty="0">
              <a:solidFill>
                <a:srgbClr val="B50000"/>
              </a:solidFill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2000" u="none" dirty="0" smtClean="0">
              <a:solidFill>
                <a:srgbClr val="B50000"/>
              </a:solidFill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000" u="none" dirty="0" smtClean="0">
                <a:solidFill>
                  <a:srgbClr val="B50000"/>
                </a:solidFill>
                <a:cs typeface="+mn-cs"/>
              </a:rPr>
              <a:t>In the future (~ 2021 </a:t>
            </a:r>
            <a:r>
              <a:rPr lang="mr-IN" sz="2000" u="none" dirty="0" smtClean="0">
                <a:solidFill>
                  <a:srgbClr val="B50000"/>
                </a:solidFill>
                <a:cs typeface="+mn-cs"/>
              </a:rPr>
              <a:t>–</a:t>
            </a:r>
            <a:r>
              <a:rPr lang="en-US" sz="2000" u="none" dirty="0" smtClean="0">
                <a:solidFill>
                  <a:srgbClr val="B50000"/>
                </a:solidFill>
                <a:cs typeface="+mn-cs"/>
              </a:rPr>
              <a:t> 2030) challenging measurements: </a:t>
            </a:r>
            <a:r>
              <a:rPr lang="en-US" sz="2000" u="none" dirty="0" smtClean="0">
                <a:solidFill>
                  <a:srgbClr val="2F85A6"/>
                </a:solidFill>
              </a:rPr>
              <a:t>upgrade of the </a:t>
            </a:r>
            <a:r>
              <a:rPr lang="en-US" sz="2000" u="none" dirty="0" err="1" smtClean="0">
                <a:solidFill>
                  <a:srgbClr val="2F85A6"/>
                </a:solidFill>
              </a:rPr>
              <a:t>n_TOF</a:t>
            </a:r>
            <a:r>
              <a:rPr lang="en-US" sz="2000" u="none" dirty="0" smtClean="0">
                <a:solidFill>
                  <a:srgbClr val="2F85A6"/>
                </a:solidFill>
              </a:rPr>
              <a:t> facility </a:t>
            </a:r>
          </a:p>
          <a:p>
            <a:pPr marL="0" indent="0" eaLnBrk="1" hangingPunct="1">
              <a:buNone/>
              <a:defRPr/>
            </a:pPr>
            <a:r>
              <a:rPr lang="en-US" sz="2000" u="none" dirty="0">
                <a:solidFill>
                  <a:srgbClr val="2F85A6"/>
                </a:solidFill>
              </a:rPr>
              <a:t>	</a:t>
            </a:r>
            <a:r>
              <a:rPr lang="en-US" sz="2000" u="none" dirty="0" smtClean="0">
                <a:solidFill>
                  <a:srgbClr val="2F85A6"/>
                </a:solidFill>
              </a:rPr>
              <a:t>	and instrumentations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40768"/>
            <a:ext cx="2272275" cy="159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8184" y="3429000"/>
            <a:ext cx="2520280" cy="16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nuc_chart_sprocess_v1.png"/>
          <p:cNvPicPr>
            <a:picLocks noChangeAspect="1"/>
          </p:cNvPicPr>
          <p:nvPr/>
        </p:nvPicPr>
        <p:blipFill>
          <a:blip r:embed="rId6"/>
          <a:srcRect l="2282" b="1500"/>
          <a:stretch>
            <a:fillRect/>
          </a:stretch>
        </p:blipFill>
        <p:spPr>
          <a:xfrm>
            <a:off x="2895484" y="4581128"/>
            <a:ext cx="3116676" cy="1792820"/>
          </a:xfrm>
          <a:prstGeom prst="rect">
            <a:avLst/>
          </a:prstGeom>
        </p:spPr>
      </p:pic>
      <p:sp>
        <p:nvSpPr>
          <p:cNvPr id="9" name="Explosion 2 4"/>
          <p:cNvSpPr>
            <a:spLocks noChangeArrowheads="1"/>
          </p:cNvSpPr>
          <p:nvPr/>
        </p:nvSpPr>
        <p:spPr bwMode="auto">
          <a:xfrm>
            <a:off x="107504" y="3933056"/>
            <a:ext cx="4104456" cy="2439512"/>
          </a:xfrm>
          <a:prstGeom prst="irregularSeal2">
            <a:avLst/>
          </a:prstGeom>
          <a:solidFill>
            <a:srgbClr val="B50000"/>
          </a:solidFill>
          <a:ln w="28575" cmpd="sng">
            <a:solidFill>
              <a:srgbClr val="2F85A6"/>
            </a:solidFill>
            <a:prstDash val="dash"/>
            <a:round/>
            <a:headEnd/>
            <a:tailEnd/>
          </a:ln>
          <a:extLst/>
        </p:spPr>
        <p:txBody>
          <a:bodyPr/>
          <a:lstStyle/>
          <a:p>
            <a:pPr algn="ctr"/>
            <a:r>
              <a:rPr lang="en-US" sz="1600" u="none" dirty="0" smtClean="0">
                <a:solidFill>
                  <a:schemeClr val="bg1"/>
                </a:solidFill>
              </a:rPr>
              <a:t>refine our knowledge on </a:t>
            </a:r>
          </a:p>
          <a:p>
            <a:pPr algn="ctr"/>
            <a:r>
              <a:rPr lang="en-US" sz="1600" u="none" dirty="0" smtClean="0">
                <a:solidFill>
                  <a:schemeClr val="bg1"/>
                </a:solidFill>
              </a:rPr>
              <a:t>s process </a:t>
            </a:r>
            <a:r>
              <a:rPr lang="en-US" sz="1600" u="none" dirty="0" err="1" smtClean="0">
                <a:solidFill>
                  <a:schemeClr val="bg1"/>
                </a:solidFill>
              </a:rPr>
              <a:t>nucleosynthesis</a:t>
            </a:r>
            <a:endParaRPr lang="en-US" sz="1600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Conclusions</a:t>
            </a:r>
          </a:p>
        </p:txBody>
      </p:sp>
      <p:pic>
        <p:nvPicPr>
          <p:cNvPr id="21" name="Picture 3" descr="Logo-INFN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9"/>
          <p:cNvSpPr txBox="1">
            <a:spLocks noChangeArrowheads="1"/>
          </p:cNvSpPr>
          <p:nvPr/>
        </p:nvSpPr>
        <p:spPr bwMode="auto">
          <a:xfrm>
            <a:off x="457200" y="1268760"/>
            <a:ext cx="4474840" cy="22322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800" u="none" dirty="0">
                <a:solidFill>
                  <a:srgbClr val="B50000"/>
                </a:solidFill>
              </a:rPr>
              <a:t>s</a:t>
            </a:r>
            <a:r>
              <a:rPr lang="en-US" sz="2800" u="none" dirty="0" smtClean="0">
                <a:solidFill>
                  <a:srgbClr val="B50000"/>
                </a:solidFill>
              </a:rPr>
              <a:t> process</a:t>
            </a:r>
          </a:p>
          <a:p>
            <a:pPr marL="0" indent="0" eaLnBrk="1" hangingPunct="1">
              <a:buNone/>
              <a:defRPr/>
            </a:pPr>
            <a:endParaRPr lang="en-US" sz="2800" u="none" dirty="0" smtClean="0">
              <a:solidFill>
                <a:srgbClr val="2F85A6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400" u="none" dirty="0" smtClean="0">
                <a:solidFill>
                  <a:srgbClr val="2F85A6"/>
                </a:solidFill>
              </a:rPr>
              <a:t>“E</a:t>
            </a:r>
            <a:r>
              <a:rPr lang="it-IT" sz="2400" u="none" dirty="0" err="1" smtClean="0">
                <a:solidFill>
                  <a:srgbClr val="2F85A6"/>
                </a:solidFill>
              </a:rPr>
              <a:t>asy</a:t>
            </a:r>
            <a:r>
              <a:rPr lang="it-IT" sz="2400" u="none" dirty="0" smtClean="0">
                <a:solidFill>
                  <a:srgbClr val="2F85A6"/>
                </a:solidFill>
              </a:rPr>
              <a:t>” </a:t>
            </a:r>
            <a:r>
              <a:rPr lang="it-IT" sz="2400" u="none" dirty="0">
                <a:solidFill>
                  <a:srgbClr val="2F85A6"/>
                </a:solidFill>
              </a:rPr>
              <a:t>to be </a:t>
            </a:r>
            <a:r>
              <a:rPr lang="it-IT" sz="2400" u="none" dirty="0" err="1">
                <a:solidFill>
                  <a:srgbClr val="2F85A6"/>
                </a:solidFill>
              </a:rPr>
              <a:t>reproduced</a:t>
            </a:r>
            <a:r>
              <a:rPr lang="it-IT" sz="2400" u="none" dirty="0">
                <a:solidFill>
                  <a:srgbClr val="2F85A6"/>
                </a:solidFill>
              </a:rPr>
              <a:t> with an </a:t>
            </a:r>
            <a:r>
              <a:rPr lang="it-IT" sz="2400" u="none" dirty="0" err="1" smtClean="0">
                <a:solidFill>
                  <a:srgbClr val="2F85A6"/>
                </a:solidFill>
              </a:rPr>
              <a:t>exponential</a:t>
            </a:r>
            <a:r>
              <a:rPr lang="it-IT" sz="2400" u="none" dirty="0" smtClean="0">
                <a:solidFill>
                  <a:srgbClr val="2F85A6"/>
                </a:solidFill>
              </a:rPr>
              <a:t> </a:t>
            </a:r>
            <a:r>
              <a:rPr lang="it-IT" sz="2400" u="none" dirty="0" err="1">
                <a:solidFill>
                  <a:srgbClr val="2F85A6"/>
                </a:solidFill>
              </a:rPr>
              <a:t>distribution</a:t>
            </a:r>
            <a:r>
              <a:rPr lang="it-IT" sz="2400" u="none" dirty="0">
                <a:solidFill>
                  <a:srgbClr val="2F85A6"/>
                </a:solidFill>
              </a:rPr>
              <a:t> of </a:t>
            </a:r>
            <a:r>
              <a:rPr lang="it-IT" sz="2400" u="none" dirty="0" err="1">
                <a:solidFill>
                  <a:srgbClr val="2F85A6"/>
                </a:solidFill>
              </a:rPr>
              <a:t>neutron</a:t>
            </a:r>
            <a:r>
              <a:rPr lang="it-IT" sz="2400" u="none" dirty="0">
                <a:solidFill>
                  <a:srgbClr val="2F85A6"/>
                </a:solidFill>
              </a:rPr>
              <a:t> </a:t>
            </a:r>
            <a:r>
              <a:rPr lang="it-IT" sz="2400" u="none" dirty="0" err="1" smtClean="0">
                <a:solidFill>
                  <a:srgbClr val="2F85A6"/>
                </a:solidFill>
              </a:rPr>
              <a:t>exposures</a:t>
            </a:r>
            <a:r>
              <a:rPr lang="it-IT" sz="2400" u="none" dirty="0" smtClean="0">
                <a:solidFill>
                  <a:srgbClr val="2F85A6"/>
                </a:solidFill>
              </a:rPr>
              <a:t>.</a:t>
            </a:r>
            <a:r>
              <a:rPr lang="en-US" sz="2400" u="none" dirty="0" smtClean="0">
                <a:solidFill>
                  <a:srgbClr val="B50000"/>
                </a:solidFill>
                <a:cs typeface="+mn-cs"/>
              </a:rPr>
              <a:t>		</a:t>
            </a:r>
            <a:endParaRPr lang="en-US" sz="2400" u="none" dirty="0">
              <a:solidFill>
                <a:srgbClr val="B50000"/>
              </a:solidFill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4208"/>
          <a:stretch/>
        </p:blipFill>
        <p:spPr bwMode="auto">
          <a:xfrm>
            <a:off x="5189903" y="1347793"/>
            <a:ext cx="3630569" cy="2585263"/>
          </a:xfrm>
          <a:prstGeom prst="rect">
            <a:avLst/>
          </a:prstGeom>
          <a:ln>
            <a:solidFill>
              <a:srgbClr val="2F85A6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179512" y="4221088"/>
            <a:ext cx="8568952" cy="2031325"/>
          </a:xfrm>
          <a:prstGeom prst="rect">
            <a:avLst/>
          </a:prstGeom>
          <a:ln w="57150" cmpd="sng">
            <a:solidFill>
              <a:srgbClr val="B5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1800" u="none" dirty="0">
                <a:solidFill>
                  <a:srgbClr val="12213A"/>
                </a:solidFill>
                <a:latin typeface="+mn-lt"/>
              </a:rPr>
              <a:t>Moreover, given that the </a:t>
            </a:r>
            <a:r>
              <a:rPr lang="en-US" sz="1800" i="1" u="none" dirty="0">
                <a:solidFill>
                  <a:srgbClr val="12213A"/>
                </a:solidFill>
                <a:latin typeface="+mn-lt"/>
              </a:rPr>
              <a:t>s</a:t>
            </a:r>
            <a:r>
              <a:rPr lang="en-US" sz="1800" u="none" dirty="0">
                <a:solidFill>
                  <a:srgbClr val="12213A"/>
                </a:solidFill>
                <a:latin typeface="+mn-lt"/>
              </a:rPr>
              <a:t>-process occurs in a relatively low neutron-density environment, the neutron flow reaches equilibrium between nuclei with magic neutron numbers, where the product of the </a:t>
            </a:r>
            <a:r>
              <a:rPr lang="en-US" sz="1800" u="none" dirty="0" err="1">
                <a:solidFill>
                  <a:srgbClr val="12213A"/>
                </a:solidFill>
                <a:latin typeface="+mn-lt"/>
              </a:rPr>
              <a:t>Maxwellian</a:t>
            </a:r>
            <a:r>
              <a:rPr lang="en-US" sz="1800" u="none" dirty="0">
                <a:solidFill>
                  <a:srgbClr val="12213A"/>
                </a:solidFill>
                <a:latin typeface="+mn-lt"/>
              </a:rPr>
              <a:t> averaged stellar (</a:t>
            </a:r>
            <a:r>
              <a:rPr lang="en-US" sz="1800" i="1" u="none" dirty="0" err="1">
                <a:solidFill>
                  <a:srgbClr val="12213A"/>
                </a:solidFill>
                <a:latin typeface="+mn-lt"/>
              </a:rPr>
              <a:t>n</a:t>
            </a:r>
            <a:r>
              <a:rPr lang="en-US" sz="1800" u="none" dirty="0" err="1">
                <a:solidFill>
                  <a:srgbClr val="12213A"/>
                </a:solidFill>
                <a:latin typeface="+mn-lt"/>
              </a:rPr>
              <a:t>,</a:t>
            </a:r>
            <a:r>
              <a:rPr lang="en-US" sz="1800" i="1" u="none" dirty="0" err="1">
                <a:solidFill>
                  <a:srgbClr val="12213A"/>
                </a:solidFill>
                <a:latin typeface="+mn-lt"/>
              </a:rPr>
              <a:t>γ</a:t>
            </a:r>
            <a:r>
              <a:rPr lang="en-US" sz="1800" u="none" dirty="0">
                <a:solidFill>
                  <a:srgbClr val="12213A"/>
                </a:solidFill>
                <a:latin typeface="+mn-lt"/>
              </a:rPr>
              <a:t>) cross section of a nuclide, &lt;</a:t>
            </a:r>
            <a:r>
              <a:rPr lang="en-US" sz="1800" i="1" u="none" dirty="0" err="1">
                <a:solidFill>
                  <a:srgbClr val="12213A"/>
                </a:solidFill>
                <a:latin typeface="+mn-lt"/>
              </a:rPr>
              <a:t>σ</a:t>
            </a:r>
            <a:r>
              <a:rPr lang="en-US" sz="1800" u="none" dirty="0">
                <a:solidFill>
                  <a:srgbClr val="12213A"/>
                </a:solidFill>
                <a:latin typeface="+mn-lt"/>
              </a:rPr>
              <a:t>&gt;, and its corresponding abundance, </a:t>
            </a:r>
            <a:r>
              <a:rPr lang="en-US" sz="1800" i="1" u="none" dirty="0">
                <a:solidFill>
                  <a:srgbClr val="12213A"/>
                </a:solidFill>
                <a:latin typeface="+mn-lt"/>
              </a:rPr>
              <a:t>N</a:t>
            </a:r>
            <a:r>
              <a:rPr lang="en-US" sz="1800" u="none" baseline="-25000" dirty="0">
                <a:solidFill>
                  <a:srgbClr val="12213A"/>
                </a:solidFill>
                <a:latin typeface="+mn-lt"/>
              </a:rPr>
              <a:t>s</a:t>
            </a:r>
            <a:r>
              <a:rPr lang="en-US" sz="1800" u="none" dirty="0">
                <a:solidFill>
                  <a:srgbClr val="12213A"/>
                </a:solidFill>
                <a:latin typeface="+mn-lt"/>
              </a:rPr>
              <a:t>, remains almost constant (the difference in the two product is much smaller than the magnitude of either one of them):</a:t>
            </a:r>
          </a:p>
          <a:p>
            <a:pPr algn="ctr"/>
            <a:r>
              <a:rPr lang="en-US" sz="1800" u="none" dirty="0">
                <a:solidFill>
                  <a:srgbClr val="12213A"/>
                </a:solidFill>
                <a:latin typeface="+mn-lt"/>
              </a:rPr>
              <a:t>&lt;</a:t>
            </a:r>
            <a:r>
              <a:rPr lang="en-US" sz="1800" i="1" u="none" dirty="0" err="1">
                <a:solidFill>
                  <a:srgbClr val="12213A"/>
                </a:solidFill>
                <a:latin typeface="+mn-lt"/>
              </a:rPr>
              <a:t>σ</a:t>
            </a:r>
            <a:r>
              <a:rPr lang="en-US" sz="1800" u="none" dirty="0">
                <a:solidFill>
                  <a:srgbClr val="12213A"/>
                </a:solidFill>
                <a:latin typeface="+mn-lt"/>
              </a:rPr>
              <a:t>&gt;</a:t>
            </a:r>
            <a:r>
              <a:rPr lang="en-US" sz="1800" u="none" baseline="-25000" dirty="0">
                <a:solidFill>
                  <a:srgbClr val="12213A"/>
                </a:solidFill>
                <a:latin typeface="+mn-lt"/>
              </a:rPr>
              <a:t>A</a:t>
            </a:r>
            <a:r>
              <a:rPr lang="en-US" sz="1800" i="1" u="none" dirty="0">
                <a:solidFill>
                  <a:srgbClr val="12213A"/>
                </a:solidFill>
                <a:latin typeface="+mn-lt"/>
              </a:rPr>
              <a:t>N</a:t>
            </a:r>
            <a:r>
              <a:rPr lang="en-US" sz="1800" u="none" baseline="-25000" dirty="0">
                <a:solidFill>
                  <a:srgbClr val="12213A"/>
                </a:solidFill>
                <a:latin typeface="+mn-lt"/>
              </a:rPr>
              <a:t>A </a:t>
            </a:r>
            <a:r>
              <a:rPr lang="en-US" sz="1800" u="none" dirty="0">
                <a:solidFill>
                  <a:srgbClr val="12213A"/>
                </a:solidFill>
                <a:latin typeface="+mn-lt"/>
              </a:rPr>
              <a:t>≈ &lt;</a:t>
            </a:r>
            <a:r>
              <a:rPr lang="en-US" sz="1800" i="1" u="none" dirty="0" err="1">
                <a:solidFill>
                  <a:srgbClr val="12213A"/>
                </a:solidFill>
                <a:latin typeface="+mn-lt"/>
              </a:rPr>
              <a:t>σ</a:t>
            </a:r>
            <a:r>
              <a:rPr lang="en-US" sz="1800" u="none" dirty="0">
                <a:solidFill>
                  <a:srgbClr val="12213A"/>
                </a:solidFill>
                <a:latin typeface="+mn-lt"/>
              </a:rPr>
              <a:t>&gt;</a:t>
            </a:r>
            <a:r>
              <a:rPr lang="en-US" sz="1800" u="none" baseline="-25000" dirty="0">
                <a:solidFill>
                  <a:srgbClr val="12213A"/>
                </a:solidFill>
                <a:latin typeface="+mn-lt"/>
              </a:rPr>
              <a:t>A+1</a:t>
            </a:r>
            <a:r>
              <a:rPr lang="en-US" sz="1800" i="1" u="none" dirty="0">
                <a:solidFill>
                  <a:srgbClr val="12213A"/>
                </a:solidFill>
                <a:latin typeface="+mn-lt"/>
              </a:rPr>
              <a:t>N</a:t>
            </a:r>
            <a:r>
              <a:rPr lang="en-US" sz="1800" u="none" baseline="-25000" dirty="0">
                <a:solidFill>
                  <a:srgbClr val="12213A"/>
                </a:solidFill>
                <a:latin typeface="+mn-lt"/>
              </a:rPr>
              <a:t>A+1</a:t>
            </a:r>
            <a:endParaRPr lang="it-IT" sz="1800" u="none" dirty="0">
              <a:solidFill>
                <a:srgbClr val="12213A"/>
              </a:solidFill>
              <a:latin typeface="+mn-lt"/>
            </a:endParaRPr>
          </a:p>
        </p:txBody>
      </p:sp>
      <p:sp>
        <p:nvSpPr>
          <p:cNvPr id="13" name="CasellaDiTesto 5"/>
          <p:cNvSpPr txBox="1"/>
          <p:nvPr/>
        </p:nvSpPr>
        <p:spPr>
          <a:xfrm>
            <a:off x="6084168" y="5733256"/>
            <a:ext cx="16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u="none" dirty="0" smtClean="0">
                <a:solidFill>
                  <a:srgbClr val="B50000"/>
                </a:solidFill>
              </a:rPr>
              <a:t>LOCAL</a:t>
            </a:r>
          </a:p>
          <a:p>
            <a:r>
              <a:rPr lang="it-IT" sz="1400" u="none" dirty="0" smtClean="0">
                <a:solidFill>
                  <a:srgbClr val="B50000"/>
                </a:solidFill>
              </a:rPr>
              <a:t>APPROXIMATION</a:t>
            </a:r>
            <a:endParaRPr lang="it-IT" sz="1400" u="none" dirty="0">
              <a:solidFill>
                <a:srgbClr val="B50000"/>
              </a:solidFill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6940834" y="1556792"/>
            <a:ext cx="2311686" cy="1440160"/>
          </a:xfrm>
          <a:prstGeom prst="irregularSeal1">
            <a:avLst/>
          </a:prstGeom>
          <a:solidFill>
            <a:srgbClr val="2B4A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none" dirty="0" smtClean="0">
                <a:solidFill>
                  <a:schemeClr val="bg1"/>
                </a:solidFill>
                <a:latin typeface="Verdana"/>
                <a:cs typeface="Verdana"/>
              </a:rPr>
              <a:t> CLAYTON 1968</a:t>
            </a:r>
            <a:endParaRPr lang="en-US" sz="1600" u="none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1387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" r="2909"/>
          <a:stretch/>
        </p:blipFill>
        <p:spPr bwMode="auto">
          <a:xfrm>
            <a:off x="1036398" y="1916832"/>
            <a:ext cx="6271905" cy="4466109"/>
          </a:xfrm>
          <a:prstGeom prst="rect">
            <a:avLst/>
          </a:prstGeom>
          <a:noFill/>
          <a:ln w="9525">
            <a:solidFill>
              <a:srgbClr val="2F85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Conclusions</a:t>
            </a:r>
          </a:p>
        </p:txBody>
      </p:sp>
      <p:pic>
        <p:nvPicPr>
          <p:cNvPr id="21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9"/>
          <p:cNvSpPr txBox="1">
            <a:spLocks noChangeArrowheads="1"/>
          </p:cNvSpPr>
          <p:nvPr/>
        </p:nvSpPr>
        <p:spPr bwMode="auto">
          <a:xfrm>
            <a:off x="457200" y="1268760"/>
            <a:ext cx="8219256" cy="22322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800" u="none" dirty="0" smtClean="0">
                <a:solidFill>
                  <a:srgbClr val="B50000"/>
                </a:solidFill>
              </a:rPr>
              <a:t>r process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2339752" y="5199583"/>
            <a:ext cx="3965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none" dirty="0">
                <a:solidFill>
                  <a:srgbClr val="B50000"/>
                </a:solidFill>
              </a:rPr>
              <a:t>Do we see any distribution? </a:t>
            </a:r>
            <a:endParaRPr lang="en-US" dirty="0"/>
          </a:p>
        </p:txBody>
      </p:sp>
      <p:sp>
        <p:nvSpPr>
          <p:cNvPr id="14" name="Explosion 1 13"/>
          <p:cNvSpPr/>
          <p:nvPr/>
        </p:nvSpPr>
        <p:spPr>
          <a:xfrm>
            <a:off x="5004048" y="1988840"/>
            <a:ext cx="2311686" cy="1440160"/>
          </a:xfrm>
          <a:prstGeom prst="irregularSeal1">
            <a:avLst/>
          </a:prstGeom>
          <a:solidFill>
            <a:srgbClr val="2B4A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none" dirty="0" smtClean="0">
                <a:solidFill>
                  <a:schemeClr val="bg1"/>
                </a:solidFill>
                <a:latin typeface="Verdana"/>
                <a:cs typeface="Verdana"/>
              </a:rPr>
              <a:t> CLAYTON 1968</a:t>
            </a:r>
            <a:endParaRPr lang="en-US" sz="1600" u="none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5193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6" descr="Abund_Z-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227138"/>
            <a:ext cx="4897437" cy="5157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9220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 dirty="0">
                <a:solidFill>
                  <a:srgbClr val="B50000"/>
                </a:solidFill>
              </a:rPr>
              <a:t>Objective: to provide Nuclear Data for Science (and Technology)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504" y="1730715"/>
            <a:ext cx="1728192" cy="1194229"/>
          </a:xfrm>
          <a:prstGeom prst="roundRect">
            <a:avLst>
              <a:gd name="adj" fmla="val 16667"/>
            </a:avLst>
          </a:prstGeom>
          <a:ln>
            <a:solidFill>
              <a:srgbClr val="12213A"/>
            </a:solidFill>
            <a:headEnd/>
            <a:tailEnd/>
          </a:ln>
          <a:effectLst>
            <a:glow rad="101600">
              <a:srgbClr val="2F85A6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600" b="1" u="none" dirty="0">
                <a:solidFill>
                  <a:srgbClr val="2F85A6"/>
                </a:solidFill>
              </a:rPr>
              <a:t>How the elements are synthesized in the Universe?</a:t>
            </a:r>
          </a:p>
        </p:txBody>
      </p:sp>
      <p:pic>
        <p:nvPicPr>
          <p:cNvPr id="8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581128"/>
            <a:ext cx="194421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u="none" dirty="0" smtClean="0">
                <a:solidFill>
                  <a:srgbClr val="12213A"/>
                </a:solidFill>
              </a:rPr>
              <a:t>BBN:</a:t>
            </a:r>
          </a:p>
          <a:p>
            <a:endParaRPr lang="en-US" sz="1200" u="none" dirty="0">
              <a:solidFill>
                <a:srgbClr val="12213A"/>
              </a:solidFill>
            </a:endParaRPr>
          </a:p>
          <a:p>
            <a:pPr marL="171450" indent="-171450">
              <a:buFont typeface="Wingdings" charset="2"/>
              <a:buChar char="Ø"/>
            </a:pPr>
            <a:r>
              <a:rPr lang="en-US" sz="1200" i="1" u="none" baseline="30000" dirty="0" smtClean="0">
                <a:solidFill>
                  <a:srgbClr val="12213A"/>
                </a:solidFill>
              </a:rPr>
              <a:t>7</a:t>
            </a:r>
            <a:r>
              <a:rPr lang="en-US" sz="1200" i="1" u="none" dirty="0" smtClean="0">
                <a:solidFill>
                  <a:srgbClr val="12213A"/>
                </a:solidFill>
              </a:rPr>
              <a:t>Be</a:t>
            </a:r>
            <a:r>
              <a:rPr lang="en-US" sz="1200" i="1" u="none" dirty="0">
                <a:solidFill>
                  <a:srgbClr val="12213A"/>
                </a:solidFill>
              </a:rPr>
              <a:t>(</a:t>
            </a:r>
            <a:r>
              <a:rPr lang="en-US" sz="1200" i="1" u="none" dirty="0" err="1">
                <a:solidFill>
                  <a:srgbClr val="12213A"/>
                </a:solidFill>
              </a:rPr>
              <a:t>n,p</a:t>
            </a:r>
            <a:r>
              <a:rPr lang="en-US" sz="1200" i="1" u="none" dirty="0">
                <a:solidFill>
                  <a:srgbClr val="12213A"/>
                </a:solidFill>
              </a:rPr>
              <a:t>) cross section measurement for the Cosmological Lithium Problem at the </a:t>
            </a:r>
            <a:r>
              <a:rPr lang="en-US" sz="1200" i="1" u="none" dirty="0" err="1">
                <a:solidFill>
                  <a:srgbClr val="12213A"/>
                </a:solidFill>
              </a:rPr>
              <a:t>n_TOF</a:t>
            </a:r>
            <a:r>
              <a:rPr lang="en-US" sz="1200" i="1" u="none" dirty="0">
                <a:solidFill>
                  <a:srgbClr val="12213A"/>
                </a:solidFill>
              </a:rPr>
              <a:t> facility at </a:t>
            </a:r>
            <a:r>
              <a:rPr lang="en-US" sz="1200" i="1" u="none" dirty="0" smtClean="0">
                <a:solidFill>
                  <a:srgbClr val="12213A"/>
                </a:solidFill>
              </a:rPr>
              <a:t>CERN</a:t>
            </a:r>
            <a:r>
              <a:rPr lang="en-US" sz="1200" i="1" u="none" dirty="0">
                <a:solidFill>
                  <a:srgbClr val="12213A"/>
                </a:solidFill>
              </a:rPr>
              <a:t>,</a:t>
            </a:r>
            <a:r>
              <a:rPr lang="en-US" sz="1200" u="none" dirty="0" smtClean="0">
                <a:solidFill>
                  <a:srgbClr val="12213A"/>
                </a:solidFill>
              </a:rPr>
              <a:t> </a:t>
            </a:r>
            <a:r>
              <a:rPr lang="en-US" sz="1200" dirty="0" smtClean="0">
                <a:solidFill>
                  <a:srgbClr val="12213A"/>
                </a:solidFill>
              </a:rPr>
              <a:t>L. </a:t>
            </a:r>
            <a:r>
              <a:rPr lang="en-US" sz="1200" dirty="0" err="1" smtClean="0">
                <a:solidFill>
                  <a:srgbClr val="12213A"/>
                </a:solidFill>
              </a:rPr>
              <a:t>Damone</a:t>
            </a:r>
            <a:r>
              <a:rPr lang="en-US" sz="1200" u="none" dirty="0" smtClean="0">
                <a:solidFill>
                  <a:srgbClr val="12213A"/>
                </a:solidFill>
              </a:rPr>
              <a:t> </a:t>
            </a:r>
            <a:r>
              <a:rPr lang="en-US" sz="1200" b="1" u="none" dirty="0" smtClean="0">
                <a:solidFill>
                  <a:srgbClr val="12213A"/>
                </a:solidFill>
              </a:rPr>
              <a:t>Wednesday 27, 10:00</a:t>
            </a:r>
            <a:endParaRPr lang="en-US" sz="1200" b="1" u="none" dirty="0">
              <a:solidFill>
                <a:srgbClr val="12213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1844824"/>
            <a:ext cx="2195736" cy="40318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u="none" dirty="0" smtClean="0">
                <a:solidFill>
                  <a:srgbClr val="12213A"/>
                </a:solidFill>
              </a:rPr>
              <a:t>s process:</a:t>
            </a:r>
            <a:r>
              <a:rPr lang="en-US" sz="1600" u="none" dirty="0" smtClean="0">
                <a:solidFill>
                  <a:srgbClr val="12213A"/>
                </a:solidFill>
              </a:rPr>
              <a:t> </a:t>
            </a:r>
          </a:p>
          <a:p>
            <a:pPr marL="171450" indent="-171450">
              <a:buFont typeface="Arial"/>
              <a:buChar char="•"/>
            </a:pPr>
            <a:endParaRPr lang="en-US" sz="1200" i="1" u="none" dirty="0" smtClean="0">
              <a:solidFill>
                <a:srgbClr val="12213A"/>
              </a:solidFill>
            </a:endParaRPr>
          </a:p>
          <a:p>
            <a:pPr marL="171450" indent="-171450">
              <a:buFont typeface="Wingdings" charset="2"/>
              <a:buChar char="Ø"/>
            </a:pPr>
            <a:r>
              <a:rPr lang="en-US" sz="1200" i="1" u="none" dirty="0" smtClean="0">
                <a:solidFill>
                  <a:srgbClr val="12213A"/>
                </a:solidFill>
              </a:rPr>
              <a:t>Neutron induced reactions in Astrophysics</a:t>
            </a:r>
            <a:r>
              <a:rPr lang="en-US" sz="1200" u="none" dirty="0">
                <a:solidFill>
                  <a:srgbClr val="12213A"/>
                </a:solidFill>
              </a:rPr>
              <a:t>,</a:t>
            </a:r>
            <a:r>
              <a:rPr lang="en-US" sz="1200" u="none" dirty="0" smtClean="0">
                <a:solidFill>
                  <a:srgbClr val="12213A"/>
                </a:solidFill>
              </a:rPr>
              <a:t> by </a:t>
            </a:r>
            <a:r>
              <a:rPr lang="en-US" sz="1200" dirty="0" smtClean="0">
                <a:solidFill>
                  <a:srgbClr val="12213A"/>
                </a:solidFill>
              </a:rPr>
              <a:t>C. </a:t>
            </a:r>
            <a:r>
              <a:rPr lang="en-US" sz="1200" dirty="0" err="1" smtClean="0">
                <a:solidFill>
                  <a:srgbClr val="12213A"/>
                </a:solidFill>
              </a:rPr>
              <a:t>Lederer</a:t>
            </a:r>
            <a:r>
              <a:rPr lang="en-US" sz="1200" u="none" dirty="0" smtClean="0">
                <a:solidFill>
                  <a:srgbClr val="12213A"/>
                </a:solidFill>
              </a:rPr>
              <a:t>, </a:t>
            </a:r>
            <a:r>
              <a:rPr lang="en-US" sz="1200" b="1" u="none" dirty="0" smtClean="0">
                <a:solidFill>
                  <a:srgbClr val="12213A"/>
                </a:solidFill>
              </a:rPr>
              <a:t>Wednesday 27 12:00</a:t>
            </a:r>
          </a:p>
          <a:p>
            <a:pPr algn="ctr"/>
            <a:r>
              <a:rPr lang="en-US" sz="1200" b="1" i="1" u="none" dirty="0" smtClean="0">
                <a:solidFill>
                  <a:srgbClr val="12213A"/>
                </a:solidFill>
              </a:rPr>
              <a:t>Posters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1200" i="1" u="none" dirty="0" smtClean="0">
                <a:solidFill>
                  <a:srgbClr val="12213A"/>
                </a:solidFill>
              </a:rPr>
              <a:t>The </a:t>
            </a:r>
            <a:r>
              <a:rPr lang="en-US" sz="1200" i="1" u="none" dirty="0">
                <a:solidFill>
                  <a:srgbClr val="12213A"/>
                </a:solidFill>
              </a:rPr>
              <a:t>neutron capture cross section measurement of the thallium isotopes </a:t>
            </a:r>
            <a:r>
              <a:rPr lang="en-US" sz="1200" i="1" u="none" baseline="30000" dirty="0">
                <a:solidFill>
                  <a:srgbClr val="12213A"/>
                </a:solidFill>
              </a:rPr>
              <a:t>203</a:t>
            </a:r>
            <a:r>
              <a:rPr lang="en-US" sz="1200" i="1" u="none" dirty="0">
                <a:solidFill>
                  <a:srgbClr val="12213A"/>
                </a:solidFill>
              </a:rPr>
              <a:t>Tl, </a:t>
            </a:r>
            <a:r>
              <a:rPr lang="en-US" sz="1200" i="1" u="none" baseline="30000" dirty="0">
                <a:solidFill>
                  <a:srgbClr val="12213A"/>
                </a:solidFill>
              </a:rPr>
              <a:t>204</a:t>
            </a:r>
            <a:r>
              <a:rPr lang="en-US" sz="1200" i="1" u="none" dirty="0">
                <a:solidFill>
                  <a:srgbClr val="12213A"/>
                </a:solidFill>
              </a:rPr>
              <a:t>Tl and </a:t>
            </a:r>
            <a:r>
              <a:rPr lang="en-US" sz="1200" i="1" u="none" baseline="30000" dirty="0">
                <a:solidFill>
                  <a:srgbClr val="12213A"/>
                </a:solidFill>
              </a:rPr>
              <a:t>205</a:t>
            </a:r>
            <a:r>
              <a:rPr lang="en-US" sz="1200" i="1" u="none" dirty="0">
                <a:solidFill>
                  <a:srgbClr val="12213A"/>
                </a:solidFill>
              </a:rPr>
              <a:t>Tl at the </a:t>
            </a:r>
            <a:r>
              <a:rPr lang="en-US" sz="1200" i="1" u="none" dirty="0" err="1" smtClean="0">
                <a:solidFill>
                  <a:srgbClr val="12213A"/>
                </a:solidFill>
              </a:rPr>
              <a:t>n_TOF</a:t>
            </a:r>
            <a:r>
              <a:rPr lang="en-US" sz="1200" i="1" u="none" dirty="0" smtClean="0">
                <a:solidFill>
                  <a:srgbClr val="12213A"/>
                </a:solidFill>
              </a:rPr>
              <a:t> </a:t>
            </a:r>
            <a:r>
              <a:rPr lang="en-US" sz="1200" i="1" u="none" dirty="0">
                <a:solidFill>
                  <a:srgbClr val="12213A"/>
                </a:solidFill>
              </a:rPr>
              <a:t>facility at </a:t>
            </a:r>
            <a:r>
              <a:rPr lang="en-US" sz="1200" i="1" u="none" dirty="0" smtClean="0">
                <a:solidFill>
                  <a:srgbClr val="12213A"/>
                </a:solidFill>
              </a:rPr>
              <a:t>CERN</a:t>
            </a:r>
            <a:r>
              <a:rPr lang="en-US" sz="1200" u="none" dirty="0" smtClean="0">
                <a:solidFill>
                  <a:srgbClr val="12213A"/>
                </a:solidFill>
              </a:rPr>
              <a:t>,</a:t>
            </a:r>
            <a:r>
              <a:rPr lang="en-US" sz="1200" u="none" dirty="0">
                <a:solidFill>
                  <a:srgbClr val="12213A"/>
                </a:solidFill>
              </a:rPr>
              <a:t> </a:t>
            </a:r>
            <a:r>
              <a:rPr lang="en-US" sz="1200" dirty="0" smtClean="0">
                <a:solidFill>
                  <a:srgbClr val="12213A"/>
                </a:solidFill>
              </a:rPr>
              <a:t>A. Casanovas</a:t>
            </a:r>
            <a:endParaRPr lang="en-US" sz="1200" b="1" u="none" dirty="0" smtClean="0">
              <a:solidFill>
                <a:srgbClr val="12213A"/>
              </a:solidFill>
            </a:endParaRPr>
          </a:p>
          <a:p>
            <a:pPr marL="171450" indent="-171450">
              <a:buFont typeface="Wingdings" charset="2"/>
              <a:buChar char="Ø"/>
            </a:pPr>
            <a:r>
              <a:rPr lang="en-US" sz="1200" i="1" u="none" dirty="0">
                <a:solidFill>
                  <a:srgbClr val="12213A"/>
                </a:solidFill>
              </a:rPr>
              <a:t>Measurement of the </a:t>
            </a:r>
            <a:r>
              <a:rPr lang="en-US" sz="1200" i="1" u="none" baseline="30000" dirty="0">
                <a:solidFill>
                  <a:srgbClr val="12213A"/>
                </a:solidFill>
              </a:rPr>
              <a:t>16</a:t>
            </a:r>
            <a:r>
              <a:rPr lang="en-US" sz="1200" i="1" u="none" dirty="0">
                <a:solidFill>
                  <a:srgbClr val="12213A"/>
                </a:solidFill>
              </a:rPr>
              <a:t>O(</a:t>
            </a:r>
            <a:r>
              <a:rPr lang="en-US" sz="1200" i="1" u="none" dirty="0" err="1">
                <a:solidFill>
                  <a:srgbClr val="12213A"/>
                </a:solidFill>
              </a:rPr>
              <a:t>n</a:t>
            </a:r>
            <a:r>
              <a:rPr lang="en-US" sz="1200" i="1" u="none" dirty="0" err="1" smtClean="0">
                <a:solidFill>
                  <a:srgbClr val="12213A"/>
                </a:solidFill>
              </a:rPr>
              <a:t>,</a:t>
            </a:r>
            <a:r>
              <a:rPr lang="en-US" sz="1200" i="1" u="none" dirty="0" err="1" smtClean="0">
                <a:solidFill>
                  <a:srgbClr val="12213A"/>
                </a:solidFill>
                <a:latin typeface="Symbol" charset="2"/>
                <a:cs typeface="Symbol" charset="2"/>
              </a:rPr>
              <a:t>a</a:t>
            </a:r>
            <a:r>
              <a:rPr lang="en-US" sz="1200" i="1" u="none" dirty="0" smtClean="0">
                <a:solidFill>
                  <a:srgbClr val="12213A"/>
                </a:solidFill>
              </a:rPr>
              <a:t>)</a:t>
            </a:r>
            <a:r>
              <a:rPr lang="en-US" sz="1200" i="1" u="none" baseline="30000" dirty="0">
                <a:solidFill>
                  <a:srgbClr val="12213A"/>
                </a:solidFill>
              </a:rPr>
              <a:t>13</a:t>
            </a:r>
            <a:r>
              <a:rPr lang="en-US" sz="1200" i="1" u="none" dirty="0">
                <a:solidFill>
                  <a:srgbClr val="12213A"/>
                </a:solidFill>
              </a:rPr>
              <a:t>C reaction cross-section at the CERN </a:t>
            </a:r>
            <a:r>
              <a:rPr lang="en-US" sz="1200" i="1" u="none" dirty="0" err="1">
                <a:solidFill>
                  <a:srgbClr val="12213A"/>
                </a:solidFill>
              </a:rPr>
              <a:t>n_TOF</a:t>
            </a:r>
            <a:r>
              <a:rPr lang="en-US" sz="1200" i="1" u="none" dirty="0">
                <a:solidFill>
                  <a:srgbClr val="12213A"/>
                </a:solidFill>
              </a:rPr>
              <a:t> facility</a:t>
            </a:r>
            <a:r>
              <a:rPr lang="en-US" sz="1200" u="none" dirty="0">
                <a:solidFill>
                  <a:srgbClr val="12213A"/>
                </a:solidFill>
              </a:rPr>
              <a:t> </a:t>
            </a:r>
            <a:r>
              <a:rPr lang="mr-IN" sz="1200" u="none" dirty="0" smtClean="0">
                <a:solidFill>
                  <a:srgbClr val="12213A"/>
                </a:solidFill>
              </a:rPr>
              <a:t>–</a:t>
            </a:r>
            <a:r>
              <a:rPr lang="en-US" sz="1200" u="none" dirty="0" smtClean="0">
                <a:solidFill>
                  <a:srgbClr val="12213A"/>
                </a:solidFill>
              </a:rPr>
              <a:t> </a:t>
            </a:r>
            <a:r>
              <a:rPr lang="en-US" sz="1200" dirty="0" smtClean="0">
                <a:solidFill>
                  <a:srgbClr val="12213A"/>
                </a:solidFill>
              </a:rPr>
              <a:t>S. </a:t>
            </a:r>
            <a:r>
              <a:rPr lang="en-US" sz="1200" dirty="0" err="1" smtClean="0">
                <a:solidFill>
                  <a:srgbClr val="12213A"/>
                </a:solidFill>
              </a:rPr>
              <a:t>Urlass</a:t>
            </a:r>
            <a:endParaRPr lang="en-US" sz="1200" dirty="0" smtClean="0">
              <a:solidFill>
                <a:srgbClr val="12213A"/>
              </a:solidFill>
            </a:endParaRPr>
          </a:p>
          <a:p>
            <a:pPr marL="171450" indent="-171450">
              <a:buFont typeface="Wingdings" charset="2"/>
              <a:buChar char="Ø"/>
            </a:pPr>
            <a:r>
              <a:rPr lang="en-US" sz="1200" i="1" u="none" dirty="0">
                <a:solidFill>
                  <a:srgbClr val="12213A"/>
                </a:solidFill>
              </a:rPr>
              <a:t>The Stellar </a:t>
            </a:r>
            <a:r>
              <a:rPr lang="en-US" sz="1200" i="1" u="none" baseline="30000" dirty="0">
                <a:solidFill>
                  <a:srgbClr val="12213A"/>
                </a:solidFill>
              </a:rPr>
              <a:t>72</a:t>
            </a:r>
            <a:r>
              <a:rPr lang="en-US" sz="1200" i="1" u="none" dirty="0">
                <a:solidFill>
                  <a:srgbClr val="12213A"/>
                </a:solidFill>
              </a:rPr>
              <a:t>Ge(</a:t>
            </a:r>
            <a:r>
              <a:rPr lang="en-US" sz="1200" i="1" u="none" dirty="0" err="1">
                <a:solidFill>
                  <a:srgbClr val="12213A"/>
                </a:solidFill>
              </a:rPr>
              <a:t>n,</a:t>
            </a:r>
            <a:r>
              <a:rPr lang="en-US" sz="1200" i="1" u="none" dirty="0" err="1">
                <a:solidFill>
                  <a:srgbClr val="12213A"/>
                </a:solidFill>
                <a:latin typeface="Symbol" charset="2"/>
                <a:cs typeface="Symbol" charset="2"/>
              </a:rPr>
              <a:t>g</a:t>
            </a:r>
            <a:r>
              <a:rPr lang="en-US" sz="1200" i="1" u="none" dirty="0">
                <a:solidFill>
                  <a:srgbClr val="12213A"/>
                </a:solidFill>
              </a:rPr>
              <a:t>) Cross Section: A First Measurement at </a:t>
            </a:r>
            <a:r>
              <a:rPr lang="en-US" sz="1200" i="1" u="none" dirty="0" err="1" smtClean="0">
                <a:solidFill>
                  <a:srgbClr val="12213A"/>
                </a:solidFill>
              </a:rPr>
              <a:t>n_TOF</a:t>
            </a:r>
            <a:r>
              <a:rPr lang="en-US" sz="1200" i="1" u="none" dirty="0" smtClean="0">
                <a:solidFill>
                  <a:srgbClr val="12213A"/>
                </a:solidFill>
              </a:rPr>
              <a:t>, </a:t>
            </a:r>
            <a:r>
              <a:rPr lang="en-US" sz="1200" dirty="0" smtClean="0">
                <a:solidFill>
                  <a:srgbClr val="12213A"/>
                </a:solidFill>
              </a:rPr>
              <a:t>M. Dietz</a:t>
            </a:r>
          </a:p>
        </p:txBody>
      </p:sp>
      <p:sp>
        <p:nvSpPr>
          <p:cNvPr id="3" name="Bent Arrow 2"/>
          <p:cNvSpPr/>
          <p:nvPr/>
        </p:nvSpPr>
        <p:spPr bwMode="auto">
          <a:xfrm>
            <a:off x="5148064" y="1988840"/>
            <a:ext cx="1440160" cy="1872208"/>
          </a:xfrm>
          <a:prstGeom prst="bentArrow">
            <a:avLst>
              <a:gd name="adj1" fmla="val 16182"/>
              <a:gd name="adj2" fmla="val 25000"/>
              <a:gd name="adj3" fmla="val 25000"/>
              <a:gd name="adj4" fmla="val 43750"/>
            </a:avLst>
          </a:prstGeom>
          <a:noFill/>
          <a:ln w="9525" cap="flat" cmpd="sng" algn="ctr">
            <a:solidFill>
              <a:srgbClr val="2F85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Bent Arrow 10"/>
          <p:cNvSpPr/>
          <p:nvPr/>
        </p:nvSpPr>
        <p:spPr bwMode="auto">
          <a:xfrm rot="10800000">
            <a:off x="1907704" y="5407378"/>
            <a:ext cx="1008112" cy="901941"/>
          </a:xfrm>
          <a:prstGeom prst="bentArrow">
            <a:avLst>
              <a:gd name="adj1" fmla="val 14288"/>
              <a:gd name="adj2" fmla="val 25000"/>
              <a:gd name="adj3" fmla="val 25000"/>
              <a:gd name="adj4" fmla="val 68234"/>
            </a:avLst>
          </a:prstGeom>
          <a:noFill/>
          <a:ln w="9525" cap="flat" cmpd="sng" algn="ctr">
            <a:solidFill>
              <a:srgbClr val="2F85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7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76200" y="3654425"/>
            <a:ext cx="89979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GB" sz="1800" u="none" dirty="0">
                <a:cs typeface="+mn-cs"/>
              </a:rPr>
              <a:t>Cristian Massimi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GB" sz="1400" u="none" dirty="0">
                <a:cs typeface="+mn-cs"/>
              </a:rPr>
              <a:t>Dipartimento di Fisica e Astronomia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GB" sz="1400" u="none" dirty="0" err="1">
                <a:cs typeface="+mn-cs"/>
              </a:rPr>
              <a:t>massimi@bo.infn.it</a:t>
            </a:r>
            <a:endParaRPr lang="en-GB" sz="1400" u="none" dirty="0"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it-IT" sz="1400" u="none" dirty="0"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it-IT" sz="1200" i="1" u="none" dirty="0" err="1">
                <a:cs typeface="+mn-cs"/>
              </a:rPr>
              <a:t>www.unibo.it</a:t>
            </a:r>
            <a:endParaRPr lang="it-IT" sz="1200" i="1" u="none" dirty="0">
              <a:cs typeface="+mn-cs"/>
            </a:endParaRPr>
          </a:p>
        </p:txBody>
      </p:sp>
      <p:pic>
        <p:nvPicPr>
          <p:cNvPr id="46082" name="Picture 28" descr="LOGO UNI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1438275"/>
            <a:ext cx="22669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6" name="Gruppo 15"/>
          <p:cNvGrpSpPr>
            <a:grpSpLocks/>
          </p:cNvGrpSpPr>
          <p:nvPr/>
        </p:nvGrpSpPr>
        <p:grpSpPr bwMode="auto">
          <a:xfrm>
            <a:off x="1074738" y="1263650"/>
            <a:ext cx="5368925" cy="3749675"/>
            <a:chOff x="714348" y="214290"/>
            <a:chExt cx="6215106" cy="4180959"/>
          </a:xfrm>
        </p:grpSpPr>
        <p:pic>
          <p:nvPicPr>
            <p:cNvPr id="1536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214290"/>
              <a:ext cx="6167452" cy="418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70" name="Gruppo 14"/>
            <p:cNvGrpSpPr>
              <a:grpSpLocks/>
            </p:cNvGrpSpPr>
            <p:nvPr/>
          </p:nvGrpSpPr>
          <p:grpSpPr bwMode="auto">
            <a:xfrm>
              <a:off x="1785727" y="285094"/>
              <a:ext cx="5143727" cy="3214488"/>
              <a:chOff x="1785727" y="285094"/>
              <a:chExt cx="5143727" cy="3214488"/>
            </a:xfrm>
          </p:grpSpPr>
          <p:sp>
            <p:nvSpPr>
              <p:cNvPr id="18" name="Ovale 5"/>
              <p:cNvSpPr/>
              <p:nvPr/>
            </p:nvSpPr>
            <p:spPr>
              <a:xfrm rot="19692899">
                <a:off x="3101521" y="1603813"/>
                <a:ext cx="1615340" cy="431903"/>
              </a:xfrm>
              <a:prstGeom prst="ellipse">
                <a:avLst/>
              </a:prstGeom>
              <a:solidFill>
                <a:srgbClr val="FFDE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t-IT" sz="1200" b="1" u="none" dirty="0" err="1" smtClean="0">
                    <a:solidFill>
                      <a:srgbClr val="B50000"/>
                    </a:solidFill>
                  </a:rPr>
                  <a:t>s-process</a:t>
                </a:r>
                <a:r>
                  <a:rPr lang="it-IT" sz="1200" b="1" u="none" dirty="0" smtClean="0">
                    <a:solidFill>
                      <a:srgbClr val="B50000"/>
                    </a:solidFill>
                  </a:rPr>
                  <a:t> </a:t>
                </a:r>
                <a:r>
                  <a:rPr lang="it-IT" sz="1100" u="none" dirty="0">
                    <a:solidFill>
                      <a:srgbClr val="B50000"/>
                    </a:solidFill>
                  </a:rPr>
                  <a:t>(Red </a:t>
                </a:r>
                <a:r>
                  <a:rPr lang="it-IT" sz="1100" u="none" dirty="0" err="1">
                    <a:solidFill>
                      <a:srgbClr val="B50000"/>
                    </a:solidFill>
                  </a:rPr>
                  <a:t>Giants</a:t>
                </a:r>
                <a:r>
                  <a:rPr lang="it-IT" sz="1100" u="none" dirty="0">
                    <a:solidFill>
                      <a:srgbClr val="B50000"/>
                    </a:solidFill>
                  </a:rPr>
                  <a:t>)</a:t>
                </a:r>
              </a:p>
            </p:txBody>
          </p:sp>
          <p:sp>
            <p:nvSpPr>
              <p:cNvPr id="19" name="Rettangolo 6"/>
              <p:cNvSpPr/>
              <p:nvPr/>
            </p:nvSpPr>
            <p:spPr>
              <a:xfrm>
                <a:off x="1785727" y="285094"/>
                <a:ext cx="4572201" cy="214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sp>
            <p:nvSpPr>
              <p:cNvPr id="20" name="Rettangolo 7"/>
              <p:cNvSpPr/>
              <p:nvPr/>
            </p:nvSpPr>
            <p:spPr>
              <a:xfrm>
                <a:off x="5214878" y="2857039"/>
                <a:ext cx="1714576" cy="6425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sp>
            <p:nvSpPr>
              <p:cNvPr id="21" name="Rettangolo 8"/>
              <p:cNvSpPr/>
              <p:nvPr/>
            </p:nvSpPr>
            <p:spPr>
              <a:xfrm rot="19782956">
                <a:off x="4893281" y="1851626"/>
                <a:ext cx="1457297" cy="300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cxnSp>
            <p:nvCxnSpPr>
              <p:cNvPr id="22" name="Connettore 2 10"/>
              <p:cNvCxnSpPr/>
              <p:nvPr/>
            </p:nvCxnSpPr>
            <p:spPr>
              <a:xfrm rot="16200000" flipV="1">
                <a:off x="4221641" y="2792017"/>
                <a:ext cx="483236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11"/>
              <p:cNvCxnSpPr/>
              <p:nvPr/>
            </p:nvCxnSpPr>
            <p:spPr>
              <a:xfrm rot="16200000" flipV="1">
                <a:off x="4721495" y="2418528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12"/>
              <p:cNvCxnSpPr/>
              <p:nvPr/>
            </p:nvCxnSpPr>
            <p:spPr>
              <a:xfrm rot="16200000" flipV="1">
                <a:off x="5221350" y="2060970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13"/>
              <p:cNvCxnSpPr/>
              <p:nvPr/>
            </p:nvCxnSpPr>
            <p:spPr>
              <a:xfrm rot="16200000" flipV="1">
                <a:off x="5721205" y="1791916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5363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07950" y="5205413"/>
            <a:ext cx="4000500" cy="1176337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it-IT" sz="2000" b="1" i="1" u="none" dirty="0" err="1">
                <a:solidFill>
                  <a:srgbClr val="B50000"/>
                </a:solidFill>
              </a:rPr>
              <a:t>s-process</a:t>
            </a:r>
            <a:r>
              <a:rPr kumimoji="1" lang="it-IT" sz="2000" b="1" u="none" dirty="0">
                <a:solidFill>
                  <a:schemeClr val="tx1"/>
                </a:solidFill>
              </a:rPr>
              <a:t> </a:t>
            </a:r>
            <a:r>
              <a:rPr kumimoji="1" lang="it-IT" sz="2000" u="none" dirty="0">
                <a:solidFill>
                  <a:schemeClr val="tx1"/>
                </a:solidFill>
              </a:rPr>
              <a:t>(slow </a:t>
            </a:r>
            <a:r>
              <a:rPr kumimoji="1" lang="it-IT" sz="2000" u="none" dirty="0" err="1">
                <a:solidFill>
                  <a:schemeClr val="tx1"/>
                </a:solidFill>
              </a:rPr>
              <a:t>process</a:t>
            </a:r>
            <a:r>
              <a:rPr kumimoji="1" lang="it-IT" sz="2000" u="none" dirty="0">
                <a:solidFill>
                  <a:schemeClr val="tx1"/>
                </a:solidFill>
              </a:rPr>
              <a:t>)</a:t>
            </a:r>
            <a:r>
              <a:rPr kumimoji="1" lang="it-IT" sz="2000" b="1" u="none" dirty="0">
                <a:solidFill>
                  <a:schemeClr val="tx1"/>
                </a:solidFill>
              </a:rPr>
              <a:t>:</a:t>
            </a:r>
            <a:endParaRPr kumimoji="1" lang="it-IT" sz="2000" u="none" dirty="0">
              <a:solidFill>
                <a:schemeClr val="tx1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 err="1">
                <a:solidFill>
                  <a:srgbClr val="B50000"/>
                </a:solidFill>
              </a:rPr>
              <a:t>Capture</a:t>
            </a:r>
            <a:r>
              <a:rPr kumimoji="1" lang="it-IT" sz="1400" b="1" u="none" dirty="0">
                <a:solidFill>
                  <a:srgbClr val="B50000"/>
                </a:solidFill>
              </a:rPr>
              <a:t> </a:t>
            </a:r>
            <a:r>
              <a:rPr kumimoji="1" lang="it-IT" sz="1400" b="1" u="none" dirty="0" err="1">
                <a:solidFill>
                  <a:srgbClr val="B50000"/>
                </a:solidFill>
              </a:rPr>
              <a:t>times</a:t>
            </a:r>
            <a:r>
              <a:rPr kumimoji="1" lang="it-IT" sz="1400" u="none" dirty="0">
                <a:solidFill>
                  <a:schemeClr val="tx1"/>
                </a:solidFill>
              </a:rPr>
              <a:t> long relative </a:t>
            </a:r>
            <a:r>
              <a:rPr kumimoji="1" lang="it-IT" sz="1400" u="none" dirty="0" err="1">
                <a:solidFill>
                  <a:schemeClr val="tx1"/>
                </a:solidFill>
              </a:rPr>
              <a:t>to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decay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time</a:t>
            </a:r>
            <a:endParaRPr kumimoji="1" lang="it-IT" sz="1400" u="none" dirty="0">
              <a:solidFill>
                <a:schemeClr val="tx1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u="none" dirty="0" err="1">
                <a:solidFill>
                  <a:schemeClr val="tx1"/>
                </a:solidFill>
              </a:rPr>
              <a:t>Involves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mostly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b="1" u="none" dirty="0" err="1">
                <a:solidFill>
                  <a:srgbClr val="B50000"/>
                </a:solidFill>
              </a:rPr>
              <a:t>stable</a:t>
            </a:r>
            <a:r>
              <a:rPr kumimoji="1" lang="it-IT" sz="1400" b="1" u="none" dirty="0">
                <a:solidFill>
                  <a:srgbClr val="B50000"/>
                </a:solidFill>
              </a:rPr>
              <a:t> </a:t>
            </a:r>
            <a:r>
              <a:rPr kumimoji="1" lang="it-IT" sz="1400" b="1" u="none" dirty="0" err="1">
                <a:solidFill>
                  <a:srgbClr val="B50000"/>
                </a:solidFill>
              </a:rPr>
              <a:t>isotopes</a:t>
            </a:r>
            <a:endParaRPr kumimoji="1" lang="it-IT" sz="1400" b="1" u="none" dirty="0">
              <a:solidFill>
                <a:srgbClr val="B50000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>
                <a:solidFill>
                  <a:schemeClr val="tx1"/>
                </a:solidFill>
              </a:rPr>
              <a:t>N</a:t>
            </a:r>
            <a:r>
              <a:rPr kumimoji="1" lang="it-IT" sz="1400" b="1" u="none" baseline="-25000" dirty="0">
                <a:solidFill>
                  <a:schemeClr val="tx1"/>
                </a:solidFill>
              </a:rPr>
              <a:t>n</a:t>
            </a:r>
            <a:r>
              <a:rPr kumimoji="1" lang="it-IT" sz="1400" u="none" dirty="0">
                <a:solidFill>
                  <a:schemeClr val="tx1"/>
                </a:solidFill>
              </a:rPr>
              <a:t> = 10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8</a:t>
            </a:r>
            <a:r>
              <a:rPr kumimoji="1" lang="it-IT" sz="1400" u="none" dirty="0">
                <a:solidFill>
                  <a:schemeClr val="tx1"/>
                </a:solidFill>
              </a:rPr>
              <a:t> n/cm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3</a:t>
            </a:r>
            <a:r>
              <a:rPr kumimoji="1" lang="it-IT" sz="1400" u="none" dirty="0">
                <a:solidFill>
                  <a:schemeClr val="tx1"/>
                </a:solidFill>
              </a:rPr>
              <a:t> , </a:t>
            </a:r>
            <a:r>
              <a:rPr kumimoji="1" lang="it-IT" sz="1400" b="1" u="none" dirty="0">
                <a:solidFill>
                  <a:schemeClr val="tx1"/>
                </a:solidFill>
              </a:rPr>
              <a:t>E</a:t>
            </a:r>
            <a:r>
              <a:rPr kumimoji="1" lang="it-IT" sz="1400" b="1" u="none" baseline="-25000" dirty="0">
                <a:solidFill>
                  <a:schemeClr val="tx1"/>
                </a:solidFill>
              </a:rPr>
              <a:t>n</a:t>
            </a:r>
            <a:r>
              <a:rPr kumimoji="1" lang="it-IT" sz="1400" u="none" dirty="0">
                <a:solidFill>
                  <a:schemeClr val="tx1"/>
                </a:solidFill>
              </a:rPr>
              <a:t> = 0.3 – 300 keV</a:t>
            </a:r>
            <a:endParaRPr kumimoji="1" lang="it-IT" sz="1400" u="none" baseline="30000" dirty="0">
              <a:solidFill>
                <a:schemeClr val="tx1"/>
              </a:solidFill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173538" y="5205413"/>
            <a:ext cx="4286250" cy="1176337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it-IT" sz="2000" b="1" i="1" u="none" dirty="0" err="1">
                <a:solidFill>
                  <a:schemeClr val="accent6"/>
                </a:solidFill>
              </a:rPr>
              <a:t>r-process</a:t>
            </a:r>
            <a:r>
              <a:rPr kumimoji="1" lang="it-IT" sz="2000" b="1" u="none" dirty="0">
                <a:solidFill>
                  <a:schemeClr val="tx1"/>
                </a:solidFill>
              </a:rPr>
              <a:t> </a:t>
            </a:r>
            <a:r>
              <a:rPr kumimoji="1" lang="it-IT" sz="2000" u="none" dirty="0">
                <a:solidFill>
                  <a:schemeClr val="tx1"/>
                </a:solidFill>
              </a:rPr>
              <a:t>(</a:t>
            </a:r>
            <a:r>
              <a:rPr kumimoji="1" lang="it-IT" sz="2000" u="none" dirty="0" err="1">
                <a:solidFill>
                  <a:schemeClr val="tx1"/>
                </a:solidFill>
              </a:rPr>
              <a:t>rapid</a:t>
            </a:r>
            <a:r>
              <a:rPr kumimoji="1" lang="it-IT" sz="2000" u="none" dirty="0">
                <a:solidFill>
                  <a:schemeClr val="tx1"/>
                </a:solidFill>
              </a:rPr>
              <a:t> </a:t>
            </a:r>
            <a:r>
              <a:rPr kumimoji="1" lang="it-IT" sz="2000" u="none" dirty="0" err="1">
                <a:solidFill>
                  <a:schemeClr val="tx1"/>
                </a:solidFill>
              </a:rPr>
              <a:t>process</a:t>
            </a:r>
            <a:r>
              <a:rPr kumimoji="1" lang="it-IT" sz="2000" u="none" dirty="0">
                <a:solidFill>
                  <a:schemeClr val="tx1"/>
                </a:solidFill>
              </a:rPr>
              <a:t>):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 err="1">
                <a:solidFill>
                  <a:srgbClr val="2D2D8A"/>
                </a:solidFill>
              </a:rPr>
              <a:t>Capture</a:t>
            </a:r>
            <a:r>
              <a:rPr kumimoji="1" lang="it-IT" sz="1400" b="1" u="none" dirty="0">
                <a:solidFill>
                  <a:srgbClr val="2D2D8A"/>
                </a:solidFill>
              </a:rPr>
              <a:t> </a:t>
            </a:r>
            <a:r>
              <a:rPr kumimoji="1" lang="it-IT" sz="1400" b="1" u="none" dirty="0" err="1">
                <a:solidFill>
                  <a:srgbClr val="2D2D8A"/>
                </a:solidFill>
              </a:rPr>
              <a:t>times</a:t>
            </a:r>
            <a:r>
              <a:rPr kumimoji="1" lang="it-IT" sz="1400" b="1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>
                <a:solidFill>
                  <a:schemeClr val="tx1"/>
                </a:solidFill>
              </a:rPr>
              <a:t>short relative </a:t>
            </a:r>
            <a:r>
              <a:rPr kumimoji="1" lang="it-IT" sz="1400" u="none" dirty="0" err="1">
                <a:solidFill>
                  <a:schemeClr val="tx1"/>
                </a:solidFill>
              </a:rPr>
              <a:t>to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decay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times</a:t>
            </a:r>
            <a:endParaRPr kumimoji="1" lang="it-IT" sz="1400" u="none" dirty="0">
              <a:solidFill>
                <a:schemeClr val="tx1"/>
              </a:solidFill>
            </a:endParaRP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u="none" dirty="0" err="1">
                <a:solidFill>
                  <a:schemeClr val="tx1"/>
                </a:solidFill>
              </a:rPr>
              <a:t>Produces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b="1" u="none" dirty="0" err="1">
                <a:solidFill>
                  <a:srgbClr val="2D2D8A"/>
                </a:solidFill>
              </a:rPr>
              <a:t>unstable</a:t>
            </a:r>
            <a:r>
              <a:rPr kumimoji="1" lang="it-IT" sz="1400" b="1" u="none" dirty="0">
                <a:solidFill>
                  <a:srgbClr val="2D2D8A"/>
                </a:solidFill>
              </a:rPr>
              <a:t> </a:t>
            </a:r>
            <a:r>
              <a:rPr kumimoji="1" lang="it-IT" sz="1400" b="1" u="none" dirty="0" err="1">
                <a:solidFill>
                  <a:srgbClr val="2D2D8A"/>
                </a:solidFill>
              </a:rPr>
              <a:t>isotopes</a:t>
            </a:r>
            <a:r>
              <a:rPr kumimoji="1" lang="it-IT" sz="1400" b="1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>
                <a:solidFill>
                  <a:schemeClr val="tx1"/>
                </a:solidFill>
              </a:rPr>
              <a:t>(</a:t>
            </a:r>
            <a:r>
              <a:rPr kumimoji="1" lang="it-IT" sz="1400" u="none" dirty="0" err="1">
                <a:solidFill>
                  <a:schemeClr val="tx1"/>
                </a:solidFill>
              </a:rPr>
              <a:t>neutron-rich</a:t>
            </a:r>
            <a:r>
              <a:rPr kumimoji="1" lang="it-IT" sz="1400" u="none" dirty="0">
                <a:solidFill>
                  <a:schemeClr val="tx1"/>
                </a:solidFill>
              </a:rPr>
              <a:t>)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>
                <a:solidFill>
                  <a:schemeClr val="tx1"/>
                </a:solidFill>
              </a:rPr>
              <a:t>N</a:t>
            </a:r>
            <a:r>
              <a:rPr kumimoji="1" lang="it-IT" sz="1400" b="1" u="none" baseline="-25000" dirty="0">
                <a:solidFill>
                  <a:schemeClr val="tx1"/>
                </a:solidFill>
              </a:rPr>
              <a:t>n</a:t>
            </a:r>
            <a:r>
              <a:rPr kumimoji="1" lang="it-IT" sz="1400" u="none" dirty="0">
                <a:solidFill>
                  <a:schemeClr val="tx1"/>
                </a:solidFill>
              </a:rPr>
              <a:t> = 10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20-30</a:t>
            </a:r>
            <a:r>
              <a:rPr kumimoji="1" lang="it-IT" sz="1400" u="none" dirty="0">
                <a:solidFill>
                  <a:schemeClr val="tx1"/>
                </a:solidFill>
              </a:rPr>
              <a:t> n/cm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CasellaDiTesto 16"/>
          <p:cNvSpPr txBox="1"/>
          <p:nvPr/>
        </p:nvSpPr>
        <p:spPr>
          <a:xfrm>
            <a:off x="6012160" y="2060848"/>
            <a:ext cx="2674937" cy="3381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u="none" dirty="0" err="1">
                <a:solidFill>
                  <a:schemeClr val="bg1"/>
                </a:solidFill>
              </a:rPr>
              <a:t>Radioactive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beam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facilities</a:t>
            </a:r>
            <a:endParaRPr lang="it-IT" sz="1600" u="none" dirty="0">
              <a:solidFill>
                <a:schemeClr val="bg1"/>
              </a:solidFill>
            </a:endParaRPr>
          </a:p>
        </p:txBody>
      </p:sp>
      <p:sp>
        <p:nvSpPr>
          <p:cNvPr id="30" name="CasellaDiTesto 23"/>
          <p:cNvSpPr txBox="1"/>
          <p:nvPr/>
        </p:nvSpPr>
        <p:spPr>
          <a:xfrm>
            <a:off x="2051050" y="1989138"/>
            <a:ext cx="1728788" cy="338137"/>
          </a:xfrm>
          <a:prstGeom prst="rect">
            <a:avLst/>
          </a:prstGeom>
          <a:solidFill>
            <a:srgbClr val="B5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u="none" dirty="0" err="1">
                <a:solidFill>
                  <a:schemeClr val="bg1"/>
                </a:solidFill>
              </a:rPr>
              <a:t>Neutron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beams</a:t>
            </a:r>
            <a:endParaRPr lang="it-IT" sz="1600" u="none" dirty="0">
              <a:solidFill>
                <a:schemeClr val="bg1"/>
              </a:solidFill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US" sz="2000" u="none" dirty="0" smtClean="0">
                <a:solidFill>
                  <a:srgbClr val="B50000"/>
                </a:solidFill>
              </a:rPr>
              <a:t>Element production beyond Fe</a:t>
            </a:r>
            <a:endParaRPr lang="en-US" sz="2000" u="none" dirty="0">
              <a:solidFill>
                <a:srgbClr val="B50000"/>
              </a:solidFill>
            </a:endParaRPr>
          </a:p>
        </p:txBody>
      </p:sp>
      <p:pic>
        <p:nvPicPr>
          <p:cNvPr id="31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e 4"/>
          <p:cNvSpPr/>
          <p:nvPr/>
        </p:nvSpPr>
        <p:spPr bwMode="auto">
          <a:xfrm rot="19428228">
            <a:off x="4210956" y="3118478"/>
            <a:ext cx="2781922" cy="514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600" b="1" u="none" dirty="0">
                <a:solidFill>
                  <a:schemeClr val="tx1"/>
                </a:solidFill>
              </a:rPr>
              <a:t> </a:t>
            </a:r>
            <a:r>
              <a:rPr lang="it-IT" sz="1600" b="1" u="none" dirty="0" err="1">
                <a:solidFill>
                  <a:schemeClr val="tx1"/>
                </a:solidFill>
              </a:rPr>
              <a:t>r-process</a:t>
            </a:r>
            <a:r>
              <a:rPr lang="it-IT" u="none" dirty="0">
                <a:solidFill>
                  <a:schemeClr val="tx1"/>
                </a:solidFill>
              </a:rPr>
              <a:t> </a:t>
            </a:r>
            <a:r>
              <a:rPr lang="it-IT" sz="1400" u="none" dirty="0">
                <a:solidFill>
                  <a:schemeClr val="tx1"/>
                </a:solidFill>
              </a:rPr>
              <a:t>(</a:t>
            </a:r>
            <a:r>
              <a:rPr lang="it-IT" sz="1400" u="none" dirty="0" err="1" smtClean="0">
                <a:solidFill>
                  <a:schemeClr val="tx1"/>
                </a:solidFill>
              </a:rPr>
              <a:t>Supernovae</a:t>
            </a:r>
            <a:r>
              <a:rPr lang="it-IT" sz="1400" u="none" dirty="0" smtClean="0">
                <a:solidFill>
                  <a:schemeClr val="tx1"/>
                </a:solidFill>
              </a:rPr>
              <a:t> </a:t>
            </a:r>
            <a:endParaRPr lang="it-IT" sz="1400" u="none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it-IT" sz="1400" u="none" dirty="0" err="1" smtClean="0">
                <a:solidFill>
                  <a:schemeClr val="tx1"/>
                </a:solidFill>
              </a:rPr>
              <a:t>Neutron</a:t>
            </a:r>
            <a:r>
              <a:rPr lang="it-IT" sz="1400" u="none" dirty="0" smtClean="0">
                <a:solidFill>
                  <a:schemeClr val="tx1"/>
                </a:solidFill>
              </a:rPr>
              <a:t> Star Merger)</a:t>
            </a:r>
            <a:endParaRPr lang="it-IT" sz="1400" u="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1638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1"/>
          <p:cNvSpPr txBox="1">
            <a:spLocks noChangeAspect="1" noChangeArrowheads="1"/>
          </p:cNvSpPr>
          <p:nvPr/>
        </p:nvSpPr>
        <p:spPr bwMode="auto">
          <a:xfrm>
            <a:off x="3275013" y="5680075"/>
            <a:ext cx="700087" cy="70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56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91.7%</a:t>
            </a:r>
          </a:p>
        </p:txBody>
      </p:sp>
      <p:sp>
        <p:nvSpPr>
          <p:cNvPr id="16389" name="Text Box 12"/>
          <p:cNvSpPr txBox="1">
            <a:spLocks noChangeAspect="1" noChangeArrowheads="1"/>
          </p:cNvSpPr>
          <p:nvPr/>
        </p:nvSpPr>
        <p:spPr bwMode="auto">
          <a:xfrm>
            <a:off x="3976688" y="5680075"/>
            <a:ext cx="700087" cy="70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57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2.2%</a:t>
            </a:r>
          </a:p>
        </p:txBody>
      </p:sp>
      <p:sp>
        <p:nvSpPr>
          <p:cNvPr id="16390" name="Text Box 13"/>
          <p:cNvSpPr txBox="1">
            <a:spLocks noChangeAspect="1" noChangeArrowheads="1"/>
          </p:cNvSpPr>
          <p:nvPr/>
        </p:nvSpPr>
        <p:spPr bwMode="auto">
          <a:xfrm>
            <a:off x="4678363" y="5680075"/>
            <a:ext cx="700087" cy="70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58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0.28%</a:t>
            </a:r>
          </a:p>
        </p:txBody>
      </p:sp>
      <p:sp>
        <p:nvSpPr>
          <p:cNvPr id="16391" name="Text Box 14"/>
          <p:cNvSpPr txBox="1">
            <a:spLocks noChangeAspect="1" noChangeArrowheads="1"/>
          </p:cNvSpPr>
          <p:nvPr/>
        </p:nvSpPr>
        <p:spPr bwMode="auto">
          <a:xfrm>
            <a:off x="4678363" y="4271963"/>
            <a:ext cx="700087" cy="703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60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26.2%</a:t>
            </a:r>
          </a:p>
        </p:txBody>
      </p:sp>
      <p:sp>
        <p:nvSpPr>
          <p:cNvPr id="16392" name="Text Box 15"/>
          <p:cNvSpPr txBox="1">
            <a:spLocks noChangeAspect="1" noChangeArrowheads="1"/>
          </p:cNvSpPr>
          <p:nvPr/>
        </p:nvSpPr>
        <p:spPr bwMode="auto">
          <a:xfrm>
            <a:off x="4678363" y="4975225"/>
            <a:ext cx="700087" cy="703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59</a:t>
            </a:r>
            <a:r>
              <a:rPr lang="it-IT" sz="1400" b="1" u="none"/>
              <a:t>Co</a:t>
            </a:r>
          </a:p>
          <a:p>
            <a:pPr algn="ctr" eaLnBrk="1" hangingPunct="1"/>
            <a:r>
              <a:rPr lang="en-US" sz="1000" u="none"/>
              <a:t>100%</a:t>
            </a:r>
          </a:p>
        </p:txBody>
      </p:sp>
      <p:sp>
        <p:nvSpPr>
          <p:cNvPr id="16393" name="Text Box 16"/>
          <p:cNvSpPr txBox="1">
            <a:spLocks noChangeAspect="1" noChangeArrowheads="1"/>
          </p:cNvSpPr>
          <p:nvPr/>
        </p:nvSpPr>
        <p:spPr bwMode="auto">
          <a:xfrm>
            <a:off x="5381625" y="5680075"/>
            <a:ext cx="698500" cy="701675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59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44.5 d</a:t>
            </a:r>
          </a:p>
        </p:txBody>
      </p:sp>
      <p:sp>
        <p:nvSpPr>
          <p:cNvPr id="16394" name="Text Box 17"/>
          <p:cNvSpPr txBox="1">
            <a:spLocks noChangeAspect="1" noChangeArrowheads="1"/>
          </p:cNvSpPr>
          <p:nvPr/>
        </p:nvSpPr>
        <p:spPr bwMode="auto">
          <a:xfrm>
            <a:off x="6075363" y="5680075"/>
            <a:ext cx="700087" cy="701675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60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1.5</a:t>
            </a:r>
            <a:r>
              <a:rPr lang="en-US" sz="1000" u="none">
                <a:latin typeface="Times New Roman" charset="0"/>
                <a:cs typeface="Times New Roman" charset="0"/>
              </a:rPr>
              <a:t>·</a:t>
            </a:r>
            <a:r>
              <a:rPr lang="en-US" sz="1000" u="none"/>
              <a:t>10</a:t>
            </a:r>
            <a:r>
              <a:rPr lang="en-US" sz="1000" u="none" baseline="30000"/>
              <a:t>6</a:t>
            </a:r>
            <a:r>
              <a:rPr lang="en-US" sz="1000" u="none"/>
              <a:t> y</a:t>
            </a:r>
          </a:p>
        </p:txBody>
      </p:sp>
      <p:sp>
        <p:nvSpPr>
          <p:cNvPr id="16395" name="Text Box 18"/>
          <p:cNvSpPr txBox="1">
            <a:spLocks noChangeAspect="1" noChangeArrowheads="1"/>
          </p:cNvSpPr>
          <p:nvPr/>
        </p:nvSpPr>
        <p:spPr bwMode="auto">
          <a:xfrm>
            <a:off x="5381625" y="4975225"/>
            <a:ext cx="698500" cy="703263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60</a:t>
            </a:r>
            <a:r>
              <a:rPr lang="it-IT" sz="1400" b="1" u="none"/>
              <a:t>Co</a:t>
            </a:r>
          </a:p>
          <a:p>
            <a:pPr algn="ctr" eaLnBrk="1" hangingPunct="1"/>
            <a:r>
              <a:rPr lang="en-US" sz="1000" u="none"/>
              <a:t>5.272 y</a:t>
            </a:r>
          </a:p>
        </p:txBody>
      </p:sp>
      <p:sp>
        <p:nvSpPr>
          <p:cNvPr id="16396" name="Text Box 19"/>
          <p:cNvSpPr txBox="1">
            <a:spLocks noChangeAspect="1" noChangeArrowheads="1"/>
          </p:cNvSpPr>
          <p:nvPr/>
        </p:nvSpPr>
        <p:spPr bwMode="auto">
          <a:xfrm>
            <a:off x="6075363" y="4975225"/>
            <a:ext cx="700087" cy="703263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61</a:t>
            </a:r>
            <a:r>
              <a:rPr lang="it-IT" sz="1400" b="1" u="none"/>
              <a:t>Co</a:t>
            </a:r>
          </a:p>
          <a:p>
            <a:pPr algn="ctr" eaLnBrk="1" hangingPunct="1"/>
            <a:r>
              <a:rPr lang="en-US" sz="1000" u="none"/>
              <a:t>1.65 h</a:t>
            </a:r>
          </a:p>
        </p:txBody>
      </p:sp>
      <p:sp>
        <p:nvSpPr>
          <p:cNvPr id="16397" name="Text Box 20"/>
          <p:cNvSpPr txBox="1">
            <a:spLocks noChangeAspect="1" noChangeArrowheads="1"/>
          </p:cNvSpPr>
          <p:nvPr/>
        </p:nvSpPr>
        <p:spPr bwMode="auto">
          <a:xfrm>
            <a:off x="5381625" y="4271963"/>
            <a:ext cx="698500" cy="703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61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1.14%</a:t>
            </a:r>
          </a:p>
        </p:txBody>
      </p:sp>
      <p:sp>
        <p:nvSpPr>
          <p:cNvPr id="16398" name="Text Box 21"/>
          <p:cNvSpPr txBox="1">
            <a:spLocks noChangeAspect="1" noChangeArrowheads="1"/>
          </p:cNvSpPr>
          <p:nvPr/>
        </p:nvSpPr>
        <p:spPr bwMode="auto">
          <a:xfrm>
            <a:off x="6075363" y="4271963"/>
            <a:ext cx="700087" cy="703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62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3.63%</a:t>
            </a:r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4991100" y="5356225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400" name="Text Box 23"/>
          <p:cNvSpPr txBox="1">
            <a:spLocks noChangeAspect="1" noChangeArrowheads="1"/>
          </p:cNvSpPr>
          <p:nvPr/>
        </p:nvSpPr>
        <p:spPr bwMode="auto">
          <a:xfrm>
            <a:off x="6770688" y="4271963"/>
            <a:ext cx="700087" cy="703262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63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100 y</a:t>
            </a:r>
          </a:p>
        </p:txBody>
      </p:sp>
      <p:sp>
        <p:nvSpPr>
          <p:cNvPr id="16401" name="Text Box 24"/>
          <p:cNvSpPr txBox="1">
            <a:spLocks noChangeAspect="1" noChangeArrowheads="1"/>
          </p:cNvSpPr>
          <p:nvPr/>
        </p:nvSpPr>
        <p:spPr bwMode="auto">
          <a:xfrm>
            <a:off x="7472363" y="4271963"/>
            <a:ext cx="700087" cy="703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64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0.93%</a:t>
            </a:r>
          </a:p>
        </p:txBody>
      </p:sp>
      <p:sp>
        <p:nvSpPr>
          <p:cNvPr id="16402" name="Text Box 25"/>
          <p:cNvSpPr txBox="1">
            <a:spLocks noChangeAspect="1" noChangeArrowheads="1"/>
          </p:cNvSpPr>
          <p:nvPr/>
        </p:nvSpPr>
        <p:spPr bwMode="auto">
          <a:xfrm>
            <a:off x="3976688" y="4975225"/>
            <a:ext cx="700087" cy="703263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58</a:t>
            </a:r>
            <a:r>
              <a:rPr lang="it-IT" sz="1400" b="1" u="none"/>
              <a:t>Co</a:t>
            </a:r>
          </a:p>
          <a:p>
            <a:pPr algn="ctr" eaLnBrk="1" hangingPunct="1"/>
            <a:r>
              <a:rPr lang="en-US" sz="1000" u="none"/>
              <a:t>70.86 d</a:t>
            </a:r>
          </a:p>
        </p:txBody>
      </p:sp>
      <p:sp>
        <p:nvSpPr>
          <p:cNvPr id="16403" name="Text Box 26"/>
          <p:cNvSpPr txBox="1">
            <a:spLocks noChangeAspect="1" noChangeArrowheads="1"/>
          </p:cNvSpPr>
          <p:nvPr/>
        </p:nvSpPr>
        <p:spPr bwMode="auto">
          <a:xfrm>
            <a:off x="5381625" y="3567113"/>
            <a:ext cx="698500" cy="701675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 dirty="0"/>
              <a:t>62</a:t>
            </a:r>
            <a:r>
              <a:rPr lang="it-IT" sz="1400" b="1" u="none" dirty="0"/>
              <a:t>Cu</a:t>
            </a:r>
          </a:p>
          <a:p>
            <a:pPr algn="ctr" eaLnBrk="1" hangingPunct="1"/>
            <a:r>
              <a:rPr lang="en-US" sz="1000" u="none" dirty="0"/>
              <a:t>9.74 m</a:t>
            </a:r>
          </a:p>
        </p:txBody>
      </p:sp>
      <p:sp>
        <p:nvSpPr>
          <p:cNvPr id="16404" name="Text Box 27"/>
          <p:cNvSpPr txBox="1">
            <a:spLocks noChangeAspect="1" noChangeArrowheads="1"/>
          </p:cNvSpPr>
          <p:nvPr/>
        </p:nvSpPr>
        <p:spPr bwMode="auto">
          <a:xfrm>
            <a:off x="6075363" y="3567113"/>
            <a:ext cx="700087" cy="70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63</a:t>
            </a:r>
            <a:r>
              <a:rPr lang="it-IT" sz="1400" b="1" u="none"/>
              <a:t>Cu</a:t>
            </a:r>
          </a:p>
          <a:p>
            <a:pPr algn="ctr" eaLnBrk="1" hangingPunct="1"/>
            <a:r>
              <a:rPr lang="en-US" sz="1000" u="none"/>
              <a:t>69.2%</a:t>
            </a:r>
          </a:p>
        </p:txBody>
      </p:sp>
      <p:sp>
        <p:nvSpPr>
          <p:cNvPr id="16405" name="Text Box 28"/>
          <p:cNvSpPr txBox="1">
            <a:spLocks noChangeAspect="1" noChangeArrowheads="1"/>
          </p:cNvSpPr>
          <p:nvPr/>
        </p:nvSpPr>
        <p:spPr bwMode="auto">
          <a:xfrm>
            <a:off x="6770688" y="3567113"/>
            <a:ext cx="700087" cy="701675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64</a:t>
            </a:r>
            <a:r>
              <a:rPr lang="it-IT" sz="1400" b="1" u="none"/>
              <a:t>Cu</a:t>
            </a:r>
          </a:p>
          <a:p>
            <a:pPr algn="ctr" eaLnBrk="1" hangingPunct="1"/>
            <a:r>
              <a:rPr lang="en-US" sz="1400" b="1" u="none"/>
              <a:t>  </a:t>
            </a:r>
            <a:r>
              <a:rPr lang="en-US" sz="1000" u="none"/>
              <a:t>12.7 h</a:t>
            </a:r>
          </a:p>
        </p:txBody>
      </p:sp>
      <p:sp>
        <p:nvSpPr>
          <p:cNvPr id="23" name="Line 29"/>
          <p:cNvSpPr>
            <a:spLocks noChangeAspect="1" noChangeShapeType="1"/>
          </p:cNvSpPr>
          <p:nvPr/>
        </p:nvSpPr>
        <p:spPr bwMode="auto">
          <a:xfrm flipH="1" flipV="1">
            <a:off x="4949825" y="5318125"/>
            <a:ext cx="852488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>
            <a:off x="3581400" y="6100763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31"/>
          <p:cNvSpPr>
            <a:spLocks noChangeShapeType="1"/>
          </p:cNvSpPr>
          <p:nvPr/>
        </p:nvSpPr>
        <p:spPr bwMode="auto">
          <a:xfrm>
            <a:off x="4300538" y="6100763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Line 32"/>
          <p:cNvSpPr>
            <a:spLocks noChangeShapeType="1"/>
          </p:cNvSpPr>
          <p:nvPr/>
        </p:nvSpPr>
        <p:spPr bwMode="auto">
          <a:xfrm>
            <a:off x="5092700" y="6110288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>
            <a:off x="4949825" y="4600575"/>
            <a:ext cx="755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34"/>
          <p:cNvSpPr>
            <a:spLocks noChangeAspect="1" noChangeShapeType="1"/>
          </p:cNvSpPr>
          <p:nvPr/>
        </p:nvSpPr>
        <p:spPr bwMode="auto">
          <a:xfrm flipH="1" flipV="1">
            <a:off x="4887913" y="4597400"/>
            <a:ext cx="852487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412" name="Text Box 35"/>
          <p:cNvSpPr txBox="1">
            <a:spLocks noChangeAspect="1" noChangeArrowheads="1"/>
          </p:cNvSpPr>
          <p:nvPr/>
        </p:nvSpPr>
        <p:spPr bwMode="auto">
          <a:xfrm>
            <a:off x="6770688" y="5680075"/>
            <a:ext cx="700087" cy="701675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61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6 m</a:t>
            </a:r>
          </a:p>
        </p:txBody>
      </p:sp>
      <p:sp>
        <p:nvSpPr>
          <p:cNvPr id="30" name="Line 36"/>
          <p:cNvSpPr>
            <a:spLocks noChangeShapeType="1"/>
          </p:cNvSpPr>
          <p:nvPr/>
        </p:nvSpPr>
        <p:spPr bwMode="auto">
          <a:xfrm>
            <a:off x="5668963" y="4600575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" name="Line 37"/>
          <p:cNvSpPr>
            <a:spLocks noChangeShapeType="1"/>
          </p:cNvSpPr>
          <p:nvPr/>
        </p:nvSpPr>
        <p:spPr bwMode="auto">
          <a:xfrm>
            <a:off x="6461125" y="4600575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" name="Line 38"/>
          <p:cNvSpPr>
            <a:spLocks noChangeAspect="1" noChangeShapeType="1"/>
          </p:cNvSpPr>
          <p:nvPr/>
        </p:nvSpPr>
        <p:spPr bwMode="auto">
          <a:xfrm flipH="1" flipV="1">
            <a:off x="6389688" y="3927475"/>
            <a:ext cx="792162" cy="669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" name="Line 39"/>
          <p:cNvSpPr>
            <a:spLocks noChangeShapeType="1"/>
          </p:cNvSpPr>
          <p:nvPr/>
        </p:nvSpPr>
        <p:spPr bwMode="auto">
          <a:xfrm>
            <a:off x="6478588" y="3949700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" name="Line 40"/>
          <p:cNvSpPr>
            <a:spLocks noChangeAspect="1" noChangeShapeType="1"/>
          </p:cNvSpPr>
          <p:nvPr/>
        </p:nvSpPr>
        <p:spPr bwMode="auto">
          <a:xfrm flipH="1" flipV="1">
            <a:off x="6461125" y="3279775"/>
            <a:ext cx="792163" cy="6699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5260975" y="2890838"/>
            <a:ext cx="2568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600" i="1" u="none" dirty="0">
                <a:latin typeface="+mn-lt"/>
              </a:rPr>
              <a:t>Along the β-</a:t>
            </a:r>
            <a:r>
              <a:rPr lang="it-IT" sz="1600" i="1" u="none" dirty="0" err="1">
                <a:latin typeface="+mn-lt"/>
              </a:rPr>
              <a:t>stability</a:t>
            </a:r>
            <a:r>
              <a:rPr lang="it-IT" sz="1600" i="1" u="none" dirty="0">
                <a:latin typeface="+mn-lt"/>
              </a:rPr>
              <a:t> </a:t>
            </a:r>
            <a:r>
              <a:rPr lang="it-IT" sz="1600" i="1" u="none" dirty="0" err="1">
                <a:latin typeface="+mn-lt"/>
              </a:rPr>
              <a:t>valley</a:t>
            </a:r>
            <a:endParaRPr lang="en-US" sz="1600" i="1" u="none" dirty="0">
              <a:latin typeface="+mn-lt"/>
            </a:endParaRPr>
          </a:p>
        </p:txBody>
      </p:sp>
      <p:sp>
        <p:nvSpPr>
          <p:cNvPr id="36" name="CasellaDiTesto 36"/>
          <p:cNvSpPr txBox="1">
            <a:spLocks noChangeArrowheads="1"/>
          </p:cNvSpPr>
          <p:nvPr/>
        </p:nvSpPr>
        <p:spPr bwMode="auto">
          <a:xfrm>
            <a:off x="250825" y="1341438"/>
            <a:ext cx="4105275" cy="2616101"/>
          </a:xfrm>
          <a:prstGeom prst="rect">
            <a:avLst/>
          </a:prstGeom>
          <a:ln>
            <a:solidFill>
              <a:srgbClr val="2F85A6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600" u="none" dirty="0" err="1">
                <a:solidFill>
                  <a:srgbClr val="2F85A6"/>
                </a:solidFill>
              </a:rPr>
              <a:t>s-process</a:t>
            </a:r>
            <a:r>
              <a:rPr lang="it-IT" sz="1600" u="none" dirty="0">
                <a:solidFill>
                  <a:srgbClr val="2F85A6"/>
                </a:solidFill>
              </a:rPr>
              <a:t> nucleosynthesis </a:t>
            </a:r>
            <a:r>
              <a:rPr lang="it-IT" sz="1600" u="none" dirty="0" err="1">
                <a:solidFill>
                  <a:srgbClr val="2F85A6"/>
                </a:solidFill>
              </a:rPr>
              <a:t>proceeds</a:t>
            </a:r>
            <a:r>
              <a:rPr lang="it-IT" sz="1600" u="none" dirty="0">
                <a:solidFill>
                  <a:srgbClr val="2F85A6"/>
                </a:solidFill>
              </a:rPr>
              <a:t> </a:t>
            </a:r>
            <a:r>
              <a:rPr lang="it-IT" sz="1600" u="none" dirty="0" err="1">
                <a:solidFill>
                  <a:srgbClr val="2F85A6"/>
                </a:solidFill>
              </a:rPr>
              <a:t>through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b="1" u="none" dirty="0" err="1">
                <a:solidFill>
                  <a:srgbClr val="B50000"/>
                </a:solidFill>
              </a:rPr>
              <a:t>neutron</a:t>
            </a:r>
            <a:r>
              <a:rPr lang="it-IT" sz="1600" b="1" u="none" dirty="0">
                <a:solidFill>
                  <a:srgbClr val="B50000"/>
                </a:solidFill>
              </a:rPr>
              <a:t> </a:t>
            </a:r>
            <a:r>
              <a:rPr lang="it-IT" sz="1600" b="1" u="none" dirty="0" err="1" smtClean="0">
                <a:solidFill>
                  <a:srgbClr val="B50000"/>
                </a:solidFill>
              </a:rPr>
              <a:t>capture</a:t>
            </a:r>
            <a:r>
              <a:rPr lang="it-IT" sz="1600" b="1" u="none" dirty="0" smtClean="0">
                <a:solidFill>
                  <a:schemeClr val="accent6"/>
                </a:solidFill>
              </a:rPr>
              <a:t> </a:t>
            </a:r>
            <a:r>
              <a:rPr lang="it-IT" sz="1600" u="none" dirty="0" err="1" smtClean="0">
                <a:solidFill>
                  <a:srgbClr val="2F85A6"/>
                </a:solidFill>
              </a:rPr>
              <a:t>reactions</a:t>
            </a:r>
            <a:r>
              <a:rPr lang="it-IT" sz="1600" u="none" dirty="0" smtClean="0">
                <a:solidFill>
                  <a:srgbClr val="2F85A6"/>
                </a:solidFill>
              </a:rPr>
              <a:t> and </a:t>
            </a:r>
            <a:r>
              <a:rPr lang="it-IT" sz="1600" u="none" dirty="0">
                <a:solidFill>
                  <a:srgbClr val="2F85A6"/>
                </a:solidFill>
              </a:rPr>
              <a:t>successive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u="none" dirty="0" smtClean="0">
                <a:solidFill>
                  <a:srgbClr val="B50000"/>
                </a:solidFill>
              </a:rPr>
              <a:t>β</a:t>
            </a:r>
            <a:r>
              <a:rPr lang="it-IT" sz="1600" b="1" u="none" dirty="0">
                <a:solidFill>
                  <a:srgbClr val="B50000"/>
                </a:solidFill>
              </a:rPr>
              <a:t> </a:t>
            </a:r>
            <a:r>
              <a:rPr lang="it-IT" sz="1600" b="1" u="none" dirty="0" err="1" smtClean="0">
                <a:solidFill>
                  <a:srgbClr val="B50000"/>
                </a:solidFill>
              </a:rPr>
              <a:t>decay</a:t>
            </a:r>
            <a:r>
              <a:rPr lang="it-IT" sz="1600" b="1" u="none" dirty="0">
                <a:solidFill>
                  <a:srgbClr val="B50000"/>
                </a:solidFill>
              </a:rPr>
              <a:t>.</a:t>
            </a:r>
            <a:endParaRPr lang="it-IT" sz="1600" u="none" dirty="0">
              <a:solidFill>
                <a:srgbClr val="B50000"/>
              </a:solidFill>
            </a:endParaRPr>
          </a:p>
          <a:p>
            <a:pPr marL="0" lvl="1" algn="just">
              <a:spcBef>
                <a:spcPts val="600"/>
              </a:spcBef>
              <a:defRPr/>
            </a:pPr>
            <a:r>
              <a:rPr lang="it-IT" sz="1600" u="none" dirty="0">
                <a:solidFill>
                  <a:srgbClr val="2F85A6"/>
                </a:solidFill>
              </a:rPr>
              <a:t>The </a:t>
            </a:r>
            <a:r>
              <a:rPr lang="it-IT" sz="1600" u="none" dirty="0" err="1">
                <a:solidFill>
                  <a:srgbClr val="2F85A6"/>
                </a:solidFill>
              </a:rPr>
              <a:t>abundance</a:t>
            </a:r>
            <a:r>
              <a:rPr lang="it-IT" sz="1600" u="none" dirty="0">
                <a:solidFill>
                  <a:srgbClr val="2F85A6"/>
                </a:solidFill>
              </a:rPr>
              <a:t> of </a:t>
            </a:r>
            <a:r>
              <a:rPr lang="it-IT" sz="1600" u="none" dirty="0" err="1">
                <a:solidFill>
                  <a:srgbClr val="2F85A6"/>
                </a:solidFill>
              </a:rPr>
              <a:t>elements</a:t>
            </a:r>
            <a:r>
              <a:rPr lang="it-IT" sz="1600" u="none" dirty="0">
                <a:solidFill>
                  <a:srgbClr val="2F85A6"/>
                </a:solidFill>
              </a:rPr>
              <a:t> in the </a:t>
            </a:r>
            <a:r>
              <a:rPr lang="it-IT" sz="1600" u="none" dirty="0" err="1">
                <a:solidFill>
                  <a:srgbClr val="2F85A6"/>
                </a:solidFill>
              </a:rPr>
              <a:t>Universe</a:t>
            </a:r>
            <a:r>
              <a:rPr lang="it-IT" sz="1600" u="none" dirty="0">
                <a:solidFill>
                  <a:srgbClr val="2F85A6"/>
                </a:solidFill>
              </a:rPr>
              <a:t> </a:t>
            </a:r>
            <a:r>
              <a:rPr lang="it-IT" sz="1600" u="none" dirty="0" err="1">
                <a:solidFill>
                  <a:srgbClr val="2F85A6"/>
                </a:solidFill>
              </a:rPr>
              <a:t>depends</a:t>
            </a:r>
            <a:r>
              <a:rPr lang="it-IT" sz="1600" u="none" dirty="0">
                <a:solidFill>
                  <a:srgbClr val="2F85A6"/>
                </a:solidFill>
              </a:rPr>
              <a:t> </a:t>
            </a:r>
            <a:r>
              <a:rPr lang="it-IT" sz="1600" u="none" dirty="0" smtClean="0">
                <a:solidFill>
                  <a:srgbClr val="2F85A6"/>
                </a:solidFill>
              </a:rPr>
              <a:t>on: </a:t>
            </a:r>
            <a:endParaRPr lang="it-IT" sz="1600" u="none" dirty="0">
              <a:solidFill>
                <a:srgbClr val="2F85A6"/>
              </a:solidFill>
            </a:endParaRPr>
          </a:p>
          <a:p>
            <a:pPr marL="285750" lvl="1" indent="-285750" algn="just">
              <a:spcBef>
                <a:spcPts val="600"/>
              </a:spcBef>
              <a:buFont typeface="Wingdings" charset="2"/>
              <a:buChar char="Ø"/>
              <a:defRPr/>
            </a:pPr>
            <a:r>
              <a:rPr lang="it-IT" sz="1600" b="1" u="none" dirty="0" err="1">
                <a:solidFill>
                  <a:srgbClr val="B50000"/>
                </a:solidFill>
              </a:rPr>
              <a:t>thermodinamic</a:t>
            </a:r>
            <a:r>
              <a:rPr lang="it-IT" sz="1600" b="1" u="none" dirty="0">
                <a:solidFill>
                  <a:srgbClr val="B50000"/>
                </a:solidFill>
              </a:rPr>
              <a:t> </a:t>
            </a:r>
            <a:r>
              <a:rPr lang="it-IT" sz="1600" b="1" u="none" dirty="0" err="1">
                <a:solidFill>
                  <a:srgbClr val="B50000"/>
                </a:solidFill>
              </a:rPr>
              <a:t>conditions</a:t>
            </a:r>
            <a:r>
              <a:rPr lang="it-IT" sz="1600" b="1" u="none" dirty="0">
                <a:solidFill>
                  <a:schemeClr val="accent6"/>
                </a:solidFill>
              </a:rPr>
              <a:t> </a:t>
            </a:r>
            <a:r>
              <a:rPr lang="it-IT" sz="1600" u="none" dirty="0">
                <a:solidFill>
                  <a:srgbClr val="2F85A6"/>
                </a:solidFill>
              </a:rPr>
              <a:t>(</a:t>
            </a:r>
            <a:r>
              <a:rPr lang="it-IT" sz="1600" u="none" dirty="0" err="1">
                <a:solidFill>
                  <a:srgbClr val="2F85A6"/>
                </a:solidFill>
              </a:rPr>
              <a:t>temperture</a:t>
            </a:r>
            <a:r>
              <a:rPr lang="it-IT" sz="1600" u="none" dirty="0">
                <a:solidFill>
                  <a:srgbClr val="2F85A6"/>
                </a:solidFill>
              </a:rPr>
              <a:t> and </a:t>
            </a:r>
            <a:r>
              <a:rPr lang="it-IT" sz="1600" u="none" dirty="0" err="1">
                <a:solidFill>
                  <a:srgbClr val="2F85A6"/>
                </a:solidFill>
              </a:rPr>
              <a:t>neutron</a:t>
            </a:r>
            <a:r>
              <a:rPr lang="it-IT" sz="1600" u="none" dirty="0">
                <a:solidFill>
                  <a:srgbClr val="2F85A6"/>
                </a:solidFill>
              </a:rPr>
              <a:t> </a:t>
            </a:r>
            <a:r>
              <a:rPr lang="it-IT" sz="1600" u="none" dirty="0" err="1">
                <a:solidFill>
                  <a:srgbClr val="2F85A6"/>
                </a:solidFill>
              </a:rPr>
              <a:t>density</a:t>
            </a:r>
            <a:r>
              <a:rPr lang="it-IT" sz="1600" u="none" dirty="0" smtClean="0">
                <a:solidFill>
                  <a:srgbClr val="2F85A6"/>
                </a:solidFill>
              </a:rPr>
              <a:t>);</a:t>
            </a:r>
          </a:p>
          <a:p>
            <a:pPr marL="285750" lvl="1" indent="-285750" algn="just">
              <a:spcBef>
                <a:spcPts val="600"/>
              </a:spcBef>
              <a:buFont typeface="Wingdings" charset="2"/>
              <a:buChar char="Ø"/>
              <a:defRPr/>
            </a:pPr>
            <a:r>
              <a:rPr lang="it-IT" sz="1600" u="none" dirty="0" smtClean="0">
                <a:solidFill>
                  <a:srgbClr val="2F85A6"/>
                </a:solidFill>
                <a:latin typeface="Symbol" charset="2"/>
                <a:cs typeface="Symbol" charset="2"/>
              </a:rPr>
              <a:t>b</a:t>
            </a:r>
            <a:r>
              <a:rPr lang="it-IT" sz="1600" u="none" dirty="0" smtClean="0">
                <a:solidFill>
                  <a:srgbClr val="2F85A6"/>
                </a:solidFill>
              </a:rPr>
              <a:t>-</a:t>
            </a:r>
            <a:r>
              <a:rPr lang="it-IT" sz="1600" u="none" dirty="0" err="1" smtClean="0">
                <a:solidFill>
                  <a:srgbClr val="2F85A6"/>
                </a:solidFill>
              </a:rPr>
              <a:t>decay</a:t>
            </a:r>
            <a:r>
              <a:rPr lang="it-IT" sz="1600" u="none" dirty="0" smtClean="0">
                <a:solidFill>
                  <a:srgbClr val="2F85A6"/>
                </a:solidFill>
              </a:rPr>
              <a:t> rate;</a:t>
            </a:r>
            <a:endParaRPr lang="it-IT" sz="1600" u="none" dirty="0">
              <a:solidFill>
                <a:srgbClr val="2F85A6"/>
              </a:solidFill>
            </a:endParaRPr>
          </a:p>
          <a:p>
            <a:pPr marL="285750" lvl="1" indent="-285750" algn="just">
              <a:spcBef>
                <a:spcPts val="600"/>
              </a:spcBef>
              <a:buFont typeface="Wingdings" charset="2"/>
              <a:buChar char="Ø"/>
              <a:defRPr/>
            </a:pPr>
            <a:r>
              <a:rPr lang="it-IT" sz="1600" b="1" u="none" dirty="0" err="1">
                <a:solidFill>
                  <a:srgbClr val="B50000"/>
                </a:solidFill>
              </a:rPr>
              <a:t>neutron</a:t>
            </a:r>
            <a:r>
              <a:rPr lang="it-IT" sz="1600" b="1" u="none" dirty="0">
                <a:solidFill>
                  <a:srgbClr val="B50000"/>
                </a:solidFill>
              </a:rPr>
              <a:t> </a:t>
            </a:r>
            <a:r>
              <a:rPr lang="it-IT" sz="1600" b="1" u="none" dirty="0" err="1">
                <a:solidFill>
                  <a:srgbClr val="B50000"/>
                </a:solidFill>
              </a:rPr>
              <a:t>capture</a:t>
            </a:r>
            <a:r>
              <a:rPr lang="it-IT" sz="1600" b="1" u="none" dirty="0">
                <a:solidFill>
                  <a:srgbClr val="B50000"/>
                </a:solidFill>
              </a:rPr>
              <a:t> cross-</a:t>
            </a:r>
            <a:r>
              <a:rPr lang="it-IT" sz="1600" b="1" u="none" dirty="0" err="1">
                <a:solidFill>
                  <a:srgbClr val="B50000"/>
                </a:solidFill>
              </a:rPr>
              <a:t>sections</a:t>
            </a:r>
            <a:r>
              <a:rPr lang="it-IT" sz="1600" b="1" u="none" dirty="0" smtClean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37" name="CasellaDiTesto 37"/>
          <p:cNvSpPr txBox="1">
            <a:spLocks noChangeArrowheads="1"/>
          </p:cNvSpPr>
          <p:nvPr/>
        </p:nvSpPr>
        <p:spPr bwMode="auto">
          <a:xfrm>
            <a:off x="588963" y="5884863"/>
            <a:ext cx="1576387" cy="442912"/>
          </a:xfrm>
          <a:prstGeom prst="roundRect">
            <a:avLst/>
          </a:prstGeom>
          <a:solidFill>
            <a:schemeClr val="bg1"/>
          </a:solidFill>
          <a:ln>
            <a:solidFill>
              <a:srgbClr val="2F85A6"/>
            </a:solidFill>
            <a:headEnd/>
            <a:tailEnd/>
          </a:ln>
          <a:effectLst>
            <a:glow rad="101600">
              <a:srgbClr val="2F85A6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000" b="1" u="none" dirty="0" err="1">
                <a:solidFill>
                  <a:srgbClr val="B50000"/>
                </a:solidFill>
              </a:rPr>
              <a:t>s</a:t>
            </a:r>
            <a:r>
              <a:rPr lang="it-IT" sz="2000" b="1" u="none" dirty="0">
                <a:solidFill>
                  <a:srgbClr val="B50000"/>
                </a:solidFill>
              </a:rPr>
              <a:t> </a:t>
            </a:r>
            <a:r>
              <a:rPr lang="it-IT" sz="2000" b="1" u="none" dirty="0" err="1">
                <a:solidFill>
                  <a:srgbClr val="B50000"/>
                </a:solidFill>
              </a:rPr>
              <a:t>process</a:t>
            </a:r>
            <a:endParaRPr lang="it-IT" sz="2000" b="1" u="none" dirty="0">
              <a:solidFill>
                <a:srgbClr val="B50000"/>
              </a:solidFill>
            </a:endParaRPr>
          </a:p>
        </p:txBody>
      </p:sp>
      <p:cxnSp>
        <p:nvCxnSpPr>
          <p:cNvPr id="38" name="Connettore 2 39"/>
          <p:cNvCxnSpPr/>
          <p:nvPr/>
        </p:nvCxnSpPr>
        <p:spPr>
          <a:xfrm rot="240000" flipV="1">
            <a:off x="2232025" y="6078538"/>
            <a:ext cx="928688" cy="7143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37"/>
          <p:cNvSpPr txBox="1">
            <a:spLocks noChangeArrowheads="1"/>
          </p:cNvSpPr>
          <p:nvPr/>
        </p:nvSpPr>
        <p:spPr bwMode="auto">
          <a:xfrm>
            <a:off x="4427538" y="1323975"/>
            <a:ext cx="4537075" cy="1384995"/>
          </a:xfrm>
          <a:prstGeom prst="rect">
            <a:avLst/>
          </a:prstGeom>
          <a:solidFill>
            <a:srgbClr val="12213A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800" u="none" dirty="0" err="1">
                <a:solidFill>
                  <a:schemeClr val="bg1"/>
                </a:solidFill>
              </a:rPr>
              <a:t>Need</a:t>
            </a:r>
            <a:r>
              <a:rPr lang="it-IT" sz="1800" u="none" dirty="0">
                <a:solidFill>
                  <a:schemeClr val="bg1"/>
                </a:solidFill>
              </a:rPr>
              <a:t> </a:t>
            </a:r>
            <a:r>
              <a:rPr lang="it-IT" sz="1800" u="none" dirty="0" smtClean="0">
                <a:solidFill>
                  <a:schemeClr val="bg1"/>
                </a:solidFill>
              </a:rPr>
              <a:t>of </a:t>
            </a:r>
            <a:r>
              <a:rPr lang="it-IT" sz="1800" b="1" u="none" dirty="0">
                <a:solidFill>
                  <a:schemeClr val="bg1"/>
                </a:solidFill>
              </a:rPr>
              <a:t>accurate</a:t>
            </a:r>
            <a:r>
              <a:rPr lang="it-IT" sz="1800" u="none" dirty="0">
                <a:solidFill>
                  <a:schemeClr val="bg1"/>
                </a:solidFill>
              </a:rPr>
              <a:t> </a:t>
            </a:r>
            <a:r>
              <a:rPr lang="it-IT" sz="1800" u="none" dirty="0" smtClean="0">
                <a:solidFill>
                  <a:schemeClr val="bg1"/>
                </a:solidFill>
              </a:rPr>
              <a:t>(</a:t>
            </a:r>
            <a:r>
              <a:rPr lang="it-IT" sz="1800" u="none" dirty="0" err="1" smtClean="0">
                <a:solidFill>
                  <a:schemeClr val="bg1"/>
                </a:solidFill>
              </a:rPr>
              <a:t>n,</a:t>
            </a:r>
            <a:r>
              <a:rPr lang="it-IT" sz="1800" u="none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it-IT" sz="1800" u="none" dirty="0" smtClean="0">
                <a:solidFill>
                  <a:schemeClr val="bg1"/>
                </a:solidFill>
              </a:rPr>
              <a:t>) </a:t>
            </a:r>
            <a:r>
              <a:rPr lang="it-IT" sz="1800" u="none" dirty="0">
                <a:solidFill>
                  <a:schemeClr val="bg1"/>
                </a:solidFill>
              </a:rPr>
              <a:t>cross-</a:t>
            </a:r>
            <a:r>
              <a:rPr lang="it-IT" sz="1800" u="none" dirty="0" err="1">
                <a:solidFill>
                  <a:schemeClr val="bg1"/>
                </a:solidFill>
              </a:rPr>
              <a:t>sections</a:t>
            </a:r>
            <a:r>
              <a:rPr lang="it-IT" sz="1800" u="none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defRPr/>
            </a:pPr>
            <a:endParaRPr lang="it-IT" sz="1800" u="none" dirty="0">
              <a:solidFill>
                <a:schemeClr val="bg1"/>
              </a:solidFill>
            </a:endParaRPr>
          </a:p>
          <a:p>
            <a:pPr lvl="1" indent="-284163" algn="just">
              <a:buFont typeface="Wingdings" charset="2"/>
              <a:buChar char="Ø"/>
              <a:defRPr/>
            </a:pPr>
            <a:r>
              <a:rPr lang="it-IT" sz="1200" b="1" u="none" dirty="0" err="1">
                <a:solidFill>
                  <a:schemeClr val="bg1"/>
                </a:solidFill>
              </a:rPr>
              <a:t>refine</a:t>
            </a:r>
            <a:r>
              <a:rPr lang="it-IT" sz="1200" b="1" u="none" dirty="0">
                <a:solidFill>
                  <a:schemeClr val="bg1"/>
                </a:solidFill>
              </a:rPr>
              <a:t> </a:t>
            </a:r>
            <a:r>
              <a:rPr lang="it-IT" sz="1200" b="1" u="none" dirty="0" err="1">
                <a:solidFill>
                  <a:schemeClr val="bg1"/>
                </a:solidFill>
              </a:rPr>
              <a:t>models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of</a:t>
            </a:r>
            <a:r>
              <a:rPr lang="it-IT" sz="1200" u="none" dirty="0">
                <a:solidFill>
                  <a:schemeClr val="bg1"/>
                </a:solidFill>
              </a:rPr>
              <a:t> stellar </a:t>
            </a:r>
            <a:r>
              <a:rPr lang="it-IT" sz="1200" u="none" dirty="0" err="1">
                <a:solidFill>
                  <a:schemeClr val="bg1"/>
                </a:solidFill>
              </a:rPr>
              <a:t>nucleosynthesis</a:t>
            </a:r>
            <a:r>
              <a:rPr lang="it-IT" sz="1200" u="none" dirty="0">
                <a:solidFill>
                  <a:schemeClr val="bg1"/>
                </a:solidFill>
              </a:rPr>
              <a:t> in the </a:t>
            </a:r>
            <a:r>
              <a:rPr lang="it-IT" sz="1200" u="none" dirty="0" err="1">
                <a:solidFill>
                  <a:schemeClr val="bg1"/>
                </a:solidFill>
              </a:rPr>
              <a:t>Universe</a:t>
            </a:r>
            <a:r>
              <a:rPr lang="it-IT" sz="1200" u="none" dirty="0">
                <a:solidFill>
                  <a:schemeClr val="bg1"/>
                </a:solidFill>
              </a:rPr>
              <a:t>;</a:t>
            </a:r>
          </a:p>
          <a:p>
            <a:pPr lvl="1" indent="-284163" algn="just">
              <a:buFont typeface="Wingdings" charset="2"/>
              <a:buChar char="Ø"/>
              <a:defRPr/>
            </a:pPr>
            <a:endParaRPr lang="it-IT" sz="1200" u="none" dirty="0" smtClean="0">
              <a:solidFill>
                <a:schemeClr val="bg1"/>
              </a:solidFill>
            </a:endParaRPr>
          </a:p>
          <a:p>
            <a:pPr lvl="1" indent="-284163" algn="just">
              <a:buFont typeface="Wingdings" charset="2"/>
              <a:buChar char="Ø"/>
              <a:defRPr/>
            </a:pPr>
            <a:r>
              <a:rPr lang="it-IT" sz="1200" u="none" dirty="0" err="1" smtClean="0">
                <a:solidFill>
                  <a:schemeClr val="bg1"/>
                </a:solidFill>
              </a:rPr>
              <a:t>obtain</a:t>
            </a:r>
            <a:r>
              <a:rPr lang="it-IT" sz="1200" u="none" dirty="0" smtClean="0">
                <a:solidFill>
                  <a:schemeClr val="bg1"/>
                </a:solidFill>
              </a:rPr>
              <a:t> </a:t>
            </a:r>
            <a:r>
              <a:rPr lang="it-IT" sz="1200" u="none" dirty="0">
                <a:solidFill>
                  <a:schemeClr val="bg1"/>
                </a:solidFill>
              </a:rPr>
              <a:t>information on the </a:t>
            </a:r>
            <a:r>
              <a:rPr lang="it-IT" sz="1200" b="1" u="none" dirty="0">
                <a:solidFill>
                  <a:schemeClr val="bg1"/>
                </a:solidFill>
              </a:rPr>
              <a:t>stellar </a:t>
            </a:r>
            <a:r>
              <a:rPr lang="it-IT" sz="1200" b="1" u="none" dirty="0" err="1">
                <a:solidFill>
                  <a:schemeClr val="bg1"/>
                </a:solidFill>
              </a:rPr>
              <a:t>environment</a:t>
            </a:r>
            <a:r>
              <a:rPr lang="it-IT" sz="1200" b="1" u="none" dirty="0">
                <a:solidFill>
                  <a:schemeClr val="bg1"/>
                </a:solidFill>
              </a:rPr>
              <a:t> and </a:t>
            </a:r>
            <a:r>
              <a:rPr lang="it-IT" sz="1200" b="1" u="none" dirty="0" err="1">
                <a:solidFill>
                  <a:schemeClr val="bg1"/>
                </a:solidFill>
              </a:rPr>
              <a:t>evolution</a:t>
            </a:r>
            <a:endParaRPr lang="it-IT" sz="1200" u="none" dirty="0">
              <a:solidFill>
                <a:schemeClr val="bg1"/>
              </a:solidFill>
            </a:endParaRPr>
          </a:p>
        </p:txBody>
      </p:sp>
      <p:pic>
        <p:nvPicPr>
          <p:cNvPr id="42" name="Picture 3" descr="Logo-INFN-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xplosion 1 1"/>
          <p:cNvSpPr/>
          <p:nvPr/>
        </p:nvSpPr>
        <p:spPr bwMode="auto">
          <a:xfrm>
            <a:off x="-396552" y="4005064"/>
            <a:ext cx="3816424" cy="1872208"/>
          </a:xfrm>
          <a:prstGeom prst="irregularSeal1">
            <a:avLst/>
          </a:prstGeom>
          <a:solidFill>
            <a:srgbClr val="12213A"/>
          </a:solidFill>
          <a:ln w="9525" cap="flat" cmpd="sng" algn="ctr">
            <a:solidFill>
              <a:srgbClr val="2F85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u="none" dirty="0" smtClean="0">
                <a:solidFill>
                  <a:schemeClr val="bg1"/>
                </a:solidFill>
              </a:rPr>
              <a:t>key quantity</a:t>
            </a:r>
          </a:p>
          <a:p>
            <a:pPr algn="ctr" eaLnBrk="1" hangingPunct="1"/>
            <a:r>
              <a:rPr lang="en-US" u="none" dirty="0" err="1">
                <a:solidFill>
                  <a:schemeClr val="bg1"/>
                </a:solidFill>
                <a:latin typeface="Symbol" charset="0"/>
              </a:rPr>
              <a:t>σ</a:t>
            </a:r>
            <a:r>
              <a:rPr lang="en-US" u="none" dirty="0">
                <a:solidFill>
                  <a:schemeClr val="bg1"/>
                </a:solidFill>
              </a:rPr>
              <a:t>(</a:t>
            </a:r>
            <a:r>
              <a:rPr lang="en-US" u="none" dirty="0" err="1">
                <a:solidFill>
                  <a:schemeClr val="bg1"/>
                </a:solidFill>
              </a:rPr>
              <a:t>n,</a:t>
            </a:r>
            <a:r>
              <a:rPr lang="en-US" u="none" dirty="0" err="1">
                <a:solidFill>
                  <a:schemeClr val="bg1"/>
                </a:solidFill>
                <a:latin typeface="Symbol" charset="0"/>
              </a:rPr>
              <a:t>γ</a:t>
            </a:r>
            <a:r>
              <a:rPr lang="en-US" u="none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1741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550988"/>
            <a:ext cx="77406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>
                <a:solidFill>
                  <a:srgbClr val="B50000"/>
                </a:solidFill>
              </a:rPr>
              <a:t>Stellar spectra: AGB (8, 23 keV) and Massive stars (25, 90 keV) </a:t>
            </a:r>
          </a:p>
        </p:txBody>
      </p:sp>
      <p:pic>
        <p:nvPicPr>
          <p:cNvPr id="7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2213A"/>
                </a:solidFill>
                <a:cs typeface="+mj-cs"/>
              </a:rPr>
              <a:t>The n_TOF project</a:t>
            </a:r>
          </a:p>
        </p:txBody>
      </p:sp>
      <p:pic>
        <p:nvPicPr>
          <p:cNvPr id="1843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550988"/>
            <a:ext cx="77406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>
                <a:solidFill>
                  <a:srgbClr val="B50000"/>
                </a:solidFill>
              </a:rPr>
              <a:t>Stellar spectra: AGB (8, 23 keV) and Massive stars (25, 90 keV) </a:t>
            </a:r>
          </a:p>
        </p:txBody>
      </p:sp>
      <p:pic>
        <p:nvPicPr>
          <p:cNvPr id="7" name="Picture 3" descr="Logo-INFN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239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ersonalizza struttura">
  <a:themeElements>
    <a:clrScheme name="2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ersonalizza struttur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>
        <a:ln w="38100">
          <a:solidFill>
            <a:srgbClr val="FF66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12599</TotalTime>
  <Words>3542</Words>
  <Application>Microsoft Macintosh PowerPoint</Application>
  <PresentationFormat>On-screen Show (4:3)</PresentationFormat>
  <Paragraphs>529</Paragraphs>
  <Slides>50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1_Struttura predefinita</vt:lpstr>
      <vt:lpstr>2_Personalizza struttura</vt:lpstr>
      <vt:lpstr>Photo Editor Photo</vt:lpstr>
      <vt:lpstr>PowerPoint Presentation</vt:lpstr>
      <vt:lpstr>Outline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Data for s process</vt:lpstr>
      <vt:lpstr>Data for s process</vt:lpstr>
      <vt:lpstr>Branching point isotopes</vt:lpstr>
      <vt:lpstr>Branching point isotopes</vt:lpstr>
      <vt:lpstr>151Sm: s process in  AGB</vt:lpstr>
      <vt:lpstr>Branching point isotopes</vt:lpstr>
      <vt:lpstr>Branching point isotopes</vt:lpstr>
      <vt:lpstr>s-only isotopes</vt:lpstr>
      <vt:lpstr>s-only isotopes</vt:lpstr>
      <vt:lpstr>s-only isotopes</vt:lpstr>
      <vt:lpstr>s-only isotopes</vt:lpstr>
      <vt:lpstr>s-only isotopes</vt:lpstr>
      <vt:lpstr>Magic nuclei: s process peaks</vt:lpstr>
      <vt:lpstr>Magic nuclei: s process peaks</vt:lpstr>
      <vt:lpstr>Magic nuclei: s process peaks</vt:lpstr>
      <vt:lpstr>The case of 25Mg</vt:lpstr>
      <vt:lpstr>The case of 25Mg</vt:lpstr>
      <vt:lpstr>Future 2021 - 2030</vt:lpstr>
      <vt:lpstr>Future 2021 - 2030</vt:lpstr>
      <vt:lpstr>Future 2021 - 2030</vt:lpstr>
      <vt:lpstr>Conclusions</vt:lpstr>
      <vt:lpstr>Conclusions</vt:lpstr>
      <vt:lpstr>Conclusions</vt:lpstr>
      <vt:lpstr>Conclusions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Cristian Massimi</cp:lastModifiedBy>
  <cp:revision>545</cp:revision>
  <cp:lastPrinted>2018-06-23T17:27:24Z</cp:lastPrinted>
  <dcterms:created xsi:type="dcterms:W3CDTF">2009-04-22T19:24:48Z</dcterms:created>
  <dcterms:modified xsi:type="dcterms:W3CDTF">2018-06-25T11:09:38Z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