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62" r:id="rId4"/>
    <p:sldId id="258" r:id="rId5"/>
    <p:sldId id="307" r:id="rId6"/>
    <p:sldId id="308" r:id="rId7"/>
    <p:sldId id="271" r:id="rId8"/>
    <p:sldId id="264" r:id="rId9"/>
    <p:sldId id="310" r:id="rId10"/>
    <p:sldId id="272" r:id="rId11"/>
    <p:sldId id="299" r:id="rId12"/>
    <p:sldId id="311" r:id="rId13"/>
    <p:sldId id="282" r:id="rId14"/>
    <p:sldId id="281" r:id="rId15"/>
    <p:sldId id="289" r:id="rId16"/>
    <p:sldId id="259" r:id="rId17"/>
  </p:sldIdLst>
  <p:sldSz cx="9144000" cy="6858000" type="screen4x3"/>
  <p:notesSz cx="6669088" cy="9896475"/>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8046" autoAdjust="0"/>
  </p:normalViewPr>
  <p:slideViewPr>
    <p:cSldViewPr snapToGrid="0">
      <p:cViewPr varScale="1">
        <p:scale>
          <a:sx n="99" d="100"/>
          <a:sy n="99" d="100"/>
        </p:scale>
        <p:origin x="142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F:\&#1088;&#1077;&#1079;&#1091;&#1083;&#1100;&#1090;&#1072;&#1090;&#1099;%20&#1088;&#1072;&#1089;&#1095;&#1077;&#1090;&#1086;&#1074;,%20&#1075;&#1088;&#1072;&#1092;&#1080;&#1082;&#1080;\&#1079;&#1072;&#1074;&#1080;&#1089;&#1080;&#1084;&#1086;&#1089;&#1090;&#1100;%20&#1101;&#1085;&#1077;&#1088;&#1075;&#1080;&#1080;%20&#1076;&#1077;&#1092;.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52;&#1072;&#1088;&#1080;&#1103;\Desktop\&#1075;&#1086;&#1089;&#1099;.&#1076;&#1080;&#1087;&#1083;&#1086;&#1084;(&#1052;&#1072;&#1096;&#1072;)\&#1076;&#1080;&#1087;&#1083;&#1086;&#1084;\&#1085;&#1086;&#1074;&#1099;&#1077;%20&#1075;&#1088;&#1072;&#1092;&#1080;&#1082;&#108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1052;&#1072;&#1088;&#1080;&#1103;\Desktop\&#1075;&#1086;&#1089;&#1099;.&#1076;&#1080;&#1087;&#1083;&#1086;&#1084;(&#1052;&#1072;&#1096;&#1072;)\&#1076;&#1080;&#1087;&#1083;&#1086;&#1084;\&#1085;&#1086;&#1074;&#1099;&#1077;%20&#1075;&#1088;&#1072;&#1092;&#1080;&#1082;&#1080;.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F:\&#1088;&#1077;&#1079;&#1091;&#1083;&#1100;&#1090;&#1072;&#1090;&#1099;%20&#1088;&#1072;&#1089;&#1095;&#1077;&#1090;&#1086;&#1074;,%20&#1075;&#1088;&#1072;&#1092;&#1080;&#1082;&#1080;\&#1079;&#1072;&#1074;&#1080;&#1089;&#1080;&#1084;&#1086;&#1089;&#1090;&#1100;%20&#1096;&#1080;&#1088;&#1080;&#1085;&#1099;%20&#1047;&#1065;.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amsung\Desktop\Gaussian%20(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amsung\Desktop\&#1090;&#1088;&#1091;&#1073;&#1082;&#1080;.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1055;&#1086;&#1083;&#1100;&#1079;&#1086;&#1074;&#1072;&#1090;&#1077;&#1083;&#1100;\Desktop\&#1043;&#1088;&#1072;&#1092;&#1080;&#1082;&#1080;%20&#1074;&#1089;&#107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55;&#1086;&#1083;&#1100;&#1079;&#1086;&#1074;&#1072;&#1090;&#1077;&#1083;&#1100;\Desktop\&#1043;&#1088;&#1072;&#1092;&#1080;&#1082;&#1080;%20&#1074;&#1089;&#107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55;&#1086;&#1083;&#1100;&#1079;&#1086;&#1074;&#1072;&#1090;&#1077;&#1083;&#1100;\Desktop\&#1043;&#1088;&#1072;&#1092;&#1080;&#1082;&#1080;%20&#1074;&#1089;&#107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1075;&#1086;&#1089;&#1099;.&#1076;&#1080;&#1087;&#1083;&#1086;&#1084;(&#1052;&#1072;&#1096;&#1072;)\&#1076;&#1080;&#1087;&#1083;&#1086;&#1084;\&#1085;&#1086;&#1074;&#1099;&#1077;%20&#1075;&#1088;&#1072;&#1092;&#1080;&#1082;&#108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1075;&#1086;&#1089;&#1099;.&#1076;&#1080;&#1087;&#1083;&#1086;&#1084;(&#1052;&#1072;&#1096;&#1072;)\&#1076;&#1080;&#1087;&#1083;&#1086;&#1084;\&#1085;&#1086;&#1074;&#1099;&#1077;%20&#1075;&#1088;&#1072;&#1092;&#1080;&#1082;&#108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25152186155558"/>
          <c:y val="4.8611265414953878E-2"/>
          <c:w val="0.68125000000000036"/>
          <c:h val="0.82638888888888884"/>
        </c:manualLayout>
      </c:layout>
      <c:scatterChart>
        <c:scatterStyle val="smoothMarker"/>
        <c:varyColors val="0"/>
        <c:ser>
          <c:idx val="0"/>
          <c:order val="0"/>
          <c:tx>
            <c:strRef>
              <c:f>Лист1!$B$1</c:f>
              <c:strCache>
                <c:ptCount val="1"/>
                <c:pt idx="0">
                  <c:v>A</c:v>
                </c:pt>
              </c:strCache>
            </c:strRef>
          </c:tx>
          <c:xVal>
            <c:numRef>
              <c:f>Лист1!$A$2:$A$6</c:f>
              <c:numCache>
                <c:formatCode>General</c:formatCode>
                <c:ptCount val="5"/>
                <c:pt idx="0">
                  <c:v>3.03</c:v>
                </c:pt>
                <c:pt idx="1">
                  <c:v>4.7699999999999996</c:v>
                </c:pt>
                <c:pt idx="2">
                  <c:v>6.35</c:v>
                </c:pt>
                <c:pt idx="3">
                  <c:v>7.72</c:v>
                </c:pt>
                <c:pt idx="4">
                  <c:v>9.57</c:v>
                </c:pt>
              </c:numCache>
            </c:numRef>
          </c:xVal>
          <c:yVal>
            <c:numRef>
              <c:f>Лист1!$B$2:$B$6</c:f>
              <c:numCache>
                <c:formatCode>General</c:formatCode>
                <c:ptCount val="5"/>
                <c:pt idx="0">
                  <c:v>0.37000000000000038</c:v>
                </c:pt>
                <c:pt idx="1">
                  <c:v>-0.2</c:v>
                </c:pt>
                <c:pt idx="2">
                  <c:v>-0.28000000000000008</c:v>
                </c:pt>
                <c:pt idx="3">
                  <c:v>-0.23</c:v>
                </c:pt>
                <c:pt idx="4">
                  <c:v>0</c:v>
                </c:pt>
              </c:numCache>
            </c:numRef>
          </c:yVal>
          <c:smooth val="1"/>
          <c:extLst>
            <c:ext xmlns:c16="http://schemas.microsoft.com/office/drawing/2014/chart" uri="{C3380CC4-5D6E-409C-BE32-E72D297353CC}">
              <c16:uniqueId val="{00000000-3359-4346-85F6-F7330384614E}"/>
            </c:ext>
          </c:extLst>
        </c:ser>
        <c:ser>
          <c:idx val="1"/>
          <c:order val="1"/>
          <c:tx>
            <c:strRef>
              <c:f>Лист1!$C$1</c:f>
              <c:strCache>
                <c:ptCount val="1"/>
                <c:pt idx="0">
                  <c:v>B</c:v>
                </c:pt>
              </c:strCache>
            </c:strRef>
          </c:tx>
          <c:xVal>
            <c:numRef>
              <c:f>Лист1!$A$2:$A$6</c:f>
              <c:numCache>
                <c:formatCode>General</c:formatCode>
                <c:ptCount val="5"/>
                <c:pt idx="0">
                  <c:v>3.03</c:v>
                </c:pt>
                <c:pt idx="1">
                  <c:v>4.7699999999999996</c:v>
                </c:pt>
                <c:pt idx="2">
                  <c:v>6.35</c:v>
                </c:pt>
                <c:pt idx="3">
                  <c:v>7.72</c:v>
                </c:pt>
                <c:pt idx="4">
                  <c:v>9.57</c:v>
                </c:pt>
              </c:numCache>
            </c:numRef>
          </c:xVal>
          <c:yVal>
            <c:numRef>
              <c:f>Лист1!$C$2:$C$6</c:f>
              <c:numCache>
                <c:formatCode>General</c:formatCode>
                <c:ptCount val="5"/>
                <c:pt idx="0">
                  <c:v>0.7600000000000009</c:v>
                </c:pt>
                <c:pt idx="1">
                  <c:v>0.61000000000000065</c:v>
                </c:pt>
                <c:pt idx="2">
                  <c:v>0.16000000000000006</c:v>
                </c:pt>
                <c:pt idx="3">
                  <c:v>-3.0000000000000009E-2</c:v>
                </c:pt>
                <c:pt idx="4">
                  <c:v>0</c:v>
                </c:pt>
              </c:numCache>
            </c:numRef>
          </c:yVal>
          <c:smooth val="1"/>
          <c:extLst>
            <c:ext xmlns:c16="http://schemas.microsoft.com/office/drawing/2014/chart" uri="{C3380CC4-5D6E-409C-BE32-E72D297353CC}">
              <c16:uniqueId val="{00000001-3359-4346-85F6-F7330384614E}"/>
            </c:ext>
          </c:extLst>
        </c:ser>
        <c:dLbls>
          <c:showLegendKey val="0"/>
          <c:showVal val="0"/>
          <c:showCatName val="0"/>
          <c:showSerName val="0"/>
          <c:showPercent val="0"/>
          <c:showBubbleSize val="0"/>
        </c:dLbls>
        <c:axId val="65627648"/>
        <c:axId val="65629568"/>
      </c:scatterChart>
      <c:valAx>
        <c:axId val="65627648"/>
        <c:scaling>
          <c:orientation val="minMax"/>
        </c:scaling>
        <c:delete val="0"/>
        <c:axPos val="b"/>
        <c:title>
          <c:tx>
            <c:rich>
              <a:bodyPr/>
              <a:lstStyle/>
              <a:p>
                <a:pPr>
                  <a:defRPr/>
                </a:pPr>
                <a:r>
                  <a:rPr lang="en-US"/>
                  <a:t>D</a:t>
                </a:r>
                <a:r>
                  <a:rPr lang="ru-RU"/>
                  <a:t>,</a:t>
                </a:r>
                <a:r>
                  <a:rPr lang="ru-RU" baseline="0"/>
                  <a:t> А</a:t>
                </a:r>
                <a:endParaRPr lang="ru-RU"/>
              </a:p>
            </c:rich>
          </c:tx>
          <c:layout/>
          <c:overlay val="0"/>
        </c:title>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ru-RU"/>
          </a:p>
        </c:txPr>
        <c:crossAx val="65629568"/>
        <c:crosses val="autoZero"/>
        <c:crossBetween val="midCat"/>
      </c:valAx>
      <c:valAx>
        <c:axId val="65629568"/>
        <c:scaling>
          <c:orientation val="minMax"/>
        </c:scaling>
        <c:delete val="0"/>
        <c:axPos val="l"/>
        <c:majorGridlines/>
        <c:title>
          <c:tx>
            <c:rich>
              <a:bodyPr/>
              <a:lstStyle/>
              <a:p>
                <a:pPr>
                  <a:defRPr/>
                </a:pPr>
                <a:r>
                  <a:rPr lang="en-US" dirty="0" err="1"/>
                  <a:t>Edef</a:t>
                </a:r>
                <a:r>
                  <a:rPr lang="en-US" dirty="0"/>
                  <a:t>, eV</a:t>
                </a:r>
              </a:p>
            </c:rich>
          </c:tx>
          <c:layout/>
          <c:overlay val="0"/>
        </c:title>
        <c:numFmt formatCode="General" sourceLinked="1"/>
        <c:majorTickMark val="none"/>
        <c:minorTickMark val="none"/>
        <c:tickLblPos val="nextTo"/>
        <c:crossAx val="65627648"/>
        <c:crosses val="autoZero"/>
        <c:crossBetween val="midCat"/>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4444717483547"/>
          <c:y val="4.6964973286968567E-2"/>
          <c:w val="0.7951325289512331"/>
          <c:h val="0.82152064431032412"/>
        </c:manualLayout>
      </c:layout>
      <c:scatterChart>
        <c:scatterStyle val="smoothMarker"/>
        <c:varyColors val="0"/>
        <c:ser>
          <c:idx val="0"/>
          <c:order val="0"/>
          <c:tx>
            <c:v>Cl к В-С </c:v>
          </c:tx>
          <c:xVal>
            <c:numRef>
              <c:f>'Cl т.А'!$A$2:$A$19</c:f>
              <c:numCache>
                <c:formatCode>General</c:formatCode>
                <c:ptCount val="18"/>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c:v>
                </c:pt>
                <c:pt idx="14">
                  <c:v>1.6</c:v>
                </c:pt>
                <c:pt idx="15">
                  <c:v>1.5</c:v>
                </c:pt>
                <c:pt idx="16">
                  <c:v>1.4</c:v>
                </c:pt>
                <c:pt idx="17">
                  <c:v>1.3</c:v>
                </c:pt>
              </c:numCache>
            </c:numRef>
          </c:xVal>
          <c:yVal>
            <c:numRef>
              <c:f>'Cl т.А'!$E$2:$E$20</c:f>
              <c:numCache>
                <c:formatCode>General</c:formatCode>
                <c:ptCount val="19"/>
                <c:pt idx="0">
                  <c:v>-7.7900000000008731</c:v>
                </c:pt>
                <c:pt idx="1">
                  <c:v>-7.4699999999993514</c:v>
                </c:pt>
                <c:pt idx="2">
                  <c:v>-7.6299999999991996</c:v>
                </c:pt>
                <c:pt idx="3">
                  <c:v>-7.2900000000008731</c:v>
                </c:pt>
                <c:pt idx="4">
                  <c:v>-6.8400000000001464</c:v>
                </c:pt>
                <c:pt idx="5">
                  <c:v>-6.5200000000004366</c:v>
                </c:pt>
                <c:pt idx="6">
                  <c:v>-6.3700000000008004</c:v>
                </c:pt>
                <c:pt idx="7">
                  <c:v>-6.3400000000001464</c:v>
                </c:pt>
                <c:pt idx="8">
                  <c:v>-6.3400000000001464</c:v>
                </c:pt>
                <c:pt idx="9">
                  <c:v>-6.2999999999992724</c:v>
                </c:pt>
                <c:pt idx="10">
                  <c:v>-6.1599999999998554</c:v>
                </c:pt>
                <c:pt idx="11">
                  <c:v>-5.8600000000005785</c:v>
                </c:pt>
                <c:pt idx="12">
                  <c:v>-5.2999999999992724</c:v>
                </c:pt>
                <c:pt idx="13">
                  <c:v>-4.3799999999992014</c:v>
                </c:pt>
                <c:pt idx="14">
                  <c:v>-2.9400000000005093</c:v>
                </c:pt>
                <c:pt idx="15">
                  <c:v>-0.79000000000087478</c:v>
                </c:pt>
                <c:pt idx="16">
                  <c:v>2.2700000000004392</c:v>
                </c:pt>
                <c:pt idx="17">
                  <c:v>6.5</c:v>
                </c:pt>
                <c:pt idx="18">
                  <c:v>12.13999999999942</c:v>
                </c:pt>
              </c:numCache>
            </c:numRef>
          </c:yVal>
          <c:smooth val="1"/>
          <c:extLst>
            <c:ext xmlns:c16="http://schemas.microsoft.com/office/drawing/2014/chart" uri="{C3380CC4-5D6E-409C-BE32-E72D297353CC}">
              <c16:uniqueId val="{00000000-7F5F-47AB-A480-A25551ABF2E8}"/>
            </c:ext>
          </c:extLst>
        </c:ser>
        <c:ser>
          <c:idx val="1"/>
          <c:order val="1"/>
          <c:tx>
            <c:v>Cl к С-С </c:v>
          </c:tx>
          <c:xVal>
            <c:numRef>
              <c:f>'Cl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c:v>
                </c:pt>
                <c:pt idx="14">
                  <c:v>1.6</c:v>
                </c:pt>
                <c:pt idx="15">
                  <c:v>1.5</c:v>
                </c:pt>
                <c:pt idx="16">
                  <c:v>1.4</c:v>
                </c:pt>
                <c:pt idx="17">
                  <c:v>1.3</c:v>
                </c:pt>
                <c:pt idx="18">
                  <c:v>1.2</c:v>
                </c:pt>
              </c:numCache>
            </c:numRef>
          </c:xVal>
          <c:yVal>
            <c:numRef>
              <c:f>'Cl т.А'!$G$2:$G$20</c:f>
              <c:numCache>
                <c:formatCode>General</c:formatCode>
                <c:ptCount val="19"/>
                <c:pt idx="0">
                  <c:v>-7.6700000000000728</c:v>
                </c:pt>
                <c:pt idx="1">
                  <c:v>-7.6599999999998554</c:v>
                </c:pt>
                <c:pt idx="2">
                  <c:v>-7.6399999999994179</c:v>
                </c:pt>
                <c:pt idx="3">
                  <c:v>-7.6000000000003638</c:v>
                </c:pt>
                <c:pt idx="4">
                  <c:v>-5.7299999999995634</c:v>
                </c:pt>
                <c:pt idx="5">
                  <c:v>-5.6000000000003638</c:v>
                </c:pt>
                <c:pt idx="6">
                  <c:v>-5.4699999999993514</c:v>
                </c:pt>
                <c:pt idx="7">
                  <c:v>-5.2999999999992724</c:v>
                </c:pt>
                <c:pt idx="8">
                  <c:v>-5.0900000000001464</c:v>
                </c:pt>
                <c:pt idx="9">
                  <c:v>-4.8500000000003638</c:v>
                </c:pt>
                <c:pt idx="10">
                  <c:v>-4.5499999999992724</c:v>
                </c:pt>
                <c:pt idx="11">
                  <c:v>-4.1399999999994179</c:v>
                </c:pt>
                <c:pt idx="12">
                  <c:v>-3.5599999999994907</c:v>
                </c:pt>
                <c:pt idx="13">
                  <c:v>-2.7399999999997777</c:v>
                </c:pt>
                <c:pt idx="14">
                  <c:v>-1.5499999999992695</c:v>
                </c:pt>
                <c:pt idx="15">
                  <c:v>0.15999999999985492</c:v>
                </c:pt>
                <c:pt idx="16">
                  <c:v>2.6200000000008004</c:v>
                </c:pt>
                <c:pt idx="17">
                  <c:v>6.2700000000004374</c:v>
                </c:pt>
                <c:pt idx="18">
                  <c:v>11.770000000000437</c:v>
                </c:pt>
              </c:numCache>
            </c:numRef>
          </c:yVal>
          <c:smooth val="1"/>
          <c:extLst>
            <c:ext xmlns:c16="http://schemas.microsoft.com/office/drawing/2014/chart" uri="{C3380CC4-5D6E-409C-BE32-E72D297353CC}">
              <c16:uniqueId val="{00000001-7F5F-47AB-A480-A25551ABF2E8}"/>
            </c:ext>
          </c:extLst>
        </c:ser>
        <c:ser>
          <c:idx val="2"/>
          <c:order val="2"/>
          <c:tx>
            <c:v>Cl к С </c:v>
          </c:tx>
          <c:xVal>
            <c:numRef>
              <c:f>'Cl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c:v>
                </c:pt>
                <c:pt idx="14">
                  <c:v>1.6</c:v>
                </c:pt>
                <c:pt idx="15">
                  <c:v>1.5</c:v>
                </c:pt>
                <c:pt idx="16">
                  <c:v>1.4</c:v>
                </c:pt>
                <c:pt idx="17">
                  <c:v>1.3</c:v>
                </c:pt>
                <c:pt idx="18">
                  <c:v>1.2</c:v>
                </c:pt>
              </c:numCache>
            </c:numRef>
          </c:xVal>
          <c:yVal>
            <c:numRef>
              <c:f>'Cl т.А'!$I$2:$I$20</c:f>
              <c:numCache>
                <c:formatCode>General</c:formatCode>
                <c:ptCount val="19"/>
                <c:pt idx="0">
                  <c:v>-7.7299999999995634</c:v>
                </c:pt>
                <c:pt idx="1">
                  <c:v>-7.7199999999993514</c:v>
                </c:pt>
                <c:pt idx="2">
                  <c:v>-6.6200000000007879</c:v>
                </c:pt>
                <c:pt idx="3">
                  <c:v>-6.6399999999994179</c:v>
                </c:pt>
                <c:pt idx="4">
                  <c:v>-6.5799999999999388</c:v>
                </c:pt>
                <c:pt idx="5">
                  <c:v>-6.3799999999992014</c:v>
                </c:pt>
                <c:pt idx="6">
                  <c:v>-6.1499999999996424</c:v>
                </c:pt>
                <c:pt idx="7">
                  <c:v>-5.9500000000007294</c:v>
                </c:pt>
                <c:pt idx="8">
                  <c:v>-5.7800000000006584</c:v>
                </c:pt>
                <c:pt idx="9">
                  <c:v>-5.5900000000001464</c:v>
                </c:pt>
                <c:pt idx="10">
                  <c:v>-5.3299999999999272</c:v>
                </c:pt>
                <c:pt idx="11">
                  <c:v>-4.8999999999996424</c:v>
                </c:pt>
                <c:pt idx="12">
                  <c:v>-4.2000000000007294</c:v>
                </c:pt>
                <c:pt idx="13">
                  <c:v>-3.0799999999999268</c:v>
                </c:pt>
                <c:pt idx="14">
                  <c:v>-1.350000000000364</c:v>
                </c:pt>
                <c:pt idx="15">
                  <c:v>1.2199999999993409</c:v>
                </c:pt>
                <c:pt idx="16">
                  <c:v>4.930000000000291</c:v>
                </c:pt>
                <c:pt idx="17">
                  <c:v>10.110000000000568</c:v>
                </c:pt>
                <c:pt idx="18">
                  <c:v>17.149999999999636</c:v>
                </c:pt>
              </c:numCache>
            </c:numRef>
          </c:yVal>
          <c:smooth val="1"/>
          <c:extLst>
            <c:ext xmlns:c16="http://schemas.microsoft.com/office/drawing/2014/chart" uri="{C3380CC4-5D6E-409C-BE32-E72D297353CC}">
              <c16:uniqueId val="{00000002-7F5F-47AB-A480-A25551ABF2E8}"/>
            </c:ext>
          </c:extLst>
        </c:ser>
        <c:ser>
          <c:idx val="3"/>
          <c:order val="3"/>
          <c:tx>
            <c:v>Cl к В </c:v>
          </c:tx>
          <c:xVal>
            <c:numRef>
              <c:f>'Cl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c:v>
                </c:pt>
                <c:pt idx="14">
                  <c:v>1.6</c:v>
                </c:pt>
                <c:pt idx="15">
                  <c:v>1.5</c:v>
                </c:pt>
                <c:pt idx="16">
                  <c:v>1.4</c:v>
                </c:pt>
                <c:pt idx="17">
                  <c:v>1.3</c:v>
                </c:pt>
                <c:pt idx="18">
                  <c:v>1.2</c:v>
                </c:pt>
              </c:numCache>
            </c:numRef>
          </c:xVal>
          <c:yVal>
            <c:numRef>
              <c:f>'Cl т.А'!$K$2:$K$20</c:f>
              <c:numCache>
                <c:formatCode>General</c:formatCode>
                <c:ptCount val="19"/>
                <c:pt idx="0">
                  <c:v>-3.9500000000007267</c:v>
                </c:pt>
                <c:pt idx="1">
                  <c:v>-2.9699999999993447</c:v>
                </c:pt>
                <c:pt idx="2">
                  <c:v>-2.9899999999997777</c:v>
                </c:pt>
                <c:pt idx="3">
                  <c:v>-2.7099999999991269</c:v>
                </c:pt>
                <c:pt idx="4">
                  <c:v>-2.3099999999994907</c:v>
                </c:pt>
                <c:pt idx="5">
                  <c:v>-1.0300000000006548</c:v>
                </c:pt>
                <c:pt idx="6">
                  <c:v>-1.8600000000005821</c:v>
                </c:pt>
                <c:pt idx="7">
                  <c:v>-1.7299999999995603</c:v>
                </c:pt>
                <c:pt idx="8">
                  <c:v>-1.5799999999999241</c:v>
                </c:pt>
                <c:pt idx="9">
                  <c:v>-1.3799999999991961</c:v>
                </c:pt>
                <c:pt idx="10">
                  <c:v>-1.100000000000364</c:v>
                </c:pt>
                <c:pt idx="11">
                  <c:v>-0.68000000000029104</c:v>
                </c:pt>
                <c:pt idx="12">
                  <c:v>-3.0000000000654892E-2</c:v>
                </c:pt>
                <c:pt idx="13">
                  <c:v>0.96999999999934561</c:v>
                </c:pt>
                <c:pt idx="14">
                  <c:v>2.5</c:v>
                </c:pt>
                <c:pt idx="15">
                  <c:v>4.7999999999992724</c:v>
                </c:pt>
                <c:pt idx="16">
                  <c:v>8.1800000000002928</c:v>
                </c:pt>
                <c:pt idx="17">
                  <c:v>13.01000000000022</c:v>
                </c:pt>
                <c:pt idx="18">
                  <c:v>19.770000000000437</c:v>
                </c:pt>
              </c:numCache>
            </c:numRef>
          </c:yVal>
          <c:smooth val="1"/>
          <c:extLst>
            <c:ext xmlns:c16="http://schemas.microsoft.com/office/drawing/2014/chart" uri="{C3380CC4-5D6E-409C-BE32-E72D297353CC}">
              <c16:uniqueId val="{00000003-7F5F-47AB-A480-A25551ABF2E8}"/>
            </c:ext>
          </c:extLst>
        </c:ser>
        <c:ser>
          <c:idx val="4"/>
          <c:order val="4"/>
          <c:tx>
            <c:v>Cl к центру</c:v>
          </c:tx>
          <c:xVal>
            <c:numRef>
              <c:f>'Cl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c:v>
                </c:pt>
                <c:pt idx="14">
                  <c:v>1.6</c:v>
                </c:pt>
                <c:pt idx="15">
                  <c:v>1.5</c:v>
                </c:pt>
                <c:pt idx="16">
                  <c:v>1.4</c:v>
                </c:pt>
                <c:pt idx="17">
                  <c:v>1.3</c:v>
                </c:pt>
                <c:pt idx="18">
                  <c:v>1.2</c:v>
                </c:pt>
              </c:numCache>
            </c:numRef>
          </c:xVal>
          <c:yVal>
            <c:numRef>
              <c:f>'Cl т.А'!$M$2:$M$20</c:f>
              <c:numCache>
                <c:formatCode>General</c:formatCode>
                <c:ptCount val="19"/>
                <c:pt idx="0">
                  <c:v>-2.0449953099196136</c:v>
                </c:pt>
                <c:pt idx="1">
                  <c:v>-2.0859758091191907</c:v>
                </c:pt>
                <c:pt idx="2">
                  <c:v>-2.1306458305589264</c:v>
                </c:pt>
                <c:pt idx="3">
                  <c:v>-2.1795899511998869</c:v>
                </c:pt>
                <c:pt idx="4">
                  <c:v>-2.2334418820792048</c:v>
                </c:pt>
                <c:pt idx="5">
                  <c:v>-2.2928214758394461</c:v>
                </c:pt>
                <c:pt idx="6">
                  <c:v>-2.3582174702387353</c:v>
                </c:pt>
                <c:pt idx="7">
                  <c:v>-2.4298090071988527</c:v>
                </c:pt>
                <c:pt idx="8">
                  <c:v>-2.5072456745601777</c:v>
                </c:pt>
                <c:pt idx="9">
                  <c:v>-2.5894169887997132</c:v>
                </c:pt>
                <c:pt idx="10">
                  <c:v>-2.6741884679995582</c:v>
                </c:pt>
                <c:pt idx="11">
                  <c:v>-2.7580120380807784</c:v>
                </c:pt>
                <c:pt idx="12">
                  <c:v>-2.3710053951981411</c:v>
                </c:pt>
                <c:pt idx="13">
                  <c:v>-2.8977647622396052</c:v>
                </c:pt>
                <c:pt idx="14">
                  <c:v>-3.4329891881588925</c:v>
                </c:pt>
                <c:pt idx="15">
                  <c:v>-2.9242020470392172</c:v>
                </c:pt>
                <c:pt idx="16">
                  <c:v>-2.8479954180802447</c:v>
                </c:pt>
                <c:pt idx="17">
                  <c:v>-2.6749189947204277</c:v>
                </c:pt>
                <c:pt idx="18">
                  <c:v>-2.3692261235209977</c:v>
                </c:pt>
              </c:numCache>
            </c:numRef>
          </c:yVal>
          <c:smooth val="1"/>
          <c:extLst>
            <c:ext xmlns:c16="http://schemas.microsoft.com/office/drawing/2014/chart" uri="{C3380CC4-5D6E-409C-BE32-E72D297353CC}">
              <c16:uniqueId val="{00000004-7F5F-47AB-A480-A25551ABF2E8}"/>
            </c:ext>
          </c:extLst>
        </c:ser>
        <c:dLbls>
          <c:showLegendKey val="0"/>
          <c:showVal val="0"/>
          <c:showCatName val="0"/>
          <c:showSerName val="0"/>
          <c:showPercent val="0"/>
          <c:showBubbleSize val="0"/>
        </c:dLbls>
        <c:axId val="71001600"/>
        <c:axId val="71003520"/>
      </c:scatterChart>
      <c:valAx>
        <c:axId val="71001600"/>
        <c:scaling>
          <c:orientation val="minMax"/>
        </c:scaling>
        <c:delete val="0"/>
        <c:axPos val="b"/>
        <c:title>
          <c:tx>
            <c:rich>
              <a:bodyPr/>
              <a:lstStyle/>
              <a:p>
                <a:pPr>
                  <a:defRPr/>
                </a:pPr>
                <a:r>
                  <a:rPr lang="en-US" sz="1400" b="1" i="0" baseline="0"/>
                  <a:t>r,Å</a:t>
                </a:r>
                <a:endParaRPr lang="ru-RU" sz="1400" b="1" i="0" baseline="0"/>
              </a:p>
            </c:rich>
          </c:tx>
          <c:layout/>
          <c:overlay val="0"/>
        </c:title>
        <c:numFmt formatCode="General" sourceLinked="1"/>
        <c:majorTickMark val="none"/>
        <c:minorTickMark val="none"/>
        <c:tickLblPos val="nextTo"/>
        <c:crossAx val="71003520"/>
        <c:crosses val="autoZero"/>
        <c:crossBetween val="midCat"/>
      </c:valAx>
      <c:valAx>
        <c:axId val="71003520"/>
        <c:scaling>
          <c:orientation val="minMax"/>
        </c:scaling>
        <c:delete val="0"/>
        <c:axPos val="l"/>
        <c:majorGridlines/>
        <c:title>
          <c:tx>
            <c:rich>
              <a:bodyPr/>
              <a:lstStyle/>
              <a:p>
                <a:pPr>
                  <a:defRPr/>
                </a:pPr>
                <a:r>
                  <a:rPr lang="en-US" sz="1400" b="1" i="0" baseline="0" dirty="0" err="1" smtClean="0"/>
                  <a:t>E,eV</a:t>
                </a:r>
                <a:endParaRPr lang="ru-RU" sz="1400" b="1" i="0" baseline="0" dirty="0"/>
              </a:p>
            </c:rich>
          </c:tx>
          <c:layout>
            <c:manualLayout>
              <c:xMode val="edge"/>
              <c:yMode val="edge"/>
              <c:x val="2.8574546379076231E-3"/>
              <c:y val="0.40322021929999885"/>
            </c:manualLayout>
          </c:layout>
          <c:overlay val="0"/>
        </c:title>
        <c:numFmt formatCode="General" sourceLinked="1"/>
        <c:majorTickMark val="none"/>
        <c:minorTickMark val="none"/>
        <c:tickLblPos val="nextTo"/>
        <c:crossAx val="71001600"/>
        <c:crosses val="autoZero"/>
        <c:crossBetween val="midCat"/>
      </c:valAx>
    </c:plotArea>
    <c:legend>
      <c:legendPos val="r"/>
      <c:layout>
        <c:manualLayout>
          <c:xMode val="edge"/>
          <c:yMode val="edge"/>
          <c:x val="0.6679220079565199"/>
          <c:y val="8.8801510851752696E-2"/>
          <c:w val="0.21765231976942373"/>
          <c:h val="0.38246432711139544"/>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7668613572886"/>
          <c:y val="4.6964973286968567E-2"/>
          <c:w val="0.81594491725967178"/>
          <c:h val="0.82152064431032412"/>
        </c:manualLayout>
      </c:layout>
      <c:scatterChart>
        <c:scatterStyle val="smoothMarker"/>
        <c:varyColors val="0"/>
        <c:ser>
          <c:idx val="0"/>
          <c:order val="0"/>
          <c:tx>
            <c:v>Cl к В-В </c:v>
          </c:tx>
          <c:xVal>
            <c:numRef>
              <c:f>'Cl т.Б'!$A$2:$A$20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c:v>
                </c:pt>
                <c:pt idx="14">
                  <c:v>1.6</c:v>
                </c:pt>
                <c:pt idx="15">
                  <c:v>1.5</c:v>
                </c:pt>
                <c:pt idx="16">
                  <c:v>1.4</c:v>
                </c:pt>
                <c:pt idx="17">
                  <c:v>1.3</c:v>
                </c:pt>
                <c:pt idx="18">
                  <c:v>1.2</c:v>
                </c:pt>
              </c:numCache>
            </c:numRef>
          </c:xVal>
          <c:yVal>
            <c:numRef>
              <c:f>'Cl т.Б'!$C$2:$C$20</c:f>
              <c:numCache>
                <c:formatCode>General</c:formatCode>
                <c:ptCount val="19"/>
                <c:pt idx="0">
                  <c:v>-2.5100000000002183</c:v>
                </c:pt>
                <c:pt idx="1">
                  <c:v>-2.6200000000008004</c:v>
                </c:pt>
                <c:pt idx="2">
                  <c:v>-2.7800000000006602</c:v>
                </c:pt>
                <c:pt idx="3">
                  <c:v>-3.9799999999995577</c:v>
                </c:pt>
                <c:pt idx="4">
                  <c:v>-3.2099999999991269</c:v>
                </c:pt>
                <c:pt idx="5">
                  <c:v>-3.459999999999118</c:v>
                </c:pt>
                <c:pt idx="6">
                  <c:v>-3.7199999999993447</c:v>
                </c:pt>
                <c:pt idx="7">
                  <c:v>-3.9899999999997777</c:v>
                </c:pt>
                <c:pt idx="8">
                  <c:v>-4.2399999999997924</c:v>
                </c:pt>
                <c:pt idx="9">
                  <c:v>-4.4500000000007294</c:v>
                </c:pt>
                <c:pt idx="10">
                  <c:v>-4.5799999999999415</c:v>
                </c:pt>
                <c:pt idx="11">
                  <c:v>-4.5799999999999415</c:v>
                </c:pt>
                <c:pt idx="12">
                  <c:v>-4.3600000000005785</c:v>
                </c:pt>
                <c:pt idx="13">
                  <c:v>-3.819999999999697</c:v>
                </c:pt>
                <c:pt idx="14">
                  <c:v>-2.8299999999999268</c:v>
                </c:pt>
                <c:pt idx="15">
                  <c:v>-1.2199999999993396</c:v>
                </c:pt>
                <c:pt idx="16">
                  <c:v>1.200000000000728</c:v>
                </c:pt>
                <c:pt idx="17">
                  <c:v>4.6700000000000728</c:v>
                </c:pt>
                <c:pt idx="18">
                  <c:v>9.420000000000071</c:v>
                </c:pt>
              </c:numCache>
            </c:numRef>
          </c:yVal>
          <c:smooth val="1"/>
          <c:extLst>
            <c:ext xmlns:c16="http://schemas.microsoft.com/office/drawing/2014/chart" uri="{C3380CC4-5D6E-409C-BE32-E72D297353CC}">
              <c16:uniqueId val="{00000000-950C-41CF-A46E-B86645FE0AF7}"/>
            </c:ext>
          </c:extLst>
        </c:ser>
        <c:ser>
          <c:idx val="1"/>
          <c:order val="1"/>
          <c:tx>
            <c:v>Cl к В-С</c:v>
          </c:tx>
          <c:xVal>
            <c:numRef>
              <c:f>'Cl т.Б'!$A$2:$A$20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c:v>
                </c:pt>
                <c:pt idx="14">
                  <c:v>1.6</c:v>
                </c:pt>
                <c:pt idx="15">
                  <c:v>1.5</c:v>
                </c:pt>
                <c:pt idx="16">
                  <c:v>1.4</c:v>
                </c:pt>
                <c:pt idx="17">
                  <c:v>1.3</c:v>
                </c:pt>
                <c:pt idx="18">
                  <c:v>1.2</c:v>
                </c:pt>
              </c:numCache>
            </c:numRef>
          </c:xVal>
          <c:yVal>
            <c:numRef>
              <c:f>'Cl т.Б'!$E$2:$E$20</c:f>
              <c:numCache>
                <c:formatCode>General</c:formatCode>
                <c:ptCount val="19"/>
                <c:pt idx="0">
                  <c:v>-2.2900000000008731</c:v>
                </c:pt>
                <c:pt idx="1">
                  <c:v>-2.1900000000005093</c:v>
                </c:pt>
                <c:pt idx="2">
                  <c:v>-2.6299999999991988</c:v>
                </c:pt>
                <c:pt idx="3">
                  <c:v>-2.3700000000007977</c:v>
                </c:pt>
                <c:pt idx="4">
                  <c:v>-2.1900000000005093</c:v>
                </c:pt>
                <c:pt idx="5">
                  <c:v>-2.0900000000001437</c:v>
                </c:pt>
                <c:pt idx="6">
                  <c:v>-2.0400000000008731</c:v>
                </c:pt>
                <c:pt idx="7">
                  <c:v>-1.9799999999995634</c:v>
                </c:pt>
                <c:pt idx="8">
                  <c:v>-1.8999999999996358</c:v>
                </c:pt>
                <c:pt idx="9">
                  <c:v>-1.7700000000004366</c:v>
                </c:pt>
                <c:pt idx="10">
                  <c:v>-1.569999999999709</c:v>
                </c:pt>
                <c:pt idx="11">
                  <c:v>-1.2600000000002183</c:v>
                </c:pt>
                <c:pt idx="12">
                  <c:v>-0.76000000000021861</c:v>
                </c:pt>
                <c:pt idx="13">
                  <c:v>-1.0000000000218301E-2</c:v>
                </c:pt>
                <c:pt idx="14">
                  <c:v>1.1399999999994141</c:v>
                </c:pt>
                <c:pt idx="15">
                  <c:v>2.7900000000008731</c:v>
                </c:pt>
                <c:pt idx="16">
                  <c:v>5.1100000000005785</c:v>
                </c:pt>
                <c:pt idx="17">
                  <c:v>8.270000000000433</c:v>
                </c:pt>
                <c:pt idx="18">
                  <c:v>12.610000000000568</c:v>
                </c:pt>
              </c:numCache>
            </c:numRef>
          </c:yVal>
          <c:smooth val="1"/>
          <c:extLst>
            <c:ext xmlns:c16="http://schemas.microsoft.com/office/drawing/2014/chart" uri="{C3380CC4-5D6E-409C-BE32-E72D297353CC}">
              <c16:uniqueId val="{00000001-950C-41CF-A46E-B86645FE0AF7}"/>
            </c:ext>
          </c:extLst>
        </c:ser>
        <c:ser>
          <c:idx val="2"/>
          <c:order val="2"/>
          <c:tx>
            <c:v>Cl к С-С </c:v>
          </c:tx>
          <c:xVal>
            <c:numRef>
              <c:f>'Cl т.Б'!$A$2:$A$20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c:v>
                </c:pt>
                <c:pt idx="14">
                  <c:v>1.6</c:v>
                </c:pt>
                <c:pt idx="15">
                  <c:v>1.5</c:v>
                </c:pt>
                <c:pt idx="16">
                  <c:v>1.4</c:v>
                </c:pt>
                <c:pt idx="17">
                  <c:v>1.3</c:v>
                </c:pt>
                <c:pt idx="18">
                  <c:v>1.2</c:v>
                </c:pt>
              </c:numCache>
            </c:numRef>
          </c:xVal>
          <c:yVal>
            <c:numRef>
              <c:f>'Cl т.Б'!$G$2:$G$20</c:f>
              <c:numCache>
                <c:formatCode>General</c:formatCode>
                <c:ptCount val="19"/>
                <c:pt idx="0">
                  <c:v>-2.1299999999991988</c:v>
                </c:pt>
                <c:pt idx="1">
                  <c:v>-3.0300000000006548</c:v>
                </c:pt>
                <c:pt idx="2">
                  <c:v>-2.8500000000003638</c:v>
                </c:pt>
                <c:pt idx="3">
                  <c:v>-2.6100000000005821</c:v>
                </c:pt>
                <c:pt idx="4">
                  <c:v>-2.4500000000007267</c:v>
                </c:pt>
                <c:pt idx="5">
                  <c:v>-2.3299999999999268</c:v>
                </c:pt>
                <c:pt idx="6">
                  <c:v>-2.2399999999997777</c:v>
                </c:pt>
                <c:pt idx="7">
                  <c:v>-2.1399999999994179</c:v>
                </c:pt>
                <c:pt idx="8">
                  <c:v>-1.9899999999997817</c:v>
                </c:pt>
                <c:pt idx="9">
                  <c:v>-1.7800000000006548</c:v>
                </c:pt>
                <c:pt idx="10">
                  <c:v>-1.4099999999998492</c:v>
                </c:pt>
                <c:pt idx="11">
                  <c:v>-0.3899999999994202</c:v>
                </c:pt>
                <c:pt idx="12">
                  <c:v>0.63999999999942014</c:v>
                </c:pt>
                <c:pt idx="13">
                  <c:v>1.6299999999991952</c:v>
                </c:pt>
                <c:pt idx="14">
                  <c:v>3.1200000000008004</c:v>
                </c:pt>
                <c:pt idx="15">
                  <c:v>5.2800000000006584</c:v>
                </c:pt>
                <c:pt idx="16">
                  <c:v>8.3899999999994268</c:v>
                </c:pt>
                <c:pt idx="17">
                  <c:v>12.8700000000008</c:v>
                </c:pt>
                <c:pt idx="18">
                  <c:v>19.290000000000873</c:v>
                </c:pt>
              </c:numCache>
            </c:numRef>
          </c:yVal>
          <c:smooth val="1"/>
          <c:extLst>
            <c:ext xmlns:c16="http://schemas.microsoft.com/office/drawing/2014/chart" uri="{C3380CC4-5D6E-409C-BE32-E72D297353CC}">
              <c16:uniqueId val="{00000002-950C-41CF-A46E-B86645FE0AF7}"/>
            </c:ext>
          </c:extLst>
        </c:ser>
        <c:ser>
          <c:idx val="3"/>
          <c:order val="3"/>
          <c:tx>
            <c:v>Cl к С </c:v>
          </c:tx>
          <c:xVal>
            <c:numRef>
              <c:f>'Cl т.Б'!$A$2:$A$20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c:v>
                </c:pt>
                <c:pt idx="14">
                  <c:v>1.6</c:v>
                </c:pt>
                <c:pt idx="15">
                  <c:v>1.5</c:v>
                </c:pt>
                <c:pt idx="16">
                  <c:v>1.4</c:v>
                </c:pt>
                <c:pt idx="17">
                  <c:v>1.3</c:v>
                </c:pt>
                <c:pt idx="18">
                  <c:v>1.2</c:v>
                </c:pt>
              </c:numCache>
            </c:numRef>
          </c:xVal>
          <c:yVal>
            <c:numRef>
              <c:f>'Cl т.Б'!$I$2:$I$20</c:f>
              <c:numCache>
                <c:formatCode>General</c:formatCode>
                <c:ptCount val="19"/>
                <c:pt idx="0">
                  <c:v>-2.1299999999991988</c:v>
                </c:pt>
                <c:pt idx="1">
                  <c:v>-3.0300000000006548</c:v>
                </c:pt>
                <c:pt idx="2">
                  <c:v>-2.8500000000003638</c:v>
                </c:pt>
                <c:pt idx="3">
                  <c:v>-2.6100000000005821</c:v>
                </c:pt>
                <c:pt idx="4">
                  <c:v>-0.9500000000007276</c:v>
                </c:pt>
                <c:pt idx="5">
                  <c:v>-2.3299999999999268</c:v>
                </c:pt>
                <c:pt idx="6">
                  <c:v>-2.2399999999997777</c:v>
                </c:pt>
                <c:pt idx="7">
                  <c:v>-2.1399999999994179</c:v>
                </c:pt>
                <c:pt idx="8">
                  <c:v>-1.9899999999997817</c:v>
                </c:pt>
                <c:pt idx="9">
                  <c:v>-1.7800000000006548</c:v>
                </c:pt>
                <c:pt idx="10">
                  <c:v>-1.4099999999998492</c:v>
                </c:pt>
                <c:pt idx="11">
                  <c:v>-0.3899999999994202</c:v>
                </c:pt>
                <c:pt idx="12">
                  <c:v>0.63999999999942014</c:v>
                </c:pt>
                <c:pt idx="13">
                  <c:v>1.6299999999991952</c:v>
                </c:pt>
                <c:pt idx="14">
                  <c:v>3.1200000000008004</c:v>
                </c:pt>
                <c:pt idx="15">
                  <c:v>5.2800000000006584</c:v>
                </c:pt>
                <c:pt idx="16">
                  <c:v>8.3899999999994268</c:v>
                </c:pt>
                <c:pt idx="17">
                  <c:v>12.8700000000008</c:v>
                </c:pt>
                <c:pt idx="18">
                  <c:v>19.290000000000873</c:v>
                </c:pt>
              </c:numCache>
            </c:numRef>
          </c:yVal>
          <c:smooth val="1"/>
          <c:extLst>
            <c:ext xmlns:c16="http://schemas.microsoft.com/office/drawing/2014/chart" uri="{C3380CC4-5D6E-409C-BE32-E72D297353CC}">
              <c16:uniqueId val="{00000003-950C-41CF-A46E-B86645FE0AF7}"/>
            </c:ext>
          </c:extLst>
        </c:ser>
        <c:ser>
          <c:idx val="4"/>
          <c:order val="4"/>
          <c:tx>
            <c:v>Cl к В</c:v>
          </c:tx>
          <c:xVal>
            <c:numRef>
              <c:f>'Cl т.Б'!$A$2:$A$20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c:v>
                </c:pt>
                <c:pt idx="14">
                  <c:v>1.6</c:v>
                </c:pt>
                <c:pt idx="15">
                  <c:v>1.5</c:v>
                </c:pt>
                <c:pt idx="16">
                  <c:v>1.4</c:v>
                </c:pt>
                <c:pt idx="17">
                  <c:v>1.3</c:v>
                </c:pt>
                <c:pt idx="18">
                  <c:v>1.2</c:v>
                </c:pt>
              </c:numCache>
            </c:numRef>
          </c:xVal>
          <c:yVal>
            <c:numRef>
              <c:f>'Cl т.Б'!$K$2:$K$20</c:f>
              <c:numCache>
                <c:formatCode>General</c:formatCode>
                <c:ptCount val="19"/>
                <c:pt idx="0">
                  <c:v>-7.8899999999994179</c:v>
                </c:pt>
                <c:pt idx="1">
                  <c:v>-7.9500000000007294</c:v>
                </c:pt>
                <c:pt idx="2">
                  <c:v>-8.0799999999999663</c:v>
                </c:pt>
                <c:pt idx="3">
                  <c:v>-8.1100000000005679</c:v>
                </c:pt>
                <c:pt idx="4">
                  <c:v>-3.6100000000005821</c:v>
                </c:pt>
                <c:pt idx="5">
                  <c:v>-6.4899999999997924</c:v>
                </c:pt>
                <c:pt idx="6">
                  <c:v>-6.5599999999994907</c:v>
                </c:pt>
                <c:pt idx="7">
                  <c:v>-6.6800000000002875</c:v>
                </c:pt>
                <c:pt idx="8">
                  <c:v>-6.7900000000008731</c:v>
                </c:pt>
                <c:pt idx="9">
                  <c:v>-6.8299999999999272</c:v>
                </c:pt>
                <c:pt idx="10">
                  <c:v>-6.75</c:v>
                </c:pt>
                <c:pt idx="11">
                  <c:v>-6.4699999999993514</c:v>
                </c:pt>
                <c:pt idx="12">
                  <c:v>-5.8899999999994179</c:v>
                </c:pt>
                <c:pt idx="13">
                  <c:v>-4.8899999999994179</c:v>
                </c:pt>
                <c:pt idx="14">
                  <c:v>-3.2900000000008731</c:v>
                </c:pt>
                <c:pt idx="15">
                  <c:v>-0.88999999999941792</c:v>
                </c:pt>
                <c:pt idx="16">
                  <c:v>2.5799999999999268</c:v>
                </c:pt>
                <c:pt idx="17">
                  <c:v>7.4099999999998758</c:v>
                </c:pt>
                <c:pt idx="18">
                  <c:v>13.590000000000146</c:v>
                </c:pt>
              </c:numCache>
            </c:numRef>
          </c:yVal>
          <c:smooth val="1"/>
          <c:extLst>
            <c:ext xmlns:c16="http://schemas.microsoft.com/office/drawing/2014/chart" uri="{C3380CC4-5D6E-409C-BE32-E72D297353CC}">
              <c16:uniqueId val="{00000004-950C-41CF-A46E-B86645FE0AF7}"/>
            </c:ext>
          </c:extLst>
        </c:ser>
        <c:ser>
          <c:idx val="5"/>
          <c:order val="5"/>
          <c:tx>
            <c:v>Cl к центру </c:v>
          </c:tx>
          <c:xVal>
            <c:numRef>
              <c:f>'Cl т.Б'!$A$2:$A$20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c:v>
                </c:pt>
                <c:pt idx="14">
                  <c:v>1.6</c:v>
                </c:pt>
                <c:pt idx="15">
                  <c:v>1.5</c:v>
                </c:pt>
                <c:pt idx="16">
                  <c:v>1.4</c:v>
                </c:pt>
                <c:pt idx="17">
                  <c:v>1.3</c:v>
                </c:pt>
                <c:pt idx="18">
                  <c:v>1.2</c:v>
                </c:pt>
              </c:numCache>
            </c:numRef>
          </c:xVal>
          <c:yVal>
            <c:numRef>
              <c:f>'Cl т.Б'!$M$2:$M$20</c:f>
              <c:numCache>
                <c:formatCode>General</c:formatCode>
                <c:ptCount val="19"/>
                <c:pt idx="0">
                  <c:v>-5.0637863760002606</c:v>
                </c:pt>
                <c:pt idx="1">
                  <c:v>-5.0915084799998995</c:v>
                </c:pt>
                <c:pt idx="2">
                  <c:v>-5.7280620463989145</c:v>
                </c:pt>
                <c:pt idx="3">
                  <c:v>-2.9166862671991107</c:v>
                </c:pt>
                <c:pt idx="4">
                  <c:v>-2.9881936800011388</c:v>
                </c:pt>
                <c:pt idx="5">
                  <c:v>-2.7683085263997782</c:v>
                </c:pt>
                <c:pt idx="6">
                  <c:v>-3.0524703312003107</c:v>
                </c:pt>
                <c:pt idx="7">
                  <c:v>-3.0261272080006254</c:v>
                </c:pt>
                <c:pt idx="8">
                  <c:v>-3.2128835776002234</c:v>
                </c:pt>
                <c:pt idx="9">
                  <c:v>-3.1856850815984217</c:v>
                </c:pt>
                <c:pt idx="10">
                  <c:v>-3.0090617664009272</c:v>
                </c:pt>
                <c:pt idx="11">
                  <c:v>-2.9746451968003367</c:v>
                </c:pt>
                <c:pt idx="12">
                  <c:v>-3.0713333631993009</c:v>
                </c:pt>
                <c:pt idx="13">
                  <c:v>-2.9429357631997837</c:v>
                </c:pt>
                <c:pt idx="14">
                  <c:v>-2.6763833519999052</c:v>
                </c:pt>
                <c:pt idx="15">
                  <c:v>-2.8214607087993571</c:v>
                </c:pt>
                <c:pt idx="16">
                  <c:v>-2.7011089135994553</c:v>
                </c:pt>
                <c:pt idx="17">
                  <c:v>-2.630237409599431</c:v>
                </c:pt>
                <c:pt idx="18">
                  <c:v>-1.4495833967994209</c:v>
                </c:pt>
              </c:numCache>
            </c:numRef>
          </c:yVal>
          <c:smooth val="1"/>
          <c:extLst>
            <c:ext xmlns:c16="http://schemas.microsoft.com/office/drawing/2014/chart" uri="{C3380CC4-5D6E-409C-BE32-E72D297353CC}">
              <c16:uniqueId val="{00000005-950C-41CF-A46E-B86645FE0AF7}"/>
            </c:ext>
          </c:extLst>
        </c:ser>
        <c:dLbls>
          <c:showLegendKey val="0"/>
          <c:showVal val="0"/>
          <c:showCatName val="0"/>
          <c:showSerName val="0"/>
          <c:showPercent val="0"/>
          <c:showBubbleSize val="0"/>
        </c:dLbls>
        <c:axId val="71067136"/>
        <c:axId val="71069056"/>
      </c:scatterChart>
      <c:valAx>
        <c:axId val="71067136"/>
        <c:scaling>
          <c:orientation val="minMax"/>
        </c:scaling>
        <c:delete val="0"/>
        <c:axPos val="b"/>
        <c:title>
          <c:tx>
            <c:rich>
              <a:bodyPr/>
              <a:lstStyle/>
              <a:p>
                <a:pPr>
                  <a:defRPr/>
                </a:pPr>
                <a:r>
                  <a:rPr lang="en-US" sz="1400" b="1" i="0" baseline="0"/>
                  <a:t>r,Å</a:t>
                </a:r>
                <a:endParaRPr lang="ru-RU" sz="1400" b="1" i="0" baseline="0"/>
              </a:p>
            </c:rich>
          </c:tx>
          <c:layout/>
          <c:overlay val="0"/>
        </c:title>
        <c:numFmt formatCode="General" sourceLinked="1"/>
        <c:majorTickMark val="none"/>
        <c:minorTickMark val="none"/>
        <c:tickLblPos val="nextTo"/>
        <c:crossAx val="71069056"/>
        <c:crosses val="autoZero"/>
        <c:crossBetween val="midCat"/>
      </c:valAx>
      <c:valAx>
        <c:axId val="71069056"/>
        <c:scaling>
          <c:orientation val="minMax"/>
        </c:scaling>
        <c:delete val="0"/>
        <c:axPos val="l"/>
        <c:majorGridlines/>
        <c:title>
          <c:tx>
            <c:rich>
              <a:bodyPr/>
              <a:lstStyle/>
              <a:p>
                <a:pPr>
                  <a:defRPr/>
                </a:pPr>
                <a:r>
                  <a:rPr lang="en-US" sz="1400" b="1" i="0" baseline="0" dirty="0" err="1" smtClean="0"/>
                  <a:t>E,eV</a:t>
                </a:r>
                <a:endParaRPr lang="ru-RU" sz="1400" b="1" i="0" baseline="0" dirty="0"/>
              </a:p>
            </c:rich>
          </c:tx>
          <c:layout/>
          <c:overlay val="0"/>
        </c:title>
        <c:numFmt formatCode="General" sourceLinked="1"/>
        <c:majorTickMark val="none"/>
        <c:minorTickMark val="none"/>
        <c:tickLblPos val="nextTo"/>
        <c:crossAx val="71067136"/>
        <c:crosses val="autoZero"/>
        <c:crossBetween val="midCat"/>
      </c:valAx>
    </c:plotArea>
    <c:legend>
      <c:legendPos val="r"/>
      <c:layout>
        <c:manualLayout>
          <c:xMode val="edge"/>
          <c:yMode val="edge"/>
          <c:x val="0.76657323632719598"/>
          <c:y val="7.1705836897291403E-2"/>
          <c:w val="0.16782933426784796"/>
          <c:h val="0.4589571925336744"/>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00010481015741"/>
          <c:y val="5.3428003580477286E-2"/>
          <c:w val="0.68750000000000011"/>
          <c:h val="0.69791666666666652"/>
        </c:manualLayout>
      </c:layout>
      <c:scatterChart>
        <c:scatterStyle val="smoothMarker"/>
        <c:varyColors val="0"/>
        <c:ser>
          <c:idx val="0"/>
          <c:order val="0"/>
          <c:tx>
            <c:strRef>
              <c:f>Лист1!$B$1</c:f>
              <c:strCache>
                <c:ptCount val="1"/>
                <c:pt idx="0">
                  <c:v>A</c:v>
                </c:pt>
              </c:strCache>
            </c:strRef>
          </c:tx>
          <c:xVal>
            <c:numRef>
              <c:f>Лист1!$A$2:$A$6</c:f>
              <c:numCache>
                <c:formatCode>General</c:formatCode>
                <c:ptCount val="5"/>
                <c:pt idx="0">
                  <c:v>3.03</c:v>
                </c:pt>
                <c:pt idx="1">
                  <c:v>4.7699999999999996</c:v>
                </c:pt>
                <c:pt idx="2">
                  <c:v>6.35</c:v>
                </c:pt>
                <c:pt idx="3">
                  <c:v>7.72</c:v>
                </c:pt>
                <c:pt idx="4">
                  <c:v>9.57</c:v>
                </c:pt>
              </c:numCache>
            </c:numRef>
          </c:xVal>
          <c:yVal>
            <c:numRef>
              <c:f>Лист1!$B$2:$B$6</c:f>
              <c:numCache>
                <c:formatCode>General</c:formatCode>
                <c:ptCount val="5"/>
                <c:pt idx="0">
                  <c:v>2.54</c:v>
                </c:pt>
                <c:pt idx="1">
                  <c:v>1.21</c:v>
                </c:pt>
                <c:pt idx="2">
                  <c:v>1.07</c:v>
                </c:pt>
                <c:pt idx="3">
                  <c:v>0.77000000000000091</c:v>
                </c:pt>
                <c:pt idx="4">
                  <c:v>0.12000000000000002</c:v>
                </c:pt>
              </c:numCache>
            </c:numRef>
          </c:yVal>
          <c:smooth val="1"/>
          <c:extLst>
            <c:ext xmlns:c16="http://schemas.microsoft.com/office/drawing/2014/chart" uri="{C3380CC4-5D6E-409C-BE32-E72D297353CC}">
              <c16:uniqueId val="{00000000-5736-4C0B-B504-E808FFCB5056}"/>
            </c:ext>
          </c:extLst>
        </c:ser>
        <c:ser>
          <c:idx val="1"/>
          <c:order val="1"/>
          <c:tx>
            <c:strRef>
              <c:f>Лист1!$C$1</c:f>
              <c:strCache>
                <c:ptCount val="1"/>
                <c:pt idx="0">
                  <c:v>B</c:v>
                </c:pt>
              </c:strCache>
            </c:strRef>
          </c:tx>
          <c:xVal>
            <c:numRef>
              <c:f>Лист1!$A$2:$A$6</c:f>
              <c:numCache>
                <c:formatCode>General</c:formatCode>
                <c:ptCount val="5"/>
                <c:pt idx="0">
                  <c:v>3.03</c:v>
                </c:pt>
                <c:pt idx="1">
                  <c:v>4.7699999999999996</c:v>
                </c:pt>
                <c:pt idx="2">
                  <c:v>6.35</c:v>
                </c:pt>
                <c:pt idx="3">
                  <c:v>7.72</c:v>
                </c:pt>
                <c:pt idx="4">
                  <c:v>9.57</c:v>
                </c:pt>
              </c:numCache>
            </c:numRef>
          </c:xVal>
          <c:yVal>
            <c:numRef>
              <c:f>Лист1!$C$2:$C$6</c:f>
              <c:numCache>
                <c:formatCode>General</c:formatCode>
                <c:ptCount val="5"/>
                <c:pt idx="0">
                  <c:v>0.27</c:v>
                </c:pt>
                <c:pt idx="1">
                  <c:v>7.0000000000000021E-2</c:v>
                </c:pt>
                <c:pt idx="2">
                  <c:v>0.35000000000000031</c:v>
                </c:pt>
                <c:pt idx="3">
                  <c:v>3.0000000000000002E-2</c:v>
                </c:pt>
                <c:pt idx="4">
                  <c:v>0.29000000000000031</c:v>
                </c:pt>
              </c:numCache>
            </c:numRef>
          </c:yVal>
          <c:smooth val="1"/>
          <c:extLst>
            <c:ext xmlns:c16="http://schemas.microsoft.com/office/drawing/2014/chart" uri="{C3380CC4-5D6E-409C-BE32-E72D297353CC}">
              <c16:uniqueId val="{00000001-5736-4C0B-B504-E808FFCB5056}"/>
            </c:ext>
          </c:extLst>
        </c:ser>
        <c:dLbls>
          <c:showLegendKey val="0"/>
          <c:showVal val="0"/>
          <c:showCatName val="0"/>
          <c:showSerName val="0"/>
          <c:showPercent val="0"/>
          <c:showBubbleSize val="0"/>
        </c:dLbls>
        <c:axId val="67305856"/>
        <c:axId val="67307776"/>
      </c:scatterChart>
      <c:valAx>
        <c:axId val="67305856"/>
        <c:scaling>
          <c:orientation val="minMax"/>
        </c:scaling>
        <c:delete val="0"/>
        <c:axPos val="b"/>
        <c:title>
          <c:tx>
            <c:rich>
              <a:bodyPr/>
              <a:lstStyle/>
              <a:p>
                <a:pPr>
                  <a:defRPr/>
                </a:pPr>
                <a:r>
                  <a:rPr lang="en-US"/>
                  <a:t>D</a:t>
                </a:r>
                <a:r>
                  <a:rPr lang="ru-RU"/>
                  <a:t>,</a:t>
                </a:r>
                <a:r>
                  <a:rPr lang="ru-RU" baseline="0"/>
                  <a:t> А</a:t>
                </a:r>
                <a:endParaRPr lang="ru-RU"/>
              </a:p>
            </c:rich>
          </c:tx>
          <c:layout/>
          <c:overlay val="0"/>
        </c:title>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ru-RU"/>
          </a:p>
        </c:txPr>
        <c:crossAx val="67307776"/>
        <c:crosses val="autoZero"/>
        <c:crossBetween val="midCat"/>
      </c:valAx>
      <c:valAx>
        <c:axId val="67307776"/>
        <c:scaling>
          <c:orientation val="minMax"/>
        </c:scaling>
        <c:delete val="0"/>
        <c:axPos val="l"/>
        <c:majorGridlines/>
        <c:title>
          <c:tx>
            <c:rich>
              <a:bodyPr/>
              <a:lstStyle/>
              <a:p>
                <a:pPr>
                  <a:defRPr/>
                </a:pPr>
                <a:r>
                  <a:rPr lang="en-US" dirty="0" err="1"/>
                  <a:t>Eg</a:t>
                </a:r>
                <a:r>
                  <a:rPr lang="ru-RU" dirty="0"/>
                  <a:t>, </a:t>
                </a:r>
                <a:r>
                  <a:rPr lang="en-US" dirty="0"/>
                  <a:t>eV</a:t>
                </a:r>
                <a:endParaRPr lang="ru-RU" dirty="0"/>
              </a:p>
            </c:rich>
          </c:tx>
          <c:layout/>
          <c:overlay val="0"/>
        </c:title>
        <c:numFmt formatCode="General" sourceLinked="1"/>
        <c:majorTickMark val="none"/>
        <c:minorTickMark val="none"/>
        <c:tickLblPos val="nextTo"/>
        <c:crossAx val="67305856"/>
        <c:crosses val="autoZero"/>
        <c:crossBetween val="midCat"/>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тип А</c:v>
          </c:tx>
          <c:cat>
            <c:strRef>
              <c:f>Лист1!$A$17:$A$21</c:f>
              <c:strCache>
                <c:ptCount val="5"/>
                <c:pt idx="0">
                  <c:v>(4, 4)</c:v>
                </c:pt>
                <c:pt idx="1">
                  <c:v>(6, 6)</c:v>
                </c:pt>
                <c:pt idx="2">
                  <c:v>(8, 8)</c:v>
                </c:pt>
                <c:pt idx="3">
                  <c:v>(10, 10)</c:v>
                </c:pt>
                <c:pt idx="4">
                  <c:v>(12, 12)</c:v>
                </c:pt>
              </c:strCache>
            </c:strRef>
          </c:cat>
          <c:val>
            <c:numRef>
              <c:f>Лист1!$B$3:$B$7</c:f>
              <c:numCache>
                <c:formatCode>0.00</c:formatCode>
                <c:ptCount val="5"/>
                <c:pt idx="0">
                  <c:v>6.4409600000000014</c:v>
                </c:pt>
                <c:pt idx="1">
                  <c:v>6.4137599999999999</c:v>
                </c:pt>
                <c:pt idx="2">
                  <c:v>4.8905599999999954</c:v>
                </c:pt>
                <c:pt idx="3">
                  <c:v>3.1143999999999998</c:v>
                </c:pt>
                <c:pt idx="4">
                  <c:v>0</c:v>
                </c:pt>
              </c:numCache>
            </c:numRef>
          </c:val>
          <c:smooth val="1"/>
          <c:extLst>
            <c:ext xmlns:c16="http://schemas.microsoft.com/office/drawing/2014/chart" uri="{C3380CC4-5D6E-409C-BE32-E72D297353CC}">
              <c16:uniqueId val="{00000000-8EC9-486F-85DF-2840E6261500}"/>
            </c:ext>
          </c:extLst>
        </c:ser>
        <c:ser>
          <c:idx val="1"/>
          <c:order val="1"/>
          <c:tx>
            <c:v>тип Б</c:v>
          </c:tx>
          <c:cat>
            <c:strRef>
              <c:f>Лист1!$A$17:$A$21</c:f>
              <c:strCache>
                <c:ptCount val="5"/>
                <c:pt idx="0">
                  <c:v>(4, 4)</c:v>
                </c:pt>
                <c:pt idx="1">
                  <c:v>(6, 6)</c:v>
                </c:pt>
                <c:pt idx="2">
                  <c:v>(8, 8)</c:v>
                </c:pt>
                <c:pt idx="3">
                  <c:v>(10, 10)</c:v>
                </c:pt>
                <c:pt idx="4">
                  <c:v>(12, 12)</c:v>
                </c:pt>
              </c:strCache>
            </c:strRef>
          </c:cat>
          <c:val>
            <c:numRef>
              <c:f>Лист1!$C$3:$C$7</c:f>
              <c:numCache>
                <c:formatCode>0.00</c:formatCode>
                <c:ptCount val="5"/>
                <c:pt idx="0">
                  <c:v>4.1887999999999996</c:v>
                </c:pt>
                <c:pt idx="1">
                  <c:v>5.3257599999999954</c:v>
                </c:pt>
                <c:pt idx="2">
                  <c:v>3.7551999999999999</c:v>
                </c:pt>
                <c:pt idx="3">
                  <c:v>2.59</c:v>
                </c:pt>
                <c:pt idx="4">
                  <c:v>2.25</c:v>
                </c:pt>
              </c:numCache>
            </c:numRef>
          </c:val>
          <c:smooth val="1"/>
          <c:extLst>
            <c:ext xmlns:c16="http://schemas.microsoft.com/office/drawing/2014/chart" uri="{C3380CC4-5D6E-409C-BE32-E72D297353CC}">
              <c16:uniqueId val="{00000001-8EC9-486F-85DF-2840E6261500}"/>
            </c:ext>
          </c:extLst>
        </c:ser>
        <c:ser>
          <c:idx val="2"/>
          <c:order val="2"/>
          <c:tx>
            <c:v>тип В</c:v>
          </c:tx>
          <c:cat>
            <c:strRef>
              <c:f>Лист1!$A$17:$A$21</c:f>
              <c:strCache>
                <c:ptCount val="5"/>
                <c:pt idx="0">
                  <c:v>(4, 4)</c:v>
                </c:pt>
                <c:pt idx="1">
                  <c:v>(6, 6)</c:v>
                </c:pt>
                <c:pt idx="2">
                  <c:v>(8, 8)</c:v>
                </c:pt>
                <c:pt idx="3">
                  <c:v>(10, 10)</c:v>
                </c:pt>
                <c:pt idx="4">
                  <c:v>(12, 12)</c:v>
                </c:pt>
              </c:strCache>
            </c:strRef>
          </c:cat>
          <c:val>
            <c:numRef>
              <c:f>Лист1!$D$3:$D$7</c:f>
              <c:numCache>
                <c:formatCode>0.00</c:formatCode>
                <c:ptCount val="5"/>
                <c:pt idx="0">
                  <c:v>8.7856000000000005</c:v>
                </c:pt>
                <c:pt idx="1">
                  <c:v>8.7828800000000005</c:v>
                </c:pt>
                <c:pt idx="2">
                  <c:v>5.4705599999999999</c:v>
                </c:pt>
                <c:pt idx="3">
                  <c:v>3.8759999999999977</c:v>
                </c:pt>
                <c:pt idx="4">
                  <c:v>3.96</c:v>
                </c:pt>
              </c:numCache>
            </c:numRef>
          </c:val>
          <c:smooth val="1"/>
          <c:extLst>
            <c:ext xmlns:c16="http://schemas.microsoft.com/office/drawing/2014/chart" uri="{C3380CC4-5D6E-409C-BE32-E72D297353CC}">
              <c16:uniqueId val="{00000002-8EC9-486F-85DF-2840E6261500}"/>
            </c:ext>
          </c:extLst>
        </c:ser>
        <c:dLbls>
          <c:showLegendKey val="0"/>
          <c:showVal val="0"/>
          <c:showCatName val="0"/>
          <c:showSerName val="0"/>
          <c:showPercent val="0"/>
          <c:showBubbleSize val="0"/>
        </c:dLbls>
        <c:marker val="1"/>
        <c:smooth val="0"/>
        <c:axId val="68002176"/>
        <c:axId val="68004096"/>
      </c:lineChart>
      <c:catAx>
        <c:axId val="68002176"/>
        <c:scaling>
          <c:orientation val="minMax"/>
        </c:scaling>
        <c:delete val="0"/>
        <c:axPos val="b"/>
        <c:title>
          <c:tx>
            <c:rich>
              <a:bodyPr/>
              <a:lstStyle/>
              <a:p>
                <a:pPr>
                  <a:defRPr sz="1200"/>
                </a:pPr>
                <a:r>
                  <a:rPr lang="en-US" sz="1400" b="1" i="0" baseline="0" dirty="0" smtClean="0">
                    <a:effectLst/>
                  </a:rPr>
                  <a:t>Chirality</a:t>
                </a:r>
                <a:endParaRPr lang="ru-RU" sz="1400" dirty="0">
                  <a:effectLst/>
                </a:endParaRPr>
              </a:p>
            </c:rich>
          </c:tx>
          <c:layout/>
          <c:overlay val="0"/>
        </c:title>
        <c:numFmt formatCode="General" sourceLinked="1"/>
        <c:majorTickMark val="none"/>
        <c:minorTickMark val="none"/>
        <c:tickLblPos val="nextTo"/>
        <c:crossAx val="68004096"/>
        <c:crosses val="autoZero"/>
        <c:auto val="1"/>
        <c:lblAlgn val="ctr"/>
        <c:lblOffset val="100"/>
        <c:noMultiLvlLbl val="0"/>
      </c:catAx>
      <c:valAx>
        <c:axId val="68004096"/>
        <c:scaling>
          <c:orientation val="minMax"/>
        </c:scaling>
        <c:delete val="0"/>
        <c:axPos val="l"/>
        <c:majorGridlines/>
        <c:title>
          <c:tx>
            <c:rich>
              <a:bodyPr/>
              <a:lstStyle/>
              <a:p>
                <a:pPr>
                  <a:defRPr sz="1200"/>
                </a:pPr>
                <a:r>
                  <a:rPr lang="en-US" sz="1200" b="1" i="0" baseline="0" dirty="0" err="1" smtClean="0">
                    <a:effectLst/>
                  </a:rPr>
                  <a:t>Eg</a:t>
                </a:r>
                <a:r>
                  <a:rPr lang="ru-RU" sz="1200" b="1" i="0" baseline="0" dirty="0" smtClean="0">
                    <a:effectLst/>
                  </a:rPr>
                  <a:t>, </a:t>
                </a:r>
                <a:r>
                  <a:rPr lang="en-US" sz="1200" b="1" i="0" baseline="0" dirty="0" smtClean="0">
                    <a:effectLst/>
                  </a:rPr>
                  <a:t>eV</a:t>
                </a:r>
                <a:endParaRPr lang="ru-RU" sz="1200" dirty="0">
                  <a:effectLst/>
                </a:endParaRPr>
              </a:p>
            </c:rich>
          </c:tx>
          <c:layout/>
          <c:overlay val="0"/>
        </c:title>
        <c:numFmt formatCode="#,##0.00" sourceLinked="0"/>
        <c:majorTickMark val="none"/>
        <c:minorTickMark val="none"/>
        <c:tickLblPos val="nextTo"/>
        <c:crossAx val="6800217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Тип А</c:v>
          </c:tx>
          <c:cat>
            <c:strRef>
              <c:f>Лист1!$J$3:$J$7</c:f>
              <c:strCache>
                <c:ptCount val="5"/>
                <c:pt idx="0">
                  <c:v>(4, 4)</c:v>
                </c:pt>
                <c:pt idx="1">
                  <c:v>(6, 6)</c:v>
                </c:pt>
                <c:pt idx="2">
                  <c:v>(8, 8)</c:v>
                </c:pt>
                <c:pt idx="3">
                  <c:v>(10, 10)</c:v>
                </c:pt>
                <c:pt idx="4">
                  <c:v>(12, 12)</c:v>
                </c:pt>
              </c:strCache>
            </c:strRef>
          </c:cat>
          <c:val>
            <c:numRef>
              <c:f>(Лист1!$F$3,Лист1!$F$6,Лист1!$F$9,Лист1!$F$12,Лист1!$F$15)</c:f>
              <c:numCache>
                <c:formatCode>0.00</c:formatCode>
                <c:ptCount val="5"/>
                <c:pt idx="0">
                  <c:v>24.046451162401354</c:v>
                </c:pt>
                <c:pt idx="1">
                  <c:v>31.934257250877636</c:v>
                </c:pt>
                <c:pt idx="2">
                  <c:v>33.253620597763017</c:v>
                </c:pt>
                <c:pt idx="3">
                  <c:v>42.551660356159104</c:v>
                </c:pt>
                <c:pt idx="4">
                  <c:v>70.944540071839597</c:v>
                </c:pt>
              </c:numCache>
            </c:numRef>
          </c:val>
          <c:smooth val="1"/>
          <c:extLst>
            <c:ext xmlns:c16="http://schemas.microsoft.com/office/drawing/2014/chart" uri="{C3380CC4-5D6E-409C-BE32-E72D297353CC}">
              <c16:uniqueId val="{00000000-5950-4C8B-BEF7-A3CCB533C641}"/>
            </c:ext>
          </c:extLst>
        </c:ser>
        <c:ser>
          <c:idx val="1"/>
          <c:order val="1"/>
          <c:tx>
            <c:v>Тип Б</c:v>
          </c:tx>
          <c:cat>
            <c:strRef>
              <c:f>Лист1!$J$3:$J$7</c:f>
              <c:strCache>
                <c:ptCount val="5"/>
                <c:pt idx="0">
                  <c:v>(4, 4)</c:v>
                </c:pt>
                <c:pt idx="1">
                  <c:v>(6, 6)</c:v>
                </c:pt>
                <c:pt idx="2">
                  <c:v>(8, 8)</c:v>
                </c:pt>
                <c:pt idx="3">
                  <c:v>(10, 10)</c:v>
                </c:pt>
                <c:pt idx="4">
                  <c:v>(12, 12)</c:v>
                </c:pt>
              </c:strCache>
            </c:strRef>
          </c:cat>
          <c:val>
            <c:numRef>
              <c:f>(Лист1!$F$4,Лист1!$F$7,Лист1!$F$10,Лист1!$F$13,Лист1!$F$16)</c:f>
              <c:numCache>
                <c:formatCode>0.00</c:formatCode>
                <c:ptCount val="5"/>
                <c:pt idx="0">
                  <c:v>53.619827984159201</c:v>
                </c:pt>
                <c:pt idx="1">
                  <c:v>31.273600865441029</c:v>
                </c:pt>
                <c:pt idx="2">
                  <c:v>10.450299619675222</c:v>
                </c:pt>
                <c:pt idx="3">
                  <c:v>40.055836614403226</c:v>
                </c:pt>
                <c:pt idx="4">
                  <c:v>31.437126131200785</c:v>
                </c:pt>
              </c:numCache>
            </c:numRef>
          </c:val>
          <c:smooth val="1"/>
          <c:extLst>
            <c:ext xmlns:c16="http://schemas.microsoft.com/office/drawing/2014/chart" uri="{C3380CC4-5D6E-409C-BE32-E72D297353CC}">
              <c16:uniqueId val="{00000001-5950-4C8B-BEF7-A3CCB533C641}"/>
            </c:ext>
          </c:extLst>
        </c:ser>
        <c:ser>
          <c:idx val="2"/>
          <c:order val="2"/>
          <c:tx>
            <c:v>Тип В</c:v>
          </c:tx>
          <c:cat>
            <c:strRef>
              <c:f>Лист1!$J$3:$J$7</c:f>
              <c:strCache>
                <c:ptCount val="5"/>
                <c:pt idx="0">
                  <c:v>(4, 4)</c:v>
                </c:pt>
                <c:pt idx="1">
                  <c:v>(6, 6)</c:v>
                </c:pt>
                <c:pt idx="2">
                  <c:v>(8, 8)</c:v>
                </c:pt>
                <c:pt idx="3">
                  <c:v>(10, 10)</c:v>
                </c:pt>
                <c:pt idx="4">
                  <c:v>(12, 12)</c:v>
                </c:pt>
              </c:strCache>
            </c:strRef>
          </c:cat>
          <c:val>
            <c:numRef>
              <c:f>(Лист1!$F$5,Лист1!$F$8,Лист1!$F$11,Лист1!$F$14,Лист1!$F$17)</c:f>
              <c:numCache>
                <c:formatCode>0.00</c:formatCode>
                <c:ptCount val="5"/>
                <c:pt idx="0">
                  <c:v>16.584876749760934</c:v>
                </c:pt>
                <c:pt idx="1">
                  <c:v>26.601993774400398</c:v>
                </c:pt>
                <c:pt idx="2">
                  <c:v>26.969796267996553</c:v>
                </c:pt>
                <c:pt idx="3">
                  <c:v>30.210648809599643</c:v>
                </c:pt>
                <c:pt idx="4">
                  <c:v>9.9969756177597446</c:v>
                </c:pt>
              </c:numCache>
            </c:numRef>
          </c:val>
          <c:smooth val="1"/>
          <c:extLst>
            <c:ext xmlns:c16="http://schemas.microsoft.com/office/drawing/2014/chart" uri="{C3380CC4-5D6E-409C-BE32-E72D297353CC}">
              <c16:uniqueId val="{00000002-5950-4C8B-BEF7-A3CCB533C641}"/>
            </c:ext>
          </c:extLst>
        </c:ser>
        <c:dLbls>
          <c:showLegendKey val="0"/>
          <c:showVal val="0"/>
          <c:showCatName val="0"/>
          <c:showSerName val="0"/>
          <c:showPercent val="0"/>
          <c:showBubbleSize val="0"/>
        </c:dLbls>
        <c:marker val="1"/>
        <c:smooth val="0"/>
        <c:axId val="68535808"/>
        <c:axId val="68537728"/>
      </c:lineChart>
      <c:catAx>
        <c:axId val="68535808"/>
        <c:scaling>
          <c:orientation val="minMax"/>
        </c:scaling>
        <c:delete val="0"/>
        <c:axPos val="b"/>
        <c:title>
          <c:tx>
            <c:rich>
              <a:bodyPr/>
              <a:lstStyle/>
              <a:p>
                <a:pPr>
                  <a:defRPr/>
                </a:pPr>
                <a:r>
                  <a:rPr lang="en-US" dirty="0" smtClean="0"/>
                  <a:t>Chirality</a:t>
                </a:r>
                <a:endParaRPr lang="ru-RU" dirty="0"/>
              </a:p>
            </c:rich>
          </c:tx>
          <c:layout>
            <c:manualLayout>
              <c:xMode val="edge"/>
              <c:yMode val="edge"/>
              <c:x val="0.3838510563805147"/>
              <c:y val="0.88462141989865961"/>
            </c:manualLayout>
          </c:layout>
          <c:overlay val="0"/>
        </c:title>
        <c:numFmt formatCode="General" sourceLinked="1"/>
        <c:majorTickMark val="out"/>
        <c:minorTickMark val="none"/>
        <c:tickLblPos val="nextTo"/>
        <c:txPr>
          <a:bodyPr/>
          <a:lstStyle/>
          <a:p>
            <a:pPr>
              <a:defRPr sz="1000"/>
            </a:pPr>
            <a:endParaRPr lang="ru-RU"/>
          </a:p>
        </c:txPr>
        <c:crossAx val="68537728"/>
        <c:crosses val="autoZero"/>
        <c:auto val="1"/>
        <c:lblAlgn val="ctr"/>
        <c:lblOffset val="100"/>
        <c:noMultiLvlLbl val="0"/>
      </c:catAx>
      <c:valAx>
        <c:axId val="68537728"/>
        <c:scaling>
          <c:orientation val="minMax"/>
        </c:scaling>
        <c:delete val="0"/>
        <c:axPos val="l"/>
        <c:majorGridlines/>
        <c:title>
          <c:tx>
            <c:rich>
              <a:bodyPr rot="-5400000" vert="horz"/>
              <a:lstStyle/>
              <a:p>
                <a:pPr>
                  <a:defRPr/>
                </a:pPr>
                <a:r>
                  <a:rPr lang="en-US" sz="1400" b="1" i="0" baseline="0" dirty="0" err="1" smtClean="0">
                    <a:effectLst/>
                  </a:rPr>
                  <a:t>Edef</a:t>
                </a:r>
                <a:r>
                  <a:rPr lang="en-US" sz="1400" b="1" i="0" baseline="0" dirty="0" smtClean="0">
                    <a:effectLst/>
                  </a:rPr>
                  <a:t>, eV</a:t>
                </a:r>
                <a:endParaRPr lang="ru-RU" sz="1400" dirty="0">
                  <a:effectLst/>
                </a:endParaRPr>
              </a:p>
            </c:rich>
          </c:tx>
          <c:layout/>
          <c:overlay val="0"/>
        </c:title>
        <c:numFmt formatCode="0.00" sourceLinked="1"/>
        <c:majorTickMark val="out"/>
        <c:minorTickMark val="none"/>
        <c:tickLblPos val="nextTo"/>
        <c:txPr>
          <a:bodyPr/>
          <a:lstStyle/>
          <a:p>
            <a:pPr>
              <a:defRPr sz="800"/>
            </a:pPr>
            <a:endParaRPr lang="ru-RU"/>
          </a:p>
        </c:txPr>
        <c:crossAx val="68535808"/>
        <c:crosses val="autoZero"/>
        <c:crossBetween val="between"/>
      </c:valAx>
    </c:plotArea>
    <c:plotVisOnly val="1"/>
    <c:dispBlanksAs val="gap"/>
    <c:showDLblsOverMax val="0"/>
  </c:chart>
  <c:txPr>
    <a:bodyPr/>
    <a:lstStyle/>
    <a:p>
      <a:pPr>
        <a:defRPr sz="1400" baseline="0"/>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90864063174636"/>
          <c:y val="6.5613611559698706E-2"/>
          <c:w val="0.68661974984643159"/>
          <c:h val="0.86245161595122322"/>
        </c:manualLayout>
      </c:layout>
      <c:scatterChart>
        <c:scatterStyle val="smoothMarker"/>
        <c:varyColors val="0"/>
        <c:ser>
          <c:idx val="0"/>
          <c:order val="0"/>
          <c:tx>
            <c:v>H к В</c:v>
          </c:tx>
          <c:xVal>
            <c:numRef>
              <c:f>водород!$A$2:$A$21</c:f>
              <c:numCache>
                <c:formatCode>General</c:formatCode>
                <c:ptCount val="20"/>
                <c:pt idx="0" formatCode="0.0">
                  <c:v>2.8</c:v>
                </c:pt>
                <c:pt idx="1">
                  <c:v>2.7</c:v>
                </c:pt>
                <c:pt idx="2" formatCode="0.0">
                  <c:v>2.6</c:v>
                </c:pt>
                <c:pt idx="3">
                  <c:v>2.5</c:v>
                </c:pt>
                <c:pt idx="4" formatCode="0.0">
                  <c:v>2.4</c:v>
                </c:pt>
                <c:pt idx="5">
                  <c:v>2.2999999999999998</c:v>
                </c:pt>
                <c:pt idx="6" formatCode="0.0">
                  <c:v>2.2000000000000002</c:v>
                </c:pt>
                <c:pt idx="7">
                  <c:v>2.1</c:v>
                </c:pt>
                <c:pt idx="8" formatCode="0.0">
                  <c:v>2</c:v>
                </c:pt>
                <c:pt idx="9">
                  <c:v>1.9000000000000001</c:v>
                </c:pt>
                <c:pt idx="10" formatCode="0.0">
                  <c:v>1.8</c:v>
                </c:pt>
                <c:pt idx="11">
                  <c:v>1.7000000000000002</c:v>
                </c:pt>
                <c:pt idx="12" formatCode="0.0">
                  <c:v>1.6</c:v>
                </c:pt>
                <c:pt idx="13">
                  <c:v>1.5</c:v>
                </c:pt>
                <c:pt idx="14" formatCode="0.0">
                  <c:v>1.4</c:v>
                </c:pt>
                <c:pt idx="15">
                  <c:v>1.30000000000001</c:v>
                </c:pt>
                <c:pt idx="16" formatCode="0.0">
                  <c:v>1.2000000000000099</c:v>
                </c:pt>
                <c:pt idx="17">
                  <c:v>1.1000000000000101</c:v>
                </c:pt>
                <c:pt idx="18" formatCode="0.0">
                  <c:v>1.00000000000001</c:v>
                </c:pt>
                <c:pt idx="19" formatCode="0.0">
                  <c:v>0.90000000000001001</c:v>
                </c:pt>
              </c:numCache>
            </c:numRef>
          </c:xVal>
          <c:yVal>
            <c:numRef>
              <c:f>водород!$D$2:$D$21</c:f>
              <c:numCache>
                <c:formatCode>General</c:formatCode>
                <c:ptCount val="20"/>
                <c:pt idx="0">
                  <c:v>-5.2975693520002096</c:v>
                </c:pt>
                <c:pt idx="1">
                  <c:v>-5.2727237552007988</c:v>
                </c:pt>
                <c:pt idx="2">
                  <c:v>-5.7610343951982941</c:v>
                </c:pt>
                <c:pt idx="3">
                  <c:v>-5.8774417455988504</c:v>
                </c:pt>
                <c:pt idx="4">
                  <c:v>-6.1837243019199377</c:v>
                </c:pt>
                <c:pt idx="5">
                  <c:v>-6.3559022385597741</c:v>
                </c:pt>
                <c:pt idx="6">
                  <c:v>-6.4164491513583934</c:v>
                </c:pt>
                <c:pt idx="7">
                  <c:v>-6.6577669681609963</c:v>
                </c:pt>
                <c:pt idx="8">
                  <c:v>-6.9750015392000915</c:v>
                </c:pt>
                <c:pt idx="9">
                  <c:v>-7.3210578803209465</c:v>
                </c:pt>
                <c:pt idx="10">
                  <c:v>-7.6891827700801505</c:v>
                </c:pt>
                <c:pt idx="11">
                  <c:v>-8.0676008552000287</c:v>
                </c:pt>
                <c:pt idx="12">
                  <c:v>-8.4378518438388639</c:v>
                </c:pt>
                <c:pt idx="13">
                  <c:v>-8.7728128887993098</c:v>
                </c:pt>
                <c:pt idx="14">
                  <c:v>-9.034392492640098</c:v>
                </c:pt>
                <c:pt idx="15">
                  <c:v>-9.1709879740792548</c:v>
                </c:pt>
                <c:pt idx="16">
                  <c:v>-9.1147156729603012</c:v>
                </c:pt>
                <c:pt idx="17">
                  <c:v>-9.0156108219198376</c:v>
                </c:pt>
                <c:pt idx="18">
                  <c:v>-8.2914013155204884</c:v>
                </c:pt>
                <c:pt idx="19">
                  <c:v>-6.7738759807998594</c:v>
                </c:pt>
              </c:numCache>
            </c:numRef>
          </c:yVal>
          <c:smooth val="1"/>
          <c:extLst>
            <c:ext xmlns:c16="http://schemas.microsoft.com/office/drawing/2014/chart" uri="{C3380CC4-5D6E-409C-BE32-E72D297353CC}">
              <c16:uniqueId val="{00000000-A60F-4212-8055-138576B6443A}"/>
            </c:ext>
          </c:extLst>
        </c:ser>
        <c:ser>
          <c:idx val="1"/>
          <c:order val="1"/>
          <c:tx>
            <c:v>H к С</c:v>
          </c:tx>
          <c:xVal>
            <c:numRef>
              <c:f>водород!$E$2:$E$21</c:f>
              <c:numCache>
                <c:formatCode>General</c:formatCode>
                <c:ptCount val="20"/>
                <c:pt idx="0">
                  <c:v>2.8</c:v>
                </c:pt>
                <c:pt idx="1">
                  <c:v>2.7</c:v>
                </c:pt>
                <c:pt idx="2">
                  <c:v>2.6</c:v>
                </c:pt>
                <c:pt idx="3">
                  <c:v>2.5</c:v>
                </c:pt>
                <c:pt idx="4">
                  <c:v>2.4</c:v>
                </c:pt>
                <c:pt idx="5">
                  <c:v>2.2999999999999998</c:v>
                </c:pt>
                <c:pt idx="6">
                  <c:v>2.2000000000000002</c:v>
                </c:pt>
                <c:pt idx="7">
                  <c:v>2.1</c:v>
                </c:pt>
                <c:pt idx="8">
                  <c:v>2</c:v>
                </c:pt>
                <c:pt idx="9">
                  <c:v>1.9000000000000001</c:v>
                </c:pt>
                <c:pt idx="10">
                  <c:v>1.8</c:v>
                </c:pt>
                <c:pt idx="11">
                  <c:v>1.7000000000000002</c:v>
                </c:pt>
                <c:pt idx="12">
                  <c:v>1.6</c:v>
                </c:pt>
                <c:pt idx="13">
                  <c:v>1.5</c:v>
                </c:pt>
                <c:pt idx="14">
                  <c:v>1.4</c:v>
                </c:pt>
                <c:pt idx="15">
                  <c:v>1.30000000000001</c:v>
                </c:pt>
                <c:pt idx="16">
                  <c:v>1.2000000000000099</c:v>
                </c:pt>
                <c:pt idx="17">
                  <c:v>1.1000000000000101</c:v>
                </c:pt>
                <c:pt idx="18">
                  <c:v>1.00000000000001</c:v>
                </c:pt>
                <c:pt idx="19">
                  <c:v>0.90000000000001001</c:v>
                </c:pt>
              </c:numCache>
            </c:numRef>
          </c:xVal>
          <c:yVal>
            <c:numRef>
              <c:f>водород!$H$2:$H$21</c:f>
              <c:numCache>
                <c:formatCode>General</c:formatCode>
                <c:ptCount val="20"/>
                <c:pt idx="0">
                  <c:v>-2.5388862527997844</c:v>
                </c:pt>
                <c:pt idx="1">
                  <c:v>-3.1496788134390927</c:v>
                </c:pt>
                <c:pt idx="2">
                  <c:v>-3.6014106566381088</c:v>
                </c:pt>
                <c:pt idx="3">
                  <c:v>-3.9354128319991935</c:v>
                </c:pt>
                <c:pt idx="4">
                  <c:v>-3.9860298208004679</c:v>
                </c:pt>
                <c:pt idx="5">
                  <c:v>-4.2635065232006975</c:v>
                </c:pt>
                <c:pt idx="6">
                  <c:v>-4.3664696654395811</c:v>
                </c:pt>
                <c:pt idx="7">
                  <c:v>-4.6454753071993755</c:v>
                </c:pt>
                <c:pt idx="8">
                  <c:v>-5.0641619777597739</c:v>
                </c:pt>
                <c:pt idx="9">
                  <c:v>-5.4348407407997001</c:v>
                </c:pt>
                <c:pt idx="10">
                  <c:v>-5.8007446172796335</c:v>
                </c:pt>
                <c:pt idx="11">
                  <c:v>-6.1512560736009618</c:v>
                </c:pt>
                <c:pt idx="12">
                  <c:v>-6.5333701055988236</c:v>
                </c:pt>
                <c:pt idx="13">
                  <c:v>-6.8524753919991781</c:v>
                </c:pt>
                <c:pt idx="14">
                  <c:v>-7.1527413871990575</c:v>
                </c:pt>
                <c:pt idx="15">
                  <c:v>-7.3233152799984662</c:v>
                </c:pt>
                <c:pt idx="16">
                  <c:v>-7.315058312000474</c:v>
                </c:pt>
                <c:pt idx="17">
                  <c:v>-7.0317703119999404</c:v>
                </c:pt>
                <c:pt idx="18">
                  <c:v>-6.3801820992011926</c:v>
                </c:pt>
                <c:pt idx="19">
                  <c:v>-5.1148075807996065</c:v>
                </c:pt>
              </c:numCache>
            </c:numRef>
          </c:yVal>
          <c:smooth val="1"/>
          <c:extLst>
            <c:ext xmlns:c16="http://schemas.microsoft.com/office/drawing/2014/chart" uri="{C3380CC4-5D6E-409C-BE32-E72D297353CC}">
              <c16:uniqueId val="{00000001-A60F-4212-8055-138576B6443A}"/>
            </c:ext>
          </c:extLst>
        </c:ser>
        <c:ser>
          <c:idx val="2"/>
          <c:order val="2"/>
          <c:tx>
            <c:v>H к В-С</c:v>
          </c:tx>
          <c:xVal>
            <c:numRef>
              <c:f>водород!$I$2:$I$21</c:f>
              <c:numCache>
                <c:formatCode>General</c:formatCode>
                <c:ptCount val="20"/>
                <c:pt idx="0">
                  <c:v>2.8</c:v>
                </c:pt>
                <c:pt idx="1">
                  <c:v>2.7</c:v>
                </c:pt>
                <c:pt idx="2">
                  <c:v>2.6</c:v>
                </c:pt>
                <c:pt idx="3">
                  <c:v>2.5</c:v>
                </c:pt>
                <c:pt idx="4">
                  <c:v>2.4</c:v>
                </c:pt>
                <c:pt idx="5">
                  <c:v>2.2999999999999998</c:v>
                </c:pt>
                <c:pt idx="6">
                  <c:v>2.2000000000000002</c:v>
                </c:pt>
                <c:pt idx="7">
                  <c:v>2.1</c:v>
                </c:pt>
                <c:pt idx="8">
                  <c:v>2</c:v>
                </c:pt>
                <c:pt idx="9">
                  <c:v>1.9000000000000001</c:v>
                </c:pt>
                <c:pt idx="10">
                  <c:v>1.8</c:v>
                </c:pt>
                <c:pt idx="11">
                  <c:v>1.7000000000000002</c:v>
                </c:pt>
                <c:pt idx="12">
                  <c:v>1.6</c:v>
                </c:pt>
                <c:pt idx="13">
                  <c:v>1.5</c:v>
                </c:pt>
                <c:pt idx="14">
                  <c:v>1.4</c:v>
                </c:pt>
                <c:pt idx="15">
                  <c:v>1.30000000000001</c:v>
                </c:pt>
                <c:pt idx="16">
                  <c:v>1.2000000000000099</c:v>
                </c:pt>
                <c:pt idx="17">
                  <c:v>1.1000000000000101</c:v>
                </c:pt>
                <c:pt idx="18">
                  <c:v>1.00000000000001</c:v>
                </c:pt>
                <c:pt idx="19">
                  <c:v>0.90000000000001001</c:v>
                </c:pt>
              </c:numCache>
            </c:numRef>
          </c:xVal>
          <c:yVal>
            <c:numRef>
              <c:f>водород!$L$2:$L$21</c:f>
              <c:numCache>
                <c:formatCode>General</c:formatCode>
                <c:ptCount val="20"/>
                <c:pt idx="0">
                  <c:v>-2.2919362320008076</c:v>
                </c:pt>
                <c:pt idx="1">
                  <c:v>-2.3961766415995953</c:v>
                </c:pt>
                <c:pt idx="2">
                  <c:v>-2.5102629480006726</c:v>
                </c:pt>
                <c:pt idx="3">
                  <c:v>-2.8747096851202443</c:v>
                </c:pt>
                <c:pt idx="4">
                  <c:v>-3.0671509009607689</c:v>
                </c:pt>
                <c:pt idx="5">
                  <c:v>-3.5352657134389958</c:v>
                </c:pt>
                <c:pt idx="6">
                  <c:v>-3.5743129073598539</c:v>
                </c:pt>
                <c:pt idx="7">
                  <c:v>-3.6946635951990174</c:v>
                </c:pt>
                <c:pt idx="8">
                  <c:v>-3.8689716143999249</c:v>
                </c:pt>
                <c:pt idx="9">
                  <c:v>-4.2295652947195794</c:v>
                </c:pt>
                <c:pt idx="10">
                  <c:v>-4.5632656686393602</c:v>
                </c:pt>
                <c:pt idx="11">
                  <c:v>-4.8462354639996192</c:v>
                </c:pt>
                <c:pt idx="12">
                  <c:v>-4.9016904268792132</c:v>
                </c:pt>
                <c:pt idx="13">
                  <c:v>-5.3230362564790719</c:v>
                </c:pt>
                <c:pt idx="14">
                  <c:v>-5.5014926276799088</c:v>
                </c:pt>
                <c:pt idx="15">
                  <c:v>-5.8786405163209565</c:v>
                </c:pt>
                <c:pt idx="16">
                  <c:v>-5.7334487278385504</c:v>
                </c:pt>
                <c:pt idx="17">
                  <c:v>-5.1877561452802166</c:v>
                </c:pt>
                <c:pt idx="18">
                  <c:v>-4.8496351430403593</c:v>
                </c:pt>
                <c:pt idx="19">
                  <c:v>-4.8496351430403593</c:v>
                </c:pt>
              </c:numCache>
            </c:numRef>
          </c:yVal>
          <c:smooth val="1"/>
          <c:extLst>
            <c:ext xmlns:c16="http://schemas.microsoft.com/office/drawing/2014/chart" uri="{C3380CC4-5D6E-409C-BE32-E72D297353CC}">
              <c16:uniqueId val="{00000002-A60F-4212-8055-138576B6443A}"/>
            </c:ext>
          </c:extLst>
        </c:ser>
        <c:ser>
          <c:idx val="3"/>
          <c:order val="3"/>
          <c:tx>
            <c:v>H к центру</c:v>
          </c:tx>
          <c:xVal>
            <c:numRef>
              <c:f>водород!$M$2:$M$21</c:f>
              <c:numCache>
                <c:formatCode>General</c:formatCode>
                <c:ptCount val="20"/>
                <c:pt idx="0">
                  <c:v>2.8</c:v>
                </c:pt>
                <c:pt idx="1">
                  <c:v>2.7</c:v>
                </c:pt>
                <c:pt idx="2">
                  <c:v>2.6</c:v>
                </c:pt>
                <c:pt idx="3">
                  <c:v>2.5</c:v>
                </c:pt>
                <c:pt idx="4">
                  <c:v>2.4</c:v>
                </c:pt>
                <c:pt idx="5">
                  <c:v>2.2999999999999998</c:v>
                </c:pt>
                <c:pt idx="6">
                  <c:v>2.2000000000000002</c:v>
                </c:pt>
                <c:pt idx="7">
                  <c:v>2.1</c:v>
                </c:pt>
                <c:pt idx="8">
                  <c:v>2</c:v>
                </c:pt>
                <c:pt idx="9">
                  <c:v>1.9000000000000001</c:v>
                </c:pt>
                <c:pt idx="10">
                  <c:v>1.8</c:v>
                </c:pt>
                <c:pt idx="11">
                  <c:v>1.7000000000000002</c:v>
                </c:pt>
                <c:pt idx="12">
                  <c:v>1.6</c:v>
                </c:pt>
                <c:pt idx="13">
                  <c:v>1.5</c:v>
                </c:pt>
                <c:pt idx="14">
                  <c:v>1.4</c:v>
                </c:pt>
                <c:pt idx="15">
                  <c:v>1.30000000000001</c:v>
                </c:pt>
                <c:pt idx="16">
                  <c:v>1.2000000000000099</c:v>
                </c:pt>
                <c:pt idx="17">
                  <c:v>1.1000000000000101</c:v>
                </c:pt>
                <c:pt idx="18">
                  <c:v>1.00000000000001</c:v>
                </c:pt>
                <c:pt idx="19">
                  <c:v>0.90000000000001001</c:v>
                </c:pt>
              </c:numCache>
            </c:numRef>
          </c:xVal>
          <c:yVal>
            <c:numRef>
              <c:f>водород!$P$2:$P$21</c:f>
              <c:numCache>
                <c:formatCode>General</c:formatCode>
                <c:ptCount val="20"/>
                <c:pt idx="0">
                  <c:v>-4.0687573977611464</c:v>
                </c:pt>
                <c:pt idx="1">
                  <c:v>-4.1924632207992545</c:v>
                </c:pt>
                <c:pt idx="2">
                  <c:v>-4.2551681151999334</c:v>
                </c:pt>
                <c:pt idx="3">
                  <c:v>-4.5516014127988589</c:v>
                </c:pt>
                <c:pt idx="4">
                  <c:v>-4.3289557719999525</c:v>
                </c:pt>
                <c:pt idx="5">
                  <c:v>-4.4897808311998233</c:v>
                </c:pt>
                <c:pt idx="6">
                  <c:v>-4.4526499806397801</c:v>
                </c:pt>
                <c:pt idx="7">
                  <c:v>-5.0121843004780944</c:v>
                </c:pt>
                <c:pt idx="8">
                  <c:v>-5.1580998075205455</c:v>
                </c:pt>
                <c:pt idx="9">
                  <c:v>-5.3142136553597075</c:v>
                </c:pt>
                <c:pt idx="10">
                  <c:v>-5.4789604486395564</c:v>
                </c:pt>
                <c:pt idx="11">
                  <c:v>-5.6490357817583572</c:v>
                </c:pt>
                <c:pt idx="12">
                  <c:v>-5.8197473310392525</c:v>
                </c:pt>
                <c:pt idx="13">
                  <c:v>-5.9848711271988577</c:v>
                </c:pt>
                <c:pt idx="14">
                  <c:v>-6.1366163259208424</c:v>
                </c:pt>
                <c:pt idx="15">
                  <c:v>-6.2657649695993305</c:v>
                </c:pt>
                <c:pt idx="16">
                  <c:v>-6.3620684817597084</c:v>
                </c:pt>
                <c:pt idx="17">
                  <c:v>-6.1754014369598735</c:v>
                </c:pt>
                <c:pt idx="18">
                  <c:v>-6.1766873006399692</c:v>
                </c:pt>
                <c:pt idx="19">
                  <c:v>-6.3246454624004365</c:v>
                </c:pt>
              </c:numCache>
            </c:numRef>
          </c:yVal>
          <c:smooth val="1"/>
          <c:extLst>
            <c:ext xmlns:c16="http://schemas.microsoft.com/office/drawing/2014/chart" uri="{C3380CC4-5D6E-409C-BE32-E72D297353CC}">
              <c16:uniqueId val="{00000003-A60F-4212-8055-138576B6443A}"/>
            </c:ext>
          </c:extLst>
        </c:ser>
        <c:dLbls>
          <c:showLegendKey val="0"/>
          <c:showVal val="0"/>
          <c:showCatName val="0"/>
          <c:showSerName val="0"/>
          <c:showPercent val="0"/>
          <c:showBubbleSize val="0"/>
        </c:dLbls>
        <c:axId val="66009344"/>
        <c:axId val="66027904"/>
      </c:scatterChart>
      <c:valAx>
        <c:axId val="66009344"/>
        <c:scaling>
          <c:orientation val="minMax"/>
        </c:scaling>
        <c:delete val="0"/>
        <c:axPos val="b"/>
        <c:title>
          <c:tx>
            <c:rich>
              <a:bodyPr/>
              <a:lstStyle/>
              <a:p>
                <a:pPr>
                  <a:defRPr/>
                </a:pPr>
                <a:r>
                  <a:rPr lang="en-US" sz="2000"/>
                  <a:t>r</a:t>
                </a:r>
                <a:r>
                  <a:rPr lang="ru-RU" sz="2000"/>
                  <a:t>,</a:t>
                </a:r>
                <a:r>
                  <a:rPr lang="ru-RU" sz="2000" baseline="0"/>
                  <a:t> </a:t>
                </a:r>
                <a:r>
                  <a:rPr lang="ru-RU" sz="2000" b="1" i="0" u="none" strike="noStrike" baseline="0"/>
                  <a:t>Å</a:t>
                </a:r>
                <a:endParaRPr lang="ru-RU" sz="2000"/>
              </a:p>
            </c:rich>
          </c:tx>
          <c:layout>
            <c:manualLayout>
              <c:xMode val="edge"/>
              <c:yMode val="edge"/>
              <c:x val="0.45818524888110829"/>
              <c:y val="0.93560233918128655"/>
            </c:manualLayout>
          </c:layout>
          <c:overlay val="0"/>
        </c:title>
        <c:numFmt formatCode="0.0" sourceLinked="1"/>
        <c:majorTickMark val="out"/>
        <c:minorTickMark val="none"/>
        <c:tickLblPos val="nextTo"/>
        <c:crossAx val="66027904"/>
        <c:crosses val="autoZero"/>
        <c:crossBetween val="midCat"/>
      </c:valAx>
      <c:valAx>
        <c:axId val="66027904"/>
        <c:scaling>
          <c:orientation val="minMax"/>
        </c:scaling>
        <c:delete val="0"/>
        <c:axPos val="l"/>
        <c:majorGridlines/>
        <c:title>
          <c:tx>
            <c:rich>
              <a:bodyPr rot="-5400000" vert="horz"/>
              <a:lstStyle/>
              <a:p>
                <a:pPr>
                  <a:defRPr/>
                </a:pPr>
                <a:r>
                  <a:rPr lang="en-US" sz="2000"/>
                  <a:t>E</a:t>
                </a:r>
                <a:r>
                  <a:rPr lang="ru-RU" sz="2000"/>
                  <a:t>,</a:t>
                </a:r>
                <a:r>
                  <a:rPr lang="ru-RU" sz="2000" baseline="0"/>
                  <a:t> </a:t>
                </a:r>
                <a:r>
                  <a:rPr lang="en-US" sz="2000" baseline="0"/>
                  <a:t>eV</a:t>
                </a:r>
                <a:endParaRPr lang="ru-RU" sz="2000"/>
              </a:p>
            </c:rich>
          </c:tx>
          <c:layout/>
          <c:overlay val="0"/>
        </c:title>
        <c:numFmt formatCode="General" sourceLinked="1"/>
        <c:majorTickMark val="out"/>
        <c:minorTickMark val="none"/>
        <c:tickLblPos val="nextTo"/>
        <c:crossAx val="66009344"/>
        <c:crosses val="autoZero"/>
        <c:crossBetween val="midCat"/>
      </c:valAx>
    </c:plotArea>
    <c:legend>
      <c:legendPos val="r"/>
      <c:layout>
        <c:manualLayout>
          <c:xMode val="edge"/>
          <c:yMode val="edge"/>
          <c:x val="0.78222879643178522"/>
          <c:y val="0.40321441225317756"/>
          <c:w val="0.20451149679011696"/>
          <c:h val="0.34753704402910679"/>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64107048310691"/>
          <c:y val="5.1622791224389696E-2"/>
          <c:w val="0.65065425289926049"/>
          <c:h val="0.87589662199538665"/>
        </c:manualLayout>
      </c:layout>
      <c:scatterChart>
        <c:scatterStyle val="smoothMarker"/>
        <c:varyColors val="0"/>
        <c:ser>
          <c:idx val="0"/>
          <c:order val="0"/>
          <c:tx>
            <c:v>O к В</c:v>
          </c:tx>
          <c:xVal>
            <c:numRef>
              <c:f>кислород!$A$2:$A$21</c:f>
              <c:numCache>
                <c:formatCode>General</c:formatCode>
                <c:ptCount val="20"/>
                <c:pt idx="0">
                  <c:v>2.8</c:v>
                </c:pt>
                <c:pt idx="1">
                  <c:v>2.7</c:v>
                </c:pt>
                <c:pt idx="2">
                  <c:v>2.6</c:v>
                </c:pt>
                <c:pt idx="3">
                  <c:v>2.5</c:v>
                </c:pt>
                <c:pt idx="4">
                  <c:v>2.4</c:v>
                </c:pt>
                <c:pt idx="5">
                  <c:v>2.2999999999999998</c:v>
                </c:pt>
                <c:pt idx="6">
                  <c:v>2.2000000000000002</c:v>
                </c:pt>
                <c:pt idx="7">
                  <c:v>2.1</c:v>
                </c:pt>
                <c:pt idx="8">
                  <c:v>2</c:v>
                </c:pt>
                <c:pt idx="9">
                  <c:v>1.9000000000000001</c:v>
                </c:pt>
                <c:pt idx="10">
                  <c:v>1.8</c:v>
                </c:pt>
                <c:pt idx="11">
                  <c:v>1.7</c:v>
                </c:pt>
                <c:pt idx="12">
                  <c:v>1.6</c:v>
                </c:pt>
                <c:pt idx="13">
                  <c:v>1.5</c:v>
                </c:pt>
                <c:pt idx="14">
                  <c:v>1.4</c:v>
                </c:pt>
                <c:pt idx="15">
                  <c:v>1.30000000000001</c:v>
                </c:pt>
                <c:pt idx="16">
                  <c:v>1.2000000000000099</c:v>
                </c:pt>
                <c:pt idx="17">
                  <c:v>1.1000000000000101</c:v>
                </c:pt>
                <c:pt idx="18">
                  <c:v>1.00000000000001</c:v>
                </c:pt>
                <c:pt idx="19">
                  <c:v>0.90000000000001001</c:v>
                </c:pt>
              </c:numCache>
            </c:numRef>
          </c:xVal>
          <c:yVal>
            <c:numRef>
              <c:f>кислород!$D$2:$D$21</c:f>
              <c:numCache>
                <c:formatCode>General</c:formatCode>
                <c:ptCount val="20"/>
                <c:pt idx="0">
                  <c:v>-12.467208081759964</c:v>
                </c:pt>
                <c:pt idx="1">
                  <c:v>-11.137216119999721</c:v>
                </c:pt>
                <c:pt idx="2">
                  <c:v>-9.2219075295997719</c:v>
                </c:pt>
                <c:pt idx="3">
                  <c:v>-7.667430478399166</c:v>
                </c:pt>
                <c:pt idx="4">
                  <c:v>-6.8343592559995159</c:v>
                </c:pt>
                <c:pt idx="5">
                  <c:v>-7.1933213024003724</c:v>
                </c:pt>
                <c:pt idx="6">
                  <c:v>-8.0618593406397849</c:v>
                </c:pt>
                <c:pt idx="7">
                  <c:v>-8.528251839999939</c:v>
                </c:pt>
                <c:pt idx="8">
                  <c:v>-8.505998729600833</c:v>
                </c:pt>
                <c:pt idx="9">
                  <c:v>-9.5281771055997186</c:v>
                </c:pt>
                <c:pt idx="10">
                  <c:v>-10.566947379200457</c:v>
                </c:pt>
                <c:pt idx="11">
                  <c:v>-11.670623129599335</c:v>
                </c:pt>
                <c:pt idx="12">
                  <c:v>-12.916984901119577</c:v>
                </c:pt>
                <c:pt idx="13">
                  <c:v>-13.12373067040062</c:v>
                </c:pt>
                <c:pt idx="14">
                  <c:v>-13.213664560000325</c:v>
                </c:pt>
                <c:pt idx="15">
                  <c:v>-11.072791535998476</c:v>
                </c:pt>
                <c:pt idx="16">
                  <c:v>-10.493504320000312</c:v>
                </c:pt>
                <c:pt idx="17">
                  <c:v>-9.9582099199997227</c:v>
                </c:pt>
                <c:pt idx="18">
                  <c:v>-9.7581563999992795</c:v>
                </c:pt>
                <c:pt idx="19">
                  <c:v>-7.2818316255998123</c:v>
                </c:pt>
              </c:numCache>
            </c:numRef>
          </c:yVal>
          <c:smooth val="1"/>
          <c:extLst>
            <c:ext xmlns:c16="http://schemas.microsoft.com/office/drawing/2014/chart" uri="{C3380CC4-5D6E-409C-BE32-E72D297353CC}">
              <c16:uniqueId val="{00000000-C0F4-482D-ABF0-344903268099}"/>
            </c:ext>
          </c:extLst>
        </c:ser>
        <c:ser>
          <c:idx val="1"/>
          <c:order val="1"/>
          <c:tx>
            <c:v>O к С</c:v>
          </c:tx>
          <c:xVal>
            <c:numRef>
              <c:f>кислород!$E$2:$E$21</c:f>
              <c:numCache>
                <c:formatCode>General</c:formatCode>
                <c:ptCount val="20"/>
                <c:pt idx="0">
                  <c:v>2.8</c:v>
                </c:pt>
                <c:pt idx="1">
                  <c:v>2.7</c:v>
                </c:pt>
                <c:pt idx="2">
                  <c:v>2.6</c:v>
                </c:pt>
                <c:pt idx="3">
                  <c:v>2.5</c:v>
                </c:pt>
                <c:pt idx="4">
                  <c:v>2.4</c:v>
                </c:pt>
                <c:pt idx="5">
                  <c:v>2.2999999999999998</c:v>
                </c:pt>
                <c:pt idx="6">
                  <c:v>2.2000000000000002</c:v>
                </c:pt>
                <c:pt idx="7">
                  <c:v>2.1</c:v>
                </c:pt>
                <c:pt idx="8">
                  <c:v>2</c:v>
                </c:pt>
                <c:pt idx="9">
                  <c:v>1.9000000000000001</c:v>
                </c:pt>
                <c:pt idx="10">
                  <c:v>1.8</c:v>
                </c:pt>
                <c:pt idx="11">
                  <c:v>1.7</c:v>
                </c:pt>
                <c:pt idx="12">
                  <c:v>1.6</c:v>
                </c:pt>
                <c:pt idx="13">
                  <c:v>1.5</c:v>
                </c:pt>
                <c:pt idx="14">
                  <c:v>1.4</c:v>
                </c:pt>
                <c:pt idx="15">
                  <c:v>1.30000000000001</c:v>
                </c:pt>
                <c:pt idx="16">
                  <c:v>1.2000000000000099</c:v>
                </c:pt>
                <c:pt idx="17">
                  <c:v>1.1000000000000101</c:v>
                </c:pt>
                <c:pt idx="18">
                  <c:v>1.00000000000001</c:v>
                </c:pt>
                <c:pt idx="19">
                  <c:v>0.90000000000001001</c:v>
                </c:pt>
              </c:numCache>
            </c:numRef>
          </c:xVal>
          <c:yVal>
            <c:numRef>
              <c:f>кислород!$H$2:$H$21</c:f>
              <c:numCache>
                <c:formatCode>General</c:formatCode>
                <c:ptCount val="20"/>
                <c:pt idx="0">
                  <c:v>-10.271118270398798</c:v>
                </c:pt>
                <c:pt idx="1">
                  <c:v>-10.350774612799823</c:v>
                </c:pt>
                <c:pt idx="2">
                  <c:v>-10.47583403839969</c:v>
                </c:pt>
                <c:pt idx="3">
                  <c:v>-10.357408409920026</c:v>
                </c:pt>
                <c:pt idx="4">
                  <c:v>-9.4847385535995272</c:v>
                </c:pt>
                <c:pt idx="5">
                  <c:v>-9.2325822799994341</c:v>
                </c:pt>
                <c:pt idx="6">
                  <c:v>-9.9274957379202728</c:v>
                </c:pt>
                <c:pt idx="7">
                  <c:v>-10.042622521599696</c:v>
                </c:pt>
                <c:pt idx="8">
                  <c:v>-10.779689688319223</c:v>
                </c:pt>
                <c:pt idx="9">
                  <c:v>-11.175401043839884</c:v>
                </c:pt>
                <c:pt idx="10">
                  <c:v>-11.677727809599673</c:v>
                </c:pt>
                <c:pt idx="11">
                  <c:v>-12.297922788799012</c:v>
                </c:pt>
                <c:pt idx="12">
                  <c:v>-12.779121168479801</c:v>
                </c:pt>
                <c:pt idx="13">
                  <c:v>-13.265864768640316</c:v>
                </c:pt>
                <c:pt idx="14">
                  <c:v>-13.479642129599631</c:v>
                </c:pt>
                <c:pt idx="15">
                  <c:v>-13.11698020480072</c:v>
                </c:pt>
                <c:pt idx="16">
                  <c:v>-10.912821187201168</c:v>
                </c:pt>
                <c:pt idx="17">
                  <c:v>-8.3516757940797106</c:v>
                </c:pt>
                <c:pt idx="18">
                  <c:v>-3.1542965055996319</c:v>
                </c:pt>
                <c:pt idx="19">
                  <c:v>-1.7199050223989616</c:v>
                </c:pt>
              </c:numCache>
            </c:numRef>
          </c:yVal>
          <c:smooth val="1"/>
          <c:extLst>
            <c:ext xmlns:c16="http://schemas.microsoft.com/office/drawing/2014/chart" uri="{C3380CC4-5D6E-409C-BE32-E72D297353CC}">
              <c16:uniqueId val="{00000001-C0F4-482D-ABF0-344903268099}"/>
            </c:ext>
          </c:extLst>
        </c:ser>
        <c:ser>
          <c:idx val="2"/>
          <c:order val="2"/>
          <c:tx>
            <c:v>O к В-С</c:v>
          </c:tx>
          <c:xVal>
            <c:numRef>
              <c:f>кислород!$I$2:$I$21</c:f>
              <c:numCache>
                <c:formatCode>General</c:formatCode>
                <c:ptCount val="20"/>
                <c:pt idx="0">
                  <c:v>2.8</c:v>
                </c:pt>
                <c:pt idx="1">
                  <c:v>2.7</c:v>
                </c:pt>
                <c:pt idx="2">
                  <c:v>2.6</c:v>
                </c:pt>
                <c:pt idx="3">
                  <c:v>2.5</c:v>
                </c:pt>
                <c:pt idx="4">
                  <c:v>2.4</c:v>
                </c:pt>
                <c:pt idx="5">
                  <c:v>2.2999999999999998</c:v>
                </c:pt>
                <c:pt idx="6">
                  <c:v>2.2000000000000002</c:v>
                </c:pt>
                <c:pt idx="7">
                  <c:v>2.1</c:v>
                </c:pt>
                <c:pt idx="8">
                  <c:v>2</c:v>
                </c:pt>
                <c:pt idx="9">
                  <c:v>1.9000000000000001</c:v>
                </c:pt>
                <c:pt idx="10">
                  <c:v>1.8</c:v>
                </c:pt>
                <c:pt idx="11">
                  <c:v>1.7</c:v>
                </c:pt>
                <c:pt idx="12">
                  <c:v>1.6</c:v>
                </c:pt>
                <c:pt idx="13">
                  <c:v>1.5</c:v>
                </c:pt>
                <c:pt idx="14">
                  <c:v>1.4</c:v>
                </c:pt>
                <c:pt idx="15">
                  <c:v>1.30000000000001</c:v>
                </c:pt>
                <c:pt idx="16">
                  <c:v>1.2000000000000099</c:v>
                </c:pt>
                <c:pt idx="17">
                  <c:v>1.1000000000000101</c:v>
                </c:pt>
                <c:pt idx="18">
                  <c:v>1.00000000000001</c:v>
                </c:pt>
                <c:pt idx="19">
                  <c:v>0.90000000000001001</c:v>
                </c:pt>
              </c:numCache>
            </c:numRef>
          </c:xVal>
          <c:yVal>
            <c:numRef>
              <c:f>кислород!$L$2:$L$21</c:f>
              <c:numCache>
                <c:formatCode>General</c:formatCode>
                <c:ptCount val="20"/>
                <c:pt idx="0">
                  <c:v>-3.2891174624001063</c:v>
                </c:pt>
                <c:pt idx="1">
                  <c:v>-3.2090634287997077</c:v>
                </c:pt>
                <c:pt idx="2">
                  <c:v>-3.3405783854395827</c:v>
                </c:pt>
                <c:pt idx="3">
                  <c:v>-3.0195200927992119</c:v>
                </c:pt>
                <c:pt idx="4">
                  <c:v>-2.9177689455991627</c:v>
                </c:pt>
                <c:pt idx="5">
                  <c:v>-3.0619725553606258</c:v>
                </c:pt>
                <c:pt idx="6">
                  <c:v>-3.2447323647993556</c:v>
                </c:pt>
                <c:pt idx="7">
                  <c:v>-3.475789645279292</c:v>
                </c:pt>
                <c:pt idx="8">
                  <c:v>-3.4966125535993338</c:v>
                </c:pt>
                <c:pt idx="9">
                  <c:v>-4.1331217087990808</c:v>
                </c:pt>
                <c:pt idx="10">
                  <c:v>-4.244776732799437</c:v>
                </c:pt>
                <c:pt idx="11">
                  <c:v>-4.4856950806406752</c:v>
                </c:pt>
                <c:pt idx="12">
                  <c:v>-4.8827717999993183</c:v>
                </c:pt>
                <c:pt idx="13">
                  <c:v>-4.9485243695998964</c:v>
                </c:pt>
                <c:pt idx="14">
                  <c:v>-6.3198923136005813</c:v>
                </c:pt>
                <c:pt idx="15">
                  <c:v>-6.8585219727992746</c:v>
                </c:pt>
                <c:pt idx="16">
                  <c:v>-6.1657785551997089</c:v>
                </c:pt>
                <c:pt idx="17">
                  <c:v>-4.6966436959992484</c:v>
                </c:pt>
                <c:pt idx="18">
                  <c:v>-2.7931577759991413</c:v>
                </c:pt>
                <c:pt idx="19">
                  <c:v>-2.5788881439984777</c:v>
                </c:pt>
              </c:numCache>
            </c:numRef>
          </c:yVal>
          <c:smooth val="1"/>
          <c:extLst>
            <c:ext xmlns:c16="http://schemas.microsoft.com/office/drawing/2014/chart" uri="{C3380CC4-5D6E-409C-BE32-E72D297353CC}">
              <c16:uniqueId val="{00000002-C0F4-482D-ABF0-344903268099}"/>
            </c:ext>
          </c:extLst>
        </c:ser>
        <c:ser>
          <c:idx val="3"/>
          <c:order val="3"/>
          <c:tx>
            <c:v>O к центру</c:v>
          </c:tx>
          <c:xVal>
            <c:numRef>
              <c:f>кислород!$M$2:$M$21</c:f>
              <c:numCache>
                <c:formatCode>General</c:formatCode>
                <c:ptCount val="20"/>
                <c:pt idx="0">
                  <c:v>2.8</c:v>
                </c:pt>
                <c:pt idx="1">
                  <c:v>2.7</c:v>
                </c:pt>
                <c:pt idx="2">
                  <c:v>2.6</c:v>
                </c:pt>
                <c:pt idx="3">
                  <c:v>2.5</c:v>
                </c:pt>
                <c:pt idx="4">
                  <c:v>2.4</c:v>
                </c:pt>
                <c:pt idx="5">
                  <c:v>2.2999999999999998</c:v>
                </c:pt>
                <c:pt idx="6">
                  <c:v>2.2000000000000002</c:v>
                </c:pt>
                <c:pt idx="7">
                  <c:v>2.1</c:v>
                </c:pt>
                <c:pt idx="8">
                  <c:v>2</c:v>
                </c:pt>
                <c:pt idx="9">
                  <c:v>1.9000000000000001</c:v>
                </c:pt>
                <c:pt idx="10">
                  <c:v>1.8</c:v>
                </c:pt>
                <c:pt idx="11">
                  <c:v>1.7</c:v>
                </c:pt>
                <c:pt idx="12">
                  <c:v>1.6</c:v>
                </c:pt>
                <c:pt idx="13">
                  <c:v>1.5</c:v>
                </c:pt>
                <c:pt idx="14">
                  <c:v>1.4</c:v>
                </c:pt>
                <c:pt idx="15">
                  <c:v>1.30000000000001</c:v>
                </c:pt>
                <c:pt idx="16">
                  <c:v>1.2000000000000099</c:v>
                </c:pt>
                <c:pt idx="17">
                  <c:v>1.1000000000000101</c:v>
                </c:pt>
                <c:pt idx="18">
                  <c:v>1.00000000000001</c:v>
                </c:pt>
                <c:pt idx="19">
                  <c:v>0.90000000000001001</c:v>
                </c:pt>
              </c:numCache>
            </c:numRef>
          </c:xVal>
          <c:yVal>
            <c:numRef>
              <c:f>кислород!$P$2:$P$21</c:f>
              <c:numCache>
                <c:formatCode>General</c:formatCode>
                <c:ptCount val="20"/>
                <c:pt idx="0">
                  <c:v>-7.7012623751998275</c:v>
                </c:pt>
                <c:pt idx="1">
                  <c:v>-7.6380224377589885</c:v>
                </c:pt>
                <c:pt idx="2">
                  <c:v>-7.3652452032001774</c:v>
                </c:pt>
                <c:pt idx="3">
                  <c:v>-7.3078960431994346</c:v>
                </c:pt>
                <c:pt idx="4">
                  <c:v>-7.3872014240005361</c:v>
                </c:pt>
                <c:pt idx="5">
                  <c:v>-6.9704467231986431</c:v>
                </c:pt>
                <c:pt idx="6">
                  <c:v>-7.2620922223995876</c:v>
                </c:pt>
                <c:pt idx="7">
                  <c:v>-7.3366662448006723</c:v>
                </c:pt>
                <c:pt idx="8">
                  <c:v>-6.6433842127989742</c:v>
                </c:pt>
                <c:pt idx="9">
                  <c:v>-7.2628376112006663</c:v>
                </c:pt>
                <c:pt idx="10">
                  <c:v>-7.5851423296007852</c:v>
                </c:pt>
                <c:pt idx="11">
                  <c:v>-8.9424298176000274</c:v>
                </c:pt>
                <c:pt idx="12">
                  <c:v>-9.4755428161607274</c:v>
                </c:pt>
                <c:pt idx="13">
                  <c:v>-7.6429059611200332</c:v>
                </c:pt>
                <c:pt idx="14">
                  <c:v>-7.8900863310409344</c:v>
                </c:pt>
                <c:pt idx="15">
                  <c:v>-8.1938214332803909</c:v>
                </c:pt>
                <c:pt idx="16">
                  <c:v>-8.3634476971201774</c:v>
                </c:pt>
                <c:pt idx="17">
                  <c:v>-8.7806560204790003</c:v>
                </c:pt>
                <c:pt idx="18">
                  <c:v>-8.9608752372805647</c:v>
                </c:pt>
                <c:pt idx="19">
                  <c:v>-8.9990546260796727</c:v>
                </c:pt>
              </c:numCache>
            </c:numRef>
          </c:yVal>
          <c:smooth val="1"/>
          <c:extLst>
            <c:ext xmlns:c16="http://schemas.microsoft.com/office/drawing/2014/chart" uri="{C3380CC4-5D6E-409C-BE32-E72D297353CC}">
              <c16:uniqueId val="{00000003-C0F4-482D-ABF0-344903268099}"/>
            </c:ext>
          </c:extLst>
        </c:ser>
        <c:dLbls>
          <c:showLegendKey val="0"/>
          <c:showVal val="0"/>
          <c:showCatName val="0"/>
          <c:showSerName val="0"/>
          <c:showPercent val="0"/>
          <c:showBubbleSize val="0"/>
        </c:dLbls>
        <c:axId val="68829568"/>
        <c:axId val="68831488"/>
      </c:scatterChart>
      <c:valAx>
        <c:axId val="68829568"/>
        <c:scaling>
          <c:orientation val="minMax"/>
        </c:scaling>
        <c:delete val="0"/>
        <c:axPos val="b"/>
        <c:title>
          <c:tx>
            <c:rich>
              <a:bodyPr/>
              <a:lstStyle/>
              <a:p>
                <a:pPr>
                  <a:defRPr/>
                </a:pPr>
                <a:r>
                  <a:rPr lang="en-US" sz="2000"/>
                  <a:t>r</a:t>
                </a:r>
                <a:r>
                  <a:rPr lang="ru-RU" sz="2000"/>
                  <a:t>,</a:t>
                </a:r>
                <a:r>
                  <a:rPr lang="ru-RU" sz="2000" baseline="0"/>
                  <a:t> </a:t>
                </a:r>
                <a:r>
                  <a:rPr lang="ru-RU" sz="2000" b="1" i="0" u="none" strike="noStrike" baseline="0"/>
                  <a:t>Å</a:t>
                </a:r>
                <a:endParaRPr lang="ru-RU" sz="2000"/>
              </a:p>
            </c:rich>
          </c:tx>
          <c:layout>
            <c:manualLayout>
              <c:xMode val="edge"/>
              <c:yMode val="edge"/>
              <c:x val="0.45980500558595938"/>
              <c:y val="0.94983912145524307"/>
            </c:manualLayout>
          </c:layout>
          <c:overlay val="0"/>
        </c:title>
        <c:numFmt formatCode="General" sourceLinked="1"/>
        <c:majorTickMark val="out"/>
        <c:minorTickMark val="none"/>
        <c:tickLblPos val="nextTo"/>
        <c:crossAx val="68831488"/>
        <c:crosses val="autoZero"/>
        <c:crossBetween val="midCat"/>
      </c:valAx>
      <c:valAx>
        <c:axId val="68831488"/>
        <c:scaling>
          <c:orientation val="minMax"/>
        </c:scaling>
        <c:delete val="0"/>
        <c:axPos val="l"/>
        <c:majorGridlines/>
        <c:title>
          <c:tx>
            <c:rich>
              <a:bodyPr rot="-5400000" vert="horz"/>
              <a:lstStyle/>
              <a:p>
                <a:pPr>
                  <a:defRPr/>
                </a:pPr>
                <a:r>
                  <a:rPr lang="en-US" sz="2000"/>
                  <a:t>E</a:t>
                </a:r>
                <a:r>
                  <a:rPr lang="ru-RU" sz="2000"/>
                  <a:t>,</a:t>
                </a:r>
                <a:r>
                  <a:rPr lang="ru-RU" sz="2000" baseline="0"/>
                  <a:t> </a:t>
                </a:r>
                <a:r>
                  <a:rPr lang="en-US" sz="2000" baseline="0"/>
                  <a:t>eV</a:t>
                </a:r>
                <a:endParaRPr lang="ru-RU" sz="2000"/>
              </a:p>
            </c:rich>
          </c:tx>
          <c:layout>
            <c:manualLayout>
              <c:xMode val="edge"/>
              <c:yMode val="edge"/>
              <c:x val="5.2489274074661732E-3"/>
              <c:y val="0.39983894072705661"/>
            </c:manualLayout>
          </c:layout>
          <c:overlay val="0"/>
        </c:title>
        <c:numFmt formatCode="General" sourceLinked="1"/>
        <c:majorTickMark val="out"/>
        <c:minorTickMark val="none"/>
        <c:tickLblPos val="nextTo"/>
        <c:crossAx val="68829568"/>
        <c:crosses val="autoZero"/>
        <c:crossBetween val="midCat"/>
      </c:valAx>
    </c:plotArea>
    <c:legend>
      <c:legendPos val="r"/>
      <c:layout>
        <c:manualLayout>
          <c:xMode val="edge"/>
          <c:yMode val="edge"/>
          <c:x val="0.78672849385000665"/>
          <c:y val="0.35019139242884428"/>
          <c:w val="0.19750573991823736"/>
          <c:h val="0.32032856352610889"/>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0389054591057"/>
          <c:y val="2.7773657748691411E-2"/>
          <c:w val="0.65815527636332305"/>
          <c:h val="0.87440890714176678"/>
        </c:manualLayout>
      </c:layout>
      <c:scatterChart>
        <c:scatterStyle val="smoothMarker"/>
        <c:varyColors val="0"/>
        <c:ser>
          <c:idx val="0"/>
          <c:order val="0"/>
          <c:tx>
            <c:v>Cl к В</c:v>
          </c:tx>
          <c:xVal>
            <c:numRef>
              <c:f>хлор!$A$2:$A$21</c:f>
              <c:numCache>
                <c:formatCode>General</c:formatCode>
                <c:ptCount val="20"/>
                <c:pt idx="0">
                  <c:v>2.8</c:v>
                </c:pt>
                <c:pt idx="1">
                  <c:v>2.7</c:v>
                </c:pt>
                <c:pt idx="2">
                  <c:v>2.6</c:v>
                </c:pt>
                <c:pt idx="3">
                  <c:v>2.5</c:v>
                </c:pt>
                <c:pt idx="4">
                  <c:v>2.4</c:v>
                </c:pt>
                <c:pt idx="5">
                  <c:v>2.2999999999999998</c:v>
                </c:pt>
                <c:pt idx="6">
                  <c:v>2.2000000000000002</c:v>
                </c:pt>
                <c:pt idx="7">
                  <c:v>2.1</c:v>
                </c:pt>
                <c:pt idx="8">
                  <c:v>2</c:v>
                </c:pt>
                <c:pt idx="9">
                  <c:v>1.9000000000000001</c:v>
                </c:pt>
                <c:pt idx="10">
                  <c:v>1.8</c:v>
                </c:pt>
                <c:pt idx="11">
                  <c:v>1.7</c:v>
                </c:pt>
                <c:pt idx="12">
                  <c:v>1.6</c:v>
                </c:pt>
                <c:pt idx="13">
                  <c:v>1.5</c:v>
                </c:pt>
                <c:pt idx="14">
                  <c:v>1.4</c:v>
                </c:pt>
                <c:pt idx="15">
                  <c:v>1.30000000000001</c:v>
                </c:pt>
                <c:pt idx="16">
                  <c:v>1.2000000000000099</c:v>
                </c:pt>
                <c:pt idx="17">
                  <c:v>1.1000000000000101</c:v>
                </c:pt>
                <c:pt idx="18">
                  <c:v>1.00000000000001</c:v>
                </c:pt>
                <c:pt idx="19">
                  <c:v>0.90000000000001001</c:v>
                </c:pt>
              </c:numCache>
            </c:numRef>
          </c:xVal>
          <c:yVal>
            <c:numRef>
              <c:f>хлор!$D$2:$D$21</c:f>
              <c:numCache>
                <c:formatCode>General</c:formatCode>
                <c:ptCount val="20"/>
                <c:pt idx="0">
                  <c:v>-3.8837272511991685</c:v>
                </c:pt>
                <c:pt idx="1">
                  <c:v>-4.8507924879995734</c:v>
                </c:pt>
                <c:pt idx="2">
                  <c:v>-7.9931348031986955</c:v>
                </c:pt>
                <c:pt idx="3">
                  <c:v>-8.1316797647995998</c:v>
                </c:pt>
                <c:pt idx="4">
                  <c:v>-9.1834595984001073</c:v>
                </c:pt>
                <c:pt idx="5">
                  <c:v>-9.4273058276794472</c:v>
                </c:pt>
                <c:pt idx="6">
                  <c:v>-9.7573510927995475</c:v>
                </c:pt>
                <c:pt idx="7">
                  <c:v>-9.1752006692804571</c:v>
                </c:pt>
                <c:pt idx="8">
                  <c:v>-9.9034899118396851</c:v>
                </c:pt>
                <c:pt idx="9">
                  <c:v>-9.7144523788792867</c:v>
                </c:pt>
                <c:pt idx="10">
                  <c:v>-9.142267741599392</c:v>
                </c:pt>
                <c:pt idx="11">
                  <c:v>-8.2454431646383455</c:v>
                </c:pt>
                <c:pt idx="12">
                  <c:v>-6.8749053052797455</c:v>
                </c:pt>
                <c:pt idx="13">
                  <c:v>-4.6306675446394374</c:v>
                </c:pt>
                <c:pt idx="14">
                  <c:v>-1.3526433851202455</c:v>
                </c:pt>
                <c:pt idx="15">
                  <c:v>3.2775173740810795</c:v>
                </c:pt>
                <c:pt idx="16">
                  <c:v>4.6481024468794052</c:v>
                </c:pt>
                <c:pt idx="17">
                  <c:v>8.3157040542410385</c:v>
                </c:pt>
                <c:pt idx="18">
                  <c:v>9.6776912982404628</c:v>
                </c:pt>
                <c:pt idx="19">
                  <c:v>11.993299899360872</c:v>
                </c:pt>
              </c:numCache>
            </c:numRef>
          </c:yVal>
          <c:smooth val="1"/>
          <c:extLst>
            <c:ext xmlns:c16="http://schemas.microsoft.com/office/drawing/2014/chart" uri="{C3380CC4-5D6E-409C-BE32-E72D297353CC}">
              <c16:uniqueId val="{00000000-9BD7-4717-8887-13AD73088F55}"/>
            </c:ext>
          </c:extLst>
        </c:ser>
        <c:ser>
          <c:idx val="1"/>
          <c:order val="1"/>
          <c:tx>
            <c:v>Cl к С</c:v>
          </c:tx>
          <c:xVal>
            <c:numRef>
              <c:f>хлор!$E$2:$E$21</c:f>
              <c:numCache>
                <c:formatCode>General</c:formatCode>
                <c:ptCount val="20"/>
                <c:pt idx="0">
                  <c:v>2.8</c:v>
                </c:pt>
                <c:pt idx="1">
                  <c:v>2.7</c:v>
                </c:pt>
                <c:pt idx="2">
                  <c:v>2.6</c:v>
                </c:pt>
                <c:pt idx="3">
                  <c:v>2.5</c:v>
                </c:pt>
                <c:pt idx="4">
                  <c:v>2.4</c:v>
                </c:pt>
                <c:pt idx="5">
                  <c:v>2.2999999999999998</c:v>
                </c:pt>
                <c:pt idx="6">
                  <c:v>2.2000000000000002</c:v>
                </c:pt>
                <c:pt idx="7">
                  <c:v>2.1</c:v>
                </c:pt>
                <c:pt idx="8">
                  <c:v>2</c:v>
                </c:pt>
                <c:pt idx="9">
                  <c:v>1.9000000000000001</c:v>
                </c:pt>
                <c:pt idx="10">
                  <c:v>1.8</c:v>
                </c:pt>
                <c:pt idx="11">
                  <c:v>1.7</c:v>
                </c:pt>
                <c:pt idx="12">
                  <c:v>1.6</c:v>
                </c:pt>
                <c:pt idx="13">
                  <c:v>1.5</c:v>
                </c:pt>
                <c:pt idx="14">
                  <c:v>1.4</c:v>
                </c:pt>
                <c:pt idx="15">
                  <c:v>1.30000000000001</c:v>
                </c:pt>
                <c:pt idx="16">
                  <c:v>1.2000000000000099</c:v>
                </c:pt>
                <c:pt idx="17">
                  <c:v>1.1000000000000101</c:v>
                </c:pt>
                <c:pt idx="18">
                  <c:v>1.00000000000001</c:v>
                </c:pt>
                <c:pt idx="19">
                  <c:v>0.90000000000001001</c:v>
                </c:pt>
              </c:numCache>
            </c:numRef>
          </c:xVal>
          <c:yVal>
            <c:numRef>
              <c:f>хлор!$H$2:$H$21</c:f>
              <c:numCache>
                <c:formatCode>General</c:formatCode>
                <c:ptCount val="20"/>
                <c:pt idx="0">
                  <c:v>-11.183936908959376</c:v>
                </c:pt>
                <c:pt idx="1">
                  <c:v>-11.354609543199368</c:v>
                </c:pt>
                <c:pt idx="2">
                  <c:v>-11.014279121600318</c:v>
                </c:pt>
                <c:pt idx="3">
                  <c:v>-11.774514275999536</c:v>
                </c:pt>
                <c:pt idx="4">
                  <c:v>-11.499387404799563</c:v>
                </c:pt>
                <c:pt idx="5">
                  <c:v>-12.253665635358654</c:v>
                </c:pt>
                <c:pt idx="6">
                  <c:v>-12.484848145759315</c:v>
                </c:pt>
                <c:pt idx="7">
                  <c:v>-11.913621499199508</c:v>
                </c:pt>
                <c:pt idx="8">
                  <c:v>-12.126506717919284</c:v>
                </c:pt>
                <c:pt idx="9">
                  <c:v>-12.730090308958097</c:v>
                </c:pt>
                <c:pt idx="10">
                  <c:v>-12.533726417919752</c:v>
                </c:pt>
                <c:pt idx="11">
                  <c:v>-11.653234222400023</c:v>
                </c:pt>
                <c:pt idx="12">
                  <c:v>-10.689643059358804</c:v>
                </c:pt>
                <c:pt idx="13">
                  <c:v>-8.5339487460787389</c:v>
                </c:pt>
                <c:pt idx="14">
                  <c:v>-5.6187851583999677</c:v>
                </c:pt>
                <c:pt idx="15">
                  <c:v>-1.0977737424000218</c:v>
                </c:pt>
                <c:pt idx="16">
                  <c:v>5.3674065302402356</c:v>
                </c:pt>
                <c:pt idx="17">
                  <c:v>7.6221322388809956</c:v>
                </c:pt>
                <c:pt idx="18">
                  <c:v>9.9777294998402795</c:v>
                </c:pt>
                <c:pt idx="19">
                  <c:v>10.089698369600255</c:v>
                </c:pt>
              </c:numCache>
            </c:numRef>
          </c:yVal>
          <c:smooth val="1"/>
          <c:extLst>
            <c:ext xmlns:c16="http://schemas.microsoft.com/office/drawing/2014/chart" uri="{C3380CC4-5D6E-409C-BE32-E72D297353CC}">
              <c16:uniqueId val="{00000001-9BD7-4717-8887-13AD73088F55}"/>
            </c:ext>
          </c:extLst>
        </c:ser>
        <c:ser>
          <c:idx val="2"/>
          <c:order val="2"/>
          <c:tx>
            <c:v>Cl к В-С</c:v>
          </c:tx>
          <c:xVal>
            <c:numRef>
              <c:f>хлор!$I$2:$I$21</c:f>
              <c:numCache>
                <c:formatCode>General</c:formatCode>
                <c:ptCount val="20"/>
                <c:pt idx="0">
                  <c:v>2.8</c:v>
                </c:pt>
                <c:pt idx="1">
                  <c:v>2.7</c:v>
                </c:pt>
                <c:pt idx="2">
                  <c:v>2.6</c:v>
                </c:pt>
                <c:pt idx="3">
                  <c:v>2.5</c:v>
                </c:pt>
                <c:pt idx="4">
                  <c:v>2.4</c:v>
                </c:pt>
                <c:pt idx="5">
                  <c:v>2.2999999999999998</c:v>
                </c:pt>
                <c:pt idx="6">
                  <c:v>2.2000000000000002</c:v>
                </c:pt>
                <c:pt idx="7">
                  <c:v>2.1</c:v>
                </c:pt>
                <c:pt idx="8">
                  <c:v>2</c:v>
                </c:pt>
                <c:pt idx="9">
                  <c:v>1.9000000000000001</c:v>
                </c:pt>
                <c:pt idx="10">
                  <c:v>1.8</c:v>
                </c:pt>
                <c:pt idx="11">
                  <c:v>1.7</c:v>
                </c:pt>
                <c:pt idx="12">
                  <c:v>1.6</c:v>
                </c:pt>
                <c:pt idx="13">
                  <c:v>1.5</c:v>
                </c:pt>
                <c:pt idx="14">
                  <c:v>1.4</c:v>
                </c:pt>
                <c:pt idx="15">
                  <c:v>1.30000000000001</c:v>
                </c:pt>
                <c:pt idx="16">
                  <c:v>1.2000000000000099</c:v>
                </c:pt>
                <c:pt idx="17">
                  <c:v>1.1000000000000101</c:v>
                </c:pt>
                <c:pt idx="18">
                  <c:v>1.00000000000001</c:v>
                </c:pt>
                <c:pt idx="19">
                  <c:v>0.90000000000001001</c:v>
                </c:pt>
              </c:numCache>
            </c:numRef>
          </c:xVal>
          <c:yVal>
            <c:numRef>
              <c:f>хлор!$L$2:$L$21</c:f>
              <c:numCache>
                <c:formatCode>General</c:formatCode>
                <c:ptCount val="20"/>
                <c:pt idx="0">
                  <c:v>-13.240565413119818</c:v>
                </c:pt>
                <c:pt idx="1">
                  <c:v>-13.41336001727905</c:v>
                </c:pt>
                <c:pt idx="2">
                  <c:v>-13.609770920800655</c:v>
                </c:pt>
                <c:pt idx="3">
                  <c:v>-13.827689400159224</c:v>
                </c:pt>
                <c:pt idx="4">
                  <c:v>-14.061304673119594</c:v>
                </c:pt>
                <c:pt idx="5">
                  <c:v>-14.299494518240003</c:v>
                </c:pt>
                <c:pt idx="6">
                  <c:v>-14.523879147520347</c:v>
                </c:pt>
                <c:pt idx="7">
                  <c:v>-14.300745427199224</c:v>
                </c:pt>
                <c:pt idx="8">
                  <c:v>-14.404948164799848</c:v>
                </c:pt>
                <c:pt idx="9">
                  <c:v>-14.319475727999816</c:v>
                </c:pt>
                <c:pt idx="10">
                  <c:v>-14.516150425279193</c:v>
                </c:pt>
                <c:pt idx="11">
                  <c:v>-13.905931802240985</c:v>
                </c:pt>
                <c:pt idx="12">
                  <c:v>-13.692850103039746</c:v>
                </c:pt>
                <c:pt idx="13">
                  <c:v>-10.896485771199877</c:v>
                </c:pt>
                <c:pt idx="14">
                  <c:v>-8.4379569775992547</c:v>
                </c:pt>
                <c:pt idx="15">
                  <c:v>-6.6814801487998885</c:v>
                </c:pt>
                <c:pt idx="16">
                  <c:v>-1.5003772784002649</c:v>
                </c:pt>
                <c:pt idx="17">
                  <c:v>-1.7525592000001748</c:v>
                </c:pt>
                <c:pt idx="18">
                  <c:v>1.733847138719284</c:v>
                </c:pt>
                <c:pt idx="19">
                  <c:v>1.9825210491198959</c:v>
                </c:pt>
              </c:numCache>
            </c:numRef>
          </c:yVal>
          <c:smooth val="1"/>
          <c:extLst>
            <c:ext xmlns:c16="http://schemas.microsoft.com/office/drawing/2014/chart" uri="{C3380CC4-5D6E-409C-BE32-E72D297353CC}">
              <c16:uniqueId val="{00000002-9BD7-4717-8887-13AD73088F55}"/>
            </c:ext>
          </c:extLst>
        </c:ser>
        <c:ser>
          <c:idx val="3"/>
          <c:order val="3"/>
          <c:tx>
            <c:v>Cl к центру</c:v>
          </c:tx>
          <c:xVal>
            <c:numRef>
              <c:f>хлор!$M$2:$M$21</c:f>
              <c:numCache>
                <c:formatCode>General</c:formatCode>
                <c:ptCount val="20"/>
                <c:pt idx="0">
                  <c:v>2.8</c:v>
                </c:pt>
                <c:pt idx="1">
                  <c:v>2.7</c:v>
                </c:pt>
                <c:pt idx="2">
                  <c:v>2.6</c:v>
                </c:pt>
                <c:pt idx="3">
                  <c:v>2.5</c:v>
                </c:pt>
                <c:pt idx="4">
                  <c:v>2.4</c:v>
                </c:pt>
                <c:pt idx="5">
                  <c:v>2.2999999999999998</c:v>
                </c:pt>
                <c:pt idx="6">
                  <c:v>2.2000000000000002</c:v>
                </c:pt>
                <c:pt idx="7">
                  <c:v>2.1</c:v>
                </c:pt>
                <c:pt idx="8">
                  <c:v>2</c:v>
                </c:pt>
                <c:pt idx="9">
                  <c:v>1.9000000000000001</c:v>
                </c:pt>
                <c:pt idx="10">
                  <c:v>1.8</c:v>
                </c:pt>
                <c:pt idx="11">
                  <c:v>1.7</c:v>
                </c:pt>
                <c:pt idx="12">
                  <c:v>1.6</c:v>
                </c:pt>
                <c:pt idx="13">
                  <c:v>1.5</c:v>
                </c:pt>
                <c:pt idx="14">
                  <c:v>1.4</c:v>
                </c:pt>
                <c:pt idx="15">
                  <c:v>1.30000000000001</c:v>
                </c:pt>
                <c:pt idx="16">
                  <c:v>1.2000000000000099</c:v>
                </c:pt>
                <c:pt idx="17">
                  <c:v>1.1000000000000101</c:v>
                </c:pt>
                <c:pt idx="18">
                  <c:v>1.00000000000001</c:v>
                </c:pt>
                <c:pt idx="19">
                  <c:v>0.90000000000001001</c:v>
                </c:pt>
              </c:numCache>
            </c:numRef>
          </c:xVal>
          <c:yVal>
            <c:numRef>
              <c:f>хлор!$P$2:$P$21</c:f>
              <c:numCache>
                <c:formatCode>General</c:formatCode>
                <c:ptCount val="20"/>
                <c:pt idx="0">
                  <c:v>-7.4735166247992311</c:v>
                </c:pt>
                <c:pt idx="1">
                  <c:v>-6.6705806655991156</c:v>
                </c:pt>
                <c:pt idx="2">
                  <c:v>-6.7025375104003615</c:v>
                </c:pt>
                <c:pt idx="3">
                  <c:v>-6.9363367696005334</c:v>
                </c:pt>
                <c:pt idx="4">
                  <c:v>-7.3023735262395348</c:v>
                </c:pt>
                <c:pt idx="5">
                  <c:v>-7.4742667887985794</c:v>
                </c:pt>
                <c:pt idx="6">
                  <c:v>-7.5887457696007905</c:v>
                </c:pt>
                <c:pt idx="7">
                  <c:v>-7.6543422932791154</c:v>
                </c:pt>
                <c:pt idx="8">
                  <c:v>-7.6605798054388288</c:v>
                </c:pt>
                <c:pt idx="9">
                  <c:v>-7.7350965919995414</c:v>
                </c:pt>
                <c:pt idx="10">
                  <c:v>-7.8009575039995855</c:v>
                </c:pt>
                <c:pt idx="11">
                  <c:v>-7.6585380592004926</c:v>
                </c:pt>
                <c:pt idx="12">
                  <c:v>-7.3817925568000664</c:v>
                </c:pt>
                <c:pt idx="13">
                  <c:v>-6.9112042144006534</c:v>
                </c:pt>
                <c:pt idx="14">
                  <c:v>-6.2126878687995353</c:v>
                </c:pt>
                <c:pt idx="15">
                  <c:v>-4.8212780268804636</c:v>
                </c:pt>
                <c:pt idx="16">
                  <c:v>-3.9951572142399532</c:v>
                </c:pt>
                <c:pt idx="17">
                  <c:v>-2.5272224190393877</c:v>
                </c:pt>
                <c:pt idx="18">
                  <c:v>-0.66686193040004782</c:v>
                </c:pt>
                <c:pt idx="19">
                  <c:v>-0.66686193040004782</c:v>
                </c:pt>
              </c:numCache>
            </c:numRef>
          </c:yVal>
          <c:smooth val="1"/>
          <c:extLst>
            <c:ext xmlns:c16="http://schemas.microsoft.com/office/drawing/2014/chart" uri="{C3380CC4-5D6E-409C-BE32-E72D297353CC}">
              <c16:uniqueId val="{00000003-9BD7-4717-8887-13AD73088F55}"/>
            </c:ext>
          </c:extLst>
        </c:ser>
        <c:dLbls>
          <c:showLegendKey val="0"/>
          <c:showVal val="0"/>
          <c:showCatName val="0"/>
          <c:showSerName val="0"/>
          <c:showPercent val="0"/>
          <c:showBubbleSize val="0"/>
        </c:dLbls>
        <c:axId val="69327872"/>
        <c:axId val="68555904"/>
      </c:scatterChart>
      <c:valAx>
        <c:axId val="69327872"/>
        <c:scaling>
          <c:orientation val="minMax"/>
        </c:scaling>
        <c:delete val="0"/>
        <c:axPos val="b"/>
        <c:title>
          <c:tx>
            <c:rich>
              <a:bodyPr/>
              <a:lstStyle/>
              <a:p>
                <a:pPr>
                  <a:defRPr/>
                </a:pPr>
                <a:r>
                  <a:rPr lang="en-US" sz="2000"/>
                  <a:t>r</a:t>
                </a:r>
                <a:r>
                  <a:rPr lang="ru-RU" sz="2000"/>
                  <a:t>,</a:t>
                </a:r>
                <a:r>
                  <a:rPr lang="ru-RU" sz="2000" baseline="0"/>
                  <a:t> </a:t>
                </a:r>
                <a:r>
                  <a:rPr lang="ru-RU" sz="2000" b="1" i="0" u="none" strike="noStrike" baseline="0"/>
                  <a:t>Å</a:t>
                </a:r>
                <a:endParaRPr lang="ru-RU" sz="2000"/>
              </a:p>
            </c:rich>
          </c:tx>
          <c:layout>
            <c:manualLayout>
              <c:xMode val="edge"/>
              <c:yMode val="edge"/>
              <c:x val="0.47947251491522902"/>
              <c:y val="0.92469663618502096"/>
            </c:manualLayout>
          </c:layout>
          <c:overlay val="0"/>
        </c:title>
        <c:numFmt formatCode="General" sourceLinked="1"/>
        <c:majorTickMark val="out"/>
        <c:minorTickMark val="none"/>
        <c:tickLblPos val="nextTo"/>
        <c:crossAx val="68555904"/>
        <c:crosses val="autoZero"/>
        <c:crossBetween val="midCat"/>
      </c:valAx>
      <c:valAx>
        <c:axId val="68555904"/>
        <c:scaling>
          <c:orientation val="minMax"/>
        </c:scaling>
        <c:delete val="0"/>
        <c:axPos val="l"/>
        <c:majorGridlines/>
        <c:title>
          <c:tx>
            <c:rich>
              <a:bodyPr rot="-5400000" vert="horz"/>
              <a:lstStyle/>
              <a:p>
                <a:pPr>
                  <a:defRPr/>
                </a:pPr>
                <a:r>
                  <a:rPr lang="en-US" sz="2000"/>
                  <a:t>E</a:t>
                </a:r>
                <a:r>
                  <a:rPr lang="ru-RU" sz="2000"/>
                  <a:t>,</a:t>
                </a:r>
                <a:r>
                  <a:rPr lang="ru-RU" sz="2000" baseline="0"/>
                  <a:t> </a:t>
                </a:r>
                <a:r>
                  <a:rPr lang="en-US" sz="2000" baseline="0"/>
                  <a:t>eV</a:t>
                </a:r>
                <a:endParaRPr lang="ru-RU" sz="2000"/>
              </a:p>
            </c:rich>
          </c:tx>
          <c:layout/>
          <c:overlay val="0"/>
        </c:title>
        <c:numFmt formatCode="General" sourceLinked="1"/>
        <c:majorTickMark val="out"/>
        <c:minorTickMark val="none"/>
        <c:tickLblPos val="nextTo"/>
        <c:crossAx val="69327872"/>
        <c:crosses val="autoZero"/>
        <c:crossBetween val="midCat"/>
      </c:valAx>
    </c:plotArea>
    <c:legend>
      <c:legendPos val="r"/>
      <c:layout>
        <c:manualLayout>
          <c:xMode val="edge"/>
          <c:yMode val="edge"/>
          <c:x val="0.79243686082074538"/>
          <c:y val="0.31927009705182213"/>
          <c:w val="0.2048845787590684"/>
          <c:h val="0.35253982787035348"/>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04329582426145E-2"/>
          <c:y val="2.7391885344960686E-2"/>
          <c:w val="0.69062802105863419"/>
          <c:h val="0.85736132628451955"/>
        </c:manualLayout>
      </c:layout>
      <c:scatterChart>
        <c:scatterStyle val="smoothMarker"/>
        <c:varyColors val="0"/>
        <c:ser>
          <c:idx val="0"/>
          <c:order val="0"/>
          <c:tx>
            <c:v>О к В-С </c:v>
          </c:tx>
          <c:xVal>
            <c:numRef>
              <c:f>'О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1.7000000000000013</c:v>
                </c:pt>
                <c:pt idx="14">
                  <c:v>1.6</c:v>
                </c:pt>
                <c:pt idx="15">
                  <c:v>1.5</c:v>
                </c:pt>
                <c:pt idx="16">
                  <c:v>1.4</c:v>
                </c:pt>
                <c:pt idx="17">
                  <c:v>1.3</c:v>
                </c:pt>
                <c:pt idx="18">
                  <c:v>1.2</c:v>
                </c:pt>
              </c:numCache>
            </c:numRef>
          </c:xVal>
          <c:yVal>
            <c:numRef>
              <c:f>'О т.А'!$E$2:$E$20</c:f>
              <c:numCache>
                <c:formatCode>General</c:formatCode>
                <c:ptCount val="19"/>
                <c:pt idx="0">
                  <c:v>-8.6499999999996362</c:v>
                </c:pt>
                <c:pt idx="1">
                  <c:v>-8.5599999999995049</c:v>
                </c:pt>
                <c:pt idx="2">
                  <c:v>-8.4099999999998545</c:v>
                </c:pt>
                <c:pt idx="3">
                  <c:v>-8.0599999999995049</c:v>
                </c:pt>
                <c:pt idx="4">
                  <c:v>-7.8600000000005785</c:v>
                </c:pt>
                <c:pt idx="5">
                  <c:v>-8.020000000000433</c:v>
                </c:pt>
                <c:pt idx="6">
                  <c:v>-7.8099999999994907</c:v>
                </c:pt>
                <c:pt idx="7">
                  <c:v>-7.3600000000005785</c:v>
                </c:pt>
                <c:pt idx="8">
                  <c:v>-6.7900000000008731</c:v>
                </c:pt>
                <c:pt idx="9">
                  <c:v>-6.25</c:v>
                </c:pt>
                <c:pt idx="10">
                  <c:v>-5.9699999999993514</c:v>
                </c:pt>
                <c:pt idx="11">
                  <c:v>-5.930000000000291</c:v>
                </c:pt>
                <c:pt idx="12">
                  <c:v>-6.2099999999991375</c:v>
                </c:pt>
                <c:pt idx="13">
                  <c:v>-6.7800000000006584</c:v>
                </c:pt>
                <c:pt idx="14">
                  <c:v>-7.5900000000001464</c:v>
                </c:pt>
                <c:pt idx="15">
                  <c:v>-8.920000000000071</c:v>
                </c:pt>
                <c:pt idx="16">
                  <c:v>-9.1399999999994197</c:v>
                </c:pt>
                <c:pt idx="17">
                  <c:v>-9.5599999999995049</c:v>
                </c:pt>
                <c:pt idx="18">
                  <c:v>-9.4300000000002928</c:v>
                </c:pt>
              </c:numCache>
            </c:numRef>
          </c:yVal>
          <c:smooth val="1"/>
          <c:extLst>
            <c:ext xmlns:c16="http://schemas.microsoft.com/office/drawing/2014/chart" uri="{C3380CC4-5D6E-409C-BE32-E72D297353CC}">
              <c16:uniqueId val="{00000000-3A86-441E-9ADD-821F2450F5D2}"/>
            </c:ext>
          </c:extLst>
        </c:ser>
        <c:ser>
          <c:idx val="1"/>
          <c:order val="1"/>
          <c:tx>
            <c:v>О к С-С </c:v>
          </c:tx>
          <c:xVal>
            <c:numRef>
              <c:f>'О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1.7000000000000013</c:v>
                </c:pt>
                <c:pt idx="14">
                  <c:v>1.6</c:v>
                </c:pt>
                <c:pt idx="15">
                  <c:v>1.5</c:v>
                </c:pt>
                <c:pt idx="16">
                  <c:v>1.4</c:v>
                </c:pt>
                <c:pt idx="17">
                  <c:v>1.3</c:v>
                </c:pt>
                <c:pt idx="18">
                  <c:v>1.2</c:v>
                </c:pt>
              </c:numCache>
            </c:numRef>
          </c:xVal>
          <c:yVal>
            <c:numRef>
              <c:f>'О т.А'!$G$2:$G$20</c:f>
              <c:numCache>
                <c:formatCode>General</c:formatCode>
                <c:ptCount val="19"/>
                <c:pt idx="0">
                  <c:v>-12.049999999999272</c:v>
                </c:pt>
                <c:pt idx="1">
                  <c:v>-9.170000000000071</c:v>
                </c:pt>
                <c:pt idx="2">
                  <c:v>-8.1100000000005679</c:v>
                </c:pt>
                <c:pt idx="3">
                  <c:v>-7.9599999999991375</c:v>
                </c:pt>
                <c:pt idx="4">
                  <c:v>-7.6399999999994179</c:v>
                </c:pt>
                <c:pt idx="5">
                  <c:v>-7.3099999999994907</c:v>
                </c:pt>
                <c:pt idx="6">
                  <c:v>-6.8899999999994179</c:v>
                </c:pt>
                <c:pt idx="7">
                  <c:v>-6.6800000000002875</c:v>
                </c:pt>
                <c:pt idx="8">
                  <c:v>-6.2099999999991375</c:v>
                </c:pt>
                <c:pt idx="9">
                  <c:v>-5.9599999999991375</c:v>
                </c:pt>
                <c:pt idx="10">
                  <c:v>-5.9500000000007294</c:v>
                </c:pt>
                <c:pt idx="11">
                  <c:v>-6.1499999999996424</c:v>
                </c:pt>
                <c:pt idx="12">
                  <c:v>-6.6399999999994179</c:v>
                </c:pt>
                <c:pt idx="13">
                  <c:v>-7.3899999999994179</c:v>
                </c:pt>
                <c:pt idx="14">
                  <c:v>-8.3899999999994268</c:v>
                </c:pt>
                <c:pt idx="15">
                  <c:v>-9.5499999999992724</c:v>
                </c:pt>
                <c:pt idx="16">
                  <c:v>-10.729999999999563</c:v>
                </c:pt>
                <c:pt idx="17">
                  <c:v>-11.659999999999854</c:v>
                </c:pt>
                <c:pt idx="18">
                  <c:v>-11</c:v>
                </c:pt>
              </c:numCache>
            </c:numRef>
          </c:yVal>
          <c:smooth val="1"/>
          <c:extLst>
            <c:ext xmlns:c16="http://schemas.microsoft.com/office/drawing/2014/chart" uri="{C3380CC4-5D6E-409C-BE32-E72D297353CC}">
              <c16:uniqueId val="{00000001-3A86-441E-9ADD-821F2450F5D2}"/>
            </c:ext>
          </c:extLst>
        </c:ser>
        <c:ser>
          <c:idx val="2"/>
          <c:order val="2"/>
          <c:tx>
            <c:v>О к С </c:v>
          </c:tx>
          <c:xVal>
            <c:numRef>
              <c:f>'О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1.7000000000000013</c:v>
                </c:pt>
                <c:pt idx="14">
                  <c:v>1.6</c:v>
                </c:pt>
                <c:pt idx="15">
                  <c:v>1.5</c:v>
                </c:pt>
                <c:pt idx="16">
                  <c:v>1.4</c:v>
                </c:pt>
                <c:pt idx="17">
                  <c:v>1.3</c:v>
                </c:pt>
                <c:pt idx="18">
                  <c:v>1.2</c:v>
                </c:pt>
              </c:numCache>
            </c:numRef>
          </c:xVal>
          <c:yVal>
            <c:numRef>
              <c:f>'О т.А'!$I$2:$I$20</c:f>
              <c:numCache>
                <c:formatCode>General</c:formatCode>
                <c:ptCount val="19"/>
                <c:pt idx="0">
                  <c:v>-12.579999999999949</c:v>
                </c:pt>
                <c:pt idx="1">
                  <c:v>-12.440000000000508</c:v>
                </c:pt>
                <c:pt idx="2">
                  <c:v>-12.25</c:v>
                </c:pt>
                <c:pt idx="3">
                  <c:v>-11.959999999999145</c:v>
                </c:pt>
                <c:pt idx="4">
                  <c:v>-11.379999999999228</c:v>
                </c:pt>
                <c:pt idx="5">
                  <c:v>-10.829999999999949</c:v>
                </c:pt>
                <c:pt idx="6">
                  <c:v>-5.8799999999992014</c:v>
                </c:pt>
                <c:pt idx="7">
                  <c:v>-4.6399999999994179</c:v>
                </c:pt>
                <c:pt idx="8">
                  <c:v>-5.6700000000000728</c:v>
                </c:pt>
                <c:pt idx="9">
                  <c:v>-5.3299999999999272</c:v>
                </c:pt>
                <c:pt idx="10">
                  <c:v>-5.1299999999991996</c:v>
                </c:pt>
                <c:pt idx="11">
                  <c:v>-5.2299999999995634</c:v>
                </c:pt>
                <c:pt idx="12">
                  <c:v>-5.5599999999994907</c:v>
                </c:pt>
                <c:pt idx="13">
                  <c:v>-5.8799999999992014</c:v>
                </c:pt>
                <c:pt idx="14">
                  <c:v>-6.2800000000006584</c:v>
                </c:pt>
                <c:pt idx="15">
                  <c:v>-6.6700000000000728</c:v>
                </c:pt>
                <c:pt idx="16">
                  <c:v>-6.8099999999994907</c:v>
                </c:pt>
                <c:pt idx="17">
                  <c:v>-6.4099999999998643</c:v>
                </c:pt>
                <c:pt idx="18">
                  <c:v>-5.0499999999992724</c:v>
                </c:pt>
              </c:numCache>
            </c:numRef>
          </c:yVal>
          <c:smooth val="1"/>
          <c:extLst>
            <c:ext xmlns:c16="http://schemas.microsoft.com/office/drawing/2014/chart" uri="{C3380CC4-5D6E-409C-BE32-E72D297353CC}">
              <c16:uniqueId val="{00000002-3A86-441E-9ADD-821F2450F5D2}"/>
            </c:ext>
          </c:extLst>
        </c:ser>
        <c:ser>
          <c:idx val="3"/>
          <c:order val="3"/>
          <c:tx>
            <c:v>О к В </c:v>
          </c:tx>
          <c:xVal>
            <c:numRef>
              <c:f>'О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1.7000000000000013</c:v>
                </c:pt>
                <c:pt idx="14">
                  <c:v>1.6</c:v>
                </c:pt>
                <c:pt idx="15">
                  <c:v>1.5</c:v>
                </c:pt>
                <c:pt idx="16">
                  <c:v>1.4</c:v>
                </c:pt>
                <c:pt idx="17">
                  <c:v>1.3</c:v>
                </c:pt>
                <c:pt idx="18">
                  <c:v>1.2</c:v>
                </c:pt>
              </c:numCache>
            </c:numRef>
          </c:xVal>
          <c:yVal>
            <c:numRef>
              <c:f>'О т.А'!$K$2:$K$20</c:f>
              <c:numCache>
                <c:formatCode>General</c:formatCode>
                <c:ptCount val="19"/>
                <c:pt idx="0">
                  <c:v>-8.3199999999997232</c:v>
                </c:pt>
                <c:pt idx="1">
                  <c:v>-8.2099999999991269</c:v>
                </c:pt>
                <c:pt idx="2">
                  <c:v>-8.0499999999992724</c:v>
                </c:pt>
                <c:pt idx="3">
                  <c:v>-7.7700000000004374</c:v>
                </c:pt>
                <c:pt idx="4">
                  <c:v>-6.2800000000006584</c:v>
                </c:pt>
                <c:pt idx="5">
                  <c:v>-7.0300000000006584</c:v>
                </c:pt>
                <c:pt idx="6">
                  <c:v>-6.8700000000008004</c:v>
                </c:pt>
                <c:pt idx="7">
                  <c:v>-6.430000000000291</c:v>
                </c:pt>
                <c:pt idx="8">
                  <c:v>-6.1399999999994179</c:v>
                </c:pt>
                <c:pt idx="9">
                  <c:v>-6.1399999999994179</c:v>
                </c:pt>
                <c:pt idx="10">
                  <c:v>-6.3700000000008004</c:v>
                </c:pt>
                <c:pt idx="11">
                  <c:v>-6.75</c:v>
                </c:pt>
                <c:pt idx="12">
                  <c:v>-7.2299999999995634</c:v>
                </c:pt>
                <c:pt idx="13">
                  <c:v>-7.7199999999993514</c:v>
                </c:pt>
                <c:pt idx="14">
                  <c:v>-8.1399999999994197</c:v>
                </c:pt>
                <c:pt idx="15">
                  <c:v>-8.3999999999996575</c:v>
                </c:pt>
                <c:pt idx="16">
                  <c:v>-8.3500000000003727</c:v>
                </c:pt>
                <c:pt idx="17">
                  <c:v>-7.7800000000006584</c:v>
                </c:pt>
                <c:pt idx="18">
                  <c:v>-6.3500000000003638</c:v>
                </c:pt>
              </c:numCache>
            </c:numRef>
          </c:yVal>
          <c:smooth val="1"/>
          <c:extLst>
            <c:ext xmlns:c16="http://schemas.microsoft.com/office/drawing/2014/chart" uri="{C3380CC4-5D6E-409C-BE32-E72D297353CC}">
              <c16:uniqueId val="{00000003-3A86-441E-9ADD-821F2450F5D2}"/>
            </c:ext>
          </c:extLst>
        </c:ser>
        <c:ser>
          <c:idx val="4"/>
          <c:order val="4"/>
          <c:tx>
            <c:v>О к центру</c:v>
          </c:tx>
          <c:xVal>
            <c:numRef>
              <c:f>'О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1.7000000000000013</c:v>
                </c:pt>
                <c:pt idx="14">
                  <c:v>1.6</c:v>
                </c:pt>
                <c:pt idx="15">
                  <c:v>1.5</c:v>
                </c:pt>
                <c:pt idx="16">
                  <c:v>1.4</c:v>
                </c:pt>
                <c:pt idx="17">
                  <c:v>1.3</c:v>
                </c:pt>
                <c:pt idx="18">
                  <c:v>1.2</c:v>
                </c:pt>
              </c:numCache>
            </c:numRef>
          </c:xVal>
          <c:yVal>
            <c:numRef>
              <c:f>'О т.А'!$M$2:$M$20</c:f>
              <c:numCache>
                <c:formatCode>General</c:formatCode>
                <c:ptCount val="19"/>
                <c:pt idx="0">
                  <c:v>-6.6037907689587865</c:v>
                </c:pt>
                <c:pt idx="1">
                  <c:v>-6.5950368950398115</c:v>
                </c:pt>
                <c:pt idx="2">
                  <c:v>-6.5763046276788373</c:v>
                </c:pt>
                <c:pt idx="3">
                  <c:v>-5.3267632320003031</c:v>
                </c:pt>
                <c:pt idx="4">
                  <c:v>-5.2159609312002395</c:v>
                </c:pt>
                <c:pt idx="5">
                  <c:v>-5.0843278368010862</c:v>
                </c:pt>
                <c:pt idx="6">
                  <c:v>-6.4442873441603314</c:v>
                </c:pt>
                <c:pt idx="7">
                  <c:v>-5.0469860720004345</c:v>
                </c:pt>
                <c:pt idx="8">
                  <c:v>-4.9826577918393111</c:v>
                </c:pt>
                <c:pt idx="9">
                  <c:v>-4.8806107439995694</c:v>
                </c:pt>
                <c:pt idx="10">
                  <c:v>-4.850764820479526</c:v>
                </c:pt>
                <c:pt idx="11">
                  <c:v>-4.7086296972811503</c:v>
                </c:pt>
                <c:pt idx="12">
                  <c:v>-4.6190462470385665</c:v>
                </c:pt>
                <c:pt idx="13">
                  <c:v>-4.4837335979209474</c:v>
                </c:pt>
                <c:pt idx="14">
                  <c:v>-4.2955305132800277</c:v>
                </c:pt>
                <c:pt idx="15">
                  <c:v>-4.326080119199105</c:v>
                </c:pt>
                <c:pt idx="16">
                  <c:v>-4.8124067359985885</c:v>
                </c:pt>
                <c:pt idx="17">
                  <c:v>-5.166741592800463</c:v>
                </c:pt>
                <c:pt idx="18">
                  <c:v>-3.5735044352004479</c:v>
                </c:pt>
              </c:numCache>
            </c:numRef>
          </c:yVal>
          <c:smooth val="1"/>
          <c:extLst>
            <c:ext xmlns:c16="http://schemas.microsoft.com/office/drawing/2014/chart" uri="{C3380CC4-5D6E-409C-BE32-E72D297353CC}">
              <c16:uniqueId val="{00000004-3A86-441E-9ADD-821F2450F5D2}"/>
            </c:ext>
          </c:extLst>
        </c:ser>
        <c:dLbls>
          <c:showLegendKey val="0"/>
          <c:showVal val="0"/>
          <c:showCatName val="0"/>
          <c:showSerName val="0"/>
          <c:showPercent val="0"/>
          <c:showBubbleSize val="0"/>
        </c:dLbls>
        <c:axId val="70854528"/>
        <c:axId val="70868992"/>
      </c:scatterChart>
      <c:valAx>
        <c:axId val="70854528"/>
        <c:scaling>
          <c:orientation val="minMax"/>
        </c:scaling>
        <c:delete val="0"/>
        <c:axPos val="b"/>
        <c:title>
          <c:tx>
            <c:rich>
              <a:bodyPr/>
              <a:lstStyle/>
              <a:p>
                <a:pPr>
                  <a:defRPr/>
                </a:pPr>
                <a:r>
                  <a:rPr lang="en-US" sz="1400" b="1" i="0" baseline="0"/>
                  <a:t>r,Å</a:t>
                </a:r>
                <a:endParaRPr lang="ru-RU" sz="1400" b="1" i="0" baseline="0"/>
              </a:p>
            </c:rich>
          </c:tx>
          <c:layout/>
          <c:overlay val="0"/>
        </c:title>
        <c:numFmt formatCode="General" sourceLinked="1"/>
        <c:majorTickMark val="none"/>
        <c:minorTickMark val="none"/>
        <c:tickLblPos val="nextTo"/>
        <c:crossAx val="70868992"/>
        <c:crosses val="autoZero"/>
        <c:crossBetween val="midCat"/>
      </c:valAx>
      <c:valAx>
        <c:axId val="70868992"/>
        <c:scaling>
          <c:orientation val="minMax"/>
        </c:scaling>
        <c:delete val="0"/>
        <c:axPos val="l"/>
        <c:majorGridlines/>
        <c:title>
          <c:tx>
            <c:rich>
              <a:bodyPr/>
              <a:lstStyle/>
              <a:p>
                <a:pPr>
                  <a:defRPr/>
                </a:pPr>
                <a:r>
                  <a:rPr lang="en-US" sz="1400" b="1" i="0" baseline="0" dirty="0" err="1" smtClean="0"/>
                  <a:t>E,eV</a:t>
                </a:r>
                <a:endParaRPr lang="ru-RU" sz="1400" dirty="0"/>
              </a:p>
            </c:rich>
          </c:tx>
          <c:layout>
            <c:manualLayout>
              <c:xMode val="edge"/>
              <c:yMode val="edge"/>
              <c:x val="5.2983678764292382E-3"/>
              <c:y val="0.39657811154530931"/>
            </c:manualLayout>
          </c:layout>
          <c:overlay val="0"/>
        </c:title>
        <c:numFmt formatCode="General" sourceLinked="1"/>
        <c:majorTickMark val="none"/>
        <c:minorTickMark val="none"/>
        <c:tickLblPos val="nextTo"/>
        <c:crossAx val="70854528"/>
        <c:crosses val="autoZero"/>
        <c:crossBetween val="midCat"/>
      </c:valAx>
    </c:plotArea>
    <c:legend>
      <c:legendPos val="r"/>
      <c:layout>
        <c:manualLayout>
          <c:xMode val="edge"/>
          <c:yMode val="edge"/>
          <c:x val="0.79716149667871383"/>
          <c:y val="0.33442950249196396"/>
          <c:w val="0.17491375209710494"/>
          <c:h val="0.33863133681323543"/>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97501282167316"/>
          <c:y val="6.7327076389864987E-2"/>
          <c:w val="0.68845728874407941"/>
          <c:h val="0.8174260498021001"/>
        </c:manualLayout>
      </c:layout>
      <c:scatterChart>
        <c:scatterStyle val="smoothMarker"/>
        <c:varyColors val="0"/>
        <c:ser>
          <c:idx val="0"/>
          <c:order val="0"/>
          <c:tx>
            <c:v>О к В-С </c:v>
          </c:tx>
          <c:xVal>
            <c:numRef>
              <c:f>'О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1.7000000000000013</c:v>
                </c:pt>
                <c:pt idx="14">
                  <c:v>1.6</c:v>
                </c:pt>
                <c:pt idx="15">
                  <c:v>1.5</c:v>
                </c:pt>
                <c:pt idx="16">
                  <c:v>1.4</c:v>
                </c:pt>
                <c:pt idx="17">
                  <c:v>1.3</c:v>
                </c:pt>
                <c:pt idx="18">
                  <c:v>1.2</c:v>
                </c:pt>
              </c:numCache>
            </c:numRef>
          </c:xVal>
          <c:yVal>
            <c:numRef>
              <c:f>'О т.А'!$E$2:$E$20</c:f>
              <c:numCache>
                <c:formatCode>General</c:formatCode>
                <c:ptCount val="19"/>
                <c:pt idx="0">
                  <c:v>-8.6499999999996362</c:v>
                </c:pt>
                <c:pt idx="1">
                  <c:v>-8.5599999999995049</c:v>
                </c:pt>
                <c:pt idx="2">
                  <c:v>-8.4099999999998545</c:v>
                </c:pt>
                <c:pt idx="3">
                  <c:v>-8.0599999999995049</c:v>
                </c:pt>
                <c:pt idx="4">
                  <c:v>-7.8600000000005785</c:v>
                </c:pt>
                <c:pt idx="5">
                  <c:v>-8.020000000000433</c:v>
                </c:pt>
                <c:pt idx="6">
                  <c:v>-7.8099999999994907</c:v>
                </c:pt>
                <c:pt idx="7">
                  <c:v>-7.3600000000005785</c:v>
                </c:pt>
                <c:pt idx="8">
                  <c:v>-6.7900000000008731</c:v>
                </c:pt>
                <c:pt idx="9">
                  <c:v>-6.25</c:v>
                </c:pt>
                <c:pt idx="10">
                  <c:v>-5.9699999999993514</c:v>
                </c:pt>
                <c:pt idx="11">
                  <c:v>-5.930000000000291</c:v>
                </c:pt>
                <c:pt idx="12">
                  <c:v>-6.2099999999991375</c:v>
                </c:pt>
                <c:pt idx="13">
                  <c:v>-6.7800000000006584</c:v>
                </c:pt>
                <c:pt idx="14">
                  <c:v>-7.5900000000001464</c:v>
                </c:pt>
                <c:pt idx="15">
                  <c:v>-8.920000000000071</c:v>
                </c:pt>
                <c:pt idx="16">
                  <c:v>-9.1399999999994197</c:v>
                </c:pt>
                <c:pt idx="17">
                  <c:v>-9.5599999999995049</c:v>
                </c:pt>
                <c:pt idx="18">
                  <c:v>-9.4300000000002928</c:v>
                </c:pt>
              </c:numCache>
            </c:numRef>
          </c:yVal>
          <c:smooth val="1"/>
          <c:extLst>
            <c:ext xmlns:c16="http://schemas.microsoft.com/office/drawing/2014/chart" uri="{C3380CC4-5D6E-409C-BE32-E72D297353CC}">
              <c16:uniqueId val="{00000000-6306-46F4-A38D-31FA7F675B28}"/>
            </c:ext>
          </c:extLst>
        </c:ser>
        <c:ser>
          <c:idx val="1"/>
          <c:order val="1"/>
          <c:tx>
            <c:v>О к С-С </c:v>
          </c:tx>
          <c:xVal>
            <c:numRef>
              <c:f>'О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1.7000000000000013</c:v>
                </c:pt>
                <c:pt idx="14">
                  <c:v>1.6</c:v>
                </c:pt>
                <c:pt idx="15">
                  <c:v>1.5</c:v>
                </c:pt>
                <c:pt idx="16">
                  <c:v>1.4</c:v>
                </c:pt>
                <c:pt idx="17">
                  <c:v>1.3</c:v>
                </c:pt>
                <c:pt idx="18">
                  <c:v>1.2</c:v>
                </c:pt>
              </c:numCache>
            </c:numRef>
          </c:xVal>
          <c:yVal>
            <c:numRef>
              <c:f>'О т.А'!$G$2:$G$20</c:f>
              <c:numCache>
                <c:formatCode>General</c:formatCode>
                <c:ptCount val="19"/>
                <c:pt idx="0">
                  <c:v>-12.049999999999272</c:v>
                </c:pt>
                <c:pt idx="1">
                  <c:v>-9.170000000000071</c:v>
                </c:pt>
                <c:pt idx="2">
                  <c:v>-8.1100000000005679</c:v>
                </c:pt>
                <c:pt idx="3">
                  <c:v>-7.9599999999991375</c:v>
                </c:pt>
                <c:pt idx="4">
                  <c:v>-7.6399999999994179</c:v>
                </c:pt>
                <c:pt idx="5">
                  <c:v>-7.3099999999994907</c:v>
                </c:pt>
                <c:pt idx="6">
                  <c:v>-6.8899999999994179</c:v>
                </c:pt>
                <c:pt idx="7">
                  <c:v>-6.6800000000002875</c:v>
                </c:pt>
                <c:pt idx="8">
                  <c:v>-6.2099999999991375</c:v>
                </c:pt>
                <c:pt idx="9">
                  <c:v>-5.9599999999991375</c:v>
                </c:pt>
                <c:pt idx="10">
                  <c:v>-5.9500000000007294</c:v>
                </c:pt>
                <c:pt idx="11">
                  <c:v>-6.1499999999996424</c:v>
                </c:pt>
                <c:pt idx="12">
                  <c:v>-6.6399999999994179</c:v>
                </c:pt>
                <c:pt idx="13">
                  <c:v>-7.3899999999994179</c:v>
                </c:pt>
                <c:pt idx="14">
                  <c:v>-8.3899999999994268</c:v>
                </c:pt>
                <c:pt idx="15">
                  <c:v>-9.5499999999992724</c:v>
                </c:pt>
                <c:pt idx="16">
                  <c:v>-10.729999999999563</c:v>
                </c:pt>
                <c:pt idx="17">
                  <c:v>-11.659999999999854</c:v>
                </c:pt>
                <c:pt idx="18">
                  <c:v>-11</c:v>
                </c:pt>
              </c:numCache>
            </c:numRef>
          </c:yVal>
          <c:smooth val="1"/>
          <c:extLst>
            <c:ext xmlns:c16="http://schemas.microsoft.com/office/drawing/2014/chart" uri="{C3380CC4-5D6E-409C-BE32-E72D297353CC}">
              <c16:uniqueId val="{00000001-6306-46F4-A38D-31FA7F675B28}"/>
            </c:ext>
          </c:extLst>
        </c:ser>
        <c:ser>
          <c:idx val="2"/>
          <c:order val="2"/>
          <c:tx>
            <c:v>О к С </c:v>
          </c:tx>
          <c:xVal>
            <c:numRef>
              <c:f>'О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1.7000000000000013</c:v>
                </c:pt>
                <c:pt idx="14">
                  <c:v>1.6</c:v>
                </c:pt>
                <c:pt idx="15">
                  <c:v>1.5</c:v>
                </c:pt>
                <c:pt idx="16">
                  <c:v>1.4</c:v>
                </c:pt>
                <c:pt idx="17">
                  <c:v>1.3</c:v>
                </c:pt>
                <c:pt idx="18">
                  <c:v>1.2</c:v>
                </c:pt>
              </c:numCache>
            </c:numRef>
          </c:xVal>
          <c:yVal>
            <c:numRef>
              <c:f>'О т.А'!$I$2:$I$20</c:f>
              <c:numCache>
                <c:formatCode>General</c:formatCode>
                <c:ptCount val="19"/>
                <c:pt idx="0">
                  <c:v>-12.579999999999949</c:v>
                </c:pt>
                <c:pt idx="1">
                  <c:v>-12.440000000000508</c:v>
                </c:pt>
                <c:pt idx="2">
                  <c:v>-12.25</c:v>
                </c:pt>
                <c:pt idx="3">
                  <c:v>-11.959999999999145</c:v>
                </c:pt>
                <c:pt idx="4">
                  <c:v>-11.379999999999228</c:v>
                </c:pt>
                <c:pt idx="5">
                  <c:v>-10.829999999999949</c:v>
                </c:pt>
                <c:pt idx="6">
                  <c:v>-5.8799999999992014</c:v>
                </c:pt>
                <c:pt idx="7">
                  <c:v>-4.6399999999994179</c:v>
                </c:pt>
                <c:pt idx="8">
                  <c:v>-5.6700000000000728</c:v>
                </c:pt>
                <c:pt idx="9">
                  <c:v>-5.3299999999999272</c:v>
                </c:pt>
                <c:pt idx="10">
                  <c:v>-5.1299999999991996</c:v>
                </c:pt>
                <c:pt idx="11">
                  <c:v>-5.2299999999995634</c:v>
                </c:pt>
                <c:pt idx="12">
                  <c:v>-5.5599999999994907</c:v>
                </c:pt>
                <c:pt idx="13">
                  <c:v>-5.8799999999992014</c:v>
                </c:pt>
                <c:pt idx="14">
                  <c:v>-6.2800000000006584</c:v>
                </c:pt>
                <c:pt idx="15">
                  <c:v>-6.6700000000000728</c:v>
                </c:pt>
                <c:pt idx="16">
                  <c:v>-6.8099999999994907</c:v>
                </c:pt>
                <c:pt idx="17">
                  <c:v>-6.4099999999998643</c:v>
                </c:pt>
                <c:pt idx="18">
                  <c:v>-5.0499999999992724</c:v>
                </c:pt>
              </c:numCache>
            </c:numRef>
          </c:yVal>
          <c:smooth val="1"/>
          <c:extLst>
            <c:ext xmlns:c16="http://schemas.microsoft.com/office/drawing/2014/chart" uri="{C3380CC4-5D6E-409C-BE32-E72D297353CC}">
              <c16:uniqueId val="{00000002-6306-46F4-A38D-31FA7F675B28}"/>
            </c:ext>
          </c:extLst>
        </c:ser>
        <c:ser>
          <c:idx val="3"/>
          <c:order val="3"/>
          <c:tx>
            <c:v>О к В </c:v>
          </c:tx>
          <c:xVal>
            <c:numRef>
              <c:f>'О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1.7000000000000013</c:v>
                </c:pt>
                <c:pt idx="14">
                  <c:v>1.6</c:v>
                </c:pt>
                <c:pt idx="15">
                  <c:v>1.5</c:v>
                </c:pt>
                <c:pt idx="16">
                  <c:v>1.4</c:v>
                </c:pt>
                <c:pt idx="17">
                  <c:v>1.3</c:v>
                </c:pt>
                <c:pt idx="18">
                  <c:v>1.2</c:v>
                </c:pt>
              </c:numCache>
            </c:numRef>
          </c:xVal>
          <c:yVal>
            <c:numRef>
              <c:f>'О т.А'!$K$2:$K$20</c:f>
              <c:numCache>
                <c:formatCode>General</c:formatCode>
                <c:ptCount val="19"/>
                <c:pt idx="0">
                  <c:v>-8.3199999999997232</c:v>
                </c:pt>
                <c:pt idx="1">
                  <c:v>-8.2099999999991269</c:v>
                </c:pt>
                <c:pt idx="2">
                  <c:v>-8.0499999999992724</c:v>
                </c:pt>
                <c:pt idx="3">
                  <c:v>-7.7700000000004374</c:v>
                </c:pt>
                <c:pt idx="4">
                  <c:v>-6.2800000000006584</c:v>
                </c:pt>
                <c:pt idx="5">
                  <c:v>-7.0300000000006584</c:v>
                </c:pt>
                <c:pt idx="6">
                  <c:v>-6.8700000000008004</c:v>
                </c:pt>
                <c:pt idx="7">
                  <c:v>-6.430000000000291</c:v>
                </c:pt>
                <c:pt idx="8">
                  <c:v>-6.1399999999994179</c:v>
                </c:pt>
                <c:pt idx="9">
                  <c:v>-6.1399999999994179</c:v>
                </c:pt>
                <c:pt idx="10">
                  <c:v>-6.3700000000008004</c:v>
                </c:pt>
                <c:pt idx="11">
                  <c:v>-6.75</c:v>
                </c:pt>
                <c:pt idx="12">
                  <c:v>-7.2299999999995634</c:v>
                </c:pt>
                <c:pt idx="13">
                  <c:v>-7.7199999999993514</c:v>
                </c:pt>
                <c:pt idx="14">
                  <c:v>-8.1399999999994197</c:v>
                </c:pt>
                <c:pt idx="15">
                  <c:v>-8.3999999999996575</c:v>
                </c:pt>
                <c:pt idx="16">
                  <c:v>-8.3500000000003727</c:v>
                </c:pt>
                <c:pt idx="17">
                  <c:v>-7.7800000000006584</c:v>
                </c:pt>
                <c:pt idx="18">
                  <c:v>-6.3500000000003638</c:v>
                </c:pt>
              </c:numCache>
            </c:numRef>
          </c:yVal>
          <c:smooth val="1"/>
          <c:extLst>
            <c:ext xmlns:c16="http://schemas.microsoft.com/office/drawing/2014/chart" uri="{C3380CC4-5D6E-409C-BE32-E72D297353CC}">
              <c16:uniqueId val="{00000003-6306-46F4-A38D-31FA7F675B28}"/>
            </c:ext>
          </c:extLst>
        </c:ser>
        <c:ser>
          <c:idx val="4"/>
          <c:order val="4"/>
          <c:tx>
            <c:v>О к центру</c:v>
          </c:tx>
          <c:xVal>
            <c:numRef>
              <c:f>'О т.А'!$A$2:$A$20</c:f>
              <c:numCache>
                <c:formatCode>General</c:formatCode>
                <c:ptCount val="19"/>
                <c:pt idx="0">
                  <c:v>3</c:v>
                </c:pt>
                <c:pt idx="1">
                  <c:v>2.9</c:v>
                </c:pt>
                <c:pt idx="2">
                  <c:v>2.8</c:v>
                </c:pt>
                <c:pt idx="3">
                  <c:v>2.7</c:v>
                </c:pt>
                <c:pt idx="4">
                  <c:v>2.6</c:v>
                </c:pt>
                <c:pt idx="5">
                  <c:v>2.5</c:v>
                </c:pt>
                <c:pt idx="6">
                  <c:v>2.4</c:v>
                </c:pt>
                <c:pt idx="7">
                  <c:v>2.2999999999999998</c:v>
                </c:pt>
                <c:pt idx="8">
                  <c:v>2.2000000000000002</c:v>
                </c:pt>
                <c:pt idx="9">
                  <c:v>2.1</c:v>
                </c:pt>
                <c:pt idx="10">
                  <c:v>2</c:v>
                </c:pt>
                <c:pt idx="11">
                  <c:v>1.9000000000000001</c:v>
                </c:pt>
                <c:pt idx="12">
                  <c:v>1.8</c:v>
                </c:pt>
                <c:pt idx="13">
                  <c:v>1.7000000000000013</c:v>
                </c:pt>
                <c:pt idx="14">
                  <c:v>1.6</c:v>
                </c:pt>
                <c:pt idx="15">
                  <c:v>1.5</c:v>
                </c:pt>
                <c:pt idx="16">
                  <c:v>1.4</c:v>
                </c:pt>
                <c:pt idx="17">
                  <c:v>1.3</c:v>
                </c:pt>
                <c:pt idx="18">
                  <c:v>1.2</c:v>
                </c:pt>
              </c:numCache>
            </c:numRef>
          </c:xVal>
          <c:yVal>
            <c:numRef>
              <c:f>'О т.А'!$M$2:$M$20</c:f>
              <c:numCache>
                <c:formatCode>General</c:formatCode>
                <c:ptCount val="19"/>
                <c:pt idx="0">
                  <c:v>-6.6037907689587865</c:v>
                </c:pt>
                <c:pt idx="1">
                  <c:v>-6.5950368950398115</c:v>
                </c:pt>
                <c:pt idx="2">
                  <c:v>-6.5763046276788373</c:v>
                </c:pt>
                <c:pt idx="3">
                  <c:v>-5.3267632320003031</c:v>
                </c:pt>
                <c:pt idx="4">
                  <c:v>-5.2159609312002395</c:v>
                </c:pt>
                <c:pt idx="5">
                  <c:v>-5.0843278368010862</c:v>
                </c:pt>
                <c:pt idx="6">
                  <c:v>-6.4442873441603314</c:v>
                </c:pt>
                <c:pt idx="7">
                  <c:v>-5.0469860720004345</c:v>
                </c:pt>
                <c:pt idx="8">
                  <c:v>-4.9826577918393111</c:v>
                </c:pt>
                <c:pt idx="9">
                  <c:v>-4.8806107439995694</c:v>
                </c:pt>
                <c:pt idx="10">
                  <c:v>-4.850764820479526</c:v>
                </c:pt>
                <c:pt idx="11">
                  <c:v>-4.7086296972811503</c:v>
                </c:pt>
                <c:pt idx="12">
                  <c:v>-4.6190462470385665</c:v>
                </c:pt>
                <c:pt idx="13">
                  <c:v>-4.4837335979209474</c:v>
                </c:pt>
                <c:pt idx="14">
                  <c:v>-4.2955305132800277</c:v>
                </c:pt>
                <c:pt idx="15">
                  <c:v>-4.326080119199105</c:v>
                </c:pt>
                <c:pt idx="16">
                  <c:v>-4.8124067359985885</c:v>
                </c:pt>
                <c:pt idx="17">
                  <c:v>-5.166741592800463</c:v>
                </c:pt>
                <c:pt idx="18">
                  <c:v>-3.5735044352004479</c:v>
                </c:pt>
              </c:numCache>
            </c:numRef>
          </c:yVal>
          <c:smooth val="1"/>
          <c:extLst>
            <c:ext xmlns:c16="http://schemas.microsoft.com/office/drawing/2014/chart" uri="{C3380CC4-5D6E-409C-BE32-E72D297353CC}">
              <c16:uniqueId val="{00000004-6306-46F4-A38D-31FA7F675B28}"/>
            </c:ext>
          </c:extLst>
        </c:ser>
        <c:dLbls>
          <c:showLegendKey val="0"/>
          <c:showVal val="0"/>
          <c:showCatName val="0"/>
          <c:showSerName val="0"/>
          <c:showPercent val="0"/>
          <c:showBubbleSize val="0"/>
        </c:dLbls>
        <c:axId val="70918912"/>
        <c:axId val="70920832"/>
      </c:scatterChart>
      <c:valAx>
        <c:axId val="70918912"/>
        <c:scaling>
          <c:orientation val="minMax"/>
        </c:scaling>
        <c:delete val="0"/>
        <c:axPos val="b"/>
        <c:title>
          <c:tx>
            <c:rich>
              <a:bodyPr/>
              <a:lstStyle/>
              <a:p>
                <a:pPr>
                  <a:defRPr/>
                </a:pPr>
                <a:r>
                  <a:rPr lang="en-US" sz="1400" b="1" i="0" baseline="0"/>
                  <a:t>r,Å</a:t>
                </a:r>
                <a:endParaRPr lang="ru-RU" sz="1400" b="1" i="0" baseline="0"/>
              </a:p>
            </c:rich>
          </c:tx>
          <c:layout/>
          <c:overlay val="0"/>
        </c:title>
        <c:numFmt formatCode="General" sourceLinked="1"/>
        <c:majorTickMark val="none"/>
        <c:minorTickMark val="none"/>
        <c:tickLblPos val="nextTo"/>
        <c:crossAx val="70920832"/>
        <c:crosses val="autoZero"/>
        <c:crossBetween val="midCat"/>
      </c:valAx>
      <c:valAx>
        <c:axId val="70920832"/>
        <c:scaling>
          <c:orientation val="minMax"/>
        </c:scaling>
        <c:delete val="0"/>
        <c:axPos val="l"/>
        <c:majorGridlines/>
        <c:title>
          <c:tx>
            <c:rich>
              <a:bodyPr/>
              <a:lstStyle/>
              <a:p>
                <a:pPr>
                  <a:defRPr/>
                </a:pPr>
                <a:r>
                  <a:rPr lang="en-US" sz="1400" b="1" i="0" baseline="0" dirty="0" err="1" smtClean="0"/>
                  <a:t>E,eV</a:t>
                </a:r>
                <a:endParaRPr lang="ru-RU" sz="1400" dirty="0"/>
              </a:p>
            </c:rich>
          </c:tx>
          <c:layout>
            <c:manualLayout>
              <c:xMode val="edge"/>
              <c:yMode val="edge"/>
              <c:x val="5.0319410504721428E-3"/>
              <c:y val="0.3926353089967225"/>
            </c:manualLayout>
          </c:layout>
          <c:overlay val="0"/>
        </c:title>
        <c:numFmt formatCode="General" sourceLinked="1"/>
        <c:majorTickMark val="none"/>
        <c:minorTickMark val="none"/>
        <c:tickLblPos val="nextTo"/>
        <c:crossAx val="70918912"/>
        <c:crosses val="autoZero"/>
        <c:crossBetween val="midCat"/>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DC3869B5-7C6B-4560-9BB0-3DDD79F3E819}" type="datetimeFigureOut">
              <a:rPr lang="ru-RU" smtClean="0"/>
              <a:pPr/>
              <a:t>11.12.2018</a:t>
            </a:fld>
            <a:endParaRPr lang="ru-RU"/>
          </a:p>
        </p:txBody>
      </p:sp>
      <p:sp>
        <p:nvSpPr>
          <p:cNvPr id="4" name="Нижний колонтитул 3"/>
          <p:cNvSpPr>
            <a:spLocks noGrp="1"/>
          </p:cNvSpPr>
          <p:nvPr>
            <p:ph type="ftr" sz="quarter" idx="2"/>
          </p:nvPr>
        </p:nvSpPr>
        <p:spPr>
          <a:xfrm>
            <a:off x="0" y="9399588"/>
            <a:ext cx="2889250" cy="4953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8250" y="9399588"/>
            <a:ext cx="2889250" cy="495300"/>
          </a:xfrm>
          <a:prstGeom prst="rect">
            <a:avLst/>
          </a:prstGeom>
        </p:spPr>
        <p:txBody>
          <a:bodyPr vert="horz" lIns="91440" tIns="45720" rIns="91440" bIns="45720" rtlCol="0" anchor="b"/>
          <a:lstStyle>
            <a:lvl1pPr algn="r">
              <a:defRPr sz="1200"/>
            </a:lvl1pPr>
          </a:lstStyle>
          <a:p>
            <a:fld id="{689B0C52-68A1-4D5D-8620-C646974B03E8}"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8250" y="0"/>
            <a:ext cx="2889250" cy="495300"/>
          </a:xfrm>
          <a:prstGeom prst="rect">
            <a:avLst/>
          </a:prstGeom>
        </p:spPr>
        <p:txBody>
          <a:bodyPr vert="horz" lIns="91440" tIns="45720" rIns="91440" bIns="45720" rtlCol="0"/>
          <a:lstStyle>
            <a:lvl1pPr algn="r">
              <a:defRPr sz="1200"/>
            </a:lvl1pPr>
          </a:lstStyle>
          <a:p>
            <a:fld id="{9F2CD008-6D0E-4131-8736-A3675E8131FB}" type="datetimeFigureOut">
              <a:rPr lang="ru-RU" smtClean="0"/>
              <a:pPr/>
              <a:t>11.12.2018</a:t>
            </a:fld>
            <a:endParaRPr lang="ru-RU"/>
          </a:p>
        </p:txBody>
      </p:sp>
      <p:sp>
        <p:nvSpPr>
          <p:cNvPr id="4" name="Образ слайда 3"/>
          <p:cNvSpPr>
            <a:spLocks noGrp="1" noRot="1" noChangeAspect="1"/>
          </p:cNvSpPr>
          <p:nvPr>
            <p:ph type="sldImg" idx="2"/>
          </p:nvPr>
        </p:nvSpPr>
        <p:spPr>
          <a:xfrm>
            <a:off x="862013" y="742950"/>
            <a:ext cx="4945062" cy="37099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750" y="4700588"/>
            <a:ext cx="5335588" cy="44529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99588"/>
            <a:ext cx="2889250" cy="4953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8250" y="9399588"/>
            <a:ext cx="2889250" cy="495300"/>
          </a:xfrm>
          <a:prstGeom prst="rect">
            <a:avLst/>
          </a:prstGeom>
        </p:spPr>
        <p:txBody>
          <a:bodyPr vert="horz" lIns="91440" tIns="45720" rIns="91440" bIns="45720" rtlCol="0" anchor="b"/>
          <a:lstStyle>
            <a:lvl1pPr algn="r">
              <a:defRPr sz="1200"/>
            </a:lvl1pPr>
          </a:lstStyle>
          <a:p>
            <a:fld id="{EAB9A3FC-2BF2-4A61-809F-DA4CA740008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AB9A3FC-2BF2-4A61-809F-DA4CA7400083}" type="slidenum">
              <a:rPr lang="ru-RU" smtClean="0"/>
              <a:pPr/>
              <a:t>2</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AB9A3FC-2BF2-4A61-809F-DA4CA7400083}" type="slidenum">
              <a:rPr lang="ru-RU" smtClean="0"/>
              <a:pPr/>
              <a:t>3</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AB9A3FC-2BF2-4A61-809F-DA4CA7400083}"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18E98E3E-B469-44E9-B9F3-5FFFB629D428}" type="datetimeFigureOut">
              <a:rPr lang="ru-RU" smtClean="0"/>
              <a:pPr>
                <a:defRPr/>
              </a:pPr>
              <a:t>11.12.2018</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A7B1690-594B-435B-9BCA-EE7786CCD79D}"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E4FBB5A-27EC-416B-A0DE-3098E60D366F}" type="datetimeFigureOut">
              <a:rPr lang="ru-RU" smtClean="0"/>
              <a:pPr>
                <a:defRPr/>
              </a:pPr>
              <a:t>11.12.2018</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C7B7474-B407-44FC-8037-5A1D29F38148}"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EC207A0-3E7E-45C1-A3AC-03F1C88CC8A6}" type="datetimeFigureOut">
              <a:rPr lang="ru-RU" smtClean="0"/>
              <a:pPr>
                <a:defRPr/>
              </a:pPr>
              <a:t>11.12.2018</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B192EC-B0DC-4642-BB6D-DC77811153F8}"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DE295DA-6C97-44EE-80C9-4AA716DEAF38}" type="datetimeFigureOut">
              <a:rPr lang="ru-RU" smtClean="0"/>
              <a:pPr>
                <a:defRPr/>
              </a:pPr>
              <a:t>11.12.2018</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16EFA26-56E7-4F01-8562-D7343DA6FD73}"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D457B873-61B7-427A-9D6C-D1C97AFC64AD}" type="datetimeFigureOut">
              <a:rPr lang="ru-RU" smtClean="0"/>
              <a:pPr>
                <a:defRPr/>
              </a:pPr>
              <a:t>11.12.2018</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C2BB421-19AB-465B-B230-BC4493C58E01}"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22A5646E-6C4A-45B1-A06C-22478726E8EF}" type="datetimeFigureOut">
              <a:rPr lang="ru-RU" smtClean="0"/>
              <a:pPr>
                <a:defRPr/>
              </a:pPr>
              <a:t>11.12.2018</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9D35DB3-3875-44FA-B17D-7C100E565A70}"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04092A7-1541-4256-A440-4D7728B9A3E6}" type="datetimeFigureOut">
              <a:rPr lang="ru-RU" smtClean="0"/>
              <a:pPr>
                <a:defRPr/>
              </a:pPr>
              <a:t>11.12.2018</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CFED03BF-CA9A-4C0E-B7AB-C958D848B6F8}"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9C822F70-26AF-45B6-8980-71182A1CBB56}" type="datetimeFigureOut">
              <a:rPr lang="ru-RU" smtClean="0"/>
              <a:pPr>
                <a:defRPr/>
              </a:pPr>
              <a:t>11.12.2018</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CF91BFAC-EB06-442D-A3CD-C6E2FA689075}"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5E3F5A-7950-4139-A593-EA88764D9252}" type="datetimeFigureOut">
              <a:rPr lang="ru-RU" smtClean="0"/>
              <a:pPr>
                <a:defRPr/>
              </a:pPr>
              <a:t>11.12.2018</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576068D-4024-4661-92E1-F97501487700}"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9421402-397F-4041-A6B3-C94DB4D45BD3}" type="datetimeFigureOut">
              <a:rPr lang="ru-RU" smtClean="0"/>
              <a:pPr>
                <a:defRPr/>
              </a:pPr>
              <a:t>11.12.2018</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EFACFE0-B546-47BB-B173-355C8E3D2962}"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0257654-EEC7-4E49-AA72-7A32AF3DD458}" type="datetimeFigureOut">
              <a:rPr lang="ru-RU" smtClean="0"/>
              <a:pPr>
                <a:defRPr/>
              </a:pPr>
              <a:t>11.12.2018</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563326D-A65B-489C-9678-9DB7C7D89702}"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5123"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F3560ED-1EA8-4F5D-B0AA-418A062B8AF3}" type="datetimeFigureOut">
              <a:rPr lang="ru-RU" smtClean="0"/>
              <a:pPr>
                <a:defRPr/>
              </a:pPr>
              <a:t>11.12.2018</a:t>
            </a:fld>
            <a:endParaRPr lang="ru-RU"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D42017E-C61C-4DD6-A327-FA6ADA35E8F3}"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7"/>
          <p:cNvPicPr>
            <a:picLocks noChangeAspect="1"/>
          </p:cNvPicPr>
          <p:nvPr/>
        </p:nvPicPr>
        <p:blipFill>
          <a:blip r:embed="rId2" cstate="print"/>
          <a:srcRect/>
          <a:stretch>
            <a:fillRect/>
          </a:stretch>
        </p:blipFill>
        <p:spPr bwMode="auto">
          <a:xfrm>
            <a:off x="7938" y="0"/>
            <a:ext cx="9144000" cy="6858000"/>
          </a:xfrm>
          <a:prstGeom prst="rect">
            <a:avLst/>
          </a:prstGeom>
          <a:noFill/>
          <a:ln w="9525">
            <a:noFill/>
            <a:miter lim="800000"/>
            <a:headEnd/>
            <a:tailEnd/>
          </a:ln>
        </p:spPr>
      </p:pic>
      <p:sp>
        <p:nvSpPr>
          <p:cNvPr id="6147" name="TextBox 8"/>
          <p:cNvSpPr txBox="1">
            <a:spLocks noChangeArrowheads="1"/>
          </p:cNvSpPr>
          <p:nvPr/>
        </p:nvSpPr>
        <p:spPr bwMode="auto">
          <a:xfrm>
            <a:off x="4230082" y="1366489"/>
            <a:ext cx="4921856" cy="3539430"/>
          </a:xfrm>
          <a:prstGeom prst="rect">
            <a:avLst/>
          </a:prstGeom>
          <a:noFill/>
          <a:ln w="9525">
            <a:noFill/>
            <a:miter lim="800000"/>
            <a:headEnd/>
            <a:tailEnd/>
          </a:ln>
        </p:spPr>
        <p:txBody>
          <a:bodyPr wrap="square">
            <a:spAutoFit/>
          </a:bodyPr>
          <a:lstStyle/>
          <a:p>
            <a:pPr algn="ctr"/>
            <a:r>
              <a:rPr lang="en-US" sz="3200" b="1" dirty="0">
                <a:latin typeface="Verdana" panose="020B0604030504040204" pitchFamily="34" charset="0"/>
                <a:ea typeface="Verdana" panose="020B0604030504040204" pitchFamily="34" charset="0"/>
              </a:rPr>
              <a:t>Influence of the boron impurities on the physical-chemical properties and electronic structure of boron-carbon nanotubes</a:t>
            </a:r>
            <a:endParaRPr lang="ru-RU" sz="3200" b="1" dirty="0">
              <a:latin typeface="Verdana" panose="020B0604030504040204" pitchFamily="34" charset="0"/>
              <a:ea typeface="Verdana" panose="020B0604030504040204" pitchFamily="34" charset="0"/>
            </a:endParaRPr>
          </a:p>
        </p:txBody>
      </p:sp>
      <p:sp>
        <p:nvSpPr>
          <p:cNvPr id="6148" name="TextBox 1"/>
          <p:cNvSpPr txBox="1">
            <a:spLocks noChangeArrowheads="1"/>
          </p:cNvSpPr>
          <p:nvPr/>
        </p:nvSpPr>
        <p:spPr bwMode="auto">
          <a:xfrm>
            <a:off x="5405479" y="5393054"/>
            <a:ext cx="3632200" cy="830997"/>
          </a:xfrm>
          <a:prstGeom prst="rect">
            <a:avLst/>
          </a:prstGeom>
          <a:noFill/>
          <a:ln w="9525">
            <a:noFill/>
            <a:miter lim="800000"/>
            <a:headEnd/>
            <a:tailEnd/>
          </a:ln>
        </p:spPr>
        <p:txBody>
          <a:bodyPr wrap="square">
            <a:spAutoFit/>
          </a:bodyPr>
          <a:lstStyle/>
          <a:p>
            <a:pPr algn="r" eaLnBrk="1" hangingPunct="1">
              <a:lnSpc>
                <a:spcPct val="80000"/>
              </a:lnSpc>
            </a:pPr>
            <a:r>
              <a:rPr lang="en-GB" altLang="ru-RU" sz="2000" b="1" i="1" dirty="0" err="1">
                <a:latin typeface="Verdana" panose="020B0604030504040204" pitchFamily="34" charset="0"/>
                <a:ea typeface="Verdana" panose="020B0604030504040204" pitchFamily="34" charset="0"/>
              </a:rPr>
              <a:t>Boroznin</a:t>
            </a:r>
            <a:r>
              <a:rPr lang="en-GB" altLang="ru-RU" sz="2000" b="1" i="1" dirty="0">
                <a:latin typeface="Verdana" panose="020B0604030504040204" pitchFamily="34" charset="0"/>
                <a:ea typeface="Verdana" panose="020B0604030504040204" pitchFamily="34" charset="0"/>
              </a:rPr>
              <a:t> </a:t>
            </a:r>
            <a:r>
              <a:rPr lang="en-GB" altLang="ru-RU" sz="2000" b="1" i="1" dirty="0" smtClean="0">
                <a:latin typeface="Verdana" panose="020B0604030504040204" pitchFamily="34" charset="0"/>
                <a:ea typeface="Verdana" panose="020B0604030504040204" pitchFamily="34" charset="0"/>
              </a:rPr>
              <a:t>Serge</a:t>
            </a:r>
            <a:r>
              <a:rPr lang="en-US" altLang="ru-RU" sz="2000" b="1" i="1" dirty="0" err="1" smtClean="0">
                <a:latin typeface="Verdana" panose="020B0604030504040204" pitchFamily="34" charset="0"/>
                <a:ea typeface="Verdana" panose="020B0604030504040204" pitchFamily="34" charset="0"/>
              </a:rPr>
              <a:t>i</a:t>
            </a:r>
            <a:r>
              <a:rPr lang="en-GB" altLang="ru-RU" sz="2000" b="1" i="1" dirty="0" smtClean="0">
                <a:latin typeface="Verdana" panose="020B0604030504040204" pitchFamily="34" charset="0"/>
                <a:ea typeface="Verdana" panose="020B0604030504040204" pitchFamily="34" charset="0"/>
              </a:rPr>
              <a:t> </a:t>
            </a:r>
            <a:r>
              <a:rPr lang="en-GB" altLang="ru-RU" sz="2000" b="1" i="1" dirty="0" err="1">
                <a:latin typeface="Verdana" panose="020B0604030504040204" pitchFamily="34" charset="0"/>
                <a:ea typeface="Verdana" panose="020B0604030504040204" pitchFamily="34" charset="0"/>
              </a:rPr>
              <a:t>Zaporotskova</a:t>
            </a:r>
            <a:r>
              <a:rPr lang="en-GB" altLang="ru-RU" sz="2000" b="1" i="1" dirty="0">
                <a:latin typeface="Verdana" panose="020B0604030504040204" pitchFamily="34" charset="0"/>
                <a:ea typeface="Verdana" panose="020B0604030504040204" pitchFamily="34" charset="0"/>
              </a:rPr>
              <a:t> </a:t>
            </a:r>
            <a:r>
              <a:rPr lang="en-GB" altLang="ru-RU" sz="2000" b="1" i="1" dirty="0" smtClean="0">
                <a:latin typeface="Verdana" panose="020B0604030504040204" pitchFamily="34" charset="0"/>
                <a:ea typeface="Verdana" panose="020B0604030504040204" pitchFamily="34" charset="0"/>
              </a:rPr>
              <a:t>Irina</a:t>
            </a:r>
            <a:endParaRPr lang="en-US" altLang="ru-RU" sz="2000" b="1" i="1" dirty="0">
              <a:latin typeface="Verdana" panose="020B0604030504040204" pitchFamily="34" charset="0"/>
              <a:ea typeface="Verdana" panose="020B0604030504040204" pitchFamily="34" charset="0"/>
            </a:endParaRPr>
          </a:p>
          <a:p>
            <a:pPr algn="r" eaLnBrk="1" hangingPunct="1">
              <a:lnSpc>
                <a:spcPct val="80000"/>
              </a:lnSpc>
            </a:pPr>
            <a:r>
              <a:rPr lang="en-GB" altLang="ru-RU" sz="2000" b="1" i="1" dirty="0" err="1">
                <a:latin typeface="Verdana" panose="020B0604030504040204" pitchFamily="34" charset="0"/>
                <a:ea typeface="Verdana" panose="020B0604030504040204" pitchFamily="34" charset="0"/>
              </a:rPr>
              <a:t>Boroznina</a:t>
            </a:r>
            <a:r>
              <a:rPr lang="en-GB" altLang="ru-RU" sz="2000" b="1" i="1" dirty="0">
                <a:latin typeface="Verdana" panose="020B0604030504040204" pitchFamily="34" charset="0"/>
                <a:ea typeface="Verdana" panose="020B0604030504040204" pitchFamily="34" charset="0"/>
              </a:rPr>
              <a:t> </a:t>
            </a:r>
            <a:r>
              <a:rPr lang="en-GB" altLang="ru-RU" sz="2000" b="1" i="1" dirty="0" smtClean="0">
                <a:latin typeface="Verdana" panose="020B0604030504040204" pitchFamily="34" charset="0"/>
                <a:ea typeface="Verdana" panose="020B0604030504040204" pitchFamily="34" charset="0"/>
              </a:rPr>
              <a:t>Natalia</a:t>
            </a:r>
            <a:endParaRPr lang="en-US" altLang="ru-RU" sz="2000" i="1" dirty="0">
              <a:latin typeface="Verdana" panose="020B0604030504040204" pitchFamily="34" charset="0"/>
              <a:ea typeface="Verdana" panose="020B0604030504040204" pitchFamily="34" charset="0"/>
            </a:endParaRPr>
          </a:p>
        </p:txBody>
      </p:sp>
      <p:sp>
        <p:nvSpPr>
          <p:cNvPr id="2" name="Прямоугольник 1"/>
          <p:cNvSpPr/>
          <p:nvPr/>
        </p:nvSpPr>
        <p:spPr>
          <a:xfrm>
            <a:off x="111966" y="5143295"/>
            <a:ext cx="4572000" cy="1477328"/>
          </a:xfrm>
          <a:prstGeom prst="rect">
            <a:avLst/>
          </a:prstGeom>
        </p:spPr>
        <p:txBody>
          <a:bodyPr>
            <a:spAutoFit/>
          </a:bodyPr>
          <a:lstStyle/>
          <a:p>
            <a:pPr algn="ctr"/>
            <a:r>
              <a:rPr lang="it-IT" b="1" i="1" dirty="0">
                <a:solidFill>
                  <a:schemeClr val="bg1"/>
                </a:solidFill>
                <a:latin typeface="Verdana" panose="020B0604030504040204" pitchFamily="34" charset="0"/>
                <a:ea typeface="Verdana" panose="020B0604030504040204" pitchFamily="34" charset="0"/>
              </a:rPr>
              <a:t>Nanoscience </a:t>
            </a:r>
            <a:endParaRPr lang="it-IT" b="1" i="1" dirty="0" smtClean="0">
              <a:solidFill>
                <a:schemeClr val="bg1"/>
              </a:solidFill>
              <a:latin typeface="Verdana" panose="020B0604030504040204" pitchFamily="34" charset="0"/>
              <a:ea typeface="Verdana" panose="020B0604030504040204" pitchFamily="34" charset="0"/>
            </a:endParaRPr>
          </a:p>
          <a:p>
            <a:pPr algn="ctr"/>
            <a:r>
              <a:rPr lang="it-IT" b="1" i="1" dirty="0" smtClean="0">
                <a:solidFill>
                  <a:schemeClr val="bg1"/>
                </a:solidFill>
                <a:latin typeface="Verdana" panose="020B0604030504040204" pitchFamily="34" charset="0"/>
                <a:ea typeface="Verdana" panose="020B0604030504040204" pitchFamily="34" charset="0"/>
              </a:rPr>
              <a:t>and </a:t>
            </a:r>
            <a:r>
              <a:rPr lang="it-IT" b="1" i="1" dirty="0">
                <a:solidFill>
                  <a:schemeClr val="bg1"/>
                </a:solidFill>
                <a:latin typeface="Verdana" panose="020B0604030504040204" pitchFamily="34" charset="0"/>
                <a:ea typeface="Verdana" panose="020B0604030504040204" pitchFamily="34" charset="0"/>
              </a:rPr>
              <a:t>Nanotechnology </a:t>
            </a:r>
            <a:r>
              <a:rPr lang="it-IT" b="1" i="1" dirty="0" smtClean="0">
                <a:solidFill>
                  <a:schemeClr val="bg1"/>
                </a:solidFill>
                <a:latin typeface="Verdana" panose="020B0604030504040204" pitchFamily="34" charset="0"/>
                <a:ea typeface="Verdana" panose="020B0604030504040204" pitchFamily="34" charset="0"/>
              </a:rPr>
              <a:t>2018</a:t>
            </a:r>
            <a:r>
              <a:rPr lang="ru-RU" i="1" dirty="0">
                <a:solidFill>
                  <a:schemeClr val="bg1"/>
                </a:solidFill>
                <a:latin typeface="Verdana" panose="020B0604030504040204" pitchFamily="34" charset="0"/>
                <a:ea typeface="Verdana" panose="020B0604030504040204" pitchFamily="34" charset="0"/>
              </a:rPr>
              <a:t/>
            </a:r>
            <a:br>
              <a:rPr lang="ru-RU" i="1" dirty="0">
                <a:solidFill>
                  <a:schemeClr val="bg1"/>
                </a:solidFill>
                <a:latin typeface="Verdana" panose="020B0604030504040204" pitchFamily="34" charset="0"/>
                <a:ea typeface="Verdana" panose="020B0604030504040204" pitchFamily="34" charset="0"/>
              </a:rPr>
            </a:br>
            <a:r>
              <a:rPr lang="it-IT" b="1" i="1" dirty="0">
                <a:solidFill>
                  <a:schemeClr val="bg1"/>
                </a:solidFill>
                <a:latin typeface="Verdana" panose="020B0604030504040204" pitchFamily="34" charset="0"/>
                <a:ea typeface="Verdana" panose="020B0604030504040204" pitchFamily="34" charset="0"/>
              </a:rPr>
              <a:t>INFN-Laboratori Nazionali di Frascati, Italy</a:t>
            </a:r>
            <a:r>
              <a:rPr lang="ru-RU" i="1" dirty="0">
                <a:solidFill>
                  <a:schemeClr val="bg1"/>
                </a:solidFill>
                <a:latin typeface="Verdana" panose="020B0604030504040204" pitchFamily="34" charset="0"/>
                <a:ea typeface="Verdana" panose="020B0604030504040204" pitchFamily="34" charset="0"/>
              </a:rPr>
              <a:t/>
            </a:r>
            <a:br>
              <a:rPr lang="ru-RU" i="1" dirty="0">
                <a:solidFill>
                  <a:schemeClr val="bg1"/>
                </a:solidFill>
                <a:latin typeface="Verdana" panose="020B0604030504040204" pitchFamily="34" charset="0"/>
                <a:ea typeface="Verdana" panose="020B0604030504040204" pitchFamily="34" charset="0"/>
              </a:rPr>
            </a:br>
            <a:r>
              <a:rPr lang="en-GB" b="1" i="1" dirty="0" smtClean="0">
                <a:solidFill>
                  <a:schemeClr val="bg1"/>
                </a:solidFill>
                <a:latin typeface="Verdana" panose="020B0604030504040204" pitchFamily="34" charset="0"/>
                <a:ea typeface="Verdana" panose="020B0604030504040204" pitchFamily="34" charset="0"/>
              </a:rPr>
              <a:t>18-20 December 2018</a:t>
            </a:r>
            <a:endParaRPr lang="ru-RU" dirty="0">
              <a:solidFill>
                <a:schemeClr val="bg1"/>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0" y="171582"/>
            <a:ext cx="5331909" cy="369332"/>
          </a:xfrm>
          <a:prstGeom prst="rect">
            <a:avLst/>
          </a:prstGeom>
        </p:spPr>
        <p:txBody>
          <a:bodyPr wrap="none">
            <a:spAutoFit/>
          </a:bodyPr>
          <a:lstStyle/>
          <a:p>
            <a:r>
              <a:rPr lang="en-US" b="1" dirty="0">
                <a:solidFill>
                  <a:schemeClr val="bg1"/>
                </a:solidFill>
                <a:latin typeface="Verdana" panose="020B0604030504040204" pitchFamily="34" charset="0"/>
                <a:ea typeface="Verdana" panose="020B0604030504040204" pitchFamily="34" charset="0"/>
              </a:rPr>
              <a:t>Adsorption </a:t>
            </a:r>
            <a:r>
              <a:rPr lang="en-US" b="1" dirty="0" smtClean="0">
                <a:solidFill>
                  <a:schemeClr val="bg1"/>
                </a:solidFill>
                <a:latin typeface="Verdana" panose="020B0604030504040204" pitchFamily="34" charset="0"/>
                <a:ea typeface="Verdana" panose="020B0604030504040204" pitchFamily="34" charset="0"/>
              </a:rPr>
              <a:t>atom O on </a:t>
            </a:r>
            <a:r>
              <a:rPr lang="en-US" b="1" dirty="0" smtClean="0">
                <a:solidFill>
                  <a:schemeClr val="bg1"/>
                </a:solidFill>
                <a:latin typeface="Verdana" panose="020B0604030504040204" pitchFamily="34" charset="0"/>
                <a:ea typeface="Verdana" panose="020B0604030504040204" pitchFamily="34" charset="0"/>
              </a:rPr>
              <a:t>BC3 </a:t>
            </a:r>
            <a:r>
              <a:rPr lang="en-US" b="1" dirty="0" smtClean="0">
                <a:solidFill>
                  <a:schemeClr val="bg1"/>
                </a:solidFill>
                <a:latin typeface="Verdana" panose="020B0604030504040204" pitchFamily="34" charset="0"/>
                <a:ea typeface="Verdana" panose="020B0604030504040204" pitchFamily="34" charset="0"/>
              </a:rPr>
              <a:t>A </a:t>
            </a:r>
            <a:r>
              <a:rPr lang="en-US" b="1" dirty="0">
                <a:solidFill>
                  <a:schemeClr val="bg1"/>
                </a:solidFill>
                <a:latin typeface="Verdana" panose="020B0604030504040204" pitchFamily="34" charset="0"/>
                <a:ea typeface="Verdana" panose="020B0604030504040204" pitchFamily="34" charset="0"/>
              </a:rPr>
              <a:t>and B type</a:t>
            </a:r>
            <a:endParaRPr lang="ru-RU" b="1" dirty="0">
              <a:solidFill>
                <a:schemeClr val="bg1"/>
              </a:solidFill>
              <a:latin typeface="Verdana" panose="020B0604030504040204" pitchFamily="34" charset="0"/>
              <a:ea typeface="Verdana" panose="020B0604030504040204" pitchFamily="34" charset="0"/>
            </a:endParaRPr>
          </a:p>
        </p:txBody>
      </p:sp>
      <p:pic>
        <p:nvPicPr>
          <p:cNvPr id="9" name="Рисунок 8" descr="F:\госы.диплом(Маша)\диплом\картинки\трубка типа А.jpg"/>
          <p:cNvPicPr/>
          <p:nvPr/>
        </p:nvPicPr>
        <p:blipFill rotWithShape="1">
          <a:blip r:embed="rId3"/>
          <a:srcRect b="13250"/>
          <a:stretch/>
        </p:blipFill>
        <p:spPr bwMode="auto">
          <a:xfrm>
            <a:off x="390750" y="1203124"/>
            <a:ext cx="2686829" cy="2286525"/>
          </a:xfrm>
          <a:prstGeom prst="rect">
            <a:avLst/>
          </a:prstGeom>
          <a:noFill/>
          <a:ln w="9525">
            <a:noFill/>
            <a:miter lim="800000"/>
            <a:headEnd/>
            <a:tailEnd/>
          </a:ln>
        </p:spPr>
      </p:pic>
      <p:pic>
        <p:nvPicPr>
          <p:cNvPr id="10" name="Рисунок 9" descr="F:\госы.диплом(Маша)\диплом\картинки\трубка типа Б.jpg"/>
          <p:cNvPicPr/>
          <p:nvPr/>
        </p:nvPicPr>
        <p:blipFill rotWithShape="1">
          <a:blip r:embed="rId4"/>
          <a:srcRect b="6552"/>
          <a:stretch/>
        </p:blipFill>
        <p:spPr bwMode="auto">
          <a:xfrm>
            <a:off x="3076852" y="1203123"/>
            <a:ext cx="2891492" cy="2529121"/>
          </a:xfrm>
          <a:prstGeom prst="rect">
            <a:avLst/>
          </a:prstGeom>
          <a:noFill/>
          <a:ln w="9525">
            <a:noFill/>
            <a:miter lim="800000"/>
            <a:headEnd/>
            <a:tailEnd/>
          </a:ln>
        </p:spPr>
      </p:pic>
      <p:pic>
        <p:nvPicPr>
          <p:cNvPr id="11" name="Рисунок 10" descr="F:\госы.диплом(Маша)\диплом\картинки\опт.кислорода типА.jpg"/>
          <p:cNvPicPr/>
          <p:nvPr/>
        </p:nvPicPr>
        <p:blipFill>
          <a:blip r:embed="rId5"/>
          <a:srcRect/>
          <a:stretch>
            <a:fillRect/>
          </a:stretch>
        </p:blipFill>
        <p:spPr bwMode="auto">
          <a:xfrm>
            <a:off x="204912" y="3759498"/>
            <a:ext cx="2781300" cy="2314575"/>
          </a:xfrm>
          <a:prstGeom prst="rect">
            <a:avLst/>
          </a:prstGeom>
          <a:noFill/>
          <a:ln w="9525">
            <a:noFill/>
            <a:miter lim="800000"/>
            <a:headEnd/>
            <a:tailEnd/>
          </a:ln>
        </p:spPr>
      </p:pic>
      <p:pic>
        <p:nvPicPr>
          <p:cNvPr id="12" name="Рисунок 11" descr="F:\госы.диплом(Маша)\диплом\картинки\опт.кислорода типБ.jpg"/>
          <p:cNvPicPr/>
          <p:nvPr/>
        </p:nvPicPr>
        <p:blipFill>
          <a:blip r:embed="rId6"/>
          <a:srcRect/>
          <a:stretch>
            <a:fillRect/>
          </a:stretch>
        </p:blipFill>
        <p:spPr bwMode="auto">
          <a:xfrm rot="358716">
            <a:off x="3076427" y="3844745"/>
            <a:ext cx="2780030" cy="2293620"/>
          </a:xfrm>
          <a:prstGeom prst="rect">
            <a:avLst/>
          </a:prstGeom>
          <a:noFill/>
          <a:ln w="9525">
            <a:noFill/>
            <a:miter lim="800000"/>
            <a:headEnd/>
            <a:tailEnd/>
          </a:ln>
        </p:spPr>
      </p:pic>
      <p:sp>
        <p:nvSpPr>
          <p:cNvPr id="3" name="Прямоугольник 2"/>
          <p:cNvSpPr/>
          <p:nvPr/>
        </p:nvSpPr>
        <p:spPr>
          <a:xfrm>
            <a:off x="5968345" y="2346386"/>
            <a:ext cx="3175655" cy="2862322"/>
          </a:xfrm>
          <a:prstGeom prst="rect">
            <a:avLst/>
          </a:prstGeom>
        </p:spPr>
        <p:txBody>
          <a:bodyPr wrap="square">
            <a:spAutoFit/>
          </a:bodyPr>
          <a:lstStyle/>
          <a:p>
            <a:pPr algn="just">
              <a:lnSpc>
                <a:spcPct val="150000"/>
              </a:lnSpc>
              <a:spcAft>
                <a:spcPts val="0"/>
              </a:spcAft>
            </a:pPr>
            <a:r>
              <a:rPr lang="en-US" sz="1200" b="1"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rPr>
              <a:t>Fig</a:t>
            </a:r>
            <a:r>
              <a:rPr lang="ru-RU" sz="1200" b="1"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rPr>
              <a:t>. 8 </a:t>
            </a:r>
            <a:r>
              <a:rPr lang="en-US" sz="1200" dirty="0">
                <a:solidFill>
                  <a:srgbClr val="0D0D0D"/>
                </a:solidFill>
                <a:latin typeface="Verdana" panose="020B0604030504040204" pitchFamily="34" charset="0"/>
                <a:ea typeface="Verdana" panose="020B0604030504040204" pitchFamily="34" charset="0"/>
                <a:cs typeface="Times New Roman" panose="02020603050405020304" pitchFamily="18" charset="0"/>
              </a:rPr>
              <a:t>Options of arrangement of atoms concerning a surface of a nanotube of type A and type B: </a:t>
            </a:r>
            <a:endParaRPr lang="ru-RU" sz="1200"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endParaRPr>
          </a:p>
          <a:p>
            <a:pPr marL="228600" indent="-228600" algn="just">
              <a:lnSpc>
                <a:spcPct val="150000"/>
              </a:lnSpc>
              <a:spcAft>
                <a:spcPts val="0"/>
              </a:spcAft>
              <a:buAutoNum type="arabicParenR"/>
            </a:pPr>
            <a:r>
              <a:rPr lang="en-US" sz="1200"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rPr>
              <a:t>over </a:t>
            </a:r>
            <a:r>
              <a:rPr lang="en-US" sz="1200" dirty="0">
                <a:solidFill>
                  <a:srgbClr val="0D0D0D"/>
                </a:solidFill>
                <a:latin typeface="Verdana" panose="020B0604030504040204" pitchFamily="34" charset="0"/>
                <a:ea typeface="Verdana" panose="020B0604030504040204" pitchFamily="34" charset="0"/>
                <a:cs typeface="Times New Roman" panose="02020603050405020304" pitchFamily="18" charset="0"/>
              </a:rPr>
              <a:t>pine forest atom; </a:t>
            </a:r>
            <a:endParaRPr lang="ru-RU" sz="1200"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endParaRPr>
          </a:p>
          <a:p>
            <a:pPr marL="228600" indent="-228600" algn="just">
              <a:lnSpc>
                <a:spcPct val="150000"/>
              </a:lnSpc>
              <a:spcAft>
                <a:spcPts val="0"/>
              </a:spcAft>
              <a:buAutoNum type="arabicParenR"/>
            </a:pPr>
            <a:r>
              <a:rPr lang="en-US" sz="1200"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rPr>
              <a:t>over </a:t>
            </a:r>
            <a:r>
              <a:rPr lang="en-US" sz="1200" dirty="0">
                <a:solidFill>
                  <a:srgbClr val="0D0D0D"/>
                </a:solidFill>
                <a:latin typeface="Verdana" panose="020B0604030504040204" pitchFamily="34" charset="0"/>
                <a:ea typeface="Verdana" panose="020B0604030504040204" pitchFamily="34" charset="0"/>
                <a:cs typeface="Times New Roman" panose="02020603050405020304" pitchFamily="18" charset="0"/>
              </a:rPr>
              <a:t>carbon atom, </a:t>
            </a:r>
            <a:endParaRPr lang="ru-RU" sz="1200"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endParaRPr>
          </a:p>
          <a:p>
            <a:pPr marL="228600" indent="-228600" algn="just">
              <a:lnSpc>
                <a:spcPct val="150000"/>
              </a:lnSpc>
              <a:spcAft>
                <a:spcPts val="0"/>
              </a:spcAft>
              <a:buAutoNum type="arabicParenR"/>
            </a:pPr>
            <a:r>
              <a:rPr lang="en-US" sz="1200"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rPr>
              <a:t>over </a:t>
            </a:r>
            <a:r>
              <a:rPr lang="en-US" sz="1200" dirty="0">
                <a:solidFill>
                  <a:srgbClr val="0D0D0D"/>
                </a:solidFill>
                <a:latin typeface="Verdana" panose="020B0604030504040204" pitchFamily="34" charset="0"/>
                <a:ea typeface="Verdana" panose="020B0604030504040204" pitchFamily="34" charset="0"/>
                <a:cs typeface="Times New Roman" panose="02020603050405020304" pitchFamily="18" charset="0"/>
              </a:rPr>
              <a:t>communication center V-with, </a:t>
            </a:r>
            <a:endParaRPr lang="ru-RU" sz="1200"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endParaRPr>
          </a:p>
          <a:p>
            <a:pPr marL="228600" indent="-228600" algn="just">
              <a:lnSpc>
                <a:spcPct val="150000"/>
              </a:lnSpc>
              <a:spcAft>
                <a:spcPts val="0"/>
              </a:spcAft>
              <a:buAutoNum type="arabicParenR"/>
            </a:pPr>
            <a:r>
              <a:rPr lang="en-US" sz="1200"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rPr>
              <a:t>over </a:t>
            </a:r>
            <a:r>
              <a:rPr lang="en-US" sz="1200" dirty="0">
                <a:solidFill>
                  <a:srgbClr val="0D0D0D"/>
                </a:solidFill>
                <a:latin typeface="Verdana" panose="020B0604030504040204" pitchFamily="34" charset="0"/>
                <a:ea typeface="Verdana" panose="020B0604030504040204" pitchFamily="34" charset="0"/>
                <a:cs typeface="Times New Roman" panose="02020603050405020304" pitchFamily="18" charset="0"/>
              </a:rPr>
              <a:t>communication center of C-C, </a:t>
            </a:r>
            <a:endParaRPr lang="ru-RU" sz="1200"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endParaRPr>
          </a:p>
          <a:p>
            <a:pPr marL="228600" indent="-228600" algn="just">
              <a:lnSpc>
                <a:spcPct val="150000"/>
              </a:lnSpc>
              <a:spcAft>
                <a:spcPts val="0"/>
              </a:spcAft>
              <a:buAutoNum type="arabicParenR"/>
            </a:pPr>
            <a:r>
              <a:rPr lang="en-US" sz="1200"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rPr>
              <a:t>over </a:t>
            </a:r>
            <a:r>
              <a:rPr lang="en-US" sz="1200" dirty="0">
                <a:solidFill>
                  <a:srgbClr val="0D0D0D"/>
                </a:solidFill>
                <a:latin typeface="Verdana" panose="020B0604030504040204" pitchFamily="34" charset="0"/>
                <a:ea typeface="Verdana" panose="020B0604030504040204" pitchFamily="34" charset="0"/>
                <a:cs typeface="Times New Roman" panose="02020603050405020304" pitchFamily="18" charset="0"/>
              </a:rPr>
              <a:t>the center of </a:t>
            </a:r>
            <a:r>
              <a:rPr lang="en-US" sz="1200" dirty="0" err="1">
                <a:solidFill>
                  <a:srgbClr val="0D0D0D"/>
                </a:solidFill>
                <a:latin typeface="Verdana" panose="020B0604030504040204" pitchFamily="34" charset="0"/>
                <a:ea typeface="Verdana" panose="020B0604030504040204" pitchFamily="34" charset="0"/>
                <a:cs typeface="Times New Roman" panose="02020603050405020304" pitchFamily="18" charset="0"/>
              </a:rPr>
              <a:t>hexarutting</a:t>
            </a:r>
            <a:r>
              <a:rPr lang="en-US" sz="1200" dirty="0">
                <a:solidFill>
                  <a:srgbClr val="0D0D0D"/>
                </a:solidFill>
                <a:latin typeface="Verdana" panose="020B0604030504040204" pitchFamily="34" charset="0"/>
                <a:ea typeface="Verdana" panose="020B0604030504040204" pitchFamily="34" charset="0"/>
                <a:cs typeface="Times New Roman" panose="02020603050405020304" pitchFamily="18" charset="0"/>
              </a:rPr>
              <a:t>, </a:t>
            </a:r>
            <a:endParaRPr lang="ru-RU" sz="1200"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endParaRPr>
          </a:p>
          <a:p>
            <a:pPr marL="228600" indent="-228600" algn="just">
              <a:lnSpc>
                <a:spcPct val="150000"/>
              </a:lnSpc>
              <a:spcAft>
                <a:spcPts val="0"/>
              </a:spcAft>
              <a:buAutoNum type="arabicParenR"/>
            </a:pPr>
            <a:r>
              <a:rPr lang="en-US" sz="1200" dirty="0" smtClean="0">
                <a:solidFill>
                  <a:srgbClr val="0D0D0D"/>
                </a:solidFill>
                <a:latin typeface="Verdana" panose="020B0604030504040204" pitchFamily="34" charset="0"/>
                <a:ea typeface="Verdana" panose="020B0604030504040204" pitchFamily="34" charset="0"/>
                <a:cs typeface="Times New Roman" panose="02020603050405020304" pitchFamily="18" charset="0"/>
              </a:rPr>
              <a:t>over </a:t>
            </a:r>
            <a:r>
              <a:rPr lang="en-US" sz="1200" dirty="0">
                <a:solidFill>
                  <a:srgbClr val="0D0D0D"/>
                </a:solidFill>
                <a:latin typeface="Verdana" panose="020B0604030504040204" pitchFamily="34" charset="0"/>
                <a:ea typeface="Verdana" panose="020B0604030504040204" pitchFamily="34" charset="0"/>
                <a:cs typeface="Times New Roman" panose="02020603050405020304" pitchFamily="18" charset="0"/>
              </a:rPr>
              <a:t>communication center of V-century.</a:t>
            </a:r>
            <a:endParaRPr lang="ru-RU" sz="1200" dirty="0">
              <a:effectLst/>
              <a:latin typeface="Verdana" panose="020B0604030504040204" pitchFamily="34" charset="0"/>
              <a:ea typeface="Verdan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5" name="Таблица 4"/>
          <p:cNvGraphicFramePr>
            <a:graphicFrameLocks noGrp="1"/>
          </p:cNvGraphicFramePr>
          <p:nvPr>
            <p:extLst>
              <p:ext uri="{D42A27DB-BD31-4B8C-83A1-F6EECF244321}">
                <p14:modId xmlns:p14="http://schemas.microsoft.com/office/powerpoint/2010/main" val="1801554284"/>
              </p:ext>
            </p:extLst>
          </p:nvPr>
        </p:nvGraphicFramePr>
        <p:xfrm>
          <a:off x="154004" y="884291"/>
          <a:ext cx="3686476" cy="5667998"/>
        </p:xfrm>
        <a:graphic>
          <a:graphicData uri="http://schemas.openxmlformats.org/drawingml/2006/table">
            <a:tbl>
              <a:tblPr firstRow="1" firstCol="1" bandRow="1">
                <a:tableStyleId>{5C22544A-7EE6-4342-B048-85BDC9FD1C3A}</a:tableStyleId>
              </a:tblPr>
              <a:tblGrid>
                <a:gridCol w="1104991">
                  <a:extLst>
                    <a:ext uri="{9D8B030D-6E8A-4147-A177-3AD203B41FA5}">
                      <a16:colId xmlns:a16="http://schemas.microsoft.com/office/drawing/2014/main" val="519902203"/>
                    </a:ext>
                  </a:extLst>
                </a:gridCol>
                <a:gridCol w="895422">
                  <a:extLst>
                    <a:ext uri="{9D8B030D-6E8A-4147-A177-3AD203B41FA5}">
                      <a16:colId xmlns:a16="http://schemas.microsoft.com/office/drawing/2014/main" val="3574825371"/>
                    </a:ext>
                  </a:extLst>
                </a:gridCol>
                <a:gridCol w="800539">
                  <a:extLst>
                    <a:ext uri="{9D8B030D-6E8A-4147-A177-3AD203B41FA5}">
                      <a16:colId xmlns:a16="http://schemas.microsoft.com/office/drawing/2014/main" val="2393413693"/>
                    </a:ext>
                  </a:extLst>
                </a:gridCol>
                <a:gridCol w="885524">
                  <a:extLst>
                    <a:ext uri="{9D8B030D-6E8A-4147-A177-3AD203B41FA5}">
                      <a16:colId xmlns:a16="http://schemas.microsoft.com/office/drawing/2014/main" val="3520670064"/>
                    </a:ext>
                  </a:extLst>
                </a:gridCol>
              </a:tblGrid>
              <a:tr h="626025">
                <a:tc>
                  <a:txBody>
                    <a:bodyPr/>
                    <a:lstStyle/>
                    <a:p>
                      <a:pPr marL="8731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Adsorption variants</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731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E activation</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8256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R</a:t>
                      </a:r>
                      <a:r>
                        <a:rPr lang="en-US" sz="1400" baseline="-25000" dirty="0" smtClean="0">
                          <a:solidFill>
                            <a:srgbClr val="002060"/>
                          </a:solidFill>
                          <a:effectLst/>
                          <a:latin typeface="Times New Roman" panose="02020603050405020304" pitchFamily="18" charset="0"/>
                          <a:cs typeface="Times New Roman" panose="02020603050405020304" pitchFamily="18" charset="0"/>
                        </a:rPr>
                        <a:t>ad</a:t>
                      </a:r>
                      <a:r>
                        <a:rPr lang="en-US" sz="1400" baseline="0" dirty="0" smtClean="0">
                          <a:solidFill>
                            <a:srgbClr val="002060"/>
                          </a:solidFill>
                          <a:effectLst/>
                          <a:latin typeface="Times New Roman" panose="02020603050405020304" pitchFamily="18" charset="0"/>
                          <a:cs typeface="Times New Roman" panose="02020603050405020304" pitchFamily="18" charset="0"/>
                        </a:rPr>
                        <a:t>, Å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82563" indent="0" algn="l">
                        <a:lnSpc>
                          <a:spcPct val="100000"/>
                        </a:lnSpc>
                        <a:spcAft>
                          <a:spcPts val="0"/>
                        </a:spcAft>
                        <a:tabLst>
                          <a:tab pos="630555" algn="l"/>
                        </a:tabLst>
                      </a:pPr>
                      <a:r>
                        <a:rPr lang="ru-RU" sz="1400" dirty="0" smtClean="0">
                          <a:solidFill>
                            <a:srgbClr val="002060"/>
                          </a:solidFill>
                          <a:effectLst/>
                          <a:latin typeface="Times New Roman" panose="02020603050405020304" pitchFamily="18" charset="0"/>
                          <a:cs typeface="Times New Roman" panose="02020603050405020304" pitchFamily="18" charset="0"/>
                        </a:rPr>
                        <a:t>Е</a:t>
                      </a:r>
                      <a:r>
                        <a:rPr lang="en-US" sz="1400" baseline="-25000" dirty="0" smtClean="0">
                          <a:solidFill>
                            <a:srgbClr val="002060"/>
                          </a:solidFill>
                          <a:effectLst/>
                          <a:latin typeface="Times New Roman" panose="02020603050405020304" pitchFamily="18" charset="0"/>
                          <a:cs typeface="Times New Roman" panose="02020603050405020304" pitchFamily="18" charset="0"/>
                        </a:rPr>
                        <a:t>ad</a:t>
                      </a:r>
                      <a:r>
                        <a:rPr lang="en-US" sz="1400" baseline="0" dirty="0" smtClean="0">
                          <a:solidFill>
                            <a:srgbClr val="002060"/>
                          </a:solidFill>
                          <a:effectLst/>
                          <a:latin typeface="Times New Roman" panose="02020603050405020304" pitchFamily="18" charset="0"/>
                          <a:cs typeface="Times New Roman" panose="02020603050405020304" pitchFamily="18" charset="0"/>
                        </a:rPr>
                        <a:t>, eV</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62574745"/>
                  </a:ext>
                </a:extLst>
              </a:tr>
              <a:tr h="270358">
                <a:tc gridSpan="4">
                  <a:txBody>
                    <a:bodyPr/>
                    <a:lstStyle/>
                    <a:p>
                      <a:pPr marL="87313" indent="46038" algn="ctr">
                        <a:lnSpc>
                          <a:spcPct val="100000"/>
                        </a:lnSpc>
                        <a:spcAft>
                          <a:spcPts val="0"/>
                        </a:spcAft>
                        <a:tabLst>
                          <a:tab pos="630555" algn="l"/>
                        </a:tabLst>
                      </a:pPr>
                      <a:r>
                        <a:rPr lang="en-US" sz="1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TYPE A</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87313" indent="0" algn="l">
                        <a:lnSpc>
                          <a:spcPct val="100000"/>
                        </a:lnSpc>
                        <a:spcAft>
                          <a:spcPts val="0"/>
                        </a:spcAft>
                        <a:tabLst>
                          <a:tab pos="630555" algn="l"/>
                        </a:tabLst>
                      </a:pP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182563" indent="0" algn="l">
                        <a:lnSpc>
                          <a:spcPct val="100000"/>
                        </a:lnSpc>
                        <a:spcAft>
                          <a:spcPts val="0"/>
                        </a:spcAft>
                        <a:tabLst>
                          <a:tab pos="630555" algn="l"/>
                        </a:tabLst>
                      </a:pP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182563" indent="0" algn="l">
                        <a:lnSpc>
                          <a:spcPct val="100000"/>
                        </a:lnSpc>
                        <a:spcAft>
                          <a:spcPts val="0"/>
                        </a:spcAft>
                        <a:tabLst>
                          <a:tab pos="630555" algn="l"/>
                        </a:tabLst>
                      </a:pP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91236116"/>
                  </a:ext>
                </a:extLst>
              </a:tr>
              <a:tr h="405446">
                <a:tc>
                  <a:txBody>
                    <a:bodyPr/>
                    <a:lstStyle/>
                    <a:p>
                      <a:pPr marL="8731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O on B</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7313" indent="0" algn="l">
                        <a:lnSpc>
                          <a:spcPct val="100000"/>
                        </a:lnSpc>
                        <a:spcAft>
                          <a:spcPts val="0"/>
                        </a:spcAft>
                        <a:tabLst>
                          <a:tab pos="630555" algn="l"/>
                        </a:tabLst>
                      </a:pPr>
                      <a:r>
                        <a:rPr lang="en-US" sz="1400" dirty="0" smtClean="0">
                          <a:effectLst/>
                          <a:latin typeface="Times New Roman" panose="02020603050405020304" pitchFamily="18" charset="0"/>
                          <a:cs typeface="Times New Roman" panose="02020603050405020304" pitchFamily="18" charset="0"/>
                        </a:rPr>
                        <a:t>2,15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cs typeface="Times New Roman" panose="02020603050405020304" pitchFamily="18" charset="0"/>
                        </a:rPr>
                        <a:t>2,4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a:t>
                      </a:r>
                      <a:r>
                        <a:rPr lang="ru-RU" sz="1400" dirty="0" smtClean="0">
                          <a:effectLst/>
                          <a:latin typeface="Times New Roman" panose="02020603050405020304" pitchFamily="18" charset="0"/>
                          <a:cs typeface="Times New Roman" panose="02020603050405020304" pitchFamily="18" charset="0"/>
                        </a:rPr>
                        <a:t>9,</a:t>
                      </a:r>
                      <a:r>
                        <a:rPr lang="en-US" sz="1400" dirty="0" smtClean="0">
                          <a:effectLst/>
                          <a:latin typeface="Times New Roman" panose="02020603050405020304" pitchFamily="18" charset="0"/>
                          <a:cs typeface="Times New Roman" panose="02020603050405020304" pitchFamily="18" charset="0"/>
                        </a:rPr>
                        <a:t>56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8226957"/>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cs typeface="Times New Roman" panose="02020603050405020304" pitchFamily="18" charset="0"/>
                        </a:rPr>
                        <a:t>O on C</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7313" indent="0" algn="l">
                        <a:lnSpc>
                          <a:spcPct val="100000"/>
                        </a:lnSpc>
                        <a:spcAft>
                          <a:spcPts val="0"/>
                        </a:spcAft>
                        <a:tabLst>
                          <a:tab pos="630555" algn="l"/>
                        </a:tabLst>
                      </a:pPr>
                      <a:r>
                        <a:rPr lang="en-US" sz="1400" dirty="0" smtClean="0">
                          <a:effectLst/>
                          <a:latin typeface="Times New Roman" panose="02020603050405020304" pitchFamily="18" charset="0"/>
                          <a:cs typeface="Times New Roman" panose="02020603050405020304" pitchFamily="18" charset="0"/>
                        </a:rPr>
                        <a:t>7,94</a:t>
                      </a:r>
                      <a:r>
                        <a:rPr lang="ru-RU" sz="1400" dirty="0" smtClean="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cs typeface="Times New Roman" panose="02020603050405020304" pitchFamily="18" charset="0"/>
                        </a:rPr>
                        <a:t>2,2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cs typeface="Times New Roman" panose="02020603050405020304" pitchFamily="18" charset="0"/>
                        </a:rPr>
                        <a:t>-</a:t>
                      </a:r>
                      <a:r>
                        <a:rPr lang="en-US" sz="1400" dirty="0" smtClean="0">
                          <a:effectLst/>
                          <a:latin typeface="Times New Roman" panose="02020603050405020304" pitchFamily="18" charset="0"/>
                          <a:cs typeface="Times New Roman" panose="02020603050405020304" pitchFamily="18" charset="0"/>
                        </a:rPr>
                        <a:t>5,67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4665311"/>
                  </a:ext>
                </a:extLst>
              </a:tr>
              <a:tr h="442710">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cs typeface="Times New Roman" panose="02020603050405020304" pitchFamily="18" charset="0"/>
                        </a:rPr>
                        <a:t>O on C-B</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7313" indent="0" algn="l">
                        <a:lnSpc>
                          <a:spcPct val="100000"/>
                        </a:lnSpc>
                        <a:spcAft>
                          <a:spcPts val="0"/>
                        </a:spcAft>
                        <a:tabLst>
                          <a:tab pos="630555" algn="l"/>
                        </a:tabLst>
                      </a:pPr>
                      <a:r>
                        <a:rPr lang="en-US" sz="1400" dirty="0" smtClean="0">
                          <a:effectLst/>
                          <a:latin typeface="Times New Roman" panose="02020603050405020304" pitchFamily="18" charset="0"/>
                          <a:cs typeface="Times New Roman" panose="02020603050405020304" pitchFamily="18" charset="0"/>
                        </a:rPr>
                        <a:t>2,07</a:t>
                      </a:r>
                      <a:r>
                        <a:rPr lang="ru-RU" sz="1400" dirty="0" smtClean="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9875" indent="-41275"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1,3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cs typeface="Times New Roman" panose="02020603050405020304" pitchFamily="18" charset="0"/>
                        </a:rPr>
                        <a:t>-</a:t>
                      </a:r>
                      <a:r>
                        <a:rPr lang="en-US" sz="1400" dirty="0" smtClean="0">
                          <a:effectLst/>
                          <a:latin typeface="Times New Roman" panose="02020603050405020304" pitchFamily="18" charset="0"/>
                          <a:cs typeface="Times New Roman" panose="02020603050405020304" pitchFamily="18" charset="0"/>
                        </a:rPr>
                        <a:t>9,56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39500"/>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cs typeface="Times New Roman" panose="02020603050405020304" pitchFamily="18" charset="0"/>
                        </a:rPr>
                        <a:t>O on C-C</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7313" indent="0" algn="l">
                        <a:lnSpc>
                          <a:spcPct val="100000"/>
                        </a:lnSpc>
                        <a:spcAft>
                          <a:spcPts val="0"/>
                        </a:spcAft>
                        <a:tabLst>
                          <a:tab pos="630555" algn="l"/>
                        </a:tabLst>
                      </a:pPr>
                      <a:r>
                        <a:rPr lang="en-US" sz="1400" dirty="0" smtClean="0">
                          <a:effectLst/>
                          <a:latin typeface="Times New Roman" panose="02020603050405020304" pitchFamily="18" charset="0"/>
                          <a:cs typeface="Times New Roman" panose="02020603050405020304" pitchFamily="18" charset="0"/>
                        </a:rPr>
                        <a:t>6,09</a:t>
                      </a:r>
                      <a:r>
                        <a:rPr lang="ru-RU" sz="1400" dirty="0" smtClean="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cs typeface="Times New Roman" panose="02020603050405020304" pitchFamily="18" charset="0"/>
                        </a:rPr>
                        <a:t>1,</a:t>
                      </a:r>
                      <a:r>
                        <a:rPr lang="en-US" sz="1400" dirty="0" smtClean="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cs typeface="Times New Roman" panose="02020603050405020304" pitchFamily="18" charset="0"/>
                        </a:rPr>
                        <a:t>-</a:t>
                      </a:r>
                      <a:r>
                        <a:rPr lang="en-US" sz="1400" dirty="0" smtClean="0">
                          <a:effectLst/>
                          <a:latin typeface="Times New Roman" panose="02020603050405020304" pitchFamily="18" charset="0"/>
                          <a:cs typeface="Times New Roman" panose="02020603050405020304" pitchFamily="18" charset="0"/>
                        </a:rPr>
                        <a:t>11,66</a:t>
                      </a:r>
                      <a:endParaRPr lang="ru-RU" sz="1400" dirty="0" smtClean="0">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286162"/>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aseline="0" dirty="0" smtClean="0">
                          <a:solidFill>
                            <a:srgbClr val="002060"/>
                          </a:solidFill>
                          <a:effectLst/>
                          <a:latin typeface="Times New Roman" panose="02020603050405020304" pitchFamily="18" charset="0"/>
                          <a:ea typeface="+mn-ea"/>
                          <a:cs typeface="Times New Roman" panose="02020603050405020304" pitchFamily="18" charset="0"/>
                        </a:rPr>
                        <a:t>O on Centre</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2,15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cs typeface="Times New Roman" panose="02020603050405020304" pitchFamily="18" charset="0"/>
                        </a:rPr>
                        <a:t>2,4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cs typeface="Times New Roman" panose="02020603050405020304" pitchFamily="18" charset="0"/>
                        </a:rPr>
                        <a:t>-</a:t>
                      </a:r>
                      <a:r>
                        <a:rPr lang="en-US" sz="1400" dirty="0" smtClean="0">
                          <a:effectLst/>
                          <a:latin typeface="Times New Roman" panose="02020603050405020304" pitchFamily="18" charset="0"/>
                          <a:cs typeface="Times New Roman" panose="02020603050405020304" pitchFamily="18" charset="0"/>
                        </a:rPr>
                        <a:t>6,44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273553"/>
                  </a:ext>
                </a:extLst>
              </a:tr>
              <a:tr h="274445">
                <a:tc gridSpan="4">
                  <a:txBody>
                    <a:bodyPr/>
                    <a:lstStyle/>
                    <a:p>
                      <a:pPr marL="87313" marR="0" lvl="0" indent="0" algn="ctr"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TYPE B</a:t>
                      </a:r>
                      <a:endParaRPr lang="ru-RU" sz="1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182563" indent="0" algn="l">
                        <a:lnSpc>
                          <a:spcPct val="100000"/>
                        </a:lnSpc>
                        <a:spcAft>
                          <a:spcPts val="0"/>
                        </a:spcAft>
                        <a:tabLst>
                          <a:tab pos="630555" algn="l"/>
                        </a:tabLs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82563" indent="0" algn="l">
                        <a:lnSpc>
                          <a:spcPct val="100000"/>
                        </a:lnSpc>
                        <a:spcAft>
                          <a:spcPts val="0"/>
                        </a:spcAft>
                        <a:tabLst>
                          <a:tab pos="630555" algn="l"/>
                        </a:tabLs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82563" indent="0" algn="l">
                        <a:lnSpc>
                          <a:spcPct val="100000"/>
                        </a:lnSpc>
                        <a:spcAft>
                          <a:spcPts val="0"/>
                        </a:spcAft>
                        <a:tabLst>
                          <a:tab pos="630555" algn="l"/>
                        </a:tabLs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2905"/>
                  </a:ext>
                </a:extLst>
              </a:tr>
              <a:tr h="405446">
                <a:tc>
                  <a:txBody>
                    <a:bodyPr/>
                    <a:lstStyle/>
                    <a:p>
                      <a:pPr marL="87313" indent="0" algn="l">
                        <a:lnSpc>
                          <a:spcPct val="100000"/>
                        </a:lnSpc>
                        <a:spcAft>
                          <a:spcPts val="0"/>
                        </a:spcAft>
                        <a:tabLst>
                          <a:tab pos="630555" algn="l"/>
                        </a:tabLst>
                      </a:pPr>
                      <a:r>
                        <a:rPr lang="en-US" sz="1400" b="1" dirty="0" smtClean="0">
                          <a:solidFill>
                            <a:srgbClr val="002060"/>
                          </a:solidFill>
                          <a:effectLst/>
                          <a:latin typeface="Times New Roman" panose="02020603050405020304" pitchFamily="18" charset="0"/>
                          <a:cs typeface="Times New Roman" panose="02020603050405020304" pitchFamily="18" charset="0"/>
                        </a:rPr>
                        <a:t>O on B</a:t>
                      </a:r>
                      <a:endPar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-9,54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09550571"/>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1" dirty="0" smtClean="0">
                          <a:solidFill>
                            <a:srgbClr val="002060"/>
                          </a:solidFill>
                          <a:effectLst/>
                          <a:latin typeface="Times New Roman" panose="02020603050405020304" pitchFamily="18" charset="0"/>
                          <a:cs typeface="Times New Roman" panose="02020603050405020304" pitchFamily="18" charset="0"/>
                        </a:rPr>
                        <a:t>O on C</a:t>
                      </a:r>
                      <a:endPar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1,85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-6,62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46187907"/>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1" dirty="0" smtClean="0">
                          <a:solidFill>
                            <a:srgbClr val="002060"/>
                          </a:solidFill>
                          <a:effectLst/>
                          <a:latin typeface="Times New Roman" panose="02020603050405020304" pitchFamily="18" charset="0"/>
                          <a:cs typeface="Times New Roman" panose="02020603050405020304" pitchFamily="18" charset="0"/>
                        </a:rPr>
                        <a:t>O on C-B</a:t>
                      </a:r>
                      <a:endPar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-9,63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70350477"/>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1" dirty="0" smtClean="0">
                          <a:solidFill>
                            <a:srgbClr val="002060"/>
                          </a:solidFill>
                          <a:effectLst/>
                          <a:latin typeface="Times New Roman" panose="02020603050405020304" pitchFamily="18" charset="0"/>
                          <a:cs typeface="Times New Roman" panose="02020603050405020304" pitchFamily="18" charset="0"/>
                        </a:rPr>
                        <a:t>O on C-C</a:t>
                      </a:r>
                      <a:endPar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-11,51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67316922"/>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1" baseline="0" dirty="0" smtClean="0">
                          <a:solidFill>
                            <a:srgbClr val="002060"/>
                          </a:solidFill>
                          <a:effectLst/>
                          <a:latin typeface="Times New Roman" panose="02020603050405020304" pitchFamily="18" charset="0"/>
                          <a:ea typeface="+mn-ea"/>
                          <a:cs typeface="Times New Roman" panose="02020603050405020304" pitchFamily="18" charset="0"/>
                        </a:rPr>
                        <a:t>O on Centre</a:t>
                      </a:r>
                      <a:endPar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3,74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-6,06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82422286"/>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 on B-B</a:t>
                      </a:r>
                      <a:endPar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-11,69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39791980"/>
                  </a:ext>
                </a:extLst>
              </a:tr>
            </a:tbl>
          </a:graphicData>
        </a:graphic>
      </p:graphicFrame>
      <p:graphicFrame>
        <p:nvGraphicFramePr>
          <p:cNvPr id="7" name="Диаграмма 6"/>
          <p:cNvGraphicFramePr/>
          <p:nvPr>
            <p:extLst>
              <p:ext uri="{D42A27DB-BD31-4B8C-83A1-F6EECF244321}">
                <p14:modId xmlns:p14="http://schemas.microsoft.com/office/powerpoint/2010/main" val="2848279198"/>
              </p:ext>
            </p:extLst>
          </p:nvPr>
        </p:nvGraphicFramePr>
        <p:xfrm>
          <a:off x="3840480" y="1223411"/>
          <a:ext cx="5303520" cy="26651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extLst>
              <p:ext uri="{D42A27DB-BD31-4B8C-83A1-F6EECF244321}">
                <p14:modId xmlns:p14="http://schemas.microsoft.com/office/powerpoint/2010/main" val="3290146658"/>
              </p:ext>
            </p:extLst>
          </p:nvPr>
        </p:nvGraphicFramePr>
        <p:xfrm>
          <a:off x="3840480" y="3677852"/>
          <a:ext cx="5303520" cy="3180147"/>
        </p:xfrm>
        <a:graphic>
          <a:graphicData uri="http://schemas.openxmlformats.org/drawingml/2006/chart">
            <c:chart xmlns:c="http://schemas.openxmlformats.org/drawingml/2006/chart" xmlns:r="http://schemas.openxmlformats.org/officeDocument/2006/relationships" r:id="rId4"/>
          </a:graphicData>
        </a:graphic>
      </p:graphicFrame>
      <p:sp>
        <p:nvSpPr>
          <p:cNvPr id="10" name="Прямоугольник 9"/>
          <p:cNvSpPr/>
          <p:nvPr/>
        </p:nvSpPr>
        <p:spPr>
          <a:xfrm>
            <a:off x="67377" y="160733"/>
            <a:ext cx="5320687" cy="369332"/>
          </a:xfrm>
          <a:prstGeom prst="rect">
            <a:avLst/>
          </a:prstGeom>
        </p:spPr>
        <p:txBody>
          <a:bodyPr wrap="none">
            <a:spAutoFit/>
          </a:bodyPr>
          <a:lstStyle/>
          <a:p>
            <a:r>
              <a:rPr lang="en-US" b="1" dirty="0">
                <a:solidFill>
                  <a:schemeClr val="bg1"/>
                </a:solidFill>
                <a:latin typeface="Verdana" panose="020B0604030504040204" pitchFamily="34" charset="0"/>
                <a:ea typeface="Verdana" panose="020B0604030504040204" pitchFamily="34" charset="0"/>
              </a:rPr>
              <a:t>Adsorption </a:t>
            </a:r>
            <a:r>
              <a:rPr lang="en-US" b="1" dirty="0" smtClean="0">
                <a:solidFill>
                  <a:schemeClr val="bg1"/>
                </a:solidFill>
                <a:latin typeface="Verdana" panose="020B0604030504040204" pitchFamily="34" charset="0"/>
                <a:ea typeface="Verdana" panose="020B0604030504040204" pitchFamily="34" charset="0"/>
              </a:rPr>
              <a:t>O  </a:t>
            </a:r>
            <a:r>
              <a:rPr lang="en-US" b="1" dirty="0">
                <a:solidFill>
                  <a:schemeClr val="bg1"/>
                </a:solidFill>
                <a:latin typeface="Verdana" panose="020B0604030504040204" pitchFamily="34" charset="0"/>
                <a:ea typeface="Verdana" panose="020B0604030504040204" pitchFamily="34" charset="0"/>
              </a:rPr>
              <a:t>on </a:t>
            </a:r>
            <a:r>
              <a:rPr lang="en-US" b="1" dirty="0" smtClean="0">
                <a:solidFill>
                  <a:schemeClr val="bg1"/>
                </a:solidFill>
                <a:latin typeface="Verdana" panose="020B0604030504040204" pitchFamily="34" charset="0"/>
                <a:ea typeface="Verdana" panose="020B0604030504040204" pitchFamily="34" charset="0"/>
              </a:rPr>
              <a:t>BC3 type A and type B</a:t>
            </a:r>
            <a:endParaRPr lang="ru-RU" b="1" dirty="0">
              <a:solidFill>
                <a:schemeClr val="bg1"/>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5" name="Таблица 4"/>
          <p:cNvGraphicFramePr>
            <a:graphicFrameLocks noGrp="1"/>
          </p:cNvGraphicFramePr>
          <p:nvPr>
            <p:extLst>
              <p:ext uri="{D42A27DB-BD31-4B8C-83A1-F6EECF244321}">
                <p14:modId xmlns:p14="http://schemas.microsoft.com/office/powerpoint/2010/main" val="3054944923"/>
              </p:ext>
            </p:extLst>
          </p:nvPr>
        </p:nvGraphicFramePr>
        <p:xfrm>
          <a:off x="154004" y="884291"/>
          <a:ext cx="3686476" cy="5667998"/>
        </p:xfrm>
        <a:graphic>
          <a:graphicData uri="http://schemas.openxmlformats.org/drawingml/2006/table">
            <a:tbl>
              <a:tblPr firstRow="1" firstCol="1" bandRow="1">
                <a:tableStyleId>{5C22544A-7EE6-4342-B048-85BDC9FD1C3A}</a:tableStyleId>
              </a:tblPr>
              <a:tblGrid>
                <a:gridCol w="1104991">
                  <a:extLst>
                    <a:ext uri="{9D8B030D-6E8A-4147-A177-3AD203B41FA5}">
                      <a16:colId xmlns:a16="http://schemas.microsoft.com/office/drawing/2014/main" val="519902203"/>
                    </a:ext>
                  </a:extLst>
                </a:gridCol>
                <a:gridCol w="895422">
                  <a:extLst>
                    <a:ext uri="{9D8B030D-6E8A-4147-A177-3AD203B41FA5}">
                      <a16:colId xmlns:a16="http://schemas.microsoft.com/office/drawing/2014/main" val="3574825371"/>
                    </a:ext>
                  </a:extLst>
                </a:gridCol>
                <a:gridCol w="800539">
                  <a:extLst>
                    <a:ext uri="{9D8B030D-6E8A-4147-A177-3AD203B41FA5}">
                      <a16:colId xmlns:a16="http://schemas.microsoft.com/office/drawing/2014/main" val="2393413693"/>
                    </a:ext>
                  </a:extLst>
                </a:gridCol>
                <a:gridCol w="885524">
                  <a:extLst>
                    <a:ext uri="{9D8B030D-6E8A-4147-A177-3AD203B41FA5}">
                      <a16:colId xmlns:a16="http://schemas.microsoft.com/office/drawing/2014/main" val="3520670064"/>
                    </a:ext>
                  </a:extLst>
                </a:gridCol>
              </a:tblGrid>
              <a:tr h="626025">
                <a:tc>
                  <a:txBody>
                    <a:bodyPr/>
                    <a:lstStyle/>
                    <a:p>
                      <a:pPr marL="8731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Adsorption variants</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7313" indent="0" algn="l">
                        <a:lnSpc>
                          <a:spcPct val="100000"/>
                        </a:lnSpc>
                        <a:spcAft>
                          <a:spcPts val="0"/>
                        </a:spcAft>
                        <a:tabLst>
                          <a:tab pos="630555" algn="l"/>
                        </a:tabLst>
                      </a:pPr>
                      <a:r>
                        <a:rPr lang="en-US" sz="1400" dirty="0" err="1" smtClean="0">
                          <a:solidFill>
                            <a:srgbClr val="002060"/>
                          </a:solidFill>
                          <a:effectLst/>
                          <a:latin typeface="Times New Roman" panose="02020603050405020304" pitchFamily="18" charset="0"/>
                          <a:cs typeface="Times New Roman" panose="02020603050405020304" pitchFamily="18" charset="0"/>
                        </a:rPr>
                        <a:t>Qa</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18256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R</a:t>
                      </a:r>
                      <a:r>
                        <a:rPr lang="en-US" sz="1400" baseline="-25000" dirty="0" smtClean="0">
                          <a:solidFill>
                            <a:srgbClr val="002060"/>
                          </a:solidFill>
                          <a:effectLst/>
                          <a:latin typeface="Times New Roman" panose="02020603050405020304" pitchFamily="18" charset="0"/>
                          <a:cs typeface="Times New Roman" panose="02020603050405020304" pitchFamily="18" charset="0"/>
                        </a:rPr>
                        <a:t>ad</a:t>
                      </a:r>
                      <a:r>
                        <a:rPr lang="en-US" sz="1400" baseline="0" dirty="0" smtClean="0">
                          <a:solidFill>
                            <a:srgbClr val="002060"/>
                          </a:solidFill>
                          <a:effectLst/>
                          <a:latin typeface="Times New Roman" panose="02020603050405020304" pitchFamily="18" charset="0"/>
                          <a:cs typeface="Times New Roman" panose="02020603050405020304" pitchFamily="18" charset="0"/>
                        </a:rPr>
                        <a:t>, Å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82563" indent="0" algn="l">
                        <a:lnSpc>
                          <a:spcPct val="100000"/>
                        </a:lnSpc>
                        <a:spcAft>
                          <a:spcPts val="0"/>
                        </a:spcAft>
                        <a:tabLst>
                          <a:tab pos="630555" algn="l"/>
                        </a:tabLst>
                      </a:pPr>
                      <a:r>
                        <a:rPr lang="ru-RU" sz="1400" dirty="0" smtClean="0">
                          <a:solidFill>
                            <a:srgbClr val="002060"/>
                          </a:solidFill>
                          <a:effectLst/>
                          <a:latin typeface="Times New Roman" panose="02020603050405020304" pitchFamily="18" charset="0"/>
                          <a:cs typeface="Times New Roman" panose="02020603050405020304" pitchFamily="18" charset="0"/>
                        </a:rPr>
                        <a:t>Е</a:t>
                      </a:r>
                      <a:r>
                        <a:rPr lang="en-US" sz="1400" baseline="-25000" dirty="0" smtClean="0">
                          <a:solidFill>
                            <a:srgbClr val="002060"/>
                          </a:solidFill>
                          <a:effectLst/>
                          <a:latin typeface="Times New Roman" panose="02020603050405020304" pitchFamily="18" charset="0"/>
                          <a:cs typeface="Times New Roman" panose="02020603050405020304" pitchFamily="18" charset="0"/>
                        </a:rPr>
                        <a:t>ad</a:t>
                      </a:r>
                      <a:r>
                        <a:rPr lang="en-US" sz="1400" baseline="0" dirty="0" smtClean="0">
                          <a:solidFill>
                            <a:srgbClr val="002060"/>
                          </a:solidFill>
                          <a:effectLst/>
                          <a:latin typeface="Times New Roman" panose="02020603050405020304" pitchFamily="18" charset="0"/>
                          <a:cs typeface="Times New Roman" panose="02020603050405020304" pitchFamily="18" charset="0"/>
                        </a:rPr>
                        <a:t>, eV</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62574745"/>
                  </a:ext>
                </a:extLst>
              </a:tr>
              <a:tr h="270358">
                <a:tc gridSpan="4">
                  <a:txBody>
                    <a:bodyPr/>
                    <a:lstStyle/>
                    <a:p>
                      <a:pPr marL="87313" indent="46038" algn="ctr">
                        <a:lnSpc>
                          <a:spcPct val="100000"/>
                        </a:lnSpc>
                        <a:spcAft>
                          <a:spcPts val="0"/>
                        </a:spcAft>
                        <a:tabLst>
                          <a:tab pos="630555" algn="l"/>
                        </a:tabLst>
                      </a:pPr>
                      <a:r>
                        <a:rPr lang="en-US" sz="1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TYPE A</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marL="87313" indent="0" algn="l">
                        <a:lnSpc>
                          <a:spcPct val="100000"/>
                        </a:lnSpc>
                        <a:spcAft>
                          <a:spcPts val="0"/>
                        </a:spcAft>
                        <a:tabLst>
                          <a:tab pos="630555" algn="l"/>
                        </a:tabLst>
                      </a:pP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182563" indent="0" algn="l">
                        <a:lnSpc>
                          <a:spcPct val="100000"/>
                        </a:lnSpc>
                        <a:spcAft>
                          <a:spcPts val="0"/>
                        </a:spcAft>
                        <a:tabLst>
                          <a:tab pos="630555" algn="l"/>
                        </a:tabLst>
                      </a:pP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182563" indent="0" algn="l">
                        <a:lnSpc>
                          <a:spcPct val="100000"/>
                        </a:lnSpc>
                        <a:spcAft>
                          <a:spcPts val="0"/>
                        </a:spcAft>
                        <a:tabLst>
                          <a:tab pos="630555" algn="l"/>
                        </a:tabLst>
                      </a:pP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91236116"/>
                  </a:ext>
                </a:extLst>
              </a:tr>
              <a:tr h="405446">
                <a:tc>
                  <a:txBody>
                    <a:bodyPr/>
                    <a:lstStyle/>
                    <a:p>
                      <a:pPr marL="8731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H on B</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731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2,37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8226957"/>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cs typeface="Times New Roman" panose="02020603050405020304" pitchFamily="18" charset="0"/>
                        </a:rPr>
                        <a:t>H on C</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731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0,17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3,77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4665311"/>
                  </a:ext>
                </a:extLst>
              </a:tr>
              <a:tr h="442710">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cs typeface="Times New Roman" panose="02020603050405020304" pitchFamily="18" charset="0"/>
                        </a:rPr>
                        <a:t>H on C-B</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731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0,22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269875" indent="-41275"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3,06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39500"/>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cs typeface="Times New Roman" panose="02020603050405020304" pitchFamily="18" charset="0"/>
                        </a:rPr>
                        <a:t>H on C-C</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731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0,24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cs typeface="Times New Roman" panose="02020603050405020304" pitchFamily="18" charset="0"/>
                        </a:rPr>
                        <a:t>3,59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286162"/>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aseline="0" dirty="0" smtClean="0">
                          <a:solidFill>
                            <a:srgbClr val="002060"/>
                          </a:solidFill>
                          <a:effectLst/>
                          <a:latin typeface="Times New Roman" panose="02020603050405020304" pitchFamily="18" charset="0"/>
                          <a:ea typeface="+mn-ea"/>
                          <a:cs typeface="Times New Roman" panose="02020603050405020304" pitchFamily="18" charset="0"/>
                        </a:rPr>
                        <a:t>H on Centre</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0,51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1,26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273553"/>
                  </a:ext>
                </a:extLst>
              </a:tr>
              <a:tr h="274445">
                <a:tc gridSpan="4">
                  <a:txBody>
                    <a:bodyPr/>
                    <a:lstStyle/>
                    <a:p>
                      <a:pPr marL="87313" marR="0" lvl="0" indent="0" algn="ctr"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TYPE B</a:t>
                      </a:r>
                      <a:endParaRPr lang="ru-RU" sz="1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marL="182563" indent="0" algn="l">
                        <a:lnSpc>
                          <a:spcPct val="100000"/>
                        </a:lnSpc>
                        <a:spcAft>
                          <a:spcPts val="0"/>
                        </a:spcAft>
                        <a:tabLst>
                          <a:tab pos="630555" algn="l"/>
                        </a:tabLs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82563" indent="0" algn="l">
                        <a:lnSpc>
                          <a:spcPct val="100000"/>
                        </a:lnSpc>
                        <a:spcAft>
                          <a:spcPts val="0"/>
                        </a:spcAft>
                        <a:tabLst>
                          <a:tab pos="630555" algn="l"/>
                        </a:tabLs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82563" indent="0" algn="l">
                        <a:lnSpc>
                          <a:spcPct val="100000"/>
                        </a:lnSpc>
                        <a:spcAft>
                          <a:spcPts val="0"/>
                        </a:spcAft>
                        <a:tabLst>
                          <a:tab pos="630555" algn="l"/>
                        </a:tabLs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2905"/>
                  </a:ext>
                </a:extLst>
              </a:tr>
              <a:tr h="405446">
                <a:tc>
                  <a:txBody>
                    <a:bodyPr/>
                    <a:lstStyle/>
                    <a:p>
                      <a:pPr marL="87313" indent="0" algn="l">
                        <a:lnSpc>
                          <a:spcPct val="100000"/>
                        </a:lnSpc>
                        <a:spcAft>
                          <a:spcPts val="0"/>
                        </a:spcAft>
                        <a:tabLst>
                          <a:tab pos="630555" algn="l"/>
                        </a:tabLst>
                      </a:pPr>
                      <a:r>
                        <a:rPr lang="en-US" sz="1400" b="1" dirty="0" smtClean="0">
                          <a:solidFill>
                            <a:srgbClr val="002060"/>
                          </a:solidFill>
                          <a:effectLst/>
                          <a:latin typeface="Times New Roman" panose="02020603050405020304" pitchFamily="18" charset="0"/>
                          <a:cs typeface="Times New Roman" panose="02020603050405020304" pitchFamily="18" charset="0"/>
                        </a:rPr>
                        <a:t>H on B</a:t>
                      </a:r>
                      <a:endPar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4,12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09550571"/>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1" dirty="0" smtClean="0">
                          <a:solidFill>
                            <a:srgbClr val="002060"/>
                          </a:solidFill>
                          <a:effectLst/>
                          <a:latin typeface="Times New Roman" panose="02020603050405020304" pitchFamily="18" charset="0"/>
                          <a:cs typeface="Times New Roman" panose="02020603050405020304" pitchFamily="18" charset="0"/>
                        </a:rPr>
                        <a:t>H on C</a:t>
                      </a:r>
                      <a:endPar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46187907"/>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1" dirty="0" smtClean="0">
                          <a:solidFill>
                            <a:srgbClr val="002060"/>
                          </a:solidFill>
                          <a:effectLst/>
                          <a:latin typeface="Times New Roman" panose="02020603050405020304" pitchFamily="18" charset="0"/>
                          <a:cs typeface="Times New Roman" panose="02020603050405020304" pitchFamily="18" charset="0"/>
                        </a:rPr>
                        <a:t>H on C-B</a:t>
                      </a:r>
                      <a:endPar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70350477"/>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1" dirty="0" smtClean="0">
                          <a:solidFill>
                            <a:srgbClr val="002060"/>
                          </a:solidFill>
                          <a:effectLst/>
                          <a:latin typeface="Times New Roman" panose="02020603050405020304" pitchFamily="18" charset="0"/>
                          <a:cs typeface="Times New Roman" panose="02020603050405020304" pitchFamily="18" charset="0"/>
                        </a:rPr>
                        <a:t>H on C-C</a:t>
                      </a:r>
                      <a:endPar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2,59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67316922"/>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1" baseline="0" dirty="0" smtClean="0">
                          <a:solidFill>
                            <a:srgbClr val="002060"/>
                          </a:solidFill>
                          <a:effectLst/>
                          <a:latin typeface="Times New Roman" panose="02020603050405020304" pitchFamily="18" charset="0"/>
                          <a:ea typeface="+mn-ea"/>
                          <a:cs typeface="Times New Roman" panose="02020603050405020304" pitchFamily="18" charset="0"/>
                        </a:rPr>
                        <a:t>H on Centre</a:t>
                      </a:r>
                      <a:endPar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0,21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-6,06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82422286"/>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on B-B</a:t>
                      </a:r>
                      <a:endPar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39791980"/>
                  </a:ext>
                </a:extLst>
              </a:tr>
            </a:tbl>
          </a:graphicData>
        </a:graphic>
      </p:graphicFrame>
      <p:sp>
        <p:nvSpPr>
          <p:cNvPr id="10" name="Прямоугольник 9"/>
          <p:cNvSpPr/>
          <p:nvPr/>
        </p:nvSpPr>
        <p:spPr>
          <a:xfrm>
            <a:off x="67377" y="160733"/>
            <a:ext cx="5320687" cy="369332"/>
          </a:xfrm>
          <a:prstGeom prst="rect">
            <a:avLst/>
          </a:prstGeom>
        </p:spPr>
        <p:txBody>
          <a:bodyPr wrap="none">
            <a:spAutoFit/>
          </a:bodyPr>
          <a:lstStyle/>
          <a:p>
            <a:r>
              <a:rPr lang="en-US" b="1" dirty="0">
                <a:solidFill>
                  <a:schemeClr val="bg1"/>
                </a:solidFill>
                <a:latin typeface="Verdana" panose="020B0604030504040204" pitchFamily="34" charset="0"/>
                <a:ea typeface="Verdana" panose="020B0604030504040204" pitchFamily="34" charset="0"/>
              </a:rPr>
              <a:t>Adsorption </a:t>
            </a:r>
            <a:r>
              <a:rPr lang="en-US" b="1" dirty="0" smtClean="0">
                <a:solidFill>
                  <a:schemeClr val="bg1"/>
                </a:solidFill>
                <a:latin typeface="Verdana" panose="020B0604030504040204" pitchFamily="34" charset="0"/>
                <a:ea typeface="Verdana" panose="020B0604030504040204" pitchFamily="34" charset="0"/>
              </a:rPr>
              <a:t>H </a:t>
            </a:r>
            <a:r>
              <a:rPr lang="en-US" b="1" dirty="0">
                <a:solidFill>
                  <a:schemeClr val="bg1"/>
                </a:solidFill>
                <a:latin typeface="Verdana" panose="020B0604030504040204" pitchFamily="34" charset="0"/>
                <a:ea typeface="Verdana" panose="020B0604030504040204" pitchFamily="34" charset="0"/>
              </a:rPr>
              <a:t>on </a:t>
            </a:r>
            <a:r>
              <a:rPr lang="en-US" b="1" dirty="0" smtClean="0">
                <a:solidFill>
                  <a:schemeClr val="bg1"/>
                </a:solidFill>
                <a:latin typeface="Verdana" panose="020B0604030504040204" pitchFamily="34" charset="0"/>
                <a:ea typeface="Verdana" panose="020B0604030504040204" pitchFamily="34" charset="0"/>
              </a:rPr>
              <a:t>BC3 type A and type B</a:t>
            </a:r>
            <a:endParaRPr lang="ru-RU" b="1" dirty="0">
              <a:solidFill>
                <a:schemeClr val="bg1"/>
              </a:solidFill>
              <a:latin typeface="Verdana" panose="020B0604030504040204" pitchFamily="34" charset="0"/>
              <a:ea typeface="Verdana" panose="020B0604030504040204" pitchFamily="34" charset="0"/>
            </a:endParaRPr>
          </a:p>
        </p:txBody>
      </p:sp>
      <p:pic>
        <p:nvPicPr>
          <p:cNvPr id="1025" name="Диаграмма 2"/>
          <p:cNvPicPr>
            <a:picLocks noChangeArrowheads="1"/>
          </p:cNvPicPr>
          <p:nvPr/>
        </p:nvPicPr>
        <p:blipFill>
          <a:blip r:embed="rId3"/>
          <a:srcRect/>
          <a:stretch>
            <a:fillRect/>
          </a:stretch>
        </p:blipFill>
        <p:spPr bwMode="auto">
          <a:xfrm>
            <a:off x="3962400" y="1237672"/>
            <a:ext cx="2327564" cy="1616363"/>
          </a:xfrm>
          <a:prstGeom prst="rect">
            <a:avLst/>
          </a:prstGeom>
          <a:noFill/>
          <a:ln w="9525">
            <a:noFill/>
            <a:miter lim="800000"/>
            <a:headEnd/>
            <a:tailEnd/>
          </a:ln>
        </p:spPr>
      </p:pic>
      <p:pic>
        <p:nvPicPr>
          <p:cNvPr id="1026" name="Диаграмма 3"/>
          <p:cNvPicPr>
            <a:picLocks noChangeArrowheads="1"/>
          </p:cNvPicPr>
          <p:nvPr/>
        </p:nvPicPr>
        <p:blipFill>
          <a:blip r:embed="rId4" cstate="print"/>
          <a:srcRect b="-79"/>
          <a:stretch>
            <a:fillRect/>
          </a:stretch>
        </p:blipFill>
        <p:spPr bwMode="auto">
          <a:xfrm>
            <a:off x="3962399" y="2872509"/>
            <a:ext cx="2327565" cy="1274618"/>
          </a:xfrm>
          <a:prstGeom prst="rect">
            <a:avLst/>
          </a:prstGeom>
          <a:noFill/>
          <a:ln w="9525">
            <a:noFill/>
            <a:miter lim="800000"/>
            <a:headEnd/>
            <a:tailEnd/>
          </a:ln>
        </p:spPr>
      </p:pic>
      <p:pic>
        <p:nvPicPr>
          <p:cNvPr id="1027" name="Диаграмма 7"/>
          <p:cNvPicPr>
            <a:picLocks noChangeArrowheads="1"/>
          </p:cNvPicPr>
          <p:nvPr/>
        </p:nvPicPr>
        <p:blipFill>
          <a:blip r:embed="rId5"/>
          <a:srcRect/>
          <a:stretch>
            <a:fillRect/>
          </a:stretch>
        </p:blipFill>
        <p:spPr bwMode="auto">
          <a:xfrm>
            <a:off x="3962400" y="4174836"/>
            <a:ext cx="2336800" cy="1403927"/>
          </a:xfrm>
          <a:prstGeom prst="rect">
            <a:avLst/>
          </a:prstGeom>
          <a:noFill/>
          <a:ln w="9525">
            <a:noFill/>
            <a:miter lim="800000"/>
            <a:headEnd/>
            <a:tailEnd/>
          </a:ln>
        </p:spPr>
      </p:pic>
      <p:sp>
        <p:nvSpPr>
          <p:cNvPr id="12" name="TextBox 11"/>
          <p:cNvSpPr txBox="1"/>
          <p:nvPr/>
        </p:nvSpPr>
        <p:spPr>
          <a:xfrm>
            <a:off x="4557028" y="5597032"/>
            <a:ext cx="1579418"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rPr>
              <a:t>Type A</a:t>
            </a:r>
            <a:endParaRPr lang="ru-RU" dirty="0">
              <a:latin typeface="Verdana" panose="020B0604030504040204" pitchFamily="34" charset="0"/>
              <a:ea typeface="Verdana" panose="020B0604030504040204" pitchFamily="34" charset="0"/>
            </a:endParaRPr>
          </a:p>
        </p:txBody>
      </p:sp>
      <p:pic>
        <p:nvPicPr>
          <p:cNvPr id="1028" name="Диаграмма 1"/>
          <p:cNvPicPr>
            <a:picLocks noChangeArrowheads="1"/>
          </p:cNvPicPr>
          <p:nvPr/>
        </p:nvPicPr>
        <p:blipFill>
          <a:blip r:embed="rId6"/>
          <a:srcRect/>
          <a:stretch>
            <a:fillRect/>
          </a:stretch>
        </p:blipFill>
        <p:spPr bwMode="auto">
          <a:xfrm>
            <a:off x="6400800" y="1265382"/>
            <a:ext cx="2522104" cy="1542473"/>
          </a:xfrm>
          <a:prstGeom prst="rect">
            <a:avLst/>
          </a:prstGeom>
          <a:noFill/>
          <a:ln w="9525">
            <a:noFill/>
            <a:miter lim="800000"/>
            <a:headEnd/>
            <a:tailEnd/>
          </a:ln>
        </p:spPr>
      </p:pic>
      <p:pic>
        <p:nvPicPr>
          <p:cNvPr id="1029" name="Диаграмма 4"/>
          <p:cNvPicPr>
            <a:picLocks noChangeArrowheads="1"/>
          </p:cNvPicPr>
          <p:nvPr/>
        </p:nvPicPr>
        <p:blipFill>
          <a:blip r:embed="rId7"/>
          <a:srcRect/>
          <a:stretch>
            <a:fillRect/>
          </a:stretch>
        </p:blipFill>
        <p:spPr bwMode="auto">
          <a:xfrm>
            <a:off x="6410035" y="2854036"/>
            <a:ext cx="2457451" cy="1246909"/>
          </a:xfrm>
          <a:prstGeom prst="rect">
            <a:avLst/>
          </a:prstGeom>
          <a:noFill/>
          <a:ln w="9525">
            <a:noFill/>
            <a:miter lim="800000"/>
            <a:headEnd/>
            <a:tailEnd/>
          </a:ln>
        </p:spPr>
      </p:pic>
      <p:pic>
        <p:nvPicPr>
          <p:cNvPr id="1030" name="Диаграмма 6"/>
          <p:cNvPicPr>
            <a:picLocks noChangeArrowheads="1"/>
          </p:cNvPicPr>
          <p:nvPr/>
        </p:nvPicPr>
        <p:blipFill>
          <a:blip r:embed="rId8"/>
          <a:srcRect/>
          <a:stretch>
            <a:fillRect/>
          </a:stretch>
        </p:blipFill>
        <p:spPr bwMode="auto">
          <a:xfrm>
            <a:off x="6400800" y="4179166"/>
            <a:ext cx="2475345" cy="1371889"/>
          </a:xfrm>
          <a:prstGeom prst="rect">
            <a:avLst/>
          </a:prstGeom>
          <a:noFill/>
          <a:ln w="9525">
            <a:noFill/>
            <a:miter lim="800000"/>
            <a:headEnd/>
            <a:tailEnd/>
          </a:ln>
        </p:spPr>
      </p:pic>
      <p:sp>
        <p:nvSpPr>
          <p:cNvPr id="16" name="TextBox 15"/>
          <p:cNvSpPr txBox="1"/>
          <p:nvPr/>
        </p:nvSpPr>
        <p:spPr>
          <a:xfrm>
            <a:off x="7013268" y="5551055"/>
            <a:ext cx="1579418"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rPr>
              <a:t>Type B</a:t>
            </a:r>
            <a:endParaRPr lang="ru-RU" dirty="0">
              <a:latin typeface="Verdana" panose="020B0604030504040204" pitchFamily="34" charset="0"/>
              <a:ea typeface="Verdana" panose="020B0604030504040204" pitchFamily="34" charset="0"/>
            </a:endParaRPr>
          </a:p>
        </p:txBody>
      </p:sp>
      <p:sp>
        <p:nvSpPr>
          <p:cNvPr id="14" name="Прямоугольник 13"/>
          <p:cNvSpPr/>
          <p:nvPr/>
        </p:nvSpPr>
        <p:spPr>
          <a:xfrm>
            <a:off x="3994484" y="5996865"/>
            <a:ext cx="4928420" cy="600164"/>
          </a:xfrm>
          <a:prstGeom prst="rect">
            <a:avLst/>
          </a:prstGeom>
        </p:spPr>
        <p:txBody>
          <a:bodyPr wrap="square">
            <a:spAutoFit/>
          </a:bodyPr>
          <a:lstStyle/>
          <a:p>
            <a:pPr algn="ctr"/>
            <a:r>
              <a:rPr lang="en-US" altLang="ru-RU" sz="1100" b="1" dirty="0">
                <a:latin typeface="Verdana" panose="020B0604030504040204" pitchFamily="34" charset="0"/>
                <a:ea typeface="Verdana" panose="020B0604030504040204" pitchFamily="34" charset="0"/>
                <a:cs typeface="Times New Roman" panose="02020603050405020304" pitchFamily="18" charset="0"/>
              </a:rPr>
              <a:t>Fig. </a:t>
            </a:r>
            <a:r>
              <a:rPr lang="ru-RU" altLang="ru-RU" sz="1100" b="1" dirty="0" smtClean="0">
                <a:latin typeface="Verdana" panose="020B0604030504040204" pitchFamily="34" charset="0"/>
                <a:ea typeface="Verdana" panose="020B0604030504040204" pitchFamily="34" charset="0"/>
                <a:cs typeface="Times New Roman" panose="02020603050405020304" pitchFamily="18" charset="0"/>
              </a:rPr>
              <a:t>9</a:t>
            </a:r>
            <a:r>
              <a:rPr lang="en-US" altLang="ru-RU" sz="1100" b="1" dirty="0" smtClean="0">
                <a:latin typeface="Verdana" panose="020B0604030504040204" pitchFamily="34" charset="0"/>
                <a:ea typeface="Verdana" panose="020B0604030504040204" pitchFamily="34" charset="0"/>
                <a:cs typeface="Times New Roman" panose="02020603050405020304" pitchFamily="18" charset="0"/>
              </a:rPr>
              <a:t> </a:t>
            </a:r>
            <a:r>
              <a:rPr lang="en-US" altLang="ru-RU" sz="1100" dirty="0">
                <a:latin typeface="Verdana" panose="020B0604030504040204" pitchFamily="34" charset="0"/>
                <a:ea typeface="Verdana" panose="020B0604030504040204" pitchFamily="34" charset="0"/>
                <a:cs typeface="Times New Roman" panose="02020603050405020304" pitchFamily="18" charset="0"/>
              </a:rPr>
              <a:t>Potential energy curves of atom </a:t>
            </a:r>
            <a:r>
              <a:rPr lang="en-US" altLang="ru-RU" sz="1100" dirty="0" smtClean="0">
                <a:latin typeface="Verdana" panose="020B0604030504040204" pitchFamily="34" charset="0"/>
                <a:ea typeface="Verdana" panose="020B0604030504040204" pitchFamily="34" charset="0"/>
                <a:cs typeface="Times New Roman" panose="02020603050405020304" pitchFamily="18" charset="0"/>
              </a:rPr>
              <a:t>H interaction </a:t>
            </a:r>
            <a:r>
              <a:rPr lang="en-US" altLang="ru-RU" sz="1100" dirty="0">
                <a:latin typeface="Verdana" panose="020B0604030504040204" pitchFamily="34" charset="0"/>
                <a:ea typeface="Verdana" panose="020B0604030504040204" pitchFamily="34" charset="0"/>
                <a:cs typeface="Times New Roman" panose="02020603050405020304" pitchFamily="18" charset="0"/>
              </a:rPr>
              <a:t>with the surface of boron-carbon </a:t>
            </a:r>
            <a:r>
              <a:rPr lang="en-US" altLang="ru-RU" sz="1100" dirty="0" smtClean="0">
                <a:latin typeface="Verdana" panose="020B0604030504040204" pitchFamily="34" charset="0"/>
                <a:ea typeface="Verdana" panose="020B0604030504040204" pitchFamily="34" charset="0"/>
                <a:cs typeface="Times New Roman" panose="02020603050405020304" pitchFamily="18" charset="0"/>
              </a:rPr>
              <a:t>nanotube and the view of the adsorption complex for </a:t>
            </a:r>
            <a:r>
              <a:rPr lang="en-US" altLang="ru-RU" sz="1100" dirty="0">
                <a:latin typeface="Verdana" panose="020B0604030504040204" pitchFamily="34" charset="0"/>
                <a:ea typeface="Verdana" panose="020B0604030504040204" pitchFamily="34" charset="0"/>
                <a:cs typeface="Times New Roman" panose="02020603050405020304" pitchFamily="18" charset="0"/>
              </a:rPr>
              <a:t>A</a:t>
            </a:r>
            <a:r>
              <a:rPr lang="en-US" altLang="ru-RU" sz="1100" dirty="0" smtClean="0">
                <a:latin typeface="Verdana" panose="020B0604030504040204" pitchFamily="34" charset="0"/>
                <a:ea typeface="Verdana" panose="020B0604030504040204" pitchFamily="34" charset="0"/>
                <a:cs typeface="Times New Roman" panose="02020603050405020304" pitchFamily="18" charset="0"/>
              </a:rPr>
              <a:t> and B type</a:t>
            </a:r>
            <a:endParaRPr lang="ru-RU" altLang="ru-RU" sz="1100" dirty="0">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0" y="154625"/>
            <a:ext cx="5457524" cy="369332"/>
          </a:xfrm>
          <a:prstGeom prst="rect">
            <a:avLst/>
          </a:prstGeom>
        </p:spPr>
        <p:txBody>
          <a:bodyPr wrap="square">
            <a:spAutoFit/>
          </a:bodyPr>
          <a:lstStyle/>
          <a:p>
            <a:r>
              <a:rPr lang="en-US" b="1" dirty="0">
                <a:solidFill>
                  <a:schemeClr val="bg1"/>
                </a:solidFill>
                <a:latin typeface="Verdana" panose="020B0604030504040204" pitchFamily="34" charset="0"/>
                <a:ea typeface="Verdana" panose="020B0604030504040204" pitchFamily="34" charset="0"/>
              </a:rPr>
              <a:t>Adsorption </a:t>
            </a:r>
            <a:r>
              <a:rPr lang="en-US" b="1" dirty="0" smtClean="0">
                <a:solidFill>
                  <a:schemeClr val="bg1"/>
                </a:solidFill>
                <a:latin typeface="Verdana" panose="020B0604030504040204" pitchFamily="34" charset="0"/>
                <a:ea typeface="Verdana" panose="020B0604030504040204" pitchFamily="34" charset="0"/>
              </a:rPr>
              <a:t>atom Cl </a:t>
            </a:r>
            <a:r>
              <a:rPr lang="en-US" b="1" dirty="0">
                <a:solidFill>
                  <a:schemeClr val="bg1"/>
                </a:solidFill>
                <a:latin typeface="Verdana" panose="020B0604030504040204" pitchFamily="34" charset="0"/>
                <a:ea typeface="Verdana" panose="020B0604030504040204" pitchFamily="34" charset="0"/>
              </a:rPr>
              <a:t>on BC3 </a:t>
            </a:r>
            <a:r>
              <a:rPr lang="en-US" b="1" dirty="0" smtClean="0">
                <a:solidFill>
                  <a:schemeClr val="bg1"/>
                </a:solidFill>
                <a:latin typeface="Verdana" panose="020B0604030504040204" pitchFamily="34" charset="0"/>
                <a:ea typeface="Verdana" panose="020B0604030504040204" pitchFamily="34" charset="0"/>
              </a:rPr>
              <a:t>A and B type</a:t>
            </a:r>
            <a:endParaRPr lang="ru-RU" b="1" dirty="0">
              <a:solidFill>
                <a:schemeClr val="bg1"/>
              </a:solidFill>
              <a:latin typeface="Verdana" panose="020B0604030504040204" pitchFamily="34" charset="0"/>
              <a:ea typeface="Verdana" panose="020B0604030504040204" pitchFamily="34" charset="0"/>
            </a:endParaRPr>
          </a:p>
        </p:txBody>
      </p:sp>
      <p:graphicFrame>
        <p:nvGraphicFramePr>
          <p:cNvPr id="4" name="Диаграмма 3"/>
          <p:cNvGraphicFramePr/>
          <p:nvPr>
            <p:extLst>
              <p:ext uri="{D42A27DB-BD31-4B8C-83A1-F6EECF244321}">
                <p14:modId xmlns:p14="http://schemas.microsoft.com/office/powerpoint/2010/main" val="4071594559"/>
              </p:ext>
            </p:extLst>
          </p:nvPr>
        </p:nvGraphicFramePr>
        <p:xfrm>
          <a:off x="88984" y="956948"/>
          <a:ext cx="4492641" cy="31800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extLst>
              <p:ext uri="{D42A27DB-BD31-4B8C-83A1-F6EECF244321}">
                <p14:modId xmlns:p14="http://schemas.microsoft.com/office/powerpoint/2010/main" val="2083449254"/>
              </p:ext>
            </p:extLst>
          </p:nvPr>
        </p:nvGraphicFramePr>
        <p:xfrm>
          <a:off x="4386089" y="956948"/>
          <a:ext cx="4757912" cy="31800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701337096"/>
              </p:ext>
            </p:extLst>
          </p:nvPr>
        </p:nvGraphicFramePr>
        <p:xfrm>
          <a:off x="5192971" y="4429627"/>
          <a:ext cx="3686476" cy="1981720"/>
        </p:xfrm>
        <a:graphic>
          <a:graphicData uri="http://schemas.openxmlformats.org/drawingml/2006/table">
            <a:tbl>
              <a:tblPr firstRow="1" firstCol="1" bandRow="1">
                <a:tableStyleId>{5C22544A-7EE6-4342-B048-85BDC9FD1C3A}</a:tableStyleId>
              </a:tblPr>
              <a:tblGrid>
                <a:gridCol w="1104991">
                  <a:extLst>
                    <a:ext uri="{9D8B030D-6E8A-4147-A177-3AD203B41FA5}">
                      <a16:colId xmlns:a16="http://schemas.microsoft.com/office/drawing/2014/main" val="519902203"/>
                    </a:ext>
                  </a:extLst>
                </a:gridCol>
                <a:gridCol w="895422">
                  <a:extLst>
                    <a:ext uri="{9D8B030D-6E8A-4147-A177-3AD203B41FA5}">
                      <a16:colId xmlns:a16="http://schemas.microsoft.com/office/drawing/2014/main" val="3574825371"/>
                    </a:ext>
                  </a:extLst>
                </a:gridCol>
                <a:gridCol w="800539">
                  <a:extLst>
                    <a:ext uri="{9D8B030D-6E8A-4147-A177-3AD203B41FA5}">
                      <a16:colId xmlns:a16="http://schemas.microsoft.com/office/drawing/2014/main" val="2393413693"/>
                    </a:ext>
                  </a:extLst>
                </a:gridCol>
                <a:gridCol w="885524">
                  <a:extLst>
                    <a:ext uri="{9D8B030D-6E8A-4147-A177-3AD203B41FA5}">
                      <a16:colId xmlns:a16="http://schemas.microsoft.com/office/drawing/2014/main" val="3520670064"/>
                    </a:ext>
                  </a:extLst>
                </a:gridCol>
              </a:tblGrid>
              <a:tr h="626025">
                <a:tc>
                  <a:txBody>
                    <a:bodyPr/>
                    <a:lstStyle/>
                    <a:p>
                      <a:pPr marL="8731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Adsorption variants</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731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E activation</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8256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R</a:t>
                      </a:r>
                      <a:r>
                        <a:rPr lang="en-US" sz="1400" baseline="-25000" dirty="0" smtClean="0">
                          <a:solidFill>
                            <a:srgbClr val="002060"/>
                          </a:solidFill>
                          <a:effectLst/>
                          <a:latin typeface="Times New Roman" panose="02020603050405020304" pitchFamily="18" charset="0"/>
                          <a:cs typeface="Times New Roman" panose="02020603050405020304" pitchFamily="18" charset="0"/>
                        </a:rPr>
                        <a:t>ad</a:t>
                      </a:r>
                      <a:r>
                        <a:rPr lang="en-US" sz="1400" baseline="0" dirty="0" smtClean="0">
                          <a:solidFill>
                            <a:srgbClr val="002060"/>
                          </a:solidFill>
                          <a:effectLst/>
                          <a:latin typeface="Times New Roman" panose="02020603050405020304" pitchFamily="18" charset="0"/>
                          <a:cs typeface="Times New Roman" panose="02020603050405020304" pitchFamily="18" charset="0"/>
                        </a:rPr>
                        <a:t>, Å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82563" indent="0" algn="l">
                        <a:lnSpc>
                          <a:spcPct val="100000"/>
                        </a:lnSpc>
                        <a:spcAft>
                          <a:spcPts val="0"/>
                        </a:spcAft>
                        <a:tabLst>
                          <a:tab pos="630555" algn="l"/>
                        </a:tabLst>
                      </a:pPr>
                      <a:r>
                        <a:rPr lang="ru-RU" sz="1400" dirty="0" smtClean="0">
                          <a:solidFill>
                            <a:srgbClr val="002060"/>
                          </a:solidFill>
                          <a:effectLst/>
                          <a:latin typeface="Times New Roman" panose="02020603050405020304" pitchFamily="18" charset="0"/>
                          <a:cs typeface="Times New Roman" panose="02020603050405020304" pitchFamily="18" charset="0"/>
                        </a:rPr>
                        <a:t>Е</a:t>
                      </a:r>
                      <a:r>
                        <a:rPr lang="en-US" sz="1400" baseline="-25000" dirty="0" smtClean="0">
                          <a:solidFill>
                            <a:srgbClr val="002060"/>
                          </a:solidFill>
                          <a:effectLst/>
                          <a:latin typeface="Times New Roman" panose="02020603050405020304" pitchFamily="18" charset="0"/>
                          <a:cs typeface="Times New Roman" panose="02020603050405020304" pitchFamily="18" charset="0"/>
                        </a:rPr>
                        <a:t>ad</a:t>
                      </a:r>
                      <a:r>
                        <a:rPr lang="en-US" sz="1400" baseline="0" dirty="0" smtClean="0">
                          <a:solidFill>
                            <a:srgbClr val="002060"/>
                          </a:solidFill>
                          <a:effectLst/>
                          <a:latin typeface="Times New Roman" panose="02020603050405020304" pitchFamily="18" charset="0"/>
                          <a:cs typeface="Times New Roman" panose="02020603050405020304" pitchFamily="18" charset="0"/>
                        </a:rPr>
                        <a:t>, eV</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62574745"/>
                  </a:ext>
                </a:extLst>
              </a:tr>
              <a:tr h="270358">
                <a:tc gridSpan="4">
                  <a:txBody>
                    <a:bodyPr/>
                    <a:lstStyle/>
                    <a:p>
                      <a:pPr marL="87313" indent="46038" algn="ctr">
                        <a:lnSpc>
                          <a:spcPct val="100000"/>
                        </a:lnSpc>
                        <a:spcAft>
                          <a:spcPts val="0"/>
                        </a:spcAft>
                        <a:tabLst>
                          <a:tab pos="630555" algn="l"/>
                        </a:tabLst>
                      </a:pPr>
                      <a:r>
                        <a:rPr lang="en-US" sz="1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TYPE A</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87313" indent="0" algn="l">
                        <a:lnSpc>
                          <a:spcPct val="100000"/>
                        </a:lnSpc>
                        <a:spcAft>
                          <a:spcPts val="0"/>
                        </a:spcAft>
                        <a:tabLst>
                          <a:tab pos="630555" algn="l"/>
                        </a:tabLst>
                      </a:pP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182563" indent="0" algn="l">
                        <a:lnSpc>
                          <a:spcPct val="100000"/>
                        </a:lnSpc>
                        <a:spcAft>
                          <a:spcPts val="0"/>
                        </a:spcAft>
                        <a:tabLst>
                          <a:tab pos="630555" algn="l"/>
                        </a:tabLst>
                      </a:pP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182563" indent="0" algn="l">
                        <a:lnSpc>
                          <a:spcPct val="100000"/>
                        </a:lnSpc>
                        <a:spcAft>
                          <a:spcPts val="0"/>
                        </a:spcAft>
                        <a:tabLst>
                          <a:tab pos="630555" algn="l"/>
                        </a:tabLst>
                      </a:pP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91236116"/>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aseline="0" dirty="0" smtClean="0">
                          <a:solidFill>
                            <a:srgbClr val="002060"/>
                          </a:solidFill>
                          <a:effectLst/>
                          <a:latin typeface="Times New Roman" panose="02020603050405020304" pitchFamily="18" charset="0"/>
                          <a:ea typeface="+mn-ea"/>
                          <a:cs typeface="Times New Roman" panose="02020603050405020304" pitchFamily="18" charset="0"/>
                        </a:rPr>
                        <a:t>Cl on Centre</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0,39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cs typeface="Times New Roman" panose="02020603050405020304" pitchFamily="18" charset="0"/>
                        </a:rPr>
                        <a:t>1,6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82563" indent="0" algn="l">
                        <a:lnSpc>
                          <a:spcPct val="100000"/>
                        </a:lnSpc>
                        <a:spcAft>
                          <a:spcPts val="0"/>
                        </a:spcAft>
                        <a:tabLst>
                          <a:tab pos="630555" algn="l"/>
                        </a:tabLst>
                      </a:pPr>
                      <a:r>
                        <a:rPr lang="ru-RU" sz="1400" dirty="0" smtClean="0">
                          <a:effectLst/>
                          <a:latin typeface="Times New Roman" panose="02020603050405020304" pitchFamily="18" charset="0"/>
                          <a:cs typeface="Times New Roman" panose="02020603050405020304" pitchFamily="18" charset="0"/>
                        </a:rPr>
                        <a:t>-</a:t>
                      </a:r>
                      <a:r>
                        <a:rPr lang="en-US" sz="1400" dirty="0" smtClean="0">
                          <a:effectLst/>
                          <a:latin typeface="Times New Roman" panose="02020603050405020304" pitchFamily="18" charset="0"/>
                          <a:cs typeface="Times New Roman" panose="02020603050405020304" pitchFamily="18" charset="0"/>
                        </a:rPr>
                        <a:t>3,43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24273553"/>
                  </a:ext>
                </a:extLst>
              </a:tr>
              <a:tr h="274445">
                <a:tc gridSpan="4">
                  <a:txBody>
                    <a:bodyPr/>
                    <a:lstStyle/>
                    <a:p>
                      <a:pPr marL="87313" marR="0" lvl="0" indent="0" algn="ctr"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TYPE B</a:t>
                      </a:r>
                      <a:endParaRPr lang="ru-RU" sz="1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182563" indent="0" algn="l">
                        <a:lnSpc>
                          <a:spcPct val="100000"/>
                        </a:lnSpc>
                        <a:spcAft>
                          <a:spcPts val="0"/>
                        </a:spcAft>
                        <a:tabLst>
                          <a:tab pos="630555" algn="l"/>
                        </a:tabLs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82563" indent="0" algn="l">
                        <a:lnSpc>
                          <a:spcPct val="100000"/>
                        </a:lnSpc>
                        <a:spcAft>
                          <a:spcPts val="0"/>
                        </a:spcAft>
                        <a:tabLst>
                          <a:tab pos="630555" algn="l"/>
                        </a:tabLs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82563" indent="0" algn="l">
                        <a:lnSpc>
                          <a:spcPct val="100000"/>
                        </a:lnSpc>
                        <a:spcAft>
                          <a:spcPts val="0"/>
                        </a:spcAft>
                        <a:tabLst>
                          <a:tab pos="630555" algn="l"/>
                        </a:tabLs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2905"/>
                  </a:ext>
                </a:extLst>
              </a:tr>
              <a:tr h="405446">
                <a:tc>
                  <a:txBody>
                    <a:bodyPr/>
                    <a:lstStyle/>
                    <a:p>
                      <a:pPr marL="87313"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Cl </a:t>
                      </a:r>
                      <a:r>
                        <a:rPr lang="en-US" sz="14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on B-B</a:t>
                      </a:r>
                      <a:endPar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0,37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-4,58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39791980"/>
                  </a:ext>
                </a:extLst>
              </a:tr>
            </a:tbl>
          </a:graphicData>
        </a:graphic>
      </p:graphicFrame>
      <p:sp>
        <p:nvSpPr>
          <p:cNvPr id="7" name="Прямоугольник 6"/>
          <p:cNvSpPr/>
          <p:nvPr/>
        </p:nvSpPr>
        <p:spPr>
          <a:xfrm>
            <a:off x="264551" y="4597243"/>
            <a:ext cx="4663867" cy="600164"/>
          </a:xfrm>
          <a:prstGeom prst="rect">
            <a:avLst/>
          </a:prstGeom>
        </p:spPr>
        <p:txBody>
          <a:bodyPr wrap="square">
            <a:spAutoFit/>
          </a:bodyPr>
          <a:lstStyle/>
          <a:p>
            <a:pPr algn="ctr"/>
            <a:r>
              <a:rPr lang="en-US" altLang="ru-RU" sz="1100" b="1" dirty="0">
                <a:latin typeface="Verdana" panose="020B0604030504040204" pitchFamily="34" charset="0"/>
                <a:ea typeface="Verdana" panose="020B0604030504040204" pitchFamily="34" charset="0"/>
                <a:cs typeface="Times New Roman" panose="02020603050405020304" pitchFamily="18" charset="0"/>
              </a:rPr>
              <a:t>Fig. </a:t>
            </a:r>
            <a:r>
              <a:rPr lang="en-US" altLang="ru-RU" sz="1100" b="1" dirty="0" smtClean="0">
                <a:latin typeface="Verdana" panose="020B0604030504040204" pitchFamily="34" charset="0"/>
                <a:ea typeface="Verdana" panose="020B0604030504040204" pitchFamily="34" charset="0"/>
                <a:cs typeface="Times New Roman" panose="02020603050405020304" pitchFamily="18" charset="0"/>
              </a:rPr>
              <a:t>10 </a:t>
            </a:r>
            <a:r>
              <a:rPr lang="en-US" altLang="ru-RU" sz="1100" dirty="0">
                <a:latin typeface="Verdana" panose="020B0604030504040204" pitchFamily="34" charset="0"/>
                <a:ea typeface="Verdana" panose="020B0604030504040204" pitchFamily="34" charset="0"/>
                <a:cs typeface="Times New Roman" panose="02020603050405020304" pitchFamily="18" charset="0"/>
              </a:rPr>
              <a:t>Potential energy curves of atom </a:t>
            </a:r>
            <a:r>
              <a:rPr lang="en-US" altLang="ru-RU" sz="1100" dirty="0" smtClean="0">
                <a:latin typeface="Verdana" panose="020B0604030504040204" pitchFamily="34" charset="0"/>
                <a:ea typeface="Verdana" panose="020B0604030504040204" pitchFamily="34" charset="0"/>
                <a:cs typeface="Times New Roman" panose="02020603050405020304" pitchFamily="18" charset="0"/>
              </a:rPr>
              <a:t>Cl interaction </a:t>
            </a:r>
            <a:r>
              <a:rPr lang="en-US" altLang="ru-RU" sz="1100" dirty="0">
                <a:latin typeface="Verdana" panose="020B0604030504040204" pitchFamily="34" charset="0"/>
                <a:ea typeface="Verdana" panose="020B0604030504040204" pitchFamily="34" charset="0"/>
                <a:cs typeface="Times New Roman" panose="02020603050405020304" pitchFamily="18" charset="0"/>
              </a:rPr>
              <a:t>with the surface of boron-carbon </a:t>
            </a:r>
            <a:r>
              <a:rPr lang="en-US" altLang="ru-RU" sz="1100" dirty="0" smtClean="0">
                <a:latin typeface="Verdana" panose="020B0604030504040204" pitchFamily="34" charset="0"/>
                <a:ea typeface="Verdana" panose="020B0604030504040204" pitchFamily="34" charset="0"/>
                <a:cs typeface="Times New Roman" panose="02020603050405020304" pitchFamily="18" charset="0"/>
              </a:rPr>
              <a:t>nanotube and the view of the adsorption complex for </a:t>
            </a:r>
            <a:r>
              <a:rPr lang="en-US" altLang="ru-RU" sz="1100" dirty="0">
                <a:latin typeface="Verdana" panose="020B0604030504040204" pitchFamily="34" charset="0"/>
                <a:ea typeface="Verdana" panose="020B0604030504040204" pitchFamily="34" charset="0"/>
                <a:cs typeface="Times New Roman" panose="02020603050405020304" pitchFamily="18" charset="0"/>
              </a:rPr>
              <a:t>A</a:t>
            </a:r>
            <a:r>
              <a:rPr lang="en-US" altLang="ru-RU" sz="1100" dirty="0" smtClean="0">
                <a:latin typeface="Verdana" panose="020B0604030504040204" pitchFamily="34" charset="0"/>
                <a:ea typeface="Verdana" panose="020B0604030504040204" pitchFamily="34" charset="0"/>
                <a:cs typeface="Times New Roman" panose="02020603050405020304" pitchFamily="18" charset="0"/>
              </a:rPr>
              <a:t> and B type</a:t>
            </a:r>
            <a:endParaRPr lang="ru-RU" altLang="ru-RU" sz="1100" dirty="0">
              <a:latin typeface="Verdana" panose="020B0604030504040204" pitchFamily="34" charset="0"/>
              <a:ea typeface="Verdana" panose="020B0604030504040204" pitchFamily="34" charset="0"/>
            </a:endParaRPr>
          </a:p>
        </p:txBody>
      </p:sp>
      <p:sp>
        <p:nvSpPr>
          <p:cNvPr id="8" name="TextBox 7"/>
          <p:cNvSpPr txBox="1"/>
          <p:nvPr/>
        </p:nvSpPr>
        <p:spPr>
          <a:xfrm>
            <a:off x="1933969" y="3983467"/>
            <a:ext cx="1579418"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rPr>
              <a:t>Type A</a:t>
            </a:r>
            <a:endParaRPr lang="ru-RU" dirty="0">
              <a:latin typeface="Verdana" panose="020B0604030504040204" pitchFamily="34" charset="0"/>
              <a:ea typeface="Verdana" panose="020B0604030504040204" pitchFamily="34" charset="0"/>
            </a:endParaRPr>
          </a:p>
        </p:txBody>
      </p:sp>
      <p:sp>
        <p:nvSpPr>
          <p:cNvPr id="9" name="TextBox 8"/>
          <p:cNvSpPr txBox="1"/>
          <p:nvPr/>
        </p:nvSpPr>
        <p:spPr>
          <a:xfrm>
            <a:off x="6515594" y="3913971"/>
            <a:ext cx="1579418"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rPr>
              <a:t>Type B</a:t>
            </a:r>
            <a:endParaRPr lang="ru-RU" dirty="0">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328400" y="70830"/>
            <a:ext cx="2379177" cy="523220"/>
          </a:xfrm>
          <a:prstGeom prst="rect">
            <a:avLst/>
          </a:prstGeom>
        </p:spPr>
        <p:txBody>
          <a:bodyPr wrap="none">
            <a:spAutoFit/>
          </a:bodyPr>
          <a:lstStyle/>
          <a:p>
            <a:r>
              <a:rPr lang="en-US" altLang="ru-RU" sz="2800" b="1" dirty="0">
                <a:solidFill>
                  <a:schemeClr val="bg1"/>
                </a:solidFill>
                <a:latin typeface="Verdana" panose="020B0604030504040204" pitchFamily="34" charset="0"/>
                <a:ea typeface="Verdana" panose="020B0604030504040204" pitchFamily="34" charset="0"/>
              </a:rPr>
              <a:t>Conclusion</a:t>
            </a:r>
            <a:endParaRPr lang="ru-RU" sz="2800" b="1" dirty="0">
              <a:solidFill>
                <a:schemeClr val="bg1"/>
              </a:solidFill>
              <a:latin typeface="Verdana" panose="020B0604030504040204" pitchFamily="34" charset="0"/>
              <a:ea typeface="Verdana" panose="020B0604030504040204" pitchFamily="34" charset="0"/>
            </a:endParaRPr>
          </a:p>
        </p:txBody>
      </p:sp>
      <p:sp>
        <p:nvSpPr>
          <p:cNvPr id="3" name="Прямоугольник 2"/>
          <p:cNvSpPr/>
          <p:nvPr/>
        </p:nvSpPr>
        <p:spPr>
          <a:xfrm>
            <a:off x="328400" y="1217646"/>
            <a:ext cx="8411339" cy="3293209"/>
          </a:xfrm>
          <a:prstGeom prst="rect">
            <a:avLst/>
          </a:prstGeom>
        </p:spPr>
        <p:txBody>
          <a:bodyPr wrap="square">
            <a:spAutoFit/>
          </a:bodyPr>
          <a:lstStyle/>
          <a:p>
            <a:pPr marL="285750" indent="-285750">
              <a:buFont typeface="Arial" panose="020B0604020202020204" pitchFamily="34" charset="0"/>
              <a:buChar char="•"/>
            </a:pPr>
            <a:r>
              <a:rPr lang="en-US" altLang="ru-RU" sz="1600" dirty="0" smtClean="0">
                <a:latin typeface="Verdana" panose="020B0604030504040204" pitchFamily="34" charset="0"/>
                <a:ea typeface="Verdana" panose="020B0604030504040204" pitchFamily="34" charset="0"/>
              </a:rPr>
              <a:t>Six </a:t>
            </a:r>
            <a:r>
              <a:rPr lang="en-US" altLang="ru-RU" sz="1600" dirty="0">
                <a:latin typeface="Verdana" panose="020B0604030504040204" pitchFamily="34" charset="0"/>
                <a:ea typeface="Verdana" panose="020B0604030504040204" pitchFamily="34" charset="0"/>
              </a:rPr>
              <a:t>modifications of boron-carbon nanotubes have been investigated. It has been proved that </a:t>
            </a:r>
            <a:r>
              <a:rPr lang="en-US" altLang="ru-RU" sz="1600" dirty="0" smtClean="0">
                <a:latin typeface="Verdana" panose="020B0604030504040204" pitchFamily="34" charset="0"/>
                <a:ea typeface="Verdana" panose="020B0604030504040204" pitchFamily="34" charset="0"/>
              </a:rPr>
              <a:t>BC</a:t>
            </a:r>
            <a:r>
              <a:rPr lang="en-US" altLang="ru-RU" sz="1600" baseline="-25000" dirty="0" smtClean="0">
                <a:latin typeface="Verdana" panose="020B0604030504040204" pitchFamily="34" charset="0"/>
                <a:ea typeface="Verdana" panose="020B0604030504040204" pitchFamily="34" charset="0"/>
              </a:rPr>
              <a:t>3 </a:t>
            </a:r>
            <a:r>
              <a:rPr lang="en-US" altLang="ru-RU" sz="1600" dirty="0" smtClean="0">
                <a:latin typeface="Verdana" panose="020B0604030504040204" pitchFamily="34" charset="0"/>
                <a:ea typeface="Verdana" panose="020B0604030504040204" pitchFamily="34" charset="0"/>
              </a:rPr>
              <a:t>nanotubes zig-zag type are semiconductors, while arm-chair type is insulator. </a:t>
            </a:r>
            <a:endParaRPr lang="en-US" altLang="ru-RU"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altLang="ru-RU" sz="1600" dirty="0" smtClean="0">
                <a:latin typeface="Verdana" panose="020B0604030504040204" pitchFamily="34" charset="0"/>
                <a:ea typeface="Verdana" panose="020B0604030504040204" pitchFamily="34" charset="0"/>
              </a:rPr>
              <a:t>Vacancy </a:t>
            </a:r>
            <a:r>
              <a:rPr lang="en-US" altLang="ru-RU" sz="1600" dirty="0">
                <a:latin typeface="Verdana" panose="020B0604030504040204" pitchFamily="34" charset="0"/>
                <a:ea typeface="Verdana" panose="020B0604030504040204" pitchFamily="34" charset="0"/>
              </a:rPr>
              <a:t>formation causes increasing of the energy gap for both types of the </a:t>
            </a:r>
            <a:r>
              <a:rPr lang="en-US" altLang="ru-RU" sz="1600" dirty="0" smtClean="0">
                <a:latin typeface="Verdana" panose="020B0604030504040204" pitchFamily="34" charset="0"/>
                <a:ea typeface="Verdana" panose="020B0604030504040204" pitchFamily="34" charset="0"/>
              </a:rPr>
              <a:t>BC</a:t>
            </a:r>
            <a:r>
              <a:rPr lang="en-US" altLang="ru-RU" sz="1600" baseline="-25000" dirty="0" smtClean="0">
                <a:latin typeface="Verdana" panose="020B0604030504040204" pitchFamily="34" charset="0"/>
                <a:ea typeface="Verdana" panose="020B0604030504040204" pitchFamily="34" charset="0"/>
              </a:rPr>
              <a:t>3 </a:t>
            </a:r>
            <a:r>
              <a:rPr lang="en-US" altLang="ru-RU" sz="1600" dirty="0" smtClean="0">
                <a:latin typeface="Verdana" panose="020B0604030504040204" pitchFamily="34" charset="0"/>
                <a:ea typeface="Verdana" panose="020B0604030504040204" pitchFamily="34" charset="0"/>
              </a:rPr>
              <a:t>nanotubes</a:t>
            </a:r>
            <a:r>
              <a:rPr lang="en-US" altLang="ru-RU" sz="1600" dirty="0">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en-US" altLang="ru-RU" sz="1600" dirty="0">
                <a:latin typeface="Verdana" panose="020B0604030504040204" pitchFamily="34" charset="0"/>
                <a:ea typeface="Verdana" panose="020B0604030504040204" pitchFamily="34" charset="0"/>
              </a:rPr>
              <a:t>Vacancy migration is possible for both ways. Activation energy for BC</a:t>
            </a:r>
            <a:r>
              <a:rPr lang="en-US" altLang="ru-RU" sz="1600" baseline="-25000" dirty="0">
                <a:latin typeface="Verdana" panose="020B0604030504040204" pitchFamily="34" charset="0"/>
                <a:ea typeface="Verdana" panose="020B0604030504040204" pitchFamily="34" charset="0"/>
              </a:rPr>
              <a:t>3</a:t>
            </a:r>
            <a:r>
              <a:rPr lang="en-US" altLang="ru-RU" sz="1600" dirty="0">
                <a:latin typeface="Verdana" panose="020B0604030504040204" pitchFamily="34" charset="0"/>
                <a:ea typeface="Verdana" panose="020B0604030504040204" pitchFamily="34" charset="0"/>
              </a:rPr>
              <a:t> nanotubes smaller then for clear carbon nanotubes. It makes the defect formation more energetically favorable in boron-carbon nanotubes.</a:t>
            </a:r>
          </a:p>
          <a:p>
            <a:pPr marL="285750" indent="-285750" algn="just">
              <a:buFont typeface="Arial" panose="020B0604020202020204" pitchFamily="34" charset="0"/>
              <a:buChar char="•"/>
            </a:pPr>
            <a:r>
              <a:rPr lang="en-US" altLang="ru-RU" sz="1600" dirty="0">
                <a:latin typeface="Verdana" panose="020B0604030504040204" pitchFamily="34" charset="0"/>
                <a:ea typeface="Verdana" panose="020B0604030504040204" pitchFamily="34" charset="0"/>
              </a:rPr>
              <a:t>Hydrogen adsorption on the external surface of boron carbon nanotubes has </a:t>
            </a:r>
            <a:r>
              <a:rPr lang="en-US" altLang="ru-RU" sz="1600" dirty="0" smtClean="0">
                <a:latin typeface="Verdana" panose="020B0604030504040204" pitchFamily="34" charset="0"/>
                <a:ea typeface="Verdana" panose="020B0604030504040204" pitchFamily="34" charset="0"/>
              </a:rPr>
              <a:t>been investigated</a:t>
            </a:r>
            <a:r>
              <a:rPr lang="en-US" altLang="ru-RU" sz="1600" dirty="0">
                <a:latin typeface="Verdana" panose="020B0604030504040204" pitchFamily="34" charset="0"/>
                <a:ea typeface="Verdana" panose="020B0604030504040204" pitchFamily="34" charset="0"/>
              </a:rPr>
              <a:t>. It was proved, that adsorption is possible for all variants of hydrogen atom location above the nanotube surface. The process of adsorption becomes energetically more  favorable if some boron atoms are located near the place of adsorption</a:t>
            </a:r>
            <a:r>
              <a:rPr lang="en-US" altLang="ru-RU" sz="1600" dirty="0" smtClean="0">
                <a:latin typeface="Verdana" panose="020B0604030504040204" pitchFamily="34" charset="0"/>
                <a:ea typeface="Verdana" panose="020B0604030504040204" pitchFamily="34" charset="0"/>
              </a:rPr>
              <a:t>!</a:t>
            </a:r>
            <a:endParaRPr lang="ru-RU" altLang="ru-RU" sz="1600" dirty="0">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328400" y="70830"/>
            <a:ext cx="2379177" cy="523220"/>
          </a:xfrm>
          <a:prstGeom prst="rect">
            <a:avLst/>
          </a:prstGeom>
        </p:spPr>
        <p:txBody>
          <a:bodyPr wrap="none">
            <a:spAutoFit/>
          </a:bodyPr>
          <a:lstStyle/>
          <a:p>
            <a:r>
              <a:rPr lang="en-US" altLang="ru-RU" sz="2800" b="1" dirty="0">
                <a:solidFill>
                  <a:schemeClr val="bg1"/>
                </a:solidFill>
                <a:latin typeface="Verdana" panose="020B0604030504040204" pitchFamily="34" charset="0"/>
                <a:ea typeface="Verdana" panose="020B0604030504040204" pitchFamily="34" charset="0"/>
              </a:rPr>
              <a:t>Conclusion</a:t>
            </a:r>
            <a:endParaRPr lang="ru-RU" sz="2800" b="1" dirty="0">
              <a:solidFill>
                <a:schemeClr val="bg1"/>
              </a:solidFill>
              <a:latin typeface="Verdana" panose="020B0604030504040204" pitchFamily="34" charset="0"/>
              <a:ea typeface="Verdana" panose="020B0604030504040204" pitchFamily="34" charset="0"/>
            </a:endParaRPr>
          </a:p>
        </p:txBody>
      </p:sp>
      <p:sp>
        <p:nvSpPr>
          <p:cNvPr id="4" name="Прямоугольник 3"/>
          <p:cNvSpPr/>
          <p:nvPr/>
        </p:nvSpPr>
        <p:spPr>
          <a:xfrm>
            <a:off x="328400" y="1217646"/>
            <a:ext cx="8411339" cy="2554545"/>
          </a:xfrm>
          <a:prstGeom prst="rect">
            <a:avLst/>
          </a:prstGeom>
        </p:spPr>
        <p:txBody>
          <a:bodyPr wrap="square">
            <a:spAutoFit/>
          </a:bodyPr>
          <a:lstStyle/>
          <a:p>
            <a:pPr marL="285750" indent="-285750">
              <a:buFont typeface="Arial" panose="020B0604020202020204" pitchFamily="34" charset="0"/>
              <a:buChar char="•"/>
            </a:pPr>
            <a:r>
              <a:rPr lang="en-US" altLang="ru-RU" sz="1600" dirty="0">
                <a:latin typeface="Verdana" panose="020B0604030504040204" pitchFamily="34" charset="0"/>
                <a:ea typeface="Verdana" panose="020B0604030504040204" pitchFamily="34" charset="0"/>
              </a:rPr>
              <a:t>Also adsorption of oxygen on a surface of </a:t>
            </a:r>
            <a:r>
              <a:rPr lang="en-US" altLang="ru-RU" sz="1600" dirty="0" smtClean="0">
                <a:latin typeface="Verdana" panose="020B0604030504040204" pitchFamily="34" charset="0"/>
                <a:ea typeface="Verdana" panose="020B0604030504040204" pitchFamily="34" charset="0"/>
              </a:rPr>
              <a:t>boron-carbon nanotubes of </a:t>
            </a:r>
            <a:r>
              <a:rPr lang="en-US" altLang="ru-RU" sz="1600" dirty="0">
                <a:latin typeface="Verdana" panose="020B0604030504040204" pitchFamily="34" charset="0"/>
                <a:ea typeface="Verdana" panose="020B0604030504040204" pitchFamily="34" charset="0"/>
              </a:rPr>
              <a:t>BC and BC3 of type </a:t>
            </a:r>
            <a:r>
              <a:rPr lang="en-US" altLang="ru-RU" sz="1600" dirty="0" smtClean="0">
                <a:latin typeface="Verdana" panose="020B0604030504040204" pitchFamily="34" charset="0"/>
                <a:ea typeface="Verdana" panose="020B0604030504040204" pitchFamily="34" charset="0"/>
              </a:rPr>
              <a:t>has been investigated. </a:t>
            </a:r>
            <a:r>
              <a:rPr lang="en-US" altLang="ru-RU" sz="1600" dirty="0">
                <a:latin typeface="Verdana" panose="020B0604030504040204" pitchFamily="34" charset="0"/>
                <a:ea typeface="Verdana" panose="020B0604030504040204" pitchFamily="34" charset="0"/>
              </a:rPr>
              <a:t>During the research it was established that </a:t>
            </a:r>
            <a:r>
              <a:rPr lang="en-US" altLang="ru-RU" sz="1600" dirty="0" smtClean="0">
                <a:latin typeface="Verdana" panose="020B0604030504040204" pitchFamily="34" charset="0"/>
                <a:ea typeface="Verdana" panose="020B0604030504040204" pitchFamily="34" charset="0"/>
              </a:rPr>
              <a:t>there is </a:t>
            </a:r>
            <a:r>
              <a:rPr lang="en-US" altLang="ru-RU" sz="1600" dirty="0">
                <a:latin typeface="Verdana" panose="020B0604030504040204" pitchFamily="34" charset="0"/>
                <a:ea typeface="Verdana" panose="020B0604030504040204" pitchFamily="34" charset="0"/>
              </a:rPr>
              <a:t>chemical adsorption </a:t>
            </a:r>
            <a:r>
              <a:rPr lang="en-US" altLang="ru-RU" sz="1600" dirty="0" smtClean="0">
                <a:latin typeface="Verdana" panose="020B0604030504040204" pitchFamily="34" charset="0"/>
                <a:ea typeface="Verdana" panose="020B0604030504040204" pitchFamily="34" charset="0"/>
              </a:rPr>
              <a:t>of </a:t>
            </a:r>
            <a:r>
              <a:rPr lang="en-US" altLang="ru-RU" sz="1600" dirty="0">
                <a:latin typeface="Verdana" panose="020B0604030504040204" pitchFamily="34" charset="0"/>
                <a:ea typeface="Verdana" panose="020B0604030504040204" pitchFamily="34" charset="0"/>
              </a:rPr>
              <a:t>atom </a:t>
            </a:r>
            <a:r>
              <a:rPr lang="en-US" altLang="ru-RU" sz="1600" dirty="0" smtClean="0">
                <a:latin typeface="Verdana" panose="020B0604030504040204" pitchFamily="34" charset="0"/>
                <a:ea typeface="Verdana" panose="020B0604030504040204" pitchFamily="34" charset="0"/>
              </a:rPr>
              <a:t>to the </a:t>
            </a:r>
            <a:r>
              <a:rPr lang="en-US" altLang="ru-RU" sz="1600" dirty="0" err="1" smtClean="0">
                <a:latin typeface="Verdana" panose="020B0604030504040204" pitchFamily="34" charset="0"/>
                <a:ea typeface="Verdana" panose="020B0604030504040204" pitchFamily="34" charset="0"/>
              </a:rPr>
              <a:t>tubulene</a:t>
            </a:r>
            <a:r>
              <a:rPr lang="en-US" altLang="ru-RU" sz="1600" dirty="0" smtClean="0">
                <a:latin typeface="Verdana" panose="020B0604030504040204" pitchFamily="34" charset="0"/>
                <a:ea typeface="Verdana" panose="020B0604030504040204" pitchFamily="34" charset="0"/>
              </a:rPr>
              <a:t> surface. </a:t>
            </a:r>
            <a:r>
              <a:rPr lang="en-US" altLang="ru-RU" sz="1600" dirty="0">
                <a:latin typeface="Verdana" panose="020B0604030504040204" pitchFamily="34" charset="0"/>
                <a:ea typeface="Verdana" panose="020B0604030504040204" pitchFamily="34" charset="0"/>
              </a:rPr>
              <a:t>The analysis of results of geometry found out that approach of oxygen to a tube of type A leads to deformation of a </a:t>
            </a:r>
            <a:r>
              <a:rPr lang="en-US" altLang="ru-RU" sz="1600" dirty="0" smtClean="0">
                <a:latin typeface="Verdana" panose="020B0604030504040204" pitchFamily="34" charset="0"/>
                <a:ea typeface="Verdana" panose="020B0604030504040204" pitchFamily="34" charset="0"/>
              </a:rPr>
              <a:t>surface: boron </a:t>
            </a:r>
            <a:r>
              <a:rPr lang="en-US" altLang="ru-RU" sz="1600" dirty="0">
                <a:latin typeface="Verdana" panose="020B0604030504040204" pitchFamily="34" charset="0"/>
                <a:ea typeface="Verdana" panose="020B0604030504040204" pitchFamily="34" charset="0"/>
              </a:rPr>
              <a:t>and carbon </a:t>
            </a:r>
            <a:r>
              <a:rPr lang="en-US" altLang="ru-RU" sz="1600" dirty="0" smtClean="0">
                <a:latin typeface="Verdana" panose="020B0604030504040204" pitchFamily="34" charset="0"/>
                <a:ea typeface="Verdana" panose="020B0604030504040204" pitchFamily="34" charset="0"/>
              </a:rPr>
              <a:t>atoms moved to the </a:t>
            </a:r>
            <a:r>
              <a:rPr lang="en-US" altLang="ru-RU" sz="1600" dirty="0" err="1" smtClean="0">
                <a:latin typeface="Verdana" panose="020B0604030504040204" pitchFamily="34" charset="0"/>
                <a:ea typeface="Verdana" panose="020B0604030504040204" pitchFamily="34" charset="0"/>
              </a:rPr>
              <a:t>adatom</a:t>
            </a:r>
            <a:r>
              <a:rPr lang="en-US" altLang="ru-RU" sz="1600" dirty="0" smtClean="0">
                <a:latin typeface="Verdana" panose="020B0604030504040204" pitchFamily="34" charset="0"/>
                <a:ea typeface="Verdana" panose="020B0604030504040204" pitchFamily="34" charset="0"/>
              </a:rPr>
              <a:t> from the nanotube surface</a:t>
            </a:r>
            <a:endParaRPr lang="en-US" altLang="ru-RU"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altLang="ru-RU" sz="1600" dirty="0">
                <a:latin typeface="Verdana" panose="020B0604030504040204" pitchFamily="34" charset="0"/>
                <a:ea typeface="Verdana" panose="020B0604030504040204" pitchFamily="34" charset="0"/>
              </a:rPr>
              <a:t>By analogy with the previous researches chlorine atom interaction </a:t>
            </a:r>
            <a:r>
              <a:rPr lang="en-US" altLang="ru-RU" sz="1600" dirty="0" smtClean="0">
                <a:latin typeface="Verdana" panose="020B0604030504040204" pitchFamily="34" charset="0"/>
                <a:ea typeface="Verdana" panose="020B0604030504040204" pitchFamily="34" charset="0"/>
              </a:rPr>
              <a:t>with boron-carbon </a:t>
            </a:r>
            <a:r>
              <a:rPr lang="en-US" altLang="ru-RU" sz="1600" dirty="0">
                <a:latin typeface="Verdana" panose="020B0604030504040204" pitchFamily="34" charset="0"/>
                <a:ea typeface="Verdana" panose="020B0604030504040204" pitchFamily="34" charset="0"/>
              </a:rPr>
              <a:t>nanotubes </a:t>
            </a:r>
            <a:r>
              <a:rPr lang="en-US" altLang="ru-RU" sz="1600" dirty="0" smtClean="0">
                <a:latin typeface="Verdana" panose="020B0604030504040204" pitchFamily="34" charset="0"/>
                <a:ea typeface="Verdana" panose="020B0604030504040204" pitchFamily="34" charset="0"/>
              </a:rPr>
              <a:t>has been modeled. </a:t>
            </a:r>
            <a:r>
              <a:rPr lang="en-US" altLang="ru-RU" sz="1600" dirty="0">
                <a:latin typeface="Verdana" panose="020B0604030504040204" pitchFamily="34" charset="0"/>
                <a:ea typeface="Verdana" panose="020B0604030504040204" pitchFamily="34" charset="0"/>
              </a:rPr>
              <a:t>It was established that only physical adsorption is implemented. Also interaction with atom of chlorine does not cause deformation of a </a:t>
            </a:r>
            <a:r>
              <a:rPr lang="en-US" altLang="ru-RU" sz="1600" dirty="0" err="1" smtClean="0">
                <a:latin typeface="Verdana" panose="020B0604030504040204" pitchFamily="34" charset="0"/>
                <a:ea typeface="Verdana" panose="020B0604030504040204" pitchFamily="34" charset="0"/>
              </a:rPr>
              <a:t>tubulene</a:t>
            </a:r>
            <a:r>
              <a:rPr lang="en-US" altLang="ru-RU" sz="1600" dirty="0" smtClean="0">
                <a:latin typeface="Verdana" panose="020B0604030504040204" pitchFamily="34" charset="0"/>
                <a:ea typeface="Verdana" panose="020B0604030504040204" pitchFamily="34" charset="0"/>
              </a:rPr>
              <a:t>.</a:t>
            </a:r>
            <a:endParaRPr lang="ru-RU" altLang="ru-RU" sz="1600" dirty="0">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699" name="TextBox 4"/>
          <p:cNvSpPr txBox="1">
            <a:spLocks noChangeArrowheads="1"/>
          </p:cNvSpPr>
          <p:nvPr/>
        </p:nvSpPr>
        <p:spPr bwMode="auto">
          <a:xfrm>
            <a:off x="2987191" y="1209514"/>
            <a:ext cx="4881562" cy="2862322"/>
          </a:xfrm>
          <a:prstGeom prst="rect">
            <a:avLst/>
          </a:prstGeom>
          <a:noFill/>
          <a:ln w="9525">
            <a:noFill/>
            <a:miter lim="800000"/>
            <a:headEnd/>
            <a:tailEnd/>
          </a:ln>
        </p:spPr>
        <p:txBody>
          <a:bodyPr>
            <a:spAutoFit/>
          </a:bodyPr>
          <a:lstStyle/>
          <a:p>
            <a:pPr algn="ctr"/>
            <a:r>
              <a:rPr lang="en-US" sz="6000" b="1" i="1" dirty="0" smtClean="0">
                <a:latin typeface="Verdana" panose="020B0604030504040204" pitchFamily="34" charset="0"/>
                <a:ea typeface="Verdana" panose="020B0604030504040204" pitchFamily="34" charset="0"/>
              </a:rPr>
              <a:t>Thank you for your attention</a:t>
            </a:r>
            <a:r>
              <a:rPr lang="ru-RU" sz="6000" b="1" i="1" dirty="0" smtClean="0">
                <a:latin typeface="Verdana" panose="020B0604030504040204" pitchFamily="34" charset="0"/>
                <a:ea typeface="Verdana" panose="020B0604030504040204" pitchFamily="34" charset="0"/>
              </a:rPr>
              <a:t>!</a:t>
            </a:r>
            <a:endParaRPr lang="ru-RU" sz="6000" b="1" i="1" dirty="0">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Объект 1"/>
          <p:cNvSpPr>
            <a:spLocks noGrp="1"/>
          </p:cNvSpPr>
          <p:nvPr>
            <p:ph idx="1"/>
          </p:nvPr>
        </p:nvSpPr>
        <p:spPr>
          <a:xfrm>
            <a:off x="628650" y="1054359"/>
            <a:ext cx="7886700" cy="5122604"/>
          </a:xfrm>
        </p:spPr>
        <p:txBody>
          <a:bodyPr/>
          <a:lstStyle/>
          <a:p>
            <a:pPr algn="just">
              <a:buFontTx/>
              <a:buNone/>
            </a:pPr>
            <a:r>
              <a:rPr lang="en-US" altLang="ru-RU" dirty="0" smtClean="0"/>
              <a:t>	</a:t>
            </a:r>
            <a:r>
              <a:rPr lang="en-US" altLang="ru-RU" sz="2400" dirty="0" smtClean="0">
                <a:latin typeface="Verdana" panose="020B0604030504040204" pitchFamily="34" charset="0"/>
                <a:ea typeface="Verdana" panose="020B0604030504040204" pitchFamily="34" charset="0"/>
              </a:rPr>
              <a:t>Boron-carbon </a:t>
            </a:r>
            <a:r>
              <a:rPr lang="en-US" altLang="ru-RU" sz="2400" dirty="0">
                <a:latin typeface="Verdana" panose="020B0604030504040204" pitchFamily="34" charset="0"/>
                <a:ea typeface="Verdana" panose="020B0604030504040204" pitchFamily="34" charset="0"/>
              </a:rPr>
              <a:t>nanotubes are one of the novel nanostructured materials. They showed better electrical and sorption properties comparing with carbon nanotubes in respect to some atoms. </a:t>
            </a:r>
          </a:p>
          <a:p>
            <a:pPr algn="just">
              <a:buFontTx/>
              <a:buNone/>
            </a:pPr>
            <a:endParaRPr lang="en-US" altLang="ru-RU" sz="2400" dirty="0">
              <a:latin typeface="Verdana" panose="020B0604030504040204" pitchFamily="34" charset="0"/>
              <a:ea typeface="Verdana" panose="020B0604030504040204" pitchFamily="34" charset="0"/>
            </a:endParaRPr>
          </a:p>
          <a:p>
            <a:pPr algn="just">
              <a:buFontTx/>
              <a:buNone/>
            </a:pPr>
            <a:r>
              <a:rPr lang="en-US" altLang="ru-RU" sz="2400" dirty="0">
                <a:solidFill>
                  <a:srgbClr val="FF0000"/>
                </a:solidFill>
                <a:latin typeface="Verdana" panose="020B0604030504040204" pitchFamily="34" charset="0"/>
                <a:ea typeface="Verdana" panose="020B0604030504040204" pitchFamily="34" charset="0"/>
              </a:rPr>
              <a:t>	But the mechanisms of adsorption and electronic structure of the novel nanocomposite materials haven’t been studied completely!</a:t>
            </a:r>
          </a:p>
          <a:p>
            <a:pPr algn="just">
              <a:buFontTx/>
              <a:buNone/>
            </a:pPr>
            <a:endParaRPr lang="en-US" altLang="ru-RU" sz="2400" dirty="0">
              <a:solidFill>
                <a:srgbClr val="FF0000"/>
              </a:solidFill>
              <a:latin typeface="Verdana" panose="020B0604030504040204" pitchFamily="34" charset="0"/>
              <a:ea typeface="Verdana" panose="020B0604030504040204" pitchFamily="34" charset="0"/>
            </a:endParaRPr>
          </a:p>
          <a:p>
            <a:pPr algn="just">
              <a:buFontTx/>
              <a:buNone/>
            </a:pPr>
            <a:r>
              <a:rPr lang="en-US" altLang="ru-RU" sz="2400" dirty="0">
                <a:solidFill>
                  <a:srgbClr val="FF0000"/>
                </a:solidFill>
                <a:latin typeface="Verdana" panose="020B0604030504040204" pitchFamily="34" charset="0"/>
                <a:ea typeface="Verdana" panose="020B0604030504040204" pitchFamily="34" charset="0"/>
              </a:rPr>
              <a:t>	</a:t>
            </a:r>
            <a:r>
              <a:rPr lang="en-US" altLang="ru-RU" sz="2400" dirty="0">
                <a:latin typeface="Verdana" panose="020B0604030504040204" pitchFamily="34" charset="0"/>
                <a:ea typeface="Verdana" panose="020B0604030504040204" pitchFamily="34" charset="0"/>
              </a:rPr>
              <a:t>The aim of this project was to investigate the </a:t>
            </a:r>
            <a:r>
              <a:rPr lang="en-US" sz="2400" dirty="0" smtClean="0">
                <a:latin typeface="Verdana" panose="020B0604030504040204" pitchFamily="34" charset="0"/>
                <a:ea typeface="Verdana" panose="020B0604030504040204" pitchFamily="34" charset="0"/>
              </a:rPr>
              <a:t>dependence </a:t>
            </a:r>
            <a:r>
              <a:rPr lang="en-US" sz="2400" dirty="0">
                <a:latin typeface="Verdana" panose="020B0604030504040204" pitchFamily="34" charset="0"/>
                <a:ea typeface="Verdana" panose="020B0604030504040204" pitchFamily="34" charset="0"/>
              </a:rPr>
              <a:t>of electronic and surface structure from the concentration of the boron atoms, which are located instead of carbon atoms on the nanotube surface</a:t>
            </a:r>
            <a:r>
              <a:rPr lang="en-US" altLang="ru-RU" sz="2400" dirty="0">
                <a:latin typeface="Verdana" panose="020B0604030504040204" pitchFamily="34" charset="0"/>
                <a:ea typeface="Verdana" panose="020B0604030504040204" pitchFamily="34" charset="0"/>
              </a:rPr>
              <a:t>.</a:t>
            </a:r>
            <a:endParaRPr lang="ru-RU" sz="2400" dirty="0">
              <a:latin typeface="Verdana" panose="020B0604030504040204" pitchFamily="34" charset="0"/>
              <a:ea typeface="Verdana" panose="020B0604030504040204" pitchFamily="34" charset="0"/>
            </a:endParaRPr>
          </a:p>
        </p:txBody>
      </p:sp>
      <p:sp>
        <p:nvSpPr>
          <p:cNvPr id="4" name="Прямоугольник 3"/>
          <p:cNvSpPr/>
          <p:nvPr/>
        </p:nvSpPr>
        <p:spPr>
          <a:xfrm>
            <a:off x="796820" y="174562"/>
            <a:ext cx="4139074" cy="523220"/>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Aim and Problem</a:t>
            </a:r>
            <a:endParaRPr lang="ru-RU" sz="2800" dirty="0">
              <a:solidFill>
                <a:schemeClr val="bg1"/>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Заголовок 1"/>
          <p:cNvSpPr txBox="1">
            <a:spLocks/>
          </p:cNvSpPr>
          <p:nvPr/>
        </p:nvSpPr>
        <p:spPr>
          <a:xfrm>
            <a:off x="577850" y="5605462"/>
            <a:ext cx="8072438" cy="954363"/>
          </a:xfrm>
          <a:prstGeom prst="rect">
            <a:avLst/>
          </a:prstGeom>
        </p:spPr>
        <p:txBody>
          <a:bodyPr anchor="ctr">
            <a:normAutofit/>
          </a:bodyPr>
          <a:lstStyle/>
          <a:p>
            <a:pPr algn="ctr" fontAlgn="auto">
              <a:spcBef>
                <a:spcPts val="0"/>
              </a:spcBef>
              <a:spcAft>
                <a:spcPts val="0"/>
              </a:spcAft>
              <a:defRPr/>
            </a:pPr>
            <a:endParaRPr lang="ru-RU" dirty="0">
              <a:latin typeface="Trebuchet MS" pitchFamily="34" charset="0"/>
              <a:ea typeface="+mj-ea"/>
              <a:cs typeface="+mj-cs"/>
            </a:endParaRPr>
          </a:p>
        </p:txBody>
      </p:sp>
      <p:pic>
        <p:nvPicPr>
          <p:cNvPr id="7" name="Picture 2" descr="60 tub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3" y="1577647"/>
            <a:ext cx="137953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60 tube 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1295" y="1577646"/>
            <a:ext cx="12001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Содержимое 9"/>
          <p:cNvGraphicFramePr>
            <a:graphicFrameLocks noGrp="1"/>
          </p:cNvGraphicFramePr>
          <p:nvPr>
            <p:ph idx="1"/>
            <p:extLst>
              <p:ext uri="{D42A27DB-BD31-4B8C-83A1-F6EECF244321}">
                <p14:modId xmlns:p14="http://schemas.microsoft.com/office/powerpoint/2010/main" val="3906744894"/>
              </p:ext>
            </p:extLst>
          </p:nvPr>
        </p:nvGraphicFramePr>
        <p:xfrm>
          <a:off x="4500563" y="1341438"/>
          <a:ext cx="4105275" cy="5121271"/>
        </p:xfrm>
        <a:graphic>
          <a:graphicData uri="http://schemas.openxmlformats.org/drawingml/2006/table">
            <a:tbl>
              <a:tblPr/>
              <a:tblGrid>
                <a:gridCol w="879594">
                  <a:extLst>
                    <a:ext uri="{9D8B030D-6E8A-4147-A177-3AD203B41FA5}">
                      <a16:colId xmlns:a16="http://schemas.microsoft.com/office/drawing/2014/main" val="20000"/>
                    </a:ext>
                  </a:extLst>
                </a:gridCol>
                <a:gridCol w="811063">
                  <a:extLst>
                    <a:ext uri="{9D8B030D-6E8A-4147-A177-3AD203B41FA5}">
                      <a16:colId xmlns:a16="http://schemas.microsoft.com/office/drawing/2014/main" val="20001"/>
                    </a:ext>
                  </a:extLst>
                </a:gridCol>
                <a:gridCol w="1126395">
                  <a:extLst>
                    <a:ext uri="{9D8B030D-6E8A-4147-A177-3AD203B41FA5}">
                      <a16:colId xmlns:a16="http://schemas.microsoft.com/office/drawing/2014/main" val="20002"/>
                    </a:ext>
                  </a:extLst>
                </a:gridCol>
                <a:gridCol w="1288223">
                  <a:extLst>
                    <a:ext uri="{9D8B030D-6E8A-4147-A177-3AD203B41FA5}">
                      <a16:colId xmlns:a16="http://schemas.microsoft.com/office/drawing/2014/main" val="20003"/>
                    </a:ext>
                  </a:extLst>
                </a:gridCol>
              </a:tblGrid>
              <a:tr h="731611">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600" b="1" i="0" u="none" strike="noStrike" cap="none" normalizeH="0" baseline="0" dirty="0" err="1" smtClean="0">
                          <a:ln>
                            <a:noFill/>
                          </a:ln>
                          <a:solidFill>
                            <a:srgbClr val="002060"/>
                          </a:solidFill>
                          <a:effectLst/>
                          <a:latin typeface="Times New Roman" pitchFamily="18" charset="0"/>
                          <a:cs typeface="Times New Roman" pitchFamily="18" charset="0"/>
                        </a:rPr>
                        <a:t>n</a:t>
                      </a: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 0)</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en-US" sz="1600" b="1" i="0" u="none" strike="noStrike" cap="none" normalizeH="0" baseline="0" dirty="0" smtClean="0">
                          <a:ln>
                            <a:noFill/>
                          </a:ln>
                          <a:solidFill>
                            <a:srgbClr val="002060"/>
                          </a:solidFill>
                          <a:effectLst/>
                          <a:latin typeface="Times New Roman" pitchFamily="18" charset="0"/>
                          <a:cs typeface="Times New Roman" pitchFamily="18" charset="0"/>
                        </a:rPr>
                        <a:t>D</a:t>
                      </a: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 Å</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err="1" smtClean="0">
                          <a:ln>
                            <a:noFill/>
                          </a:ln>
                          <a:solidFill>
                            <a:srgbClr val="002060"/>
                          </a:solidFill>
                          <a:effectLst/>
                          <a:latin typeface="Times New Roman" pitchFamily="18" charset="0"/>
                          <a:cs typeface="Times New Roman" pitchFamily="18" charset="0"/>
                        </a:rPr>
                        <a:t>ΔE</a:t>
                      </a:r>
                      <a:r>
                        <a:rPr kumimoji="0" lang="ru-RU" sz="1600" b="1" i="0" u="none" strike="noStrike" cap="none" normalizeH="0" baseline="-25000" dirty="0" err="1" smtClean="0">
                          <a:ln>
                            <a:noFill/>
                          </a:ln>
                          <a:solidFill>
                            <a:srgbClr val="002060"/>
                          </a:solidFill>
                          <a:effectLst/>
                          <a:latin typeface="Times New Roman" pitchFamily="18" charset="0"/>
                          <a:cs typeface="Times New Roman" pitchFamily="18" charset="0"/>
                        </a:rPr>
                        <a:t>g</a:t>
                      </a:r>
                      <a:r>
                        <a:rPr kumimoji="0" lang="ru-RU" sz="1600" b="1" i="0" u="none" strike="noStrike" cap="none" normalizeH="0" baseline="0" dirty="0" err="1" smtClean="0">
                          <a:ln>
                            <a:noFill/>
                          </a:ln>
                          <a:solidFill>
                            <a:srgbClr val="002060"/>
                          </a:solidFill>
                          <a:effectLst/>
                          <a:latin typeface="Times New Roman" pitchFamily="18" charset="0"/>
                          <a:cs typeface="Times New Roman" pitchFamily="18" charset="0"/>
                        </a:rPr>
                        <a:t>,</a:t>
                      </a: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002060"/>
                          </a:solidFill>
                          <a:effectLst/>
                          <a:latin typeface="Times New Roman" pitchFamily="18" charset="0"/>
                          <a:cs typeface="Times New Roman" pitchFamily="18" charset="0"/>
                        </a:rPr>
                        <a:t>eV</a:t>
                      </a:r>
                      <a:endParaRPr kumimoji="0" lang="ru-RU"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en-US" sz="1600" b="1" i="0" u="none" strike="noStrike" cap="none" normalizeH="0" baseline="0" dirty="0" smtClean="0">
                          <a:ln>
                            <a:noFill/>
                          </a:ln>
                          <a:solidFill>
                            <a:srgbClr val="002060"/>
                          </a:solidFill>
                          <a:effectLst/>
                          <a:latin typeface="Times New Roman" pitchFamily="18" charset="0"/>
                          <a:cs typeface="Times New Roman" pitchFamily="18" charset="0"/>
                        </a:rPr>
                        <a:t>Strain Energy</a:t>
                      </a: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002060"/>
                          </a:solidFill>
                          <a:effectLst/>
                          <a:latin typeface="Times New Roman" pitchFamily="18" charset="0"/>
                          <a:cs typeface="Times New Roman" pitchFamily="18" charset="0"/>
                        </a:rPr>
                        <a:t>eV</a:t>
                      </a:r>
                      <a:endParaRPr kumimoji="0" lang="ru-RU"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05">
                <a:tc gridSpan="4">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en-US" sz="1600" b="1" i="0" u="none" strike="noStrike" cap="none" normalizeH="0" baseline="0" dirty="0" smtClean="0">
                          <a:ln>
                            <a:noFill/>
                          </a:ln>
                          <a:solidFill>
                            <a:srgbClr val="002060"/>
                          </a:solidFill>
                          <a:effectLst/>
                          <a:latin typeface="Times New Roman" pitchFamily="18" charset="0"/>
                          <a:cs typeface="Times New Roman" pitchFamily="18" charset="0"/>
                        </a:rPr>
                        <a:t>Type</a:t>
                      </a: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 А</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(4, 0)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3,03</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2,54</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(6, 0)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4,77</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1,21</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(8, 0)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6,35</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1,07</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0,13</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(10, 0)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7,72</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0,77</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(12, 0)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9,57</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0,12</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0,19</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805">
                <a:tc gridSpan="4">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en-US" sz="1600" b="1" i="0" u="none" strike="noStrike" cap="none" normalizeH="0" baseline="0" dirty="0" smtClean="0">
                          <a:ln>
                            <a:noFill/>
                          </a:ln>
                          <a:solidFill>
                            <a:srgbClr val="002060"/>
                          </a:solidFill>
                          <a:effectLst/>
                          <a:latin typeface="Times New Roman" pitchFamily="18" charset="0"/>
                          <a:cs typeface="Times New Roman" pitchFamily="18" charset="0"/>
                        </a:rPr>
                        <a:t>Type B</a:t>
                      </a:r>
                      <a:endParaRPr kumimoji="0" lang="ru-RU"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(4, 0)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3,03</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0,27</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(6, 0)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4,77</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0,07</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(8, 0)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6,35</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0,35</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(10, 0)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7,72</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0,03</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-0,08</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(12, 0)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9,57</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0,29</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11" name="Rectangle 5"/>
          <p:cNvSpPr>
            <a:spLocks noChangeArrowheads="1"/>
          </p:cNvSpPr>
          <p:nvPr/>
        </p:nvSpPr>
        <p:spPr bwMode="auto">
          <a:xfrm>
            <a:off x="79474" y="4973177"/>
            <a:ext cx="4030662" cy="1169551"/>
          </a:xfrm>
          <a:prstGeom prst="rect">
            <a:avLst/>
          </a:prstGeom>
          <a:noFill/>
          <a:ln w="9525">
            <a:noFill/>
            <a:miter lim="800000"/>
            <a:headEnd/>
            <a:tailEnd/>
          </a:ln>
        </p:spPr>
        <p:txBody>
          <a:bodyPr wrap="square" anchor="ctr">
            <a:spAutoFit/>
          </a:bodyPr>
          <a:lstStyle/>
          <a:p>
            <a:pPr indent="449263" eaLnBrk="0" hangingPunct="0">
              <a:defRPr/>
            </a:pPr>
            <a:r>
              <a:rPr lang="en-US" sz="1400" dirty="0" smtClean="0">
                <a:latin typeface="Verdana" panose="020B0604030504040204" pitchFamily="34" charset="0"/>
                <a:ea typeface="Verdana" panose="020B0604030504040204" pitchFamily="34" charset="0"/>
                <a:cs typeface="Times New Roman" pitchFamily="18" charset="0"/>
              </a:rPr>
              <a:t>		</a:t>
            </a:r>
            <a:r>
              <a:rPr lang="ru-RU" sz="1400" dirty="0" smtClean="0">
                <a:latin typeface="Verdana" panose="020B0604030504040204" pitchFamily="34" charset="0"/>
                <a:ea typeface="Verdana" panose="020B0604030504040204" pitchFamily="34" charset="0"/>
                <a:cs typeface="Times New Roman" pitchFamily="18" charset="0"/>
              </a:rPr>
              <a:t>а</a:t>
            </a:r>
            <a:r>
              <a:rPr lang="ru-RU" sz="1400" dirty="0">
                <a:latin typeface="Verdana" panose="020B0604030504040204" pitchFamily="34" charset="0"/>
                <a:ea typeface="Verdana" panose="020B0604030504040204" pitchFamily="34" charset="0"/>
                <a:cs typeface="Times New Roman" pitchFamily="18" charset="0"/>
              </a:rPr>
              <a:t>)</a:t>
            </a:r>
            <a:r>
              <a:rPr lang="en-US" sz="1400" dirty="0">
                <a:latin typeface="Verdana" panose="020B0604030504040204" pitchFamily="34" charset="0"/>
                <a:ea typeface="Verdana" panose="020B0604030504040204" pitchFamily="34" charset="0"/>
                <a:cs typeface="Times New Roman" pitchFamily="18" charset="0"/>
              </a:rPr>
              <a:t>            </a:t>
            </a:r>
            <a:r>
              <a:rPr lang="ru-RU" sz="1400" dirty="0">
                <a:latin typeface="Verdana" panose="020B0604030504040204" pitchFamily="34" charset="0"/>
                <a:ea typeface="Verdana" panose="020B0604030504040204" pitchFamily="34" charset="0"/>
                <a:cs typeface="Times New Roman" pitchFamily="18" charset="0"/>
              </a:rPr>
              <a:t>        </a:t>
            </a:r>
            <a:r>
              <a:rPr lang="en-US" sz="1400" dirty="0" smtClean="0">
                <a:latin typeface="Verdana" panose="020B0604030504040204" pitchFamily="34" charset="0"/>
                <a:ea typeface="Verdana" panose="020B0604030504040204" pitchFamily="34" charset="0"/>
                <a:cs typeface="Times New Roman" pitchFamily="18" charset="0"/>
              </a:rPr>
              <a:t>	b</a:t>
            </a:r>
            <a:r>
              <a:rPr lang="ru-RU" sz="1400" dirty="0">
                <a:latin typeface="Verdana" panose="020B0604030504040204" pitchFamily="34" charset="0"/>
                <a:ea typeface="Verdana" panose="020B0604030504040204" pitchFamily="34" charset="0"/>
                <a:cs typeface="Times New Roman" pitchFamily="18" charset="0"/>
              </a:rPr>
              <a:t>)</a:t>
            </a:r>
            <a:endParaRPr lang="ru-RU" sz="600" dirty="0">
              <a:latin typeface="Verdana" panose="020B0604030504040204" pitchFamily="34" charset="0"/>
              <a:ea typeface="Verdana" panose="020B0604030504040204" pitchFamily="34" charset="0"/>
            </a:endParaRPr>
          </a:p>
          <a:p>
            <a:pPr algn="ctr" eaLnBrk="0" hangingPunct="0">
              <a:defRPr/>
            </a:pPr>
            <a:r>
              <a:rPr lang="en-US" sz="1400" b="1" dirty="0" smtClean="0">
                <a:latin typeface="Verdana" panose="020B0604030504040204" pitchFamily="34" charset="0"/>
                <a:ea typeface="Verdana" panose="020B0604030504040204" pitchFamily="34" charset="0"/>
                <a:cs typeface="Times New Roman" pitchFamily="18" charset="0"/>
              </a:rPr>
              <a:t>Fig.1</a:t>
            </a:r>
            <a:r>
              <a:rPr lang="en-US" sz="1400" dirty="0" smtClean="0">
                <a:latin typeface="Verdana" panose="020B0604030504040204" pitchFamily="34" charset="0"/>
                <a:ea typeface="Verdana" panose="020B0604030504040204" pitchFamily="34" charset="0"/>
                <a:cs typeface="Times New Roman" pitchFamily="18" charset="0"/>
              </a:rPr>
              <a:t> </a:t>
            </a:r>
            <a:r>
              <a:rPr lang="en-US" sz="1400" dirty="0">
                <a:latin typeface="Verdana" panose="020B0604030504040204" pitchFamily="34" charset="0"/>
                <a:ea typeface="Verdana" panose="020B0604030504040204" pitchFamily="34" charset="0"/>
                <a:cs typeface="Times New Roman" pitchFamily="18" charset="0"/>
              </a:rPr>
              <a:t>Extended elementary cell of BC</a:t>
            </a:r>
            <a:r>
              <a:rPr lang="en-US" sz="1400" baseline="-25000" dirty="0">
                <a:latin typeface="Verdana" panose="020B0604030504040204" pitchFamily="34" charset="0"/>
                <a:ea typeface="Verdana" panose="020B0604030504040204" pitchFamily="34" charset="0"/>
                <a:cs typeface="Times New Roman" pitchFamily="18" charset="0"/>
              </a:rPr>
              <a:t>3 </a:t>
            </a:r>
            <a:r>
              <a:rPr lang="en-US" sz="1400" dirty="0">
                <a:latin typeface="Verdana" panose="020B0604030504040204" pitchFamily="34" charset="0"/>
                <a:ea typeface="Verdana" panose="020B0604030504040204" pitchFamily="34" charset="0"/>
                <a:cs typeface="Times New Roman" pitchFamily="18" charset="0"/>
              </a:rPr>
              <a:t>nanotube: </a:t>
            </a:r>
            <a:endParaRPr lang="en-US" sz="1400" dirty="0" smtClean="0">
              <a:latin typeface="Verdana" panose="020B0604030504040204" pitchFamily="34" charset="0"/>
              <a:ea typeface="Verdana" panose="020B0604030504040204" pitchFamily="34" charset="0"/>
              <a:cs typeface="Times New Roman" pitchFamily="18" charset="0"/>
            </a:endParaRPr>
          </a:p>
          <a:p>
            <a:pPr algn="ctr" eaLnBrk="0" hangingPunct="0">
              <a:defRPr/>
            </a:pPr>
            <a:r>
              <a:rPr lang="en-US" sz="1400" dirty="0" smtClean="0">
                <a:latin typeface="Verdana" panose="020B0604030504040204" pitchFamily="34" charset="0"/>
                <a:ea typeface="Verdana" panose="020B0604030504040204" pitchFamily="34" charset="0"/>
                <a:cs typeface="Times New Roman" pitchFamily="18" charset="0"/>
              </a:rPr>
              <a:t>a</a:t>
            </a:r>
            <a:r>
              <a:rPr lang="en-US" sz="1400" dirty="0">
                <a:latin typeface="Verdana" panose="020B0604030504040204" pitchFamily="34" charset="0"/>
                <a:ea typeface="Verdana" panose="020B0604030504040204" pitchFamily="34" charset="0"/>
                <a:cs typeface="Times New Roman" pitchFamily="18" charset="0"/>
              </a:rPr>
              <a:t>) atom location in type A; </a:t>
            </a:r>
            <a:endParaRPr lang="en-US" sz="1400" dirty="0" smtClean="0">
              <a:latin typeface="Verdana" panose="020B0604030504040204" pitchFamily="34" charset="0"/>
              <a:ea typeface="Verdana" panose="020B0604030504040204" pitchFamily="34" charset="0"/>
              <a:cs typeface="Times New Roman" pitchFamily="18" charset="0"/>
            </a:endParaRPr>
          </a:p>
          <a:p>
            <a:pPr algn="ctr" eaLnBrk="0" hangingPunct="0">
              <a:defRPr/>
            </a:pPr>
            <a:r>
              <a:rPr lang="en-US" sz="1400" dirty="0" smtClean="0">
                <a:latin typeface="Verdana" panose="020B0604030504040204" pitchFamily="34" charset="0"/>
                <a:ea typeface="Verdana" panose="020B0604030504040204" pitchFamily="34" charset="0"/>
                <a:cs typeface="Times New Roman" pitchFamily="18" charset="0"/>
              </a:rPr>
              <a:t>b</a:t>
            </a:r>
            <a:r>
              <a:rPr lang="en-US" sz="1400" dirty="0">
                <a:latin typeface="Verdana" panose="020B0604030504040204" pitchFamily="34" charset="0"/>
                <a:ea typeface="Verdana" panose="020B0604030504040204" pitchFamily="34" charset="0"/>
                <a:cs typeface="Times New Roman" pitchFamily="18" charset="0"/>
              </a:rPr>
              <a:t>) atom location in type B.</a:t>
            </a:r>
            <a:endParaRPr lang="ru-RU" sz="1400" dirty="0">
              <a:latin typeface="Verdana" panose="020B0604030504040204" pitchFamily="34" charset="0"/>
              <a:ea typeface="Verdana" panose="020B0604030504040204" pitchFamily="34" charset="0"/>
            </a:endParaRPr>
          </a:p>
        </p:txBody>
      </p:sp>
      <p:sp>
        <p:nvSpPr>
          <p:cNvPr id="2" name="TextBox 1"/>
          <p:cNvSpPr txBox="1"/>
          <p:nvPr/>
        </p:nvSpPr>
        <p:spPr>
          <a:xfrm>
            <a:off x="6868" y="156406"/>
            <a:ext cx="5383764" cy="369332"/>
          </a:xfrm>
          <a:prstGeom prst="rect">
            <a:avLst/>
          </a:prstGeom>
          <a:noFill/>
        </p:spPr>
        <p:txBody>
          <a:bodyPr wrap="square" rtlCol="0">
            <a:spAutoFit/>
          </a:bodyPr>
          <a:lstStyle/>
          <a:p>
            <a:r>
              <a:rPr lang="en-US" altLang="ru-RU" b="1"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Energy </a:t>
            </a:r>
            <a:r>
              <a:rPr lang="en-US" altLang="ru-RU" b="1" dirty="0">
                <a:solidFill>
                  <a:schemeClr val="bg1"/>
                </a:solidFill>
                <a:latin typeface="Verdana" panose="020B0604030504040204" pitchFamily="34" charset="0"/>
                <a:ea typeface="Verdana" panose="020B0604030504040204" pitchFamily="34" charset="0"/>
                <a:cs typeface="Times New Roman" panose="02020603050405020304" pitchFamily="18" charset="0"/>
              </a:rPr>
              <a:t>characteristics of BC</a:t>
            </a:r>
            <a:r>
              <a:rPr lang="en-US" altLang="ru-RU" b="1" baseline="-25000" dirty="0">
                <a:solidFill>
                  <a:schemeClr val="bg1"/>
                </a:solidFill>
                <a:latin typeface="Verdana" panose="020B0604030504040204" pitchFamily="34" charset="0"/>
                <a:ea typeface="Verdana" panose="020B0604030504040204" pitchFamily="34" charset="0"/>
                <a:cs typeface="Times New Roman" panose="02020603050405020304" pitchFamily="18" charset="0"/>
              </a:rPr>
              <a:t>3 </a:t>
            </a:r>
            <a:r>
              <a:rPr lang="en-US" altLang="ru-RU" b="1" dirty="0">
                <a:solidFill>
                  <a:schemeClr val="bg1"/>
                </a:solidFill>
                <a:latin typeface="Verdana" panose="020B0604030504040204" pitchFamily="34" charset="0"/>
                <a:ea typeface="Verdana" panose="020B0604030504040204" pitchFamily="34" charset="0"/>
                <a:cs typeface="Times New Roman" panose="02020603050405020304" pitchFamily="18" charset="0"/>
              </a:rPr>
              <a:t>nanotube</a:t>
            </a:r>
            <a:endParaRPr lang="ru-RU" dirty="0">
              <a:solidFill>
                <a:schemeClr val="bg1"/>
              </a:solidFill>
              <a:latin typeface="Verdana" panose="020B0604030504040204" pitchFamily="34" charset="0"/>
              <a:ea typeface="Verdana" panose="020B0604030504040204" pitchFamily="34" charset="0"/>
            </a:endParaRPr>
          </a:p>
        </p:txBody>
      </p:sp>
      <p:sp>
        <p:nvSpPr>
          <p:cNvPr id="3" name="TextBox 2"/>
          <p:cNvSpPr txBox="1"/>
          <p:nvPr/>
        </p:nvSpPr>
        <p:spPr>
          <a:xfrm>
            <a:off x="1810140" y="972106"/>
            <a:ext cx="1222310" cy="369332"/>
          </a:xfrm>
          <a:prstGeom prst="rect">
            <a:avLst/>
          </a:prstGeom>
          <a:noFill/>
        </p:spPr>
        <p:txBody>
          <a:bodyPr wrap="square" rtlCol="0">
            <a:spAutoFit/>
          </a:bodyPr>
          <a:lstStyle/>
          <a:p>
            <a:r>
              <a:rPr lang="en-US" b="1" dirty="0" smtClean="0">
                <a:latin typeface="Verdana" panose="020B0604030504040204" pitchFamily="34" charset="0"/>
                <a:ea typeface="Verdana" panose="020B0604030504040204" pitchFamily="34" charset="0"/>
              </a:rPr>
              <a:t>Zig-zag </a:t>
            </a:r>
            <a:endParaRPr lang="ru-RU" b="1" dirty="0">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Рисунок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1" name="Рисунок 10" descr="C:\Users\Samsung\Desktop\бц3 трубы\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36" y="1086928"/>
            <a:ext cx="1471658" cy="2393114"/>
          </a:xfrm>
          <a:prstGeom prst="rect">
            <a:avLst/>
          </a:prstGeom>
          <a:noFill/>
          <a:ln>
            <a:noFill/>
          </a:ln>
        </p:spPr>
      </p:pic>
      <p:pic>
        <p:nvPicPr>
          <p:cNvPr id="12" name="Рисунок 11" descr="C:\Users\Samsung\Desktop\бц3 трубы\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0924" y="1082258"/>
            <a:ext cx="1458570" cy="2393114"/>
          </a:xfrm>
          <a:prstGeom prst="rect">
            <a:avLst/>
          </a:prstGeom>
          <a:noFill/>
          <a:ln>
            <a:noFill/>
          </a:ln>
        </p:spPr>
      </p:pic>
      <p:pic>
        <p:nvPicPr>
          <p:cNvPr id="13" name="Рисунок 12" descr="C:\Users\Samsung\Desktop\бц3 трубы\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5477" y="1054373"/>
            <a:ext cx="1477231" cy="2393114"/>
          </a:xfrm>
          <a:prstGeom prst="rect">
            <a:avLst/>
          </a:prstGeom>
          <a:noFill/>
          <a:ln>
            <a:noFill/>
          </a:ln>
        </p:spPr>
      </p:pic>
      <p:sp>
        <p:nvSpPr>
          <p:cNvPr id="14" name="Rectangle 5"/>
          <p:cNvSpPr>
            <a:spLocks noChangeArrowheads="1"/>
          </p:cNvSpPr>
          <p:nvPr/>
        </p:nvSpPr>
        <p:spPr bwMode="auto">
          <a:xfrm>
            <a:off x="23057" y="3516115"/>
            <a:ext cx="4455637" cy="830997"/>
          </a:xfrm>
          <a:prstGeom prst="rect">
            <a:avLst/>
          </a:prstGeom>
          <a:noFill/>
          <a:ln w="9525">
            <a:noFill/>
            <a:miter lim="800000"/>
            <a:headEnd/>
            <a:tailEnd/>
          </a:ln>
        </p:spPr>
        <p:txBody>
          <a:bodyPr wrap="square" anchor="ctr">
            <a:spAutoFit/>
          </a:bodyPr>
          <a:lstStyle/>
          <a:p>
            <a:pPr indent="449263" eaLnBrk="0" hangingPunct="0">
              <a:defRPr/>
            </a:pPr>
            <a:r>
              <a:rPr lang="en-US" sz="1200" dirty="0" smtClean="0">
                <a:latin typeface="Verdana" panose="020B0604030504040204" pitchFamily="34" charset="0"/>
                <a:ea typeface="Verdana" panose="020B0604030504040204" pitchFamily="34" charset="0"/>
                <a:cs typeface="Times New Roman" pitchFamily="18" charset="0"/>
              </a:rPr>
              <a:t>	     </a:t>
            </a:r>
            <a:r>
              <a:rPr lang="ru-RU" sz="1200" dirty="0" smtClean="0">
                <a:latin typeface="Verdana" panose="020B0604030504040204" pitchFamily="34" charset="0"/>
                <a:ea typeface="Verdana" panose="020B0604030504040204" pitchFamily="34" charset="0"/>
                <a:cs typeface="Times New Roman" pitchFamily="18" charset="0"/>
              </a:rPr>
              <a:t>а</a:t>
            </a:r>
            <a:r>
              <a:rPr lang="ru-RU" sz="1200" dirty="0">
                <a:latin typeface="Verdana" panose="020B0604030504040204" pitchFamily="34" charset="0"/>
                <a:ea typeface="Verdana" panose="020B0604030504040204" pitchFamily="34" charset="0"/>
                <a:cs typeface="Times New Roman" pitchFamily="18" charset="0"/>
              </a:rPr>
              <a:t>)</a:t>
            </a:r>
            <a:r>
              <a:rPr lang="en-US" sz="1200" dirty="0">
                <a:latin typeface="Verdana" panose="020B0604030504040204" pitchFamily="34" charset="0"/>
                <a:ea typeface="Verdana" panose="020B0604030504040204" pitchFamily="34" charset="0"/>
                <a:cs typeface="Times New Roman" pitchFamily="18" charset="0"/>
              </a:rPr>
              <a:t>            </a:t>
            </a:r>
            <a:r>
              <a:rPr lang="ru-RU" sz="1200" dirty="0">
                <a:latin typeface="Verdana" panose="020B0604030504040204" pitchFamily="34" charset="0"/>
                <a:ea typeface="Verdana" panose="020B0604030504040204" pitchFamily="34" charset="0"/>
                <a:cs typeface="Times New Roman" pitchFamily="18" charset="0"/>
              </a:rPr>
              <a:t>        </a:t>
            </a:r>
            <a:r>
              <a:rPr lang="en-US" sz="1200" dirty="0" smtClean="0">
                <a:latin typeface="Verdana" panose="020B0604030504040204" pitchFamily="34" charset="0"/>
                <a:ea typeface="Verdana" panose="020B0604030504040204" pitchFamily="34" charset="0"/>
                <a:cs typeface="Times New Roman" pitchFamily="18" charset="0"/>
              </a:rPr>
              <a:t>      b</a:t>
            </a:r>
            <a:r>
              <a:rPr lang="ru-RU" sz="1200" dirty="0" smtClean="0">
                <a:latin typeface="Verdana" panose="020B0604030504040204" pitchFamily="34" charset="0"/>
                <a:ea typeface="Verdana" panose="020B0604030504040204" pitchFamily="34" charset="0"/>
                <a:cs typeface="Times New Roman" pitchFamily="18" charset="0"/>
              </a:rPr>
              <a:t>)</a:t>
            </a:r>
            <a:r>
              <a:rPr lang="en-US" sz="1200" dirty="0" smtClean="0">
                <a:latin typeface="Verdana" panose="020B0604030504040204" pitchFamily="34" charset="0"/>
                <a:ea typeface="Verdana" panose="020B0604030504040204" pitchFamily="34" charset="0"/>
                <a:cs typeface="Times New Roman" pitchFamily="18" charset="0"/>
              </a:rPr>
              <a:t>			     c)</a:t>
            </a:r>
          </a:p>
          <a:p>
            <a:pPr indent="449263" algn="ctr" eaLnBrk="0" hangingPunct="0">
              <a:defRPr/>
            </a:pPr>
            <a:r>
              <a:rPr lang="en-US" sz="1200" b="1" dirty="0" smtClean="0">
                <a:latin typeface="Verdana" panose="020B0604030504040204" pitchFamily="34" charset="0"/>
                <a:ea typeface="Verdana" panose="020B0604030504040204" pitchFamily="34" charset="0"/>
                <a:cs typeface="Times New Roman" pitchFamily="18" charset="0"/>
              </a:rPr>
              <a:t>	Fig.2 </a:t>
            </a:r>
            <a:r>
              <a:rPr lang="en-US" sz="1200" dirty="0" smtClean="0">
                <a:latin typeface="Verdana" panose="020B0604030504040204" pitchFamily="34" charset="0"/>
                <a:ea typeface="Verdana" panose="020B0604030504040204" pitchFamily="34" charset="0"/>
                <a:cs typeface="Times New Roman" pitchFamily="18" charset="0"/>
              </a:rPr>
              <a:t>Extended elementary cell of BC</a:t>
            </a:r>
            <a:r>
              <a:rPr lang="en-US" sz="1200" baseline="-25000" dirty="0" smtClean="0">
                <a:latin typeface="Verdana" panose="020B0604030504040204" pitchFamily="34" charset="0"/>
                <a:ea typeface="Verdana" panose="020B0604030504040204" pitchFamily="34" charset="0"/>
                <a:cs typeface="Times New Roman" pitchFamily="18" charset="0"/>
              </a:rPr>
              <a:t>3 </a:t>
            </a:r>
            <a:r>
              <a:rPr lang="en-US" sz="1200" dirty="0" smtClean="0">
                <a:latin typeface="Verdana" panose="020B0604030504040204" pitchFamily="34" charset="0"/>
                <a:ea typeface="Verdana" panose="020B0604030504040204" pitchFamily="34" charset="0"/>
                <a:cs typeface="Times New Roman" pitchFamily="18" charset="0"/>
              </a:rPr>
              <a:t>nanotube: </a:t>
            </a:r>
          </a:p>
          <a:p>
            <a:pPr algn="ctr" eaLnBrk="0" hangingPunct="0">
              <a:defRPr/>
            </a:pPr>
            <a:r>
              <a:rPr lang="en-US" sz="1200" dirty="0" smtClean="0">
                <a:latin typeface="Verdana" panose="020B0604030504040204" pitchFamily="34" charset="0"/>
                <a:ea typeface="Verdana" panose="020B0604030504040204" pitchFamily="34" charset="0"/>
                <a:cs typeface="Times New Roman" pitchFamily="18" charset="0"/>
              </a:rPr>
              <a:t>a) atom </a:t>
            </a:r>
            <a:r>
              <a:rPr lang="en-US" sz="1200" dirty="0">
                <a:latin typeface="Verdana" panose="020B0604030504040204" pitchFamily="34" charset="0"/>
                <a:ea typeface="Verdana" panose="020B0604030504040204" pitchFamily="34" charset="0"/>
                <a:cs typeface="Times New Roman" pitchFamily="18" charset="0"/>
              </a:rPr>
              <a:t>location in type </a:t>
            </a:r>
            <a:r>
              <a:rPr lang="en-US" sz="1200" dirty="0" smtClean="0">
                <a:latin typeface="Verdana" panose="020B0604030504040204" pitchFamily="34" charset="0"/>
                <a:ea typeface="Verdana" panose="020B0604030504040204" pitchFamily="34" charset="0"/>
                <a:cs typeface="Times New Roman" pitchFamily="18" charset="0"/>
              </a:rPr>
              <a:t>A; b</a:t>
            </a:r>
            <a:r>
              <a:rPr lang="en-US" sz="1200" dirty="0">
                <a:latin typeface="Verdana" panose="020B0604030504040204" pitchFamily="34" charset="0"/>
                <a:ea typeface="Verdana" panose="020B0604030504040204" pitchFamily="34" charset="0"/>
                <a:cs typeface="Times New Roman" pitchFamily="18" charset="0"/>
              </a:rPr>
              <a:t>) atom location in type </a:t>
            </a:r>
            <a:r>
              <a:rPr lang="en-US" sz="1200" dirty="0" smtClean="0">
                <a:latin typeface="Verdana" panose="020B0604030504040204" pitchFamily="34" charset="0"/>
                <a:ea typeface="Verdana" panose="020B0604030504040204" pitchFamily="34" charset="0"/>
                <a:cs typeface="Times New Roman" pitchFamily="18" charset="0"/>
              </a:rPr>
              <a:t>B;</a:t>
            </a:r>
          </a:p>
          <a:p>
            <a:pPr algn="ctr" eaLnBrk="0" hangingPunct="0">
              <a:defRPr/>
            </a:pPr>
            <a:r>
              <a:rPr lang="en-US" sz="1200" dirty="0" smtClean="0">
                <a:latin typeface="Verdana" panose="020B0604030504040204" pitchFamily="34" charset="0"/>
                <a:ea typeface="Verdana" panose="020B0604030504040204" pitchFamily="34" charset="0"/>
                <a:cs typeface="Times New Roman" pitchFamily="18" charset="0"/>
              </a:rPr>
              <a:t>c)</a:t>
            </a:r>
            <a:r>
              <a:rPr lang="en-US" sz="1200" dirty="0">
                <a:latin typeface="Verdana" panose="020B0604030504040204" pitchFamily="34" charset="0"/>
                <a:ea typeface="Verdana" panose="020B0604030504040204" pitchFamily="34" charset="0"/>
                <a:cs typeface="Times New Roman" pitchFamily="18" charset="0"/>
              </a:rPr>
              <a:t> atom location in type </a:t>
            </a:r>
            <a:r>
              <a:rPr lang="en-US" sz="1200" dirty="0" smtClean="0">
                <a:latin typeface="Verdana" panose="020B0604030504040204" pitchFamily="34" charset="0"/>
                <a:ea typeface="Verdana" panose="020B0604030504040204" pitchFamily="34" charset="0"/>
                <a:cs typeface="Times New Roman" pitchFamily="18" charset="0"/>
              </a:rPr>
              <a:t>C</a:t>
            </a:r>
            <a:endParaRPr lang="ru-RU" sz="1200" dirty="0">
              <a:latin typeface="Verdana" panose="020B0604030504040204" pitchFamily="34" charset="0"/>
              <a:ea typeface="Verdana" panose="020B0604030504040204" pitchFamily="34" charset="0"/>
            </a:endParaRPr>
          </a:p>
        </p:txBody>
      </p:sp>
      <p:sp>
        <p:nvSpPr>
          <p:cNvPr id="15" name="TextBox 14"/>
          <p:cNvSpPr txBox="1"/>
          <p:nvPr/>
        </p:nvSpPr>
        <p:spPr>
          <a:xfrm>
            <a:off x="1769574" y="717596"/>
            <a:ext cx="1526837" cy="369332"/>
          </a:xfrm>
          <a:prstGeom prst="rect">
            <a:avLst/>
          </a:prstGeom>
          <a:noFill/>
        </p:spPr>
        <p:txBody>
          <a:bodyPr wrap="square" rtlCol="0">
            <a:spAutoFit/>
          </a:bodyPr>
          <a:lstStyle/>
          <a:p>
            <a:r>
              <a:rPr lang="en-US" b="1" dirty="0" smtClean="0">
                <a:latin typeface="Verdana" panose="020B0604030504040204" pitchFamily="34" charset="0"/>
                <a:ea typeface="Verdana" panose="020B0604030504040204" pitchFamily="34" charset="0"/>
              </a:rPr>
              <a:t>Arm-chair</a:t>
            </a:r>
            <a:endParaRPr lang="ru-RU" b="1" dirty="0">
              <a:latin typeface="Verdana" panose="020B0604030504040204" pitchFamily="34" charset="0"/>
              <a:ea typeface="Verdana" panose="020B0604030504040204" pitchFamily="34" charset="0"/>
            </a:endParaRPr>
          </a:p>
        </p:txBody>
      </p:sp>
      <p:graphicFrame>
        <p:nvGraphicFramePr>
          <p:cNvPr id="16" name="Содержимое 9"/>
          <p:cNvGraphicFramePr>
            <a:graphicFrameLocks noGrp="1"/>
          </p:cNvGraphicFramePr>
          <p:nvPr>
            <p:ph idx="1"/>
            <p:extLst>
              <p:ext uri="{D42A27DB-BD31-4B8C-83A1-F6EECF244321}">
                <p14:modId xmlns:p14="http://schemas.microsoft.com/office/powerpoint/2010/main" val="3646652686"/>
              </p:ext>
            </p:extLst>
          </p:nvPr>
        </p:nvGraphicFramePr>
        <p:xfrm>
          <a:off x="5225061" y="1502157"/>
          <a:ext cx="3753920" cy="5121271"/>
        </p:xfrm>
        <a:graphic>
          <a:graphicData uri="http://schemas.openxmlformats.org/drawingml/2006/table">
            <a:tbl>
              <a:tblPr/>
              <a:tblGrid>
                <a:gridCol w="804313">
                  <a:extLst>
                    <a:ext uri="{9D8B030D-6E8A-4147-A177-3AD203B41FA5}">
                      <a16:colId xmlns:a16="http://schemas.microsoft.com/office/drawing/2014/main" val="20000"/>
                    </a:ext>
                  </a:extLst>
                </a:gridCol>
                <a:gridCol w="741647">
                  <a:extLst>
                    <a:ext uri="{9D8B030D-6E8A-4147-A177-3AD203B41FA5}">
                      <a16:colId xmlns:a16="http://schemas.microsoft.com/office/drawing/2014/main" val="20001"/>
                    </a:ext>
                  </a:extLst>
                </a:gridCol>
                <a:gridCol w="1029991">
                  <a:extLst>
                    <a:ext uri="{9D8B030D-6E8A-4147-A177-3AD203B41FA5}">
                      <a16:colId xmlns:a16="http://schemas.microsoft.com/office/drawing/2014/main" val="20002"/>
                    </a:ext>
                  </a:extLst>
                </a:gridCol>
                <a:gridCol w="1177969">
                  <a:extLst>
                    <a:ext uri="{9D8B030D-6E8A-4147-A177-3AD203B41FA5}">
                      <a16:colId xmlns:a16="http://schemas.microsoft.com/office/drawing/2014/main" val="20003"/>
                    </a:ext>
                  </a:extLst>
                </a:gridCol>
              </a:tblGrid>
              <a:tr h="731611">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r>
                        <a:rPr kumimoji="0" lang="ru-RU" sz="1600" b="1" i="0" u="none" strike="noStrike" cap="none" normalizeH="0" baseline="0" dirty="0" err="1"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n</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 0)</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D</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 Å</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err="1"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ΔE</a:t>
                      </a:r>
                      <a:r>
                        <a:rPr kumimoji="0" lang="ru-RU" sz="1600" b="1" i="0" u="none" strike="noStrike" cap="none" normalizeH="0" baseline="-25000" dirty="0" err="1"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g</a:t>
                      </a:r>
                      <a:r>
                        <a:rPr kumimoji="0" lang="ru-RU" sz="1600" b="1" i="0" u="none" strike="noStrike" cap="none" normalizeH="0" baseline="0" dirty="0" err="1"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 </a:t>
                      </a:r>
                      <a:r>
                        <a:rPr kumimoji="0" lang="en-US" sz="1600" b="1" i="0" u="none" strike="noStrike" cap="none" normalizeH="0" baseline="0" dirty="0" err="1"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eV</a:t>
                      </a:r>
                      <a:endPar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en-US" sz="1600" b="1" i="0" u="none" strike="noStrike" cap="none" normalizeH="0" baseline="0" dirty="0" smtClean="0">
                          <a:ln>
                            <a:noFill/>
                          </a:ln>
                          <a:solidFill>
                            <a:srgbClr val="002060"/>
                          </a:solidFill>
                          <a:effectLst/>
                          <a:latin typeface="Times New Roman" pitchFamily="18" charset="0"/>
                          <a:cs typeface="Times New Roman" pitchFamily="18" charset="0"/>
                        </a:rPr>
                        <a:t>Strain Energy</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 </a:t>
                      </a:r>
                      <a:r>
                        <a:rPr kumimoji="0" lang="en-US" sz="1600" b="1" i="0" u="none" strike="noStrike" cap="none" normalizeH="0" baseline="0" dirty="0" err="1"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eV</a:t>
                      </a:r>
                      <a:endPar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05">
                <a:tc gridSpan="4">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Type</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 А</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(4,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4</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5,42</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6,44</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24,05</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(6,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6</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8,14</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6,41</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31,93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(8,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8</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4,89</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33,25</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(10,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1</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3,11</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42,55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(12,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12</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16,27</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2, 98</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70,94</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805">
                <a:tc gridSpan="4">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Type B</a:t>
                      </a:r>
                      <a:endPar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(4,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4</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4,19</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53,62</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(6,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6</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8,14</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31,27</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(8,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8</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10,85</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(10,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1</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40,06</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(12,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12</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16,27</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31,44</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672927731"/>
              </p:ext>
            </p:extLst>
          </p:nvPr>
        </p:nvGraphicFramePr>
        <p:xfrm>
          <a:off x="1471141" y="4428598"/>
          <a:ext cx="3753920" cy="2194830"/>
        </p:xfrm>
        <a:graphic>
          <a:graphicData uri="http://schemas.openxmlformats.org/drawingml/2006/table">
            <a:tbl>
              <a:tblPr/>
              <a:tblGrid>
                <a:gridCol w="804313">
                  <a:extLst>
                    <a:ext uri="{9D8B030D-6E8A-4147-A177-3AD203B41FA5}">
                      <a16:colId xmlns:a16="http://schemas.microsoft.com/office/drawing/2014/main" val="3104364701"/>
                    </a:ext>
                  </a:extLst>
                </a:gridCol>
                <a:gridCol w="741647">
                  <a:extLst>
                    <a:ext uri="{9D8B030D-6E8A-4147-A177-3AD203B41FA5}">
                      <a16:colId xmlns:a16="http://schemas.microsoft.com/office/drawing/2014/main" val="896023744"/>
                    </a:ext>
                  </a:extLst>
                </a:gridCol>
                <a:gridCol w="1029991">
                  <a:extLst>
                    <a:ext uri="{9D8B030D-6E8A-4147-A177-3AD203B41FA5}">
                      <a16:colId xmlns:a16="http://schemas.microsoft.com/office/drawing/2014/main" val="847552706"/>
                    </a:ext>
                  </a:extLst>
                </a:gridCol>
                <a:gridCol w="1177969">
                  <a:extLst>
                    <a:ext uri="{9D8B030D-6E8A-4147-A177-3AD203B41FA5}">
                      <a16:colId xmlns:a16="http://schemas.microsoft.com/office/drawing/2014/main" val="183822356"/>
                    </a:ext>
                  </a:extLst>
                </a:gridCol>
              </a:tblGrid>
              <a:tr h="365805">
                <a:tc gridSpan="4">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Type C</a:t>
                      </a:r>
                      <a:endPar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060495169"/>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(4,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4</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5,42</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en-US"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16,58</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319859"/>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(6,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6</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8,14</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8,78</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4741784"/>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(8,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8</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10,85</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5,47</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26,97</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0767562"/>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(10,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1</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3,88</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30,21</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6499116"/>
                  </a:ext>
                </a:extLst>
              </a:tr>
              <a:tr h="36580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79475" algn="ctr"/>
                          <a:tab pos="1762125" algn="r"/>
                        </a:tabLst>
                      </a:pP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(12, </a:t>
                      </a:r>
                      <a:r>
                        <a:rPr kumimoji="0" lang="en-US"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12</a:t>
                      </a:r>
                      <a:r>
                        <a:rPr kumimoji="0" lang="ru-RU" sz="1600" b="1" i="0" u="none" strike="noStrike" cap="none" normalizeH="0" baseline="0" dirty="0" smtClean="0">
                          <a:ln>
                            <a:noFill/>
                          </a:ln>
                          <a:solidFill>
                            <a:srgbClr val="002060"/>
                          </a:solidFill>
                          <a:effectLst/>
                          <a:latin typeface="Times New Roman" panose="02020603050405020304" pitchFamily="18" charset="0"/>
                          <a:ea typeface="Verdana" panose="020B0604030504040204" pitchFamily="34" charset="0"/>
                          <a:cs typeface="Times New Roman" panose="02020603050405020304" pitchFamily="18" charset="0"/>
                        </a:rPr>
                        <a:t>)</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16,27</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3,96</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3308940"/>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1"/>
          <p:cNvPicPr>
            <a:picLocks noChangeAspect="1"/>
          </p:cNvPicPr>
          <p:nvPr/>
        </p:nvPicPr>
        <p:blipFill>
          <a:blip r:embed="rId2" cstate="print"/>
          <a:srcRect/>
          <a:stretch>
            <a:fillRect/>
          </a:stretch>
        </p:blipFill>
        <p:spPr bwMode="auto">
          <a:xfrm>
            <a:off x="0" y="-196486"/>
            <a:ext cx="9144000" cy="6858000"/>
          </a:xfrm>
          <a:prstGeom prst="rect">
            <a:avLst/>
          </a:prstGeom>
          <a:noFill/>
          <a:ln w="9525">
            <a:noFill/>
            <a:miter lim="800000"/>
            <a:headEnd/>
            <a:tailEnd/>
          </a:ln>
        </p:spPr>
      </p:pic>
      <p:graphicFrame>
        <p:nvGraphicFramePr>
          <p:cNvPr id="6" name="Диаграмма 5"/>
          <p:cNvGraphicFramePr>
            <a:graphicFrameLocks/>
          </p:cNvGraphicFramePr>
          <p:nvPr>
            <p:extLst>
              <p:ext uri="{D42A27DB-BD31-4B8C-83A1-F6EECF244321}">
                <p14:modId xmlns:p14="http://schemas.microsoft.com/office/powerpoint/2010/main" val="3289901032"/>
              </p:ext>
            </p:extLst>
          </p:nvPr>
        </p:nvGraphicFramePr>
        <p:xfrm>
          <a:off x="104095" y="1163026"/>
          <a:ext cx="4161453" cy="1829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4058717635"/>
              </p:ext>
            </p:extLst>
          </p:nvPr>
        </p:nvGraphicFramePr>
        <p:xfrm>
          <a:off x="4526259" y="1163026"/>
          <a:ext cx="3816424" cy="1829750"/>
        </p:xfrm>
        <a:graphic>
          <a:graphicData uri="http://schemas.openxmlformats.org/drawingml/2006/chart">
            <c:chart xmlns:c="http://schemas.openxmlformats.org/drawingml/2006/chart" xmlns:r="http://schemas.openxmlformats.org/officeDocument/2006/relationships" r:id="rId4"/>
          </a:graphicData>
        </a:graphic>
      </p:graphicFrame>
      <p:sp>
        <p:nvSpPr>
          <p:cNvPr id="2" name="Прямоугольник 1"/>
          <p:cNvSpPr/>
          <p:nvPr/>
        </p:nvSpPr>
        <p:spPr>
          <a:xfrm>
            <a:off x="0" y="5683607"/>
            <a:ext cx="4572000" cy="738664"/>
          </a:xfrm>
          <a:prstGeom prst="rect">
            <a:avLst/>
          </a:prstGeom>
        </p:spPr>
        <p:txBody>
          <a:bodyPr>
            <a:spAutoFit/>
          </a:bodyPr>
          <a:lstStyle/>
          <a:p>
            <a:pPr algn="ctr"/>
            <a:r>
              <a:rPr lang="en-US" altLang="ru-RU" sz="1400" b="1" dirty="0">
                <a:latin typeface="Verdana" panose="020B0604030504040204" pitchFamily="34" charset="0"/>
                <a:ea typeface="Verdana" panose="020B0604030504040204" pitchFamily="34" charset="0"/>
                <a:cs typeface="Times New Roman" panose="02020603050405020304" pitchFamily="18" charset="0"/>
              </a:rPr>
              <a:t>Fig. 3 </a:t>
            </a:r>
            <a:r>
              <a:rPr lang="en-US" altLang="ru-RU" sz="1400" dirty="0">
                <a:latin typeface="Verdana" panose="020B0604030504040204" pitchFamily="34" charset="0"/>
                <a:ea typeface="Verdana" panose="020B0604030504040204" pitchFamily="34" charset="0"/>
                <a:cs typeface="Times New Roman" panose="02020603050405020304" pitchFamily="18" charset="0"/>
              </a:rPr>
              <a:t>Strain energy as a function of corresponding diameter of BC</a:t>
            </a:r>
            <a:r>
              <a:rPr lang="en-US" altLang="ru-RU" sz="1400" baseline="-25000" dirty="0">
                <a:latin typeface="Verdana" panose="020B0604030504040204" pitchFamily="34" charset="0"/>
                <a:ea typeface="Verdana" panose="020B0604030504040204" pitchFamily="34" charset="0"/>
                <a:cs typeface="Times New Roman" panose="02020603050405020304" pitchFamily="18" charset="0"/>
              </a:rPr>
              <a:t>3 </a:t>
            </a:r>
            <a:r>
              <a:rPr lang="en-US" altLang="ru-RU" sz="1400" dirty="0" smtClean="0">
                <a:latin typeface="Verdana" panose="020B0604030504040204" pitchFamily="34" charset="0"/>
                <a:ea typeface="Verdana" panose="020B0604030504040204" pitchFamily="34" charset="0"/>
                <a:cs typeface="Times New Roman" panose="02020603050405020304" pitchFamily="18" charset="0"/>
              </a:rPr>
              <a:t>nanotubes: </a:t>
            </a:r>
            <a:endParaRPr lang="en-US" altLang="ru-RU" sz="1400" dirty="0" smtClean="0">
              <a:latin typeface="Verdana" panose="020B0604030504040204" pitchFamily="34" charset="0"/>
              <a:ea typeface="Verdana" panose="020B0604030504040204" pitchFamily="34" charset="0"/>
              <a:cs typeface="Times New Roman" panose="02020603050405020304" pitchFamily="18" charset="0"/>
            </a:endParaRPr>
          </a:p>
          <a:p>
            <a:pPr algn="ctr"/>
            <a:r>
              <a:rPr lang="en-US" altLang="ru-RU" sz="1400" dirty="0" smtClean="0">
                <a:latin typeface="Verdana" panose="020B0604030504040204" pitchFamily="34" charset="0"/>
                <a:ea typeface="Verdana" panose="020B0604030504040204" pitchFamily="34" charset="0"/>
                <a:cs typeface="Times New Roman" panose="02020603050405020304" pitchFamily="18" charset="0"/>
              </a:rPr>
              <a:t>a</a:t>
            </a:r>
            <a:r>
              <a:rPr lang="en-US" altLang="ru-RU" sz="1400" dirty="0" smtClean="0">
                <a:latin typeface="Verdana" panose="020B0604030504040204" pitchFamily="34" charset="0"/>
                <a:ea typeface="Verdana" panose="020B0604030504040204" pitchFamily="34" charset="0"/>
                <a:cs typeface="Times New Roman" panose="02020603050405020304" pitchFamily="18" charset="0"/>
              </a:rPr>
              <a:t>) zig-zag; b) arm-chair</a:t>
            </a:r>
            <a:endParaRPr lang="ru-RU" altLang="ru-RU" sz="1400" dirty="0">
              <a:latin typeface="Verdana" panose="020B0604030504040204" pitchFamily="34" charset="0"/>
              <a:ea typeface="Verdana" panose="020B0604030504040204" pitchFamily="34" charset="0"/>
            </a:endParaRPr>
          </a:p>
        </p:txBody>
      </p:sp>
      <p:sp>
        <p:nvSpPr>
          <p:cNvPr id="3" name="Прямоугольник 2"/>
          <p:cNvSpPr/>
          <p:nvPr/>
        </p:nvSpPr>
        <p:spPr>
          <a:xfrm>
            <a:off x="4526259" y="5575885"/>
            <a:ext cx="4572000" cy="954107"/>
          </a:xfrm>
          <a:prstGeom prst="rect">
            <a:avLst/>
          </a:prstGeom>
        </p:spPr>
        <p:txBody>
          <a:bodyPr>
            <a:spAutoFit/>
          </a:bodyPr>
          <a:lstStyle/>
          <a:p>
            <a:pPr algn="ctr"/>
            <a:r>
              <a:rPr lang="en-US" altLang="ru-RU" sz="1400" b="1" dirty="0">
                <a:latin typeface="Verdana" panose="020B0604030504040204" pitchFamily="34" charset="0"/>
                <a:ea typeface="Verdana" panose="020B0604030504040204" pitchFamily="34" charset="0"/>
                <a:cs typeface="Times New Roman" panose="02020603050405020304" pitchFamily="18" charset="0"/>
              </a:rPr>
              <a:t>Fig</a:t>
            </a:r>
            <a:r>
              <a:rPr lang="ru-RU" altLang="ru-RU" sz="1400" b="1" dirty="0">
                <a:latin typeface="Verdana" panose="020B0604030504040204" pitchFamily="34" charset="0"/>
                <a:ea typeface="Verdana" panose="020B0604030504040204" pitchFamily="34" charset="0"/>
                <a:cs typeface="Times New Roman" panose="02020603050405020304" pitchFamily="18" charset="0"/>
              </a:rPr>
              <a:t>. </a:t>
            </a:r>
            <a:r>
              <a:rPr lang="en-US" altLang="ru-RU" sz="1400" b="1" dirty="0">
                <a:latin typeface="Verdana" panose="020B0604030504040204" pitchFamily="34" charset="0"/>
                <a:ea typeface="Verdana" panose="020B0604030504040204" pitchFamily="34" charset="0"/>
                <a:cs typeface="Times New Roman" panose="02020603050405020304" pitchFamily="18" charset="0"/>
              </a:rPr>
              <a:t>4</a:t>
            </a:r>
            <a:r>
              <a:rPr lang="ru-RU" altLang="ru-RU" sz="1400" b="1" dirty="0">
                <a:latin typeface="Verdana" panose="020B0604030504040204" pitchFamily="34" charset="0"/>
                <a:ea typeface="Verdana" panose="020B0604030504040204" pitchFamily="34" charset="0"/>
                <a:cs typeface="Times New Roman" panose="02020603050405020304" pitchFamily="18" charset="0"/>
              </a:rPr>
              <a:t>. </a:t>
            </a:r>
            <a:r>
              <a:rPr lang="en-US" altLang="ru-RU" sz="1400" dirty="0">
                <a:latin typeface="Verdana" panose="020B0604030504040204" pitchFamily="34" charset="0"/>
                <a:ea typeface="Verdana" panose="020B0604030504040204" pitchFamily="34" charset="0"/>
                <a:cs typeface="Times New Roman" panose="02020603050405020304" pitchFamily="18" charset="0"/>
              </a:rPr>
              <a:t>Energy gap as a function of corresponding diameter of BC</a:t>
            </a:r>
            <a:r>
              <a:rPr lang="en-US" altLang="ru-RU" sz="1400" baseline="-25000" dirty="0">
                <a:latin typeface="Verdana" panose="020B0604030504040204" pitchFamily="34" charset="0"/>
                <a:ea typeface="Verdana" panose="020B0604030504040204" pitchFamily="34" charset="0"/>
                <a:cs typeface="Times New Roman" panose="02020603050405020304" pitchFamily="18" charset="0"/>
              </a:rPr>
              <a:t>3</a:t>
            </a:r>
            <a:r>
              <a:rPr lang="en-US" altLang="ru-RU" sz="1400" dirty="0">
                <a:latin typeface="Verdana" panose="020B0604030504040204" pitchFamily="34" charset="0"/>
                <a:ea typeface="Verdana" panose="020B0604030504040204" pitchFamily="34" charset="0"/>
                <a:cs typeface="Times New Roman" panose="02020603050405020304" pitchFamily="18" charset="0"/>
              </a:rPr>
              <a:t> </a:t>
            </a:r>
            <a:r>
              <a:rPr lang="en-US" altLang="ru-RU" sz="1400" dirty="0" smtClean="0">
                <a:latin typeface="Verdana" panose="020B0604030504040204" pitchFamily="34" charset="0"/>
                <a:ea typeface="Verdana" panose="020B0604030504040204" pitchFamily="34" charset="0"/>
                <a:cs typeface="Times New Roman" panose="02020603050405020304" pitchFamily="18" charset="0"/>
              </a:rPr>
              <a:t>nanotube</a:t>
            </a:r>
            <a:r>
              <a:rPr lang="en-US" altLang="ru-RU" sz="1400" dirty="0">
                <a:latin typeface="Verdana" panose="020B0604030504040204" pitchFamily="34" charset="0"/>
                <a:ea typeface="Verdana" panose="020B0604030504040204" pitchFamily="34" charset="0"/>
                <a:cs typeface="Times New Roman" panose="02020603050405020304" pitchFamily="18" charset="0"/>
              </a:rPr>
              <a:t>: </a:t>
            </a:r>
            <a:endParaRPr lang="en-US" altLang="ru-RU" sz="1400" dirty="0" smtClean="0">
              <a:latin typeface="Verdana" panose="020B0604030504040204" pitchFamily="34" charset="0"/>
              <a:ea typeface="Verdana" panose="020B0604030504040204" pitchFamily="34" charset="0"/>
              <a:cs typeface="Times New Roman" panose="02020603050405020304" pitchFamily="18" charset="0"/>
            </a:endParaRPr>
          </a:p>
          <a:p>
            <a:pPr algn="ctr"/>
            <a:r>
              <a:rPr lang="en-US" altLang="ru-RU" sz="1400" dirty="0" smtClean="0">
                <a:latin typeface="Verdana" panose="020B0604030504040204" pitchFamily="34" charset="0"/>
                <a:ea typeface="Verdana" panose="020B0604030504040204" pitchFamily="34" charset="0"/>
                <a:cs typeface="Times New Roman" panose="02020603050405020304" pitchFamily="18" charset="0"/>
              </a:rPr>
              <a:t>a</a:t>
            </a:r>
            <a:r>
              <a:rPr lang="en-US" altLang="ru-RU" sz="1400" dirty="0">
                <a:latin typeface="Verdana" panose="020B0604030504040204" pitchFamily="34" charset="0"/>
                <a:ea typeface="Verdana" panose="020B0604030504040204" pitchFamily="34" charset="0"/>
                <a:cs typeface="Times New Roman" panose="02020603050405020304" pitchFamily="18" charset="0"/>
              </a:rPr>
              <a:t>) zig-zag; b) arm-chair</a:t>
            </a:r>
            <a:endParaRPr lang="ru-RU" altLang="ru-RU" sz="1400" dirty="0">
              <a:latin typeface="Verdana" panose="020B0604030504040204" pitchFamily="34" charset="0"/>
              <a:ea typeface="Verdana" panose="020B0604030504040204" pitchFamily="34" charset="0"/>
            </a:endParaRPr>
          </a:p>
          <a:p>
            <a:pPr algn="ctr"/>
            <a:endParaRPr lang="ru-RU" altLang="ru-RU" sz="1400" dirty="0">
              <a:latin typeface="Verdana" panose="020B0604030504040204" pitchFamily="34" charset="0"/>
              <a:ea typeface="Verdana" panose="020B0604030504040204" pitchFamily="34" charset="0"/>
            </a:endParaRPr>
          </a:p>
        </p:txBody>
      </p:sp>
      <p:graphicFrame>
        <p:nvGraphicFramePr>
          <p:cNvPr id="9" name="Диаграмма 8"/>
          <p:cNvGraphicFramePr/>
          <p:nvPr>
            <p:extLst>
              <p:ext uri="{D42A27DB-BD31-4B8C-83A1-F6EECF244321}">
                <p14:modId xmlns:p14="http://schemas.microsoft.com/office/powerpoint/2010/main" val="2468315903"/>
              </p:ext>
            </p:extLst>
          </p:nvPr>
        </p:nvGraphicFramePr>
        <p:xfrm>
          <a:off x="4343314" y="3232514"/>
          <a:ext cx="4182313" cy="22113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Диаграмма 9"/>
          <p:cNvGraphicFramePr/>
          <p:nvPr>
            <p:extLst>
              <p:ext uri="{D42A27DB-BD31-4B8C-83A1-F6EECF244321}">
                <p14:modId xmlns:p14="http://schemas.microsoft.com/office/powerpoint/2010/main" val="3092671606"/>
              </p:ext>
            </p:extLst>
          </p:nvPr>
        </p:nvGraphicFramePr>
        <p:xfrm>
          <a:off x="149469" y="3232514"/>
          <a:ext cx="4044376" cy="221135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469478" y="68999"/>
            <a:ext cx="3940502" cy="523220"/>
          </a:xfrm>
          <a:prstGeom prst="rect">
            <a:avLst/>
          </a:prstGeom>
        </p:spPr>
        <p:txBody>
          <a:bodyPr wrap="none">
            <a:spAutoFit/>
          </a:bodyPr>
          <a:lstStyle/>
          <a:p>
            <a:r>
              <a:rPr lang="en-US" altLang="ru-RU" sz="2800" b="1" dirty="0">
                <a:solidFill>
                  <a:schemeClr val="bg1"/>
                </a:solidFill>
                <a:latin typeface="Verdana" panose="020B0604030504040204" pitchFamily="34" charset="0"/>
                <a:ea typeface="Verdana" panose="020B0604030504040204" pitchFamily="34" charset="0"/>
              </a:rPr>
              <a:t>Vacancy migration</a:t>
            </a:r>
            <a:endParaRPr lang="ru-RU" sz="2800" b="1" dirty="0">
              <a:solidFill>
                <a:schemeClr val="bg1"/>
              </a:solidFill>
              <a:latin typeface="Verdana" panose="020B0604030504040204" pitchFamily="34" charset="0"/>
              <a:ea typeface="Verdana" panose="020B0604030504040204" pitchFamily="34" charset="0"/>
            </a:endParaRPr>
          </a:p>
        </p:txBody>
      </p:sp>
      <p:pic>
        <p:nvPicPr>
          <p:cNvPr id="7" name="Picture 1" descr="миграция ион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04" y="1039252"/>
            <a:ext cx="189264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p:nvPr/>
        </p:nvPicPr>
        <p:blipFill rotWithShape="1">
          <a:blip r:embed="rId4" cstate="print">
            <a:extLst>
              <a:ext uri="{28A0092B-C50C-407E-A947-70E740481C1C}">
                <a14:useLocalDpi xmlns:a14="http://schemas.microsoft.com/office/drawing/2010/main" val="0"/>
              </a:ext>
            </a:extLst>
          </a:blip>
          <a:srcRect r="34394" b="13144"/>
          <a:stretch/>
        </p:blipFill>
        <p:spPr bwMode="auto">
          <a:xfrm>
            <a:off x="4223048" y="1197835"/>
            <a:ext cx="3968051" cy="2095834"/>
          </a:xfrm>
          <a:prstGeom prst="rect">
            <a:avLst/>
          </a:prstGeom>
          <a:noFill/>
          <a:ln>
            <a:noFill/>
          </a:ln>
        </p:spPr>
      </p:pic>
      <p:sp>
        <p:nvSpPr>
          <p:cNvPr id="9" name="Rectangle 3"/>
          <p:cNvSpPr>
            <a:spLocks noChangeArrowheads="1"/>
          </p:cNvSpPr>
          <p:nvPr/>
        </p:nvSpPr>
        <p:spPr bwMode="auto">
          <a:xfrm>
            <a:off x="1472894" y="3714582"/>
            <a:ext cx="58741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ru-RU" sz="1400" b="1" dirty="0">
                <a:latin typeface="Verdana" panose="020B0604030504040204" pitchFamily="34" charset="0"/>
                <a:ea typeface="Verdana" panose="020B0604030504040204" pitchFamily="34" charset="0"/>
                <a:cs typeface="Times New Roman" panose="02020603050405020304" pitchFamily="18" charset="0"/>
              </a:rPr>
              <a:t>Fig</a:t>
            </a:r>
            <a:r>
              <a:rPr lang="ru-RU" altLang="ru-RU" sz="1400" b="1" dirty="0">
                <a:latin typeface="Verdana" panose="020B0604030504040204" pitchFamily="34" charset="0"/>
                <a:ea typeface="Verdana" panose="020B0604030504040204" pitchFamily="34" charset="0"/>
                <a:cs typeface="Times New Roman" panose="02020603050405020304" pitchFamily="18" charset="0"/>
              </a:rPr>
              <a:t>. </a:t>
            </a:r>
            <a:r>
              <a:rPr lang="en-US" altLang="ru-RU" sz="1400" b="1" dirty="0" smtClean="0">
                <a:latin typeface="Verdana" panose="020B0604030504040204" pitchFamily="34" charset="0"/>
                <a:ea typeface="Verdana" panose="020B0604030504040204" pitchFamily="34" charset="0"/>
                <a:cs typeface="Times New Roman" panose="02020603050405020304" pitchFamily="18" charset="0"/>
              </a:rPr>
              <a:t>5</a:t>
            </a:r>
            <a:r>
              <a:rPr lang="ru-RU" altLang="ru-RU" sz="1400" b="1" dirty="0" smtClean="0">
                <a:latin typeface="Verdana" panose="020B0604030504040204" pitchFamily="34" charset="0"/>
                <a:ea typeface="Verdana" panose="020B0604030504040204" pitchFamily="34" charset="0"/>
                <a:cs typeface="Times New Roman" panose="02020603050405020304" pitchFamily="18" charset="0"/>
              </a:rPr>
              <a:t>. </a:t>
            </a:r>
            <a:r>
              <a:rPr lang="en-US" altLang="ru-RU" sz="1400" dirty="0">
                <a:latin typeface="Verdana" panose="020B0604030504040204" pitchFamily="34" charset="0"/>
                <a:ea typeface="Verdana" panose="020B0604030504040204" pitchFamily="34" charset="0"/>
                <a:cs typeface="Times New Roman" panose="02020603050405020304" pitchFamily="18" charset="0"/>
              </a:rPr>
              <a:t>Ways of </a:t>
            </a:r>
            <a:r>
              <a:rPr lang="en-US" altLang="ru-RU" sz="1400" dirty="0" smtClean="0">
                <a:latin typeface="Verdana" panose="020B0604030504040204" pitchFamily="34" charset="0"/>
                <a:ea typeface="Verdana" panose="020B0604030504040204" pitchFamily="34" charset="0"/>
                <a:cs typeface="Times New Roman" panose="02020603050405020304" pitchFamily="18" charset="0"/>
              </a:rPr>
              <a:t>migration: a) zig-zag; b),c),d) arm-chair</a:t>
            </a:r>
            <a:endParaRPr lang="ru-RU" altLang="ru-RU" dirty="0">
              <a:latin typeface="Verdana" panose="020B0604030504040204" pitchFamily="34" charset="0"/>
              <a:ea typeface="Verdana" panose="020B0604030504040204" pitchFamily="34" charset="0"/>
            </a:endParaRPr>
          </a:p>
        </p:txBody>
      </p:sp>
      <p:graphicFrame>
        <p:nvGraphicFramePr>
          <p:cNvPr id="12" name="Содержимое 12"/>
          <p:cNvGraphicFramePr>
            <a:graphicFrameLocks noGrp="1"/>
          </p:cNvGraphicFramePr>
          <p:nvPr>
            <p:ph idx="1"/>
            <p:extLst>
              <p:ext uri="{D42A27DB-BD31-4B8C-83A1-F6EECF244321}">
                <p14:modId xmlns:p14="http://schemas.microsoft.com/office/powerpoint/2010/main" val="1138658860"/>
              </p:ext>
            </p:extLst>
          </p:nvPr>
        </p:nvGraphicFramePr>
        <p:xfrm>
          <a:off x="2439729" y="4169109"/>
          <a:ext cx="3936876" cy="1813451"/>
        </p:xfrm>
        <a:graphic>
          <a:graphicData uri="http://schemas.openxmlformats.org/drawingml/2006/table">
            <a:tbl>
              <a:tblPr/>
              <a:tblGrid>
                <a:gridCol w="1226239">
                  <a:extLst>
                    <a:ext uri="{9D8B030D-6E8A-4147-A177-3AD203B41FA5}">
                      <a16:colId xmlns:a16="http://schemas.microsoft.com/office/drawing/2014/main" val="20000"/>
                    </a:ext>
                  </a:extLst>
                </a:gridCol>
                <a:gridCol w="903545">
                  <a:extLst>
                    <a:ext uri="{9D8B030D-6E8A-4147-A177-3AD203B41FA5}">
                      <a16:colId xmlns:a16="http://schemas.microsoft.com/office/drawing/2014/main" val="20001"/>
                    </a:ext>
                  </a:extLst>
                </a:gridCol>
                <a:gridCol w="903546">
                  <a:extLst>
                    <a:ext uri="{9D8B030D-6E8A-4147-A177-3AD203B41FA5}">
                      <a16:colId xmlns:a16="http://schemas.microsoft.com/office/drawing/2014/main" val="20002"/>
                    </a:ext>
                  </a:extLst>
                </a:gridCol>
                <a:gridCol w="903546">
                  <a:extLst>
                    <a:ext uri="{9D8B030D-6E8A-4147-A177-3AD203B41FA5}">
                      <a16:colId xmlns:a16="http://schemas.microsoft.com/office/drawing/2014/main" val="4144873741"/>
                    </a:ext>
                  </a:extLst>
                </a:gridCol>
              </a:tblGrid>
              <a:tr h="304819">
                <a:tc rowSpan="2">
                  <a:txBody>
                    <a:bodyPr/>
                    <a:lstStyle/>
                    <a:p>
                      <a:pPr marL="0" marR="0" lvl="0" indent="107950" algn="ctr" defTabSz="914400" rtl="0" eaLnBrk="1" fontAlgn="base" latinLnBrk="0" hangingPunct="1">
                        <a:lnSpc>
                          <a:spcPct val="150000"/>
                        </a:lnSpc>
                        <a:spcBef>
                          <a:spcPct val="0"/>
                        </a:spcBef>
                        <a:spcAft>
                          <a:spcPct val="0"/>
                        </a:spcAft>
                        <a:buClrTx/>
                        <a:buSzTx/>
                        <a:buFontTx/>
                        <a:buNone/>
                        <a:tabLst>
                          <a:tab pos="88900" algn="l"/>
                        </a:tabLst>
                      </a:pPr>
                      <a:r>
                        <a:rPr kumimoji="0" lang="en-US" sz="1400" b="1" i="0" u="none" strike="noStrike" cap="none" normalizeH="0" baseline="0" dirty="0" smtClean="0">
                          <a:ln>
                            <a:noFill/>
                          </a:ln>
                          <a:solidFill>
                            <a:srgbClr val="002060"/>
                          </a:solidFill>
                          <a:effectLst/>
                          <a:latin typeface="Times New Roman" pitchFamily="18" charset="0"/>
                          <a:cs typeface="Times New Roman" pitchFamily="18" charset="0"/>
                        </a:rPr>
                        <a:t>Way of migration</a:t>
                      </a:r>
                      <a:endParaRPr kumimoji="0" lang="ru-RU" sz="1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algn="ctr"/>
                      <a:r>
                        <a:rPr lang="en-US" sz="1400" b="1" dirty="0" smtClean="0">
                          <a:solidFill>
                            <a:srgbClr val="002060"/>
                          </a:solidFill>
                          <a:latin typeface="Times New Roman" panose="02020603050405020304" pitchFamily="18" charset="0"/>
                          <a:cs typeface="Times New Roman" panose="02020603050405020304" pitchFamily="18" charset="0"/>
                        </a:rPr>
                        <a:t>Zig-zag</a:t>
                      </a:r>
                      <a:endParaRPr lang="ru-RU" sz="1400" b="1" dirty="0">
                        <a:solidFill>
                          <a:srgbClr val="002060"/>
                        </a:solidFill>
                        <a:latin typeface="Times New Roman" panose="02020603050405020304" pitchFamily="18" charset="0"/>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dirty="0"/>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tab pos="88900" algn="l"/>
                        </a:tabLst>
                        <a:defRPr/>
                      </a:pPr>
                      <a:r>
                        <a:rPr kumimoji="0" lang="en-US" sz="1400" b="1" i="0" u="none" strike="noStrike" cap="none" normalizeH="0" baseline="0" dirty="0" smtClean="0">
                          <a:ln>
                            <a:noFill/>
                          </a:ln>
                          <a:solidFill>
                            <a:srgbClr val="002060"/>
                          </a:solidFill>
                          <a:effectLst/>
                          <a:latin typeface="Times New Roman" pitchFamily="18" charset="0"/>
                          <a:cs typeface="Times New Roman" pitchFamily="18" charset="0"/>
                        </a:rPr>
                        <a:t>Arm-chair, eV</a:t>
                      </a:r>
                      <a:endParaRPr kumimoji="0" lang="ru-RU" sz="1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tab pos="88900" algn="l"/>
                        </a:tabLst>
                      </a:pPr>
                      <a:endParaRPr kumimoji="0" lang="ru-RU" sz="1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3169">
                <a:tc vMerge="1">
                  <a:txBody>
                    <a:bodyPr/>
                    <a:lstStyle/>
                    <a:p>
                      <a:endParaRPr lang="ru-RU"/>
                    </a:p>
                  </a:txBody>
                  <a:tcPr/>
                </a:tc>
                <a:tc>
                  <a:txBody>
                    <a:bodyPr/>
                    <a:lstStyle/>
                    <a:p>
                      <a:pPr marL="0" marR="0" lvl="0" indent="42863" algn="ctr" defTabSz="914400" rtl="0" eaLnBrk="1" fontAlgn="base" latinLnBrk="0" hangingPunct="1">
                        <a:lnSpc>
                          <a:spcPct val="150000"/>
                        </a:lnSpc>
                        <a:spcBef>
                          <a:spcPct val="0"/>
                        </a:spcBef>
                        <a:spcAft>
                          <a:spcPct val="0"/>
                        </a:spcAft>
                        <a:buClrTx/>
                        <a:buSzTx/>
                        <a:buFontTx/>
                        <a:buNone/>
                        <a:tabLst>
                          <a:tab pos="88900" algn="l"/>
                        </a:tabLst>
                      </a:pPr>
                      <a:r>
                        <a:rPr kumimoji="0" lang="ru-RU" sz="1400" b="1" i="0" u="none" strike="noStrike" cap="none" normalizeH="0" baseline="0" dirty="0" err="1" smtClean="0">
                          <a:ln>
                            <a:noFill/>
                          </a:ln>
                          <a:solidFill>
                            <a:srgbClr val="002060"/>
                          </a:solidFill>
                          <a:effectLst/>
                          <a:latin typeface="Times New Roman" pitchFamily="18" charset="0"/>
                          <a:cs typeface="Times New Roman" pitchFamily="18" charset="0"/>
                        </a:rPr>
                        <a:t>Е</a:t>
                      </a:r>
                      <a:r>
                        <a:rPr kumimoji="0" lang="ru-RU" sz="1400" b="1" i="0" u="none" strike="noStrike" cap="none" normalizeH="0" baseline="-25000" dirty="0" err="1" smtClean="0">
                          <a:ln>
                            <a:noFill/>
                          </a:ln>
                          <a:solidFill>
                            <a:srgbClr val="002060"/>
                          </a:solidFill>
                          <a:effectLst/>
                          <a:latin typeface="Times New Roman" pitchFamily="18" charset="0"/>
                          <a:cs typeface="Times New Roman" pitchFamily="18" charset="0"/>
                        </a:rPr>
                        <a:t>а</a:t>
                      </a:r>
                      <a:r>
                        <a:rPr kumimoji="0" lang="ru-RU" sz="1400" b="1" i="0" u="none" strike="noStrike" cap="none" normalizeH="0" baseline="30000" dirty="0" err="1" smtClean="0">
                          <a:ln>
                            <a:noFill/>
                          </a:ln>
                          <a:solidFill>
                            <a:srgbClr val="002060"/>
                          </a:solidFill>
                          <a:effectLst/>
                          <a:latin typeface="Times New Roman" pitchFamily="18" charset="0"/>
                          <a:cs typeface="Times New Roman" pitchFamily="18" charset="0"/>
                        </a:rPr>
                        <a:t>А</a:t>
                      </a:r>
                      <a:r>
                        <a:rPr kumimoji="0" lang="ru-RU" sz="1400" b="1" i="0" u="none" strike="noStrike" cap="none" normalizeH="0" baseline="30000" dirty="0" smtClean="0">
                          <a:ln>
                            <a:noFill/>
                          </a:ln>
                          <a:solidFill>
                            <a:srgbClr val="002060"/>
                          </a:solidFill>
                          <a:effectLst/>
                          <a:latin typeface="Times New Roman" pitchFamily="18" charset="0"/>
                          <a:cs typeface="Times New Roman" pitchFamily="18" charset="0"/>
                        </a:rPr>
                        <a:t> </a:t>
                      </a:r>
                      <a:r>
                        <a:rPr kumimoji="0" lang="ru-RU" sz="14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2060"/>
                          </a:solidFill>
                          <a:effectLst/>
                          <a:latin typeface="Times New Roman" pitchFamily="18" charset="0"/>
                          <a:cs typeface="Times New Roman" pitchFamily="18" charset="0"/>
                        </a:rPr>
                        <a:t>eV</a:t>
                      </a:r>
                      <a:endParaRPr kumimoji="0" lang="ru-RU" sz="1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88900" algn="l"/>
                        </a:tabLst>
                      </a:pPr>
                      <a:r>
                        <a:rPr kumimoji="0" lang="ru-RU" sz="1400" b="1" i="0" u="none" strike="noStrike" cap="none" normalizeH="0" baseline="0" dirty="0" err="1" smtClean="0">
                          <a:ln>
                            <a:noFill/>
                          </a:ln>
                          <a:solidFill>
                            <a:srgbClr val="002060"/>
                          </a:solidFill>
                          <a:effectLst/>
                          <a:latin typeface="Times New Roman" pitchFamily="18" charset="0"/>
                          <a:cs typeface="Times New Roman" pitchFamily="18" charset="0"/>
                        </a:rPr>
                        <a:t>Е</a:t>
                      </a:r>
                      <a:r>
                        <a:rPr kumimoji="0" lang="ru-RU" sz="1400" b="1" i="0" u="none" strike="noStrike" cap="none" normalizeH="0" baseline="-25000" dirty="0" err="1" smtClean="0">
                          <a:ln>
                            <a:noFill/>
                          </a:ln>
                          <a:solidFill>
                            <a:srgbClr val="002060"/>
                          </a:solidFill>
                          <a:effectLst/>
                          <a:latin typeface="Times New Roman" pitchFamily="18" charset="0"/>
                          <a:cs typeface="Times New Roman" pitchFamily="18" charset="0"/>
                        </a:rPr>
                        <a:t>а</a:t>
                      </a:r>
                      <a:r>
                        <a:rPr kumimoji="0" lang="en-US" sz="1400" b="1" i="0" u="none" strike="noStrike" cap="none" normalizeH="0" baseline="30000" dirty="0" smtClean="0">
                          <a:ln>
                            <a:noFill/>
                          </a:ln>
                          <a:solidFill>
                            <a:srgbClr val="002060"/>
                          </a:solidFill>
                          <a:effectLst/>
                          <a:latin typeface="Times New Roman" pitchFamily="18" charset="0"/>
                          <a:cs typeface="Times New Roman" pitchFamily="18" charset="0"/>
                        </a:rPr>
                        <a:t>B</a:t>
                      </a:r>
                      <a:r>
                        <a:rPr kumimoji="0" lang="ru-RU" sz="1400" b="1" i="0" u="none" strike="noStrike" cap="none" normalizeH="0" baseline="30000" dirty="0" smtClean="0">
                          <a:ln>
                            <a:noFill/>
                          </a:ln>
                          <a:solidFill>
                            <a:srgbClr val="002060"/>
                          </a:solidFill>
                          <a:effectLst/>
                          <a:latin typeface="Times New Roman" pitchFamily="18" charset="0"/>
                          <a:cs typeface="Times New Roman" pitchFamily="18" charset="0"/>
                        </a:rPr>
                        <a:t> </a:t>
                      </a:r>
                      <a:r>
                        <a:rPr kumimoji="0" lang="ru-RU" sz="14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1400" b="1" i="0" u="none" strike="noStrike" cap="none" normalizeH="0" baseline="0" dirty="0" smtClean="0">
                          <a:ln>
                            <a:noFill/>
                          </a:ln>
                          <a:solidFill>
                            <a:srgbClr val="002060"/>
                          </a:solidFill>
                          <a:effectLst/>
                          <a:latin typeface="Times New Roman" pitchFamily="18" charset="0"/>
                          <a:cs typeface="Times New Roman" pitchFamily="18" charset="0"/>
                        </a:rPr>
                        <a:t>eV</a:t>
                      </a:r>
                      <a:endParaRPr kumimoji="0" lang="ru-RU" sz="1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3101178028"/>
                  </a:ext>
                </a:extLst>
              </a:tr>
              <a:tr h="429170">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Times New Roman" pitchFamily="18" charset="0"/>
                          <a:cs typeface="Times New Roman" pitchFamily="18" charset="0"/>
                        </a:rPr>
                        <a:t>I</a:t>
                      </a:r>
                      <a:endParaRPr kumimoji="0" lang="ru-RU" sz="1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74" marR="685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2,38</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4" marR="685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44</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4" marR="685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3,05</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4" marR="685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4161">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Times New Roman" pitchFamily="18" charset="0"/>
                          <a:cs typeface="Times New Roman" pitchFamily="18" charset="0"/>
                        </a:rPr>
                        <a:t>II</a:t>
                      </a:r>
                      <a:endParaRPr kumimoji="0" lang="ru-RU" sz="1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74" marR="685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3,44</a:t>
                      </a:r>
                    </a:p>
                  </a:txBody>
                  <a:tcPr marL="68574" marR="685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1,6</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4" marR="685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5,46</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4" marR="685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 name="Прямоугольник 2"/>
          <p:cNvSpPr/>
          <p:nvPr/>
        </p:nvSpPr>
        <p:spPr>
          <a:xfrm>
            <a:off x="789272" y="6112003"/>
            <a:ext cx="8075596" cy="584775"/>
          </a:xfrm>
          <a:prstGeom prst="rect">
            <a:avLst/>
          </a:prstGeom>
        </p:spPr>
        <p:txBody>
          <a:bodyPr wrap="square">
            <a:spAutoFit/>
          </a:bodyPr>
          <a:lstStyle/>
          <a:p>
            <a:pPr algn="ctr" eaLnBrk="1" hangingPunct="1"/>
            <a:r>
              <a:rPr lang="en-US" altLang="ru-RU" sz="1600" dirty="0">
                <a:solidFill>
                  <a:schemeClr val="accent5">
                    <a:lumMod val="50000"/>
                  </a:schemeClr>
                </a:solidFill>
                <a:latin typeface="Verdana" panose="020B0604030504040204" pitchFamily="34" charset="0"/>
                <a:ea typeface="Verdana" panose="020B0604030504040204" pitchFamily="34" charset="0"/>
              </a:rPr>
              <a:t>Atoms, which are located near the vacancy, have been charged</a:t>
            </a:r>
            <a:r>
              <a:rPr lang="ru-RU" altLang="ru-RU" sz="1600" dirty="0">
                <a:solidFill>
                  <a:schemeClr val="accent5">
                    <a:lumMod val="50000"/>
                  </a:schemeClr>
                </a:solidFill>
                <a:latin typeface="Verdana" panose="020B0604030504040204" pitchFamily="34" charset="0"/>
                <a:ea typeface="Verdana" panose="020B0604030504040204" pitchFamily="34" charset="0"/>
              </a:rPr>
              <a:t>. </a:t>
            </a:r>
            <a:endParaRPr lang="ru-RU" altLang="ru-RU" sz="1600" dirty="0" smtClean="0">
              <a:solidFill>
                <a:schemeClr val="accent5">
                  <a:lumMod val="50000"/>
                </a:schemeClr>
              </a:solidFill>
              <a:latin typeface="Verdana" panose="020B0604030504040204" pitchFamily="34" charset="0"/>
              <a:ea typeface="Verdana" panose="020B0604030504040204" pitchFamily="34" charset="0"/>
            </a:endParaRPr>
          </a:p>
          <a:p>
            <a:pPr algn="ctr" eaLnBrk="1" hangingPunct="1"/>
            <a:r>
              <a:rPr lang="en-US" altLang="ru-RU" sz="1600" dirty="0" smtClean="0">
                <a:solidFill>
                  <a:schemeClr val="accent5">
                    <a:lumMod val="50000"/>
                  </a:schemeClr>
                </a:solidFill>
                <a:latin typeface="Verdana" panose="020B0604030504040204" pitchFamily="34" charset="0"/>
                <a:ea typeface="Verdana" panose="020B0604030504040204" pitchFamily="34" charset="0"/>
              </a:rPr>
              <a:t>So</a:t>
            </a:r>
            <a:r>
              <a:rPr lang="en-US" altLang="ru-RU" sz="1600" dirty="0">
                <a:solidFill>
                  <a:schemeClr val="accent5">
                    <a:lumMod val="50000"/>
                  </a:schemeClr>
                </a:solidFill>
                <a:latin typeface="Verdana" panose="020B0604030504040204" pitchFamily="34" charset="0"/>
                <a:ea typeface="Verdana" panose="020B0604030504040204" pitchFamily="34" charset="0"/>
              </a:rPr>
              <a:t>, the vacancy migration is equal to ion migration on the nanotube surface</a:t>
            </a:r>
            <a:endParaRPr lang="ru-RU" altLang="ru-RU" sz="1600" dirty="0">
              <a:solidFill>
                <a:schemeClr val="accent5">
                  <a:lumMod val="50000"/>
                </a:schemeClr>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 name="Рисунок 2" descr="C:\Users\Пользователь\Desktop\структура.png"/>
          <p:cNvPicPr/>
          <p:nvPr/>
        </p:nvPicPr>
        <p:blipFill rotWithShape="1">
          <a:blip r:embed="rId4"/>
          <a:srcRect l="27406" t="7389" r="32107" b="7389"/>
          <a:stretch/>
        </p:blipFill>
        <p:spPr bwMode="auto">
          <a:xfrm>
            <a:off x="3079647" y="868464"/>
            <a:ext cx="2276123" cy="2392345"/>
          </a:xfrm>
          <a:prstGeom prst="rect">
            <a:avLst/>
          </a:prstGeom>
          <a:noFill/>
          <a:ln w="9525">
            <a:noFill/>
            <a:miter lim="800000"/>
            <a:headEnd/>
            <a:tailEnd/>
          </a:ln>
        </p:spPr>
      </p:pic>
      <p:pic>
        <p:nvPicPr>
          <p:cNvPr id="4" name="Рисунок 3" descr="водородава.png"/>
          <p:cNvPicPr/>
          <p:nvPr/>
        </p:nvPicPr>
        <p:blipFill rotWithShape="1">
          <a:blip r:embed="rId5"/>
          <a:srcRect l="19824" t="10077" r="21644" b="15559"/>
          <a:stretch/>
        </p:blipFill>
        <p:spPr bwMode="auto">
          <a:xfrm rot="18510735">
            <a:off x="582470" y="3071738"/>
            <a:ext cx="2828567" cy="2400350"/>
          </a:xfrm>
          <a:prstGeom prst="rect">
            <a:avLst/>
          </a:prstGeom>
          <a:noFill/>
          <a:ln w="9525">
            <a:noFill/>
            <a:miter lim="800000"/>
            <a:headEnd/>
            <a:tailEnd/>
          </a:ln>
        </p:spPr>
      </p:pic>
      <p:sp>
        <p:nvSpPr>
          <p:cNvPr id="7" name="Прямоугольник 6"/>
          <p:cNvSpPr/>
          <p:nvPr/>
        </p:nvSpPr>
        <p:spPr>
          <a:xfrm>
            <a:off x="0" y="136346"/>
            <a:ext cx="5404043" cy="523220"/>
          </a:xfrm>
          <a:prstGeom prst="rect">
            <a:avLst/>
          </a:prstGeom>
        </p:spPr>
        <p:txBody>
          <a:bodyPr wrap="none">
            <a:spAutoFit/>
          </a:bodyPr>
          <a:lstStyle/>
          <a:p>
            <a:r>
              <a:rPr lang="en-US" sz="2800" b="1" dirty="0" smtClean="0">
                <a:solidFill>
                  <a:schemeClr val="bg1"/>
                </a:solidFill>
                <a:latin typeface="Verdana" panose="020B0604030504040204" pitchFamily="34" charset="0"/>
                <a:ea typeface="Verdana" panose="020B0604030504040204" pitchFamily="34" charset="0"/>
              </a:rPr>
              <a:t>Adsorption H </a:t>
            </a:r>
            <a:r>
              <a:rPr lang="en-US" sz="2800" b="1" dirty="0">
                <a:solidFill>
                  <a:schemeClr val="bg1"/>
                </a:solidFill>
                <a:latin typeface="Verdana" panose="020B0604030504040204" pitchFamily="34" charset="0"/>
                <a:ea typeface="Verdana" panose="020B0604030504040204" pitchFamily="34" charset="0"/>
              </a:rPr>
              <a:t>and O </a:t>
            </a:r>
            <a:r>
              <a:rPr lang="en-US" sz="2800" b="1" dirty="0" smtClean="0">
                <a:solidFill>
                  <a:schemeClr val="bg1"/>
                </a:solidFill>
                <a:latin typeface="Verdana" panose="020B0604030504040204" pitchFamily="34" charset="0"/>
                <a:ea typeface="Verdana" panose="020B0604030504040204" pitchFamily="34" charset="0"/>
              </a:rPr>
              <a:t>on BC</a:t>
            </a:r>
            <a:endParaRPr lang="ru-RU" sz="2800" b="1" dirty="0">
              <a:solidFill>
                <a:schemeClr val="bg1"/>
              </a:solidFill>
              <a:latin typeface="Verdana" panose="020B0604030504040204" pitchFamily="34" charset="0"/>
              <a:ea typeface="Verdana" panose="020B0604030504040204" pitchFamily="34" charset="0"/>
            </a:endParaRPr>
          </a:p>
        </p:txBody>
      </p:sp>
      <p:pic>
        <p:nvPicPr>
          <p:cNvPr id="8" name="Рисунок 7" descr="кислород ава.png"/>
          <p:cNvPicPr/>
          <p:nvPr/>
        </p:nvPicPr>
        <p:blipFill rotWithShape="1">
          <a:blip r:embed="rId6"/>
          <a:srcRect l="16045" t="7830" r="15950" b="9373"/>
          <a:stretch/>
        </p:blipFill>
        <p:spPr>
          <a:xfrm rot="3311730">
            <a:off x="5136820" y="3216896"/>
            <a:ext cx="3339719" cy="235564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0" y="110747"/>
            <a:ext cx="5404043" cy="523220"/>
          </a:xfrm>
          <a:prstGeom prst="rect">
            <a:avLst/>
          </a:prstGeom>
        </p:spPr>
        <p:txBody>
          <a:bodyPr wrap="none">
            <a:spAutoFit/>
          </a:bodyPr>
          <a:lstStyle/>
          <a:p>
            <a:r>
              <a:rPr lang="en-US" sz="2800" b="1" dirty="0" smtClean="0">
                <a:solidFill>
                  <a:schemeClr val="bg1"/>
                </a:solidFill>
                <a:latin typeface="Verdana" panose="020B0604030504040204" pitchFamily="34" charset="0"/>
                <a:ea typeface="Verdana" panose="020B0604030504040204" pitchFamily="34" charset="0"/>
              </a:rPr>
              <a:t>Adsorption H and O on BC</a:t>
            </a:r>
            <a:endParaRPr lang="ru-RU" sz="2800" b="1" dirty="0">
              <a:solidFill>
                <a:schemeClr val="bg1"/>
              </a:solidFill>
              <a:latin typeface="Verdana" panose="020B0604030504040204" pitchFamily="34" charset="0"/>
              <a:ea typeface="Verdana" panose="020B0604030504040204"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3761763403"/>
              </p:ext>
            </p:extLst>
          </p:nvPr>
        </p:nvGraphicFramePr>
        <p:xfrm>
          <a:off x="4152124" y="1078642"/>
          <a:ext cx="4565720" cy="2401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704806887"/>
              </p:ext>
            </p:extLst>
          </p:nvPr>
        </p:nvGraphicFramePr>
        <p:xfrm>
          <a:off x="115503" y="1444772"/>
          <a:ext cx="3936732" cy="3906857"/>
        </p:xfrm>
        <a:graphic>
          <a:graphicData uri="http://schemas.openxmlformats.org/drawingml/2006/table">
            <a:tbl>
              <a:tblPr firstRow="1" firstCol="1" bandRow="1">
                <a:tableStyleId>{5C22544A-7EE6-4342-B048-85BDC9FD1C3A}</a:tableStyleId>
              </a:tblPr>
              <a:tblGrid>
                <a:gridCol w="1232005">
                  <a:extLst>
                    <a:ext uri="{9D8B030D-6E8A-4147-A177-3AD203B41FA5}">
                      <a16:colId xmlns:a16="http://schemas.microsoft.com/office/drawing/2014/main" val="519902203"/>
                    </a:ext>
                  </a:extLst>
                </a:gridCol>
                <a:gridCol w="1039188">
                  <a:extLst>
                    <a:ext uri="{9D8B030D-6E8A-4147-A177-3AD203B41FA5}">
                      <a16:colId xmlns:a16="http://schemas.microsoft.com/office/drawing/2014/main" val="3574825371"/>
                    </a:ext>
                  </a:extLst>
                </a:gridCol>
                <a:gridCol w="802642">
                  <a:extLst>
                    <a:ext uri="{9D8B030D-6E8A-4147-A177-3AD203B41FA5}">
                      <a16:colId xmlns:a16="http://schemas.microsoft.com/office/drawing/2014/main" val="2393413693"/>
                    </a:ext>
                  </a:extLst>
                </a:gridCol>
                <a:gridCol w="862897">
                  <a:extLst>
                    <a:ext uri="{9D8B030D-6E8A-4147-A177-3AD203B41FA5}">
                      <a16:colId xmlns:a16="http://schemas.microsoft.com/office/drawing/2014/main" val="3520670064"/>
                    </a:ext>
                  </a:extLst>
                </a:gridCol>
              </a:tblGrid>
              <a:tr h="626025">
                <a:tc>
                  <a:txBody>
                    <a:bodyPr/>
                    <a:lstStyle/>
                    <a:p>
                      <a:pPr marL="269875" indent="0" algn="ctr">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Adsorption variants</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731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E activation</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8256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R</a:t>
                      </a:r>
                      <a:r>
                        <a:rPr lang="en-US" sz="1400" baseline="-25000" dirty="0" smtClean="0">
                          <a:solidFill>
                            <a:srgbClr val="002060"/>
                          </a:solidFill>
                          <a:effectLst/>
                          <a:latin typeface="Times New Roman" panose="02020603050405020304" pitchFamily="18" charset="0"/>
                          <a:cs typeface="Times New Roman" panose="02020603050405020304" pitchFamily="18" charset="0"/>
                        </a:rPr>
                        <a:t>ad</a:t>
                      </a:r>
                      <a:r>
                        <a:rPr lang="en-US" sz="1400" baseline="0" dirty="0" smtClean="0">
                          <a:solidFill>
                            <a:srgbClr val="002060"/>
                          </a:solidFill>
                          <a:effectLst/>
                          <a:latin typeface="Times New Roman" panose="02020603050405020304" pitchFamily="18" charset="0"/>
                          <a:cs typeface="Times New Roman" panose="02020603050405020304" pitchFamily="18" charset="0"/>
                        </a:rPr>
                        <a:t>, Å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82563" indent="0" algn="l">
                        <a:lnSpc>
                          <a:spcPct val="100000"/>
                        </a:lnSpc>
                        <a:spcAft>
                          <a:spcPts val="0"/>
                        </a:spcAft>
                        <a:tabLst>
                          <a:tab pos="630555" algn="l"/>
                        </a:tabLst>
                      </a:pPr>
                      <a:r>
                        <a:rPr lang="ru-RU" sz="1400" dirty="0" smtClean="0">
                          <a:solidFill>
                            <a:srgbClr val="002060"/>
                          </a:solidFill>
                          <a:effectLst/>
                          <a:latin typeface="Times New Roman" panose="02020603050405020304" pitchFamily="18" charset="0"/>
                          <a:cs typeface="Times New Roman" panose="02020603050405020304" pitchFamily="18" charset="0"/>
                        </a:rPr>
                        <a:t>Е</a:t>
                      </a:r>
                      <a:r>
                        <a:rPr lang="en-US" sz="1400" baseline="-25000" dirty="0" smtClean="0">
                          <a:solidFill>
                            <a:srgbClr val="002060"/>
                          </a:solidFill>
                          <a:effectLst/>
                          <a:latin typeface="Times New Roman" panose="02020603050405020304" pitchFamily="18" charset="0"/>
                          <a:cs typeface="Times New Roman" panose="02020603050405020304" pitchFamily="18" charset="0"/>
                        </a:rPr>
                        <a:t>ad</a:t>
                      </a:r>
                      <a:r>
                        <a:rPr lang="en-US" sz="1400" baseline="0" dirty="0" smtClean="0">
                          <a:solidFill>
                            <a:srgbClr val="002060"/>
                          </a:solidFill>
                          <a:effectLst/>
                          <a:latin typeface="Times New Roman" panose="02020603050405020304" pitchFamily="18" charset="0"/>
                          <a:cs typeface="Times New Roman" panose="02020603050405020304" pitchFamily="18" charset="0"/>
                        </a:rPr>
                        <a:t>, eV</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62574745"/>
                  </a:ext>
                </a:extLst>
              </a:tr>
              <a:tr h="405446">
                <a:tc>
                  <a:txBody>
                    <a:bodyPr/>
                    <a:lstStyle/>
                    <a:p>
                      <a:pPr marL="269875"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ea typeface="+mn-ea"/>
                          <a:cs typeface="Times New Roman" panose="02020603050405020304" pitchFamily="18" charset="0"/>
                        </a:rPr>
                        <a:t>H</a:t>
                      </a:r>
                      <a:r>
                        <a:rPr lang="en-US" sz="1400" baseline="0" dirty="0" smtClean="0">
                          <a:solidFill>
                            <a:srgbClr val="002060"/>
                          </a:solidFill>
                          <a:effectLst/>
                          <a:latin typeface="Times New Roman" panose="02020603050405020304" pitchFamily="18" charset="0"/>
                          <a:ea typeface="+mn-ea"/>
                          <a:cs typeface="Times New Roman" panose="02020603050405020304" pitchFamily="18" charset="0"/>
                        </a:rPr>
                        <a:t> on Centre</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9911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 -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1,3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-9,17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8226957"/>
                  </a:ext>
                </a:extLst>
              </a:tr>
              <a:tr h="405446">
                <a:tc>
                  <a:txBody>
                    <a:bodyPr/>
                    <a:lstStyle/>
                    <a:p>
                      <a:pPr marL="269875"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H on B-C</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9911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 -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-7,3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4665311"/>
                  </a:ext>
                </a:extLst>
              </a:tr>
              <a:tr h="442710">
                <a:tc>
                  <a:txBody>
                    <a:bodyPr/>
                    <a:lstStyle/>
                    <a:p>
                      <a:pPr marL="269875"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cs typeface="Times New Roman" panose="02020603050405020304" pitchFamily="18" charset="0"/>
                        </a:rPr>
                        <a:t>H on C</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9911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 -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9875" indent="-41275"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1,3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-5,87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39500"/>
                  </a:ext>
                </a:extLst>
              </a:tr>
              <a:tr h="405446">
                <a:tc>
                  <a:txBody>
                    <a:bodyPr/>
                    <a:lstStyle/>
                    <a:p>
                      <a:pPr marL="269875"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H on B</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9911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 -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a:t>
                      </a:r>
                      <a:r>
                        <a:rPr lang="ru-RU" sz="1400" dirty="0" smtClean="0">
                          <a:effectLst/>
                          <a:latin typeface="Times New Roman" panose="02020603050405020304" pitchFamily="18" charset="0"/>
                          <a:cs typeface="Times New Roman" panose="02020603050405020304" pitchFamily="18" charset="0"/>
                        </a:rPr>
                        <a:t>6,36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286162"/>
                  </a:ext>
                </a:extLst>
              </a:tr>
              <a:tr h="405446">
                <a:tc>
                  <a:txBody>
                    <a:bodyPr/>
                    <a:lstStyle/>
                    <a:p>
                      <a:pPr marL="269875"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baseline="0" dirty="0" smtClean="0">
                          <a:solidFill>
                            <a:srgbClr val="002060"/>
                          </a:solidFill>
                          <a:effectLst/>
                          <a:latin typeface="Times New Roman" panose="02020603050405020304" pitchFamily="18" charset="0"/>
                          <a:ea typeface="+mn-ea"/>
                          <a:cs typeface="Times New Roman" panose="02020603050405020304" pitchFamily="18" charset="0"/>
                        </a:rPr>
                        <a:t>O on Centre</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1,058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1,6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-9,475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24273553"/>
                  </a:ext>
                </a:extLst>
              </a:tr>
              <a:tr h="405446">
                <a:tc>
                  <a:txBody>
                    <a:bodyPr/>
                    <a:lstStyle/>
                    <a:p>
                      <a:pPr marL="269875"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cs typeface="Times New Roman" panose="02020603050405020304" pitchFamily="18" charset="0"/>
                        </a:rPr>
                        <a:t>O on B-C</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4,242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1,3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-6,85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09550571"/>
                  </a:ext>
                </a:extLst>
              </a:tr>
              <a:tr h="405446">
                <a:tc>
                  <a:txBody>
                    <a:bodyPr/>
                    <a:lstStyle/>
                    <a:p>
                      <a:pPr marL="269875"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cs typeface="Times New Roman" panose="02020603050405020304" pitchFamily="18" charset="0"/>
                        </a:rPr>
                        <a:t>O on C</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1,039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1,4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-13,479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67316922"/>
                  </a:ext>
                </a:extLst>
              </a:tr>
              <a:tr h="405446">
                <a:tc>
                  <a:txBody>
                    <a:bodyPr/>
                    <a:lstStyle/>
                    <a:p>
                      <a:pPr marL="269875"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cs typeface="Times New Roman" panose="02020603050405020304" pitchFamily="18" charset="0"/>
                        </a:rPr>
                        <a:t>O on B</a:t>
                      </a:r>
                      <a:endParaRPr lang="ru-RU"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5,633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1,4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2563" indent="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-13,213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39791980"/>
                  </a:ext>
                </a:extLst>
              </a:tr>
            </a:tbl>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1713829333"/>
              </p:ext>
            </p:extLst>
          </p:nvPr>
        </p:nvGraphicFramePr>
        <p:xfrm>
          <a:off x="4152123" y="3694922"/>
          <a:ext cx="4991877" cy="3065952"/>
        </p:xfrm>
        <a:graphic>
          <a:graphicData uri="http://schemas.openxmlformats.org/drawingml/2006/chart">
            <c:chart xmlns:c="http://schemas.openxmlformats.org/drawingml/2006/chart" xmlns:r="http://schemas.openxmlformats.org/officeDocument/2006/relationships" r:id="rId4"/>
          </a:graphicData>
        </a:graphic>
      </p:graphicFrame>
      <p:sp>
        <p:nvSpPr>
          <p:cNvPr id="2" name="Прямоугольник 1"/>
          <p:cNvSpPr/>
          <p:nvPr/>
        </p:nvSpPr>
        <p:spPr>
          <a:xfrm>
            <a:off x="115503" y="5720094"/>
            <a:ext cx="3936733" cy="769441"/>
          </a:xfrm>
          <a:prstGeom prst="rect">
            <a:avLst/>
          </a:prstGeom>
        </p:spPr>
        <p:txBody>
          <a:bodyPr wrap="square">
            <a:spAutoFit/>
          </a:bodyPr>
          <a:lstStyle/>
          <a:p>
            <a:pPr algn="ctr"/>
            <a:r>
              <a:rPr lang="en-US" altLang="ru-RU" sz="1100" b="1" dirty="0">
                <a:latin typeface="Verdana" panose="020B0604030504040204" pitchFamily="34" charset="0"/>
                <a:ea typeface="Verdana" panose="020B0604030504040204" pitchFamily="34" charset="0"/>
                <a:cs typeface="Times New Roman" panose="02020603050405020304" pitchFamily="18" charset="0"/>
              </a:rPr>
              <a:t>Fig. </a:t>
            </a:r>
            <a:r>
              <a:rPr lang="ru-RU" altLang="ru-RU" sz="1100" b="1" dirty="0" smtClean="0">
                <a:latin typeface="Verdana" panose="020B0604030504040204" pitchFamily="34" charset="0"/>
                <a:ea typeface="Verdana" panose="020B0604030504040204" pitchFamily="34" charset="0"/>
                <a:cs typeface="Times New Roman" panose="02020603050405020304" pitchFamily="18" charset="0"/>
              </a:rPr>
              <a:t>6</a:t>
            </a:r>
            <a:r>
              <a:rPr lang="en-US" altLang="ru-RU" sz="1100" b="1" dirty="0" smtClean="0">
                <a:latin typeface="Verdana" panose="020B0604030504040204" pitchFamily="34" charset="0"/>
                <a:ea typeface="Verdana" panose="020B0604030504040204" pitchFamily="34" charset="0"/>
                <a:cs typeface="Times New Roman" panose="02020603050405020304" pitchFamily="18" charset="0"/>
              </a:rPr>
              <a:t> </a:t>
            </a:r>
            <a:r>
              <a:rPr lang="en-US" altLang="ru-RU" sz="1100" dirty="0">
                <a:latin typeface="Verdana" panose="020B0604030504040204" pitchFamily="34" charset="0"/>
                <a:ea typeface="Verdana" panose="020B0604030504040204" pitchFamily="34" charset="0"/>
                <a:cs typeface="Times New Roman" panose="02020603050405020304" pitchFamily="18" charset="0"/>
              </a:rPr>
              <a:t>Potential energy curves of atom </a:t>
            </a:r>
            <a:r>
              <a:rPr lang="en-US" altLang="ru-RU" sz="1100" dirty="0" smtClean="0">
                <a:latin typeface="Verdana" panose="020B0604030504040204" pitchFamily="34" charset="0"/>
                <a:ea typeface="Verdana" panose="020B0604030504040204" pitchFamily="34" charset="0"/>
                <a:cs typeface="Times New Roman" panose="02020603050405020304" pitchFamily="18" charset="0"/>
              </a:rPr>
              <a:t>H</a:t>
            </a:r>
            <a:r>
              <a:rPr lang="ru-RU" altLang="ru-RU" sz="1100" dirty="0" smtClean="0">
                <a:latin typeface="Verdana" panose="020B0604030504040204" pitchFamily="34" charset="0"/>
                <a:ea typeface="Verdana" panose="020B0604030504040204" pitchFamily="34" charset="0"/>
                <a:cs typeface="Times New Roman" panose="02020603050405020304" pitchFamily="18" charset="0"/>
              </a:rPr>
              <a:t> </a:t>
            </a:r>
            <a:r>
              <a:rPr lang="en-US" altLang="ru-RU" sz="1100" dirty="0" smtClean="0">
                <a:latin typeface="Verdana" panose="020B0604030504040204" pitchFamily="34" charset="0"/>
                <a:ea typeface="Verdana" panose="020B0604030504040204" pitchFamily="34" charset="0"/>
                <a:cs typeface="Times New Roman" panose="02020603050405020304" pitchFamily="18" charset="0"/>
              </a:rPr>
              <a:t>and O </a:t>
            </a:r>
            <a:r>
              <a:rPr lang="en-US" altLang="ru-RU" sz="1100" dirty="0">
                <a:latin typeface="Verdana" panose="020B0604030504040204" pitchFamily="34" charset="0"/>
                <a:ea typeface="Verdana" panose="020B0604030504040204" pitchFamily="34" charset="0"/>
                <a:cs typeface="Times New Roman" panose="02020603050405020304" pitchFamily="18" charset="0"/>
              </a:rPr>
              <a:t>interaction with the surface of boron-carbon nanotube; a) </a:t>
            </a:r>
            <a:r>
              <a:rPr lang="en-US" altLang="ru-RU" sz="1100" dirty="0" smtClean="0">
                <a:latin typeface="Verdana" panose="020B0604030504040204" pitchFamily="34" charset="0"/>
                <a:ea typeface="Verdana" panose="020B0604030504040204" pitchFamily="34" charset="0"/>
                <a:cs typeface="Times New Roman" panose="02020603050405020304" pitchFamily="18" charset="0"/>
              </a:rPr>
              <a:t>H atom above BC nanotube; </a:t>
            </a:r>
            <a:endParaRPr lang="ru-RU" altLang="ru-RU" sz="1100" dirty="0" smtClean="0">
              <a:latin typeface="Verdana" panose="020B0604030504040204" pitchFamily="34" charset="0"/>
              <a:ea typeface="Verdana" panose="020B0604030504040204" pitchFamily="34" charset="0"/>
              <a:cs typeface="Times New Roman" panose="02020603050405020304" pitchFamily="18" charset="0"/>
            </a:endParaRPr>
          </a:p>
          <a:p>
            <a:pPr algn="ctr"/>
            <a:r>
              <a:rPr lang="en-US" altLang="ru-RU" sz="1100" dirty="0" smtClean="0">
                <a:latin typeface="Verdana" panose="020B0604030504040204" pitchFamily="34" charset="0"/>
                <a:ea typeface="Verdana" panose="020B0604030504040204" pitchFamily="34" charset="0"/>
                <a:cs typeface="Times New Roman" panose="02020603050405020304" pitchFamily="18" charset="0"/>
              </a:rPr>
              <a:t>b</a:t>
            </a:r>
            <a:r>
              <a:rPr lang="en-US" altLang="ru-RU" sz="1100" dirty="0">
                <a:latin typeface="Verdana" panose="020B0604030504040204" pitchFamily="34" charset="0"/>
                <a:ea typeface="Verdana" panose="020B0604030504040204" pitchFamily="34" charset="0"/>
                <a:cs typeface="Times New Roman" panose="02020603050405020304" pitchFamily="18" charset="0"/>
              </a:rPr>
              <a:t>) </a:t>
            </a:r>
            <a:r>
              <a:rPr lang="en-US" altLang="ru-RU" sz="1100" dirty="0" smtClean="0">
                <a:latin typeface="Verdana" panose="020B0604030504040204" pitchFamily="34" charset="0"/>
                <a:ea typeface="Verdana" panose="020B0604030504040204" pitchFamily="34" charset="0"/>
                <a:cs typeface="Times New Roman" panose="02020603050405020304" pitchFamily="18" charset="0"/>
              </a:rPr>
              <a:t>O atom above BC nanotube</a:t>
            </a:r>
            <a:endParaRPr lang="ru-RU" altLang="ru-RU" sz="1100" dirty="0">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469478" y="68999"/>
            <a:ext cx="4185761" cy="523220"/>
          </a:xfrm>
          <a:prstGeom prst="rect">
            <a:avLst/>
          </a:prstGeom>
        </p:spPr>
        <p:txBody>
          <a:bodyPr wrap="none">
            <a:spAutoFit/>
          </a:bodyPr>
          <a:lstStyle/>
          <a:p>
            <a:r>
              <a:rPr lang="en-US" sz="2800" b="1" dirty="0" smtClean="0">
                <a:solidFill>
                  <a:schemeClr val="bg1"/>
                </a:solidFill>
                <a:latin typeface="Verdana" panose="020B0604030504040204" pitchFamily="34" charset="0"/>
                <a:ea typeface="Verdana" panose="020B0604030504040204" pitchFamily="34" charset="0"/>
              </a:rPr>
              <a:t>Adsorption Cl on BC</a:t>
            </a:r>
            <a:endParaRPr lang="ru-RU" sz="2800" b="1" dirty="0">
              <a:solidFill>
                <a:schemeClr val="bg1"/>
              </a:solidFill>
              <a:latin typeface="Verdana" panose="020B0604030504040204" pitchFamily="34" charset="0"/>
              <a:ea typeface="Verdana" panose="020B060403050404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532988039"/>
              </p:ext>
            </p:extLst>
          </p:nvPr>
        </p:nvGraphicFramePr>
        <p:xfrm>
          <a:off x="4237719" y="4052358"/>
          <a:ext cx="4152122" cy="2222567"/>
        </p:xfrm>
        <a:graphic>
          <a:graphicData uri="http://schemas.openxmlformats.org/drawingml/2006/table">
            <a:tbl>
              <a:tblPr firstRow="1" firstCol="1" bandRow="1">
                <a:tableStyleId>{5C22544A-7EE6-4342-B048-85BDC9FD1C3A}</a:tableStyleId>
              </a:tblPr>
              <a:tblGrid>
                <a:gridCol w="1423423">
                  <a:extLst>
                    <a:ext uri="{9D8B030D-6E8A-4147-A177-3AD203B41FA5}">
                      <a16:colId xmlns:a16="http://schemas.microsoft.com/office/drawing/2014/main" val="519902203"/>
                    </a:ext>
                  </a:extLst>
                </a:gridCol>
                <a:gridCol w="972033">
                  <a:extLst>
                    <a:ext uri="{9D8B030D-6E8A-4147-A177-3AD203B41FA5}">
                      <a16:colId xmlns:a16="http://schemas.microsoft.com/office/drawing/2014/main" val="3574825371"/>
                    </a:ext>
                  </a:extLst>
                </a:gridCol>
                <a:gridCol w="846557">
                  <a:extLst>
                    <a:ext uri="{9D8B030D-6E8A-4147-A177-3AD203B41FA5}">
                      <a16:colId xmlns:a16="http://schemas.microsoft.com/office/drawing/2014/main" val="2393413693"/>
                    </a:ext>
                  </a:extLst>
                </a:gridCol>
                <a:gridCol w="910109">
                  <a:extLst>
                    <a:ext uri="{9D8B030D-6E8A-4147-A177-3AD203B41FA5}">
                      <a16:colId xmlns:a16="http://schemas.microsoft.com/office/drawing/2014/main" val="3520670064"/>
                    </a:ext>
                  </a:extLst>
                </a:gridCol>
              </a:tblGrid>
              <a:tr h="532720">
                <a:tc>
                  <a:txBody>
                    <a:bodyPr/>
                    <a:lstStyle/>
                    <a:p>
                      <a:pPr marL="269875"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Adsorption variants</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731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E activation</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82563" indent="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R</a:t>
                      </a:r>
                      <a:r>
                        <a:rPr lang="en-US" sz="1400" baseline="-25000" dirty="0" smtClean="0">
                          <a:solidFill>
                            <a:srgbClr val="002060"/>
                          </a:solidFill>
                          <a:effectLst/>
                          <a:latin typeface="Times New Roman" panose="02020603050405020304" pitchFamily="18" charset="0"/>
                          <a:cs typeface="Times New Roman" panose="02020603050405020304" pitchFamily="18" charset="0"/>
                        </a:rPr>
                        <a:t>ad</a:t>
                      </a:r>
                      <a:r>
                        <a:rPr lang="en-US" sz="1400" baseline="0" dirty="0" smtClean="0">
                          <a:solidFill>
                            <a:srgbClr val="002060"/>
                          </a:solidFill>
                          <a:effectLst/>
                          <a:latin typeface="Times New Roman" panose="02020603050405020304" pitchFamily="18" charset="0"/>
                          <a:cs typeface="Times New Roman" panose="02020603050405020304" pitchFamily="18" charset="0"/>
                        </a:rPr>
                        <a:t>, Å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82563" indent="0" algn="l">
                        <a:lnSpc>
                          <a:spcPct val="100000"/>
                        </a:lnSpc>
                        <a:spcAft>
                          <a:spcPts val="0"/>
                        </a:spcAft>
                        <a:tabLst>
                          <a:tab pos="630555" algn="l"/>
                        </a:tabLst>
                      </a:pPr>
                      <a:r>
                        <a:rPr lang="ru-RU" sz="1400" dirty="0" smtClean="0">
                          <a:solidFill>
                            <a:srgbClr val="002060"/>
                          </a:solidFill>
                          <a:effectLst/>
                          <a:latin typeface="Times New Roman" panose="02020603050405020304" pitchFamily="18" charset="0"/>
                          <a:cs typeface="Times New Roman" panose="02020603050405020304" pitchFamily="18" charset="0"/>
                        </a:rPr>
                        <a:t>Е</a:t>
                      </a:r>
                      <a:r>
                        <a:rPr lang="en-US" sz="1400" baseline="-25000" dirty="0" smtClean="0">
                          <a:solidFill>
                            <a:srgbClr val="002060"/>
                          </a:solidFill>
                          <a:effectLst/>
                          <a:latin typeface="Times New Roman" panose="02020603050405020304" pitchFamily="18" charset="0"/>
                          <a:cs typeface="Times New Roman" panose="02020603050405020304" pitchFamily="18" charset="0"/>
                        </a:rPr>
                        <a:t>ad</a:t>
                      </a:r>
                      <a:r>
                        <a:rPr lang="en-US" sz="1400" baseline="0" dirty="0" smtClean="0">
                          <a:solidFill>
                            <a:srgbClr val="002060"/>
                          </a:solidFill>
                          <a:effectLst/>
                          <a:latin typeface="Times New Roman" panose="02020603050405020304" pitchFamily="18" charset="0"/>
                          <a:cs typeface="Times New Roman" panose="02020603050405020304" pitchFamily="18" charset="0"/>
                        </a:rPr>
                        <a:t>, eV</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62574745"/>
                  </a:ext>
                </a:extLst>
              </a:tr>
              <a:tr h="405446">
                <a:tc>
                  <a:txBody>
                    <a:bodyPr/>
                    <a:lstStyle/>
                    <a:p>
                      <a:pPr marL="499110" algn="l">
                        <a:lnSpc>
                          <a:spcPct val="100000"/>
                        </a:lnSpc>
                        <a:spcAft>
                          <a:spcPts val="0"/>
                        </a:spcAft>
                        <a:tabLst>
                          <a:tab pos="630555" algn="l"/>
                        </a:tabLst>
                      </a:pPr>
                      <a:r>
                        <a:rPr lang="en-US" sz="1400" baseline="0" dirty="0" smtClean="0">
                          <a:solidFill>
                            <a:srgbClr val="002060"/>
                          </a:solidFill>
                          <a:effectLst/>
                          <a:latin typeface="Times New Roman" panose="02020603050405020304" pitchFamily="18" charset="0"/>
                          <a:ea typeface="+mn-ea"/>
                          <a:cs typeface="Times New Roman" panose="02020603050405020304" pitchFamily="18" charset="0"/>
                        </a:rPr>
                        <a:t>Cl on Centre</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9911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 -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1,4</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-5,19078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8226957"/>
                  </a:ext>
                </a:extLst>
              </a:tr>
              <a:tr h="405446">
                <a:tc>
                  <a:txBody>
                    <a:bodyPr/>
                    <a:lstStyle/>
                    <a:p>
                      <a:pPr marL="49911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Cl on B-C</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9911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 -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1,4</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-10,92</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4665311"/>
                  </a:ext>
                </a:extLst>
              </a:tr>
              <a:tr h="442710">
                <a:tc>
                  <a:txBody>
                    <a:bodyPr/>
                    <a:lstStyle/>
                    <a:p>
                      <a:pPr marL="499110" marR="0" lvl="0" indent="0" algn="l" defTabSz="914400" rtl="0" eaLnBrk="1" fontAlgn="auto" latinLnBrk="0" hangingPunct="1">
                        <a:lnSpc>
                          <a:spcPct val="100000"/>
                        </a:lnSpc>
                        <a:spcBef>
                          <a:spcPts val="0"/>
                        </a:spcBef>
                        <a:spcAft>
                          <a:spcPts val="0"/>
                        </a:spcAft>
                        <a:buClrTx/>
                        <a:buSzTx/>
                        <a:buFontTx/>
                        <a:buNone/>
                        <a:tabLst>
                          <a:tab pos="630555" algn="l"/>
                        </a:tabLst>
                        <a:defRPr/>
                      </a:pPr>
                      <a:r>
                        <a:rPr lang="en-US" sz="1400" dirty="0" smtClean="0">
                          <a:solidFill>
                            <a:srgbClr val="002060"/>
                          </a:solidFill>
                          <a:effectLst/>
                          <a:latin typeface="Times New Roman" panose="02020603050405020304" pitchFamily="18" charset="0"/>
                          <a:cs typeface="Times New Roman" panose="02020603050405020304" pitchFamily="18" charset="0"/>
                        </a:rPr>
                        <a:t>H on C</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9911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 -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1,4</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-6,2006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39500"/>
                  </a:ext>
                </a:extLst>
              </a:tr>
              <a:tr h="405446">
                <a:tc>
                  <a:txBody>
                    <a:bodyPr/>
                    <a:lstStyle/>
                    <a:p>
                      <a:pPr marL="499110" algn="l">
                        <a:lnSpc>
                          <a:spcPct val="100000"/>
                        </a:lnSpc>
                        <a:spcAft>
                          <a:spcPts val="0"/>
                        </a:spcAft>
                        <a:tabLst>
                          <a:tab pos="630555" algn="l"/>
                        </a:tabLst>
                      </a:pPr>
                      <a:r>
                        <a:rPr lang="en-US" sz="1400" dirty="0" smtClean="0">
                          <a:solidFill>
                            <a:srgbClr val="002060"/>
                          </a:solidFill>
                          <a:effectLst/>
                          <a:latin typeface="Times New Roman" panose="02020603050405020304" pitchFamily="18" charset="0"/>
                          <a:cs typeface="Times New Roman" panose="02020603050405020304" pitchFamily="18" charset="0"/>
                        </a:rPr>
                        <a:t>H on B</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99110" algn="l">
                        <a:lnSpc>
                          <a:spcPct val="100000"/>
                        </a:lnSpc>
                        <a:spcAft>
                          <a:spcPts val="0"/>
                        </a:spcAft>
                        <a:tabLst>
                          <a:tab pos="630555" algn="l"/>
                        </a:tabLst>
                      </a:pPr>
                      <a:r>
                        <a:rPr lang="ru-RU" sz="1400" dirty="0">
                          <a:effectLst/>
                          <a:latin typeface="Times New Roman" panose="02020603050405020304" pitchFamily="18" charset="0"/>
                          <a:cs typeface="Times New Roman" panose="02020603050405020304" pitchFamily="18" charset="0"/>
                        </a:rPr>
                        <a:t> -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1,6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-13,101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286162"/>
                  </a:ext>
                </a:extLst>
              </a:tr>
            </a:tbl>
          </a:graphicData>
        </a:graphic>
      </p:graphicFrame>
      <p:graphicFrame>
        <p:nvGraphicFramePr>
          <p:cNvPr id="8" name="Диаграмма 7"/>
          <p:cNvGraphicFramePr/>
          <p:nvPr>
            <p:extLst>
              <p:ext uri="{D42A27DB-BD31-4B8C-83A1-F6EECF244321}">
                <p14:modId xmlns:p14="http://schemas.microsoft.com/office/powerpoint/2010/main" val="2794130459"/>
              </p:ext>
            </p:extLst>
          </p:nvPr>
        </p:nvGraphicFramePr>
        <p:xfrm>
          <a:off x="3628724" y="1216571"/>
          <a:ext cx="5515276" cy="27305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Рисунок 8" descr="ftor.png"/>
          <p:cNvPicPr/>
          <p:nvPr/>
        </p:nvPicPr>
        <p:blipFill rotWithShape="1">
          <a:blip r:embed="rId4"/>
          <a:srcRect l="5283" t="634" r="15669" b="1"/>
          <a:stretch/>
        </p:blipFill>
        <p:spPr>
          <a:xfrm>
            <a:off x="158817" y="2802076"/>
            <a:ext cx="3561349" cy="3472849"/>
          </a:xfrm>
          <a:prstGeom prst="rect">
            <a:avLst/>
          </a:prstGeom>
        </p:spPr>
      </p:pic>
      <p:sp>
        <p:nvSpPr>
          <p:cNvPr id="2" name="Прямоугольник 1"/>
          <p:cNvSpPr/>
          <p:nvPr/>
        </p:nvSpPr>
        <p:spPr>
          <a:xfrm>
            <a:off x="317634" y="1521013"/>
            <a:ext cx="3311090" cy="769441"/>
          </a:xfrm>
          <a:prstGeom prst="rect">
            <a:avLst/>
          </a:prstGeom>
        </p:spPr>
        <p:txBody>
          <a:bodyPr wrap="square">
            <a:spAutoFit/>
          </a:bodyPr>
          <a:lstStyle/>
          <a:p>
            <a:pPr algn="ctr"/>
            <a:r>
              <a:rPr lang="en-US" altLang="ru-RU" sz="1100" b="1" dirty="0">
                <a:latin typeface="Verdana" panose="020B0604030504040204" pitchFamily="34" charset="0"/>
                <a:ea typeface="Verdana" panose="020B0604030504040204" pitchFamily="34" charset="0"/>
                <a:cs typeface="Times New Roman" panose="02020603050405020304" pitchFamily="18" charset="0"/>
              </a:rPr>
              <a:t>Fig. </a:t>
            </a:r>
            <a:r>
              <a:rPr lang="en-US" altLang="ru-RU" sz="1100" b="1" dirty="0" smtClean="0">
                <a:latin typeface="Verdana" panose="020B0604030504040204" pitchFamily="34" charset="0"/>
                <a:ea typeface="Verdana" panose="020B0604030504040204" pitchFamily="34" charset="0"/>
                <a:cs typeface="Times New Roman" panose="02020603050405020304" pitchFamily="18" charset="0"/>
              </a:rPr>
              <a:t>7 </a:t>
            </a:r>
            <a:r>
              <a:rPr lang="en-US" altLang="ru-RU" sz="1100" dirty="0">
                <a:latin typeface="Verdana" panose="020B0604030504040204" pitchFamily="34" charset="0"/>
                <a:ea typeface="Verdana" panose="020B0604030504040204" pitchFamily="34" charset="0"/>
                <a:cs typeface="Times New Roman" panose="02020603050405020304" pitchFamily="18" charset="0"/>
              </a:rPr>
              <a:t>Potential energy curves of atom </a:t>
            </a:r>
            <a:r>
              <a:rPr lang="en-US" altLang="ru-RU" sz="1100" dirty="0" smtClean="0">
                <a:latin typeface="Verdana" panose="020B0604030504040204" pitchFamily="34" charset="0"/>
                <a:ea typeface="Verdana" panose="020B0604030504040204" pitchFamily="34" charset="0"/>
                <a:cs typeface="Times New Roman" panose="02020603050405020304" pitchFamily="18" charset="0"/>
              </a:rPr>
              <a:t>Cl interaction </a:t>
            </a:r>
            <a:r>
              <a:rPr lang="en-US" altLang="ru-RU" sz="1100" dirty="0">
                <a:latin typeface="Verdana" panose="020B0604030504040204" pitchFamily="34" charset="0"/>
                <a:ea typeface="Verdana" panose="020B0604030504040204" pitchFamily="34" charset="0"/>
                <a:cs typeface="Times New Roman" panose="02020603050405020304" pitchFamily="18" charset="0"/>
              </a:rPr>
              <a:t>with the surface of boron-carbon </a:t>
            </a:r>
            <a:r>
              <a:rPr lang="en-US" altLang="ru-RU" sz="1100" dirty="0" smtClean="0">
                <a:latin typeface="Verdana" panose="020B0604030504040204" pitchFamily="34" charset="0"/>
                <a:ea typeface="Verdana" panose="020B0604030504040204" pitchFamily="34" charset="0"/>
                <a:cs typeface="Times New Roman" panose="02020603050405020304" pitchFamily="18" charset="0"/>
              </a:rPr>
              <a:t>nanotube and the view of the adsorption complex</a:t>
            </a:r>
            <a:endParaRPr lang="ru-RU" altLang="ru-RU" sz="1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51516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7150</TotalTime>
  <Words>1236</Words>
  <Application>Microsoft Office PowerPoint</Application>
  <PresentationFormat>Экран (4:3)</PresentationFormat>
  <Paragraphs>383</Paragraphs>
  <Slides>16</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Calibri Light</vt:lpstr>
      <vt:lpstr>Times New Roman</vt:lpstr>
      <vt:lpstr>Trebuchet MS</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User</cp:lastModifiedBy>
  <cp:revision>712</cp:revision>
  <dcterms:created xsi:type="dcterms:W3CDTF">2017-07-31T11:24:23Z</dcterms:created>
  <dcterms:modified xsi:type="dcterms:W3CDTF">2018-12-11T21:15:13Z</dcterms:modified>
</cp:coreProperties>
</file>