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7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5" r:id="rId10"/>
    <p:sldId id="266" r:id="rId11"/>
    <p:sldId id="262" r:id="rId1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0" d="100"/>
          <a:sy n="150" d="100"/>
        </p:scale>
        <p:origin x="-1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4CFD-D758-AF44-B92B-00EF4F8D8776}" type="datetimeFigureOut">
              <a:rPr lang="it-IT" smtClean="0"/>
              <a:pPr/>
              <a:t>12/10/18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35D4-02EB-9C4D-B59D-6535534DC32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4CFD-D758-AF44-B92B-00EF4F8D8776}" type="datetimeFigureOut">
              <a:rPr lang="it-IT" smtClean="0"/>
              <a:pPr/>
              <a:t>12/10/18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35D4-02EB-9C4D-B59D-6535534DC32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4CFD-D758-AF44-B92B-00EF4F8D8776}" type="datetimeFigureOut">
              <a:rPr lang="it-IT" smtClean="0"/>
              <a:pPr/>
              <a:t>12/10/18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35D4-02EB-9C4D-B59D-6535534DC32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4CFD-D758-AF44-B92B-00EF4F8D8776}" type="datetimeFigureOut">
              <a:rPr lang="it-IT" smtClean="0"/>
              <a:pPr/>
              <a:t>12/10/18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35D4-02EB-9C4D-B59D-6535534DC32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4CFD-D758-AF44-B92B-00EF4F8D8776}" type="datetimeFigureOut">
              <a:rPr lang="it-IT" smtClean="0"/>
              <a:pPr/>
              <a:t>12/10/18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35D4-02EB-9C4D-B59D-6535534DC32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4CFD-D758-AF44-B92B-00EF4F8D8776}" type="datetimeFigureOut">
              <a:rPr lang="it-IT" smtClean="0"/>
              <a:pPr/>
              <a:t>12/10/18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35D4-02EB-9C4D-B59D-6535534DC32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4CFD-D758-AF44-B92B-00EF4F8D8776}" type="datetimeFigureOut">
              <a:rPr lang="it-IT" smtClean="0"/>
              <a:pPr/>
              <a:t>12/10/18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35D4-02EB-9C4D-B59D-6535534DC32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4CFD-D758-AF44-B92B-00EF4F8D8776}" type="datetimeFigureOut">
              <a:rPr lang="it-IT" smtClean="0"/>
              <a:pPr/>
              <a:t>12/10/18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35D4-02EB-9C4D-B59D-6535534DC32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4CFD-D758-AF44-B92B-00EF4F8D8776}" type="datetimeFigureOut">
              <a:rPr lang="it-IT" smtClean="0"/>
              <a:pPr/>
              <a:t>12/10/18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35D4-02EB-9C4D-B59D-6535534DC32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4CFD-D758-AF44-B92B-00EF4F8D8776}" type="datetimeFigureOut">
              <a:rPr lang="it-IT" smtClean="0"/>
              <a:pPr/>
              <a:t>12/10/18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35D4-02EB-9C4D-B59D-6535534DC32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4CFD-D758-AF44-B92B-00EF4F8D8776}" type="datetimeFigureOut">
              <a:rPr lang="it-IT" smtClean="0"/>
              <a:pPr/>
              <a:t>12/10/18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35D4-02EB-9C4D-B59D-6535534DC32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E4CFD-D758-AF44-B92B-00EF4F8D8776}" type="datetimeFigureOut">
              <a:rPr lang="it-IT" smtClean="0"/>
              <a:pPr/>
              <a:t>12/10/18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335D4-02EB-9C4D-B59D-6535534DC32A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6525"/>
            <a:ext cx="8229600" cy="3628495"/>
          </a:xfrm>
        </p:spPr>
        <p:txBody>
          <a:bodyPr>
            <a:normAutofit/>
          </a:bodyPr>
          <a:lstStyle/>
          <a:p>
            <a:r>
              <a:rPr lang="en-US" dirty="0" smtClean="0"/>
              <a:t>Activities of Data Acquisition Unit at LNS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Development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Daq</a:t>
            </a:r>
            <a:r>
              <a:rPr lang="it-IT" dirty="0" smtClean="0"/>
              <a:t>/test </a:t>
            </a:r>
            <a:r>
              <a:rPr lang="it-IT" dirty="0" err="1" smtClean="0"/>
              <a:t>systems</a:t>
            </a:r>
            <a:endParaRPr lang="it-IT" dirty="0" smtClean="0"/>
          </a:p>
          <a:p>
            <a:r>
              <a:rPr lang="it-IT" dirty="0" smtClean="0"/>
              <a:t>New </a:t>
            </a:r>
            <a:r>
              <a:rPr lang="it-IT" dirty="0" err="1" smtClean="0"/>
              <a:t>devices</a:t>
            </a:r>
            <a:r>
              <a:rPr lang="it-IT" dirty="0" smtClean="0"/>
              <a:t> </a:t>
            </a:r>
            <a:r>
              <a:rPr lang="it-IT" dirty="0" err="1" smtClean="0"/>
              <a:t>integration</a:t>
            </a:r>
            <a:endParaRPr lang="it-IT" dirty="0" smtClean="0"/>
          </a:p>
          <a:p>
            <a:r>
              <a:rPr lang="it-IT" dirty="0" err="1" smtClean="0"/>
              <a:t>Debug</a:t>
            </a:r>
            <a:endParaRPr lang="it-IT" dirty="0" smtClean="0"/>
          </a:p>
          <a:p>
            <a:r>
              <a:rPr lang="it-IT" dirty="0" err="1" smtClean="0"/>
              <a:t>…</a:t>
            </a:r>
            <a:r>
              <a:rPr lang="it-IT" dirty="0" smtClean="0"/>
              <a:t>..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do (</a:t>
            </a:r>
            <a:r>
              <a:rPr lang="it-IT" dirty="0" smtClean="0"/>
              <a:t>?)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Paw</a:t>
            </a:r>
            <a:r>
              <a:rPr lang="it-IT" dirty="0" smtClean="0"/>
              <a:t>  -&gt;  </a:t>
            </a:r>
            <a:r>
              <a:rPr lang="it-IT" dirty="0" err="1" smtClean="0"/>
              <a:t>Root</a:t>
            </a:r>
            <a:endParaRPr lang="it-IT" dirty="0" smtClean="0"/>
          </a:p>
          <a:p>
            <a:r>
              <a:rPr lang="it-IT" dirty="0" err="1" smtClean="0"/>
              <a:t>Tcl-Tk</a:t>
            </a:r>
            <a:r>
              <a:rPr lang="it-IT" dirty="0" smtClean="0"/>
              <a:t>  -&gt;  </a:t>
            </a:r>
            <a:r>
              <a:rPr lang="it-IT" dirty="0" err="1" smtClean="0"/>
              <a:t>Python-Tkinter</a:t>
            </a:r>
            <a:endParaRPr lang="it-IT" dirty="0" smtClean="0"/>
          </a:p>
          <a:p>
            <a:r>
              <a:rPr lang="it-IT" dirty="0" err="1" smtClean="0"/>
              <a:t>Wavedump</a:t>
            </a:r>
            <a:r>
              <a:rPr lang="it-IT" dirty="0" smtClean="0"/>
              <a:t>  -&gt;  </a:t>
            </a:r>
            <a:r>
              <a:rPr lang="it-IT" dirty="0" err="1" smtClean="0"/>
              <a:t>TatoDigit</a:t>
            </a:r>
            <a:endParaRPr lang="it-IT" dirty="0" smtClean="0"/>
          </a:p>
          <a:p>
            <a:r>
              <a:rPr lang="it-IT" dirty="0" err="1" smtClean="0"/>
              <a:t>Others</a:t>
            </a:r>
            <a:r>
              <a:rPr lang="it-IT" dirty="0" smtClean="0"/>
              <a:t> DAQ software (CAEN, </a:t>
            </a:r>
            <a:r>
              <a:rPr lang="it-IT" dirty="0" err="1" smtClean="0"/>
              <a:t>Mesytec</a:t>
            </a:r>
            <a:r>
              <a:rPr lang="it-IT" dirty="0" smtClean="0"/>
              <a:t>, </a:t>
            </a:r>
            <a:r>
              <a:rPr lang="it-IT" dirty="0" err="1" smtClean="0"/>
              <a:t>…</a:t>
            </a:r>
            <a:r>
              <a:rPr lang="it-IT" dirty="0" smtClean="0"/>
              <a:t>)</a:t>
            </a:r>
          </a:p>
          <a:p>
            <a:r>
              <a:rPr lang="it-IT" dirty="0" err="1" smtClean="0"/>
              <a:t>…</a:t>
            </a:r>
            <a:r>
              <a:rPr lang="it-IT" dirty="0" smtClean="0"/>
              <a:t>..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1399" y="474114"/>
            <a:ext cx="2091267" cy="12700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Divisione Ricerca</a:t>
            </a:r>
          </a:p>
          <a:p>
            <a:pPr algn="ctr"/>
            <a:endParaRPr lang="it-IT" dirty="0" smtClean="0"/>
          </a:p>
          <a:p>
            <a:pPr algn="ctr"/>
            <a:r>
              <a:rPr lang="it-IT" dirty="0" err="1" smtClean="0"/>
              <a:t>Resp</a:t>
            </a:r>
            <a:r>
              <a:rPr lang="it-IT" dirty="0" smtClean="0"/>
              <a:t>.</a:t>
            </a:r>
          </a:p>
          <a:p>
            <a:pPr algn="ctr"/>
            <a:r>
              <a:rPr lang="it-IT" dirty="0" smtClean="0"/>
              <a:t>Stefano Romano</a:t>
            </a:r>
            <a:endParaRPr lang="it-IT" dirty="0"/>
          </a:p>
        </p:txBody>
      </p:sp>
      <p:sp>
        <p:nvSpPr>
          <p:cNvPr id="5" name="Rectangle 4"/>
          <p:cNvSpPr/>
          <p:nvPr/>
        </p:nvSpPr>
        <p:spPr>
          <a:xfrm>
            <a:off x="3581399" y="2201308"/>
            <a:ext cx="2091267" cy="1219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Servizio Calcolo e</a:t>
            </a:r>
          </a:p>
          <a:p>
            <a:pPr algn="ctr"/>
            <a:r>
              <a:rPr lang="it-IT" sz="1400" dirty="0" smtClean="0"/>
              <a:t>Tecnologie informatiche</a:t>
            </a:r>
          </a:p>
          <a:p>
            <a:pPr algn="ctr"/>
            <a:endParaRPr lang="it-IT" sz="1400" dirty="0" smtClean="0"/>
          </a:p>
          <a:p>
            <a:pPr algn="ctr"/>
            <a:r>
              <a:rPr lang="it-IT" sz="1400" dirty="0" err="1" smtClean="0"/>
              <a:t>Resp</a:t>
            </a:r>
            <a:r>
              <a:rPr lang="it-IT" sz="1400" dirty="0" smtClean="0"/>
              <a:t>.</a:t>
            </a:r>
          </a:p>
          <a:p>
            <a:pPr algn="ctr"/>
            <a:r>
              <a:rPr lang="it-IT" sz="1400" dirty="0" smtClean="0"/>
              <a:t>Emidio Giorgio</a:t>
            </a:r>
            <a:endParaRPr lang="it-IT" sz="1400" dirty="0"/>
          </a:p>
        </p:txBody>
      </p:sp>
      <p:sp>
        <p:nvSpPr>
          <p:cNvPr id="6" name="Rectangle 5"/>
          <p:cNvSpPr/>
          <p:nvPr/>
        </p:nvSpPr>
        <p:spPr>
          <a:xfrm>
            <a:off x="3581399" y="3843841"/>
            <a:ext cx="2091267" cy="232835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Reparto Reti e</a:t>
            </a:r>
          </a:p>
          <a:p>
            <a:pPr algn="ctr"/>
            <a:r>
              <a:rPr lang="it-IT" sz="1400" dirty="0" smtClean="0"/>
              <a:t>Trasmissione dati e</a:t>
            </a:r>
          </a:p>
          <a:p>
            <a:pPr algn="ctr"/>
            <a:r>
              <a:rPr lang="it-IT" sz="1400" dirty="0" smtClean="0"/>
              <a:t>Acquisizione dati</a:t>
            </a:r>
          </a:p>
          <a:p>
            <a:pPr algn="ctr"/>
            <a:endParaRPr lang="it-IT" sz="1400" dirty="0" smtClean="0"/>
          </a:p>
          <a:p>
            <a:pPr algn="ctr"/>
            <a:r>
              <a:rPr lang="it-IT" sz="1400" dirty="0" err="1" smtClean="0"/>
              <a:t>Resp</a:t>
            </a:r>
            <a:r>
              <a:rPr lang="it-IT" sz="1400" dirty="0" smtClean="0"/>
              <a:t>.</a:t>
            </a:r>
          </a:p>
          <a:p>
            <a:pPr algn="ctr"/>
            <a:r>
              <a:rPr lang="it-IT" sz="1400" dirty="0" smtClean="0"/>
              <a:t>Giovanni </a:t>
            </a:r>
            <a:r>
              <a:rPr lang="it-IT" sz="1400" dirty="0" err="1" smtClean="0"/>
              <a:t>Barbagallo</a:t>
            </a:r>
            <a:endParaRPr lang="it-IT" sz="1400" dirty="0" smtClean="0"/>
          </a:p>
          <a:p>
            <a:pPr algn="ctr"/>
            <a:endParaRPr lang="it-IT" sz="1400" dirty="0" smtClean="0"/>
          </a:p>
          <a:p>
            <a:pPr algn="ctr"/>
            <a:r>
              <a:rPr lang="it-IT" sz="1200" dirty="0" smtClean="0"/>
              <a:t>Del Tevere Francesco</a:t>
            </a:r>
          </a:p>
          <a:p>
            <a:pPr algn="ctr"/>
            <a:r>
              <a:rPr lang="it-IT" sz="1200" dirty="0" smtClean="0"/>
              <a:t>Ferrera Francesco </a:t>
            </a:r>
          </a:p>
          <a:p>
            <a:pPr algn="ctr"/>
            <a:endParaRPr lang="it-IT" sz="1400" dirty="0"/>
          </a:p>
        </p:txBody>
      </p:sp>
      <p:cxnSp>
        <p:nvCxnSpPr>
          <p:cNvPr id="8" name="Straight Connector 7"/>
          <p:cNvCxnSpPr>
            <a:stCxn id="4" idx="2"/>
            <a:endCxn id="5" idx="0"/>
          </p:cNvCxnSpPr>
          <p:nvPr/>
        </p:nvCxnSpPr>
        <p:spPr>
          <a:xfrm rot="5400000">
            <a:off x="4398446" y="1972720"/>
            <a:ext cx="45717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2"/>
            <a:endCxn id="6" idx="0"/>
          </p:cNvCxnSpPr>
          <p:nvPr/>
        </p:nvCxnSpPr>
        <p:spPr>
          <a:xfrm rot="5400000">
            <a:off x="4415367" y="3632174"/>
            <a:ext cx="42333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6400" y="2413000"/>
            <a:ext cx="4343400" cy="2252133"/>
          </a:xfrm>
        </p:spPr>
        <p:txBody>
          <a:bodyPr/>
          <a:lstStyle/>
          <a:p>
            <a:r>
              <a:rPr lang="it-IT" dirty="0" err="1" smtClean="0"/>
              <a:t>Maintenance</a:t>
            </a:r>
            <a:endParaRPr lang="it-IT" dirty="0" smtClean="0"/>
          </a:p>
          <a:p>
            <a:r>
              <a:rPr lang="it-IT" dirty="0" err="1" smtClean="0"/>
              <a:t>Support</a:t>
            </a:r>
            <a:endParaRPr lang="it-IT" dirty="0" smtClean="0"/>
          </a:p>
          <a:p>
            <a:r>
              <a:rPr lang="it-IT" dirty="0" err="1" smtClean="0"/>
              <a:t>Development</a:t>
            </a:r>
            <a:endParaRPr lang="it-IT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5596" y="304728"/>
            <a:ext cx="8229600" cy="1811939"/>
          </a:xfrm>
        </p:spPr>
        <p:txBody>
          <a:bodyPr>
            <a:normAutofit/>
          </a:bodyPr>
          <a:lstStyle/>
          <a:p>
            <a:r>
              <a:rPr lang="it-IT" dirty="0" err="1" smtClean="0"/>
              <a:t>Tasks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Maintenance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DAQ/test </a:t>
            </a:r>
            <a:r>
              <a:rPr lang="it-IT" dirty="0" err="1" smtClean="0"/>
              <a:t>systems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4132" y="2175933"/>
            <a:ext cx="4504267" cy="3208867"/>
          </a:xfrm>
        </p:spPr>
        <p:txBody>
          <a:bodyPr/>
          <a:lstStyle/>
          <a:p>
            <a:r>
              <a:rPr lang="it-IT" dirty="0" err="1" smtClean="0"/>
              <a:t>Chimeracq</a:t>
            </a:r>
            <a:endParaRPr lang="it-IT" dirty="0" smtClean="0"/>
          </a:p>
          <a:p>
            <a:r>
              <a:rPr lang="it-IT" dirty="0" err="1" smtClean="0"/>
              <a:t>TatoCamac</a:t>
            </a:r>
            <a:endParaRPr lang="it-IT" dirty="0" smtClean="0"/>
          </a:p>
          <a:p>
            <a:r>
              <a:rPr lang="it-IT" dirty="0" err="1" smtClean="0"/>
              <a:t>TatoVME</a:t>
            </a:r>
            <a:endParaRPr lang="it-IT" dirty="0" smtClean="0"/>
          </a:p>
          <a:p>
            <a:r>
              <a:rPr lang="it-IT" dirty="0" err="1" smtClean="0"/>
              <a:t>Wavedump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Chimeracq</a:t>
            </a:r>
            <a:endParaRPr lang="it-IT" dirty="0"/>
          </a:p>
        </p:txBody>
      </p:sp>
      <p:sp>
        <p:nvSpPr>
          <p:cNvPr id="5" name="Rectangle 4"/>
          <p:cNvSpPr/>
          <p:nvPr/>
        </p:nvSpPr>
        <p:spPr>
          <a:xfrm>
            <a:off x="4790388" y="4515058"/>
            <a:ext cx="1861981" cy="35328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Server </a:t>
            </a:r>
            <a:endParaRPr lang="it-IT" dirty="0"/>
          </a:p>
        </p:txBody>
      </p:sp>
      <p:sp>
        <p:nvSpPr>
          <p:cNvPr id="7" name="Rectangle 6"/>
          <p:cNvSpPr/>
          <p:nvPr/>
        </p:nvSpPr>
        <p:spPr>
          <a:xfrm>
            <a:off x="1480832" y="4515058"/>
            <a:ext cx="1861981" cy="35328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Server</a:t>
            </a:r>
            <a:endParaRPr lang="it-IT" dirty="0"/>
          </a:p>
        </p:txBody>
      </p:sp>
      <p:sp>
        <p:nvSpPr>
          <p:cNvPr id="9" name="TextBox 8"/>
          <p:cNvSpPr txBox="1"/>
          <p:nvPr/>
        </p:nvSpPr>
        <p:spPr>
          <a:xfrm>
            <a:off x="6789070" y="2458746"/>
            <a:ext cx="22025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V2718</a:t>
            </a:r>
          </a:p>
          <a:p>
            <a:r>
              <a:rPr lang="it-IT" dirty="0" smtClean="0"/>
              <a:t>V977</a:t>
            </a:r>
          </a:p>
          <a:p>
            <a:r>
              <a:rPr lang="it-IT" dirty="0" smtClean="0"/>
              <a:t>V785 (4x32Ch)</a:t>
            </a:r>
            <a:endParaRPr lang="it-IT" dirty="0"/>
          </a:p>
        </p:txBody>
      </p:sp>
      <p:sp>
        <p:nvSpPr>
          <p:cNvPr id="14" name="TextBox 13"/>
          <p:cNvSpPr txBox="1"/>
          <p:nvPr/>
        </p:nvSpPr>
        <p:spPr>
          <a:xfrm>
            <a:off x="5850639" y="4022615"/>
            <a:ext cx="4128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err="1" smtClean="0"/>
              <a:t>f.o.</a:t>
            </a:r>
            <a:endParaRPr lang="it-IT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3664054" y="4330392"/>
            <a:ext cx="8215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ethernet</a:t>
            </a:r>
            <a:endParaRPr lang="it-IT" sz="1400" dirty="0"/>
          </a:p>
        </p:txBody>
      </p:sp>
      <p:pic>
        <p:nvPicPr>
          <p:cNvPr id="12" name="Picture 11" descr="VME82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7020" y="2057111"/>
            <a:ext cx="2008717" cy="169774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859873" y="2828079"/>
            <a:ext cx="625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VME</a:t>
            </a:r>
            <a:endParaRPr lang="it-IT" dirty="0"/>
          </a:p>
        </p:txBody>
      </p:sp>
      <p:sp>
        <p:nvSpPr>
          <p:cNvPr id="17" name="TextBox 16"/>
          <p:cNvSpPr txBox="1"/>
          <p:nvPr/>
        </p:nvSpPr>
        <p:spPr>
          <a:xfrm>
            <a:off x="4908926" y="4998369"/>
            <a:ext cx="22280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 smtClean="0"/>
              <a:t>chireadout</a:t>
            </a:r>
            <a:r>
              <a:rPr lang="it-IT" sz="1200" dirty="0" smtClean="0"/>
              <a:t> (</a:t>
            </a:r>
            <a:r>
              <a:rPr lang="en-US" sz="1200" dirty="0" smtClean="0"/>
              <a:t>acquisition</a:t>
            </a:r>
            <a:r>
              <a:rPr lang="it-IT" sz="1200" dirty="0" smtClean="0"/>
              <a:t>)</a:t>
            </a:r>
          </a:p>
        </p:txBody>
      </p:sp>
      <p:cxnSp>
        <p:nvCxnSpPr>
          <p:cNvPr id="21" name="Straight Connector 20"/>
          <p:cNvCxnSpPr>
            <a:stCxn id="7" idx="3"/>
            <a:endCxn id="5" idx="1"/>
          </p:cNvCxnSpPr>
          <p:nvPr/>
        </p:nvCxnSpPr>
        <p:spPr>
          <a:xfrm>
            <a:off x="3342813" y="4691700"/>
            <a:ext cx="144757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5" idx="0"/>
          </p:cNvCxnSpPr>
          <p:nvPr/>
        </p:nvCxnSpPr>
        <p:spPr>
          <a:xfrm rot="5400000">
            <a:off x="5353978" y="4147657"/>
            <a:ext cx="73480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633232" y="5012270"/>
            <a:ext cx="22280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 smtClean="0"/>
              <a:t>xconsolle</a:t>
            </a:r>
            <a:r>
              <a:rPr lang="it-IT" sz="1200" dirty="0" smtClean="0"/>
              <a:t> (</a:t>
            </a:r>
            <a:r>
              <a:rPr lang="it-IT" sz="1200" dirty="0" err="1" smtClean="0"/>
              <a:t>control</a:t>
            </a:r>
            <a:r>
              <a:rPr lang="it-IT" sz="1200" dirty="0" smtClean="0"/>
              <a:t>)</a:t>
            </a:r>
          </a:p>
          <a:p>
            <a:r>
              <a:rPr lang="it-IT" sz="1200" dirty="0" err="1" smtClean="0"/>
              <a:t>xchimerafdl</a:t>
            </a:r>
            <a:r>
              <a:rPr lang="it-IT" sz="1200" dirty="0" smtClean="0"/>
              <a:t> (</a:t>
            </a:r>
            <a:r>
              <a:rPr lang="it-IT" sz="1200" dirty="0" err="1" smtClean="0"/>
              <a:t>analysis</a:t>
            </a:r>
            <a:r>
              <a:rPr lang="it-IT" sz="1200" dirty="0" smtClean="0"/>
              <a:t>)</a:t>
            </a:r>
          </a:p>
          <a:p>
            <a:r>
              <a:rPr lang="it-IT" sz="1200" dirty="0" err="1" smtClean="0"/>
              <a:t>pawchi</a:t>
            </a:r>
            <a:r>
              <a:rPr lang="it-IT" sz="1200" dirty="0" smtClean="0"/>
              <a:t> (</a:t>
            </a:r>
            <a:r>
              <a:rPr lang="en-US" sz="1200" dirty="0" smtClean="0"/>
              <a:t>histograms</a:t>
            </a:r>
            <a:r>
              <a:rPr lang="it-IT" sz="1200" dirty="0" smtClean="0"/>
              <a:t>)</a:t>
            </a:r>
          </a:p>
          <a:p>
            <a:r>
              <a:rPr lang="it-IT" sz="1200" dirty="0" err="1" smtClean="0"/>
              <a:t>xmonitor</a:t>
            </a:r>
            <a:r>
              <a:rPr lang="it-IT" sz="1200" dirty="0" smtClean="0"/>
              <a:t> (</a:t>
            </a:r>
            <a:r>
              <a:rPr lang="it-IT" sz="1200" dirty="0" err="1" smtClean="0"/>
              <a:t>monitoring</a:t>
            </a:r>
            <a:r>
              <a:rPr lang="it-IT" sz="1200" dirty="0" smtClean="0"/>
              <a:t>)</a:t>
            </a:r>
            <a:endParaRPr lang="it-IT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3343856" y="1232972"/>
            <a:ext cx="3445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(C++  / </a:t>
            </a:r>
            <a:r>
              <a:rPr lang="it-IT" dirty="0" err="1" smtClean="0"/>
              <a:t>Xforms</a:t>
            </a:r>
            <a:r>
              <a:rPr lang="it-IT" dirty="0" smtClean="0"/>
              <a:t> TK / PAW)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TatoCamac</a:t>
            </a:r>
            <a:endParaRPr lang="it-IT" dirty="0"/>
          </a:p>
        </p:txBody>
      </p:sp>
      <p:sp>
        <p:nvSpPr>
          <p:cNvPr id="5" name="Rectangle 4"/>
          <p:cNvSpPr/>
          <p:nvPr/>
        </p:nvSpPr>
        <p:spPr>
          <a:xfrm>
            <a:off x="1251437" y="3496362"/>
            <a:ext cx="1861981" cy="35328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PC </a:t>
            </a:r>
            <a:endParaRPr lang="it-IT" dirty="0"/>
          </a:p>
        </p:txBody>
      </p:sp>
      <p:cxnSp>
        <p:nvCxnSpPr>
          <p:cNvPr id="11" name="Straight Connector 10"/>
          <p:cNvCxnSpPr>
            <a:stCxn id="5" idx="3"/>
          </p:cNvCxnSpPr>
          <p:nvPr/>
        </p:nvCxnSpPr>
        <p:spPr>
          <a:xfrm>
            <a:off x="3113418" y="3673004"/>
            <a:ext cx="137500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399877" y="3200367"/>
            <a:ext cx="748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SCSI</a:t>
            </a:r>
            <a:endParaRPr lang="it-IT" dirty="0"/>
          </a:p>
        </p:txBody>
      </p:sp>
      <p:sp>
        <p:nvSpPr>
          <p:cNvPr id="17" name="TextBox 16"/>
          <p:cNvSpPr txBox="1"/>
          <p:nvPr/>
        </p:nvSpPr>
        <p:spPr>
          <a:xfrm>
            <a:off x="6598664" y="3222310"/>
            <a:ext cx="20881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Jorway</a:t>
            </a:r>
            <a:r>
              <a:rPr lang="it-IT" dirty="0" smtClean="0"/>
              <a:t> 73A</a:t>
            </a:r>
          </a:p>
          <a:p>
            <a:r>
              <a:rPr lang="it-IT" dirty="0" smtClean="0"/>
              <a:t>LAM </a:t>
            </a:r>
            <a:r>
              <a:rPr lang="it-IT" dirty="0" err="1" smtClean="0"/>
              <a:t>Gen</a:t>
            </a:r>
            <a:r>
              <a:rPr lang="it-IT" dirty="0" smtClean="0"/>
              <a:t>/TINA</a:t>
            </a:r>
          </a:p>
          <a:p>
            <a:r>
              <a:rPr lang="it-IT" dirty="0" err="1" smtClean="0"/>
              <a:t>Silena</a:t>
            </a:r>
            <a:r>
              <a:rPr lang="it-IT" dirty="0" smtClean="0"/>
              <a:t> 4418</a:t>
            </a:r>
            <a:endParaRPr lang="it-IT" dirty="0"/>
          </a:p>
        </p:txBody>
      </p:sp>
      <p:pic>
        <p:nvPicPr>
          <p:cNvPr id="9" name="Picture 8" descr="CAMAC-crat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8420" y="2921751"/>
            <a:ext cx="1979866" cy="155089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116989" y="4472646"/>
            <a:ext cx="1165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CAMAC</a:t>
            </a:r>
            <a:endParaRPr lang="it-IT" dirty="0"/>
          </a:p>
        </p:txBody>
      </p:sp>
      <p:sp>
        <p:nvSpPr>
          <p:cNvPr id="13" name="TextBox 12"/>
          <p:cNvSpPr txBox="1"/>
          <p:nvPr/>
        </p:nvSpPr>
        <p:spPr>
          <a:xfrm>
            <a:off x="2978637" y="1278467"/>
            <a:ext cx="4675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1° </a:t>
            </a:r>
            <a:r>
              <a:rPr lang="it-IT" dirty="0" err="1" smtClean="0"/>
              <a:t>version</a:t>
            </a:r>
            <a:r>
              <a:rPr lang="it-IT" dirty="0" smtClean="0"/>
              <a:t>: Fortran (</a:t>
            </a:r>
            <a:r>
              <a:rPr lang="it-IT" dirty="0" err="1" smtClean="0"/>
              <a:t>ifc</a:t>
            </a:r>
            <a:r>
              <a:rPr lang="it-IT" dirty="0" smtClean="0"/>
              <a:t>) / </a:t>
            </a:r>
            <a:r>
              <a:rPr lang="it-IT" dirty="0" err="1" smtClean="0"/>
              <a:t>Dislin</a:t>
            </a:r>
            <a:r>
              <a:rPr lang="it-IT" dirty="0" smtClean="0"/>
              <a:t> / PAW</a:t>
            </a:r>
          </a:p>
          <a:p>
            <a:r>
              <a:rPr lang="it-IT" dirty="0" smtClean="0"/>
              <a:t>2° </a:t>
            </a:r>
            <a:r>
              <a:rPr lang="it-IT" dirty="0" err="1" smtClean="0"/>
              <a:t>version</a:t>
            </a:r>
            <a:r>
              <a:rPr lang="it-IT" dirty="0" smtClean="0"/>
              <a:t>: </a:t>
            </a:r>
            <a:r>
              <a:rPr lang="it-IT" dirty="0" err="1" smtClean="0"/>
              <a:t>C</a:t>
            </a:r>
            <a:r>
              <a:rPr lang="it-IT" dirty="0" smtClean="0"/>
              <a:t> / TCL-TK / PAW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TatoVME</a:t>
            </a:r>
            <a:endParaRPr lang="it-IT" dirty="0"/>
          </a:p>
        </p:txBody>
      </p:sp>
      <p:sp>
        <p:nvSpPr>
          <p:cNvPr id="5" name="Rectangle 4"/>
          <p:cNvSpPr/>
          <p:nvPr/>
        </p:nvSpPr>
        <p:spPr>
          <a:xfrm>
            <a:off x="1301410" y="2915855"/>
            <a:ext cx="1861981" cy="35328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PC</a:t>
            </a:r>
            <a:endParaRPr lang="it-IT" dirty="0"/>
          </a:p>
        </p:txBody>
      </p:sp>
      <p:cxnSp>
        <p:nvCxnSpPr>
          <p:cNvPr id="11" name="Straight Connector 10"/>
          <p:cNvCxnSpPr>
            <a:stCxn id="5" idx="3"/>
          </p:cNvCxnSpPr>
          <p:nvPr/>
        </p:nvCxnSpPr>
        <p:spPr>
          <a:xfrm>
            <a:off x="3163391" y="3092497"/>
            <a:ext cx="137500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610443" y="2619859"/>
            <a:ext cx="22372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V2718/V1718</a:t>
            </a:r>
          </a:p>
          <a:p>
            <a:r>
              <a:rPr lang="it-IT" dirty="0" smtClean="0"/>
              <a:t>V977</a:t>
            </a:r>
          </a:p>
          <a:p>
            <a:r>
              <a:rPr lang="it-IT" dirty="0" smtClean="0"/>
              <a:t>V785</a:t>
            </a:r>
            <a:endParaRPr lang="it-IT" dirty="0"/>
          </a:p>
        </p:txBody>
      </p:sp>
      <p:sp>
        <p:nvSpPr>
          <p:cNvPr id="9" name="TextBox 8"/>
          <p:cNvSpPr txBox="1"/>
          <p:nvPr/>
        </p:nvSpPr>
        <p:spPr>
          <a:xfrm>
            <a:off x="3354363" y="2619859"/>
            <a:ext cx="1065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f.o.</a:t>
            </a:r>
            <a:r>
              <a:rPr lang="it-IT" dirty="0" smtClean="0"/>
              <a:t>/USB</a:t>
            </a:r>
            <a:endParaRPr lang="it-IT" dirty="0"/>
          </a:p>
        </p:txBody>
      </p:sp>
      <p:pic>
        <p:nvPicPr>
          <p:cNvPr id="10" name="Picture 9" descr="VME82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8393" y="2245213"/>
            <a:ext cx="2008717" cy="16977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57800" y="4084008"/>
            <a:ext cx="770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VME</a:t>
            </a:r>
            <a:endParaRPr lang="it-IT" dirty="0"/>
          </a:p>
        </p:txBody>
      </p:sp>
      <p:sp>
        <p:nvSpPr>
          <p:cNvPr id="12" name="TextBox 11"/>
          <p:cNvSpPr txBox="1"/>
          <p:nvPr/>
        </p:nvSpPr>
        <p:spPr>
          <a:xfrm>
            <a:off x="3631734" y="1232972"/>
            <a:ext cx="2235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(</a:t>
            </a:r>
            <a:r>
              <a:rPr lang="it-IT" dirty="0" err="1" smtClean="0"/>
              <a:t>C</a:t>
            </a:r>
            <a:r>
              <a:rPr lang="it-IT" dirty="0" smtClean="0"/>
              <a:t>  / TCL-TK / PAW)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Wavedump</a:t>
            </a:r>
            <a:endParaRPr lang="it-IT" dirty="0"/>
          </a:p>
        </p:txBody>
      </p:sp>
      <p:sp>
        <p:nvSpPr>
          <p:cNvPr id="5" name="Rectangle 4"/>
          <p:cNvSpPr/>
          <p:nvPr/>
        </p:nvSpPr>
        <p:spPr>
          <a:xfrm>
            <a:off x="1301410" y="2915855"/>
            <a:ext cx="1861981" cy="35328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PC</a:t>
            </a:r>
            <a:endParaRPr lang="it-IT" dirty="0"/>
          </a:p>
        </p:txBody>
      </p:sp>
      <p:cxnSp>
        <p:nvCxnSpPr>
          <p:cNvPr id="11" name="Straight Connector 10"/>
          <p:cNvCxnSpPr>
            <a:stCxn id="5" idx="3"/>
          </p:cNvCxnSpPr>
          <p:nvPr/>
        </p:nvCxnSpPr>
        <p:spPr>
          <a:xfrm>
            <a:off x="3163391" y="3092497"/>
            <a:ext cx="137500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610443" y="2770919"/>
            <a:ext cx="1932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DT5742</a:t>
            </a:r>
          </a:p>
          <a:p>
            <a:r>
              <a:rPr lang="it-IT" dirty="0" smtClean="0"/>
              <a:t>DT5725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4363" y="2619859"/>
            <a:ext cx="1184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f.o.</a:t>
            </a:r>
            <a:r>
              <a:rPr lang="it-IT" dirty="0" smtClean="0"/>
              <a:t>/USB</a:t>
            </a:r>
            <a:endParaRPr lang="it-IT" dirty="0"/>
          </a:p>
        </p:txBody>
      </p:sp>
      <p:pic>
        <p:nvPicPr>
          <p:cNvPr id="10" name="Picture 9" descr="DT574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8393" y="2514291"/>
            <a:ext cx="1699987" cy="115641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10666" y="3417250"/>
            <a:ext cx="1327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Digitizer</a:t>
            </a:r>
            <a:endParaRPr lang="it-IT" dirty="0"/>
          </a:p>
        </p:txBody>
      </p:sp>
      <p:sp>
        <p:nvSpPr>
          <p:cNvPr id="12" name="TextBox 11"/>
          <p:cNvSpPr txBox="1"/>
          <p:nvPr/>
        </p:nvSpPr>
        <p:spPr>
          <a:xfrm>
            <a:off x="3817683" y="1417638"/>
            <a:ext cx="2044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(</a:t>
            </a:r>
            <a:r>
              <a:rPr lang="it-IT" dirty="0" err="1" smtClean="0"/>
              <a:t>C</a:t>
            </a:r>
            <a:r>
              <a:rPr lang="it-IT" dirty="0" smtClean="0"/>
              <a:t> / GNUPLOT)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mtClean="0"/>
              <a:t>Support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83600" cy="4525963"/>
          </a:xfrm>
        </p:spPr>
        <p:txBody>
          <a:bodyPr/>
          <a:lstStyle/>
          <a:p>
            <a:r>
              <a:rPr lang="it-IT" dirty="0" smtClean="0"/>
              <a:t>DAQ </a:t>
            </a:r>
            <a:r>
              <a:rPr lang="it-IT" dirty="0" err="1" smtClean="0"/>
              <a:t>use</a:t>
            </a:r>
            <a:r>
              <a:rPr lang="it-IT" dirty="0" smtClean="0"/>
              <a:t> and </a:t>
            </a:r>
            <a:r>
              <a:rPr lang="it-IT" dirty="0" err="1" smtClean="0"/>
              <a:t>configuration</a:t>
            </a:r>
            <a:endParaRPr lang="it-IT" dirty="0" smtClean="0"/>
          </a:p>
          <a:p>
            <a:r>
              <a:rPr lang="it-IT" dirty="0" smtClean="0"/>
              <a:t>OS</a:t>
            </a:r>
            <a:r>
              <a:rPr lang="it-IT" dirty="0" smtClean="0"/>
              <a:t>, </a:t>
            </a:r>
            <a:r>
              <a:rPr lang="it-IT" dirty="0" err="1" smtClean="0"/>
              <a:t>drivers</a:t>
            </a:r>
            <a:r>
              <a:rPr lang="it-IT" dirty="0" smtClean="0"/>
              <a:t>, </a:t>
            </a:r>
            <a:r>
              <a:rPr lang="it-IT" dirty="0" err="1" smtClean="0"/>
              <a:t>libraries</a:t>
            </a:r>
            <a:r>
              <a:rPr lang="it-IT" dirty="0" smtClean="0"/>
              <a:t>, </a:t>
            </a:r>
            <a:r>
              <a:rPr lang="it-IT" dirty="0" err="1" smtClean="0"/>
              <a:t>applications</a:t>
            </a:r>
            <a:endParaRPr lang="it-IT" dirty="0" smtClean="0"/>
          </a:p>
          <a:p>
            <a:r>
              <a:rPr lang="it-IT" dirty="0" err="1" smtClean="0"/>
              <a:t>devices</a:t>
            </a:r>
            <a:r>
              <a:rPr lang="it-IT" smtClean="0"/>
              <a:t> </a:t>
            </a:r>
            <a:r>
              <a:rPr lang="it-IT" smtClean="0"/>
              <a:t>test</a:t>
            </a:r>
            <a:endParaRPr lang="en-US" smtClean="0"/>
          </a:p>
          <a:p>
            <a:r>
              <a:rPr lang="it-IT" dirty="0" smtClean="0"/>
              <a:t>“</a:t>
            </a:r>
            <a:r>
              <a:rPr lang="en-US" dirty="0" smtClean="0"/>
              <a:t>stock spare parts</a:t>
            </a:r>
            <a:r>
              <a:rPr lang="it-IT" dirty="0" smtClean="0"/>
              <a:t>”</a:t>
            </a:r>
          </a:p>
          <a:p>
            <a:r>
              <a:rPr lang="it-IT" dirty="0" err="1" smtClean="0"/>
              <a:t>…</a:t>
            </a:r>
            <a:r>
              <a:rPr lang="it-IT" dirty="0" smtClean="0"/>
              <a:t>..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236</Words>
  <Application>Microsoft Macintosh PowerPoint</Application>
  <PresentationFormat>On-screen Show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Activities of Data Acquisition Unit at LNS</vt:lpstr>
      <vt:lpstr>Slide 2</vt:lpstr>
      <vt:lpstr>Tasks </vt:lpstr>
      <vt:lpstr>Maintenance DAQ/test systems</vt:lpstr>
      <vt:lpstr>Chimeracq</vt:lpstr>
      <vt:lpstr>TatoCamac</vt:lpstr>
      <vt:lpstr>TatoVME</vt:lpstr>
      <vt:lpstr>Wavedump</vt:lpstr>
      <vt:lpstr>Support</vt:lpstr>
      <vt:lpstr>Development</vt:lpstr>
      <vt:lpstr>Things to do (?)</vt:lpstr>
    </vt:vector>
  </TitlesOfParts>
  <Company>INFN-LNS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Attività di acquisizione dati</dc:title>
  <dc:creator>Francesco Ferrera</dc:creator>
  <cp:lastModifiedBy>Francesco Ferrera</cp:lastModifiedBy>
  <cp:revision>34</cp:revision>
  <dcterms:created xsi:type="dcterms:W3CDTF">2018-12-10T08:49:36Z</dcterms:created>
  <dcterms:modified xsi:type="dcterms:W3CDTF">2018-12-10T08:51:55Z</dcterms:modified>
</cp:coreProperties>
</file>