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6" r:id="rId3"/>
    <p:sldId id="267" r:id="rId4"/>
    <p:sldId id="259" r:id="rId5"/>
    <p:sldId id="260" r:id="rId6"/>
    <p:sldId id="261" r:id="rId7"/>
    <p:sldId id="262" r:id="rId8"/>
    <p:sldId id="263" r:id="rId9"/>
    <p:sldId id="264" r:id="rId10"/>
    <p:sldId id="285" r:id="rId11"/>
    <p:sldId id="286" r:id="rId12"/>
    <p:sldId id="287" r:id="rId13"/>
    <p:sldId id="265" r:id="rId14"/>
    <p:sldId id="268" r:id="rId15"/>
    <p:sldId id="270" r:id="rId16"/>
    <p:sldId id="271" r:id="rId17"/>
    <p:sldId id="288" r:id="rId18"/>
    <p:sldId id="283" r:id="rId19"/>
    <p:sldId id="281" r:id="rId20"/>
    <p:sldId id="282" r:id="rId21"/>
    <p:sldId id="272" r:id="rId22"/>
    <p:sldId id="273" r:id="rId23"/>
    <p:sldId id="274" r:id="rId24"/>
    <p:sldId id="275" r:id="rId25"/>
    <p:sldId id="276" r:id="rId26"/>
    <p:sldId id="279" r:id="rId27"/>
    <p:sldId id="284" r:id="rId28"/>
    <p:sldId id="289" r:id="rId2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146F0-8E04-8C49-AC18-449D74716D36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AAAEB-9780-8141-8D9F-CE0F18C2A80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4CE64-6BEA-7242-A28F-668DA04DE22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88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68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49325" y="1981200"/>
            <a:ext cx="7661275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G. Tagliente  @ n_TOF Italy meeting 29/04/2013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49CF36A-EC6C-7A45-A686-5BBCF6739685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5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1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2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3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3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1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5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53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939A3-A38F-C94A-81E0-696F83E702BE}" type="datetimeFigureOut">
              <a:rPr lang="it-IT" smtClean="0"/>
              <a:t>10/11/18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F9F3E-9277-9F49-A9F4-67C2B1A203B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2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Status of </a:t>
            </a:r>
            <a:r>
              <a:rPr lang="en-US" sz="3200" b="1" baseline="30000" dirty="0" smtClean="0">
                <a:solidFill>
                  <a:schemeClr val="tx2"/>
                </a:solidFill>
              </a:rPr>
              <a:t>88</a:t>
            </a:r>
            <a:r>
              <a:rPr lang="en-US" sz="3200" b="1" dirty="0" smtClean="0">
                <a:solidFill>
                  <a:schemeClr val="tx2"/>
                </a:solidFill>
              </a:rPr>
              <a:t>Sr, </a:t>
            </a:r>
            <a:r>
              <a:rPr lang="en-US" sz="3200" b="1" baseline="30000" dirty="0" smtClean="0">
                <a:solidFill>
                  <a:schemeClr val="tx2"/>
                </a:solidFill>
              </a:rPr>
              <a:t>89</a:t>
            </a:r>
            <a:r>
              <a:rPr lang="en-US" sz="3200" b="1" dirty="0" smtClean="0">
                <a:solidFill>
                  <a:schemeClr val="tx2"/>
                </a:solidFill>
              </a:rPr>
              <a:t>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078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Y89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90" y="3545145"/>
            <a:ext cx="5027669" cy="320040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71" y="61196"/>
            <a:ext cx="4721944" cy="34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Y89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03" y="3542343"/>
            <a:ext cx="4572000" cy="3200400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80" y="222141"/>
            <a:ext cx="4192771" cy="304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5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Y89_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81" y="3429000"/>
            <a:ext cx="4654719" cy="3200400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58" y="122392"/>
            <a:ext cx="4685241" cy="313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1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7" y="1326221"/>
            <a:ext cx="8146486" cy="488484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293098" y="1532709"/>
            <a:ext cx="1022283" cy="4058194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99360" y="3753395"/>
            <a:ext cx="583474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05319" y="1942011"/>
            <a:ext cx="2633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AR DESTINE" panose="02000000000000000000" pitchFamily="2" charset="0"/>
              </a:rPr>
              <a:t>PRELIMINARY</a:t>
            </a:r>
            <a:endParaRPr lang="it-IT" sz="2800" b="1" dirty="0">
              <a:solidFill>
                <a:srgbClr val="FF0000"/>
              </a:solidFill>
              <a:latin typeface="AR DESTINE" panose="02000000000000000000" pitchFamily="2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182512" y="3569807"/>
            <a:ext cx="52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87</a:t>
            </a:r>
            <a:r>
              <a:rPr lang="en-US" dirty="0" smtClean="0"/>
              <a:t>Sr</a:t>
            </a:r>
            <a:endParaRPr lang="en-US" dirty="0"/>
          </a:p>
        </p:txBody>
      </p:sp>
      <p:sp>
        <p:nvSpPr>
          <p:cNvPr id="22" name="Oval 1"/>
          <p:cNvSpPr/>
          <p:nvPr/>
        </p:nvSpPr>
        <p:spPr>
          <a:xfrm>
            <a:off x="5320453" y="1512955"/>
            <a:ext cx="3570515" cy="454915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701647" y="1942011"/>
            <a:ext cx="64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88</a:t>
            </a:r>
            <a:r>
              <a:rPr lang="en-US" sz="2400" dirty="0" smtClean="0"/>
              <a:t>Sr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525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1" y="1011409"/>
            <a:ext cx="8274377" cy="552404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314759" y="1652345"/>
            <a:ext cx="118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___ </a:t>
            </a:r>
            <a:r>
              <a:rPr lang="en-US" dirty="0" err="1" smtClean="0"/>
              <a:t>n_TOF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___ ENDF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7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1" y="1011409"/>
            <a:ext cx="8274377" cy="552404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442861" y="1268171"/>
            <a:ext cx="3570515" cy="4549157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3871042" y="1728843"/>
            <a:ext cx="118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___ </a:t>
            </a:r>
            <a:r>
              <a:rPr lang="en-US" dirty="0" err="1" smtClean="0"/>
              <a:t>n_TOF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___ ENDF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66" y="0"/>
            <a:ext cx="6185421" cy="3999595"/>
          </a:xfrm>
          <a:prstGeom prst="rect">
            <a:avLst/>
          </a:prstGeom>
        </p:spPr>
      </p:pic>
      <p:pic>
        <p:nvPicPr>
          <p:cNvPr id="3" name="Immagine 2" descr="Sr8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57" y="3704382"/>
            <a:ext cx="6181428" cy="32004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104925" y="535482"/>
            <a:ext cx="118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___ </a:t>
            </a:r>
            <a:r>
              <a:rPr lang="en-US" dirty="0" err="1" smtClean="0"/>
              <a:t>n_TOF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___ ENDF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7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3048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2"/>
                </a:solidFill>
              </a:rPr>
              <a:t>Status of </a:t>
            </a:r>
            <a:r>
              <a:rPr lang="en-US" sz="3200" b="1" baseline="30000" dirty="0" smtClean="0">
                <a:solidFill>
                  <a:schemeClr val="tx2"/>
                </a:solidFill>
              </a:rPr>
              <a:t>92</a:t>
            </a:r>
            <a:r>
              <a:rPr lang="en-US" sz="3200" b="1" dirty="0" smtClean="0">
                <a:solidFill>
                  <a:schemeClr val="tx2"/>
                </a:solidFill>
              </a:rPr>
              <a:t>Zr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4489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77341-A7A8-714F-8432-69E9F7EF286F}" type="slidenum">
              <a:rPr lang="en-US"/>
              <a:pPr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83659" y="2694801"/>
            <a:ext cx="1693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n_TOF</a:t>
            </a:r>
            <a:r>
              <a:rPr lang="en-US" sz="1200" dirty="0" smtClean="0"/>
              <a:t> phase I (2002)</a:t>
            </a:r>
            <a:endParaRPr lang="en-US" sz="1200" dirty="0"/>
          </a:p>
        </p:txBody>
      </p:sp>
      <p:sp>
        <p:nvSpPr>
          <p:cNvPr id="11" name="TextBox 2"/>
          <p:cNvSpPr txBox="1"/>
          <p:nvPr/>
        </p:nvSpPr>
        <p:spPr>
          <a:xfrm>
            <a:off x="1615978" y="990600"/>
            <a:ext cx="1736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n_TOF</a:t>
            </a:r>
            <a:r>
              <a:rPr lang="en-US" sz="1200" dirty="0" smtClean="0"/>
              <a:t> phase II (2012)</a:t>
            </a:r>
            <a:endParaRPr lang="en-US" sz="1200" dirty="0"/>
          </a:p>
        </p:txBody>
      </p:sp>
      <p:pic>
        <p:nvPicPr>
          <p:cNvPr id="12" name="Immagine 11" descr="enric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4572009" cy="3200407"/>
          </a:xfrm>
          <a:prstGeom prst="rect">
            <a:avLst/>
          </a:prstGeom>
        </p:spPr>
      </p:pic>
      <p:pic>
        <p:nvPicPr>
          <p:cNvPr id="4" name="Picture 3" descr="enrico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43" y="3047680"/>
            <a:ext cx="4572457" cy="320072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858000" y="3733800"/>
            <a:ext cx="2362200" cy="2819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44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zr92_capt_2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845"/>
            <a:ext cx="4572000" cy="3200400"/>
          </a:xfrm>
          <a:prstGeom prst="rect">
            <a:avLst/>
          </a:prstGeom>
        </p:spPr>
      </p:pic>
      <p:pic>
        <p:nvPicPr>
          <p:cNvPr id="5" name="Immagine 4" descr="zr92_capt_2g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77" y="436546"/>
            <a:ext cx="4572000" cy="3200400"/>
          </a:xfrm>
          <a:prstGeom prst="rect">
            <a:avLst/>
          </a:prstGeom>
        </p:spPr>
      </p:pic>
      <p:pic>
        <p:nvPicPr>
          <p:cNvPr id="2" name="Immagine 1" descr="Zr92_capt_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0" y="3520794"/>
            <a:ext cx="4572000" cy="3200400"/>
          </a:xfrm>
          <a:prstGeom prst="rect">
            <a:avLst/>
          </a:prstGeom>
        </p:spPr>
      </p:pic>
      <p:pic>
        <p:nvPicPr>
          <p:cNvPr id="3" name="Immagine 2" descr="Zr92_capt_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02" y="3551392"/>
            <a:ext cx="4572000" cy="32004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441351" y="51724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Cattura</a:t>
            </a:r>
            <a:r>
              <a:rPr lang="en-US" sz="2800" dirty="0" smtClean="0"/>
              <a:t> GELINA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884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" y="1197209"/>
            <a:ext cx="8466554" cy="50906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05319" y="1942011"/>
            <a:ext cx="2633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AR DESTINE" panose="02000000000000000000" pitchFamily="2" charset="0"/>
              </a:rPr>
              <a:t>PRELIMINARY</a:t>
            </a:r>
            <a:endParaRPr lang="it-IT" sz="2800" b="1" dirty="0">
              <a:solidFill>
                <a:srgbClr val="FF0000"/>
              </a:solidFill>
              <a:latin typeface="AR DESTINE" panose="02000000000000000000" pitchFamily="2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701647" y="194201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89</a:t>
            </a:r>
            <a:r>
              <a:rPr lang="en-US" dirty="0" smtClean="0"/>
              <a:t>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6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rans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94" y="405955"/>
            <a:ext cx="4572000" cy="3200400"/>
          </a:xfrm>
          <a:prstGeom prst="rect">
            <a:avLst/>
          </a:prstGeom>
        </p:spPr>
      </p:pic>
      <p:pic>
        <p:nvPicPr>
          <p:cNvPr id="5" name="Immagine 4" descr="trans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50507"/>
            <a:ext cx="4572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5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3EF7-36A7-1A40-8DC1-F5EFFC2A830F}" type="slidenum">
              <a:rPr lang="en-US" smtClean="0"/>
              <a:t>21</a:t>
            </a:fld>
            <a:endParaRPr lang="en-US"/>
          </a:p>
        </p:txBody>
      </p:sp>
      <p:pic>
        <p:nvPicPr>
          <p:cNvPr id="3" name="Immagine 2" descr="ntofvsgelin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98" y="1828799"/>
            <a:ext cx="5665604" cy="396592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989273" y="789967"/>
            <a:ext cx="307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Confronto</a:t>
            </a:r>
            <a:r>
              <a:rPr lang="en-US" dirty="0" smtClean="0"/>
              <a:t> </a:t>
            </a:r>
            <a:r>
              <a:rPr lang="en-US" dirty="0" err="1" smtClean="0"/>
              <a:t>Yirld</a:t>
            </a:r>
            <a:r>
              <a:rPr lang="en-US" dirty="0" smtClean="0"/>
              <a:t>  GELINA </a:t>
            </a:r>
            <a:r>
              <a:rPr lang="en-US" dirty="0" err="1" smtClean="0"/>
              <a:t>n_TOF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0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3EF7-36A7-1A40-8DC1-F5EFFC2A830F}" type="slidenum">
              <a:rPr lang="en-US" smtClean="0"/>
              <a:t>22</a:t>
            </a:fld>
            <a:endParaRPr lang="en-US"/>
          </a:p>
        </p:txBody>
      </p:sp>
      <p:pic>
        <p:nvPicPr>
          <p:cNvPr id="7" name="Immagine 6" descr="ntofVsGelina_1r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8" y="158306"/>
            <a:ext cx="2743200" cy="1920240"/>
          </a:xfrm>
          <a:prstGeom prst="rect">
            <a:avLst/>
          </a:prstGeom>
        </p:spPr>
      </p:pic>
      <p:pic>
        <p:nvPicPr>
          <p:cNvPr id="10" name="Immagine 9" descr="ntofVsGelina_7r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16" y="4326902"/>
            <a:ext cx="2743200" cy="1920240"/>
          </a:xfrm>
          <a:prstGeom prst="rect">
            <a:avLst/>
          </a:prstGeom>
        </p:spPr>
      </p:pic>
      <p:pic>
        <p:nvPicPr>
          <p:cNvPr id="11" name="Immagine 10" descr="ntofVsGelina_6r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87" y="4326902"/>
            <a:ext cx="2971800" cy="2080260"/>
          </a:xfrm>
          <a:prstGeom prst="rect">
            <a:avLst/>
          </a:prstGeom>
        </p:spPr>
      </p:pic>
      <p:pic>
        <p:nvPicPr>
          <p:cNvPr id="12" name="Immagine 11" descr="ntofVsGelina_5re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1" y="4326902"/>
            <a:ext cx="3200400" cy="2240280"/>
          </a:xfrm>
          <a:prstGeom prst="rect">
            <a:avLst/>
          </a:prstGeom>
        </p:spPr>
      </p:pic>
      <p:pic>
        <p:nvPicPr>
          <p:cNvPr id="13" name="Immagine 12" descr="ntofVsGelina_4re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31" y="2161381"/>
            <a:ext cx="3200400" cy="2240280"/>
          </a:xfrm>
          <a:prstGeom prst="rect">
            <a:avLst/>
          </a:prstGeom>
        </p:spPr>
      </p:pic>
      <p:pic>
        <p:nvPicPr>
          <p:cNvPr id="15" name="Immagine 14" descr="ntofVsGelina_4res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83" y="89276"/>
            <a:ext cx="3200400" cy="2240280"/>
          </a:xfrm>
          <a:prstGeom prst="rect">
            <a:avLst/>
          </a:prstGeom>
        </p:spPr>
      </p:pic>
      <p:pic>
        <p:nvPicPr>
          <p:cNvPr id="16" name="Immagine 15" descr="ntofVsGelina_2res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9" y="61664"/>
            <a:ext cx="3200400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7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3EF7-36A7-1A40-8DC1-F5EFFC2A830F}" type="slidenum">
              <a:rPr lang="en-US" smtClean="0"/>
              <a:t>23</a:t>
            </a:fld>
            <a:endParaRPr lang="en-US"/>
          </a:p>
        </p:txBody>
      </p:sp>
      <p:pic>
        <p:nvPicPr>
          <p:cNvPr id="7" name="Immagine 6" descr="Gelina_2r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6" y="282556"/>
            <a:ext cx="4572000" cy="32004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118587" y="662675"/>
            <a:ext cx="16264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Refit: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: </a:t>
            </a:r>
            <a:r>
              <a:rPr lang="en-US" dirty="0" smtClean="0"/>
              <a:t>55</a:t>
            </a:r>
            <a:r>
              <a:rPr lang="en-US" dirty="0" smtClean="0"/>
              <a:t>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n</a:t>
            </a:r>
            <a:r>
              <a:rPr lang="en-US" dirty="0" smtClean="0"/>
              <a:t>: </a:t>
            </a:r>
            <a:r>
              <a:rPr lang="en-US" dirty="0" smtClean="0"/>
              <a:t>24809 </a:t>
            </a:r>
            <a:r>
              <a:rPr lang="en-US" dirty="0" err="1" smtClean="0"/>
              <a:t>meV</a:t>
            </a:r>
            <a:endParaRPr lang="en-US" dirty="0"/>
          </a:p>
        </p:txBody>
      </p:sp>
      <p:pic>
        <p:nvPicPr>
          <p:cNvPr id="3" name="Immagine 2" descr="ntof_2r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83" y="3155950"/>
            <a:ext cx="4572000" cy="32004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350404" y="4335538"/>
            <a:ext cx="16264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SAMMY: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: </a:t>
            </a:r>
            <a:r>
              <a:rPr lang="en-US" dirty="0" smtClean="0"/>
              <a:t>53</a:t>
            </a:r>
            <a:r>
              <a:rPr lang="en-US" dirty="0" smtClean="0"/>
              <a:t>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24809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5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3EF7-36A7-1A40-8DC1-F5EFFC2A830F}" type="slidenum">
              <a:rPr lang="en-US" smtClean="0"/>
              <a:t>24</a:t>
            </a:fld>
            <a:endParaRPr lang="en-US"/>
          </a:p>
        </p:txBody>
      </p:sp>
      <p:pic>
        <p:nvPicPr>
          <p:cNvPr id="6" name="Immagine 5" descr="Gelina_3r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9" y="708660"/>
            <a:ext cx="4572000" cy="32004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118587" y="662675"/>
            <a:ext cx="151836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Refit: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: </a:t>
            </a:r>
            <a:r>
              <a:rPr lang="en-US" dirty="0" smtClean="0"/>
              <a:t>286.9meV</a:t>
            </a:r>
            <a:endParaRPr lang="en-US" dirty="0" smtClean="0"/>
          </a:p>
          <a:p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n</a:t>
            </a:r>
            <a:r>
              <a:rPr lang="en-US" dirty="0" smtClean="0"/>
              <a:t>: 4002 </a:t>
            </a:r>
            <a:r>
              <a:rPr lang="en-US" dirty="0" err="1" smtClean="0"/>
              <a:t>meV</a:t>
            </a:r>
            <a:endParaRPr lang="en-US" dirty="0"/>
          </a:p>
        </p:txBody>
      </p:sp>
      <p:pic>
        <p:nvPicPr>
          <p:cNvPr id="8" name="Immagine 7" descr="ntof_3r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41" y="3347432"/>
            <a:ext cx="4572000" cy="32004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170941" y="4376955"/>
            <a:ext cx="156154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SAMMY: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: </a:t>
            </a:r>
            <a:r>
              <a:rPr lang="en-US" dirty="0" smtClean="0"/>
              <a:t>283</a:t>
            </a:r>
            <a:r>
              <a:rPr lang="en-US" dirty="0" smtClean="0"/>
              <a:t>.3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: 4002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9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3EF7-36A7-1A40-8DC1-F5EFFC2A830F}" type="slidenum">
              <a:rPr lang="en-US" smtClean="0"/>
              <a:t>25</a:t>
            </a:fld>
            <a:endParaRPr lang="en-US"/>
          </a:p>
        </p:txBody>
      </p:sp>
      <p:pic>
        <p:nvPicPr>
          <p:cNvPr id="6" name="Immagine 5" descr="Gelina_3r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4572000" cy="32004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135411" y="621258"/>
            <a:ext cx="1633781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Refit: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: </a:t>
            </a:r>
            <a:r>
              <a:rPr lang="en-US" dirty="0" smtClean="0"/>
              <a:t>64.9</a:t>
            </a:r>
            <a:r>
              <a:rPr lang="en-US" dirty="0" smtClean="0"/>
              <a:t> 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n</a:t>
            </a:r>
            <a:r>
              <a:rPr lang="en-US" dirty="0" smtClean="0"/>
              <a:t>: 14447 </a:t>
            </a:r>
            <a:r>
              <a:rPr lang="en-US" dirty="0" err="1" smtClean="0"/>
              <a:t>meV</a:t>
            </a:r>
            <a:endParaRPr lang="en-US" dirty="0"/>
          </a:p>
        </p:txBody>
      </p:sp>
      <p:pic>
        <p:nvPicPr>
          <p:cNvPr id="2" name="Immagine 1" descr="ntof_4r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45" y="3155950"/>
            <a:ext cx="4572000" cy="32004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70941" y="4376955"/>
            <a:ext cx="16264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SAMMY: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: </a:t>
            </a:r>
            <a:r>
              <a:rPr lang="en-US" dirty="0" smtClean="0"/>
              <a:t>59.7</a:t>
            </a:r>
            <a:r>
              <a:rPr lang="en-US" dirty="0" smtClean="0"/>
              <a:t>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: 14447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5919" y="5549907"/>
            <a:ext cx="469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it was too nice to be true, after this resonance I have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3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ntofvsgelina_1_201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" y="467153"/>
            <a:ext cx="4572000" cy="3200400"/>
          </a:xfrm>
          <a:prstGeom prst="rect">
            <a:avLst/>
          </a:prstGeom>
        </p:spPr>
      </p:pic>
      <p:pic>
        <p:nvPicPr>
          <p:cNvPr id="5" name="Immagine 4" descr="ntofvsgelina_2_201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83" y="451854"/>
            <a:ext cx="4572000" cy="3200400"/>
          </a:xfrm>
          <a:prstGeom prst="rect">
            <a:avLst/>
          </a:prstGeom>
        </p:spPr>
      </p:pic>
      <p:pic>
        <p:nvPicPr>
          <p:cNvPr id="7" name="Immagine 6" descr="ntofvsgelina_3_2018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" y="3621656"/>
            <a:ext cx="4572000" cy="3200400"/>
          </a:xfrm>
          <a:prstGeom prst="rect">
            <a:avLst/>
          </a:prstGeom>
        </p:spPr>
      </p:pic>
      <p:pic>
        <p:nvPicPr>
          <p:cNvPr id="8" name="Immagine 7" descr="ntofvsgelina_4_2018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07" y="3599436"/>
            <a:ext cx="4572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5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RatioG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3" y="314149"/>
            <a:ext cx="4572000" cy="3200400"/>
          </a:xfrm>
          <a:prstGeom prst="rect">
            <a:avLst/>
          </a:prstGeom>
        </p:spPr>
      </p:pic>
      <p:pic>
        <p:nvPicPr>
          <p:cNvPr id="5" name="Immagine 4" descr="RatioG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7600"/>
            <a:ext cx="4572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3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KernalRati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85" y="1746469"/>
            <a:ext cx="5117053" cy="358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1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" y="1197209"/>
            <a:ext cx="8466554" cy="50906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149527" y="1252443"/>
            <a:ext cx="3944984" cy="4991603"/>
          </a:xfrm>
          <a:prstGeom prst="ellipse">
            <a:avLst/>
          </a:prstGeom>
          <a:noFill/>
          <a:ln w="28575">
            <a:solidFill>
              <a:srgbClr val="00CC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1016632"/>
            <a:ext cx="3414674" cy="32165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05319" y="1942011"/>
            <a:ext cx="2633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AR DESTINE" panose="02000000000000000000" pitchFamily="2" charset="0"/>
              </a:rPr>
              <a:t>PRELIMINARY</a:t>
            </a:r>
            <a:endParaRPr lang="it-IT" sz="2800" b="1" dirty="0">
              <a:solidFill>
                <a:srgbClr val="FF0000"/>
              </a:solidFill>
              <a:latin typeface="AR DESTINE" panose="02000000000000000000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736283" y="1558834"/>
            <a:ext cx="1229088" cy="484068"/>
          </a:xfrm>
          <a:prstGeom prst="straightConnector1">
            <a:avLst/>
          </a:prstGeom>
          <a:ln w="28575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69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63" y="1466079"/>
            <a:ext cx="3689341" cy="463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9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74" y="1145401"/>
            <a:ext cx="5146480" cy="5146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20685" y="1654627"/>
            <a:ext cx="55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YIELD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0651" y="5865231"/>
            <a:ext cx="63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>
                <a:solidFill>
                  <a:schemeClr val="bg2">
                    <a:lumMod val="75000"/>
                  </a:schemeClr>
                </a:solidFill>
              </a:rPr>
              <a:t>En</a:t>
            </a:r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(eV)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882964" y="535489"/>
            <a:ext cx="3674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Studio </a:t>
            </a:r>
            <a:r>
              <a:rPr lang="en-US" sz="2800" dirty="0" err="1" smtClean="0"/>
              <a:t>dei</a:t>
            </a:r>
            <a:r>
              <a:rPr lang="en-US" sz="2800" dirty="0" smtClean="0"/>
              <a:t> </a:t>
            </a:r>
            <a:r>
              <a:rPr lang="en-US" sz="2800" dirty="0" err="1" smtClean="0"/>
              <a:t>contaminanti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116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55" y="1236756"/>
            <a:ext cx="4986585" cy="498658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598133" y="4397829"/>
            <a:ext cx="0" cy="36576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656916" y="3553103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34848" y="4093033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Ho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42616" y="3322336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Ta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241479" y="4689567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127182" y="4450099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Ta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67607" y="3992877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Ho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391698" y="4245426"/>
            <a:ext cx="0" cy="36576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45986" y="4889886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Ta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447221" y="5155477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64791" y="4798436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Ta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679089" y="5020494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85623" y="4837623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Ta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806453" y="5059678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312637" y="4976940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91807" y="4728757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Ho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33819" y="4724408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Ta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15463" y="4493622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Ta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061177" y="4955160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129755" y="4724386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445836" y="1837509"/>
            <a:ext cx="293915" cy="3936274"/>
          </a:xfrm>
          <a:prstGeom prst="ellipse">
            <a:avLst/>
          </a:prstGeom>
          <a:noFill/>
          <a:ln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/>
          <p:cNvSpPr txBox="1"/>
          <p:nvPr/>
        </p:nvSpPr>
        <p:spPr>
          <a:xfrm>
            <a:off x="7080076" y="2449986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Ho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6531445" y="5129340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410612" y="4889866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Ho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6707790" y="5050962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586964" y="4794071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Ta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6861280" y="5151108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33923" y="4911635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Ta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3407" y="4815842"/>
            <a:ext cx="1488981" cy="707886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chemeClr val="tx2">
                    <a:lumMod val="75000"/>
                  </a:schemeClr>
                </a:solidFill>
              </a:rPr>
              <a:t>Ta </a:t>
            </a: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</a:rPr>
              <a:t>= 0.295%</a:t>
            </a:r>
          </a:p>
          <a:p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</a:rPr>
              <a:t>Ho = 0.226%</a:t>
            </a:r>
            <a:endParaRPr lang="it-IT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07616" y="2441277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Ho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5" y="1238948"/>
            <a:ext cx="3353606" cy="3353606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>
            <a:off x="2106378" y="2712715"/>
            <a:ext cx="0" cy="36576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988822" y="2477595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Ho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2713812" y="1528358"/>
            <a:ext cx="2" cy="34834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06037" y="1332421"/>
            <a:ext cx="2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2">
                    <a:lumMod val="75000"/>
                  </a:schemeClr>
                </a:solidFill>
              </a:rPr>
              <a:t>Ta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382590" y="2882537"/>
            <a:ext cx="548639" cy="3161212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TextBox 56"/>
          <p:cNvSpPr txBox="1"/>
          <p:nvPr/>
        </p:nvSpPr>
        <p:spPr>
          <a:xfrm>
            <a:off x="679263" y="1384659"/>
            <a:ext cx="55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bg2">
                    <a:lumMod val="75000"/>
                  </a:schemeClr>
                </a:solidFill>
              </a:rPr>
              <a:t>YIELD</a:t>
            </a:r>
            <a:endParaRPr lang="it-IT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21684" y="4280269"/>
            <a:ext cx="636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>
                <a:solidFill>
                  <a:schemeClr val="bg2">
                    <a:lumMod val="75000"/>
                  </a:schemeClr>
                </a:solidFill>
              </a:rPr>
              <a:t>En</a:t>
            </a:r>
            <a:r>
              <a:rPr lang="en-CA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bg2">
                    <a:lumMod val="75000"/>
                  </a:schemeClr>
                </a:solidFill>
              </a:rPr>
              <a:t>(eV)</a:t>
            </a:r>
            <a:endParaRPr lang="it-IT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236841" y="5808625"/>
            <a:ext cx="63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>
                <a:solidFill>
                  <a:schemeClr val="bg2">
                    <a:lumMod val="75000"/>
                  </a:schemeClr>
                </a:solidFill>
              </a:rPr>
              <a:t>En</a:t>
            </a:r>
            <a:r>
              <a:rPr lang="en-CA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(eV)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2882964" y="535489"/>
            <a:ext cx="3674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Studio </a:t>
            </a:r>
            <a:r>
              <a:rPr lang="en-US" sz="2800" dirty="0" err="1" smtClean="0"/>
              <a:t>dei</a:t>
            </a:r>
            <a:r>
              <a:rPr lang="en-US" sz="2800" dirty="0" smtClean="0"/>
              <a:t> </a:t>
            </a:r>
            <a:r>
              <a:rPr lang="en-US" sz="2800" dirty="0" err="1" smtClean="0"/>
              <a:t>contaminanti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943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38" y="1447947"/>
            <a:ext cx="2294699" cy="229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38" y="3864156"/>
            <a:ext cx="2294699" cy="2294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93287" y="5786854"/>
            <a:ext cx="636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>
                <a:solidFill>
                  <a:schemeClr val="bg2">
                    <a:lumMod val="75000"/>
                  </a:schemeClr>
                </a:solidFill>
              </a:rPr>
              <a:t>En</a:t>
            </a:r>
            <a:r>
              <a:rPr lang="en-CA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bg2">
                    <a:lumMod val="75000"/>
                  </a:schemeClr>
                </a:solidFill>
              </a:rPr>
              <a:t>(eV)</a:t>
            </a:r>
            <a:endParaRPr lang="it-IT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8271" y="1611084"/>
            <a:ext cx="55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bg2">
                    <a:lumMod val="75000"/>
                  </a:schemeClr>
                </a:solidFill>
              </a:rPr>
              <a:t>YIELD</a:t>
            </a:r>
            <a:endParaRPr lang="it-IT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30103" y="1541420"/>
            <a:ext cx="555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bg2">
                    <a:lumMod val="75000"/>
                  </a:schemeClr>
                </a:solidFill>
              </a:rPr>
              <a:t>YIELD</a:t>
            </a:r>
            <a:endParaRPr lang="it-IT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6635" y="3492140"/>
            <a:ext cx="636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 err="1" smtClean="0">
                <a:solidFill>
                  <a:schemeClr val="bg2">
                    <a:lumMod val="75000"/>
                  </a:schemeClr>
                </a:solidFill>
              </a:rPr>
              <a:t>En</a:t>
            </a:r>
            <a:r>
              <a:rPr lang="en-CA" sz="9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900" dirty="0" smtClean="0">
                <a:solidFill>
                  <a:schemeClr val="bg2">
                    <a:lumMod val="75000"/>
                  </a:schemeClr>
                </a:solidFill>
              </a:rPr>
              <a:t>(eV)</a:t>
            </a:r>
            <a:endParaRPr lang="it-IT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3367" y="5926193"/>
            <a:ext cx="636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 err="1" smtClean="0">
                <a:solidFill>
                  <a:schemeClr val="bg2">
                    <a:lumMod val="75000"/>
                  </a:schemeClr>
                </a:solidFill>
              </a:rPr>
              <a:t>En</a:t>
            </a:r>
            <a:r>
              <a:rPr lang="en-CA" sz="9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900" dirty="0" smtClean="0">
                <a:solidFill>
                  <a:schemeClr val="bg2">
                    <a:lumMod val="75000"/>
                  </a:schemeClr>
                </a:solidFill>
              </a:rPr>
              <a:t>(eV)</a:t>
            </a:r>
            <a:endParaRPr lang="it-IT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20305" y="4036428"/>
            <a:ext cx="555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bg2">
                    <a:lumMod val="75000"/>
                  </a:schemeClr>
                </a:solidFill>
              </a:rPr>
              <a:t>YIELD</a:t>
            </a:r>
            <a:endParaRPr lang="it-IT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11" y="1436912"/>
            <a:ext cx="4721944" cy="47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9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1" y="1499146"/>
            <a:ext cx="3945601" cy="3945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74" y="1499145"/>
            <a:ext cx="3945601" cy="39456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3136" y="1767839"/>
            <a:ext cx="55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bg2">
                    <a:lumMod val="75000"/>
                  </a:schemeClr>
                </a:solidFill>
              </a:rPr>
              <a:t>YIELD</a:t>
            </a:r>
            <a:endParaRPr lang="it-IT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8356" y="1698168"/>
            <a:ext cx="55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bg2">
                    <a:lumMod val="75000"/>
                  </a:schemeClr>
                </a:solidFill>
              </a:rPr>
              <a:t>YIELD</a:t>
            </a:r>
            <a:endParaRPr lang="it-IT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8358" y="5094522"/>
            <a:ext cx="636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>
                <a:solidFill>
                  <a:schemeClr val="bg2">
                    <a:lumMod val="75000"/>
                  </a:schemeClr>
                </a:solidFill>
              </a:rPr>
              <a:t>En</a:t>
            </a:r>
            <a:r>
              <a:rPr lang="en-CA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bg2">
                    <a:lumMod val="75000"/>
                  </a:schemeClr>
                </a:solidFill>
              </a:rPr>
              <a:t>(eV)</a:t>
            </a:r>
            <a:endParaRPr lang="it-IT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3949" y="5103230"/>
            <a:ext cx="636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>
                <a:solidFill>
                  <a:schemeClr val="bg2">
                    <a:lumMod val="75000"/>
                  </a:schemeClr>
                </a:solidFill>
              </a:rPr>
              <a:t>En</a:t>
            </a:r>
            <a:r>
              <a:rPr lang="en-CA" sz="1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bg2">
                    <a:lumMod val="75000"/>
                  </a:schemeClr>
                </a:solidFill>
              </a:rPr>
              <a:t>(eV)</a:t>
            </a:r>
            <a:endParaRPr lang="it-IT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94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5" y="1589468"/>
            <a:ext cx="4024406" cy="3912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49" y="1589469"/>
            <a:ext cx="3912834" cy="39128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1295" y="5146775"/>
            <a:ext cx="6368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 smtClean="0">
                <a:solidFill>
                  <a:schemeClr val="bg2">
                    <a:lumMod val="75000"/>
                  </a:schemeClr>
                </a:solidFill>
              </a:rPr>
              <a:t>En</a:t>
            </a:r>
            <a:r>
              <a:rPr lang="en-CA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1600" dirty="0" smtClean="0">
                <a:solidFill>
                  <a:schemeClr val="bg2">
                    <a:lumMod val="75000"/>
                  </a:schemeClr>
                </a:solidFill>
              </a:rPr>
              <a:t>(eV)</a:t>
            </a:r>
            <a:endParaRPr lang="it-IT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38562" y="5133709"/>
            <a:ext cx="6368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 smtClean="0">
                <a:solidFill>
                  <a:schemeClr val="bg2">
                    <a:lumMod val="75000"/>
                  </a:schemeClr>
                </a:solidFill>
              </a:rPr>
              <a:t>En</a:t>
            </a:r>
            <a:r>
              <a:rPr lang="en-CA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1600" dirty="0" smtClean="0">
                <a:solidFill>
                  <a:schemeClr val="bg2">
                    <a:lumMod val="75000"/>
                  </a:schemeClr>
                </a:solidFill>
              </a:rPr>
              <a:t>(eV)</a:t>
            </a:r>
            <a:endParaRPr lang="it-IT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199" y="1567538"/>
            <a:ext cx="55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bg2">
                    <a:lumMod val="75000"/>
                  </a:schemeClr>
                </a:solidFill>
              </a:rPr>
              <a:t>YIELD</a:t>
            </a:r>
            <a:endParaRPr lang="it-IT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9365" y="1545770"/>
            <a:ext cx="55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bg2">
                    <a:lumMod val="75000"/>
                  </a:schemeClr>
                </a:solidFill>
              </a:rPr>
              <a:t>YIELD</a:t>
            </a:r>
            <a:endParaRPr lang="it-IT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9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3363</TotalTime>
  <Words>205</Words>
  <Application>Microsoft Macintosh PowerPoint</Application>
  <PresentationFormat>Presentazione su schermo (4:3)</PresentationFormat>
  <Paragraphs>84</Paragraphs>
  <Slides>28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Status of 88Sr, 89Y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Giuseppe Tagliente</dc:creator>
  <cp:lastModifiedBy>Giuseppe Tagliente</cp:lastModifiedBy>
  <cp:revision>16</cp:revision>
  <dcterms:created xsi:type="dcterms:W3CDTF">2018-11-10T07:59:55Z</dcterms:created>
  <dcterms:modified xsi:type="dcterms:W3CDTF">2018-11-12T16:05:02Z</dcterms:modified>
</cp:coreProperties>
</file>