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6" r:id="rId2"/>
    <p:sldId id="331" r:id="rId3"/>
    <p:sldId id="396" r:id="rId4"/>
    <p:sldId id="256" r:id="rId5"/>
    <p:sldId id="354" r:id="rId6"/>
    <p:sldId id="332" r:id="rId7"/>
    <p:sldId id="339" r:id="rId8"/>
    <p:sldId id="327" r:id="rId9"/>
    <p:sldId id="289" r:id="rId10"/>
    <p:sldId id="358" r:id="rId11"/>
    <p:sldId id="306" r:id="rId12"/>
    <p:sldId id="305" r:id="rId13"/>
    <p:sldId id="342" r:id="rId14"/>
    <p:sldId id="343" r:id="rId15"/>
    <p:sldId id="384" r:id="rId16"/>
    <p:sldId id="385" r:id="rId17"/>
    <p:sldId id="395" r:id="rId18"/>
    <p:sldId id="386" r:id="rId19"/>
    <p:sldId id="400" r:id="rId20"/>
    <p:sldId id="397" r:id="rId21"/>
    <p:sldId id="401" r:id="rId22"/>
    <p:sldId id="39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63C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1B635-EA71-4A42-BB71-659C6FFFF58B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63F5-1ECE-4B6D-ABA0-8EE6B12BF8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99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6A913-F42C-4DB1-BFF7-52B3D2061874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30C70CB-B45F-41E9-8694-68548CBC2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E34CD83-C15C-4901-B777-C0CD686663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80755F-C056-4984-81C6-AA9F09098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524C975-924B-4233-A589-95EABA1466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71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62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20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47615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2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47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32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1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87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22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52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4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A143F-EEA4-43B7-884F-F37CDFDCED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02A9-7920-4062-BAA6-347831147B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4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.png"/><Relationship Id="rId4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emf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62.em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image" Target="../media/image79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17" Type="http://schemas.openxmlformats.org/officeDocument/2006/relationships/image" Target="../media/image83.emf"/><Relationship Id="rId2" Type="http://schemas.openxmlformats.org/officeDocument/2006/relationships/image" Target="../media/image68.emf"/><Relationship Id="rId16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5" Type="http://schemas.openxmlformats.org/officeDocument/2006/relationships/image" Target="../media/image71.emf"/><Relationship Id="rId15" Type="http://schemas.openxmlformats.org/officeDocument/2006/relationships/image" Target="../media/image81.emf"/><Relationship Id="rId10" Type="http://schemas.openxmlformats.org/officeDocument/2006/relationships/image" Target="../media/image76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Relationship Id="rId14" Type="http://schemas.openxmlformats.org/officeDocument/2006/relationships/image" Target="../media/image8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image" Target="../media/image95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12" Type="http://schemas.openxmlformats.org/officeDocument/2006/relationships/image" Target="../media/image94.emf"/><Relationship Id="rId2" Type="http://schemas.openxmlformats.org/officeDocument/2006/relationships/image" Target="../media/image84.emf"/><Relationship Id="rId16" Type="http://schemas.openxmlformats.org/officeDocument/2006/relationships/image" Target="../media/image9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emf"/><Relationship Id="rId11" Type="http://schemas.openxmlformats.org/officeDocument/2006/relationships/image" Target="../media/image93.emf"/><Relationship Id="rId5" Type="http://schemas.openxmlformats.org/officeDocument/2006/relationships/image" Target="../media/image87.emf"/><Relationship Id="rId15" Type="http://schemas.openxmlformats.org/officeDocument/2006/relationships/image" Target="../media/image97.emf"/><Relationship Id="rId10" Type="http://schemas.openxmlformats.org/officeDocument/2006/relationships/image" Target="../media/image92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Relationship Id="rId14" Type="http://schemas.openxmlformats.org/officeDocument/2006/relationships/image" Target="../media/image9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7.emf"/><Relationship Id="rId4" Type="http://schemas.openxmlformats.org/officeDocument/2006/relationships/image" Target="../media/image10.wmf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wm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27.wmf"/><Relationship Id="rId1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5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3" descr="Immagin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92297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59407" y="876945"/>
            <a:ext cx="8425185" cy="125508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3000"/>
              </a:lnSpc>
              <a:spcBef>
                <a:spcPts val="2750"/>
              </a:spcBef>
              <a:spcAft>
                <a:spcPct val="0"/>
              </a:spcAft>
              <a:buClr>
                <a:srgbClr val="010000"/>
              </a:buClr>
              <a:buSzPct val="100000"/>
            </a:pP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Spontaneous vs. stimulated brain activity: </a:t>
            </a:r>
          </a:p>
          <a:p>
            <a:pPr algn="ctr" fontAlgn="base">
              <a:lnSpc>
                <a:spcPct val="93000"/>
              </a:lnSpc>
              <a:spcBef>
                <a:spcPts val="2750"/>
              </a:spcBef>
              <a:spcAft>
                <a:spcPct val="0"/>
              </a:spcAft>
              <a:buClr>
                <a:srgbClr val="010000"/>
              </a:buClr>
              <a:buSzPct val="100000"/>
            </a:pP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 statistical physics approach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871699" y="2861041"/>
            <a:ext cx="540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Lucilla de </a:t>
            </a:r>
            <a:r>
              <a:rPr lang="en-US" alt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Arcangelis</a:t>
            </a:r>
            <a:endParaRPr lang="en-US" altLang="en-US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University of Campania “Luigi </a:t>
            </a:r>
            <a:r>
              <a:rPr lang="en-US" altLang="en-US" sz="2000" b="1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Vanvitelli</a:t>
            </a:r>
            <a:r>
              <a:rPr lang="en-US" altLang="en-US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”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INFN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2008" y="6166575"/>
            <a:ext cx="9036496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SM&amp;FT 2019 Challenges in Computational Theoretical Physics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Bari, December 11-13 2019</a:t>
            </a:r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746" name="Picture 2" descr="http://www.ba.infn.it/%7Enow/now2014/web-content/images/logoinfn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" y="4835621"/>
            <a:ext cx="1609905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6"/>
          <a:stretch/>
        </p:blipFill>
        <p:spPr>
          <a:xfrm>
            <a:off x="6228504" y="4887900"/>
            <a:ext cx="2880000" cy="1135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Risultati immagini per miur prin">
            <a:extLst>
              <a:ext uri="{FF2B5EF4-FFF2-40B4-BE49-F238E27FC236}">
                <a16:creationId xmlns:a16="http://schemas.microsoft.com/office/drawing/2014/main" id="{3915FE01-EA76-4126-A674-7B65F4F6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28" y="4853621"/>
            <a:ext cx="1455152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095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6DCD27-65FB-42FB-9081-2268ECE3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80728"/>
            <a:ext cx="6605510" cy="5436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65E0A7-1B32-46AA-B8DA-3DAEA76AE0EB}"/>
              </a:ext>
            </a:extLst>
          </p:cNvPr>
          <p:cNvSpPr txBox="1"/>
          <p:nvPr/>
        </p:nvSpPr>
        <p:spPr>
          <a:xfrm>
            <a:off x="1835696" y="260648"/>
            <a:ext cx="565090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Comic Sans MS" panose="030F0702030302020204" pitchFamily="66" charset="0"/>
              </a:rPr>
              <a:t>Critical vs. </a:t>
            </a:r>
            <a:r>
              <a:rPr lang="it-IT" sz="2800" dirty="0" err="1">
                <a:latin typeface="Comic Sans MS" panose="030F0702030302020204" pitchFamily="66" charset="0"/>
              </a:rPr>
              <a:t>supercritical</a:t>
            </a:r>
            <a:r>
              <a:rPr lang="it-IT" sz="2800" dirty="0">
                <a:latin typeface="Comic Sans MS" panose="030F0702030302020204" pitchFamily="66" charset="0"/>
              </a:rPr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232829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N40f3">
            <a:extLst>
              <a:ext uri="{FF2B5EF4-FFF2-40B4-BE49-F238E27FC236}">
                <a16:creationId xmlns:a16="http://schemas.microsoft.com/office/drawing/2014/main" id="{88E81082-CBBD-4949-AEFF-CE088678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94" y="115888"/>
            <a:ext cx="43195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7">
            <a:extLst>
              <a:ext uri="{FF2B5EF4-FFF2-40B4-BE49-F238E27FC236}">
                <a16:creationId xmlns:a16="http://schemas.microsoft.com/office/drawing/2014/main" id="{06E78C2F-1145-49FD-AB4B-129B2B7B8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58738"/>
            <a:ext cx="3681413" cy="777875"/>
          </a:xfrm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LEARNING</a:t>
            </a:r>
          </a:p>
        </p:txBody>
      </p:sp>
      <p:sp>
        <p:nvSpPr>
          <p:cNvPr id="8196" name="Rectangle 9">
            <a:extLst>
              <a:ext uri="{FF2B5EF4-FFF2-40B4-BE49-F238E27FC236}">
                <a16:creationId xmlns:a16="http://schemas.microsoft.com/office/drawing/2014/main" id="{F190F502-30A1-4C28-8A32-3EDDE531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5688"/>
            <a:ext cx="9036050" cy="568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33CC33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it-IT" sz="1800" dirty="0">
                <a:solidFill>
                  <a:srgbClr val="000000"/>
                </a:solidFill>
              </a:rPr>
              <a:t>2 </a:t>
            </a:r>
            <a:r>
              <a:rPr lang="en-US" altLang="it-IT" sz="1800" dirty="0">
                <a:solidFill>
                  <a:srgbClr val="FF0000"/>
                </a:solidFill>
              </a:rPr>
              <a:t>input (red)</a:t>
            </a:r>
            <a:r>
              <a:rPr lang="en-US" altLang="it-IT" sz="1800" dirty="0">
                <a:solidFill>
                  <a:srgbClr val="000000"/>
                </a:solidFill>
              </a:rPr>
              <a:t> and 1 output (black)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33CC33"/>
              </a:buClr>
              <a:buSzPct val="100000"/>
            </a:pPr>
            <a:r>
              <a:rPr lang="en-US" altLang="it-IT" sz="1800" dirty="0">
                <a:solidFill>
                  <a:srgbClr val="000000"/>
                </a:solidFill>
              </a:rPr>
              <a:t>neurons at fixed distance </a:t>
            </a:r>
            <a:r>
              <a:rPr lang="en-US" altLang="it-IT" sz="1800" dirty="0" err="1">
                <a:solidFill>
                  <a:srgbClr val="000000"/>
                </a:solidFill>
              </a:rPr>
              <a:t>k</a:t>
            </a:r>
            <a:r>
              <a:rPr lang="en-US" altLang="it-IT" sz="1800" baseline="-25000" dirty="0" err="1">
                <a:solidFill>
                  <a:srgbClr val="000000"/>
                </a:solidFill>
              </a:rPr>
              <a:t>d</a:t>
            </a:r>
            <a:r>
              <a:rPr lang="en-US" altLang="it-IT" sz="1800" dirty="0">
                <a:solidFill>
                  <a:srgbClr val="000000"/>
                </a:solidFill>
              </a:rPr>
              <a:t> on a scale free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33CC33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it-IT" sz="1800" dirty="0">
                <a:solidFill>
                  <a:srgbClr val="000000"/>
                </a:solidFill>
              </a:rPr>
              <a:t>network  where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33CC33"/>
              </a:buClr>
              <a:buSzPct val="100000"/>
              <a:buFont typeface="Wingdings" panose="05000000000000000000" pitchFamily="2" charset="2"/>
              <a:buNone/>
            </a:pPr>
            <a:endParaRPr lang="en-US" altLang="it-IT" i="1" baseline="-25000" dirty="0">
              <a:solidFill>
                <a:srgbClr val="000000"/>
              </a:solidFill>
            </a:endParaRP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en-US" altLang="it-IT" sz="1800" dirty="0">
                <a:solidFill>
                  <a:srgbClr val="000000"/>
                </a:solidFill>
              </a:rPr>
              <a:t>OR, AND, XOR, </a:t>
            </a:r>
          </a:p>
          <a:p>
            <a:pPr>
              <a:buClr>
                <a:srgbClr val="66FF33"/>
              </a:buClr>
            </a:pPr>
            <a:r>
              <a:rPr lang="en-US" altLang="it-IT" sz="1800" dirty="0">
                <a:solidFill>
                  <a:srgbClr val="000000"/>
                </a:solidFill>
              </a:rPr>
              <a:t>     random rule with 3 inputs:</a:t>
            </a: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altLang="it-IT" sz="1800" dirty="0">
                <a:solidFill>
                  <a:srgbClr val="000000"/>
                </a:solidFill>
              </a:rPr>
              <a:t> 1/0                firing/not firing</a:t>
            </a: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altLang="it-IT" sz="1800" dirty="0">
                <a:solidFill>
                  <a:srgbClr val="000000"/>
                </a:solidFill>
              </a:rPr>
              <a:t>  Let the avalanche propagate</a:t>
            </a:r>
          </a:p>
          <a:p>
            <a:pPr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en-US" altLang="it-IT" sz="1800" dirty="0">
                <a:solidFill>
                  <a:srgbClr val="000000"/>
                </a:solidFill>
              </a:rPr>
              <a:t>  Check state of output n</a:t>
            </a:r>
            <a:r>
              <a:rPr lang="en-US" altLang="it-IT" dirty="0">
                <a:solidFill>
                  <a:srgbClr val="000000"/>
                </a:solidFill>
              </a:rPr>
              <a:t>euron  </a:t>
            </a:r>
          </a:p>
          <a:p>
            <a:pPr>
              <a:buClr>
                <a:srgbClr val="9966FF"/>
              </a:buClr>
            </a:pPr>
            <a:endParaRPr lang="en-US" altLang="it-IT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33CC33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it-IT" sz="1800" dirty="0">
                <a:solidFill>
                  <a:srgbClr val="000000"/>
                </a:solidFill>
              </a:rPr>
              <a:t>Non uniform negative feedback with plasticity 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33CC33"/>
              </a:buClr>
              <a:buSzPct val="100000"/>
            </a:pPr>
            <a:r>
              <a:rPr lang="en-US" altLang="it-IT" sz="1800" dirty="0">
                <a:solidFill>
                  <a:srgbClr val="000000"/>
                </a:solidFill>
              </a:rPr>
              <a:t>   parameter </a:t>
            </a:r>
            <a:r>
              <a:rPr lang="en-US" altLang="it-IT" dirty="0">
                <a:solidFill>
                  <a:srgbClr val="000000"/>
                </a:solidFill>
                <a:latin typeface="Symbol" panose="05050102010706020507" pitchFamily="18" charset="2"/>
              </a:rPr>
              <a:t>a </a:t>
            </a:r>
            <a:r>
              <a:rPr lang="en-US" altLang="it-IT" sz="1600" i="1" dirty="0">
                <a:solidFill>
                  <a:srgbClr val="000000"/>
                </a:solidFill>
              </a:rPr>
              <a:t>(</a:t>
            </a:r>
            <a:r>
              <a:rPr lang="en-US" altLang="it-IT" sz="1600" i="1" dirty="0" err="1">
                <a:solidFill>
                  <a:srgbClr val="000000"/>
                </a:solidFill>
              </a:rPr>
              <a:t>Bak</a:t>
            </a:r>
            <a:r>
              <a:rPr lang="en-US" altLang="it-IT" sz="1600" i="1" dirty="0">
                <a:solidFill>
                  <a:srgbClr val="000000"/>
                </a:solidFill>
              </a:rPr>
              <a:t> &amp; </a:t>
            </a:r>
            <a:r>
              <a:rPr lang="en-US" altLang="it-IT" sz="1600" i="1" dirty="0" err="1">
                <a:solidFill>
                  <a:srgbClr val="000000"/>
                </a:solidFill>
              </a:rPr>
              <a:t>Chialvo</a:t>
            </a:r>
            <a:r>
              <a:rPr lang="en-US" altLang="it-IT" sz="1600" i="1" dirty="0">
                <a:solidFill>
                  <a:srgbClr val="000000"/>
                </a:solidFill>
              </a:rPr>
              <a:t> PRE 1999):</a:t>
            </a:r>
            <a:endParaRPr lang="en-US" altLang="it-IT" sz="1800" b="1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9966F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it-IT" sz="1800" dirty="0">
                <a:solidFill>
                  <a:srgbClr val="000000"/>
                </a:solidFill>
              </a:rPr>
              <a:t>If the answer is right, do nothing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9966F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it-IT" sz="1800" dirty="0">
                <a:solidFill>
                  <a:srgbClr val="000000"/>
                </a:solidFill>
              </a:rPr>
              <a:t>If the answer is wrong, adjust synaptic strengths</a:t>
            </a:r>
            <a:endParaRPr lang="it-IT" sz="1800" dirty="0">
              <a:solidFill>
                <a:srgbClr val="FF0000"/>
              </a:solidFill>
            </a:endParaRPr>
          </a:p>
          <a:p>
            <a:pPr lvl="0">
              <a:spcBef>
                <a:spcPts val="1125"/>
              </a:spcBef>
            </a:pPr>
            <a:r>
              <a:rPr lang="it-IT" sz="1800" dirty="0">
                <a:solidFill>
                  <a:srgbClr val="FF0000"/>
                </a:solidFill>
              </a:rPr>
              <a:t>    </a:t>
            </a:r>
          </a:p>
          <a:p>
            <a:pPr lvl="0">
              <a:spcBef>
                <a:spcPts val="1125"/>
              </a:spcBef>
            </a:pPr>
            <a:r>
              <a:rPr lang="it-IT" sz="1800" dirty="0">
                <a:solidFill>
                  <a:srgbClr val="FF0000"/>
                </a:solidFill>
              </a:rPr>
              <a:t>                    Dopamine</a:t>
            </a:r>
            <a:r>
              <a:rPr lang="it-IT" sz="1800" dirty="0">
                <a:solidFill>
                  <a:srgbClr val="7030A0"/>
                </a:solidFill>
              </a:rPr>
              <a:t>-</a:t>
            </a:r>
            <a:r>
              <a:rPr lang="it-IT" sz="1800" dirty="0" err="1">
                <a:solidFill>
                  <a:srgbClr val="7030A0"/>
                </a:solidFill>
              </a:rPr>
              <a:t>mediated</a:t>
            </a:r>
            <a:r>
              <a:rPr lang="it-IT" sz="1800" dirty="0">
                <a:solidFill>
                  <a:srgbClr val="7030A0"/>
                </a:solidFill>
              </a:rPr>
              <a:t> </a:t>
            </a:r>
            <a:r>
              <a:rPr lang="it-IT" sz="1800" dirty="0" err="1">
                <a:solidFill>
                  <a:srgbClr val="7030A0"/>
                </a:solidFill>
              </a:rPr>
              <a:t>synaptic</a:t>
            </a:r>
            <a:r>
              <a:rPr lang="it-IT" sz="1800" dirty="0">
                <a:solidFill>
                  <a:srgbClr val="7030A0"/>
                </a:solidFill>
              </a:rPr>
              <a:t> </a:t>
            </a:r>
            <a:r>
              <a:rPr lang="it-IT" sz="1800" dirty="0" err="1">
                <a:solidFill>
                  <a:srgbClr val="7030A0"/>
                </a:solidFill>
              </a:rPr>
              <a:t>plasticity</a:t>
            </a:r>
            <a:r>
              <a:rPr lang="it-IT" sz="1800" dirty="0">
                <a:solidFill>
                  <a:srgbClr val="7030A0"/>
                </a:solidFill>
              </a:rPr>
              <a:t> </a:t>
            </a:r>
          </a:p>
          <a:p>
            <a:pPr lvl="0">
              <a:spcBef>
                <a:spcPts val="1125"/>
              </a:spcBef>
            </a:pPr>
            <a:r>
              <a:rPr lang="it-IT" sz="1400" dirty="0">
                <a:solidFill>
                  <a:prstClr val="black"/>
                </a:solidFill>
              </a:rPr>
              <a:t>(</a:t>
            </a:r>
            <a:r>
              <a:rPr lang="it-IT" sz="1400" dirty="0" err="1">
                <a:solidFill>
                  <a:prstClr val="black"/>
                </a:solidFill>
              </a:rPr>
              <a:t>Ikemoto</a:t>
            </a:r>
            <a:r>
              <a:rPr lang="it-IT" sz="1400" dirty="0">
                <a:solidFill>
                  <a:prstClr val="black"/>
                </a:solidFill>
              </a:rPr>
              <a:t> Brain </a:t>
            </a:r>
            <a:r>
              <a:rPr lang="it-IT" sz="1400" dirty="0" err="1">
                <a:solidFill>
                  <a:prstClr val="black"/>
                </a:solidFill>
              </a:rPr>
              <a:t>Res.Rev</a:t>
            </a:r>
            <a:r>
              <a:rPr lang="it-IT" sz="1400" dirty="0">
                <a:solidFill>
                  <a:prstClr val="black"/>
                </a:solidFill>
              </a:rPr>
              <a:t>. 2007)</a:t>
            </a:r>
          </a:p>
        </p:txBody>
      </p:sp>
      <p:graphicFrame>
        <p:nvGraphicFramePr>
          <p:cNvPr id="8197" name="Object 10">
            <a:extLst>
              <a:ext uri="{FF2B5EF4-FFF2-40B4-BE49-F238E27FC236}">
                <a16:creationId xmlns:a16="http://schemas.microsoft.com/office/drawing/2014/main" id="{CAFCAB60-E4FE-4E64-A2BF-D9ED42699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414446"/>
              </p:ext>
            </p:extLst>
          </p:nvPr>
        </p:nvGraphicFramePr>
        <p:xfrm>
          <a:off x="2195513" y="1776413"/>
          <a:ext cx="22320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5" imgW="990600" imgH="228600" progId="Equation.3">
                  <p:embed/>
                </p:oleObj>
              </mc:Choice>
              <mc:Fallback>
                <p:oleObj name="Equation" r:id="rId5" imgW="990600" imgH="228600" progId="Equation.3">
                  <p:embed/>
                  <p:pic>
                    <p:nvPicPr>
                      <p:cNvPr id="8197" name="Object 10">
                        <a:extLst>
                          <a:ext uri="{FF2B5EF4-FFF2-40B4-BE49-F238E27FC236}">
                            <a16:creationId xmlns:a16="http://schemas.microsoft.com/office/drawing/2014/main" id="{CAFCAB60-E4FE-4E64-A2BF-D9ED42699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76413"/>
                        <a:ext cx="22320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CasellaDiTesto 1">
            <a:extLst>
              <a:ext uri="{FF2B5EF4-FFF2-40B4-BE49-F238E27FC236}">
                <a16:creationId xmlns:a16="http://schemas.microsoft.com/office/drawing/2014/main" id="{E1D56EF7-240C-4CA6-AAD9-DFE54AA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28" y="0"/>
            <a:ext cx="3995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t-IT" altLang="it-IT" sz="1400" dirty="0" err="1">
                <a:solidFill>
                  <a:schemeClr val="tx1"/>
                </a:solidFill>
              </a:rPr>
              <a:t>LdA</a:t>
            </a:r>
            <a:r>
              <a:rPr lang="it-IT" altLang="it-IT" sz="1400" dirty="0">
                <a:solidFill>
                  <a:schemeClr val="tx1"/>
                </a:solidFill>
              </a:rPr>
              <a:t> and HJH, PNAS 2010</a:t>
            </a:r>
            <a:endParaRPr lang="en-US" altLang="it-IT" sz="1400" dirty="0">
              <a:solidFill>
                <a:schemeClr val="tx1"/>
              </a:solidFill>
            </a:endParaRPr>
          </a:p>
        </p:txBody>
      </p:sp>
      <p:sp>
        <p:nvSpPr>
          <p:cNvPr id="8199" name="AutoShape 11">
            <a:extLst>
              <a:ext uri="{FF2B5EF4-FFF2-40B4-BE49-F238E27FC236}">
                <a16:creationId xmlns:a16="http://schemas.microsoft.com/office/drawing/2014/main" id="{40BDCD3D-CFD8-4349-A777-5F432FEAA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47" y="2985533"/>
            <a:ext cx="792162" cy="71437"/>
          </a:xfrm>
          <a:prstGeom prst="rightArrow">
            <a:avLst>
              <a:gd name="adj1" fmla="val 50000"/>
              <a:gd name="adj2" fmla="val 277224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endParaRPr lang="it-IT" altLang="it-IT"/>
          </a:p>
        </p:txBody>
      </p:sp>
      <p:graphicFrame>
        <p:nvGraphicFramePr>
          <p:cNvPr id="8200" name="Object 6">
            <a:extLst>
              <a:ext uri="{FF2B5EF4-FFF2-40B4-BE49-F238E27FC236}">
                <a16:creationId xmlns:a16="http://schemas.microsoft.com/office/drawing/2014/main" id="{11E90A72-48D9-4B15-B9E2-0DB3432DE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252657"/>
              </p:ext>
            </p:extLst>
          </p:nvPr>
        </p:nvGraphicFramePr>
        <p:xfrm>
          <a:off x="8114403" y="4815182"/>
          <a:ext cx="850209" cy="109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7" imgW="304536" imgH="393359" progId="Equation.3">
                  <p:embed/>
                </p:oleObj>
              </mc:Choice>
              <mc:Fallback>
                <p:oleObj name="Equation" r:id="rId7" imgW="304536" imgH="393359" progId="Equation.3">
                  <p:embed/>
                  <p:pic>
                    <p:nvPicPr>
                      <p:cNvPr id="8200" name="Object 6">
                        <a:extLst>
                          <a:ext uri="{FF2B5EF4-FFF2-40B4-BE49-F238E27FC236}">
                            <a16:creationId xmlns:a16="http://schemas.microsoft.com/office/drawing/2014/main" id="{11E90A72-48D9-4B15-B9E2-0DB3432DE4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4403" y="4815182"/>
                        <a:ext cx="850209" cy="1097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7">
            <a:extLst>
              <a:ext uri="{FF2B5EF4-FFF2-40B4-BE49-F238E27FC236}">
                <a16:creationId xmlns:a16="http://schemas.microsoft.com/office/drawing/2014/main" id="{13739878-993C-469F-B505-F54AA78B7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6156325"/>
            <a:ext cx="2736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600">
                <a:solidFill>
                  <a:srgbClr val="FF0000"/>
                </a:solidFill>
              </a:rPr>
              <a:t>distance from the output neuron</a:t>
            </a:r>
          </a:p>
        </p:txBody>
      </p:sp>
      <p:sp>
        <p:nvSpPr>
          <p:cNvPr id="8202" name="Text Box 9">
            <a:extLst>
              <a:ext uri="{FF2B5EF4-FFF2-40B4-BE49-F238E27FC236}">
                <a16:creationId xmlns:a16="http://schemas.microsoft.com/office/drawing/2014/main" id="{B4D88B80-F454-4932-A05A-067A6BAF4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4897917"/>
            <a:ext cx="24844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it-IT" dirty="0">
                <a:solidFill>
                  <a:srgbClr val="9966FF"/>
                </a:solidFill>
              </a:rPr>
              <a:t>+ false negative</a:t>
            </a:r>
          </a:p>
          <a:p>
            <a:pPr algn="r">
              <a:spcBef>
                <a:spcPct val="50000"/>
              </a:spcBef>
            </a:pPr>
            <a:r>
              <a:rPr lang="en-US" altLang="it-IT" dirty="0">
                <a:solidFill>
                  <a:srgbClr val="9966FF"/>
                </a:solidFill>
              </a:rPr>
              <a:t>- false positive</a:t>
            </a:r>
          </a:p>
        </p:txBody>
      </p:sp>
      <p:sp>
        <p:nvSpPr>
          <p:cNvPr id="8203" name="AutoShape 10">
            <a:extLst>
              <a:ext uri="{FF2B5EF4-FFF2-40B4-BE49-F238E27FC236}">
                <a16:creationId xmlns:a16="http://schemas.microsoft.com/office/drawing/2014/main" id="{4293B1F6-1D35-4E97-AA3A-3BDEDB801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331305"/>
            <a:ext cx="720725" cy="71437"/>
          </a:xfrm>
          <a:prstGeom prst="rightArrow">
            <a:avLst>
              <a:gd name="adj1" fmla="val 50000"/>
              <a:gd name="adj2" fmla="val 252224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endParaRPr lang="it-IT" altLang="it-IT"/>
          </a:p>
        </p:txBody>
      </p:sp>
      <p:cxnSp>
        <p:nvCxnSpPr>
          <p:cNvPr id="8204" name="Connettore 2 2">
            <a:extLst>
              <a:ext uri="{FF2B5EF4-FFF2-40B4-BE49-F238E27FC236}">
                <a16:creationId xmlns:a16="http://schemas.microsoft.com/office/drawing/2014/main" id="{1FEBC2FC-141D-41BC-9876-450140C1ED3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67625" y="5876925"/>
            <a:ext cx="736600" cy="2889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AutoShape 11">
            <a:extLst>
              <a:ext uri="{FF2B5EF4-FFF2-40B4-BE49-F238E27FC236}">
                <a16:creationId xmlns:a16="http://schemas.microsoft.com/office/drawing/2014/main" id="{AB49BF27-0368-49B2-9525-2F15C52D8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99" y="6156348"/>
            <a:ext cx="792162" cy="71437"/>
          </a:xfrm>
          <a:prstGeom prst="rightArrow">
            <a:avLst>
              <a:gd name="adj1" fmla="val 50000"/>
              <a:gd name="adj2" fmla="val 277224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xor01">
            <a:extLst>
              <a:ext uri="{FF2B5EF4-FFF2-40B4-BE49-F238E27FC236}">
                <a16:creationId xmlns:a16="http://schemas.microsoft.com/office/drawing/2014/main" id="{892999F5-0799-4AEA-A4D0-29ACBBBC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8913"/>
            <a:ext cx="55245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10">
            <a:extLst>
              <a:ext uri="{FF2B5EF4-FFF2-40B4-BE49-F238E27FC236}">
                <a16:creationId xmlns:a16="http://schemas.microsoft.com/office/drawing/2014/main" id="{B2B73DCC-7E5C-40CE-B723-6552C97D4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963613"/>
            <a:ext cx="39243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altLang="it-IT" u="sng">
                <a:solidFill>
                  <a:schemeClr val="tx1"/>
                </a:solidFill>
              </a:rPr>
              <a:t>The percentage of success is higher for slower plastic adaptation </a:t>
            </a:r>
            <a:r>
              <a:rPr lang="en-US" altLang="it-IT">
                <a:solidFill>
                  <a:schemeClr val="tx1"/>
                </a:solidFill>
              </a:rPr>
              <a:t>(</a:t>
            </a:r>
            <a:r>
              <a:rPr lang="en-US" altLang="it-IT" sz="1600">
                <a:solidFill>
                  <a:schemeClr val="tx1"/>
                </a:solidFill>
              </a:rPr>
              <a:t>Lewis et al PNAS 2009)</a:t>
            </a:r>
            <a:endParaRPr lang="en-US" altLang="it-IT" sz="16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altLang="it-IT">
                <a:solidFill>
                  <a:schemeClr val="tx1"/>
                </a:solidFill>
              </a:rPr>
              <a:t>Learning performance </a:t>
            </a:r>
            <a:r>
              <a:rPr lang="en-US" altLang="it-IT">
                <a:solidFill>
                  <a:srgbClr val="FF0000"/>
                </a:solidFill>
              </a:rPr>
              <a:t>increases</a:t>
            </a:r>
            <a:r>
              <a:rPr lang="en-US" altLang="it-IT">
                <a:solidFill>
                  <a:schemeClr val="tx1"/>
                </a:solidFill>
              </a:rPr>
              <a:t> with the level of connectivity of the system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altLang="it-IT">
                <a:solidFill>
                  <a:schemeClr val="tx1"/>
                </a:solidFill>
              </a:rPr>
              <a:t>Learning performance </a:t>
            </a:r>
            <a:r>
              <a:rPr lang="en-US" altLang="it-IT">
                <a:solidFill>
                  <a:srgbClr val="FF0000"/>
                </a:solidFill>
              </a:rPr>
              <a:t>decreases</a:t>
            </a:r>
            <a:r>
              <a:rPr lang="en-US" altLang="it-IT">
                <a:solidFill>
                  <a:schemeClr val="tx1"/>
                </a:solidFill>
              </a:rPr>
              <a:t> with the input-output distance</a:t>
            </a:r>
          </a:p>
        </p:txBody>
      </p:sp>
      <p:sp>
        <p:nvSpPr>
          <p:cNvPr id="9220" name="Text Box 11">
            <a:extLst>
              <a:ext uri="{FF2B5EF4-FFF2-40B4-BE49-F238E27FC236}">
                <a16:creationId xmlns:a16="http://schemas.microsoft.com/office/drawing/2014/main" id="{158BB922-C68B-40CE-98F9-B757F564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0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2400">
                <a:solidFill>
                  <a:srgbClr val="FF0000"/>
                </a:solidFill>
              </a:rPr>
              <a:t>XOR</a:t>
            </a:r>
          </a:p>
        </p:txBody>
      </p:sp>
      <p:graphicFrame>
        <p:nvGraphicFramePr>
          <p:cNvPr id="9221" name="Object 7">
            <a:extLst>
              <a:ext uri="{FF2B5EF4-FFF2-40B4-BE49-F238E27FC236}">
                <a16:creationId xmlns:a16="http://schemas.microsoft.com/office/drawing/2014/main" id="{03FEDD5C-6B1B-45AD-A8B4-1741B587B4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252413"/>
          <a:ext cx="26638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6" imgW="1028700" imgH="228600" progId="Equation.3">
                  <p:embed/>
                </p:oleObj>
              </mc:Choice>
              <mc:Fallback>
                <p:oleObj name="Equation" r:id="rId6" imgW="1028700" imgH="228600" progId="Equation.3">
                  <p:embed/>
                  <p:pic>
                    <p:nvPicPr>
                      <p:cNvPr id="9221" name="Object 7">
                        <a:extLst>
                          <a:ext uri="{FF2B5EF4-FFF2-40B4-BE49-F238E27FC236}">
                            <a16:creationId xmlns:a16="http://schemas.microsoft.com/office/drawing/2014/main" id="{03FEDD5C-6B1B-45AD-A8B4-1741B587B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52413"/>
                        <a:ext cx="26638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CasellaDiTesto 1">
            <a:extLst>
              <a:ext uri="{FF2B5EF4-FFF2-40B4-BE49-F238E27FC236}">
                <a16:creationId xmlns:a16="http://schemas.microsoft.com/office/drawing/2014/main" id="{9ED19251-3340-4C4F-B50B-01AC2880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149725"/>
            <a:ext cx="79914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altLang="it-IT">
                <a:solidFill>
                  <a:schemeClr val="tx1"/>
                </a:solidFill>
              </a:rPr>
              <a:t>Larger systems learn more efficiently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altLang="it-IT">
                <a:solidFill>
                  <a:schemeClr val="tx1"/>
                </a:solidFill>
              </a:rPr>
              <a:t>Second chance                    dependence on the initial state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altLang="it-IT">
                <a:solidFill>
                  <a:schemeClr val="tx1"/>
                </a:solidFill>
              </a:rPr>
              <a:t>Dumb systems have less hubs than smart ones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altLang="it-IT">
                <a:solidFill>
                  <a:schemeClr val="tx1"/>
                </a:solidFill>
              </a:rPr>
              <a:t>Memory depends on the rule and the intensity of perturbation</a:t>
            </a:r>
          </a:p>
          <a:p>
            <a:pPr algn="ctr">
              <a:spcBef>
                <a:spcPct val="50000"/>
              </a:spcBef>
            </a:pPr>
            <a:r>
              <a:rPr lang="en-US" altLang="it-IT">
                <a:solidFill>
                  <a:srgbClr val="FF0000"/>
                </a:solidFill>
              </a:rPr>
              <a:t>What is the role of inhibitory synapses?</a:t>
            </a:r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73B45709-4953-4A7C-AC4B-EB67AF7A6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4797425"/>
            <a:ext cx="865188" cy="73025"/>
          </a:xfrm>
          <a:prstGeom prst="rightArrow">
            <a:avLst>
              <a:gd name="adj1" fmla="val 50000"/>
              <a:gd name="adj2" fmla="val 2961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olo 1">
            <a:extLst>
              <a:ext uri="{FF2B5EF4-FFF2-40B4-BE49-F238E27FC236}">
                <a16:creationId xmlns:a16="http://schemas.microsoft.com/office/drawing/2014/main" id="{92A5C33B-DE68-4F07-B3F6-FA815AFD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951" y="266332"/>
            <a:ext cx="4968875" cy="881586"/>
          </a:xfrm>
        </p:spPr>
        <p:txBody>
          <a:bodyPr>
            <a:normAutofit/>
          </a:bodyPr>
          <a:lstStyle/>
          <a:p>
            <a:pPr algn="ctr"/>
            <a:r>
              <a:rPr lang="en-US" altLang="it-I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MULTI-TASK LEARNING:</a:t>
            </a:r>
            <a:br>
              <a:rPr lang="en-US" altLang="it-IT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it-I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Learning vs. forgetting</a:t>
            </a:r>
          </a:p>
        </p:txBody>
      </p:sp>
      <p:sp>
        <p:nvSpPr>
          <p:cNvPr id="13320" name="CasellaDiTesto 10">
            <a:extLst>
              <a:ext uri="{FF2B5EF4-FFF2-40B4-BE49-F238E27FC236}">
                <a16:creationId xmlns:a16="http://schemas.microsoft.com/office/drawing/2014/main" id="{D84A4366-E167-47DB-A742-8E21D9BE0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31" y="4724293"/>
            <a:ext cx="87001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it-IT" dirty="0">
                <a:solidFill>
                  <a:schemeClr val="tx1"/>
                </a:solidFill>
              </a:rPr>
              <a:t>Curves are no longer monotonic</a:t>
            </a:r>
          </a:p>
          <a:p>
            <a:pPr algn="ctr"/>
            <a:endParaRPr lang="en-US" altLang="it-IT" dirty="0">
              <a:solidFill>
                <a:schemeClr val="tx1"/>
              </a:solidFill>
            </a:endParaRPr>
          </a:p>
          <a:p>
            <a:pPr algn="ctr"/>
            <a:r>
              <a:rPr lang="en-US" altLang="it-IT" dirty="0">
                <a:solidFill>
                  <a:schemeClr val="tx1"/>
                </a:solidFill>
              </a:rPr>
              <a:t>Learning new rules proceeds via forgetting rules previously learned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F17A9F1-B6E3-4978-9E86-B726E4A4B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229"/>
            <a:ext cx="4458685" cy="3132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EE96AEC-6AE0-4693-A4E5-88F198C5A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16" y="1482029"/>
            <a:ext cx="4286920" cy="316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A49C46-1421-4564-88C0-FE1E079D6724}"/>
              </a:ext>
            </a:extLst>
          </p:cNvPr>
          <p:cNvSpPr txBox="1"/>
          <p:nvPr/>
        </p:nvSpPr>
        <p:spPr>
          <a:xfrm>
            <a:off x="6507332" y="990519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Capano et al, </a:t>
            </a:r>
            <a:r>
              <a:rPr lang="it-IT" sz="1600" dirty="0" err="1">
                <a:latin typeface="Comic Sans MS" panose="030F0702030302020204" pitchFamily="66" charset="0"/>
              </a:rPr>
              <a:t>Sci.Rep</a:t>
            </a:r>
            <a:r>
              <a:rPr lang="it-IT" sz="1600" dirty="0">
                <a:latin typeface="Comic Sans MS" panose="030F0702030302020204" pitchFamily="66" charset="0"/>
              </a:rPr>
              <a:t> 2015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9" descr="https://webmail.fisica.unina.it/src/download.php?passed_id=8264&amp;mailbox=INBOX&amp;ent_id=3&amp;absolute_dl=true">
            <a:extLst>
              <a:ext uri="{FF2B5EF4-FFF2-40B4-BE49-F238E27FC236}">
                <a16:creationId xmlns:a16="http://schemas.microsoft.com/office/drawing/2014/main" id="{5C7C110C-A78B-489A-B949-2A7EBEDAB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it-IT"/>
          </a:p>
        </p:txBody>
      </p:sp>
      <p:sp>
        <p:nvSpPr>
          <p:cNvPr id="14345" name="Titolo 1">
            <a:extLst>
              <a:ext uri="{FF2B5EF4-FFF2-40B4-BE49-F238E27FC236}">
                <a16:creationId xmlns:a16="http://schemas.microsoft.com/office/drawing/2014/main" id="{34C0DDE7-B911-4EF5-9FD8-3C07B4E5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738"/>
            <a:ext cx="9144000" cy="633412"/>
          </a:xfrm>
        </p:spPr>
        <p:txBody>
          <a:bodyPr/>
          <a:lstStyle/>
          <a:p>
            <a:pPr algn="ctr"/>
            <a:r>
              <a:rPr lang="en-US" altLang="it-I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Optimal Percentage of Inhibitory Synapses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EBABA73-050A-4598-9975-8EBFA6774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5" y="738474"/>
            <a:ext cx="4063551" cy="280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CE1C992-BFBC-4E7E-B7F5-42DA1FFAE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079" y="3795998"/>
            <a:ext cx="4134728" cy="284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6E3503-6EBF-4320-BE4F-A748B624E2F2}"/>
              </a:ext>
            </a:extLst>
          </p:cNvPr>
          <p:cNvSpPr txBox="1"/>
          <p:nvPr/>
        </p:nvSpPr>
        <p:spPr>
          <a:xfrm>
            <a:off x="4572000" y="1873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9B4FE8-E96B-4BDA-BCEE-CFC73D6EA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610" y="1704473"/>
            <a:ext cx="3432345" cy="84132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A46EFA4-11F1-4240-B5C0-E78CCB62AB55}"/>
              </a:ext>
            </a:extLst>
          </p:cNvPr>
          <p:cNvSpPr txBox="1"/>
          <p:nvPr/>
        </p:nvSpPr>
        <p:spPr>
          <a:xfrm>
            <a:off x="107950" y="3716338"/>
            <a:ext cx="4691063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By increasing p</a:t>
            </a:r>
            <a:r>
              <a:rPr lang="en-US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in   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(disorder)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entropy increases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average excitability decreases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Younger and best performing brains have a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higher variability 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than older and poorer performing brains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(Garrett et al J. </a:t>
            </a:r>
            <a:r>
              <a:rPr lang="en-US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Neurosci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. 2010, 2011)</a:t>
            </a:r>
          </a:p>
        </p:txBody>
      </p:sp>
      <p:graphicFrame>
        <p:nvGraphicFramePr>
          <p:cNvPr id="18" name="Oggetto 2">
            <a:extLst>
              <a:ext uri="{FF2B5EF4-FFF2-40B4-BE49-F238E27FC236}">
                <a16:creationId xmlns:a16="http://schemas.microsoft.com/office/drawing/2014/main" id="{5083D0ED-B90B-4605-B799-431045306D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314825"/>
          <a:ext cx="25209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zione" r:id="rId6" imgW="1269449" imgH="342751" progId="Equation.3">
                  <p:embed/>
                </p:oleObj>
              </mc:Choice>
              <mc:Fallback>
                <p:oleObj name="Equazione" r:id="rId6" imgW="1269449" imgH="342751" progId="Equation.3">
                  <p:embed/>
                  <p:pic>
                    <p:nvPicPr>
                      <p:cNvPr id="21511" name="Oggetto 2">
                        <a:extLst>
                          <a:ext uri="{FF2B5EF4-FFF2-40B4-BE49-F238E27FC236}">
                            <a16:creationId xmlns:a16="http://schemas.microsoft.com/office/drawing/2014/main" id="{8486101F-9B04-4407-9E78-A45530BD9E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314825"/>
                        <a:ext cx="25209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361049-629C-4E0C-B176-E84915CF27E1}"/>
              </a:ext>
            </a:extLst>
          </p:cNvPr>
          <p:cNvSpPr txBox="1"/>
          <p:nvPr/>
        </p:nvSpPr>
        <p:spPr>
          <a:xfrm>
            <a:off x="2929632" y="284085"/>
            <a:ext cx="343235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Comic Sans MS" panose="030F0702030302020204" pitchFamily="66" charset="0"/>
              </a:rPr>
              <a:t>Pattern </a:t>
            </a:r>
            <a:r>
              <a:rPr lang="it-IT" sz="2800" dirty="0" err="1">
                <a:latin typeface="Comic Sans MS" panose="030F0702030302020204" pitchFamily="66" charset="0"/>
              </a:rPr>
              <a:t>recognition</a:t>
            </a:r>
            <a:endParaRPr lang="it-IT" sz="2800" dirty="0">
              <a:latin typeface="Comic Sans MS" panose="030F0702030302020204" pitchFamily="66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E252F2-D687-4751-8391-5F41713C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6" y="1466460"/>
            <a:ext cx="4658021" cy="2736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C099B0-B16C-4B9E-9BF3-3B381CE6EE29}"/>
              </a:ext>
            </a:extLst>
          </p:cNvPr>
          <p:cNvSpPr txBox="1"/>
          <p:nvPr/>
        </p:nvSpPr>
        <p:spPr>
          <a:xfrm>
            <a:off x="2981562" y="1182376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output </a:t>
            </a:r>
            <a:r>
              <a:rPr lang="it-IT" dirty="0" err="1">
                <a:latin typeface="Comic Sans MS" panose="030F0702030302020204" pitchFamily="66" charset="0"/>
              </a:rPr>
              <a:t>regions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75E28D-FAFB-4930-B9F7-35ABAB14D290}"/>
              </a:ext>
            </a:extLst>
          </p:cNvPr>
          <p:cNvSpPr txBox="1"/>
          <p:nvPr/>
        </p:nvSpPr>
        <p:spPr>
          <a:xfrm>
            <a:off x="2029071" y="397573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input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02EA1DE-18EC-4E5D-862B-D669CD70A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093" y="3892544"/>
            <a:ext cx="2381396" cy="118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A5D325E-FC9B-4F3D-8756-3672393C4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435" y="2376353"/>
            <a:ext cx="2421284" cy="3780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C1944E-F2CF-420A-8160-199F3CC622BA}"/>
              </a:ext>
            </a:extLst>
          </p:cNvPr>
          <p:cNvSpPr txBox="1"/>
          <p:nvPr/>
        </p:nvSpPr>
        <p:spPr>
          <a:xfrm>
            <a:off x="6249878" y="1191249"/>
            <a:ext cx="2579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latin typeface="Comic Sans MS" panose="030F0702030302020204" pitchFamily="66" charset="0"/>
              </a:rPr>
              <a:t>Handwritten</a:t>
            </a:r>
            <a:r>
              <a:rPr lang="it-IT" b="1" dirty="0">
                <a:latin typeface="Comic Sans MS" panose="030F0702030302020204" pitchFamily="66" charset="0"/>
              </a:rPr>
              <a:t> </a:t>
            </a:r>
            <a:r>
              <a:rPr lang="it-IT" b="1" dirty="0" err="1">
                <a:latin typeface="Comic Sans MS" panose="030F0702030302020204" pitchFamily="66" charset="0"/>
              </a:rPr>
              <a:t>digits</a:t>
            </a:r>
            <a:endParaRPr lang="it-IT" b="1" dirty="0">
              <a:latin typeface="Comic Sans MS" panose="030F0702030302020204" pitchFamily="66" charset="0"/>
            </a:endParaRPr>
          </a:p>
          <a:p>
            <a:r>
              <a:rPr lang="it-IT" dirty="0">
                <a:latin typeface="Comic Sans MS" panose="030F0702030302020204" pitchFamily="66" charset="0"/>
              </a:rPr>
              <a:t>MNIST: </a:t>
            </a:r>
          </a:p>
          <a:p>
            <a:r>
              <a:rPr lang="it-IT" dirty="0">
                <a:latin typeface="Comic Sans MS" panose="030F0702030302020204" pitchFamily="66" charset="0"/>
              </a:rPr>
              <a:t>60000 training images</a:t>
            </a:r>
          </a:p>
          <a:p>
            <a:r>
              <a:rPr lang="it-IT" dirty="0">
                <a:latin typeface="Comic Sans MS" panose="030F0702030302020204" pitchFamily="66" charset="0"/>
              </a:rPr>
              <a:t>10000 testing images</a:t>
            </a:r>
          </a:p>
        </p:txBody>
      </p:sp>
      <p:cxnSp>
        <p:nvCxnSpPr>
          <p:cNvPr id="13" name="Connettore curvo 12">
            <a:extLst>
              <a:ext uri="{FF2B5EF4-FFF2-40B4-BE49-F238E27FC236}">
                <a16:creationId xmlns:a16="http://schemas.microsoft.com/office/drawing/2014/main" id="{971CD988-5D01-4327-986F-CF0AED6DD1BC}"/>
              </a:ext>
            </a:extLst>
          </p:cNvPr>
          <p:cNvCxnSpPr>
            <a:stCxn id="7" idx="1"/>
          </p:cNvCxnSpPr>
          <p:nvPr/>
        </p:nvCxnSpPr>
        <p:spPr>
          <a:xfrm rot="10800000" flipH="1">
            <a:off x="2029071" y="3737500"/>
            <a:ext cx="6828" cy="422905"/>
          </a:xfrm>
          <a:prstGeom prst="curvedConnector4">
            <a:avLst>
              <a:gd name="adj1" fmla="val -3347979"/>
              <a:gd name="adj2" fmla="val 7183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curvo 16">
            <a:extLst>
              <a:ext uri="{FF2B5EF4-FFF2-40B4-BE49-F238E27FC236}">
                <a16:creationId xmlns:a16="http://schemas.microsoft.com/office/drawing/2014/main" id="{F9603175-FC32-4B14-A958-39E2DEBA8656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2386788" y="1357564"/>
            <a:ext cx="383041" cy="108895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636F093-64B2-4FA7-B9B8-7B7AEBDC2C0B}"/>
              </a:ext>
            </a:extLst>
          </p:cNvPr>
          <p:cNvSpPr txBox="1"/>
          <p:nvPr/>
        </p:nvSpPr>
        <p:spPr>
          <a:xfrm>
            <a:off x="7201333" y="6452006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Comic Sans MS" panose="030F0702030302020204" pitchFamily="66" charset="0"/>
              </a:rPr>
              <a:t>LMvK</a:t>
            </a:r>
            <a:r>
              <a:rPr lang="it-IT" sz="1400" dirty="0">
                <a:latin typeface="Comic Sans MS" panose="030F0702030302020204" pitchFamily="66" charset="0"/>
              </a:rPr>
              <a:t> et al PRER 2019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62F919-EA56-4F52-925B-8A7C71270678}"/>
              </a:ext>
            </a:extLst>
          </p:cNvPr>
          <p:cNvSpPr txBox="1"/>
          <p:nvPr/>
        </p:nvSpPr>
        <p:spPr>
          <a:xfrm>
            <a:off x="4572000" y="2511294"/>
            <a:ext cx="138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scale-free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network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76AC03B-AF68-4046-BE89-3EBBF7829AC4}"/>
              </a:ext>
            </a:extLst>
          </p:cNvPr>
          <p:cNvCxnSpPr/>
          <p:nvPr/>
        </p:nvCxnSpPr>
        <p:spPr>
          <a:xfrm flipH="1" flipV="1">
            <a:off x="4394447" y="2634405"/>
            <a:ext cx="321350" cy="2462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A575997C-E67B-41F7-9B60-04CE8A27E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928" y="5162069"/>
            <a:ext cx="3563257" cy="1152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C9B269-BD9F-46FF-A1D5-592D94633E71}"/>
              </a:ext>
            </a:extLst>
          </p:cNvPr>
          <p:cNvSpPr txBox="1"/>
          <p:nvPr/>
        </p:nvSpPr>
        <p:spPr>
          <a:xfrm>
            <a:off x="201454" y="4486544"/>
            <a:ext cx="3858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Back-</a:t>
            </a:r>
            <a:r>
              <a:rPr lang="it-IT" dirty="0" err="1">
                <a:latin typeface="Comic Sans MS" panose="030F0702030302020204" pitchFamily="66" charset="0"/>
              </a:rPr>
              <a:t>propagation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very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efficient</a:t>
            </a:r>
            <a:endParaRPr lang="it-IT" dirty="0">
              <a:latin typeface="Comic Sans MS" panose="030F0702030302020204" pitchFamily="66" charset="0"/>
            </a:endParaRPr>
          </a:p>
          <a:p>
            <a:r>
              <a:rPr lang="it-IT" dirty="0" err="1">
                <a:latin typeface="Comic Sans MS" panose="030F0702030302020204" pitchFamily="66" charset="0"/>
              </a:rPr>
              <a:t>but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requires</a:t>
            </a:r>
            <a:r>
              <a:rPr lang="it-IT" dirty="0">
                <a:latin typeface="Comic Sans MS" panose="030F0702030302020204" pitchFamily="66" charset="0"/>
              </a:rPr>
              <a:t> the knowledge of</a:t>
            </a:r>
          </a:p>
          <a:p>
            <a:r>
              <a:rPr lang="it-IT" dirty="0">
                <a:latin typeface="Comic Sans MS" panose="030F0702030302020204" pitchFamily="66" charset="0"/>
              </a:rPr>
              <a:t>the full </a:t>
            </a:r>
            <a:r>
              <a:rPr lang="it-IT" dirty="0" err="1">
                <a:latin typeface="Comic Sans MS" panose="030F0702030302020204" pitchFamily="66" charset="0"/>
              </a:rPr>
              <a:t>path</a:t>
            </a:r>
            <a:r>
              <a:rPr lang="it-IT" dirty="0">
                <a:latin typeface="Comic Sans MS" panose="030F0702030302020204" pitchFamily="66" charset="0"/>
              </a:rPr>
              <a:t> of</a:t>
            </a:r>
          </a:p>
          <a:p>
            <a:r>
              <a:rPr lang="it-IT" dirty="0" err="1">
                <a:latin typeface="Comic Sans MS" panose="030F0702030302020204" pitchFamily="66" charset="0"/>
              </a:rPr>
              <a:t>propagation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1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86A392-6DE2-4887-B690-56003ED07EAB}"/>
              </a:ext>
            </a:extLst>
          </p:cNvPr>
          <p:cNvSpPr txBox="1"/>
          <p:nvPr/>
        </p:nvSpPr>
        <p:spPr>
          <a:xfrm>
            <a:off x="390617" y="390617"/>
            <a:ext cx="8462573" cy="3295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Learning </a:t>
            </a:r>
            <a:r>
              <a:rPr lang="it-IT" dirty="0" err="1">
                <a:latin typeface="Comic Sans MS" panose="030F0702030302020204" pitchFamily="66" charset="0"/>
              </a:rPr>
              <a:t>occurs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through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negative feedback </a:t>
            </a:r>
            <a:r>
              <a:rPr lang="it-IT" dirty="0" err="1">
                <a:latin typeface="Comic Sans MS" panose="030F0702030302020204" pitchFamily="66" charset="0"/>
              </a:rPr>
              <a:t>mechanisms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sz="1400" dirty="0">
                <a:latin typeface="Comic Sans MS" panose="030F0702030302020204" pitchFamily="66" charset="0"/>
              </a:rPr>
              <a:t>(</a:t>
            </a:r>
            <a:r>
              <a:rPr lang="it-IT" sz="1400" dirty="0" err="1">
                <a:latin typeface="Comic Sans MS" panose="030F0702030302020204" pitchFamily="66" charset="0"/>
              </a:rPr>
              <a:t>Bak</a:t>
            </a:r>
            <a:r>
              <a:rPr lang="it-IT" sz="1400" dirty="0">
                <a:latin typeface="Comic Sans MS" panose="030F0702030302020204" pitchFamily="66" charset="0"/>
              </a:rPr>
              <a:t> &amp; </a:t>
            </a:r>
            <a:r>
              <a:rPr lang="it-IT" sz="1400" dirty="0" err="1">
                <a:latin typeface="Comic Sans MS" panose="030F0702030302020204" pitchFamily="66" charset="0"/>
              </a:rPr>
              <a:t>Chialvo</a:t>
            </a:r>
            <a:r>
              <a:rPr lang="it-IT" sz="1400" dirty="0">
                <a:latin typeface="Comic Sans MS" panose="030F0702030302020204" pitchFamily="66" charset="0"/>
              </a:rPr>
              <a:t> PRE 2001) </a:t>
            </a:r>
            <a:r>
              <a:rPr lang="it-IT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ts val="1125"/>
              </a:spcBef>
              <a:buBlip>
                <a:blip r:embed="rId2"/>
              </a:buBlip>
            </a:pPr>
            <a:r>
              <a:rPr lang="en-GB" altLang="en-US" dirty="0">
                <a:latin typeface="Comic Sans MS" pitchFamily="66" charset="0"/>
              </a:rPr>
              <a:t> For correct response, no synaptic modification</a:t>
            </a:r>
          </a:p>
          <a:p>
            <a:pPr>
              <a:spcBef>
                <a:spcPts val="1125"/>
              </a:spcBef>
              <a:buBlip>
                <a:blip r:embed="rId2"/>
              </a:buBlip>
            </a:pPr>
            <a:r>
              <a:rPr lang="it-IT" dirty="0" err="1">
                <a:latin typeface="Comic Sans MS" panose="030F0702030302020204" pitchFamily="66" charset="0"/>
              </a:rPr>
              <a:t>If</a:t>
            </a:r>
            <a:r>
              <a:rPr lang="it-IT" dirty="0">
                <a:latin typeface="Comic Sans MS" panose="030F0702030302020204" pitchFamily="66" charset="0"/>
              </a:rPr>
              <a:t> the system makes a </a:t>
            </a:r>
            <a:r>
              <a:rPr lang="it-IT" dirty="0" err="1">
                <a:latin typeface="Comic Sans MS" panose="030F0702030302020204" pitchFamily="66" charset="0"/>
              </a:rPr>
              <a:t>mistake</a:t>
            </a:r>
            <a:r>
              <a:rPr lang="it-IT" dirty="0">
                <a:latin typeface="Comic Sans MS" panose="030F0702030302020204" pitchFamily="66" charset="0"/>
              </a:rPr>
              <a:t>, </a:t>
            </a:r>
            <a:r>
              <a:rPr lang="it-IT" dirty="0" err="1">
                <a:latin typeface="Comic Sans MS" panose="030F0702030302020204" pitchFamily="66" charset="0"/>
              </a:rPr>
              <a:t>all</a:t>
            </a:r>
            <a:r>
              <a:rPr lang="it-IT" dirty="0">
                <a:latin typeface="Comic Sans MS" panose="030F0702030302020204" pitchFamily="66" charset="0"/>
              </a:rPr>
              <a:t> output </a:t>
            </a:r>
            <a:r>
              <a:rPr lang="it-IT" dirty="0" err="1">
                <a:latin typeface="Comic Sans MS" panose="030F0702030302020204" pitchFamily="66" charset="0"/>
              </a:rPr>
              <a:t>neurons</a:t>
            </a:r>
            <a:r>
              <a:rPr lang="it-IT" dirty="0">
                <a:latin typeface="Comic Sans MS" panose="030F0702030302020204" pitchFamily="66" charset="0"/>
              </a:rPr>
              <a:t> release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learning </a:t>
            </a:r>
            <a:r>
              <a:rPr lang="it-IT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1125"/>
              </a:spcBef>
            </a:pPr>
            <a:r>
              <a:rPr lang="it-IT" dirty="0" err="1">
                <a:latin typeface="Comic Sans MS" panose="030F0702030302020204" pitchFamily="66" charset="0"/>
              </a:rPr>
              <a:t>strengthening</a:t>
            </a:r>
            <a:r>
              <a:rPr lang="it-IT" dirty="0">
                <a:latin typeface="Comic Sans MS" panose="030F0702030302020204" pitchFamily="66" charset="0"/>
              </a:rPr>
              <a:t>/</a:t>
            </a:r>
            <a:r>
              <a:rPr lang="it-IT" dirty="0" err="1">
                <a:latin typeface="Comic Sans MS" panose="030F0702030302020204" pitchFamily="66" charset="0"/>
              </a:rPr>
              <a:t>weakening</a:t>
            </a:r>
            <a:r>
              <a:rPr lang="it-IT" dirty="0">
                <a:latin typeface="Comic Sans MS" panose="030F0702030302020204" pitchFamily="66" charset="0"/>
              </a:rPr>
              <a:t> incoming </a:t>
            </a:r>
            <a:r>
              <a:rPr lang="it-IT" dirty="0" err="1">
                <a:latin typeface="Comic Sans MS" panose="030F0702030302020204" pitchFamily="66" charset="0"/>
              </a:rPr>
              <a:t>synapses</a:t>
            </a:r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1125"/>
              </a:spcBef>
              <a:buBlip>
                <a:blip r:embed="rId2"/>
              </a:buBlip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Intensity</a:t>
            </a:r>
            <a:r>
              <a:rPr lang="it-IT" dirty="0">
                <a:latin typeface="Comic Sans MS" panose="030F0702030302020204" pitchFamily="66" charset="0"/>
              </a:rPr>
              <a:t> of learning </a:t>
            </a:r>
            <a:r>
              <a:rPr lang="it-IT" dirty="0" err="1">
                <a:latin typeface="Comic Sans MS" panose="030F0702030302020204" pitchFamily="66" charset="0"/>
              </a:rPr>
              <a:t>signal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decreases</a:t>
            </a:r>
            <a:r>
              <a:rPr lang="it-IT" dirty="0">
                <a:latin typeface="Comic Sans MS" panose="030F0702030302020204" pitchFamily="66" charset="0"/>
              </a:rPr>
              <a:t> with </a:t>
            </a:r>
            <a:r>
              <a:rPr lang="it-IT" dirty="0" err="1">
                <a:latin typeface="Comic Sans MS" panose="030F0702030302020204" pitchFamily="66" charset="0"/>
              </a:rPr>
              <a:t>distance</a:t>
            </a:r>
            <a:r>
              <a:rPr lang="it-IT" dirty="0">
                <a:latin typeface="Comic Sans MS" panose="030F0702030302020204" pitchFamily="66" charset="0"/>
              </a:rPr>
              <a:t> from output </a:t>
            </a:r>
            <a:r>
              <a:rPr lang="it-IT" dirty="0" err="1">
                <a:latin typeface="Comic Sans MS" panose="030F0702030302020204" pitchFamily="66" charset="0"/>
              </a:rPr>
              <a:t>neurons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ts val="1125"/>
              </a:spcBef>
            </a:pPr>
            <a:r>
              <a:rPr lang="it-IT" dirty="0">
                <a:latin typeface="Comic Sans MS" panose="030F0702030302020204" pitchFamily="66" charset="0"/>
              </a:rPr>
              <a:t>                     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Dopamine</a:t>
            </a:r>
            <a:r>
              <a:rPr lang="it-IT" dirty="0">
                <a:solidFill>
                  <a:srgbClr val="7030A0"/>
                </a:solidFill>
                <a:latin typeface="Comic Sans MS" panose="030F0702030302020204" pitchFamily="66" charset="0"/>
              </a:rPr>
              <a:t>-</a:t>
            </a:r>
            <a:r>
              <a:rPr lang="it-IT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mediated</a:t>
            </a:r>
            <a:r>
              <a:rPr lang="it-IT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synaptic</a:t>
            </a:r>
            <a:r>
              <a:rPr lang="it-IT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plasticity</a:t>
            </a:r>
            <a:r>
              <a:rPr lang="it-IT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it-IT" sz="1400" dirty="0">
                <a:latin typeface="Comic Sans MS" panose="030F0702030302020204" pitchFamily="66" charset="0"/>
              </a:rPr>
              <a:t>(</a:t>
            </a:r>
            <a:r>
              <a:rPr lang="it-IT" sz="1400" dirty="0" err="1">
                <a:latin typeface="Comic Sans MS" panose="030F0702030302020204" pitchFamily="66" charset="0"/>
              </a:rPr>
              <a:t>Ikemoto</a:t>
            </a:r>
            <a:r>
              <a:rPr lang="it-IT" sz="1400" dirty="0">
                <a:latin typeface="Comic Sans MS" panose="030F0702030302020204" pitchFamily="66" charset="0"/>
              </a:rPr>
              <a:t> Brain </a:t>
            </a:r>
            <a:r>
              <a:rPr lang="it-IT" sz="1400" dirty="0" err="1">
                <a:latin typeface="Comic Sans MS" panose="030F0702030302020204" pitchFamily="66" charset="0"/>
              </a:rPr>
              <a:t>Res.Rev</a:t>
            </a:r>
            <a:r>
              <a:rPr lang="it-IT" sz="1400" dirty="0">
                <a:latin typeface="Comic Sans MS" panose="030F0702030302020204" pitchFamily="66" charset="0"/>
              </a:rPr>
              <a:t>. 2007)</a:t>
            </a:r>
          </a:p>
          <a:p>
            <a:pPr>
              <a:spcBef>
                <a:spcPts val="1125"/>
              </a:spcBef>
            </a:pPr>
            <a:endParaRPr lang="it-IT" dirty="0">
              <a:latin typeface="Comic Sans MS" panose="030F0702030302020204" pitchFamily="66" charset="0"/>
            </a:endParaRPr>
          </a:p>
          <a:p>
            <a:pPr>
              <a:spcBef>
                <a:spcPts val="1125"/>
              </a:spcBef>
            </a:pP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58732C2D-4CBF-4C8B-B975-0D786C2F7AD1}"/>
              </a:ext>
            </a:extLst>
          </p:cNvPr>
          <p:cNvSpPr/>
          <p:nvPr/>
        </p:nvSpPr>
        <p:spPr>
          <a:xfrm>
            <a:off x="886968" y="2532888"/>
            <a:ext cx="914400" cy="137160"/>
          </a:xfrm>
          <a:prstGeom prst="rightArrow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9DF275-473C-41A9-9D0B-3B67EECEA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3" y="3173214"/>
            <a:ext cx="4421352" cy="316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A3CC867-E90A-4CE9-A8E4-68B6102B3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365" y="3065214"/>
            <a:ext cx="4663979" cy="3276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B59592-BAD1-4070-9CEB-D2EF3D8ACC44}"/>
              </a:ext>
            </a:extLst>
          </p:cNvPr>
          <p:cNvSpPr txBox="1"/>
          <p:nvPr/>
        </p:nvSpPr>
        <p:spPr>
          <a:xfrm>
            <a:off x="6068161" y="6341214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Comic Sans MS" panose="030F0702030302020204" pitchFamily="66" charset="0"/>
              </a:rPr>
              <a:t>firing</a:t>
            </a:r>
            <a:r>
              <a:rPr lang="it-IT" dirty="0">
                <a:latin typeface="Comic Sans MS" panose="030F0702030302020204" pitchFamily="66" charset="0"/>
              </a:rPr>
              <a:t> rate</a:t>
            </a:r>
          </a:p>
        </p:txBody>
      </p:sp>
    </p:spTree>
    <p:extLst>
      <p:ext uri="{BB962C8B-B14F-4D97-AF65-F5344CB8AC3E}">
        <p14:creationId xmlns:p14="http://schemas.microsoft.com/office/powerpoint/2010/main" val="231446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228E68E-8717-45D9-AC43-3121ACC54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52" y="3185675"/>
            <a:ext cx="7100091" cy="3564000"/>
          </a:xfrm>
          <a:prstGeom prst="rect">
            <a:avLst/>
          </a:prstGeom>
        </p:spPr>
      </p:pic>
      <p:graphicFrame>
        <p:nvGraphicFramePr>
          <p:cNvPr id="2" name="Oggetto 2">
            <a:extLst>
              <a:ext uri="{FF2B5EF4-FFF2-40B4-BE49-F238E27FC236}">
                <a16:creationId xmlns:a16="http://schemas.microsoft.com/office/drawing/2014/main" id="{C1B2732E-80A9-46C3-85FA-4E9177F3E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15550"/>
              </p:ext>
            </p:extLst>
          </p:nvPr>
        </p:nvGraphicFramePr>
        <p:xfrm>
          <a:off x="5615348" y="450064"/>
          <a:ext cx="2293391" cy="55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4" imgW="1307880" imgH="342720" progId="Equation.DSMT4">
                  <p:embed/>
                </p:oleObj>
              </mc:Choice>
              <mc:Fallback>
                <p:oleObj name="Equation" r:id="rId4" imgW="1307880" imgH="342720" progId="Equation.DSMT4">
                  <p:embed/>
                  <p:pic>
                    <p:nvPicPr>
                      <p:cNvPr id="21511" name="Oggetto 2">
                        <a:extLst>
                          <a:ext uri="{FF2B5EF4-FFF2-40B4-BE49-F238E27FC236}">
                            <a16:creationId xmlns:a16="http://schemas.microsoft.com/office/drawing/2014/main" id="{FE9A91BA-546B-4873-8101-977D1A03E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348" y="450064"/>
                        <a:ext cx="2293391" cy="553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EB1A27-7992-45CA-B648-BD5764C09730}"/>
              </a:ext>
            </a:extLst>
          </p:cNvPr>
          <p:cNvSpPr txBox="1"/>
          <p:nvPr/>
        </p:nvSpPr>
        <p:spPr>
          <a:xfrm>
            <a:off x="5581103" y="1360897"/>
            <a:ext cx="2389781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Comic Sans MS" panose="030F0702030302020204" pitchFamily="66" charset="0"/>
              </a:rPr>
              <a:t>Entropy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decreases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as</a:t>
            </a:r>
            <a:r>
              <a:rPr lang="it-IT" dirty="0">
                <a:latin typeface="Comic Sans MS" panose="030F0702030302020204" pitchFamily="66" charset="0"/>
              </a:rPr>
              <a:t> the system </a:t>
            </a:r>
            <a:r>
              <a:rPr lang="it-IT" dirty="0" err="1">
                <a:latin typeface="Comic Sans MS" panose="030F0702030302020204" pitchFamily="66" charset="0"/>
              </a:rPr>
              <a:t>learns</a:t>
            </a:r>
            <a:endParaRPr lang="it-IT" dirty="0">
              <a:latin typeface="Comic Sans MS" panose="030F0702030302020204" pitchFamily="66" charset="0"/>
            </a:endParaRP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and </a:t>
            </a:r>
            <a:r>
              <a:rPr lang="it-IT" dirty="0" err="1">
                <a:latin typeface="Comic Sans MS" panose="030F0702030302020204" pitchFamily="66" charset="0"/>
              </a:rPr>
              <a:t>response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becomes</a:t>
            </a:r>
            <a:r>
              <a:rPr lang="it-IT" dirty="0">
                <a:latin typeface="Comic Sans MS" panose="030F0702030302020204" pitchFamily="66" charset="0"/>
              </a:rPr>
              <a:t> more </a:t>
            </a:r>
            <a:r>
              <a:rPr lang="it-IT" dirty="0" err="1">
                <a:latin typeface="Comic Sans MS" panose="030F0702030302020204" pitchFamily="66" charset="0"/>
              </a:rPr>
              <a:t>predictable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BE7CF6-FB1B-4316-9B7F-364A016C5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9126" y="3301636"/>
            <a:ext cx="2425500" cy="30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9BA99ED-2C43-4A92-8667-F75D78C5F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48" y="75656"/>
            <a:ext cx="4421352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5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F341236-C72A-4D71-9FB6-BC6C60546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8" y="25226"/>
            <a:ext cx="4405777" cy="3132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09FD9BC-F1CB-4A5B-B0B6-B609CD095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57" y="3369391"/>
            <a:ext cx="3877222" cy="3096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84B821-4995-4B4F-8650-8A4C221D7E03}"/>
              </a:ext>
            </a:extLst>
          </p:cNvPr>
          <p:cNvSpPr txBox="1"/>
          <p:nvPr/>
        </p:nvSpPr>
        <p:spPr>
          <a:xfrm>
            <a:off x="4589835" y="171538"/>
            <a:ext cx="425148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Cosine </a:t>
            </a:r>
            <a:r>
              <a:rPr lang="it-IT" dirty="0" err="1">
                <a:latin typeface="Comic Sans MS" panose="030F0702030302020204" pitchFamily="66" charset="0"/>
              </a:rPr>
              <a:t>similarity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measures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difference</a:t>
            </a:r>
            <a:endParaRPr lang="it-IT" dirty="0">
              <a:latin typeface="Comic Sans MS" panose="030F0702030302020204" pitchFamily="66" charset="0"/>
            </a:endParaRPr>
          </a:p>
          <a:p>
            <a:pPr algn="ctr"/>
            <a:r>
              <a:rPr lang="it-IT" dirty="0" err="1">
                <a:latin typeface="Comic Sans MS" panose="030F0702030302020204" pitchFamily="66" charset="0"/>
              </a:rPr>
              <a:t>between</a:t>
            </a:r>
            <a:r>
              <a:rPr lang="it-IT" dirty="0">
                <a:latin typeface="Comic Sans MS" panose="030F0702030302020204" pitchFamily="66" charset="0"/>
              </a:rPr>
              <a:t> activity </a:t>
            </a:r>
            <a:r>
              <a:rPr lang="it-IT" dirty="0" err="1">
                <a:latin typeface="Comic Sans MS" panose="030F0702030302020204" pitchFamily="66" charset="0"/>
              </a:rPr>
              <a:t>regions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3759898-6E9D-47B8-81D6-5E6B8C953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970" y="1656528"/>
            <a:ext cx="1953230" cy="756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08A15F-4A6F-4BF9-B8E9-6A900C83A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810" y="2542759"/>
            <a:ext cx="3227681" cy="32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1DC0EF-57E8-4D39-B209-FDD7AE79D29E}"/>
              </a:ext>
            </a:extLst>
          </p:cNvPr>
          <p:cNvSpPr txBox="1"/>
          <p:nvPr/>
        </p:nvSpPr>
        <p:spPr>
          <a:xfrm>
            <a:off x="150994" y="3734621"/>
            <a:ext cx="5276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as the system learns,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segregated activity regions </a:t>
            </a:r>
            <a:r>
              <a:rPr lang="en-US" dirty="0">
                <a:latin typeface="Comic Sans MS" panose="030F0702030302020204" pitchFamily="66" charset="0"/>
              </a:rPr>
              <a:t>emerge</a:t>
            </a:r>
            <a:r>
              <a:rPr lang="it-IT" dirty="0">
                <a:latin typeface="Comic Sans MS" panose="030F0702030302020204" pitchFamily="66" charset="0"/>
              </a:rPr>
              <a:t>for </a:t>
            </a:r>
            <a:r>
              <a:rPr lang="it-IT" dirty="0" err="1">
                <a:latin typeface="Comic Sans MS" panose="030F0702030302020204" pitchFamily="66" charset="0"/>
              </a:rPr>
              <a:t>different</a:t>
            </a:r>
            <a:r>
              <a:rPr lang="it-IT" dirty="0">
                <a:latin typeface="Comic Sans MS" panose="030F0702030302020204" pitchFamily="66" charset="0"/>
              </a:rPr>
              <a:t> pattern classes</a:t>
            </a:r>
          </a:p>
          <a:p>
            <a:pPr algn="ctr"/>
            <a:endParaRPr lang="it-IT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distinct cortical columns in the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primary visual cortex V1 </a:t>
            </a:r>
            <a:r>
              <a:rPr lang="en-US" dirty="0">
                <a:latin typeface="Comic Sans MS" panose="030F0702030302020204" pitchFamily="66" charset="0"/>
              </a:rPr>
              <a:t>respond to </a:t>
            </a:r>
            <a:r>
              <a:rPr lang="it-IT" dirty="0" err="1">
                <a:latin typeface="Comic Sans MS" panose="030F0702030302020204" pitchFamily="66" charset="0"/>
              </a:rPr>
              <a:t>different</a:t>
            </a:r>
            <a:r>
              <a:rPr lang="it-IT" dirty="0">
                <a:latin typeface="Comic Sans MS" panose="030F0702030302020204" pitchFamily="66" charset="0"/>
              </a:rPr>
              <a:t> patterns</a:t>
            </a:r>
          </a:p>
          <a:p>
            <a:pPr algn="ctr"/>
            <a:endParaRPr lang="it-IT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Segregated activity areas emerge naturally from an untrained neural network through the mechanism of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negative feedback</a:t>
            </a:r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DE48B247-E9E3-4112-A0C2-A64FDA67CBE3}"/>
              </a:ext>
            </a:extLst>
          </p:cNvPr>
          <p:cNvSpPr/>
          <p:nvPr/>
        </p:nvSpPr>
        <p:spPr>
          <a:xfrm>
            <a:off x="2494626" y="5166804"/>
            <a:ext cx="159798" cy="2929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700C00A-2C81-4223-BC20-AEF1DCD82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253603"/>
              </p:ext>
            </p:extLst>
          </p:nvPr>
        </p:nvGraphicFramePr>
        <p:xfrm>
          <a:off x="4512140" y="1083152"/>
          <a:ext cx="694338" cy="37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C038ADD-94F5-4D5F-BDFA-180ED4D42B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2140" y="1083152"/>
                        <a:ext cx="694338" cy="379614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CE2DC24-FD81-4DDF-8252-EE4CF892E573}"/>
              </a:ext>
            </a:extLst>
          </p:cNvPr>
          <p:cNvSpPr txBox="1"/>
          <p:nvPr/>
        </p:nvSpPr>
        <p:spPr>
          <a:xfrm>
            <a:off x="5297757" y="1044665"/>
            <a:ext cx="320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omic Sans MS" panose="030F0702030302020204" pitchFamily="66" charset="0"/>
              </a:rPr>
              <a:t>average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firing</a:t>
            </a:r>
            <a:r>
              <a:rPr lang="it-IT" dirty="0">
                <a:latin typeface="Comic Sans MS" panose="030F0702030302020204" pitchFamily="66" charset="0"/>
              </a:rPr>
              <a:t> rate </a:t>
            </a:r>
            <a:r>
              <a:rPr lang="it-IT" dirty="0" err="1">
                <a:latin typeface="Comic Sans MS" panose="030F0702030302020204" pitchFamily="66" charset="0"/>
              </a:rPr>
              <a:t>vector</a:t>
            </a:r>
            <a:r>
              <a:rPr lang="it-IT" dirty="0">
                <a:latin typeface="Comic Sans MS" panose="030F0702030302020204" pitchFamily="66" charset="0"/>
              </a:rPr>
              <a:t> for patterns in class k</a:t>
            </a:r>
          </a:p>
        </p:txBody>
      </p:sp>
    </p:spTree>
    <p:extLst>
      <p:ext uri="{BB962C8B-B14F-4D97-AF65-F5344CB8AC3E}">
        <p14:creationId xmlns:p14="http://schemas.microsoft.com/office/powerpoint/2010/main" val="394075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2302F6-6413-4834-8930-8332EF96C25D}"/>
              </a:ext>
            </a:extLst>
          </p:cNvPr>
          <p:cNvSpPr txBox="1"/>
          <p:nvPr/>
        </p:nvSpPr>
        <p:spPr>
          <a:xfrm>
            <a:off x="1970841" y="142041"/>
            <a:ext cx="524694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Comic Sans MS" panose="030F0702030302020204" pitchFamily="66" charset="0"/>
              </a:rPr>
              <a:t>Spontaneous</a:t>
            </a:r>
            <a:r>
              <a:rPr lang="it-IT" sz="2400" dirty="0">
                <a:latin typeface="Comic Sans MS" panose="030F0702030302020204" pitchFamily="66" charset="0"/>
              </a:rPr>
              <a:t> vs. </a:t>
            </a:r>
            <a:r>
              <a:rPr lang="it-IT" sz="2400" dirty="0" err="1">
                <a:latin typeface="Comic Sans MS" panose="030F0702030302020204" pitchFamily="66" charset="0"/>
              </a:rPr>
              <a:t>stimulated</a:t>
            </a:r>
            <a:r>
              <a:rPr lang="it-IT" sz="2400" dirty="0">
                <a:latin typeface="Comic Sans MS" panose="030F0702030302020204" pitchFamily="66" charset="0"/>
              </a:rPr>
              <a:t> activity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0961A5-5667-4284-B4A8-5E3026803964}"/>
              </a:ext>
            </a:extLst>
          </p:cNvPr>
          <p:cNvSpPr txBox="1"/>
          <p:nvPr/>
        </p:nvSpPr>
        <p:spPr>
          <a:xfrm>
            <a:off x="6684885" y="630312"/>
            <a:ext cx="2382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Comic Sans MS" panose="030F0702030302020204" pitchFamily="66" charset="0"/>
              </a:rPr>
              <a:t>Arieli</a:t>
            </a:r>
            <a:r>
              <a:rPr lang="it-IT" sz="1600" dirty="0">
                <a:latin typeface="Comic Sans MS" panose="030F0702030302020204" pitchFamily="66" charset="0"/>
              </a:rPr>
              <a:t> et al, Science 96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65DC4D-5304-4E5C-89F3-B2667200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47" y="1953751"/>
            <a:ext cx="2410221" cy="280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4B8C90D-B30B-4FF1-8AFF-79B901EEE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8" y="1747471"/>
            <a:ext cx="3681960" cy="5004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65A596-E454-4B14-BD65-091BF9162992}"/>
              </a:ext>
            </a:extLst>
          </p:cNvPr>
          <p:cNvSpPr txBox="1"/>
          <p:nvPr/>
        </p:nvSpPr>
        <p:spPr>
          <a:xfrm>
            <a:off x="68789" y="968866"/>
            <a:ext cx="802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Optical imaging and </a:t>
            </a:r>
            <a:r>
              <a:rPr lang="it-IT" dirty="0" err="1">
                <a:latin typeface="Comic Sans MS" panose="030F0702030302020204" pitchFamily="66" charset="0"/>
              </a:rPr>
              <a:t>and</a:t>
            </a:r>
            <a:r>
              <a:rPr lang="it-IT" dirty="0">
                <a:latin typeface="Comic Sans MS" panose="030F0702030302020204" pitchFamily="66" charset="0"/>
              </a:rPr>
              <a:t> LFP in the visual </a:t>
            </a:r>
            <a:r>
              <a:rPr lang="it-IT" dirty="0" err="1">
                <a:latin typeface="Comic Sans MS" panose="030F0702030302020204" pitchFamily="66" charset="0"/>
              </a:rPr>
              <a:t>cortex</a:t>
            </a:r>
            <a:r>
              <a:rPr lang="it-IT" dirty="0">
                <a:latin typeface="Comic Sans MS" panose="030F0702030302020204" pitchFamily="66" charset="0"/>
              </a:rPr>
              <a:t> of the </a:t>
            </a:r>
            <a:r>
              <a:rPr lang="it-IT" dirty="0" err="1">
                <a:latin typeface="Comic Sans MS" panose="030F0702030302020204" pitchFamily="66" charset="0"/>
              </a:rPr>
              <a:t>cat</a:t>
            </a:r>
            <a:r>
              <a:rPr lang="it-IT" dirty="0">
                <a:latin typeface="Comic Sans MS" panose="030F0702030302020204" pitchFamily="66" charset="0"/>
              </a:rPr>
              <a:t> (</a:t>
            </a:r>
            <a:r>
              <a:rPr lang="it-IT" dirty="0" err="1">
                <a:latin typeface="Comic Sans MS" panose="030F0702030302020204" pitchFamily="66" charset="0"/>
              </a:rPr>
              <a:t>areas</a:t>
            </a:r>
            <a:r>
              <a:rPr lang="it-IT" dirty="0">
                <a:latin typeface="Comic Sans MS" panose="030F0702030302020204" pitchFamily="66" charset="0"/>
              </a:rPr>
              <a:t> 17-18) </a:t>
            </a:r>
          </a:p>
          <a:p>
            <a:r>
              <a:rPr lang="it-IT" dirty="0">
                <a:latin typeface="Comic Sans MS" panose="030F0702030302020204" pitchFamily="66" charset="0"/>
              </a:rPr>
              <a:t>under </a:t>
            </a:r>
            <a:r>
              <a:rPr lang="it-IT" dirty="0" err="1">
                <a:latin typeface="Comic Sans MS" panose="030F0702030302020204" pitchFamily="66" charset="0"/>
              </a:rPr>
              <a:t>repeated</a:t>
            </a:r>
            <a:r>
              <a:rPr lang="it-IT" dirty="0">
                <a:latin typeface="Comic Sans MS" panose="030F0702030302020204" pitchFamily="66" charset="0"/>
              </a:rPr>
              <a:t> visual </a:t>
            </a:r>
            <a:r>
              <a:rPr lang="it-IT" dirty="0" err="1">
                <a:latin typeface="Comic Sans MS" panose="030F0702030302020204" pitchFamily="66" charset="0"/>
              </a:rPr>
              <a:t>stimulations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29B30B-DC4C-41E5-AB8A-442571236052}"/>
              </a:ext>
            </a:extLst>
          </p:cNvPr>
          <p:cNvSpPr txBox="1"/>
          <p:nvPr/>
        </p:nvSpPr>
        <p:spPr>
          <a:xfrm>
            <a:off x="3790578" y="3542190"/>
            <a:ext cx="259558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Comic Sans MS" panose="030F0702030302020204" pitchFamily="66" charset="0"/>
              </a:rPr>
              <a:t>Average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reproducible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</a:p>
          <a:p>
            <a:r>
              <a:rPr lang="it-IT" dirty="0" err="1">
                <a:latin typeface="Comic Sans MS" panose="030F0702030302020204" pitchFamily="66" charset="0"/>
              </a:rPr>
              <a:t>Response</a:t>
            </a:r>
            <a:endParaRPr lang="it-IT" dirty="0"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r>
              <a:rPr lang="it-IT" dirty="0" err="1">
                <a:latin typeface="Comic Sans MS" panose="030F0702030302020204" pitchFamily="66" charset="0"/>
              </a:rPr>
              <a:t>Initial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ongoing</a:t>
            </a:r>
            <a:r>
              <a:rPr lang="it-IT" dirty="0">
                <a:latin typeface="Comic Sans MS" panose="030F0702030302020204" pitchFamily="66" charset="0"/>
              </a:rPr>
              <a:t> activity</a:t>
            </a:r>
          </a:p>
          <a:p>
            <a:endParaRPr lang="it-IT" dirty="0"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r>
              <a:rPr lang="it-IT" dirty="0" err="1">
                <a:latin typeface="Comic Sans MS" panose="030F0702030302020204" pitchFamily="66" charset="0"/>
              </a:rPr>
              <a:t>Predicted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response</a:t>
            </a:r>
            <a:endParaRPr lang="it-IT" dirty="0"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r>
              <a:rPr lang="it-IT" dirty="0" err="1">
                <a:latin typeface="Comic Sans MS" panose="030F0702030302020204" pitchFamily="66" charset="0"/>
              </a:rPr>
              <a:t>Measured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response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7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vaV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276475"/>
            <a:ext cx="31464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187624" y="44450"/>
            <a:ext cx="3652837" cy="519113"/>
          </a:xfrm>
          <a:prstGeom prst="roundRect">
            <a:avLst>
              <a:gd name="adj" fmla="val 3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Comic Sans MS" pitchFamily="66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Comic Sans MS" pitchFamily="66" charset="0"/>
              </a:rPr>
              <a:t>Neuronal avalanches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925" y="4575175"/>
            <a:ext cx="504031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None/>
            </a:pPr>
            <a:endParaRPr lang="en-GB" altLang="en-US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 typeface="Comic Sans MS" pitchFamily="66" charset="0"/>
              <a:buBlip>
                <a:blip r:embed="rId5"/>
              </a:buBlip>
            </a:pPr>
            <a:r>
              <a:rPr lang="en-GB" altLang="en-US" sz="1800" dirty="0">
                <a:solidFill>
                  <a:schemeClr val="tx1"/>
                </a:solidFill>
                <a:latin typeface="Comic Sans MS" pitchFamily="66" charset="0"/>
              </a:rPr>
              <a:t>Avalanche size distribution is a power law with an exponent close to </a:t>
            </a:r>
            <a:r>
              <a:rPr lang="en-GB" altLang="en-US" sz="1800" dirty="0">
                <a:solidFill>
                  <a:srgbClr val="FF0000"/>
                </a:solidFill>
                <a:latin typeface="Comic Sans MS" pitchFamily="66" charset="0"/>
              </a:rPr>
              <a:t>-3/2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Blip>
                <a:blip r:embed="rId5"/>
              </a:buBlip>
            </a:pPr>
            <a:r>
              <a:rPr lang="en-GB" alt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 sz="1800" dirty="0">
                <a:solidFill>
                  <a:schemeClr val="tx1"/>
                </a:solidFill>
                <a:latin typeface="Comic Sans MS" pitchFamily="66" charset="0"/>
              </a:rPr>
              <a:t>Avalanche duration distribution is a power law with an exponent close to </a:t>
            </a:r>
            <a:r>
              <a:rPr lang="en-GB" altLang="en-US" sz="1800" dirty="0">
                <a:solidFill>
                  <a:srgbClr val="FF0000"/>
                </a:solidFill>
                <a:latin typeface="Comic Sans MS" pitchFamily="66" charset="0"/>
              </a:rPr>
              <a:t>-2.0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Blip>
                <a:blip r:embed="rId5"/>
              </a:buBlip>
            </a:pPr>
            <a:endParaRPr lang="en-GB" altLang="en-US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GB" altLang="en-US" sz="1800" dirty="0">
                <a:solidFill>
                  <a:schemeClr val="tx1"/>
                </a:solidFill>
                <a:latin typeface="Times New Roman" pitchFamily="18" charset="0"/>
              </a:rPr>
              <a:t>               </a:t>
            </a:r>
            <a:r>
              <a:rPr lang="en-GB" altLang="en-US" sz="1800" dirty="0">
                <a:solidFill>
                  <a:srgbClr val="FF0000"/>
                </a:solidFill>
                <a:latin typeface="Comic Sans MS" pitchFamily="66" charset="0"/>
              </a:rPr>
              <a:t>Critical state implies long-range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Comic Sans MS" pitchFamily="66" charset="0"/>
              <a:buNone/>
            </a:pPr>
            <a:r>
              <a:rPr lang="en-GB" altLang="en-US" sz="1800" dirty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GB" altLang="en-US" sz="1800" dirty="0" err="1">
                <a:solidFill>
                  <a:srgbClr val="FF0000"/>
                </a:solidFill>
                <a:latin typeface="Comic Sans MS" pitchFamily="66" charset="0"/>
              </a:rPr>
              <a:t>spatio</a:t>
            </a:r>
            <a:r>
              <a:rPr lang="en-GB" altLang="en-US" sz="1800" dirty="0">
                <a:solidFill>
                  <a:srgbClr val="FF0000"/>
                </a:solidFill>
                <a:latin typeface="Comic Sans MS" pitchFamily="66" charset="0"/>
              </a:rPr>
              <a:t>-temporal correlations</a:t>
            </a:r>
          </a:p>
        </p:txBody>
      </p:sp>
      <p:sp>
        <p:nvSpPr>
          <p:cNvPr id="4101" name="Freeform 6"/>
          <p:cNvSpPr>
            <a:spLocks noChangeArrowheads="1"/>
          </p:cNvSpPr>
          <p:nvPr/>
        </p:nvSpPr>
        <p:spPr bwMode="auto">
          <a:xfrm>
            <a:off x="468313" y="6381750"/>
            <a:ext cx="431800" cy="142875"/>
          </a:xfrm>
          <a:custGeom>
            <a:avLst/>
            <a:gdLst>
              <a:gd name="T0" fmla="*/ 0 w 1200"/>
              <a:gd name="T1" fmla="*/ 2147483647 h 403"/>
              <a:gd name="T2" fmla="*/ 2147483647 w 1200"/>
              <a:gd name="T3" fmla="*/ 2147483647 h 403"/>
              <a:gd name="T4" fmla="*/ 2147483647 w 1200"/>
              <a:gd name="T5" fmla="*/ 0 h 403"/>
              <a:gd name="T6" fmla="*/ 2147483647 w 1200"/>
              <a:gd name="T7" fmla="*/ 2147483647 h 403"/>
              <a:gd name="T8" fmla="*/ 2147483647 w 1200"/>
              <a:gd name="T9" fmla="*/ 2147483647 h 403"/>
              <a:gd name="T10" fmla="*/ 2147483647 w 1200"/>
              <a:gd name="T11" fmla="*/ 2147483647 h 403"/>
              <a:gd name="T12" fmla="*/ 0 w 1200"/>
              <a:gd name="T13" fmla="*/ 2147483647 h 403"/>
              <a:gd name="T14" fmla="*/ 0 w 1200"/>
              <a:gd name="T15" fmla="*/ 2147483647 h 4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00" h="403">
                <a:moveTo>
                  <a:pt x="0" y="100"/>
                </a:moveTo>
                <a:lnTo>
                  <a:pt x="899" y="100"/>
                </a:lnTo>
                <a:lnTo>
                  <a:pt x="899" y="0"/>
                </a:lnTo>
                <a:lnTo>
                  <a:pt x="1199" y="201"/>
                </a:lnTo>
                <a:lnTo>
                  <a:pt x="899" y="402"/>
                </a:lnTo>
                <a:lnTo>
                  <a:pt x="899" y="302"/>
                </a:lnTo>
                <a:lnTo>
                  <a:pt x="0" y="302"/>
                </a:lnTo>
                <a:lnTo>
                  <a:pt x="0" y="100"/>
                </a:lnTo>
              </a:path>
            </a:pathLst>
          </a:custGeom>
          <a:solidFill>
            <a:srgbClr val="9966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659558"/>
            <a:ext cx="3090863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Ovale 1"/>
          <p:cNvSpPr>
            <a:spLocks noChangeArrowheads="1"/>
          </p:cNvSpPr>
          <p:nvPr/>
        </p:nvSpPr>
        <p:spPr bwMode="auto">
          <a:xfrm>
            <a:off x="3995936" y="2564904"/>
            <a:ext cx="127000" cy="1333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8846" r="-4707" b="-414"/>
          <a:stretch>
            <a:fillRect/>
          </a:stretch>
        </p:blipFill>
        <p:spPr bwMode="auto">
          <a:xfrm>
            <a:off x="6076950" y="4078288"/>
            <a:ext cx="30321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CasellaDiTesto 2"/>
          <p:cNvSpPr txBox="1">
            <a:spLocks noChangeArrowheads="1"/>
          </p:cNvSpPr>
          <p:nvPr/>
        </p:nvSpPr>
        <p:spPr bwMode="auto">
          <a:xfrm>
            <a:off x="5146675" y="3256905"/>
            <a:ext cx="40338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r>
              <a:rPr lang="en-US" altLang="en-US" sz="1800" dirty="0">
                <a:solidFill>
                  <a:schemeClr val="tx1"/>
                </a:solidFill>
                <a:cs typeface="Arial" pitchFamily="34" charset="0"/>
              </a:rPr>
              <a:t>Size distribution of activity cascades scales with exponent -1.5</a:t>
            </a:r>
          </a:p>
          <a:p>
            <a:pPr algn="r"/>
            <a:r>
              <a:rPr lang="en-US" altLang="en-US" sz="1600" dirty="0" err="1">
                <a:solidFill>
                  <a:schemeClr val="tx1"/>
                </a:solidFill>
                <a:cs typeface="Arial" pitchFamily="34" charset="0"/>
              </a:rPr>
              <a:t>Shriki</a:t>
            </a:r>
            <a:r>
              <a:rPr lang="en-US" altLang="en-US" sz="1600" dirty="0">
                <a:solidFill>
                  <a:schemeClr val="tx1"/>
                </a:solidFill>
                <a:cs typeface="Arial" pitchFamily="34" charset="0"/>
              </a:rPr>
              <a:t> et al (J. </a:t>
            </a:r>
            <a:r>
              <a:rPr lang="en-US" altLang="en-US" sz="1600" dirty="0" err="1">
                <a:solidFill>
                  <a:schemeClr val="tx1"/>
                </a:solidFill>
                <a:cs typeface="Arial" pitchFamily="34" charset="0"/>
              </a:rPr>
              <a:t>Neurosci</a:t>
            </a:r>
            <a:r>
              <a:rPr lang="en-US" altLang="en-US" sz="1600" dirty="0">
                <a:solidFill>
                  <a:schemeClr val="tx1"/>
                </a:solidFill>
                <a:cs typeface="Arial" pitchFamily="34" charset="0"/>
              </a:rPr>
              <a:t>. 2013)</a:t>
            </a:r>
          </a:p>
        </p:txBody>
      </p:sp>
      <p:sp>
        <p:nvSpPr>
          <p:cNvPr id="4107" name="Ovale 1"/>
          <p:cNvSpPr>
            <a:spLocks noChangeArrowheads="1"/>
          </p:cNvSpPr>
          <p:nvPr/>
        </p:nvSpPr>
        <p:spPr bwMode="auto">
          <a:xfrm>
            <a:off x="5867400" y="3356992"/>
            <a:ext cx="127000" cy="1333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36512" y="692150"/>
            <a:ext cx="9144000" cy="26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en-GB" altLang="en-US" sz="1800" dirty="0" err="1">
                <a:solidFill>
                  <a:schemeClr val="tx1"/>
                </a:solidFill>
                <a:latin typeface="Comic Sans MS" pitchFamily="66" charset="0"/>
              </a:rPr>
              <a:t>Beggs</a:t>
            </a:r>
            <a:r>
              <a:rPr lang="en-GB" altLang="en-US" sz="1800" dirty="0">
                <a:solidFill>
                  <a:schemeClr val="tx1"/>
                </a:solidFill>
                <a:latin typeface="Comic Sans MS" pitchFamily="66" charset="0"/>
              </a:rPr>
              <a:t> &amp; </a:t>
            </a:r>
            <a:r>
              <a:rPr lang="en-GB" altLang="en-US" sz="1800" dirty="0" err="1">
                <a:solidFill>
                  <a:schemeClr val="tx1"/>
                </a:solidFill>
                <a:latin typeface="Comic Sans MS" pitchFamily="66" charset="0"/>
              </a:rPr>
              <a:t>Plenz</a:t>
            </a:r>
            <a:r>
              <a:rPr lang="en-GB" altLang="en-US" sz="1800" dirty="0">
                <a:solidFill>
                  <a:schemeClr val="tx1"/>
                </a:solidFill>
                <a:latin typeface="Comic Sans MS" pitchFamily="66" charset="0"/>
              </a:rPr>
              <a:t> (J. Neuroscience 2003, 2004) have 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en-GB" altLang="en-US" sz="1800" dirty="0">
                <a:solidFill>
                  <a:schemeClr val="tx1"/>
                </a:solidFill>
                <a:latin typeface="Comic Sans MS" pitchFamily="66" charset="0"/>
              </a:rPr>
              <a:t>measured LFP in mature cultures of rat cortex 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en-GB" altLang="en-US" sz="1800" i="1" dirty="0">
                <a:solidFill>
                  <a:schemeClr val="tx1"/>
                </a:solidFill>
                <a:latin typeface="Comic Sans MS" pitchFamily="66" charset="0"/>
              </a:rPr>
              <a:t>in vitro </a:t>
            </a:r>
            <a:r>
              <a:rPr lang="en-GB" altLang="en-US" sz="1800" dirty="0">
                <a:solidFill>
                  <a:schemeClr val="tx1"/>
                </a:solidFill>
                <a:latin typeface="Comic Sans MS" pitchFamily="66" charset="0"/>
              </a:rPr>
              <a:t>and  </a:t>
            </a:r>
            <a:r>
              <a:rPr lang="en-GB" altLang="en-US" sz="1800" i="1" dirty="0">
                <a:solidFill>
                  <a:schemeClr val="tx1"/>
                </a:solidFill>
                <a:latin typeface="Comic Sans MS" pitchFamily="66" charset="0"/>
              </a:rPr>
              <a:t>in vivo </a:t>
            </a:r>
            <a:r>
              <a:rPr lang="en-GB" altLang="en-US" sz="1800" dirty="0">
                <a:solidFill>
                  <a:schemeClr val="tx1"/>
                </a:solidFill>
                <a:latin typeface="Comic Sans MS" pitchFamily="66" charset="0"/>
              </a:rPr>
              <a:t>(rat &amp; monkey) </a:t>
            </a:r>
            <a:r>
              <a:rPr lang="en-GB" altLang="en-US" sz="1600" dirty="0">
                <a:solidFill>
                  <a:schemeClr val="tx1"/>
                </a:solidFill>
                <a:latin typeface="Comic Sans MS" pitchFamily="66" charset="0"/>
              </a:rPr>
              <a:t>(PNAS 2008, 2009)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None/>
            </a:pPr>
            <a:endParaRPr lang="it-IT" altLang="en-U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 typeface="Comic Sans MS" pitchFamily="66" charset="0"/>
              <a:buNone/>
            </a:pPr>
            <a:endParaRPr lang="it-IT" altLang="en-U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 typeface="Comic Sans MS" pitchFamily="66" charset="0"/>
              <a:buNone/>
            </a:pPr>
            <a:endParaRPr lang="it-IT" altLang="en-U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 typeface="Comic Sans MS" pitchFamily="66" charset="0"/>
              <a:buNone/>
            </a:pPr>
            <a:endParaRPr lang="en-GB" altLang="en-U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2000" dirty="0">
                <a:latin typeface="Comic Sans MS" pitchFamily="66" charset="0"/>
              </a:rPr>
              <a:t>                                                      d</a:t>
            </a:r>
            <a:r>
              <a:rPr lang="en-US" altLang="en-US" sz="1800" dirty="0">
                <a:latin typeface="Comic Sans MS" pitchFamily="66" charset="0"/>
              </a:rPr>
              <a:t>issociated neurons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800" dirty="0">
                <a:latin typeface="Comic Sans MS" pitchFamily="66" charset="0"/>
              </a:rPr>
              <a:t>                                                                     </a:t>
            </a:r>
            <a:r>
              <a:rPr lang="en-US" altLang="en-US" sz="1600" dirty="0">
                <a:latin typeface="Comic Sans MS" pitchFamily="66" charset="0"/>
              </a:rPr>
              <a:t>(V. Pasquale et al </a:t>
            </a:r>
            <a:r>
              <a:rPr lang="en-US" altLang="en-US" sz="1600" dirty="0" err="1">
                <a:latin typeface="Comic Sans MS" pitchFamily="66" charset="0"/>
              </a:rPr>
              <a:t>Neurosci</a:t>
            </a:r>
            <a:r>
              <a:rPr lang="en-US" altLang="en-US" sz="1600" dirty="0">
                <a:latin typeface="Comic Sans MS" pitchFamily="66" charset="0"/>
              </a:rPr>
              <a:t>. 2008;                                                                      							      </a:t>
            </a:r>
            <a:r>
              <a:rPr lang="en-US" altLang="en-US" sz="1600" dirty="0" err="1">
                <a:latin typeface="Comic Sans MS" pitchFamily="66" charset="0"/>
              </a:rPr>
              <a:t>Mazzoni</a:t>
            </a:r>
            <a:r>
              <a:rPr lang="en-US" altLang="en-US" sz="1600" dirty="0">
                <a:latin typeface="Comic Sans MS" pitchFamily="66" charset="0"/>
              </a:rPr>
              <a:t> et al </a:t>
            </a:r>
            <a:r>
              <a:rPr lang="en-US" altLang="en-US" sz="1600" dirty="0" err="1">
                <a:latin typeface="Comic Sans MS" pitchFamily="66" charset="0"/>
              </a:rPr>
              <a:t>PLoS</a:t>
            </a:r>
            <a:r>
              <a:rPr lang="en-US" altLang="en-US" sz="1600" dirty="0">
                <a:latin typeface="Comic Sans MS" pitchFamily="66" charset="0"/>
              </a:rPr>
              <a:t> ONE 2007)</a:t>
            </a:r>
            <a:r>
              <a:rPr lang="en-US" altLang="en-US" sz="1800" dirty="0">
                <a:latin typeface="Comic Sans MS" pitchFamily="66" charset="0"/>
              </a:rPr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076950" y="6453187"/>
            <a:ext cx="5832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NeuralAvalanches">
            <a:hlinkClick r:id="" action="ppaction://media"/>
            <a:extLst>
              <a:ext uri="{FF2B5EF4-FFF2-40B4-BE49-F238E27FC236}">
                <a16:creationId xmlns:a16="http://schemas.microsoft.com/office/drawing/2014/main" id="{FABA336B-AEAA-47C9-B009-49CFED776E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6128" r="4189"/>
          <a:stretch/>
        </p:blipFill>
        <p:spPr>
          <a:xfrm>
            <a:off x="6076950" y="-19766"/>
            <a:ext cx="3067050" cy="25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518F77-1EB4-4873-97A6-21303602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4" y="1642875"/>
            <a:ext cx="3175200" cy="27555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D0290912-CCB0-41F4-8222-048338821A05}"/>
              </a:ext>
            </a:extLst>
          </p:cNvPr>
          <p:cNvGrpSpPr/>
          <p:nvPr/>
        </p:nvGrpSpPr>
        <p:grpSpPr>
          <a:xfrm>
            <a:off x="4580878" y="914393"/>
            <a:ext cx="2767632" cy="1597980"/>
            <a:chOff x="5149049" y="1455938"/>
            <a:chExt cx="2767632" cy="159798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35FCA261-B1DA-406D-A591-C1EA0FF6B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7272" y="1532854"/>
              <a:ext cx="2559409" cy="684000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8785EB1-ED7E-4D2D-95B7-F8D191CCE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1662" y="2216854"/>
              <a:ext cx="2411256" cy="684000"/>
            </a:xfrm>
            <a:prstGeom prst="rect">
              <a:avLst/>
            </a:prstGeom>
          </p:spPr>
        </p:pic>
        <p:sp>
          <p:nvSpPr>
            <p:cNvPr id="5" name="Parentesi graffa aperta 4">
              <a:extLst>
                <a:ext uri="{FF2B5EF4-FFF2-40B4-BE49-F238E27FC236}">
                  <a16:creationId xmlns:a16="http://schemas.microsoft.com/office/drawing/2014/main" id="{A9FDA671-257B-463D-95F4-E6C2BAF75CE1}"/>
                </a:ext>
              </a:extLst>
            </p:cNvPr>
            <p:cNvSpPr/>
            <p:nvPr/>
          </p:nvSpPr>
          <p:spPr>
            <a:xfrm>
              <a:off x="5149049" y="1455938"/>
              <a:ext cx="252613" cy="159798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5CCF9CC6-1C13-4724-BD23-A0C4AEBE1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275" y="2736821"/>
            <a:ext cx="2747197" cy="576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2F8A48D-2A7E-43B8-9A97-B3105A10B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5550" y="2391308"/>
            <a:ext cx="1599627" cy="252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010F73-77BF-406A-A86C-7499E0CC4985}"/>
              </a:ext>
            </a:extLst>
          </p:cNvPr>
          <p:cNvSpPr txBox="1"/>
          <p:nvPr/>
        </p:nvSpPr>
        <p:spPr>
          <a:xfrm>
            <a:off x="2330032" y="159797"/>
            <a:ext cx="468750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Comic Sans MS" panose="030F0702030302020204" pitchFamily="66" charset="0"/>
              </a:rPr>
              <a:t>Stochastic</a:t>
            </a:r>
            <a:r>
              <a:rPr lang="it-IT" sz="2400" dirty="0">
                <a:latin typeface="Comic Sans MS" panose="030F0702030302020204" pitchFamily="66" charset="0"/>
              </a:rPr>
              <a:t> Wilson </a:t>
            </a:r>
            <a:r>
              <a:rPr lang="it-IT" sz="2400" dirty="0" err="1">
                <a:latin typeface="Comic Sans MS" panose="030F0702030302020204" pitchFamily="66" charset="0"/>
              </a:rPr>
              <a:t>Cowan</a:t>
            </a:r>
            <a:r>
              <a:rPr lang="it-IT" sz="2400" dirty="0">
                <a:latin typeface="Comic Sans MS" panose="030F0702030302020204" pitchFamily="66" charset="0"/>
              </a:rPr>
              <a:t> model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924CAB7-49BA-4B2C-9411-DB41C937E726}"/>
              </a:ext>
            </a:extLst>
          </p:cNvPr>
          <p:cNvGrpSpPr/>
          <p:nvPr/>
        </p:nvGrpSpPr>
        <p:grpSpPr>
          <a:xfrm>
            <a:off x="4578863" y="3367553"/>
            <a:ext cx="2791656" cy="1597980"/>
            <a:chOff x="5120400" y="3518479"/>
            <a:chExt cx="2791656" cy="1597980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87CD9B28-0F75-49FA-9F69-58073C1E4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02523" y="3578779"/>
              <a:ext cx="2609533" cy="684000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A6A68293-92E9-42CB-B9B3-D0A9EA0DE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57272" y="4396964"/>
              <a:ext cx="2174858" cy="684000"/>
            </a:xfrm>
            <a:prstGeom prst="rect">
              <a:avLst/>
            </a:prstGeom>
          </p:spPr>
        </p:pic>
        <p:sp>
          <p:nvSpPr>
            <p:cNvPr id="12" name="Parentesi graffa aperta 11">
              <a:extLst>
                <a:ext uri="{FF2B5EF4-FFF2-40B4-BE49-F238E27FC236}">
                  <a16:creationId xmlns:a16="http://schemas.microsoft.com/office/drawing/2014/main" id="{6F3BFA1D-27F8-4E31-BD13-3147A7B0BB6B}"/>
                </a:ext>
              </a:extLst>
            </p:cNvPr>
            <p:cNvSpPr/>
            <p:nvPr/>
          </p:nvSpPr>
          <p:spPr>
            <a:xfrm>
              <a:off x="5120400" y="3518479"/>
              <a:ext cx="252613" cy="159798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8C4CECAE-A9E0-4387-891C-B6EC681BBC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368" y="5010938"/>
            <a:ext cx="5047505" cy="82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D01C04D-1896-48D3-A5F5-3379BFCD3A04}"/>
              </a:ext>
            </a:extLst>
          </p:cNvPr>
          <p:cNvSpPr txBox="1"/>
          <p:nvPr/>
        </p:nvSpPr>
        <p:spPr>
          <a:xfrm>
            <a:off x="44392" y="4580877"/>
            <a:ext cx="28087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In </a:t>
            </a:r>
            <a:r>
              <a:rPr lang="it-IT" dirty="0" err="1">
                <a:latin typeface="Comic Sans MS" panose="030F0702030302020204" pitchFamily="66" charset="0"/>
              </a:rPr>
              <a:t>terms</a:t>
            </a:r>
            <a:r>
              <a:rPr lang="it-IT" dirty="0">
                <a:latin typeface="Comic Sans MS" panose="030F0702030302020204" pitchFamily="66" charset="0"/>
              </a:rPr>
              <a:t> of </a:t>
            </a:r>
            <a:r>
              <a:rPr lang="it-IT" dirty="0" err="1">
                <a:latin typeface="Comic Sans MS" panose="030F0702030302020204" pitchFamily="66" charset="0"/>
              </a:rPr>
              <a:t>fluctuations</a:t>
            </a:r>
            <a:endParaRPr lang="it-IT" dirty="0"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endParaRPr lang="it-IT" dirty="0">
              <a:latin typeface="Comic Sans MS" panose="030F0702030302020204" pitchFamily="66" charset="0"/>
            </a:endParaRPr>
          </a:p>
          <a:p>
            <a:r>
              <a:rPr lang="it-IT" dirty="0" err="1">
                <a:latin typeface="Comic Sans MS" panose="030F0702030302020204" pitchFamily="66" charset="0"/>
              </a:rPr>
              <a:t>where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AE3FBFE-8AC8-4AED-BF34-2013603F5B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890" y="1098529"/>
            <a:ext cx="1560297" cy="360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05181C3-508F-48F5-A431-444EEF595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2825" y="1054475"/>
            <a:ext cx="1317770" cy="432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ECAB7FD-68B1-4A6B-82D3-DE37A2A0C817}"/>
              </a:ext>
            </a:extLst>
          </p:cNvPr>
          <p:cNvSpPr txBox="1"/>
          <p:nvPr/>
        </p:nvSpPr>
        <p:spPr>
          <a:xfrm>
            <a:off x="7208668" y="568171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Comic Sans MS" panose="030F0702030302020204" pitchFamily="66" charset="0"/>
              </a:rPr>
              <a:t>Ohira</a:t>
            </a:r>
            <a:r>
              <a:rPr lang="it-IT" sz="1600" dirty="0">
                <a:latin typeface="Comic Sans MS" panose="030F0702030302020204" pitchFamily="66" charset="0"/>
              </a:rPr>
              <a:t> </a:t>
            </a:r>
            <a:r>
              <a:rPr lang="it-IT" sz="1600" dirty="0" err="1">
                <a:latin typeface="Comic Sans MS" panose="030F0702030302020204" pitchFamily="66" charset="0"/>
              </a:rPr>
              <a:t>Cowan</a:t>
            </a:r>
            <a:r>
              <a:rPr lang="it-IT" sz="1600" dirty="0">
                <a:latin typeface="Comic Sans MS" panose="030F0702030302020204" pitchFamily="66" charset="0"/>
              </a:rPr>
              <a:t> 1997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8E28377-F064-4BBE-AA7B-ED77CDEBC67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1223"/>
          <a:stretch/>
        </p:blipFill>
        <p:spPr>
          <a:xfrm>
            <a:off x="1820881" y="6485061"/>
            <a:ext cx="2852902" cy="288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A9CD995-EA96-4230-9856-172C7624D0C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3606"/>
          <a:stretch/>
        </p:blipFill>
        <p:spPr>
          <a:xfrm>
            <a:off x="1253580" y="5996591"/>
            <a:ext cx="2857680" cy="27991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93CCF06-F500-4B43-A2F0-ED05F2D2659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1" r="501"/>
          <a:stretch/>
        </p:blipFill>
        <p:spPr>
          <a:xfrm>
            <a:off x="137368" y="6515891"/>
            <a:ext cx="1484510" cy="2880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F4E5A45-4224-4948-BE96-D765BBA892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0145" y="4742747"/>
            <a:ext cx="3536017" cy="2520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028A5373-AC5A-47B1-90A4-062006BC6D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2592" y="5772760"/>
            <a:ext cx="4181424" cy="6120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8" name="Freccia angolare in su 27">
            <a:extLst>
              <a:ext uri="{FF2B5EF4-FFF2-40B4-BE49-F238E27FC236}">
                <a16:creationId xmlns:a16="http://schemas.microsoft.com/office/drawing/2014/main" id="{30D30B0A-5081-4756-8A3F-15E29E258879}"/>
              </a:ext>
            </a:extLst>
          </p:cNvPr>
          <p:cNvSpPr/>
          <p:nvPr/>
        </p:nvSpPr>
        <p:spPr>
          <a:xfrm>
            <a:off x="5299969" y="5369260"/>
            <a:ext cx="692459" cy="375909"/>
          </a:xfrm>
          <a:prstGeom prst="bentUpArrow">
            <a:avLst>
              <a:gd name="adj1" fmla="val 25000"/>
              <a:gd name="adj2" fmla="val 25000"/>
              <a:gd name="adj3" fmla="val 46255"/>
            </a:avLst>
          </a:prstGeom>
          <a:solidFill>
            <a:srgbClr val="7030A0"/>
          </a:solidFill>
          <a:ln>
            <a:solidFill>
              <a:srgbClr val="FF0000"/>
            </a:solidFill>
          </a:ln>
          <a:scene3d>
            <a:camera prst="orthographicFront">
              <a:rot lat="108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F08CA58-26D5-47FC-97BA-9CD1FA2AA5A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" b="12395"/>
          <a:stretch/>
        </p:blipFill>
        <p:spPr>
          <a:xfrm>
            <a:off x="4827211" y="6501052"/>
            <a:ext cx="1410283" cy="2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3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8C4E34-85F0-4F82-A9A6-2023936E417B}"/>
              </a:ext>
            </a:extLst>
          </p:cNvPr>
          <p:cNvSpPr txBox="1"/>
          <p:nvPr/>
        </p:nvSpPr>
        <p:spPr>
          <a:xfrm>
            <a:off x="2219415" y="168675"/>
            <a:ext cx="483658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Comic Sans MS" panose="030F0702030302020204" pitchFamily="66" charset="0"/>
              </a:rPr>
              <a:t>Fluctuation</a:t>
            </a:r>
            <a:r>
              <a:rPr lang="it-IT" sz="2400" dirty="0">
                <a:latin typeface="Comic Sans MS" panose="030F0702030302020204" pitchFamily="66" charset="0"/>
              </a:rPr>
              <a:t> - </a:t>
            </a:r>
            <a:r>
              <a:rPr lang="it-IT" sz="2400" dirty="0" err="1">
                <a:latin typeface="Comic Sans MS" panose="030F0702030302020204" pitchFamily="66" charset="0"/>
              </a:rPr>
              <a:t>dissipation</a:t>
            </a:r>
            <a:r>
              <a:rPr lang="it-IT" sz="2400" dirty="0">
                <a:latin typeface="Comic Sans MS" panose="030F0702030302020204" pitchFamily="66" charset="0"/>
              </a:rPr>
              <a:t> relation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05647-204D-424B-9D54-490514ECA3CA}"/>
              </a:ext>
            </a:extLst>
          </p:cNvPr>
          <p:cNvSpPr txBox="1"/>
          <p:nvPr/>
        </p:nvSpPr>
        <p:spPr>
          <a:xfrm>
            <a:off x="7031117" y="630340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Comic Sans MS" panose="030F0702030302020204" pitchFamily="66" charset="0"/>
              </a:rPr>
              <a:t>Sarracino</a:t>
            </a:r>
            <a:r>
              <a:rPr lang="it-IT" sz="1600" dirty="0">
                <a:latin typeface="Comic Sans MS" panose="030F0702030302020204" pitchFamily="66" charset="0"/>
              </a:rPr>
              <a:t> et al 19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4B1E55-9442-4643-937E-A3A72ED9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8" y="737471"/>
            <a:ext cx="4124486" cy="3024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56D6B44-E156-40BA-AC32-28B2B4481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6" y="3832602"/>
            <a:ext cx="4259971" cy="298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34D3A7F-958A-484F-9B79-96A29736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908" y="2949925"/>
            <a:ext cx="1578579" cy="2520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0090B60C-4D9F-4248-B7F2-BBBD774F6FE7}"/>
              </a:ext>
            </a:extLst>
          </p:cNvPr>
          <p:cNvGrpSpPr/>
          <p:nvPr/>
        </p:nvGrpSpPr>
        <p:grpSpPr>
          <a:xfrm>
            <a:off x="6587241" y="2921256"/>
            <a:ext cx="1780398" cy="252000"/>
            <a:chOff x="6107844" y="2539515"/>
            <a:chExt cx="1780398" cy="25200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1DC4402-1AB7-4C1C-8EDF-46D66D73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7844" y="2539515"/>
              <a:ext cx="1498019" cy="252000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0E91A3C-19A0-4BB7-80C1-1A38A1A4F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05863" y="2586006"/>
              <a:ext cx="282379" cy="180000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C6D1C8A-F30C-4822-89E2-E62785D166C5}"/>
              </a:ext>
            </a:extLst>
          </p:cNvPr>
          <p:cNvSpPr txBox="1"/>
          <p:nvPr/>
        </p:nvSpPr>
        <p:spPr>
          <a:xfrm>
            <a:off x="958788" y="799617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MEG data by O. </a:t>
            </a:r>
            <a:r>
              <a:rPr lang="it-IT" sz="1600" dirty="0" err="1">
                <a:latin typeface="Comic Sans MS" panose="030F0702030302020204" pitchFamily="66" charset="0"/>
              </a:rPr>
              <a:t>Shriki</a:t>
            </a:r>
            <a:endParaRPr lang="it-IT" sz="1600" dirty="0">
              <a:latin typeface="Comic Sans MS" panose="030F0702030302020204" pitchFamily="66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F7AC132-305C-4945-98BD-210380148FDD}"/>
              </a:ext>
            </a:extLst>
          </p:cNvPr>
          <p:cNvGrpSpPr/>
          <p:nvPr/>
        </p:nvGrpSpPr>
        <p:grpSpPr>
          <a:xfrm>
            <a:off x="3998698" y="1608277"/>
            <a:ext cx="4339943" cy="1330921"/>
            <a:chOff x="3998698" y="1022340"/>
            <a:chExt cx="4339943" cy="1330921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53B853F-216B-4994-B57A-00085834F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98698" y="1154340"/>
              <a:ext cx="2046824" cy="32400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EC2D06F1-C0F4-4721-8D99-5BB186612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42422" y="1022340"/>
              <a:ext cx="1507416" cy="648000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7A19C58-9275-4CDB-8F91-75E20122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46135"/>
            <a:stretch/>
          </p:blipFill>
          <p:spPr>
            <a:xfrm>
              <a:off x="4035139" y="1635774"/>
              <a:ext cx="4303502" cy="717487"/>
            </a:xfrm>
            <a:prstGeom prst="rect">
              <a:avLst/>
            </a:prstGeom>
          </p:spPr>
        </p:pic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4E8667E0-7E23-4AD8-9BE4-AC6B509D6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552" y="3879737"/>
            <a:ext cx="1599775" cy="720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36F10F4-DF54-4535-A496-BD4B3FCA5A4D}"/>
              </a:ext>
            </a:extLst>
          </p:cNvPr>
          <p:cNvSpPr txBox="1"/>
          <p:nvPr/>
        </p:nvSpPr>
        <p:spPr>
          <a:xfrm>
            <a:off x="5718298" y="3853103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Comic Sans MS" panose="030F0702030302020204" pitchFamily="66" charset="0"/>
              </a:rPr>
              <a:t>average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response</a:t>
            </a:r>
            <a:endParaRPr lang="it-IT" dirty="0">
              <a:latin typeface="Comic Sans MS" panose="030F0702030302020204" pitchFamily="66" charset="0"/>
            </a:endParaRPr>
          </a:p>
          <a:p>
            <a:r>
              <a:rPr lang="it-IT" dirty="0">
                <a:latin typeface="Comic Sans MS" panose="030F0702030302020204" pitchFamily="66" charset="0"/>
              </a:rPr>
              <a:t>to an impulsive </a:t>
            </a:r>
            <a:r>
              <a:rPr lang="it-IT" dirty="0" err="1">
                <a:latin typeface="Comic Sans MS" panose="030F0702030302020204" pitchFamily="66" charset="0"/>
              </a:rPr>
              <a:t>perturbation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E1D4044-18CA-4F6A-92F9-446B76106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4516" y="4599737"/>
            <a:ext cx="1831806" cy="54074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AD1B26E4-9143-4D7D-8E14-2B40131ED35A}"/>
              </a:ext>
            </a:extLst>
          </p:cNvPr>
          <p:cNvGrpSpPr/>
          <p:nvPr/>
        </p:nvGrpSpPr>
        <p:grpSpPr>
          <a:xfrm>
            <a:off x="4037157" y="998960"/>
            <a:ext cx="3608179" cy="540000"/>
            <a:chOff x="4037157" y="998960"/>
            <a:chExt cx="3608179" cy="54000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5F08AAD2-8B71-41EB-B541-B8BBBB4C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37157" y="998960"/>
              <a:ext cx="3608179" cy="540000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DE7BFE73-638A-4406-8BE6-8AD78C3EE5FA}"/>
                </a:ext>
              </a:extLst>
            </p:cNvPr>
            <p:cNvSpPr txBox="1"/>
            <p:nvPr/>
          </p:nvSpPr>
          <p:spPr>
            <a:xfrm>
              <a:off x="4961179" y="1087628"/>
              <a:ext cx="184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it-IT" dirty="0"/>
            </a:p>
          </p:txBody>
        </p:sp>
      </p:grpSp>
      <p:pic>
        <p:nvPicPr>
          <p:cNvPr id="22" name="Immagine 21">
            <a:extLst>
              <a:ext uri="{FF2B5EF4-FFF2-40B4-BE49-F238E27FC236}">
                <a16:creationId xmlns:a16="http://schemas.microsoft.com/office/drawing/2014/main" id="{A8F5C959-58EC-4C96-820B-342C21E2F2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5678" y="5301615"/>
            <a:ext cx="4845272" cy="3600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E8356D9-5054-4F7C-93CE-031D3AE79F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3565" y="5903423"/>
            <a:ext cx="2164908" cy="54000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3215E188-246D-40BF-BE84-9357BD4008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2908" y="6104936"/>
            <a:ext cx="1778112" cy="2520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A3CC4F2-44E2-4AF8-93D7-DC62777077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8915" y="3346500"/>
            <a:ext cx="222264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21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asellaDiTesto 3"/>
          <p:cNvSpPr txBox="1">
            <a:spLocks noChangeArrowheads="1"/>
          </p:cNvSpPr>
          <p:nvPr/>
        </p:nvSpPr>
        <p:spPr bwMode="auto">
          <a:xfrm>
            <a:off x="3132138" y="133350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800">
                <a:solidFill>
                  <a:srgbClr val="FF0000"/>
                </a:solidFill>
                <a:latin typeface="Comic Sans MS" pitchFamily="66" charset="0"/>
              </a:rPr>
              <a:t>Collaborations</a:t>
            </a:r>
            <a:endParaRPr lang="en-US" alt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628" name="CasellaDiTesto 4"/>
          <p:cNvSpPr txBox="1">
            <a:spLocks noChangeArrowheads="1"/>
          </p:cNvSpPr>
          <p:nvPr/>
        </p:nvSpPr>
        <p:spPr bwMode="auto">
          <a:xfrm>
            <a:off x="1701179" y="1046817"/>
            <a:ext cx="5442516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Hans J. Herrmann, ETH Zurich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Alessandro </a:t>
            </a:r>
            <a:r>
              <a:rPr lang="en-US" altLang="en-US" sz="2000" dirty="0" err="1">
                <a:solidFill>
                  <a:schemeClr val="tx1"/>
                </a:solidFill>
                <a:latin typeface="Comic Sans MS" pitchFamily="66" charset="0"/>
              </a:rPr>
              <a:t>Sarracino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Comic Sans MS" pitchFamily="66" charset="0"/>
              </a:rPr>
              <a:t>Unicampania</a:t>
            </a:r>
            <a:endParaRPr lang="en-US" altLang="en-US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Carla Perrone </a:t>
            </a:r>
            <a:r>
              <a:rPr lang="en-US" altLang="en-US" sz="2000" dirty="0" err="1">
                <a:solidFill>
                  <a:schemeClr val="tx1"/>
                </a:solidFill>
                <a:latin typeface="Comic Sans MS" pitchFamily="66" charset="0"/>
              </a:rPr>
              <a:t>Capano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, University of Naples</a:t>
            </a:r>
            <a:endParaRPr lang="it-IT" altLang="en-US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Laurens </a:t>
            </a:r>
            <a:r>
              <a:rPr lang="en-US" altLang="en-US" sz="2000" dirty="0" err="1">
                <a:solidFill>
                  <a:srgbClr val="0000FF"/>
                </a:solidFill>
                <a:latin typeface="Comic Sans MS" pitchFamily="66" charset="0"/>
              </a:rPr>
              <a:t>Michiels</a:t>
            </a: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 von Kessenich, ETH Zurich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Damian Berger, ETH Zurich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Fabrizio Lombardi, ETH Zurich, </a:t>
            </a:r>
            <a:r>
              <a:rPr lang="en-US" altLang="en-US" sz="2000" dirty="0" err="1">
                <a:solidFill>
                  <a:srgbClr val="0000FF"/>
                </a:solidFill>
                <a:latin typeface="Comic Sans MS" pitchFamily="66" charset="0"/>
              </a:rPr>
              <a:t>BostonU</a:t>
            </a:r>
            <a:endParaRPr lang="en-US" alt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Emanuele </a:t>
            </a:r>
            <a:r>
              <a:rPr lang="en-US" altLang="en-US" sz="2000" dirty="0" err="1">
                <a:solidFill>
                  <a:srgbClr val="0000FF"/>
                </a:solidFill>
                <a:latin typeface="Comic Sans MS" pitchFamily="66" charset="0"/>
              </a:rPr>
              <a:t>Varriale</a:t>
            </a: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, University of Naples</a:t>
            </a:r>
            <a:endParaRPr lang="it-IT" altLang="en-US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Vittorio </a:t>
            </a:r>
            <a:r>
              <a:rPr lang="en-US" altLang="en-US" sz="2000" dirty="0" err="1">
                <a:solidFill>
                  <a:srgbClr val="0000FF"/>
                </a:solidFill>
                <a:latin typeface="Comic Sans MS" pitchFamily="66" charset="0"/>
              </a:rPr>
              <a:t>Capano</a:t>
            </a: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, University of Naples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Comic Sans MS" pitchFamily="66" charset="0"/>
              </a:rPr>
              <a:t>Gianluca</a:t>
            </a: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 Pellegrini, University of Naples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Roberta Russo, University of Naples</a:t>
            </a:r>
          </a:p>
        </p:txBody>
      </p:sp>
      <p:sp>
        <p:nvSpPr>
          <p:cNvPr id="26630" name="CasellaDiTesto 1"/>
          <p:cNvSpPr txBox="1">
            <a:spLocks noChangeArrowheads="1"/>
          </p:cNvSpPr>
          <p:nvPr/>
        </p:nvSpPr>
        <p:spPr bwMode="auto">
          <a:xfrm>
            <a:off x="2411835" y="5847677"/>
            <a:ext cx="4062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Dietmar </a:t>
            </a:r>
            <a:r>
              <a:rPr lang="en-US" altLang="en-US" sz="2000" dirty="0" err="1">
                <a:solidFill>
                  <a:schemeClr val="tx1"/>
                </a:solidFill>
                <a:latin typeface="Comic Sans MS" pitchFamily="66" charset="0"/>
              </a:rPr>
              <a:t>Plenz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, NIH Bethesda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Oren </a:t>
            </a:r>
            <a:r>
              <a:rPr lang="en-US" altLang="en-US" sz="2000" dirty="0" err="1">
                <a:solidFill>
                  <a:schemeClr val="tx1"/>
                </a:solidFill>
                <a:latin typeface="Comic Sans MS" pitchFamily="66" charset="0"/>
              </a:rPr>
              <a:t>Shriki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, Ben-Gurion U</a:t>
            </a:r>
          </a:p>
        </p:txBody>
      </p:sp>
    </p:spTree>
    <p:extLst>
      <p:ext uri="{BB962C8B-B14F-4D97-AF65-F5344CB8AC3E}">
        <p14:creationId xmlns:p14="http://schemas.microsoft.com/office/powerpoint/2010/main" val="173243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C8BB67-151C-4A94-8BDA-D3A8C9802751}"/>
              </a:ext>
            </a:extLst>
          </p:cNvPr>
          <p:cNvSpPr txBox="1"/>
          <p:nvPr/>
        </p:nvSpPr>
        <p:spPr>
          <a:xfrm>
            <a:off x="5350883" y="2637649"/>
            <a:ext cx="35205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available neurotransmitter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recovers by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after each avalanche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41090" y="0"/>
            <a:ext cx="8856664" cy="633413"/>
          </a:xfrm>
        </p:spPr>
        <p:txBody>
          <a:bodyPr>
            <a:normAutofit/>
          </a:bodyPr>
          <a:lstStyle/>
          <a:p>
            <a:pPr algn="ctr" eaLnBrk="1" hangingPunct="1">
              <a:buClr>
                <a:srgbClr val="FF0000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b="1" dirty="0">
                <a:solidFill>
                  <a:srgbClr val="FF0000"/>
                </a:solidFill>
                <a:latin typeface="Comic Sans MS" pitchFamily="66" charset="0"/>
              </a:rPr>
              <a:t>MODEL WITH SHORT AND LONG-TERM PLASTICITY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zione" r:id="rId3" imgW="114120" imgH="215640" progId="Equation.3">
                  <p:embed/>
                </p:oleObj>
              </mc:Choice>
              <mc:Fallback>
                <p:oleObj name="Equazione" r:id="rId3" imgW="114120" imgH="215640" progId="Equation.3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84697" y="261522"/>
            <a:ext cx="8809849" cy="65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Blip>
                <a:blip r:embed="rId5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Blip>
                <a:blip r:embed="rId5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 assign to each neuron a potential </a:t>
            </a:r>
            <a:r>
              <a:rPr kumimoji="0" lang="en-GB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</a:t>
            </a:r>
            <a:r>
              <a:rPr kumimoji="0" lang="en-GB" alt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and to each synapse a strength </a:t>
            </a:r>
            <a:r>
              <a:rPr kumimoji="0" lang="en-GB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en-GB" altLang="en-US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ij</a:t>
            </a:r>
            <a:r>
              <a:rPr kumimoji="0" lang="en-GB" alt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GB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(directed)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Neurons can be </a:t>
            </a:r>
            <a:r>
              <a:rPr kumimoji="0" lang="en-GB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excitatory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or </a:t>
            </a:r>
            <a:r>
              <a:rPr kumimoji="0" lang="en-GB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inhibitory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Blip>
                <a:blip r:embed="rId5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neuron fires when the potential is at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or above threshold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</a:t>
            </a:r>
            <a:r>
              <a:rPr kumimoji="0" lang="en-GB" alt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max</a:t>
            </a:r>
            <a:r>
              <a:rPr kumimoji="0" lang="en-GB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(-55mV)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9966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				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9966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9966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Blip>
                <a:blip r:embed="rId5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Remains quiescent for one time step (</a:t>
            </a:r>
            <a:r>
              <a:rPr kumimoji="0" lang="en-GB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refractory time)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      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Blip>
                <a:blip r:embed="rId5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Long-term (Hebbian) plasticity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and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pruning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Blip>
                <a:blip r:embed="rId5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Activity is triggered by random stimulation of a single neuron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4F81183-060C-49F4-A0B4-3A7D9A550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37" y="5533880"/>
            <a:ext cx="4606187" cy="540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27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" t="6248" r="10780" b="17082"/>
          <a:stretch>
            <a:fillRect/>
          </a:stretch>
        </p:blipFill>
        <p:spPr bwMode="auto">
          <a:xfrm>
            <a:off x="5849498" y="726152"/>
            <a:ext cx="26638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721" t="6248" r="10780" b="170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0CC49FC6-05D3-47D3-8F8E-8F4A38D5D4D8}"/>
              </a:ext>
            </a:extLst>
          </p:cNvPr>
          <p:cNvGrpSpPr/>
          <p:nvPr/>
        </p:nvGrpSpPr>
        <p:grpSpPr>
          <a:xfrm>
            <a:off x="182035" y="2582614"/>
            <a:ext cx="4769290" cy="1542583"/>
            <a:chOff x="532082" y="2751296"/>
            <a:chExt cx="4769290" cy="154258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5020C3E4-2B30-4740-803E-48ECDECF7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2082" y="2768908"/>
              <a:ext cx="4439978" cy="1524971"/>
            </a:xfrm>
            <a:prstGeom prst="rect">
              <a:avLst/>
            </a:prstGeom>
          </p:spPr>
        </p:pic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EECC11CA-CB5C-4B9B-8CD0-ACD0DF52329A}"/>
                </a:ext>
              </a:extLst>
            </p:cNvPr>
            <p:cNvGrpSpPr/>
            <p:nvPr/>
          </p:nvGrpSpPr>
          <p:grpSpPr>
            <a:xfrm>
              <a:off x="4558280" y="2751296"/>
              <a:ext cx="743092" cy="567975"/>
              <a:chOff x="5951038" y="1937719"/>
              <a:chExt cx="713418" cy="536328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8EE80708-DD19-4A78-8645-D5A13D9AE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1038" y="1937719"/>
                <a:ext cx="701146" cy="504001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96CF9342-D9CA-429B-B711-B4E6DD4CA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7126" y="1970047"/>
                <a:ext cx="147330" cy="504000"/>
              </a:xfrm>
              <a:prstGeom prst="rect">
                <a:avLst/>
              </a:prstGeom>
            </p:spPr>
          </p:pic>
        </p:grp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E4E38578-56CC-45C9-8B98-69FA65F894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2148" y="5578270"/>
            <a:ext cx="2816713" cy="3960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F01F4470-6DEB-4CF5-8CC3-928CCED54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3071" y="2817472"/>
          <a:ext cx="648959" cy="55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12" imgW="266400" imgH="228600" progId="Equation.DSMT4">
                  <p:embed/>
                </p:oleObj>
              </mc:Choice>
              <mc:Fallback>
                <p:oleObj name="Equation" r:id="rId12" imgW="266400" imgH="228600" progId="Equation.DSMT4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F01F4470-6DEB-4CF5-8CC3-928CCED54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33071" y="2817472"/>
                        <a:ext cx="648959" cy="556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C038ADD-94F5-4D5F-BDFA-180ED4D42B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0866" y="3733210"/>
          <a:ext cx="648959" cy="55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12" imgW="266400" imgH="228600" progId="Equation.DSMT4">
                  <p:embed/>
                </p:oleObj>
              </mc:Choice>
              <mc:Fallback>
                <p:oleObj name="Equation" r:id="rId12" imgW="26640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C038ADD-94F5-4D5F-BDFA-180ED4D42B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00866" y="3733210"/>
                        <a:ext cx="648959" cy="556251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magine 19">
            <a:extLst>
              <a:ext uri="{FF2B5EF4-FFF2-40B4-BE49-F238E27FC236}">
                <a16:creationId xmlns:a16="http://schemas.microsoft.com/office/drawing/2014/main" id="{5C379AF6-A224-4DD0-91C0-F01BAFEAE0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51515" y="2668506"/>
            <a:ext cx="330241" cy="36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415702-9BF5-4E81-B95C-95C33652EAE0}"/>
              </a:ext>
            </a:extLst>
          </p:cNvPr>
          <p:cNvSpPr txBox="1"/>
          <p:nvPr/>
        </p:nvSpPr>
        <p:spPr>
          <a:xfrm>
            <a:off x="5749825" y="3816737"/>
            <a:ext cx="346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tunes the system at criticality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3AA090-91EB-4E82-B6F9-F208E1B4D4B7}"/>
              </a:ext>
            </a:extLst>
          </p:cNvPr>
          <p:cNvSpPr txBox="1"/>
          <p:nvPr/>
        </p:nvSpPr>
        <p:spPr>
          <a:xfrm>
            <a:off x="182035" y="263764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34295BA-9648-420E-BA5E-77314DA3D801}"/>
              </a:ext>
            </a:extLst>
          </p:cNvPr>
          <p:cNvSpPr txBox="1"/>
          <p:nvPr/>
        </p:nvSpPr>
        <p:spPr>
          <a:xfrm>
            <a:off x="53630" y="2590664"/>
            <a:ext cx="903158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inspired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self-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organized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criticality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3FA1B262-1A59-4538-9DE5-BD7CA35727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838" y="3006725"/>
          <a:ext cx="29829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15" imgW="1955520" imgH="558720" progId="Equation.DSMT4">
                  <p:embed/>
                </p:oleObj>
              </mc:Choice>
              <mc:Fallback>
                <p:oleObj name="Equation" r:id="rId15" imgW="1955520" imgH="558720" progId="Equation.DSMT4">
                  <p:embed/>
                  <p:pic>
                    <p:nvPicPr>
                      <p:cNvPr id="24" name="Object 5">
                        <a:extLst>
                          <a:ext uri="{FF2B5EF4-FFF2-40B4-BE49-F238E27FC236}">
                            <a16:creationId xmlns:a16="http://schemas.microsoft.com/office/drawing/2014/main" id="{3FA1B262-1A59-4538-9DE5-BD7CA35727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3006725"/>
                        <a:ext cx="298291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202315" y="488490"/>
            <a:ext cx="382411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LdA</a:t>
            </a:r>
            <a: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et al PRL 2006; </a:t>
            </a:r>
            <a:r>
              <a:rPr kumimoji="0" lang="en-GB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LMvK</a:t>
            </a:r>
            <a: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et al PRE 2018</a:t>
            </a:r>
          </a:p>
        </p:txBody>
      </p:sp>
    </p:spTree>
    <p:extLst>
      <p:ext uri="{BB962C8B-B14F-4D97-AF65-F5344CB8AC3E}">
        <p14:creationId xmlns:p14="http://schemas.microsoft.com/office/powerpoint/2010/main" val="76239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E434396-69BF-471A-BBD7-130C0F690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647" y="811595"/>
            <a:ext cx="3476438" cy="2448000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27F57834-EF52-4C54-A8A8-0A2313FF77ED}"/>
              </a:ext>
            </a:extLst>
          </p:cNvPr>
          <p:cNvGrpSpPr>
            <a:grpSpLocks noChangeAspect="1"/>
          </p:cNvGrpSpPr>
          <p:nvPr/>
        </p:nvGrpSpPr>
        <p:grpSpPr>
          <a:xfrm>
            <a:off x="600943" y="702131"/>
            <a:ext cx="3380776" cy="2664000"/>
            <a:chOff x="2977465" y="474931"/>
            <a:chExt cx="2969602" cy="230880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017FDF8-515E-41E8-8D01-7499C05E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7465" y="677235"/>
              <a:ext cx="2800350" cy="2106500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EE76068-C651-4A8C-AD8B-7C6AAB26E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301"/>
            <a:stretch/>
          </p:blipFill>
          <p:spPr>
            <a:xfrm>
              <a:off x="4459267" y="474931"/>
              <a:ext cx="1487800" cy="1185196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94AD15-B136-48DF-AB08-5F942379373B}"/>
              </a:ext>
            </a:extLst>
          </p:cNvPr>
          <p:cNvSpPr txBox="1"/>
          <p:nvPr/>
        </p:nvSpPr>
        <p:spPr>
          <a:xfrm>
            <a:off x="4296792" y="878889"/>
            <a:ext cx="26633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FD8AFA-A4DF-4A2D-AF16-FC910E301F66}"/>
              </a:ext>
            </a:extLst>
          </p:cNvPr>
          <p:cNvSpPr txBox="1"/>
          <p:nvPr/>
        </p:nvSpPr>
        <p:spPr>
          <a:xfrm>
            <a:off x="710214" y="239697"/>
            <a:ext cx="309571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latin typeface="Comic Sans MS" panose="030F0702030302020204" pitchFamily="66" charset="0"/>
              </a:rPr>
              <a:t>Avalanche</a:t>
            </a:r>
            <a:r>
              <a:rPr lang="it-IT" dirty="0">
                <a:latin typeface="Comic Sans MS" panose="030F0702030302020204" pitchFamily="66" charset="0"/>
              </a:rPr>
              <a:t> size </a:t>
            </a:r>
            <a:r>
              <a:rPr lang="it-IT" dirty="0" err="1">
                <a:latin typeface="Comic Sans MS" panose="030F0702030302020204" pitchFamily="66" charset="0"/>
              </a:rPr>
              <a:t>distribution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A094121-4F8A-462E-88F4-9784688809C0}"/>
              </a:ext>
            </a:extLst>
          </p:cNvPr>
          <p:cNvSpPr txBox="1"/>
          <p:nvPr/>
        </p:nvSpPr>
        <p:spPr>
          <a:xfrm>
            <a:off x="5308847" y="292962"/>
            <a:ext cx="3570208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latin typeface="Comic Sans MS" panose="030F0702030302020204" pitchFamily="66" charset="0"/>
              </a:rPr>
              <a:t>Avalanche</a:t>
            </a:r>
            <a:r>
              <a:rPr lang="it-IT" dirty="0">
                <a:latin typeface="Comic Sans MS" panose="030F0702030302020204" pitchFamily="66" charset="0"/>
              </a:rPr>
              <a:t> duration </a:t>
            </a:r>
            <a:r>
              <a:rPr lang="it-IT" dirty="0" err="1">
                <a:latin typeface="Comic Sans MS" panose="030F0702030302020204" pitchFamily="66" charset="0"/>
              </a:rPr>
              <a:t>distribution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C47180F-8A8A-4186-B97E-EE0BEB848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5" y="4142737"/>
            <a:ext cx="3829956" cy="2448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3657119-6326-4C74-B972-FF4A896A2AFB}"/>
              </a:ext>
            </a:extLst>
          </p:cNvPr>
          <p:cNvSpPr txBox="1"/>
          <p:nvPr/>
        </p:nvSpPr>
        <p:spPr>
          <a:xfrm>
            <a:off x="1118586" y="3764129"/>
            <a:ext cx="1710725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Power </a:t>
            </a:r>
            <a:r>
              <a:rPr lang="it-IT" dirty="0" err="1">
                <a:latin typeface="Comic Sans MS" panose="030F0702030302020204" pitchFamily="66" charset="0"/>
              </a:rPr>
              <a:t>spectra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14" name="Picture 11" descr="C:\Users\Lucilla\AppData\Local\Temp\m9%n100.jpg">
            <a:extLst>
              <a:ext uri="{FF2B5EF4-FFF2-40B4-BE49-F238E27FC236}">
                <a16:creationId xmlns:a16="http://schemas.microsoft.com/office/drawing/2014/main" id="{74AEC709-8082-47BE-ADDF-3F0263614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1929" r="8427" b="7838"/>
          <a:stretch>
            <a:fillRect/>
          </a:stretch>
        </p:blipFill>
        <p:spPr bwMode="auto">
          <a:xfrm>
            <a:off x="4427538" y="3222979"/>
            <a:ext cx="4706937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">
            <a:extLst>
              <a:ext uri="{FF2B5EF4-FFF2-40B4-BE49-F238E27FC236}">
                <a16:creationId xmlns:a16="http://schemas.microsoft.com/office/drawing/2014/main" id="{96389BE0-5B05-4B5F-99EE-2F3ABD35E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774" y="6500813"/>
            <a:ext cx="3228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Russo et al Sci. Rep. 2013</a:t>
            </a:r>
          </a:p>
        </p:txBody>
      </p:sp>
      <p:pic>
        <p:nvPicPr>
          <p:cNvPr id="16" name="Immagine 2">
            <a:extLst>
              <a:ext uri="{FF2B5EF4-FFF2-40B4-BE49-F238E27FC236}">
                <a16:creationId xmlns:a16="http://schemas.microsoft.com/office/drawing/2014/main" id="{B413C96C-1F6B-4482-B6E3-DD8A62360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554891"/>
            <a:ext cx="248126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7F96DA80-08C7-4DAA-B419-863DF801E263}"/>
              </a:ext>
            </a:extLst>
          </p:cNvPr>
          <p:cNvSpPr/>
          <p:nvPr/>
        </p:nvSpPr>
        <p:spPr>
          <a:xfrm>
            <a:off x="58473" y="6511325"/>
            <a:ext cx="2435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400" dirty="0">
                <a:latin typeface="Comic Sans MS" panose="030F0702030302020204" pitchFamily="66" charset="0"/>
              </a:rPr>
              <a:t>Lombardi et al, Chaos 2017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0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98" descr="corralww">
            <a:extLst>
              <a:ext uri="{FF2B5EF4-FFF2-40B4-BE49-F238E27FC236}">
                <a16:creationId xmlns:a16="http://schemas.microsoft.com/office/drawing/2014/main" id="{556B91D2-19C6-44B3-9836-D05965F6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4" y="3854866"/>
            <a:ext cx="466153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82" y="242819"/>
            <a:ext cx="3132347" cy="421481"/>
          </a:xfr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0066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100" dirty="0" err="1">
                <a:solidFill>
                  <a:srgbClr val="FF0000"/>
                </a:solidFill>
                <a:latin typeface="Comic Sans MS" pitchFamily="66" charset="0"/>
              </a:rPr>
              <a:t>Intertime</a:t>
            </a:r>
            <a:r>
              <a:rPr lang="en-US" altLang="en-US" sz="2100" dirty="0">
                <a:solidFill>
                  <a:srgbClr val="FF0000"/>
                </a:solidFill>
                <a:latin typeface="Comic Sans MS" pitchFamily="66" charset="0"/>
              </a:rPr>
              <a:t> distribution</a:t>
            </a:r>
          </a:p>
        </p:txBody>
      </p:sp>
      <p:sp>
        <p:nvSpPr>
          <p:cNvPr id="112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215356" y="883266"/>
            <a:ext cx="8389398" cy="5863216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Probability distribution of </a:t>
            </a:r>
            <a:r>
              <a:rPr lang="en-US" altLang="en-US" sz="1800" dirty="0" err="1">
                <a:latin typeface="Comic Sans MS" pitchFamily="66" charset="0"/>
              </a:rPr>
              <a:t>intertimes</a:t>
            </a:r>
            <a:r>
              <a:rPr lang="en-US" altLang="en-US" sz="18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between consecutive events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5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Blip>
                <a:blip r:embed="rId5"/>
              </a:buBlip>
            </a:pPr>
            <a:r>
              <a:rPr lang="en-US" altLang="en-US" sz="1500" dirty="0">
                <a:latin typeface="Comic Sans MS" pitchFamily="66" charset="0"/>
              </a:rPr>
              <a:t>               </a:t>
            </a:r>
            <a:r>
              <a:rPr lang="en-US" altLang="en-US" sz="1800" dirty="0">
                <a:latin typeface="Comic Sans MS" pitchFamily="66" charset="0"/>
              </a:rPr>
              <a:t>is an exponential for a Poisson process</a:t>
            </a:r>
            <a:r>
              <a:rPr lang="en-US" altLang="en-US" sz="1500" dirty="0">
                <a:latin typeface="Comic Sans MS" pitchFamily="66" charset="0"/>
              </a:rPr>
              <a:t>											 </a:t>
            </a:r>
          </a:p>
          <a:p>
            <a:pPr>
              <a:lnSpc>
                <a:spcPct val="90000"/>
              </a:lnSpc>
              <a:buFontTx/>
              <a:buBlip>
                <a:blip r:embed="rId5"/>
              </a:buBlip>
            </a:pPr>
            <a:r>
              <a:rPr lang="en-US" altLang="en-US" sz="1800" dirty="0">
                <a:latin typeface="Comic Sans MS" pitchFamily="66" charset="0"/>
              </a:rPr>
              <a:t>It exhibits a more complex structure as temporal correlations are present in the process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077888"/>
              </p:ext>
            </p:extLst>
          </p:nvPr>
        </p:nvGraphicFramePr>
        <p:xfrm>
          <a:off x="4702586" y="850820"/>
          <a:ext cx="432197" cy="40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586" y="850820"/>
                        <a:ext cx="432197" cy="403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168930"/>
              </p:ext>
            </p:extLst>
          </p:nvPr>
        </p:nvGraphicFramePr>
        <p:xfrm>
          <a:off x="631493" y="1954817"/>
          <a:ext cx="799761" cy="39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8" imgW="406080" imgH="203040" progId="Equation.DSMT4">
                  <p:embed/>
                </p:oleObj>
              </mc:Choice>
              <mc:Fallback>
                <p:oleObj name="Equation" r:id="rId8" imgW="406080" imgH="203040" progId="Equation.DSMT4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493" y="1954817"/>
                        <a:ext cx="799761" cy="399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5724128" y="620688"/>
            <a:ext cx="3118920" cy="2012154"/>
            <a:chOff x="672" y="1057"/>
            <a:chExt cx="3314" cy="2298"/>
          </a:xfrm>
        </p:grpSpPr>
        <p:sp>
          <p:nvSpPr>
            <p:cNvPr id="8" name="AutoShape 9"/>
            <p:cNvSpPr>
              <a:spLocks noChangeAspect="1"/>
            </p:cNvSpPr>
            <p:nvPr/>
          </p:nvSpPr>
          <p:spPr bwMode="auto">
            <a:xfrm rot="16200000" flipV="1">
              <a:off x="1603" y="2841"/>
              <a:ext cx="86" cy="164"/>
            </a:xfrm>
            <a:prstGeom prst="leftBrace">
              <a:avLst>
                <a:gd name="adj1" fmla="val 1589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35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" name="AutoShape 10"/>
            <p:cNvSpPr>
              <a:spLocks noChangeAspect="1"/>
            </p:cNvSpPr>
            <p:nvPr/>
          </p:nvSpPr>
          <p:spPr bwMode="auto">
            <a:xfrm rot="16200000" flipV="1">
              <a:off x="2201" y="2718"/>
              <a:ext cx="86" cy="409"/>
            </a:xfrm>
            <a:prstGeom prst="leftBrace">
              <a:avLst>
                <a:gd name="adj1" fmla="val 3963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35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" name="Group 11"/>
            <p:cNvGrpSpPr>
              <a:grpSpLocks noChangeAspect="1"/>
            </p:cNvGrpSpPr>
            <p:nvPr/>
          </p:nvGrpSpPr>
          <p:grpSpPr bwMode="auto">
            <a:xfrm>
              <a:off x="672" y="1057"/>
              <a:ext cx="3314" cy="2039"/>
              <a:chOff x="672" y="1057"/>
              <a:chExt cx="3314" cy="2039"/>
            </a:xfrm>
          </p:grpSpPr>
          <p:sp>
            <p:nvSpPr>
              <p:cNvPr id="12" name="Line 12"/>
              <p:cNvSpPr>
                <a:spLocks noChangeAspect="1" noChangeShapeType="1"/>
              </p:cNvSpPr>
              <p:nvPr/>
            </p:nvSpPr>
            <p:spPr bwMode="auto">
              <a:xfrm>
                <a:off x="999" y="2809"/>
                <a:ext cx="2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999" y="1354"/>
                <a:ext cx="0" cy="14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4" name="Group 14"/>
              <p:cNvGrpSpPr>
                <a:grpSpLocks noChangeAspect="1"/>
              </p:cNvGrpSpPr>
              <p:nvPr/>
            </p:nvGrpSpPr>
            <p:grpSpPr bwMode="auto">
              <a:xfrm>
                <a:off x="1327" y="1867"/>
                <a:ext cx="736" cy="942"/>
                <a:chOff x="1327" y="1867"/>
                <a:chExt cx="736" cy="942"/>
              </a:xfrm>
            </p:grpSpPr>
            <p:sp>
              <p:nvSpPr>
                <p:cNvPr id="30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27" y="1867"/>
                  <a:ext cx="0" cy="9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35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1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91" y="2124"/>
                  <a:ext cx="0" cy="6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35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09" y="2295"/>
                  <a:ext cx="0" cy="5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35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3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72" y="2295"/>
                  <a:ext cx="0" cy="5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35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4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3" y="2552"/>
                  <a:ext cx="0" cy="2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35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5" name="Line 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99" y="2124"/>
                  <a:ext cx="0" cy="6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35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36" y="2381"/>
                  <a:ext cx="0" cy="4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35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5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2472" y="1611"/>
                <a:ext cx="0" cy="11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2636" y="2381"/>
                <a:ext cx="0" cy="4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2554" y="2155"/>
                <a:ext cx="0" cy="6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2785" y="2381"/>
                <a:ext cx="0" cy="4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3208" y="2482"/>
                <a:ext cx="0" cy="3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3045" y="2210"/>
                <a:ext cx="0" cy="5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2881" y="2264"/>
                <a:ext cx="0" cy="4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3372" y="2466"/>
                <a:ext cx="0" cy="3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3454" y="2552"/>
                <a:ext cx="0" cy="2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AutoShape 31"/>
              <p:cNvSpPr>
                <a:spLocks noChangeAspect="1"/>
              </p:cNvSpPr>
              <p:nvPr/>
            </p:nvSpPr>
            <p:spPr bwMode="auto">
              <a:xfrm rot="5400000" flipV="1">
                <a:off x="1652" y="1289"/>
                <a:ext cx="86" cy="900"/>
              </a:xfrm>
              <a:prstGeom prst="leftBracket">
                <a:avLst>
                  <a:gd name="adj" fmla="val 87209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AutoShape 32"/>
              <p:cNvSpPr>
                <a:spLocks noChangeAspect="1"/>
              </p:cNvSpPr>
              <p:nvPr/>
            </p:nvSpPr>
            <p:spPr bwMode="auto">
              <a:xfrm rot="5400000" flipV="1">
                <a:off x="2920" y="910"/>
                <a:ext cx="85" cy="1146"/>
              </a:xfrm>
              <a:prstGeom prst="leftBracket">
                <a:avLst>
                  <a:gd name="adj" fmla="val 11235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35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672" y="1354"/>
                <a:ext cx="573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en-US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it-IT" altLang="en-US" sz="135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3699" y="2809"/>
                <a:ext cx="287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en-US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it-IT" altLang="en-US" sz="135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1631" y="1247"/>
                <a:ext cx="432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 anchor="b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en-US" sz="1500">
                    <a:solidFill>
                      <a:srgbClr val="000000"/>
                    </a:solidFill>
                    <a:latin typeface="Courier New" pitchFamily="49" charset="0"/>
                  </a:rPr>
                  <a:t>I</a:t>
                </a:r>
                <a:endParaRPr kumimoji="1" lang="en-US" altLang="en-US" sz="150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9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736" y="1057"/>
                <a:ext cx="434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 anchor="b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en-US" sz="1500">
                    <a:solidFill>
                      <a:srgbClr val="000000"/>
                    </a:solidFill>
                    <a:latin typeface="Courier New" pitchFamily="49" charset="0"/>
                  </a:rPr>
                  <a:t>II</a:t>
                </a:r>
                <a:endParaRPr kumimoji="1" lang="en-US" altLang="en-US" sz="150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1" name="Text Box 37"/>
            <p:cNvSpPr txBox="1">
              <a:spLocks noChangeAspect="1" noChangeArrowheads="1"/>
            </p:cNvSpPr>
            <p:nvPr/>
          </p:nvSpPr>
          <p:spPr bwMode="auto">
            <a:xfrm>
              <a:off x="2018" y="2958"/>
              <a:ext cx="453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 anchor="b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>
                  <a:solidFill>
                    <a:srgbClr val="000000"/>
                  </a:solidFill>
                  <a:latin typeface="Symbol" pitchFamily="18" charset="2"/>
                  <a:sym typeface="Math1" charset="2"/>
                </a:rPr>
                <a:t>D</a:t>
              </a:r>
              <a:r>
                <a:rPr kumimoji="1" lang="en-US" altLang="en-US">
                  <a:solidFill>
                    <a:srgbClr val="000000"/>
                  </a:solidFill>
                  <a:latin typeface="Times New Roman" pitchFamily="18" charset="0"/>
                  <a:sym typeface="Math1" charset="2"/>
                </a:rPr>
                <a:t>t</a:t>
              </a:r>
              <a:endParaRPr kumimoji="1" lang="it-IT" altLang="en-US">
                <a:solidFill>
                  <a:srgbClr val="000000"/>
                </a:solidFill>
                <a:latin typeface="Times New Roman" pitchFamily="18" charset="0"/>
                <a:sym typeface="Math1" charset="2"/>
              </a:endParaRPr>
            </a:p>
          </p:txBody>
        </p:sp>
      </p:grpSp>
      <p:pic>
        <p:nvPicPr>
          <p:cNvPr id="37" name="Picture 99" descr="corralwwr">
            <a:extLst>
              <a:ext uri="{FF2B5EF4-FFF2-40B4-BE49-F238E27FC236}">
                <a16:creationId xmlns:a16="http://schemas.microsoft.com/office/drawing/2014/main" id="{DFD1FE8C-95D0-4357-BF78-EE078325B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16" y="3804221"/>
            <a:ext cx="49953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00">
            <a:extLst>
              <a:ext uri="{FF2B5EF4-FFF2-40B4-BE49-F238E27FC236}">
                <a16:creationId xmlns:a16="http://schemas.microsoft.com/office/drawing/2014/main" id="{A567BCB4-5587-48CE-9DB1-878F1E20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12" y="3185728"/>
            <a:ext cx="8181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en-US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      </a:t>
            </a:r>
            <a:r>
              <a:rPr lang="it-IT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Corral</a:t>
            </a:r>
            <a:r>
              <a:rPr lang="it-IT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(PRL, 2004)  </a:t>
            </a:r>
            <a:r>
              <a:rPr lang="it-IT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rescaling</a:t>
            </a:r>
            <a:r>
              <a:rPr lang="it-IT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by the </a:t>
            </a:r>
            <a:r>
              <a:rPr lang="it-IT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average</a:t>
            </a:r>
            <a:r>
              <a:rPr lang="it-IT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rate in the area                    </a:t>
            </a:r>
            <a:r>
              <a:rPr lang="it-IT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obtained</a:t>
            </a:r>
            <a:r>
              <a:rPr lang="it-IT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r>
              <a:rPr lang="it-IT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universal</a:t>
            </a:r>
            <a:r>
              <a:rPr lang="it-IT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scaling</a:t>
            </a:r>
            <a:r>
              <a:rPr lang="it-IT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law </a:t>
            </a:r>
            <a:r>
              <a:rPr lang="it-IT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for the </a:t>
            </a:r>
            <a:r>
              <a:rPr lang="it-IT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probability</a:t>
            </a:r>
            <a:r>
              <a:rPr lang="it-IT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density</a:t>
            </a:r>
            <a:endParaRPr lang="it-IT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9" name="Object 102">
            <a:extLst>
              <a:ext uri="{FF2B5EF4-FFF2-40B4-BE49-F238E27FC236}">
                <a16:creationId xmlns:a16="http://schemas.microsoft.com/office/drawing/2014/main" id="{EEA371DD-CBDC-41B7-ABC6-0FD091D7E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40254"/>
              </p:ext>
            </p:extLst>
          </p:nvPr>
        </p:nvGraphicFramePr>
        <p:xfrm>
          <a:off x="3988866" y="3060195"/>
          <a:ext cx="521383" cy="48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11" imgW="190440" imgH="177480" progId="Equation.3">
                  <p:embed/>
                </p:oleObj>
              </mc:Choice>
              <mc:Fallback>
                <p:oleObj name="Equation" r:id="rId11" imgW="190440" imgH="177480" progId="Equation.3">
                  <p:embed/>
                  <p:pic>
                    <p:nvPicPr>
                      <p:cNvPr id="8294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8866" y="3060195"/>
                        <a:ext cx="521383" cy="486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3">
            <a:extLst>
              <a:ext uri="{FF2B5EF4-FFF2-40B4-BE49-F238E27FC236}">
                <a16:creationId xmlns:a16="http://schemas.microsoft.com/office/drawing/2014/main" id="{2CCBF3AD-E489-469E-9928-5F831FB25F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281816"/>
              </p:ext>
            </p:extLst>
          </p:nvPr>
        </p:nvGraphicFramePr>
        <p:xfrm>
          <a:off x="5453844" y="4822048"/>
          <a:ext cx="3504272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13" imgW="2019240" imgH="228600" progId="Equation.3">
                  <p:embed/>
                </p:oleObj>
              </mc:Choice>
              <mc:Fallback>
                <p:oleObj name="Equation" r:id="rId13" imgW="2019240" imgH="228600" progId="Equation.3">
                  <p:embed/>
                  <p:pic>
                    <p:nvPicPr>
                      <p:cNvPr id="8295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844" y="4822048"/>
                        <a:ext cx="3504272" cy="3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utoShape 114">
            <a:extLst>
              <a:ext uri="{FF2B5EF4-FFF2-40B4-BE49-F238E27FC236}">
                <a16:creationId xmlns:a16="http://schemas.microsoft.com/office/drawing/2014/main" id="{92F40A5A-E0CB-4BC2-B0B2-855ECEA05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54" y="3303667"/>
            <a:ext cx="161925" cy="107156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5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24863" cy="5635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en-US" sz="2800" dirty="0" err="1">
                <a:solidFill>
                  <a:srgbClr val="FF0000"/>
                </a:solidFill>
                <a:latin typeface="Comic Sans MS" pitchFamily="66" charset="0"/>
              </a:rPr>
              <a:t>Experimental</a:t>
            </a:r>
            <a:r>
              <a:rPr lang="it-IT" alt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en-US" sz="2800" dirty="0" err="1">
                <a:solidFill>
                  <a:srgbClr val="FF0000"/>
                </a:solidFill>
                <a:latin typeface="Comic Sans MS" pitchFamily="66" charset="0"/>
              </a:rPr>
              <a:t>avalanche</a:t>
            </a:r>
            <a:r>
              <a:rPr lang="it-IT" altLang="en-US" sz="2800" dirty="0">
                <a:solidFill>
                  <a:srgbClr val="FF0000"/>
                </a:solidFill>
                <a:latin typeface="Comic Sans MS" pitchFamily="66" charset="0"/>
              </a:rPr>
              <a:t>  inter-time </a:t>
            </a:r>
            <a:r>
              <a:rPr lang="it-IT" altLang="en-US" sz="2800" dirty="0" err="1">
                <a:solidFill>
                  <a:srgbClr val="FF0000"/>
                </a:solidFill>
                <a:latin typeface="Comic Sans MS" pitchFamily="66" charset="0"/>
              </a:rPr>
              <a:t>distribution</a:t>
            </a:r>
            <a:endParaRPr lang="it-IT" alt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291" name="CasellaDiTesto 3"/>
          <p:cNvSpPr txBox="1">
            <a:spLocks noChangeArrowheads="1"/>
          </p:cNvSpPr>
          <p:nvPr/>
        </p:nvSpPr>
        <p:spPr bwMode="auto">
          <a:xfrm>
            <a:off x="179388" y="910461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Experiments by D. </a:t>
            </a:r>
            <a:r>
              <a:rPr lang="en-US" altLang="en-US" sz="2000" dirty="0" err="1">
                <a:solidFill>
                  <a:schemeClr val="tx1"/>
                </a:solidFill>
                <a:latin typeface="Comic Sans MS" pitchFamily="66" charset="0"/>
              </a:rPr>
              <a:t>Plenz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 on coronal slices from rat dorsolateral cortex </a:t>
            </a:r>
            <a:r>
              <a:rPr lang="it-IT" altLang="en-US" sz="1600" dirty="0">
                <a:solidFill>
                  <a:schemeClr val="tx1"/>
                </a:solidFill>
                <a:latin typeface="Comic Sans MS" pitchFamily="66" charset="0"/>
              </a:rPr>
              <a:t>(Lombardi et al PRL 2012)</a:t>
            </a:r>
          </a:p>
        </p:txBody>
      </p:sp>
      <p:pic>
        <p:nvPicPr>
          <p:cNvPr id="1229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2787" r="9424" b="3835"/>
          <a:stretch>
            <a:fillRect/>
          </a:stretch>
        </p:blipFill>
        <p:spPr bwMode="auto">
          <a:xfrm>
            <a:off x="81830" y="1809204"/>
            <a:ext cx="600233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084168" y="1916832"/>
            <a:ext cx="288044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Initial power law regime with exponent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Minimum at about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Maximum at about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94" name="Oggetto 2"/>
          <p:cNvGraphicFramePr>
            <a:graphicFrameLocks noChangeAspect="1"/>
          </p:cNvGraphicFramePr>
          <p:nvPr/>
        </p:nvGraphicFramePr>
        <p:xfrm>
          <a:off x="6742113" y="2564904"/>
          <a:ext cx="16462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zione" r:id="rId4" imgW="710891" imgH="177723" progId="Equation.3">
                  <p:embed/>
                </p:oleObj>
              </mc:Choice>
              <mc:Fallback>
                <p:oleObj name="Equazione" r:id="rId4" imgW="710891" imgH="177723" progId="Equation.3">
                  <p:embed/>
                  <p:pic>
                    <p:nvPicPr>
                      <p:cNvPr id="12294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2564904"/>
                        <a:ext cx="1646237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ggetto 4"/>
          <p:cNvGraphicFramePr>
            <a:graphicFrameLocks noChangeAspect="1"/>
          </p:cNvGraphicFramePr>
          <p:nvPr/>
        </p:nvGraphicFramePr>
        <p:xfrm>
          <a:off x="6516216" y="3627809"/>
          <a:ext cx="18923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zione" r:id="rId6" imgW="748975" imgH="177723" progId="Equation.3">
                  <p:embed/>
                </p:oleObj>
              </mc:Choice>
              <mc:Fallback>
                <p:oleObj name="Equazione" r:id="rId6" imgW="748975" imgH="177723" progId="Equation.3">
                  <p:embed/>
                  <p:pic>
                    <p:nvPicPr>
                      <p:cNvPr id="12295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627809"/>
                        <a:ext cx="18923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ggetto 5"/>
          <p:cNvGraphicFramePr>
            <a:graphicFrameLocks noChangeAspect="1"/>
          </p:cNvGraphicFramePr>
          <p:nvPr/>
        </p:nvGraphicFramePr>
        <p:xfrm>
          <a:off x="6757988" y="4797152"/>
          <a:ext cx="17002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zione" r:id="rId8" imgW="672516" imgH="177646" progId="Equation.3">
                  <p:embed/>
                </p:oleObj>
              </mc:Choice>
              <mc:Fallback>
                <p:oleObj name="Equazione" r:id="rId8" imgW="672516" imgH="177646" progId="Equation.3">
                  <p:embed/>
                  <p:pic>
                    <p:nvPicPr>
                      <p:cNvPr id="12296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4797152"/>
                        <a:ext cx="170021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52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545013"/>
            <a:ext cx="431165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asellaDiTesto 4"/>
          <p:cNvSpPr txBox="1">
            <a:spLocks noChangeArrowheads="1"/>
          </p:cNvSpPr>
          <p:nvPr/>
        </p:nvSpPr>
        <p:spPr bwMode="auto">
          <a:xfrm>
            <a:off x="1908175" y="115888"/>
            <a:ext cx="5040313" cy="523875"/>
          </a:xfrm>
          <a:prstGeom prst="rect">
            <a:avLst/>
          </a:prstGeom>
          <a:noFill/>
          <a:ln w="28575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en-US" sz="280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Up-states and down-states</a:t>
            </a:r>
          </a:p>
        </p:txBody>
      </p:sp>
      <p:sp>
        <p:nvSpPr>
          <p:cNvPr id="27652" name="CasellaDiTesto 1"/>
          <p:cNvSpPr txBox="1">
            <a:spLocks noChangeArrowheads="1"/>
          </p:cNvSpPr>
          <p:nvPr/>
        </p:nvSpPr>
        <p:spPr bwMode="auto">
          <a:xfrm>
            <a:off x="0" y="4946650"/>
            <a:ext cx="4660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en-US" sz="200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Neuron state: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latin typeface="Comic Sans MS" pitchFamily="66" charset="0"/>
                <a:cs typeface="Arial" pitchFamily="34" charset="0"/>
              </a:rPr>
              <a:t>Neurons toggle between two preferred membrane potentials: a </a:t>
            </a:r>
            <a:r>
              <a:rPr lang="en-US" altLang="en-US" sz="2000">
                <a:solidFill>
                  <a:srgbClr val="9966FF"/>
                </a:solidFill>
                <a:latin typeface="Comic Sans MS" pitchFamily="66" charset="0"/>
                <a:cs typeface="Arial" pitchFamily="34" charset="0"/>
              </a:rPr>
              <a:t>hyper-polarized</a:t>
            </a:r>
            <a:r>
              <a:rPr lang="en-US" altLang="en-US" sz="2000"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2000">
                <a:solidFill>
                  <a:srgbClr val="9966FF"/>
                </a:solidFill>
                <a:latin typeface="Comic Sans MS" pitchFamily="66" charset="0"/>
                <a:cs typeface="Arial" pitchFamily="34" charset="0"/>
              </a:rPr>
              <a:t>one in the down state</a:t>
            </a:r>
            <a:r>
              <a:rPr lang="en-US" altLang="en-US" sz="2000">
                <a:latin typeface="Comic Sans MS" pitchFamily="66" charset="0"/>
                <a:cs typeface="Arial" pitchFamily="34" charset="0"/>
              </a:rPr>
              <a:t>, and a more positive, </a:t>
            </a:r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depolarized</a:t>
            </a:r>
            <a:r>
              <a:rPr lang="en-US" altLang="en-US" sz="2000">
                <a:latin typeface="Comic Sans MS" pitchFamily="66" charset="0"/>
                <a:cs typeface="Arial" pitchFamily="34" charset="0"/>
              </a:rPr>
              <a:t> </a:t>
            </a:r>
            <a:r>
              <a:rPr lang="it-IT" altLang="en-US" sz="200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one, in the up-state</a:t>
            </a:r>
            <a:r>
              <a:rPr lang="it-IT" altLang="en-US" sz="2000">
                <a:latin typeface="Comic Sans MS" pitchFamily="66" charset="0"/>
                <a:cs typeface="Arial" pitchFamily="34" charset="0"/>
              </a:rPr>
              <a:t>.</a:t>
            </a:r>
          </a:p>
        </p:txBody>
      </p:sp>
      <p:sp>
        <p:nvSpPr>
          <p:cNvPr id="17413" name="CasellaDiTesto 1"/>
          <p:cNvSpPr txBox="1">
            <a:spLocks noChangeArrowheads="1"/>
          </p:cNvSpPr>
          <p:nvPr/>
        </p:nvSpPr>
        <p:spPr bwMode="auto">
          <a:xfrm>
            <a:off x="179388" y="765175"/>
            <a:ext cx="8964612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Spontaneous neuronal activity can exhibit slow oscillations between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bursty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periods, or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up-states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, and</a:t>
            </a:r>
            <a:r>
              <a:rPr lang="it-IT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Arial" pitchFamily="34" charset="0"/>
              </a:rPr>
              <a:t>quiet</a:t>
            </a:r>
            <a:r>
              <a:rPr lang="it-IT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Arial" pitchFamily="34" charset="0"/>
              </a:rPr>
              <a:t>periods</a:t>
            </a:r>
            <a:r>
              <a:rPr lang="it-IT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cs typeface="Arial" pitchFamily="34" charset="0"/>
              </a:rPr>
              <a:t>called</a:t>
            </a:r>
            <a:r>
              <a:rPr lang="it-IT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dirty="0">
                <a:solidFill>
                  <a:srgbClr val="9966FF"/>
                </a:solidFill>
                <a:cs typeface="Arial" pitchFamily="34" charset="0"/>
              </a:rPr>
              <a:t>down-</a:t>
            </a:r>
            <a:r>
              <a:rPr lang="it-IT" dirty="0" err="1">
                <a:solidFill>
                  <a:srgbClr val="9966FF"/>
                </a:solidFill>
                <a:cs typeface="Arial" pitchFamily="34" charset="0"/>
              </a:rPr>
              <a:t>states</a:t>
            </a:r>
            <a:r>
              <a:rPr lang="it-IT" dirty="0">
                <a:solidFill>
                  <a:srgbClr val="9966FF"/>
                </a:solidFill>
                <a:cs typeface="Arial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u="sng" dirty="0">
                <a:solidFill>
                  <a:srgbClr val="9966FF"/>
                </a:solidFill>
                <a:cs typeface="Arial" pitchFamily="34" charset="0"/>
              </a:rPr>
              <a:t>D</a:t>
            </a:r>
            <a:r>
              <a:rPr lang="en-US" u="sng" dirty="0">
                <a:solidFill>
                  <a:srgbClr val="9966FF"/>
                </a:solidFill>
                <a:cs typeface="Arial" pitchFamily="34" charset="0"/>
              </a:rPr>
              <a:t>own-states </a:t>
            </a:r>
            <a:r>
              <a:rPr lang="en-US" dirty="0">
                <a:solidFill>
                  <a:srgbClr val="9966FF"/>
                </a:solidFill>
                <a:cs typeface="Arial" pitchFamily="34" charset="0"/>
              </a:rPr>
              <a:t>due to a decrease in the neurotransmitter release 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exhaustion of available synaptic vesicles or increase of a factor inhibiting the release, as nucleoside adenosine), </a:t>
            </a:r>
            <a:r>
              <a:rPr lang="en-US" dirty="0">
                <a:solidFill>
                  <a:srgbClr val="9966FF"/>
                </a:solidFill>
                <a:cs typeface="Arial" pitchFamily="34" charset="0"/>
              </a:rPr>
              <a:t>the blockade of receptor channels by the presence of external magnesium, spike adaptation…     </a:t>
            </a:r>
            <a:endParaRPr lang="it-IT" dirty="0">
              <a:solidFill>
                <a:srgbClr val="9966FF"/>
              </a:solidFill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dirty="0">
                <a:solidFill>
                  <a:srgbClr val="9966FF"/>
                </a:solidFill>
                <a:cs typeface="Arial" pitchFamily="34" charset="0"/>
              </a:rPr>
              <a:t>    “Down-state of the network is a state of mutually-enforced quiet”</a:t>
            </a:r>
            <a:endParaRPr lang="it-IT" dirty="0">
              <a:solidFill>
                <a:srgbClr val="9966FF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Network properties explain the </a:t>
            </a:r>
            <a:r>
              <a:rPr lang="en-US" u="sng" dirty="0">
                <a:solidFill>
                  <a:srgbClr val="FF0000"/>
                </a:solidFill>
                <a:cs typeface="Arial" pitchFamily="34" charset="0"/>
              </a:rPr>
              <a:t>up-state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:</a:t>
            </a:r>
            <a:r>
              <a:rPr lang="it-IT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cs typeface="Arial" pitchFamily="34" charset="0"/>
              </a:rPr>
              <a:t>Any</a:t>
            </a:r>
            <a:r>
              <a:rPr lang="it-IT" dirty="0">
                <a:solidFill>
                  <a:srgbClr val="FF0000"/>
                </a:solidFill>
                <a:cs typeface="Arial" pitchFamily="34" charset="0"/>
              </a:rPr>
              <a:t> input </a:t>
            </a:r>
            <a:r>
              <a:rPr lang="it-IT" dirty="0" err="1">
                <a:solidFill>
                  <a:srgbClr val="FF0000"/>
                </a:solidFill>
                <a:cs typeface="Arial" pitchFamily="34" charset="0"/>
              </a:rPr>
              <a:t>may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trigger some mutual excitation and the network will re-excite itself to the up-state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dirty="0" err="1">
                <a:solidFill>
                  <a:srgbClr val="000000"/>
                </a:solidFill>
                <a:cs typeface="Arial" pitchFamily="34" charset="0"/>
              </a:rPr>
              <a:t>Avalanches</a:t>
            </a:r>
            <a:r>
              <a:rPr lang="it-IT" dirty="0">
                <a:solidFill>
                  <a:srgbClr val="000000"/>
                </a:solidFill>
                <a:cs typeface="Arial" pitchFamily="34" charset="0"/>
              </a:rPr>
              <a:t> are </a:t>
            </a:r>
            <a:r>
              <a:rPr lang="it-IT" dirty="0" err="1">
                <a:solidFill>
                  <a:srgbClr val="000000"/>
                </a:solidFill>
                <a:cs typeface="Arial" pitchFamily="34" charset="0"/>
              </a:rPr>
              <a:t>critical</a:t>
            </a:r>
            <a:r>
              <a:rPr lang="it-IT" dirty="0">
                <a:solidFill>
                  <a:srgbClr val="000000"/>
                </a:solidFill>
                <a:cs typeface="Arial" pitchFamily="34" charset="0"/>
              </a:rPr>
              <a:t> in the up-state and </a:t>
            </a:r>
            <a:r>
              <a:rPr lang="it-IT" dirty="0" err="1">
                <a:solidFill>
                  <a:srgbClr val="000000"/>
                </a:solidFill>
                <a:cs typeface="Arial" pitchFamily="34" charset="0"/>
              </a:rPr>
              <a:t>subcritical</a:t>
            </a:r>
            <a:r>
              <a:rPr lang="it-IT" dirty="0">
                <a:solidFill>
                  <a:srgbClr val="000000"/>
                </a:solidFill>
                <a:cs typeface="Arial" pitchFamily="34" charset="0"/>
              </a:rPr>
              <a:t> in the down-state </a:t>
            </a: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it-IT" sz="1600" dirty="0" err="1">
                <a:solidFill>
                  <a:srgbClr val="000000"/>
                </a:solidFill>
                <a:cs typeface="Arial" pitchFamily="34" charset="0"/>
              </a:rPr>
              <a:t>Millman</a:t>
            </a: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 et al </a:t>
            </a:r>
            <a:r>
              <a:rPr lang="it-IT" sz="1600" dirty="0" err="1">
                <a:solidFill>
                  <a:srgbClr val="000000"/>
                </a:solidFill>
                <a:cs typeface="Arial" pitchFamily="34" charset="0"/>
              </a:rPr>
              <a:t>Nat</a:t>
            </a: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cs typeface="Arial" pitchFamily="34" charset="0"/>
              </a:rPr>
              <a:t>Phys</a:t>
            </a:r>
            <a:r>
              <a:rPr lang="it-IT" sz="1600" dirty="0">
                <a:solidFill>
                  <a:srgbClr val="000000"/>
                </a:solidFill>
                <a:cs typeface="Arial" pitchFamily="34" charset="0"/>
              </a:rPr>
              <a:t> 2010)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CC00FF"/>
                </a:solidFill>
                <a:cs typeface="Arial" pitchFamily="34" charset="0"/>
              </a:rPr>
              <a:t>The alternation between US and DS is expression of the balance between excitation and inhibition</a:t>
            </a:r>
            <a:endParaRPr lang="it-IT" dirty="0">
              <a:solidFill>
                <a:srgbClr val="CC00FF"/>
              </a:solidFill>
              <a:cs typeface="Arial" pitchFamily="34" charset="0"/>
            </a:endParaRPr>
          </a:p>
        </p:txBody>
      </p:sp>
      <p:sp>
        <p:nvSpPr>
          <p:cNvPr id="27654" name="CasellaDiTesto 3"/>
          <p:cNvSpPr txBox="1">
            <a:spLocks noChangeArrowheads="1"/>
          </p:cNvSpPr>
          <p:nvPr/>
        </p:nvSpPr>
        <p:spPr bwMode="auto">
          <a:xfrm>
            <a:off x="1925638" y="4776788"/>
            <a:ext cx="273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en-US" sz="1400">
                <a:latin typeface="Comic Sans MS" pitchFamily="66" charset="0"/>
                <a:cs typeface="Arial" pitchFamily="34" charset="0"/>
              </a:rPr>
              <a:t>Wilson, Scolarpedia</a:t>
            </a:r>
          </a:p>
        </p:txBody>
      </p:sp>
    </p:spTree>
    <p:extLst>
      <p:ext uri="{BB962C8B-B14F-4D97-AF65-F5344CB8AC3E}">
        <p14:creationId xmlns:p14="http://schemas.microsoft.com/office/powerpoint/2010/main" val="242905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5243" r="8278" b="5521"/>
          <a:stretch>
            <a:fillRect/>
          </a:stretch>
        </p:blipFill>
        <p:spPr bwMode="auto">
          <a:xfrm>
            <a:off x="3995936" y="188640"/>
            <a:ext cx="4975309" cy="64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210244" y="548680"/>
            <a:ext cx="342565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mic Sans MS" pitchFamily="66" charset="0"/>
              </a:rPr>
              <a:t>Spontaneous neuronal activity exhibits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mic Sans MS" pitchFamily="66" charset="0"/>
              </a:rPr>
              <a:t> slow oscillations between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>
                <a:solidFill>
                  <a:srgbClr val="FF0000"/>
                </a:solidFill>
                <a:latin typeface="Comic Sans MS" pitchFamily="66" charset="0"/>
              </a:rPr>
              <a:t>up-states</a:t>
            </a:r>
            <a:r>
              <a:rPr lang="en-US" altLang="en-US" sz="1800" dirty="0">
                <a:solidFill>
                  <a:schemeClr val="tx1"/>
                </a:solidFill>
                <a:latin typeface="Comic Sans MS" pitchFamily="66" charset="0"/>
              </a:rPr>
              <a:t>, and</a:t>
            </a:r>
            <a:r>
              <a:rPr lang="it-IT" altLang="en-US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it-IT" altLang="en-US" sz="1800" u="sng" dirty="0">
                <a:solidFill>
                  <a:srgbClr val="0000FF"/>
                </a:solidFill>
                <a:latin typeface="Comic Sans MS" pitchFamily="66" charset="0"/>
              </a:rPr>
              <a:t>down-</a:t>
            </a:r>
            <a:r>
              <a:rPr lang="it-IT" altLang="en-US" sz="1800" u="sng" dirty="0" err="1">
                <a:solidFill>
                  <a:srgbClr val="0000FF"/>
                </a:solidFill>
                <a:latin typeface="Comic Sans MS" pitchFamily="66" charset="0"/>
              </a:rPr>
              <a:t>states</a:t>
            </a:r>
            <a:endParaRPr lang="it-IT" altLang="en-US" sz="1800" u="sng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 u="sng" dirty="0">
              <a:solidFill>
                <a:srgbClr val="9966FF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 dirty="0">
                <a:solidFill>
                  <a:srgbClr val="FF0000"/>
                </a:solidFill>
                <a:latin typeface="Comic Sans MS" pitchFamily="66" charset="0"/>
              </a:rPr>
              <a:t>Small </a:t>
            </a:r>
            <a:r>
              <a:rPr lang="it-IT" altLang="en-US" sz="1800" dirty="0" err="1">
                <a:solidFill>
                  <a:srgbClr val="FF0000"/>
                </a:solidFill>
                <a:latin typeface="Comic Sans MS" pitchFamily="66" charset="0"/>
              </a:rPr>
              <a:t>correlated</a:t>
            </a:r>
            <a:r>
              <a:rPr lang="it-IT" alt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en-US" sz="1800" dirty="0" err="1">
                <a:solidFill>
                  <a:srgbClr val="FF0000"/>
                </a:solidFill>
                <a:latin typeface="Comic Sans MS" pitchFamily="66" charset="0"/>
              </a:rPr>
              <a:t>avalanches</a:t>
            </a:r>
            <a:r>
              <a:rPr lang="it-IT" altLang="en-US" sz="18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 dirty="0" err="1">
                <a:solidFill>
                  <a:srgbClr val="FF0000"/>
                </a:solidFill>
                <a:latin typeface="Comic Sans MS" pitchFamily="66" charset="0"/>
              </a:rPr>
              <a:t>neurons</a:t>
            </a:r>
            <a:r>
              <a:rPr lang="it-IT" alt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en-US" sz="1800" dirty="0" err="1">
                <a:solidFill>
                  <a:srgbClr val="FF0000"/>
                </a:solidFill>
                <a:latin typeface="Comic Sans MS" pitchFamily="66" charset="0"/>
              </a:rPr>
              <a:t>depolarized</a:t>
            </a:r>
            <a:r>
              <a:rPr lang="it-IT" alt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en-US" sz="1800" dirty="0" err="1">
                <a:solidFill>
                  <a:srgbClr val="FF0000"/>
                </a:solidFill>
                <a:latin typeface="Comic Sans MS" pitchFamily="66" charset="0"/>
              </a:rPr>
              <a:t>after</a:t>
            </a:r>
            <a:r>
              <a:rPr lang="it-IT" alt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en-US" sz="1800" dirty="0" err="1">
                <a:solidFill>
                  <a:srgbClr val="FF0000"/>
                </a:solidFill>
                <a:latin typeface="Comic Sans MS" pitchFamily="66" charset="0"/>
              </a:rPr>
              <a:t>firing</a:t>
            </a:r>
            <a:endParaRPr lang="it-IT" altLang="en-US" sz="1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 dirty="0">
              <a:solidFill>
                <a:srgbClr val="9966FF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 dirty="0" err="1">
                <a:solidFill>
                  <a:srgbClr val="0000FF"/>
                </a:solidFill>
                <a:latin typeface="Comic Sans MS" pitchFamily="66" charset="0"/>
              </a:rPr>
              <a:t>Disfacilitation</a:t>
            </a:r>
            <a:r>
              <a:rPr lang="it-IT" altLang="en-US" sz="18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altLang="en-US" sz="1800" dirty="0" err="1">
                <a:solidFill>
                  <a:srgbClr val="0000FF"/>
                </a:solidFill>
                <a:latin typeface="Comic Sans MS" pitchFamily="66" charset="0"/>
              </a:rPr>
              <a:t>period</a:t>
            </a:r>
            <a:r>
              <a:rPr lang="it-IT" altLang="en-US" sz="18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altLang="en-US" sz="1800" dirty="0" err="1">
                <a:solidFill>
                  <a:srgbClr val="0000FF"/>
                </a:solidFill>
                <a:latin typeface="Comic Sans MS" pitchFamily="66" charset="0"/>
              </a:rPr>
              <a:t>after</a:t>
            </a:r>
            <a:r>
              <a:rPr lang="it-IT" altLang="en-US" sz="1800" dirty="0">
                <a:solidFill>
                  <a:srgbClr val="0000FF"/>
                </a:solidFill>
                <a:latin typeface="Comic Sans MS" pitchFamily="66" charset="0"/>
              </a:rPr>
              <a:t> large </a:t>
            </a:r>
            <a:r>
              <a:rPr lang="it-IT" altLang="en-US" sz="1800" dirty="0" err="1">
                <a:solidFill>
                  <a:srgbClr val="0000FF"/>
                </a:solidFill>
                <a:latin typeface="Comic Sans MS" pitchFamily="66" charset="0"/>
              </a:rPr>
              <a:t>avalanches</a:t>
            </a:r>
            <a:endParaRPr lang="it-IT" altLang="en-US" sz="18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 dirty="0" err="1">
                <a:solidFill>
                  <a:srgbClr val="0000FF"/>
                </a:solidFill>
                <a:latin typeface="Comic Sans MS" pitchFamily="66" charset="0"/>
              </a:rPr>
              <a:t>Neurons</a:t>
            </a:r>
            <a:r>
              <a:rPr lang="it-IT" altLang="en-US" sz="18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altLang="en-US" sz="1800" dirty="0" err="1">
                <a:solidFill>
                  <a:srgbClr val="0000FF"/>
                </a:solidFill>
                <a:latin typeface="Comic Sans MS" pitchFamily="66" charset="0"/>
              </a:rPr>
              <a:t>hyperpolarized</a:t>
            </a:r>
            <a:r>
              <a:rPr lang="it-IT" altLang="en-US" sz="18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altLang="en-US" sz="1800" dirty="0" err="1">
                <a:solidFill>
                  <a:srgbClr val="0000FF"/>
                </a:solidFill>
                <a:latin typeface="Comic Sans MS" pitchFamily="66" charset="0"/>
              </a:rPr>
              <a:t>after</a:t>
            </a:r>
            <a:r>
              <a:rPr lang="it-IT" altLang="en-US" sz="18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altLang="en-US" sz="1800" dirty="0" err="1">
                <a:solidFill>
                  <a:srgbClr val="0000FF"/>
                </a:solidFill>
                <a:latin typeface="Comic Sans MS" pitchFamily="66" charset="0"/>
              </a:rPr>
              <a:t>firing</a:t>
            </a:r>
            <a:endParaRPr lang="it-IT" altLang="en-US" sz="18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mic Sans MS" pitchFamily="66" charset="0"/>
              </a:rPr>
              <a:t>Balance between excitation and inhibition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 dirty="0" err="1">
                <a:solidFill>
                  <a:srgbClr val="FF0000"/>
                </a:solidFill>
                <a:latin typeface="Comic Sans MS" pitchFamily="66" charset="0"/>
              </a:rPr>
              <a:t>Homeostatic</a:t>
            </a:r>
            <a:r>
              <a:rPr lang="it-IT" alt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en-US" sz="1800" dirty="0" err="1">
                <a:solidFill>
                  <a:srgbClr val="FF0000"/>
                </a:solidFill>
                <a:latin typeface="Comic Sans MS" pitchFamily="66" charset="0"/>
              </a:rPr>
              <a:t>regulatory</a:t>
            </a:r>
            <a:r>
              <a:rPr lang="it-IT" alt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en-US" sz="1800" dirty="0" err="1">
                <a:solidFill>
                  <a:srgbClr val="FF0000"/>
                </a:solidFill>
                <a:latin typeface="Comic Sans MS" pitchFamily="66" charset="0"/>
              </a:rPr>
              <a:t>mechanism</a:t>
            </a:r>
            <a:endParaRPr lang="en-US" altLang="en-US" sz="1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1835696" y="5013176"/>
            <a:ext cx="87374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12164" r="9917" b="6926"/>
          <a:stretch>
            <a:fillRect/>
          </a:stretch>
        </p:blipFill>
        <p:spPr bwMode="auto">
          <a:xfrm>
            <a:off x="73025" y="44450"/>
            <a:ext cx="658653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539750" y="5313363"/>
            <a:ext cx="8208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Comic Sans MS" pitchFamily="66" charset="0"/>
              </a:rPr>
              <a:t>espressing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 the balance between excitation and inhibition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is the unique parameter controlling the distribution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 dirty="0" err="1">
                <a:solidFill>
                  <a:srgbClr val="FF0000"/>
                </a:solidFill>
                <a:latin typeface="Comic Sans MS" pitchFamily="66" charset="0"/>
              </a:rPr>
              <a:t>Homeostatic</a:t>
            </a:r>
            <a:r>
              <a:rPr lang="it-IT" alt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en-US" sz="2000" dirty="0" err="1">
                <a:solidFill>
                  <a:srgbClr val="FF0000"/>
                </a:solidFill>
                <a:latin typeface="Comic Sans MS" pitchFamily="66" charset="0"/>
              </a:rPr>
              <a:t>regulatory</a:t>
            </a:r>
            <a:r>
              <a:rPr lang="it-IT" alt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en-US" sz="2000" dirty="0" err="1">
                <a:solidFill>
                  <a:srgbClr val="FF0000"/>
                </a:solidFill>
                <a:latin typeface="Comic Sans MS" pitchFamily="66" charset="0"/>
              </a:rPr>
              <a:t>mechanism</a:t>
            </a:r>
            <a:endParaRPr lang="en-US" alt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5366" name="Oggetto 15"/>
          <p:cNvGraphicFramePr>
            <a:graphicFrameLocks noChangeAspect="1"/>
          </p:cNvGraphicFramePr>
          <p:nvPr/>
        </p:nvGraphicFramePr>
        <p:xfrm>
          <a:off x="250825" y="4797425"/>
          <a:ext cx="19446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zione" r:id="rId4" imgW="660113" imgH="215806" progId="Equation.3">
                  <p:embed/>
                </p:oleObj>
              </mc:Choice>
              <mc:Fallback>
                <p:oleObj name="Equazione" r:id="rId4" imgW="660113" imgH="215806" progId="Equation.3">
                  <p:embed/>
                  <p:pic>
                    <p:nvPicPr>
                      <p:cNvPr id="15366" name="Ogget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97425"/>
                        <a:ext cx="1944688" cy="4683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Freccia a destra 1"/>
          <p:cNvSpPr>
            <a:spLocks noChangeArrowheads="1"/>
          </p:cNvSpPr>
          <p:nvPr/>
        </p:nvSpPr>
        <p:spPr bwMode="auto">
          <a:xfrm>
            <a:off x="1403350" y="6092825"/>
            <a:ext cx="865188" cy="144463"/>
          </a:xfrm>
          <a:prstGeom prst="rightArrow">
            <a:avLst>
              <a:gd name="adj1" fmla="val 50000"/>
              <a:gd name="adj2" fmla="val 4990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86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33203</TotalTime>
  <Words>1212</Words>
  <Application>Microsoft Office PowerPoint</Application>
  <PresentationFormat>Presentazione su schermo (4:3)</PresentationFormat>
  <Paragraphs>229</Paragraphs>
  <Slides>22</Slides>
  <Notes>4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Comic Sans MS</vt:lpstr>
      <vt:lpstr>Courier New</vt:lpstr>
      <vt:lpstr>Symbol</vt:lpstr>
      <vt:lpstr>Times New Roman</vt:lpstr>
      <vt:lpstr>Wingdings</vt:lpstr>
      <vt:lpstr>Tema di Office</vt:lpstr>
      <vt:lpstr>Equazione</vt:lpstr>
      <vt:lpstr>Equation</vt:lpstr>
      <vt:lpstr>Presentazione standard di PowerPoint</vt:lpstr>
      <vt:lpstr>Presentazione standard di PowerPoint</vt:lpstr>
      <vt:lpstr>MODEL WITH SHORT AND LONG-TERM PLASTICITY</vt:lpstr>
      <vt:lpstr>Presentazione standard di PowerPoint</vt:lpstr>
      <vt:lpstr>Intertime distribution</vt:lpstr>
      <vt:lpstr>Experimental avalanche  inter-time distribution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LEARNING</vt:lpstr>
      <vt:lpstr>Presentazione standard di PowerPoint</vt:lpstr>
      <vt:lpstr>MULTI-TASK LEARNING: Learning vs. forgetting</vt:lpstr>
      <vt:lpstr>Optimal Percentage of Inhibitory Synapses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Lucilla De Arcangelis</dc:creator>
  <cp:lastModifiedBy>Lucilla De Arcangelis</cp:lastModifiedBy>
  <cp:revision>119</cp:revision>
  <dcterms:created xsi:type="dcterms:W3CDTF">2019-08-06T17:00:37Z</dcterms:created>
  <dcterms:modified xsi:type="dcterms:W3CDTF">2019-12-10T14:17:52Z</dcterms:modified>
</cp:coreProperties>
</file>