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5"/>
  </p:notesMasterIdLst>
  <p:sldIdLst>
    <p:sldId id="257" r:id="rId2"/>
    <p:sldId id="274" r:id="rId3"/>
    <p:sldId id="295" r:id="rId4"/>
    <p:sldId id="291" r:id="rId5"/>
    <p:sldId id="329" r:id="rId6"/>
    <p:sldId id="321" r:id="rId7"/>
    <p:sldId id="322" r:id="rId8"/>
    <p:sldId id="323" r:id="rId9"/>
    <p:sldId id="324" r:id="rId10"/>
    <p:sldId id="325" r:id="rId11"/>
    <p:sldId id="326" r:id="rId12"/>
    <p:sldId id="331" r:id="rId13"/>
    <p:sldId id="268" r:id="rId14"/>
    <p:sldId id="261" r:id="rId15"/>
    <p:sldId id="275" r:id="rId16"/>
    <p:sldId id="332" r:id="rId17"/>
    <p:sldId id="344" r:id="rId18"/>
    <p:sldId id="345" r:id="rId19"/>
    <p:sldId id="264" r:id="rId20"/>
    <p:sldId id="346" r:id="rId21"/>
    <p:sldId id="333" r:id="rId22"/>
    <p:sldId id="330" r:id="rId23"/>
    <p:sldId id="334" r:id="rId24"/>
    <p:sldId id="314" r:id="rId25"/>
    <p:sldId id="315" r:id="rId26"/>
    <p:sldId id="316" r:id="rId27"/>
    <p:sldId id="317" r:id="rId28"/>
    <p:sldId id="340" r:id="rId29"/>
    <p:sldId id="337" r:id="rId30"/>
    <p:sldId id="342" r:id="rId31"/>
    <p:sldId id="347" r:id="rId32"/>
    <p:sldId id="335" r:id="rId33"/>
    <p:sldId id="349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81CB"/>
    <a:srgbClr val="CDDDF3"/>
    <a:srgbClr val="0002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00" d="100"/>
          <a:sy n="100" d="100"/>
        </p:scale>
        <p:origin x="360" y="-111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769CD2-4944-4842-B83A-EC7B5F725C7F}" type="datetimeFigureOut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2BC9B4-2FE5-4E6E-B875-D490C1D77A5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528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4718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856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06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1478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93480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09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6FF01D3-EC7C-459F-A653-C99E6BFB6C41}" type="slidenum">
              <a:rPr lang="es-ES" altLang="es-ES">
                <a:ea typeface="Arial Unicode MS" panose="020B0604020202020204" pitchFamily="34" charset="-128"/>
                <a:cs typeface="Arial Unicode MS" panose="020B0604020202020204" pitchFamily="34" charset="-128"/>
              </a:rPr>
              <a:pPr eaLnBrk="1" hangingPunct="1"/>
              <a:t>4</a:t>
            </a:fld>
            <a:endParaRPr lang="es-ES" altLang="es-ES"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sp>
        <p:nvSpPr>
          <p:cNvPr id="7782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4988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s-ES" altLang="es-ES" smtClean="0"/>
              <a:t>25 nm PMMA</a:t>
            </a:r>
          </a:p>
          <a:p>
            <a:pPr>
              <a:spcBef>
                <a:spcPct val="0"/>
              </a:spcBef>
            </a:pPr>
            <a:r>
              <a:rPr lang="es-ES" altLang="es-ES" smtClean="0"/>
              <a:t>50 nm Ni</a:t>
            </a:r>
          </a:p>
          <a:p>
            <a:pPr>
              <a:spcBef>
                <a:spcPct val="0"/>
              </a:spcBef>
            </a:pPr>
            <a:endParaRPr lang="es-ES" altLang="es-ES" smtClean="0"/>
          </a:p>
        </p:txBody>
      </p:sp>
    </p:spTree>
    <p:extLst>
      <p:ext uri="{BB962C8B-B14F-4D97-AF65-F5344CB8AC3E}">
        <p14:creationId xmlns:p14="http://schemas.microsoft.com/office/powerpoint/2010/main" val="7175158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0198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2BC9B4-2FE5-4E6E-B875-D490C1D77A5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821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8387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42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4544F0-59F4-44E6-A82A-66E0176DA8B4}" type="slidenum">
              <a:rPr lang="en-GB" altLang="es-ES">
                <a:solidFill>
                  <a:prstClr val="black"/>
                </a:solidFill>
              </a:rPr>
              <a:pPr/>
              <a:t>18</a:t>
            </a:fld>
            <a:endParaRPr lang="en-GB" altLang="es-ES">
              <a:solidFill>
                <a:prstClr val="black"/>
              </a:solidFill>
            </a:endParaRPr>
          </a:p>
        </p:txBody>
      </p:sp>
      <p:sp>
        <p:nvSpPr>
          <p:cNvPr id="32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ES" altLang="es-ES"/>
          </a:p>
        </p:txBody>
      </p:sp>
    </p:spTree>
    <p:extLst>
      <p:ext uri="{BB962C8B-B14F-4D97-AF65-F5344CB8AC3E}">
        <p14:creationId xmlns:p14="http://schemas.microsoft.com/office/powerpoint/2010/main" val="33105407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BC9B4-2FE5-4E6E-B875-D490C1D77A5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42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4CE77-EE4D-41BF-B2A0-93F4F3003A80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414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345681-A8B9-42D4-9DDA-A26923812100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3375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FA37B-1428-427E-AFAD-A88C42E89277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0429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2AE425-7C21-4B51-9FB0-7D787FDB02BC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zul 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/>
              <a:t>Haga clic para modificar el estilo de título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16th November 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12th Spanish Conference on Electron Devices</a:t>
            </a:r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noProof="0" smtClean="0"/>
              <a:pPr/>
              <a:t>‹Nº›</a:t>
            </a:fld>
            <a:endParaRPr lang="en-US" noProof="0" dirty="0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4" hasCustomPrompt="1"/>
          </p:nvPr>
        </p:nvSpPr>
        <p:spPr>
          <a:xfrm>
            <a:off x="633600" y="1414523"/>
            <a:ext cx="7887600" cy="4765614"/>
          </a:xfrm>
        </p:spPr>
        <p:txBody>
          <a:bodyPr/>
          <a:lstStyle/>
          <a:p>
            <a:pPr lvl="0"/>
            <a:r>
              <a:rPr lang="en-US" noProof="0"/>
              <a:t>Haga clic para modificar el estilo de texto del patrón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2395956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13B0F-2D9A-4431-9B4E-02BB7FB20000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595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FA7AA-C2DF-4CE1-B579-4EEC456F1A73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2607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407887"/>
            <a:ext cx="3886200" cy="4772252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407887"/>
            <a:ext cx="3886200" cy="4772251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48A1B-9C56-4FB2-863C-97BA0050FEA5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2239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291771"/>
            <a:ext cx="3867150" cy="63862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098675"/>
            <a:ext cx="3867150" cy="4089401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91771"/>
            <a:ext cx="3886201" cy="638629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098675"/>
            <a:ext cx="3886201" cy="4089401"/>
          </a:xfrm>
        </p:spPr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10858B-BA43-4A4F-962E-26400F1221D9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6990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9BEAC7-5F44-429F-AF2D-5C5E6FC65904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264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5DE4D9-4FF0-4C55-92E1-BEDB6FC4F46B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6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990600"/>
            <a:ext cx="2948940" cy="1066798"/>
          </a:xfrm>
        </p:spPr>
        <p:txBody>
          <a:bodyPr anchor="b">
            <a:noAutofit/>
          </a:bodyPr>
          <a:lstStyle>
            <a:lvl1pPr>
              <a:defRPr sz="2400" b="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5DE59-1B90-4DD1-A6B1-075CB441038D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9029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990600"/>
            <a:ext cx="2948940" cy="10668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087A02-7E06-494B-A08A-35877B0E7B8F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699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 userDrawn="1"/>
        </p:nvSpPr>
        <p:spPr bwMode="auto">
          <a:xfrm>
            <a:off x="1092199" y="765175"/>
            <a:ext cx="6980239" cy="45719"/>
          </a:xfrm>
          <a:prstGeom prst="rect">
            <a:avLst/>
          </a:prstGeom>
          <a:gradFill rotWithShape="1">
            <a:gsLst>
              <a:gs pos="37000">
                <a:srgbClr val="4081CB"/>
              </a:gs>
              <a:gs pos="0">
                <a:srgbClr val="000266"/>
              </a:gs>
              <a:gs pos="100000">
                <a:srgbClr val="CDDDF3">
                  <a:alpha val="60000"/>
                </a:srgb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noProof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2200" y="152340"/>
            <a:ext cx="6918326" cy="612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414523"/>
            <a:ext cx="7886700" cy="47656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4280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D503BA57-5A9F-4293-813A-3C8D8242471B}" type="datetime1">
              <a:rPr lang="en-US" smtClean="0"/>
              <a:pPr/>
              <a:t>11/27/2018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428067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rgbClr val="4081CB"/>
                </a:solidFill>
                <a:effectLst/>
              </a:defRPr>
            </a:lvl1pPr>
          </a:lstStyle>
          <a:p>
            <a:r>
              <a:rPr lang="en-US" smtClean="0"/>
              <a:t>March 12th 2015 – Graphene 2015, Bilbao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428067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4081C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1CF60F88-CF8C-44C0-80CA-987FB19CB325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8" name="Picture 5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601" y="23494"/>
            <a:ext cx="1026715" cy="85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64110" y="281178"/>
            <a:ext cx="1026714" cy="388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3068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8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emf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6" y="846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Technology for PTOLEMY Project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22210" y="3650686"/>
            <a:ext cx="7951890" cy="880208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Javier Martínez</a:t>
            </a:r>
            <a:r>
              <a:rPr lang="en-US" sz="1600" b="1" baseline="30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R. Santorelli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,, P. Garcia Abia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Garcia-Cortes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 Cabrera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Moroño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J. 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González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D. Sanz González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J. Morales Merino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S. Fernández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J. Cárabe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s-E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A. Molinero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J.M. </a:t>
            </a:r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Barcala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M.B. Gómez-Mancebo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R. Fernández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I. </a:t>
            </a:r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Rucandio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G. Garcia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A. Boscá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J.  Pedrós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F. Calle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2903184" y="6463557"/>
            <a:ext cx="6485346" cy="256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javier.martinez@upm.es</a:t>
            </a: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-470087" y="4369564"/>
            <a:ext cx="9858617" cy="2785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Instituto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Optoelectrónicos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Microtecnología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Universidad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Politécnica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Madrid, Madrid, Spain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CIEMAT, Centro de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Investigaciones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Energéticas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Mediambientales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Tecnológicas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Madrid, Spain</a:t>
            </a:r>
          </a:p>
          <a:p>
            <a:pPr>
              <a:lnSpc>
                <a:spcPct val="120000"/>
              </a:lnSpc>
            </a:pP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CSIC,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Consejo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Superior de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Investigaciones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Científicas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Madrid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Spain</a:t>
            </a:r>
          </a:p>
          <a:p>
            <a:pPr>
              <a:lnSpc>
                <a:spcPct val="120000"/>
              </a:lnSpc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dirty="0" smtClean="0"/>
          </a:p>
        </p:txBody>
      </p:sp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3464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ADBBF87B-EC64-4EE2-894E-285F8C0800F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07563" y="979499"/>
            <a:ext cx="7887600" cy="1446067"/>
          </a:xfrm>
        </p:spPr>
        <p:txBody>
          <a:bodyPr>
            <a:normAutofit lnSpcReduction="10000"/>
          </a:bodyPr>
          <a:lstStyle/>
          <a:p>
            <a:r>
              <a:rPr lang="en-US" noProof="0" dirty="0"/>
              <a:t>SEM Imaging</a:t>
            </a:r>
          </a:p>
          <a:p>
            <a:pPr lvl="1"/>
            <a:r>
              <a:rPr lang="en-US" dirty="0"/>
              <a:t>Need of partial growth</a:t>
            </a:r>
            <a:endParaRPr lang="en-US" noProof="0" dirty="0"/>
          </a:p>
          <a:p>
            <a:pPr lvl="1"/>
            <a:r>
              <a:rPr lang="en-US" noProof="0" dirty="0"/>
              <a:t>Nucleation density (in grains / cm</a:t>
            </a:r>
            <a:r>
              <a:rPr lang="en-US" baseline="30000" noProof="0" dirty="0"/>
              <a:t>2</a:t>
            </a:r>
            <a:r>
              <a:rPr lang="en-US" noProof="0" dirty="0"/>
              <a:t>)</a:t>
            </a:r>
          </a:p>
          <a:p>
            <a:pPr lvl="1"/>
            <a:r>
              <a:rPr lang="en-US" noProof="0" dirty="0"/>
              <a:t>Lateral growth speed</a:t>
            </a:r>
          </a:p>
          <a:p>
            <a:pPr lvl="2"/>
            <a:r>
              <a:rPr lang="en-US" noProof="0" dirty="0"/>
              <a:t>Area → Mean diameter → Growth speed (in µm/ min)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42F55A2E-9C7B-4DAF-B7F7-4135F25473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00" y="2499359"/>
            <a:ext cx="8376799" cy="3550754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="" xmlns:a16="http://schemas.microsoft.com/office/drawing/2014/main" id="{70573223-6BAF-40A7-B629-8DF96A143BF6}"/>
              </a:ext>
            </a:extLst>
          </p:cNvPr>
          <p:cNvSpPr txBox="1"/>
          <p:nvPr/>
        </p:nvSpPr>
        <p:spPr>
          <a:xfrm>
            <a:off x="383600" y="6089513"/>
            <a:ext cx="83695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Cu foil with small graphene grains. Visible boundaries are from Cu </a:t>
            </a:r>
            <a:r>
              <a:rPr lang="en-US" sz="1600" dirty="0" err="1"/>
              <a:t>microcrystallinity</a:t>
            </a:r>
            <a:endParaRPr lang="en-US" sz="1600" dirty="0"/>
          </a:p>
        </p:txBody>
      </p:sp>
      <p:sp>
        <p:nvSpPr>
          <p:cNvPr id="14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 OF CVD GRAPHENE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756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9FB15375-D2D3-42F6-8243-7A5C98EE9D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700" y="1520322"/>
            <a:ext cx="5400000" cy="4152598"/>
          </a:xfrm>
          <a:prstGeom prst="rect">
            <a:avLst/>
          </a:prstGeom>
        </p:spPr>
      </p:pic>
      <p:sp>
        <p:nvSpPr>
          <p:cNvPr id="8" name="Marcador de contenido 6">
            <a:extLst>
              <a:ext uri="{FF2B5EF4-FFF2-40B4-BE49-F238E27FC236}">
                <a16:creationId xmlns="" xmlns:a16="http://schemas.microsoft.com/office/drawing/2014/main" id="{198E1073-614C-42BE-92BB-4C6C3936E5CF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114300" y="1755491"/>
            <a:ext cx="3380343" cy="4334943"/>
          </a:xfrm>
        </p:spPr>
        <p:txBody>
          <a:bodyPr/>
          <a:lstStyle/>
          <a:p>
            <a:r>
              <a:rPr lang="en-US" dirty="0"/>
              <a:t>No growth for pressure higher than 250 mbar </a:t>
            </a:r>
          </a:p>
          <a:p>
            <a:r>
              <a:rPr lang="en-US" dirty="0"/>
              <a:t>Best results for the lowest pressure</a:t>
            </a:r>
          </a:p>
          <a:p>
            <a:pPr lvl="1"/>
            <a:r>
              <a:rPr lang="en-US" dirty="0"/>
              <a:t>Sublimation issues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="" xmlns:a16="http://schemas.microsoft.com/office/drawing/2014/main" id="{3E513C5B-12CB-4FA0-BB75-507B8E167858}"/>
              </a:ext>
            </a:extLst>
          </p:cNvPr>
          <p:cNvSpPr/>
          <p:nvPr/>
        </p:nvSpPr>
        <p:spPr>
          <a:xfrm>
            <a:off x="4398744" y="2011680"/>
            <a:ext cx="558265" cy="3099335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magen 12">
            <a:extLst>
              <a:ext uri="{FF2B5EF4-FFF2-40B4-BE49-F238E27FC236}">
                <a16:creationId xmlns="" xmlns:a16="http://schemas.microsoft.com/office/drawing/2014/main" id="{5E175785-C023-46CA-B657-78A40E3966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10" y="3869906"/>
            <a:ext cx="3439322" cy="2592000"/>
          </a:xfrm>
          <a:prstGeom prst="rect">
            <a:avLst/>
          </a:prstGeom>
        </p:spPr>
      </p:pic>
      <p:sp>
        <p:nvSpPr>
          <p:cNvPr id="15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PARAMETERS: PRESSURE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093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TRANSFER TO DIFFERENT SUBSTRATES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4357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002062"/>
            <a:ext cx="7950200" cy="1659252"/>
          </a:xfrm>
        </p:spPr>
        <p:txBody>
          <a:bodyPr>
            <a:normAutofit/>
          </a:bodyPr>
          <a:lstStyle/>
          <a:p>
            <a:pPr marL="355600" indent="-355600">
              <a:buBlip>
                <a:blip r:embed="rId2"/>
              </a:buBlip>
            </a:pPr>
            <a:r>
              <a:rPr lang="en-US" dirty="0" smtClean="0"/>
              <a:t>Manual graphene transfer:</a:t>
            </a:r>
          </a:p>
          <a:p>
            <a:pPr marL="723900" lvl="1" indent="-355600">
              <a:buClr>
                <a:srgbClr val="4081CB"/>
              </a:buClr>
              <a:buFont typeface="Century Gothic" panose="020B0502020202020204" pitchFamily="34" charset="0"/>
              <a:buChar char="–"/>
            </a:pPr>
            <a:r>
              <a:rPr lang="en-US" dirty="0" smtClean="0"/>
              <a:t>Requires handling skills</a:t>
            </a:r>
          </a:p>
          <a:p>
            <a:pPr marL="723900" lvl="1" indent="-355600">
              <a:buClr>
                <a:srgbClr val="4081CB"/>
              </a:buClr>
              <a:buFont typeface="Century Gothic" panose="020B0502020202020204" pitchFamily="34" charset="0"/>
              <a:buChar char="–"/>
            </a:pPr>
            <a:r>
              <a:rPr lang="en-US" dirty="0" smtClean="0"/>
              <a:t>Is laborious and time consuming</a:t>
            </a:r>
          </a:p>
          <a:p>
            <a:pPr marL="723900" lvl="1" indent="-355600">
              <a:buClr>
                <a:srgbClr val="4081CB"/>
              </a:buClr>
              <a:buFont typeface="Century Gothic" panose="020B0502020202020204" pitchFamily="34" charset="0"/>
              <a:buChar char="–"/>
            </a:pPr>
            <a:r>
              <a:rPr lang="en-US" dirty="0" smtClean="0"/>
              <a:t>Induces mechanical stress</a:t>
            </a:r>
          </a:p>
          <a:p>
            <a:pPr marL="723900" lvl="1" indent="-355600">
              <a:buClr>
                <a:srgbClr val="4081CB"/>
              </a:buClr>
              <a:buFont typeface="Century Gothic" panose="020B0502020202020204" pitchFamily="34" charset="0"/>
              <a:buChar char="–"/>
            </a:pPr>
            <a:r>
              <a:rPr lang="en-US" dirty="0" smtClean="0"/>
              <a:t>Results in off-centered samples</a:t>
            </a:r>
          </a:p>
        </p:txBody>
      </p:sp>
      <p:grpSp>
        <p:nvGrpSpPr>
          <p:cNvPr id="2" name="Grupo 1"/>
          <p:cNvGrpSpPr/>
          <p:nvPr/>
        </p:nvGrpSpPr>
        <p:grpSpPr>
          <a:xfrm>
            <a:off x="1548746" y="2737720"/>
            <a:ext cx="5848142" cy="1887651"/>
            <a:chOff x="1548746" y="2737720"/>
            <a:chExt cx="5848142" cy="1887651"/>
          </a:xfrm>
        </p:grpSpPr>
        <p:pic>
          <p:nvPicPr>
            <p:cNvPr id="8" name="Imagen 7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548746" y="2737720"/>
              <a:ext cx="5767108" cy="1572745"/>
            </a:xfrm>
            <a:prstGeom prst="rect">
              <a:avLst/>
            </a:prstGeom>
          </p:spPr>
        </p:pic>
        <p:sp>
          <p:nvSpPr>
            <p:cNvPr id="9" name="Rectángulo 8"/>
            <p:cNvSpPr/>
            <p:nvPr/>
          </p:nvSpPr>
          <p:spPr>
            <a:xfrm>
              <a:off x="1629779" y="4360683"/>
              <a:ext cx="5767109" cy="264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just" eaLnBrk="0" fontAlgn="base" hangingPunct="0">
                <a:lnSpc>
                  <a:spcPct val="80000"/>
                </a:lnSpc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sz="1400" i="1" kern="0" dirty="0">
                  <a:solidFill>
                    <a:srgbClr val="000000"/>
                  </a:solidFill>
                </a:rPr>
                <a:t>S. </a:t>
              </a:r>
              <a:r>
                <a:rPr lang="en-US" sz="1400" i="1" kern="0" dirty="0" err="1">
                  <a:solidFill>
                    <a:srgbClr val="000000"/>
                  </a:solidFill>
                </a:rPr>
                <a:t>Bae</a:t>
              </a:r>
              <a:r>
                <a:rPr lang="en-US" sz="1400" i="1" kern="0" dirty="0">
                  <a:solidFill>
                    <a:srgbClr val="000000"/>
                  </a:solidFill>
                </a:rPr>
                <a:t>, H. R. Kim et al., Nat. </a:t>
              </a:r>
              <a:r>
                <a:rPr lang="en-US" sz="1400" i="1" kern="0" dirty="0" err="1">
                  <a:solidFill>
                    <a:srgbClr val="000000"/>
                  </a:solidFill>
                </a:rPr>
                <a:t>Nanotechnol</a:t>
              </a:r>
              <a:r>
                <a:rPr lang="en-US" sz="1400" i="1" kern="0" dirty="0">
                  <a:solidFill>
                    <a:srgbClr val="000000"/>
                  </a:solidFill>
                </a:rPr>
                <a:t>., vol. 5, (2010), p. 574.</a:t>
              </a:r>
            </a:p>
          </p:txBody>
        </p:sp>
      </p:grpSp>
      <p:sp>
        <p:nvSpPr>
          <p:cNvPr id="12" name="Rectángulo 1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STARTING POINT IN THE FABRICATION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538233" y="4742892"/>
            <a:ext cx="7950200" cy="10437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55600" indent="-355600">
              <a:buFont typeface="Wingdings 2" pitchFamily="18" charset="2"/>
              <a:buBlip>
                <a:blip r:embed="rId2"/>
              </a:buBlip>
            </a:pPr>
            <a:r>
              <a:rPr lang="en-US" dirty="0" smtClean="0"/>
              <a:t>Current automatic systems are:</a:t>
            </a:r>
          </a:p>
          <a:p>
            <a:pPr marL="723900" lvl="1" indent="-349250">
              <a:buClr>
                <a:srgbClr val="4081CB"/>
              </a:buClr>
              <a:buFont typeface="Century Gothic" panose="020B0502020202020204" pitchFamily="34" charset="0"/>
              <a:buChar char="–"/>
            </a:pPr>
            <a:r>
              <a:rPr lang="en-US" dirty="0" smtClean="0"/>
              <a:t>Designed for flexible substrates (roll-to-roll)</a:t>
            </a:r>
          </a:p>
          <a:p>
            <a:pPr marL="723900" lvl="1" indent="-349250">
              <a:buClr>
                <a:srgbClr val="4081CB"/>
              </a:buClr>
              <a:buFont typeface="Century Gothic" panose="020B0502020202020204" pitchFamily="34" charset="0"/>
              <a:buChar char="–"/>
            </a:pPr>
            <a:r>
              <a:rPr lang="en-US" dirty="0" smtClean="0"/>
              <a:t>Not for sale yet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38233" y="5559992"/>
            <a:ext cx="7950200" cy="34429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Wingdings 2" pitchFamily="18" charset="2"/>
              <a:buNone/>
            </a:pPr>
            <a:endParaRPr lang="en-US" dirty="0" smtClean="0"/>
          </a:p>
          <a:p>
            <a:pPr marL="0" indent="0">
              <a:buFont typeface="Wingdings 2" pitchFamily="18" charset="2"/>
              <a:buNone/>
            </a:pPr>
            <a:r>
              <a:rPr lang="en-US" dirty="0" smtClean="0">
                <a:solidFill>
                  <a:srgbClr val="FF0000"/>
                </a:solidFill>
                <a:sym typeface="Wingdings" panose="05000000000000000000" pitchFamily="2" charset="2"/>
              </a:rPr>
              <a:t>  </a:t>
            </a:r>
            <a:r>
              <a:rPr lang="en-US" dirty="0" smtClean="0"/>
              <a:t>An automatic transfer for arbitrary substrates is needed</a:t>
            </a:r>
          </a:p>
        </p:txBody>
      </p:sp>
      <p:sp>
        <p:nvSpPr>
          <p:cNvPr id="10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9872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7 CuadroTexto"/>
          <p:cNvSpPr txBox="1"/>
          <p:nvPr/>
        </p:nvSpPr>
        <p:spPr>
          <a:xfrm>
            <a:off x="5049621" y="5550748"/>
            <a:ext cx="37909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+mn-lt"/>
              </a:rPr>
              <a:t>System outcome</a:t>
            </a:r>
            <a:endParaRPr lang="en-US" i="1" dirty="0">
              <a:latin typeface="+mn-lt"/>
            </a:endParaRPr>
          </a:p>
        </p:txBody>
      </p:sp>
      <p:pic>
        <p:nvPicPr>
          <p:cNvPr id="16" name="Picture 1" descr="D:\Alber\Dropbox\Doc\Cosecha propia\Munich 2014\Presentation\Fotos\IMG_20140124_161103.jpg"/>
          <p:cNvPicPr>
            <a:picLocks noChangeAspect="1" noChangeArrowheads="1"/>
          </p:cNvPicPr>
          <p:nvPr/>
        </p:nvPicPr>
        <p:blipFill>
          <a:blip r:embed="rId2" cstate="print"/>
          <a:srcRect l="7426" t="14856"/>
          <a:stretch>
            <a:fillRect/>
          </a:stretch>
        </p:blipFill>
        <p:spPr bwMode="auto">
          <a:xfrm rot="5400000">
            <a:off x="5189289" y="1454165"/>
            <a:ext cx="3511582" cy="4366007"/>
          </a:xfrm>
          <a:prstGeom prst="rect">
            <a:avLst/>
          </a:prstGeom>
          <a:noFill/>
        </p:spPr>
      </p:pic>
      <p:sp>
        <p:nvSpPr>
          <p:cNvPr id="17" name="Rectángulo 16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SYSTEM PROCESS ALGORITHM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22609"/>
            <a:ext cx="4762076" cy="512162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054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 cstate="print"/>
          <a:srcRect l="28765" t="20381" r="29791" b="9137"/>
          <a:stretch/>
        </p:blipFill>
        <p:spPr>
          <a:xfrm>
            <a:off x="1722216" y="914372"/>
            <a:ext cx="5523969" cy="5281711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AUTOMATIC SYSTEM PROCESS ALGORITHM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310184" y="6409537"/>
            <a:ext cx="825194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24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50000"/>
              </a:spcBef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20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1A61A9"/>
              </a:buClr>
              <a:buSzPct val="80000"/>
              <a:buFont typeface="Wingdings 2" panose="05020102010507070707" pitchFamily="18" charset="2"/>
              <a:buChar char="»"/>
              <a:defRPr sz="14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ES" sz="1200" i="1" dirty="0" smtClean="0">
                <a:solidFill>
                  <a:schemeClr val="accent5">
                    <a:lumMod val="75000"/>
                  </a:schemeClr>
                </a:solidFill>
              </a:rPr>
              <a:t>A</a:t>
            </a:r>
            <a:r>
              <a:rPr lang="es-ES" altLang="es-ES" sz="1200" i="1" dirty="0">
                <a:solidFill>
                  <a:schemeClr val="accent5">
                    <a:lumMod val="75000"/>
                  </a:schemeClr>
                </a:solidFill>
              </a:rPr>
              <a:t>. </a:t>
            </a:r>
            <a:r>
              <a:rPr lang="es-ES" altLang="es-ES" sz="1200" i="1" dirty="0" err="1">
                <a:solidFill>
                  <a:schemeClr val="accent5">
                    <a:lumMod val="75000"/>
                  </a:schemeClr>
                </a:solidFill>
              </a:rPr>
              <a:t>Boscá</a:t>
            </a:r>
            <a:r>
              <a:rPr lang="es-ES" altLang="es-ES" sz="1200" i="1" dirty="0" smtClean="0">
                <a:solidFill>
                  <a:schemeClr val="accent5">
                    <a:lumMod val="75000"/>
                  </a:schemeClr>
                </a:solidFill>
              </a:rPr>
              <a:t>,, J. Pedros, </a:t>
            </a:r>
            <a:r>
              <a:rPr lang="es-ES" altLang="es-ES" sz="1200" i="1" dirty="0">
                <a:solidFill>
                  <a:schemeClr val="accent5">
                    <a:lumMod val="75000"/>
                  </a:schemeClr>
                </a:solidFill>
              </a:rPr>
              <a:t>J. Martínez, </a:t>
            </a:r>
            <a:r>
              <a:rPr lang="es-ES" altLang="es-ES" sz="1200" i="1" dirty="0" smtClean="0">
                <a:solidFill>
                  <a:schemeClr val="accent5">
                    <a:lumMod val="75000"/>
                  </a:schemeClr>
                </a:solidFill>
              </a:rPr>
              <a:t>T. Palacios, </a:t>
            </a:r>
            <a:r>
              <a:rPr lang="es-ES" altLang="es-ES" sz="1200" i="1" dirty="0">
                <a:solidFill>
                  <a:schemeClr val="accent5">
                    <a:lumMod val="75000"/>
                  </a:schemeClr>
                </a:solidFill>
              </a:rPr>
              <a:t>F. Calle, </a:t>
            </a:r>
            <a:r>
              <a:rPr lang="es-ES" altLang="es-ES" sz="1200" i="1" dirty="0" err="1" smtClean="0">
                <a:solidFill>
                  <a:schemeClr val="accent5">
                    <a:lumMod val="75000"/>
                  </a:schemeClr>
                </a:solidFill>
              </a:rPr>
              <a:t>Scientific</a:t>
            </a:r>
            <a:r>
              <a:rPr lang="es-ES" altLang="es-ES" sz="1200" i="1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s-ES" altLang="es-ES" sz="1200" i="1" dirty="0" err="1" smtClean="0">
                <a:solidFill>
                  <a:schemeClr val="accent5">
                    <a:lumMod val="75000"/>
                  </a:schemeClr>
                </a:solidFill>
              </a:rPr>
              <a:t>Reports</a:t>
            </a:r>
            <a:r>
              <a:rPr lang="es-ES" altLang="es-ES" sz="1200" i="1" dirty="0" smtClean="0">
                <a:solidFill>
                  <a:schemeClr val="accent5">
                    <a:lumMod val="75000"/>
                  </a:schemeClr>
                </a:solidFill>
              </a:rPr>
              <a:t> 6, 21676 </a:t>
            </a:r>
            <a:r>
              <a:rPr lang="es-ES" altLang="es-ES" sz="1200" i="1" dirty="0">
                <a:solidFill>
                  <a:schemeClr val="accent5">
                    <a:lumMod val="75000"/>
                  </a:schemeClr>
                </a:solidFill>
              </a:rPr>
              <a:t>(2016</a:t>
            </a:r>
            <a:r>
              <a:rPr lang="es-ES" altLang="es-ES" sz="1200" i="1" dirty="0" smtClean="0">
                <a:solidFill>
                  <a:schemeClr val="accent5">
                    <a:lumMod val="75000"/>
                  </a:schemeClr>
                </a:solidFill>
              </a:rPr>
              <a:t>)</a:t>
            </a:r>
            <a:endParaRPr lang="es-ES" altLang="es-ES" sz="1200" i="1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58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CHARACTERIZATION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24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 txBox="1">
            <a:spLocks/>
          </p:cNvSpPr>
          <p:nvPr/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SEM analysis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0 Imagen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900" y="1949067"/>
            <a:ext cx="3505200" cy="3048000"/>
          </a:xfrm>
          <a:prstGeom prst="rect">
            <a:avLst/>
          </a:prstGeom>
        </p:spPr>
      </p:pic>
      <p:pic>
        <p:nvPicPr>
          <p:cNvPr id="7" name="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550" y="1949067"/>
            <a:ext cx="3733800" cy="304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5410200"/>
            <a:ext cx="800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Images acquired with SEM of the sample with holes and sample with graphene transferred on top of the holes</a:t>
            </a:r>
            <a:endParaRPr lang="en-US" dirty="0"/>
          </a:p>
        </p:txBody>
      </p:sp>
      <p:sp>
        <p:nvSpPr>
          <p:cNvPr id="17" name="Rectángulo 16"/>
          <p:cNvSpPr/>
          <p:nvPr/>
        </p:nvSpPr>
        <p:spPr>
          <a:xfrm>
            <a:off x="1162115" y="138931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SUSPENDED MEMBRANES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97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l="23622" t="12646" r="23682" b="5415"/>
          <a:stretch>
            <a:fillRect/>
          </a:stretch>
        </p:blipFill>
        <p:spPr bwMode="auto">
          <a:xfrm>
            <a:off x="0" y="1853839"/>
            <a:ext cx="4379495" cy="3687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 l="23582" t="13882" r="23642" b="5560"/>
          <a:stretch>
            <a:fillRect/>
          </a:stretch>
        </p:blipFill>
        <p:spPr bwMode="auto">
          <a:xfrm>
            <a:off x="4586215" y="1837516"/>
            <a:ext cx="4557785" cy="372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1162115" y="14845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PATTERNING WITH SEM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00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603009" y="980500"/>
            <a:ext cx="5425903" cy="2734396"/>
          </a:xfrm>
        </p:spPr>
        <p:txBody>
          <a:bodyPr>
            <a:normAutofit/>
          </a:bodyPr>
          <a:lstStyle/>
          <a:p>
            <a:pPr marL="355600" indent="-355600">
              <a:buBlip>
                <a:blip r:embed="rId3"/>
              </a:buBlip>
            </a:pPr>
            <a:r>
              <a:rPr lang="en-US" dirty="0" smtClean="0"/>
              <a:t>Vacuum annealing for adsorbent removal</a:t>
            </a:r>
          </a:p>
          <a:p>
            <a:pPr marL="355600" indent="-355600">
              <a:buBlip>
                <a:blip r:embed="rId3"/>
              </a:buBlip>
            </a:pPr>
            <a:r>
              <a:rPr lang="en-US" dirty="0" smtClean="0"/>
              <a:t>Dirac point displacement monitoring </a:t>
            </a:r>
          </a:p>
          <a:p>
            <a:pPr marL="355600" indent="-355600">
              <a:buBlip>
                <a:blip r:embed="rId3"/>
              </a:buBlip>
            </a:pPr>
            <a:r>
              <a:rPr lang="en-US" dirty="0" smtClean="0"/>
              <a:t>3-terminal characterization</a:t>
            </a:r>
          </a:p>
          <a:p>
            <a:pPr marL="355600" indent="-355600">
              <a:buBlip>
                <a:blip r:embed="rId3"/>
              </a:buBlip>
            </a:pPr>
            <a:r>
              <a:rPr lang="en-US" dirty="0" smtClean="0"/>
              <a:t>Use of an extraction method for the electrical parameters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7 Marcador de contenido" descr="IMG_20130206_12325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6751" y="980500"/>
            <a:ext cx="3006918" cy="4009224"/>
          </a:xfrm>
          <a:prstGeom prst="rect">
            <a:avLst/>
          </a:prstGeom>
        </p:spPr>
      </p:pic>
      <p:sp>
        <p:nvSpPr>
          <p:cNvPr id="8" name="8 CuadroTexto"/>
          <p:cNvSpPr txBox="1"/>
          <p:nvPr/>
        </p:nvSpPr>
        <p:spPr>
          <a:xfrm>
            <a:off x="196751" y="5125533"/>
            <a:ext cx="30069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 smtClean="0">
                <a:latin typeface="+mn-lt"/>
              </a:rPr>
              <a:t>JANIS high/low temperature vacuum probe station</a:t>
            </a:r>
            <a:endParaRPr lang="en-US" sz="1600" i="1" dirty="0">
              <a:latin typeface="+mn-lt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938141" y="6156584"/>
            <a:ext cx="76080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A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.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Boscá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, J.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Pedrós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, J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Martínez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 and F. </a:t>
            </a:r>
            <a:r>
              <a:rPr lang="en-US" sz="1400" i="1" dirty="0" err="1">
                <a:solidFill>
                  <a:schemeClr val="accent5">
                    <a:lumMod val="50000"/>
                  </a:schemeClr>
                </a:solidFill>
              </a:rPr>
              <a:t>Calle</a:t>
            </a:r>
            <a:r>
              <a:rPr lang="en-US" sz="1400" i="1" dirty="0">
                <a:solidFill>
                  <a:schemeClr val="accent5">
                    <a:lumMod val="50000"/>
                  </a:schemeClr>
                </a:solidFill>
              </a:rPr>
              <a:t>, J. Appl. Phys., vol. 117, (2015),  </a:t>
            </a:r>
            <a:r>
              <a:rPr lang="en-US" sz="1400" i="1" dirty="0" smtClean="0">
                <a:solidFill>
                  <a:schemeClr val="accent5">
                    <a:lumMod val="50000"/>
                  </a:schemeClr>
                </a:solidFill>
              </a:rPr>
              <a:t>p. 044504</a:t>
            </a:r>
            <a:endParaRPr lang="en-US" sz="1400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 TEST: COMPARISON WITH </a:t>
            </a:r>
            <a:r>
              <a:rPr lang="es-ES" b="1" dirty="0" err="1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GFETs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104371" y="3190966"/>
            <a:ext cx="4166172" cy="2769974"/>
          </a:xfrm>
          <a:prstGeom prst="rect">
            <a:avLst/>
          </a:prstGeom>
        </p:spPr>
      </p:pic>
      <p:sp>
        <p:nvSpPr>
          <p:cNvPr id="1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413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/>
          <p:cNvSpPr/>
          <p:nvPr/>
        </p:nvSpPr>
        <p:spPr>
          <a:xfrm>
            <a:off x="1173707" y="193086"/>
            <a:ext cx="4898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 NANO FABRICATION NETWORK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6996113" y="5180013"/>
            <a:ext cx="989012" cy="3381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s-ES" altLang="es-ES" sz="1600" b="1">
                <a:solidFill>
                  <a:srgbClr val="0000CC"/>
                </a:solidFill>
              </a:rPr>
              <a:t> </a:t>
            </a:r>
          </a:p>
        </p:txBody>
      </p:sp>
      <p:sp>
        <p:nvSpPr>
          <p:cNvPr id="12" name="22 Rectángulo"/>
          <p:cNvSpPr>
            <a:spLocks noChangeArrowheads="1"/>
          </p:cNvSpPr>
          <p:nvPr/>
        </p:nvSpPr>
        <p:spPr bwMode="auto">
          <a:xfrm>
            <a:off x="323528" y="3501008"/>
            <a:ext cx="4897437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s-ES" altLang="es-ES" sz="1400" noProof="1"/>
              <a:t>400 m</a:t>
            </a:r>
            <a:r>
              <a:rPr lang="es-ES" altLang="es-ES" sz="1400" baseline="30000" noProof="1"/>
              <a:t>2</a:t>
            </a:r>
            <a:r>
              <a:rPr lang="es-ES" altLang="es-ES" sz="1400" noProof="1"/>
              <a:t>  Clean Room</a:t>
            </a:r>
          </a:p>
          <a:p>
            <a:pPr eaLnBrk="1" hangingPunct="1"/>
            <a:endParaRPr lang="es-ES" altLang="es-ES" sz="1400" noProof="1"/>
          </a:p>
          <a:p>
            <a:pPr eaLnBrk="1" hangingPunct="1"/>
            <a:r>
              <a:rPr lang="es-ES" altLang="es-ES" sz="1400" noProof="1"/>
              <a:t>300 m</a:t>
            </a:r>
            <a:r>
              <a:rPr lang="es-ES" altLang="es-ES" sz="1400" baseline="30000" noProof="1"/>
              <a:t>2</a:t>
            </a:r>
            <a:r>
              <a:rPr lang="es-ES" altLang="es-ES" sz="1400" noProof="1"/>
              <a:t> Characterization Laboratories</a:t>
            </a:r>
          </a:p>
          <a:p>
            <a:pPr eaLnBrk="1" hangingPunct="1"/>
            <a:endParaRPr lang="es-ES" altLang="es-ES" sz="1400" noProof="1"/>
          </a:p>
          <a:p>
            <a:pPr eaLnBrk="1" hangingPunct="1"/>
            <a:r>
              <a:rPr lang="es-ES" altLang="es-ES" sz="1400" noProof="1"/>
              <a:t>200 m</a:t>
            </a:r>
            <a:r>
              <a:rPr lang="es-ES" altLang="es-ES" sz="1400" baseline="30000" noProof="1"/>
              <a:t>2</a:t>
            </a:r>
            <a:r>
              <a:rPr lang="es-ES" altLang="es-ES" sz="1400" noProof="1"/>
              <a:t> Instrumentation and electronic Laboratories</a:t>
            </a:r>
          </a:p>
        </p:txBody>
      </p:sp>
      <p:grpSp>
        <p:nvGrpSpPr>
          <p:cNvPr id="13" name="26 Grupo"/>
          <p:cNvGrpSpPr/>
          <p:nvPr/>
        </p:nvGrpSpPr>
        <p:grpSpPr>
          <a:xfrm>
            <a:off x="0" y="1196752"/>
            <a:ext cx="8434151" cy="2205037"/>
            <a:chOff x="0" y="1196752"/>
            <a:chExt cx="8434151" cy="2205037"/>
          </a:xfrm>
        </p:grpSpPr>
        <p:pic>
          <p:nvPicPr>
            <p:cNvPr id="14" name="13 Imagen" descr="Foto 1 CT ISOM  Sala blanca.t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1196752"/>
              <a:ext cx="5272088" cy="2205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7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91" t="27293" r="21671" b="36516"/>
            <a:stretch>
              <a:fillRect/>
            </a:stretch>
          </p:blipFill>
          <p:spPr bwMode="auto">
            <a:xfrm>
              <a:off x="5268227" y="1196752"/>
              <a:ext cx="3165924" cy="2203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2" descr="C:\UPM jul 2016\ICTS\javier\RED sala blancas\libro ICTS\FOTO A.jpg"/>
          <p:cNvPicPr>
            <a:picLocks noChangeAspect="1" noChangeArrowheads="1"/>
          </p:cNvPicPr>
          <p:nvPr/>
        </p:nvPicPr>
        <p:blipFill>
          <a:blip r:embed="rId4" cstate="print"/>
          <a:srcRect l="65376"/>
          <a:stretch>
            <a:fillRect/>
          </a:stretch>
        </p:blipFill>
        <p:spPr bwMode="auto">
          <a:xfrm>
            <a:off x="5292080" y="3573016"/>
            <a:ext cx="3851920" cy="3027903"/>
          </a:xfrm>
          <a:prstGeom prst="rect">
            <a:avLst/>
          </a:prstGeom>
          <a:noFill/>
        </p:spPr>
      </p:pic>
      <p:pic>
        <p:nvPicPr>
          <p:cNvPr id="17" name="Picture 4" descr="Resultado de imagen de icts log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5301208"/>
            <a:ext cx="2211379" cy="1224136"/>
          </a:xfrm>
          <a:prstGeom prst="rect">
            <a:avLst/>
          </a:prstGeom>
          <a:noFill/>
        </p:spPr>
      </p:pic>
      <p:grpSp>
        <p:nvGrpSpPr>
          <p:cNvPr id="18" name="25 Grupo"/>
          <p:cNvGrpSpPr/>
          <p:nvPr/>
        </p:nvGrpSpPr>
        <p:grpSpPr>
          <a:xfrm>
            <a:off x="395536" y="5013176"/>
            <a:ext cx="2160240" cy="1512168"/>
            <a:chOff x="-1260648" y="4653136"/>
            <a:chExt cx="2160240" cy="1512168"/>
          </a:xfrm>
        </p:grpSpPr>
        <p:grpSp>
          <p:nvGrpSpPr>
            <p:cNvPr id="19" name="24 Grupo"/>
            <p:cNvGrpSpPr/>
            <p:nvPr/>
          </p:nvGrpSpPr>
          <p:grpSpPr>
            <a:xfrm>
              <a:off x="-1188640" y="4653136"/>
              <a:ext cx="2016224" cy="1008112"/>
              <a:chOff x="539552" y="5157192"/>
              <a:chExt cx="2016224" cy="1008112"/>
            </a:xfrm>
          </p:grpSpPr>
          <p:pic>
            <p:nvPicPr>
              <p:cNvPr id="21" name="Imagen 5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34963" t="69542" r="36230" b="17320"/>
              <a:stretch/>
            </p:blipFill>
            <p:spPr>
              <a:xfrm>
                <a:off x="539552" y="5661248"/>
                <a:ext cx="1965818" cy="504056"/>
              </a:xfrm>
              <a:prstGeom prst="rect">
                <a:avLst/>
              </a:prstGeom>
            </p:spPr>
          </p:pic>
          <p:pic>
            <p:nvPicPr>
              <p:cNvPr id="22" name="Imagen 5"/>
              <p:cNvPicPr>
                <a:picLocks noChangeAspect="1"/>
              </p:cNvPicPr>
              <p:nvPr/>
            </p:nvPicPr>
            <p:blipFill rotWithShape="1">
              <a:blip r:embed="rId6" cstate="print"/>
              <a:srcRect l="4522" t="70680" r="68681" b="19106"/>
              <a:stretch/>
            </p:blipFill>
            <p:spPr>
              <a:xfrm>
                <a:off x="539552" y="5157192"/>
                <a:ext cx="2016224" cy="432048"/>
              </a:xfrm>
              <a:prstGeom prst="rect">
                <a:avLst/>
              </a:prstGeom>
            </p:spPr>
          </p:pic>
        </p:grpSp>
        <p:pic>
          <p:nvPicPr>
            <p:cNvPr id="20" name="Imagen 5"/>
            <p:cNvPicPr>
              <a:picLocks noChangeAspect="1"/>
            </p:cNvPicPr>
            <p:nvPr/>
          </p:nvPicPr>
          <p:blipFill rotWithShape="1">
            <a:blip r:embed="rId6" cstate="print"/>
            <a:srcRect l="66919" t="71752" r="5086" b="18290"/>
            <a:stretch/>
          </p:blipFill>
          <p:spPr>
            <a:xfrm>
              <a:off x="-1260648" y="5733256"/>
              <a:ext cx="2160240" cy="432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5721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704194" y="190671"/>
            <a:ext cx="6941287" cy="41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OTHER CHARACTERIZATION TECHNIQUES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2" descr="Resultado de imagen de ciemat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6394" cy="9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3"/>
          <a:srcRect l="12505" t="38314" r="34089" b="10604"/>
          <a:stretch/>
        </p:blipFill>
        <p:spPr>
          <a:xfrm>
            <a:off x="1125149" y="924798"/>
            <a:ext cx="6680200" cy="359410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1327910" y="4670645"/>
            <a:ext cx="631757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/>
            <a:r>
              <a:rPr lang="es-ES" sz="1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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UV/Vis/NIR 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FTIR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R="0"/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/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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J-V </a:t>
            </a:r>
            <a:r>
              <a:rPr lang="es-E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without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light</a:t>
            </a:r>
          </a:p>
          <a:p>
            <a:pPr marR="0"/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/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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Photocurrent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QSSPC 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SUNS</a:t>
            </a:r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−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i="1" baseline="300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/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/>
            <a:r>
              <a:rPr lang="es-ES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 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Laser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Induced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system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(LBIC</a:t>
            </a:r>
            <a:r>
              <a:rPr lang="es-ES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s-ES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797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DEVICE FABRICATION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10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3" name="3 Grupo"/>
          <p:cNvGrpSpPr>
            <a:grpSpLocks/>
          </p:cNvGrpSpPr>
          <p:nvPr/>
        </p:nvGrpSpPr>
        <p:grpSpPr bwMode="auto">
          <a:xfrm>
            <a:off x="449263" y="1439863"/>
            <a:ext cx="3248025" cy="2527300"/>
            <a:chOff x="424812" y="1073226"/>
            <a:chExt cx="3247593" cy="2527781"/>
          </a:xfrm>
        </p:grpSpPr>
        <p:sp>
          <p:nvSpPr>
            <p:cNvPr id="31" name="30 CuadroTexto"/>
            <p:cNvSpPr txBox="1"/>
            <p:nvPr/>
          </p:nvSpPr>
          <p:spPr>
            <a:xfrm>
              <a:off x="424812" y="1109745"/>
              <a:ext cx="3025373" cy="40012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Hall bars</a:t>
              </a:r>
            </a:p>
          </p:txBody>
        </p:sp>
        <p:grpSp>
          <p:nvGrpSpPr>
            <p:cNvPr id="25622" name="35 Grupo"/>
            <p:cNvGrpSpPr>
              <a:grpSpLocks/>
            </p:cNvGrpSpPr>
            <p:nvPr/>
          </p:nvGrpSpPr>
          <p:grpSpPr bwMode="auto">
            <a:xfrm>
              <a:off x="611560" y="1073226"/>
              <a:ext cx="3060845" cy="2527781"/>
              <a:chOff x="611560" y="1073226"/>
              <a:chExt cx="3060845" cy="2527781"/>
            </a:xfrm>
          </p:grpSpPr>
          <p:sp>
            <p:nvSpPr>
              <p:cNvPr id="33" name="32 CuadroTexto"/>
              <p:cNvSpPr txBox="1"/>
              <p:nvPr/>
            </p:nvSpPr>
            <p:spPr>
              <a:xfrm>
                <a:off x="612112" y="1557505"/>
                <a:ext cx="1957127" cy="40012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b="1" dirty="0">
                    <a:solidFill>
                      <a:schemeClr val="accent6">
                        <a:lumMod val="75000"/>
                      </a:schemeClr>
                    </a:solidFill>
                    <a:latin typeface="+mn-lt"/>
                    <a:cs typeface="+mn-cs"/>
                  </a:rPr>
                  <a:t> </a:t>
                </a:r>
              </a:p>
            </p:txBody>
          </p:sp>
          <p:pic>
            <p:nvPicPr>
              <p:cNvPr id="25624" name="33 Imagen" descr="Imagen2.png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688434" y="1617037"/>
                <a:ext cx="2527781" cy="144016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5604" name="8 Grupo"/>
          <p:cNvGrpSpPr>
            <a:grpSpLocks/>
          </p:cNvGrpSpPr>
          <p:nvPr/>
        </p:nvGrpSpPr>
        <p:grpSpPr bwMode="auto">
          <a:xfrm>
            <a:off x="3995738" y="1628775"/>
            <a:ext cx="2085975" cy="2241550"/>
            <a:chOff x="3900466" y="1154021"/>
            <a:chExt cx="2086677" cy="2241074"/>
          </a:xfrm>
        </p:grpSpPr>
        <p:pic>
          <p:nvPicPr>
            <p:cNvPr id="25619" name="35 Imagen" descr="FINAL MAP 100X 03 01.JP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49" t="9312" r="41141" b="35564"/>
            <a:stretch>
              <a:fillRect/>
            </a:stretch>
          </p:blipFill>
          <p:spPr bwMode="auto">
            <a:xfrm>
              <a:off x="3917234" y="1614534"/>
              <a:ext cx="1865350" cy="1780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7" name="36 CuadroTexto"/>
            <p:cNvSpPr txBox="1"/>
            <p:nvPr/>
          </p:nvSpPr>
          <p:spPr>
            <a:xfrm>
              <a:off x="3900466" y="1154021"/>
              <a:ext cx="2086677" cy="39996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Van </a:t>
              </a:r>
              <a:r>
                <a:rPr lang="en-US" sz="2000" b="1" dirty="0" err="1">
                  <a:solidFill>
                    <a:srgbClr val="0070C0"/>
                  </a:solidFill>
                  <a:latin typeface="+mn-lt"/>
                  <a:cs typeface="+mn-cs"/>
                </a:rPr>
                <a:t>der</a:t>
              </a: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 </a:t>
              </a:r>
              <a:r>
                <a:rPr lang="en-US" sz="2000" b="1" dirty="0" err="1">
                  <a:solidFill>
                    <a:srgbClr val="0070C0"/>
                  </a:solidFill>
                  <a:latin typeface="+mn-lt"/>
                  <a:cs typeface="+mn-cs"/>
                </a:rPr>
                <a:t>Pauw</a:t>
              </a: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 </a:t>
              </a:r>
            </a:p>
          </p:txBody>
        </p:sp>
      </p:grpSp>
      <p:sp>
        <p:nvSpPr>
          <p:cNvPr id="39" name="38 CuadroTexto"/>
          <p:cNvSpPr txBox="1"/>
          <p:nvPr/>
        </p:nvSpPr>
        <p:spPr bwMode="auto">
          <a:xfrm>
            <a:off x="7019925" y="1557338"/>
            <a:ext cx="1552575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dirty="0">
                <a:solidFill>
                  <a:srgbClr val="0070C0"/>
                </a:solidFill>
                <a:latin typeface="+mj-lt"/>
                <a:cs typeface="Times New Roman" pitchFamily="18" charset="0"/>
              </a:rPr>
              <a:t>TLMs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+mj-lt"/>
                <a:cs typeface="Times New Roman" pitchFamily="18" charset="0"/>
              </a:rPr>
              <a:t> </a:t>
            </a:r>
          </a:p>
        </p:txBody>
      </p:sp>
      <p:grpSp>
        <p:nvGrpSpPr>
          <p:cNvPr id="25606" name="14 Grupo"/>
          <p:cNvGrpSpPr>
            <a:grpSpLocks/>
          </p:cNvGrpSpPr>
          <p:nvPr/>
        </p:nvGrpSpPr>
        <p:grpSpPr bwMode="auto">
          <a:xfrm>
            <a:off x="879894" y="4400132"/>
            <a:ext cx="1962150" cy="756066"/>
            <a:chOff x="895737" y="3995303"/>
            <a:chExt cx="1848138" cy="722352"/>
          </a:xfrm>
        </p:grpSpPr>
        <p:sp>
          <p:nvSpPr>
            <p:cNvPr id="42" name="41 CuadroTexto"/>
            <p:cNvSpPr txBox="1"/>
            <p:nvPr/>
          </p:nvSpPr>
          <p:spPr>
            <a:xfrm>
              <a:off x="895737" y="3995303"/>
              <a:ext cx="1848138" cy="38221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Transistors</a:t>
              </a:r>
              <a:r>
                <a:rPr lang="en-US" sz="2000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+mn-cs"/>
                </a:rPr>
                <a:t> </a:t>
              </a:r>
            </a:p>
          </p:txBody>
        </p:sp>
        <p:sp>
          <p:nvSpPr>
            <p:cNvPr id="49" name="48 Rectángulo"/>
            <p:cNvSpPr/>
            <p:nvPr/>
          </p:nvSpPr>
          <p:spPr bwMode="auto">
            <a:xfrm>
              <a:off x="1255700" y="4609969"/>
              <a:ext cx="104668" cy="107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s-ES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grpSp>
        <p:nvGrpSpPr>
          <p:cNvPr id="25607" name="23 Grupo"/>
          <p:cNvGrpSpPr>
            <a:grpSpLocks/>
          </p:cNvGrpSpPr>
          <p:nvPr/>
        </p:nvGrpSpPr>
        <p:grpSpPr bwMode="auto">
          <a:xfrm>
            <a:off x="3492500" y="4365625"/>
            <a:ext cx="2570163" cy="2084388"/>
            <a:chOff x="3786605" y="4401953"/>
            <a:chExt cx="2570651" cy="2084041"/>
          </a:xfrm>
        </p:grpSpPr>
        <p:sp>
          <p:nvSpPr>
            <p:cNvPr id="51" name="50 CuadroTexto"/>
            <p:cNvSpPr txBox="1"/>
            <p:nvPr/>
          </p:nvSpPr>
          <p:spPr>
            <a:xfrm>
              <a:off x="3786605" y="4401953"/>
              <a:ext cx="2570651" cy="399983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>
                  <a:solidFill>
                    <a:srgbClr val="0070C0"/>
                  </a:solidFill>
                  <a:latin typeface="+mn-lt"/>
                  <a:cs typeface="+mn-cs"/>
                </a:rPr>
                <a:t>Flexible electronics</a:t>
              </a:r>
            </a:p>
          </p:txBody>
        </p:sp>
        <p:pic>
          <p:nvPicPr>
            <p:cNvPr id="25616" name="51 Imagen" descr="20130212_100550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529" t="19740" r="28529" b="59261"/>
            <a:stretch>
              <a:fillRect/>
            </a:stretch>
          </p:blipFill>
          <p:spPr bwMode="auto">
            <a:xfrm>
              <a:off x="3895463" y="4905260"/>
              <a:ext cx="2254964" cy="15807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5608" name="26 Grupo"/>
          <p:cNvGrpSpPr>
            <a:grpSpLocks/>
          </p:cNvGrpSpPr>
          <p:nvPr/>
        </p:nvGrpSpPr>
        <p:grpSpPr bwMode="auto">
          <a:xfrm>
            <a:off x="6227763" y="4368052"/>
            <a:ext cx="2740025" cy="1850187"/>
            <a:chOff x="6250765" y="3919285"/>
            <a:chExt cx="2739641" cy="1850142"/>
          </a:xfrm>
        </p:grpSpPr>
        <p:sp>
          <p:nvSpPr>
            <p:cNvPr id="54" name="53 CuadroTexto"/>
            <p:cNvSpPr txBox="1"/>
            <p:nvPr/>
          </p:nvSpPr>
          <p:spPr>
            <a:xfrm>
              <a:off x="6392242" y="3919285"/>
              <a:ext cx="2419011" cy="40004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2000" b="1" dirty="0" err="1">
                  <a:solidFill>
                    <a:srgbClr val="0070C0"/>
                  </a:solidFill>
                  <a:latin typeface="+mn-lt"/>
                  <a:cs typeface="+mn-cs"/>
                </a:rPr>
                <a:t>Supercapacitors</a:t>
              </a:r>
              <a:endParaRPr lang="en-US" sz="2000" b="1" dirty="0">
                <a:solidFill>
                  <a:srgbClr val="0070C0"/>
                </a:solidFill>
                <a:latin typeface="+mn-lt"/>
                <a:cs typeface="+mn-cs"/>
              </a:endParaRPr>
            </a:p>
          </p:txBody>
        </p:sp>
        <p:pic>
          <p:nvPicPr>
            <p:cNvPr id="25614" name="Picture 3"/>
            <p:cNvPicPr>
              <a:picLocks noChangeAspect="1" noChangeArrowheads="1"/>
            </p:cNvPicPr>
            <p:nvPr/>
          </p:nvPicPr>
          <p:blipFill>
            <a:blip r:embed="rId5" cstate="print">
              <a:lum brigh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539" t="26392" r="34830" b="58476"/>
            <a:stretch>
              <a:fillRect/>
            </a:stretch>
          </p:blipFill>
          <p:spPr bwMode="auto">
            <a:xfrm>
              <a:off x="6250765" y="4656448"/>
              <a:ext cx="2739641" cy="1112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6" cstate="print">
            <a:lum bright="2000" contrast="-4000"/>
          </a:blip>
          <a:srcRect b="1504"/>
          <a:stretch>
            <a:fillRect/>
          </a:stretch>
        </p:blipFill>
        <p:spPr bwMode="auto">
          <a:xfrm rot="5400000">
            <a:off x="253175" y="2282842"/>
            <a:ext cx="1952906" cy="144283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/>
            <a:bevelB w="152400"/>
          </a:sp3d>
        </p:spPr>
      </p:pic>
      <p:sp>
        <p:nvSpPr>
          <p:cNvPr id="25610" name="1 Título"/>
          <p:cNvSpPr>
            <a:spLocks noGrp="1"/>
          </p:cNvSpPr>
          <p:nvPr>
            <p:ph type="title"/>
          </p:nvPr>
        </p:nvSpPr>
        <p:spPr bwMode="auto">
          <a:xfrm>
            <a:off x="3250067" y="863540"/>
            <a:ext cx="7019925" cy="5619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s-ES" sz="2400" b="1" dirty="0" smtClean="0"/>
              <a:t>Electronic Devices</a:t>
            </a:r>
          </a:p>
        </p:txBody>
      </p:sp>
      <p:pic>
        <p:nvPicPr>
          <p:cNvPr id="25611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3" t="54306" r="60143" b="30493"/>
          <a:stretch>
            <a:fillRect/>
          </a:stretch>
        </p:blipFill>
        <p:spPr bwMode="auto">
          <a:xfrm>
            <a:off x="468313" y="4941888"/>
            <a:ext cx="2447925" cy="1566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2" name="Picture 3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98" t="46799" r="60233" b="34578"/>
          <a:stretch>
            <a:fillRect/>
          </a:stretch>
        </p:blipFill>
        <p:spPr bwMode="auto">
          <a:xfrm>
            <a:off x="6300788" y="2060575"/>
            <a:ext cx="2663825" cy="184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ángulo 25"/>
          <p:cNvSpPr/>
          <p:nvPr/>
        </p:nvSpPr>
        <p:spPr>
          <a:xfrm>
            <a:off x="1173707" y="193086"/>
            <a:ext cx="4898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GROUP AT ISOM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626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IRRADIATION WITH DEUTERIUM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9446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465872" y="912454"/>
            <a:ext cx="8253880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s-ES" dirty="0" smtClean="0"/>
              <a:t>The </a:t>
            </a:r>
            <a:r>
              <a:rPr lang="es-ES" dirty="0"/>
              <a:t>2 MeV electron Van de Graaff Accelerator permits material irradiation either by electron beam or by Bremsstrahlung induced by stopping </a:t>
            </a:r>
            <a:r>
              <a:rPr lang="es-ES" dirty="0" smtClean="0"/>
              <a:t>of the </a:t>
            </a:r>
            <a:r>
              <a:rPr lang="es-ES" dirty="0"/>
              <a:t>electron beam. </a:t>
            </a:r>
            <a:endParaRPr lang="es-ES" dirty="0" smtClean="0"/>
          </a:p>
          <a:p>
            <a:pPr>
              <a:lnSpc>
                <a:spcPct val="120000"/>
              </a:lnSpc>
            </a:pPr>
            <a:endParaRPr lang="es-ES_tradnl" dirty="0"/>
          </a:p>
        </p:txBody>
      </p:sp>
      <p:pic>
        <p:nvPicPr>
          <p:cNvPr id="5" name="Imagen 4" descr="AA_DSC_5713 copi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44" y="3959547"/>
            <a:ext cx="3515884" cy="2343922"/>
          </a:xfrm>
          <a:prstGeom prst="rect">
            <a:avLst/>
          </a:prstGeom>
          <a:ln>
            <a:solidFill>
              <a:srgbClr val="1F497D"/>
            </a:solidFill>
          </a:ln>
        </p:spPr>
      </p:pic>
      <p:pic>
        <p:nvPicPr>
          <p:cNvPr id="6" name="Imagen 5" descr="AA_DSC_5706 copia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2910" y="3959547"/>
            <a:ext cx="3515884" cy="2343922"/>
          </a:xfrm>
          <a:prstGeom prst="rect">
            <a:avLst/>
          </a:prstGeom>
          <a:ln>
            <a:solidFill>
              <a:srgbClr val="1F497D"/>
            </a:solidFill>
          </a:ln>
        </p:spPr>
      </p:pic>
      <p:sp>
        <p:nvSpPr>
          <p:cNvPr id="8" name="CuadroTexto 7"/>
          <p:cNvSpPr txBox="1"/>
          <p:nvPr/>
        </p:nvSpPr>
        <p:spPr>
          <a:xfrm>
            <a:off x="850449" y="1706538"/>
            <a:ext cx="7484726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/>
              <a:t>H</a:t>
            </a:r>
            <a:r>
              <a:rPr lang="es-ES" dirty="0" smtClean="0"/>
              <a:t>igh </a:t>
            </a:r>
            <a:r>
              <a:rPr lang="es-ES" dirty="0"/>
              <a:t>vacuum, air, or controlled atmospheres like D</a:t>
            </a:r>
            <a:r>
              <a:rPr lang="es-ES" baseline="-25000" dirty="0"/>
              <a:t>2</a:t>
            </a:r>
            <a:r>
              <a:rPr lang="es-ES" dirty="0"/>
              <a:t> </a:t>
            </a: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Electron </a:t>
            </a:r>
            <a:r>
              <a:rPr lang="es-ES" dirty="0"/>
              <a:t>e</a:t>
            </a:r>
            <a:r>
              <a:rPr lang="es-ES" dirty="0" smtClean="0"/>
              <a:t>nergy</a:t>
            </a:r>
            <a:r>
              <a:rPr lang="es-ES" dirty="0"/>
              <a:t>: 0.25 to 2.0 MeV </a:t>
            </a: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 smtClean="0"/>
              <a:t>Electron </a:t>
            </a:r>
            <a:r>
              <a:rPr lang="es-ES" dirty="0"/>
              <a:t>c</a:t>
            </a:r>
            <a:r>
              <a:rPr lang="es-ES" dirty="0" smtClean="0"/>
              <a:t>urrent</a:t>
            </a:r>
            <a:r>
              <a:rPr lang="es-ES" dirty="0"/>
              <a:t>: 10 pA to 150 μA. </a:t>
            </a:r>
            <a:endParaRPr lang="es-ES" dirty="0" smtClean="0"/>
          </a:p>
          <a:p>
            <a:pPr marL="285750" indent="-285750">
              <a:buFontTx/>
              <a:buChar char="-"/>
            </a:pPr>
            <a:r>
              <a:rPr lang="es-ES" dirty="0"/>
              <a:t>D</a:t>
            </a:r>
            <a:r>
              <a:rPr lang="es-ES" dirty="0" smtClean="0"/>
              <a:t>ose </a:t>
            </a:r>
            <a:r>
              <a:rPr lang="es-ES" dirty="0"/>
              <a:t>rates </a:t>
            </a:r>
            <a:r>
              <a:rPr lang="es-ES" dirty="0" smtClean="0"/>
              <a:t>up </a:t>
            </a:r>
            <a:r>
              <a:rPr lang="es-ES" dirty="0"/>
              <a:t>to </a:t>
            </a:r>
            <a:r>
              <a:rPr lang="es-ES" dirty="0" smtClean="0"/>
              <a:t> 10</a:t>
            </a:r>
            <a:r>
              <a:rPr lang="es-ES" baseline="30000" dirty="0" smtClean="0"/>
              <a:t>5</a:t>
            </a:r>
            <a:r>
              <a:rPr lang="es-ES" dirty="0" smtClean="0"/>
              <a:t> </a:t>
            </a:r>
            <a:r>
              <a:rPr lang="es-ES" dirty="0"/>
              <a:t>Gy/s. </a:t>
            </a:r>
            <a:endParaRPr lang="en-US" dirty="0"/>
          </a:p>
        </p:txBody>
      </p:sp>
      <p:pic>
        <p:nvPicPr>
          <p:cNvPr id="10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6394" cy="9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21"/>
          <p:cNvSpPr/>
          <p:nvPr/>
        </p:nvSpPr>
        <p:spPr>
          <a:xfrm>
            <a:off x="1748079" y="166428"/>
            <a:ext cx="6971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IRRADIATION FOR DEUTERIUM IN GRAPHENE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37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AA_VdG3 copi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87" t="20499" r="17418" b="50149"/>
          <a:stretch/>
        </p:blipFill>
        <p:spPr>
          <a:xfrm>
            <a:off x="788626" y="3541868"/>
            <a:ext cx="7752159" cy="2839788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7" name="CuadroTexto 6"/>
          <p:cNvSpPr txBox="1"/>
          <p:nvPr/>
        </p:nvSpPr>
        <p:spPr>
          <a:xfrm>
            <a:off x="4947570" y="1070691"/>
            <a:ext cx="3593215" cy="237244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spcBef>
                <a:spcPts val="500"/>
              </a:spcBef>
            </a:pPr>
            <a:r>
              <a:rPr lang="es-ES" sz="1600" dirty="0"/>
              <a:t>T</a:t>
            </a:r>
            <a:r>
              <a:rPr lang="es-ES" sz="1600" dirty="0" smtClean="0"/>
              <a:t>ritium is radioactive isotope and a laboratory with sufficient radiological protection is necessary in the future experiments</a:t>
            </a:r>
            <a:r>
              <a:rPr lang="es-ES" sz="1600" dirty="0"/>
              <a:t>.</a:t>
            </a:r>
            <a:r>
              <a:rPr lang="es-ES" sz="1600" dirty="0" smtClean="0"/>
              <a:t> </a:t>
            </a:r>
          </a:p>
          <a:p>
            <a:pPr algn="just">
              <a:spcBef>
                <a:spcPts val="500"/>
              </a:spcBef>
            </a:pPr>
            <a:r>
              <a:rPr lang="es-ES" sz="1600" dirty="0" smtClean="0"/>
              <a:t>Meanwhile, D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 loaded in graphene by electron irradiation is being carried out by at CIEMAT (Van de Graaff)</a:t>
            </a:r>
            <a:endParaRPr lang="en-US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450114" y="1171621"/>
            <a:ext cx="3895127" cy="2062103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ES" sz="1600" dirty="0" smtClean="0"/>
              <a:t>Range of parameters for the experiments:</a:t>
            </a:r>
          </a:p>
          <a:p>
            <a:endParaRPr lang="es-ES" sz="1600" dirty="0" smtClean="0"/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Temperature ( RT-800 ºC)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dose rate </a:t>
            </a:r>
            <a:r>
              <a:rPr lang="es-ES" sz="1600" dirty="0" smtClean="0">
                <a:latin typeface="Calibri" pitchFamily="-60" charset="0"/>
              </a:rPr>
              <a:t>ate up to 10 kGy/s</a:t>
            </a:r>
            <a:endParaRPr lang="es-ES" sz="1600" dirty="0" smtClean="0"/>
          </a:p>
          <a:p>
            <a:pPr marL="285750" indent="-285750">
              <a:buFont typeface="Arial"/>
              <a:buChar char="•"/>
            </a:pPr>
            <a:r>
              <a:rPr lang="es-ES" sz="1600" dirty="0" smtClean="0">
                <a:latin typeface="Calibri" pitchFamily="-60" charset="0"/>
              </a:rPr>
              <a:t>gas pressure range: 1-1500 mbar</a:t>
            </a:r>
          </a:p>
          <a:p>
            <a:pPr marL="285750" indent="-285750">
              <a:buFont typeface="Arial"/>
              <a:buChar char="•"/>
            </a:pPr>
            <a:r>
              <a:rPr lang="es-ES" sz="1600" dirty="0" smtClean="0"/>
              <a:t>Atmosphere (High vacuum, air, He, etc.  in this case D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)</a:t>
            </a:r>
            <a:endParaRPr lang="en-US" sz="1600" dirty="0"/>
          </a:p>
        </p:txBody>
      </p:sp>
      <p:sp>
        <p:nvSpPr>
          <p:cNvPr id="6" name="Rectángulo 5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/>
          <p:cNvSpPr txBox="1"/>
          <p:nvPr/>
        </p:nvSpPr>
        <p:spPr>
          <a:xfrm>
            <a:off x="1900989" y="0"/>
            <a:ext cx="6941287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Radiation induced absorption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chamber connected to the end of the 2 MeV Van de Graaff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Accelerator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Picture 2" descr="Resultado de imagen de ciema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6394" cy="9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732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109981" y="133398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255825" y="963736"/>
            <a:ext cx="4208361" cy="579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1600" dirty="0" smtClean="0"/>
              <a:t>Experiments to study the role of the radiation in D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 absorpcion </a:t>
            </a:r>
            <a:r>
              <a:rPr lang="es-ES" sz="1600" dirty="0"/>
              <a:t>are </a:t>
            </a:r>
            <a:r>
              <a:rPr lang="es-ES" sz="1600" dirty="0" smtClean="0"/>
              <a:t>underway since June-2018 for different graphite and graphene samples:</a:t>
            </a:r>
            <a:r>
              <a:rPr lang="es-ES" sz="1600" dirty="0"/>
              <a:t> </a:t>
            </a:r>
            <a:endParaRPr lang="es-ES" sz="1600" dirty="0" smtClean="0"/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_tradnl" sz="1600" dirty="0" smtClean="0"/>
              <a:t>Procedure:</a:t>
            </a:r>
            <a:endParaRPr lang="es-ES_tradnl" sz="1600" dirty="0"/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buFont typeface="Arial"/>
              <a:buChar char="•"/>
            </a:pPr>
            <a:r>
              <a:rPr lang="es-ES" sz="1600" dirty="0"/>
              <a:t>The chamber is filled with D</a:t>
            </a:r>
            <a:r>
              <a:rPr lang="es-ES" sz="1600" baseline="-25000" dirty="0"/>
              <a:t>2</a:t>
            </a:r>
            <a:r>
              <a:rPr lang="es-ES" sz="1600" dirty="0"/>
              <a:t> gas </a:t>
            </a:r>
            <a:r>
              <a:rPr lang="es-ES" sz="1600" dirty="0" smtClean="0"/>
              <a:t>1250 mbar</a:t>
            </a:r>
            <a:endParaRPr lang="es-ES_tradnl" sz="1600" dirty="0">
              <a:solidFill>
                <a:srgbClr val="FF0000"/>
              </a:solidFill>
            </a:endParaRP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buFont typeface="Arial"/>
              <a:buChar char="•"/>
            </a:pPr>
            <a:r>
              <a:rPr lang="es-ES" sz="1600" dirty="0"/>
              <a:t>Sample holder with and oven (T= </a:t>
            </a:r>
            <a:r>
              <a:rPr lang="es-ES" sz="1600" dirty="0" smtClean="0"/>
              <a:t>55 ºC</a:t>
            </a:r>
            <a:r>
              <a:rPr lang="es-ES" sz="1600" dirty="0"/>
              <a:t>) </a:t>
            </a:r>
            <a:endParaRPr lang="es-ES_tradnl" sz="1600" dirty="0"/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buFont typeface="Arial"/>
              <a:buChar char="•"/>
            </a:pPr>
            <a:r>
              <a:rPr lang="es-ES" sz="1600" dirty="0" smtClean="0"/>
              <a:t>@</a:t>
            </a:r>
            <a:r>
              <a:rPr lang="es-ES" sz="1600" dirty="0"/>
              <a:t>1.8 </a:t>
            </a:r>
            <a:r>
              <a:rPr lang="es-ES" sz="1600" dirty="0" smtClean="0"/>
              <a:t>MeV, dose </a:t>
            </a:r>
            <a:r>
              <a:rPr lang="es-ES" sz="1600" dirty="0"/>
              <a:t>rate 500 Gy/s </a:t>
            </a:r>
            <a:r>
              <a:rPr lang="es-ES" sz="1600" dirty="0" smtClean="0"/>
              <a:t> and total </a:t>
            </a:r>
            <a:r>
              <a:rPr lang="es-ES" sz="1600" dirty="0"/>
              <a:t>dose: </a:t>
            </a:r>
            <a:r>
              <a:rPr lang="es-ES" sz="1600" dirty="0" smtClean="0"/>
              <a:t>11 MGy</a:t>
            </a:r>
          </a:p>
          <a:p>
            <a:pPr marL="285750" indent="-285750">
              <a:lnSpc>
                <a:spcPct val="120000"/>
              </a:lnSpc>
              <a:spcBef>
                <a:spcPts val="500"/>
              </a:spcBef>
              <a:buFont typeface="Arial"/>
              <a:buChar char="•"/>
            </a:pPr>
            <a:r>
              <a:rPr lang="es-ES" sz="1600" dirty="0" smtClean="0"/>
              <a:t>Other set of samples </a:t>
            </a:r>
            <a:r>
              <a:rPr lang="es-ES" sz="1600" dirty="0"/>
              <a:t>have </a:t>
            </a:r>
            <a:r>
              <a:rPr lang="es-ES" sz="1600" dirty="0" smtClean="0"/>
              <a:t>been maintained </a:t>
            </a:r>
            <a:r>
              <a:rPr lang="es-ES" sz="1600" dirty="0"/>
              <a:t>in </a:t>
            </a:r>
            <a:r>
              <a:rPr lang="es-ES" sz="1600" dirty="0" smtClean="0"/>
              <a:t>D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 gas (same P, T and time: 6 hours) </a:t>
            </a:r>
            <a:r>
              <a:rPr lang="es-ES" sz="1600" dirty="0"/>
              <a:t>without irradiation to </a:t>
            </a:r>
            <a:r>
              <a:rPr lang="es-ES" sz="1600" dirty="0" smtClean="0"/>
              <a:t>compare with D</a:t>
            </a:r>
            <a:r>
              <a:rPr lang="es-ES" sz="1600" baseline="-25000" dirty="0" smtClean="0"/>
              <a:t>2</a:t>
            </a:r>
            <a:r>
              <a:rPr lang="es-ES" sz="1600" dirty="0" smtClean="0"/>
              <a:t> loading</a:t>
            </a:r>
            <a:r>
              <a:rPr lang="es-ES" sz="1600" dirty="0"/>
              <a:t> </a:t>
            </a:r>
            <a:r>
              <a:rPr lang="es-ES" sz="1600" dirty="0" smtClean="0"/>
              <a:t>under irradiation.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es-ES" sz="1600" dirty="0" err="1" smtClean="0"/>
              <a:t>Analysis</a:t>
            </a:r>
            <a:r>
              <a:rPr lang="es-ES" sz="1600" dirty="0" smtClean="0"/>
              <a:t> by SIMS, TDS, FTIR, XRD, RAMAN, XPS are available in Ciemat.</a:t>
            </a:r>
            <a:endParaRPr lang="en-US" sz="1600" dirty="0"/>
          </a:p>
        </p:txBody>
      </p:sp>
      <p:pic>
        <p:nvPicPr>
          <p:cNvPr id="10" name="Imagen 9" descr="samples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" t="4554" r="22804" b="24313"/>
          <a:stretch/>
        </p:blipFill>
        <p:spPr>
          <a:xfrm>
            <a:off x="4845499" y="1341143"/>
            <a:ext cx="4101830" cy="5114682"/>
          </a:xfrm>
          <a:prstGeom prst="rect">
            <a:avLst/>
          </a:prstGeom>
          <a:ln w="28575" cmpd="sng">
            <a:solidFill>
              <a:srgbClr val="254061"/>
            </a:solidFill>
          </a:ln>
        </p:spPr>
      </p:pic>
      <p:sp>
        <p:nvSpPr>
          <p:cNvPr id="6" name="Rectángulo 5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CuadroTexto 6"/>
          <p:cNvSpPr txBox="1"/>
          <p:nvPr/>
        </p:nvSpPr>
        <p:spPr>
          <a:xfrm>
            <a:off x="1796394" y="0"/>
            <a:ext cx="7039318" cy="81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Experiments in chamber </a:t>
            </a:r>
            <a:r>
              <a:rPr lang="es-ES" b="1" dirty="0">
                <a:solidFill>
                  <a:schemeClr val="accent1">
                    <a:lumMod val="50000"/>
                  </a:schemeClr>
                </a:solidFill>
              </a:rPr>
              <a:t>connected to the end of the 2 MeV Van de Graaff </a:t>
            </a: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Accelerator 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9" name="Picture 2" descr="Resultado de imagen de ciemat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6394" cy="9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293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38904" y="177751"/>
            <a:ext cx="7789413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Preliminary results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 for GR (Graphite rod) samples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2"/>
          <a:srcRect t="17185"/>
          <a:stretch/>
        </p:blipFill>
        <p:spPr>
          <a:xfrm>
            <a:off x="4998365" y="1531134"/>
            <a:ext cx="4145635" cy="343321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247903" y="946358"/>
            <a:ext cx="2303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chemeClr val="tx2"/>
                </a:solidFill>
              </a:rPr>
              <a:t>TDS: Thermal Desorption Spectroscopy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9" name="Imagen 8" descr="Macintosh HD:Users:isabel:Library:Containers:com.apple.mail:Data:Library:Mail Downloads:AE29DFAB-8B48-4939-92A9-03DB76CA6169:image00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4892"/>
            <a:ext cx="4994961" cy="279998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CuadroTexto 9"/>
          <p:cNvSpPr txBox="1"/>
          <p:nvPr/>
        </p:nvSpPr>
        <p:spPr>
          <a:xfrm>
            <a:off x="1073522" y="1156866"/>
            <a:ext cx="35600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F497D"/>
                </a:solidFill>
              </a:rPr>
              <a:t>SIMS: Secondary Ion Mass Spectrometer</a:t>
            </a:r>
            <a:endParaRPr lang="en-US" sz="1600" dirty="0">
              <a:solidFill>
                <a:srgbClr val="1F497D"/>
              </a:solidFill>
            </a:endParaRPr>
          </a:p>
        </p:txBody>
      </p:sp>
      <p:sp>
        <p:nvSpPr>
          <p:cNvPr id="25" name="Elipse 24"/>
          <p:cNvSpPr/>
          <p:nvPr/>
        </p:nvSpPr>
        <p:spPr>
          <a:xfrm>
            <a:off x="2283042" y="2985345"/>
            <a:ext cx="2037792" cy="11028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7" name="Conector recto de flecha 26"/>
          <p:cNvCxnSpPr/>
          <p:nvPr/>
        </p:nvCxnSpPr>
        <p:spPr>
          <a:xfrm>
            <a:off x="3914457" y="3895164"/>
            <a:ext cx="815116" cy="1251001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Conector recto de flecha 27"/>
          <p:cNvCxnSpPr/>
          <p:nvPr/>
        </p:nvCxnSpPr>
        <p:spPr>
          <a:xfrm flipH="1">
            <a:off x="4881973" y="3145695"/>
            <a:ext cx="1373575" cy="200047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3042470" y="5268432"/>
            <a:ext cx="4056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A clear increase of Deuterium absorption due to the electron irradiation is observed by different techniques</a:t>
            </a:r>
            <a:endParaRPr lang="en-US" i="1" dirty="0"/>
          </a:p>
        </p:txBody>
      </p:sp>
      <p:sp>
        <p:nvSpPr>
          <p:cNvPr id="11" name="Rectángulo 10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96394" cy="912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6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INTERACTION WITH ELECTRONS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92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761985" y="170826"/>
            <a:ext cx="7789413" cy="45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s-ES" b="1" dirty="0" smtClean="0">
                <a:solidFill>
                  <a:schemeClr val="accent1">
                    <a:lumMod val="50000"/>
                  </a:schemeClr>
                </a:solidFill>
              </a:rPr>
              <a:t>SETUP FOR ELECTRON-GRAPHENE INTERACTIONS</a:t>
            </a:r>
            <a:endParaRPr lang="en-US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3" name="Picture 4" descr="Resultado de imagen de CSIC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135" y="0"/>
            <a:ext cx="1710556" cy="868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uadroTexto 13"/>
          <p:cNvSpPr txBox="1"/>
          <p:nvPr/>
        </p:nvSpPr>
        <p:spPr>
          <a:xfrm>
            <a:off x="171673" y="6005967"/>
            <a:ext cx="8972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2060"/>
                </a:solidFill>
              </a:rPr>
              <a:t>Low </a:t>
            </a:r>
            <a:r>
              <a:rPr lang="en-US" sz="1600" dirty="0">
                <a:solidFill>
                  <a:srgbClr val="002060"/>
                </a:solidFill>
              </a:rPr>
              <a:t>(0-100 eV) and intermediate (1-20 </a:t>
            </a:r>
            <a:r>
              <a:rPr lang="en-US" sz="1600" dirty="0" err="1">
                <a:solidFill>
                  <a:srgbClr val="002060"/>
                </a:solidFill>
              </a:rPr>
              <a:t>keV</a:t>
            </a:r>
            <a:r>
              <a:rPr lang="en-US" sz="1600" dirty="0">
                <a:solidFill>
                  <a:srgbClr val="002060"/>
                </a:solidFill>
              </a:rPr>
              <a:t>) </a:t>
            </a:r>
            <a:r>
              <a:rPr lang="en-US" sz="1600" dirty="0" smtClean="0">
                <a:solidFill>
                  <a:srgbClr val="002060"/>
                </a:solidFill>
              </a:rPr>
              <a:t>energy electron interactions with graphene</a:t>
            </a:r>
            <a:endParaRPr lang="en-US" sz="1600" dirty="0">
              <a:solidFill>
                <a:srgbClr val="002060"/>
              </a:solidFill>
            </a:endParaRPr>
          </a:p>
        </p:txBody>
      </p:sp>
      <p:pic>
        <p:nvPicPr>
          <p:cNvPr id="2050" name="Picture 2" descr="Figure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34" t="11644" r="16729" b="18350"/>
          <a:stretch/>
        </p:blipFill>
        <p:spPr bwMode="auto">
          <a:xfrm>
            <a:off x="449179" y="1294297"/>
            <a:ext cx="7881728" cy="445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763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www.isomgraphene.es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Marcador de contenido 4"/>
          <p:cNvSpPr>
            <a:spLocks noGrp="1"/>
          </p:cNvSpPr>
          <p:nvPr>
            <p:ph sz="quarter" idx="4294967295"/>
          </p:nvPr>
        </p:nvSpPr>
        <p:spPr>
          <a:xfrm>
            <a:off x="3140015" y="1250831"/>
            <a:ext cx="6554696" cy="5132716"/>
          </a:xfrm>
          <a:prstGeom prst="rect">
            <a:avLst/>
          </a:prstGeo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800" u="sng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Research lines</a:t>
            </a:r>
          </a:p>
          <a:p>
            <a:pPr marL="342900" lvl="1" indent="0">
              <a:buNone/>
            </a:pPr>
            <a:endParaRPr lang="en-US" sz="2000" noProof="0" dirty="0"/>
          </a:p>
          <a:p>
            <a:r>
              <a:rPr lang="en-US" sz="3000" u="sng" noProof="0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Green energy</a:t>
            </a:r>
          </a:p>
          <a:p>
            <a:pPr lvl="1"/>
            <a:r>
              <a:rPr lang="en-US" sz="3000" noProof="0" dirty="0">
                <a:latin typeface="Times New Roman" pitchFamily="18" charset="0"/>
                <a:cs typeface="Times New Roman" pitchFamily="18" charset="0"/>
              </a:rPr>
              <a:t>Supercapacitors</a:t>
            </a:r>
          </a:p>
          <a:p>
            <a:pPr lvl="1"/>
            <a:r>
              <a:rPr lang="en-US" sz="3000" noProof="0" dirty="0">
                <a:latin typeface="Times New Roman" pitchFamily="18" charset="0"/>
                <a:cs typeface="Times New Roman" pitchFamily="18" charset="0"/>
              </a:rPr>
              <a:t>Solar cells</a:t>
            </a:r>
          </a:p>
          <a:p>
            <a:endParaRPr lang="en-US" sz="3000" noProof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u="sng" noProof="0" dirty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Information and communication</a:t>
            </a:r>
          </a:p>
          <a:p>
            <a:pPr lvl="1"/>
            <a:r>
              <a:rPr lang="en-US" sz="3000" noProof="0" dirty="0">
                <a:latin typeface="Times New Roman" pitchFamily="18" charset="0"/>
                <a:cs typeface="Times New Roman" pitchFamily="18" charset="0"/>
              </a:rPr>
              <a:t>Plasmon resonators</a:t>
            </a:r>
          </a:p>
          <a:p>
            <a:pPr lvl="1"/>
            <a:r>
              <a:rPr lang="en-US" sz="3000" noProof="0" dirty="0">
                <a:latin typeface="Times New Roman" pitchFamily="18" charset="0"/>
                <a:cs typeface="Times New Roman" pitchFamily="18" charset="0"/>
              </a:rPr>
              <a:t>GFETs</a:t>
            </a:r>
          </a:p>
          <a:p>
            <a:pPr lvl="1"/>
            <a:r>
              <a:rPr lang="en-US" sz="3000" noProof="0" dirty="0">
                <a:latin typeface="Times New Roman" pitchFamily="18" charset="0"/>
                <a:cs typeface="Times New Roman" pitchFamily="18" charset="0"/>
              </a:rPr>
              <a:t>2D materials / III-V devices</a:t>
            </a:r>
          </a:p>
          <a:p>
            <a:pPr marL="685800" lvl="2" indent="0">
              <a:buNone/>
            </a:pPr>
            <a:endParaRPr lang="en-US" sz="3000" noProof="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noProof="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Health</a:t>
            </a:r>
          </a:p>
          <a:p>
            <a:pPr lvl="1"/>
            <a:r>
              <a:rPr lang="en-US" sz="3000" noProof="0" dirty="0">
                <a:latin typeface="Times New Roman" pitchFamily="18" charset="0"/>
                <a:cs typeface="Times New Roman" pitchFamily="18" charset="0"/>
              </a:rPr>
              <a:t>Graphene-macrophage patches</a:t>
            </a:r>
          </a:p>
          <a:p>
            <a:pPr lvl="1"/>
            <a:endParaRPr lang="en-US" sz="3000" noProof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Imagen 3">
            <a:extLst>
              <a:ext uri="{FF2B5EF4-FFF2-40B4-BE49-F238E27FC236}">
                <a16:creationId xmlns="" xmlns:a16="http://schemas.microsoft.com/office/drawing/2014/main" id="{AD3FD59A-AECC-4B18-B5DB-E6DDA1326A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44" t="30150" r="34852" b="37008"/>
          <a:stretch/>
        </p:blipFill>
        <p:spPr>
          <a:xfrm>
            <a:off x="405441" y="5157423"/>
            <a:ext cx="1630770" cy="1440000"/>
          </a:xfrm>
          <a:prstGeom prst="rect">
            <a:avLst/>
          </a:prstGeom>
        </p:spPr>
      </p:pic>
      <p:pic>
        <p:nvPicPr>
          <p:cNvPr id="21" name="Imagen 9">
            <a:extLst>
              <a:ext uri="{FF2B5EF4-FFF2-40B4-BE49-F238E27FC236}">
                <a16:creationId xmlns="" xmlns:a16="http://schemas.microsoft.com/office/drawing/2014/main" id="{4C45F901-251F-45D0-91DB-72113C31C1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" b="7140"/>
          <a:stretch/>
        </p:blipFill>
        <p:spPr>
          <a:xfrm>
            <a:off x="528879" y="1107947"/>
            <a:ext cx="1689835" cy="1440000"/>
          </a:xfrm>
          <a:prstGeom prst="rect">
            <a:avLst/>
          </a:prstGeom>
        </p:spPr>
      </p:pic>
      <p:pic>
        <p:nvPicPr>
          <p:cNvPr id="23" name="Imagen 10">
            <a:extLst>
              <a:ext uri="{FF2B5EF4-FFF2-40B4-BE49-F238E27FC236}">
                <a16:creationId xmlns="" xmlns:a16="http://schemas.microsoft.com/office/drawing/2014/main" id="{F5F439B7-53C9-44CD-B2D4-404949587A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61786"/>
            <a:ext cx="2906386" cy="1773964"/>
          </a:xfrm>
          <a:prstGeom prst="rect">
            <a:avLst/>
          </a:prstGeom>
        </p:spPr>
      </p:pic>
      <p:sp>
        <p:nvSpPr>
          <p:cNvPr id="2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1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 TO BE DONE IN NEXT SEMESTER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168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Marcador de contenido 4"/>
          <p:cNvSpPr txBox="1">
            <a:spLocks/>
          </p:cNvSpPr>
          <p:nvPr/>
        </p:nvSpPr>
        <p:spPr>
          <a:xfrm>
            <a:off x="729757" y="1218861"/>
            <a:ext cx="8729511" cy="51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Font typeface="Wingdings 2" pitchFamily="18" charset="2"/>
              <a:buNone/>
            </a:pPr>
            <a:endParaRPr lang="en-US" sz="2000" dirty="0" smtClean="0"/>
          </a:p>
          <a:p>
            <a:r>
              <a:rPr lang="en-US" sz="3000" u="sng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Graphene growth</a:t>
            </a:r>
          </a:p>
          <a:p>
            <a:pPr lvl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High mobility graphene monolayer in 4”</a:t>
            </a:r>
          </a:p>
          <a:p>
            <a:pPr marL="0" indent="0">
              <a:buNone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Marcador de contenido 4"/>
          <p:cNvSpPr txBox="1">
            <a:spLocks/>
          </p:cNvSpPr>
          <p:nvPr/>
        </p:nvSpPr>
        <p:spPr>
          <a:xfrm>
            <a:off x="729756" y="2409566"/>
            <a:ext cx="8729511" cy="51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u="sng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Graphene Nanoribbons fabrication</a:t>
            </a:r>
          </a:p>
          <a:p>
            <a:pPr lvl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Nanoribbons 100 nm wide in 4” wafer.</a:t>
            </a:r>
          </a:p>
          <a:p>
            <a:pPr marL="342900" lvl="1" indent="0">
              <a:buNone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Marcador de contenido 4"/>
          <p:cNvSpPr txBox="1">
            <a:spLocks/>
          </p:cNvSpPr>
          <p:nvPr/>
        </p:nvSpPr>
        <p:spPr>
          <a:xfrm>
            <a:off x="729756" y="3675639"/>
            <a:ext cx="8729511" cy="51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Deuterium on </a:t>
            </a:r>
            <a:r>
              <a:rPr lang="en-US" sz="3000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G</a:t>
            </a:r>
            <a:r>
              <a:rPr lang="en-US" sz="3000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raphene Nanoribbons</a:t>
            </a:r>
          </a:p>
          <a:p>
            <a:pPr lvl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Integration of deuterium in 4” wafer</a:t>
            </a:r>
          </a:p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Marcador de contenido 4"/>
          <p:cNvSpPr txBox="1">
            <a:spLocks/>
          </p:cNvSpPr>
          <p:nvPr/>
        </p:nvSpPr>
        <p:spPr>
          <a:xfrm>
            <a:off x="729758" y="4975924"/>
            <a:ext cx="8729511" cy="51327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Char char="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1" indent="0">
              <a:buNone/>
            </a:pP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3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Electron interaction </a:t>
            </a:r>
            <a:r>
              <a:rPr lang="en-US" sz="30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on Graphene Nanoribbons</a:t>
            </a:r>
          </a:p>
          <a:p>
            <a:pPr lvl="1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Interaction on devices fabricated in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4”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wafer 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lvl="1" indent="0">
              <a:buNone/>
            </a:pPr>
            <a:endParaRPr lang="en-US" sz="3000" dirty="0" smtClean="0">
              <a:latin typeface="Times New Roman" pitchFamily="18" charset="0"/>
              <a:cs typeface="Times New Roman" pitchFamily="18" charset="0"/>
            </a:endParaRPr>
          </a:p>
          <a:p>
            <a:pPr lvl="1"/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1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21" name="18 Grupo"/>
          <p:cNvGrpSpPr>
            <a:grpSpLocks/>
          </p:cNvGrpSpPr>
          <p:nvPr/>
        </p:nvGrpSpPr>
        <p:grpSpPr bwMode="auto">
          <a:xfrm>
            <a:off x="1883391" y="895506"/>
            <a:ext cx="7127827" cy="3904230"/>
            <a:chOff x="395536" y="1772816"/>
            <a:chExt cx="8424936" cy="4608512"/>
          </a:xfrm>
        </p:grpSpPr>
        <p:sp>
          <p:nvSpPr>
            <p:cNvPr id="34822" name="16 Rectángulo"/>
            <p:cNvSpPr>
              <a:spLocks noChangeArrowheads="1"/>
            </p:cNvSpPr>
            <p:nvPr/>
          </p:nvSpPr>
          <p:spPr bwMode="auto">
            <a:xfrm>
              <a:off x="395536" y="1772816"/>
              <a:ext cx="8424936" cy="4608512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s-ES">
                <a:solidFill>
                  <a:srgbClr val="000000"/>
                </a:solidFill>
                <a:ea typeface="Geneva"/>
              </a:endParaRPr>
            </a:p>
          </p:txBody>
        </p:sp>
        <p:pic>
          <p:nvPicPr>
            <p:cNvPr id="34823" name="Picture 9" descr="C:\UPM\PROYECTOS\GRAPHENE\web isomgraphene\grupo octubre 2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95" t="62561" r="73146"/>
            <a:stretch>
              <a:fillRect/>
            </a:stretch>
          </p:blipFill>
          <p:spPr bwMode="auto">
            <a:xfrm>
              <a:off x="2627784" y="4221088"/>
              <a:ext cx="1584176" cy="1944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4" name="Picture 9" descr="C:\UPM\PROYECTOS\GRAPHENE\web isomgraphene\grupo octubre 2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684" t="61174" r="6499"/>
            <a:stretch>
              <a:fillRect/>
            </a:stretch>
          </p:blipFill>
          <p:spPr bwMode="auto">
            <a:xfrm>
              <a:off x="6948264" y="4221088"/>
              <a:ext cx="1512168" cy="19195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5" name="Picture 9" descr="C:\UPM\PROYECTOS\GRAPHENE\web isomgraphene\grupo octubre 2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56" t="20392" r="72989" b="38826"/>
            <a:stretch>
              <a:fillRect/>
            </a:stretch>
          </p:blipFill>
          <p:spPr bwMode="auto">
            <a:xfrm>
              <a:off x="611560" y="1844824"/>
              <a:ext cx="158417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6" name="Picture 9" descr="C:\UPM\PROYECTOS\GRAPHENE\web isomgraphene\grupo octubre 2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t="62631" r="38705" b="1630"/>
            <a:stretch>
              <a:fillRect/>
            </a:stretch>
          </p:blipFill>
          <p:spPr bwMode="auto">
            <a:xfrm>
              <a:off x="6804248" y="1844824"/>
              <a:ext cx="1872208" cy="2088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7" name="Picture 9" descr="C:\UPM\PROYECTOS\GRAPHENE\web isomgraphene\grupo octubre 2013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645" t="20392" r="6499" b="38826"/>
            <a:stretch>
              <a:fillRect/>
            </a:stretch>
          </p:blipFill>
          <p:spPr bwMode="auto">
            <a:xfrm>
              <a:off x="2627784" y="1844824"/>
              <a:ext cx="1584176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8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393" t="56422" r="25977" b="20930"/>
            <a:stretch>
              <a:fillRect/>
            </a:stretch>
          </p:blipFill>
          <p:spPr bwMode="auto">
            <a:xfrm>
              <a:off x="4644008" y="1844824"/>
              <a:ext cx="1747394" cy="2016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29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775" t="57150" r="62595" b="20316"/>
            <a:stretch>
              <a:fillRect/>
            </a:stretch>
          </p:blipFill>
          <p:spPr bwMode="auto">
            <a:xfrm>
              <a:off x="611560" y="4221088"/>
              <a:ext cx="1593467" cy="18295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830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437" t="59450" r="51962" b="7838"/>
            <a:stretch>
              <a:fillRect/>
            </a:stretch>
          </p:blipFill>
          <p:spPr bwMode="auto">
            <a:xfrm>
              <a:off x="4932040" y="4221088"/>
              <a:ext cx="1440160" cy="2025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ángulo 14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2" name="Picture 2" descr="Resultado de imagen de isom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77" y="2578796"/>
            <a:ext cx="1411328" cy="537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/>
          <p:cNvSpPr txBox="1"/>
          <p:nvPr/>
        </p:nvSpPr>
        <p:spPr>
          <a:xfrm>
            <a:off x="1724855" y="5132824"/>
            <a:ext cx="24921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Santorelli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Garcia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Abia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Carabe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Rucandio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J. Quejido</a:t>
            </a: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Fernandez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Molinero</a:t>
            </a:r>
          </a:p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Fernandez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6" name="Picture 6" descr="Resultado de imagen de CIEMAt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80"/>
          <a:stretch/>
        </p:blipFill>
        <p:spPr bwMode="auto">
          <a:xfrm>
            <a:off x="257246" y="5230267"/>
            <a:ext cx="1467609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Resultado de imagen de mit logo 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273" y="5249313"/>
            <a:ext cx="1589522" cy="10596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uadroTexto 23"/>
          <p:cNvSpPr txBox="1"/>
          <p:nvPr/>
        </p:nvSpPr>
        <p:spPr>
          <a:xfrm>
            <a:off x="7765120" y="5446869"/>
            <a:ext cx="2492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 Palacios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ángulo 17"/>
          <p:cNvSpPr/>
          <p:nvPr/>
        </p:nvSpPr>
        <p:spPr>
          <a:xfrm>
            <a:off x="7958795" y="0"/>
            <a:ext cx="1185206" cy="7940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4" descr="Resultado de imagen de CSIC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112" y="5190890"/>
            <a:ext cx="1655235" cy="8407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4981347" y="5486767"/>
            <a:ext cx="24921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Garcia</a:t>
            </a:r>
            <a:endParaRPr lang="es-ES" sz="1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857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6" y="846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Technology for PTOLEMY Project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722210" y="3650686"/>
            <a:ext cx="7951890" cy="880208"/>
          </a:xfrm>
        </p:spPr>
        <p:txBody>
          <a:bodyPr rtlCol="0">
            <a:no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Javier Martínez</a:t>
            </a:r>
            <a:r>
              <a:rPr lang="en-US" sz="1600" b="1" baseline="300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R. Santorelli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,, P. Garcia Abia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I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Garcia-Cortes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S. Cabrera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Moroño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J. P</a:t>
            </a:r>
            <a:r>
              <a:rPr lang="en-US" sz="16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González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D. Sanz González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J. Morales Merino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S. Fernández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J. Cárabe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s-E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A. Molinero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J.M. </a:t>
            </a:r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Barcala</a:t>
            </a:r>
            <a:r>
              <a:rPr lang="en-US" sz="16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M.B. Gómez-Mancebo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R. Fernández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s-ES" sz="1600" dirty="0" smtClean="0">
                <a:latin typeface="Times New Roman" pitchFamily="18" charset="0"/>
                <a:cs typeface="Times New Roman" pitchFamily="18" charset="0"/>
              </a:rPr>
              <a:t>, I. </a:t>
            </a:r>
            <a:r>
              <a:rPr lang="es-ES" sz="1600" dirty="0" err="1" smtClean="0">
                <a:latin typeface="Times New Roman" pitchFamily="18" charset="0"/>
                <a:cs typeface="Times New Roman" pitchFamily="18" charset="0"/>
              </a:rPr>
              <a:t>Rucandio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en-US" sz="16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G. Garcia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A. Boscá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, J.  Pedrós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  <a:r>
              <a:rPr lang="pt-BR" sz="1600" dirty="0" smtClean="0"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 F. Calle</a:t>
            </a:r>
            <a:r>
              <a:rPr lang="en-US" sz="1600" baseline="30000" dirty="0" smtClean="0"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sp>
        <p:nvSpPr>
          <p:cNvPr id="5" name="2 Subtítulo"/>
          <p:cNvSpPr txBox="1">
            <a:spLocks/>
          </p:cNvSpPr>
          <p:nvPr/>
        </p:nvSpPr>
        <p:spPr>
          <a:xfrm>
            <a:off x="2903184" y="6463557"/>
            <a:ext cx="6485346" cy="25609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Contact: </a:t>
            </a:r>
            <a:r>
              <a:rPr lang="en-US" sz="1400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javier.martinez@upm.es</a:t>
            </a:r>
          </a:p>
        </p:txBody>
      </p:sp>
      <p:sp>
        <p:nvSpPr>
          <p:cNvPr id="6" name="2 Subtítulo"/>
          <p:cNvSpPr txBox="1">
            <a:spLocks/>
          </p:cNvSpPr>
          <p:nvPr/>
        </p:nvSpPr>
        <p:spPr>
          <a:xfrm>
            <a:off x="-470087" y="4369564"/>
            <a:ext cx="9858617" cy="2785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Wingdings 2" pitchFamily="18" charset="2"/>
              <a:buNone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spcBef>
                <a:spcPct val="20000"/>
              </a:spcBef>
              <a:buFont typeface="Wingdings 2" pitchFamily="18" charset="2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endParaRPr lang="en-US" sz="3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Instituto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Sistemas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Optoelectrónicos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Microtecnología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Universidad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Politécnica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de Madrid, Madrid, Spain</a:t>
            </a:r>
          </a:p>
          <a:p>
            <a:pPr>
              <a:lnSpc>
                <a:spcPct val="120000"/>
              </a:lnSpc>
            </a:pPr>
            <a:r>
              <a:rPr lang="en-US" sz="12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CIEMAT, Centro de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Investigaciones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Energéticas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Mediambientales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y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Tecnológicas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Madrid, Spain</a:t>
            </a:r>
          </a:p>
          <a:p>
            <a:pPr>
              <a:lnSpc>
                <a:spcPct val="120000"/>
              </a:lnSpc>
            </a:pPr>
            <a:r>
              <a:rPr lang="en-US" sz="1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CSIC,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Consejo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Superior de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Investigaciones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Científicas</a:t>
            </a:r>
            <a:r>
              <a:rPr lang="en-US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, Madrid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, Spain</a:t>
            </a:r>
          </a:p>
          <a:p>
            <a:pPr>
              <a:lnSpc>
                <a:spcPct val="120000"/>
              </a:lnSpc>
            </a:pPr>
            <a:endParaRPr lang="en-US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lang="es-ES" dirty="0" smtClean="0"/>
          </a:p>
        </p:txBody>
      </p:sp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32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323850" y="884238"/>
            <a:ext cx="8135938" cy="725487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Exfoliation from </a:t>
            </a:r>
            <a:r>
              <a:rPr lang="en-US" b="1" dirty="0" err="1">
                <a:solidFill>
                  <a:srgbClr val="0070C0"/>
                </a:solidFill>
                <a:latin typeface="+mn-lt"/>
                <a:cs typeface="+mn-cs"/>
              </a:rPr>
              <a:t>pyrolythic</a:t>
            </a: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 graphite</a:t>
            </a:r>
          </a:p>
          <a:p>
            <a:pPr>
              <a:spcBef>
                <a:spcPts val="6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endParaRPr lang="en-US" b="1" dirty="0">
              <a:solidFill>
                <a:schemeClr val="accent6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336550" y="1365250"/>
            <a:ext cx="8135938" cy="3715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Ø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+mn-cs"/>
              </a:rPr>
              <a:t> </a:t>
            </a:r>
            <a:r>
              <a:rPr lang="en-US" b="1" dirty="0">
                <a:solidFill>
                  <a:srgbClr val="0070C0"/>
                </a:solidFill>
                <a:latin typeface="+mn-lt"/>
                <a:cs typeface="+mn-cs"/>
              </a:rPr>
              <a:t>Large area graphitization from polymers    </a:t>
            </a:r>
          </a:p>
        </p:txBody>
      </p:sp>
      <p:grpSp>
        <p:nvGrpSpPr>
          <p:cNvPr id="2" name="23 Grupo"/>
          <p:cNvGrpSpPr>
            <a:grpSpLocks/>
          </p:cNvGrpSpPr>
          <p:nvPr/>
        </p:nvGrpSpPr>
        <p:grpSpPr bwMode="auto">
          <a:xfrm>
            <a:off x="1162050" y="925513"/>
            <a:ext cx="6980238" cy="2747962"/>
            <a:chOff x="1162501" y="925355"/>
            <a:chExt cx="6980012" cy="2748574"/>
          </a:xfrm>
        </p:grpSpPr>
        <p:grpSp>
          <p:nvGrpSpPr>
            <p:cNvPr id="32781" name="33 Grupo"/>
            <p:cNvGrpSpPr>
              <a:grpSpLocks/>
            </p:cNvGrpSpPr>
            <p:nvPr/>
          </p:nvGrpSpPr>
          <p:grpSpPr bwMode="auto">
            <a:xfrm>
              <a:off x="1162501" y="1913393"/>
              <a:ext cx="2372768" cy="1760536"/>
              <a:chOff x="6366078" y="4154158"/>
              <a:chExt cx="2372018" cy="1760767"/>
            </a:xfrm>
          </p:grpSpPr>
          <p:pic>
            <p:nvPicPr>
              <p:cNvPr id="32792" name="20 Imagen" descr="c29_g x100.jpg"/>
              <p:cNvPicPr>
                <a:picLocks noChangeAspect="1"/>
              </p:cNvPicPr>
              <p:nvPr/>
            </p:nvPicPr>
            <p:blipFill>
              <a:blip r:embed="rId3" cstate="print">
                <a:lum bright="24000" contrast="-2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66078" y="4154158"/>
                <a:ext cx="2372018" cy="176076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25 CuadroTexto"/>
              <p:cNvSpPr txBox="1"/>
              <p:nvPr/>
            </p:nvSpPr>
            <p:spPr>
              <a:xfrm>
                <a:off x="7270638" y="4212523"/>
                <a:ext cx="1379057" cy="308084"/>
              </a:xfrm>
              <a:prstGeom prst="rect">
                <a:avLst/>
              </a:prstGeom>
              <a:noFill/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es-ES" sz="1400" dirty="0" err="1">
                    <a:solidFill>
                      <a:schemeClr val="bg1"/>
                    </a:solidFill>
                    <a:latin typeface="+mn-lt"/>
                    <a:cs typeface="+mn-cs"/>
                  </a:rPr>
                  <a:t>Nomarski</a:t>
                </a:r>
                <a:r>
                  <a:rPr lang="es-ES" sz="1400" dirty="0">
                    <a:solidFill>
                      <a:schemeClr val="bg1"/>
                    </a:solidFill>
                    <a:latin typeface="+mn-lt"/>
                    <a:cs typeface="+mn-cs"/>
                  </a:rPr>
                  <a:t> x100</a:t>
                </a:r>
              </a:p>
            </p:txBody>
          </p:sp>
          <p:sp>
            <p:nvSpPr>
              <p:cNvPr id="33" name="32 Rectángulo"/>
              <p:cNvSpPr/>
              <p:nvPr/>
            </p:nvSpPr>
            <p:spPr bwMode="auto">
              <a:xfrm>
                <a:off x="8354523" y="5795821"/>
                <a:ext cx="369758" cy="6987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lIns="0" tIns="0" rIns="0" bIns="0"/>
              <a:lstStyle/>
              <a:p>
                <a:pPr algn="ctr">
                  <a:defRPr/>
                </a:pPr>
                <a:r>
                  <a:rPr lang="es-ES" sz="600" dirty="0">
                    <a:latin typeface="+mn-lt"/>
                    <a:cs typeface="+mn-cs"/>
                  </a:rPr>
                  <a:t> 50 µm</a:t>
                </a:r>
              </a:p>
            </p:txBody>
          </p:sp>
        </p:grpSp>
        <p:grpSp>
          <p:nvGrpSpPr>
            <p:cNvPr id="32782" name="53 Grupo"/>
            <p:cNvGrpSpPr>
              <a:grpSpLocks/>
            </p:cNvGrpSpPr>
            <p:nvPr/>
          </p:nvGrpSpPr>
          <p:grpSpPr bwMode="auto">
            <a:xfrm>
              <a:off x="6291942" y="925355"/>
              <a:ext cx="1850571" cy="2743133"/>
              <a:chOff x="2917526" y="2034143"/>
              <a:chExt cx="3357586" cy="4823857"/>
            </a:xfrm>
          </p:grpSpPr>
          <p:pic>
            <p:nvPicPr>
              <p:cNvPr id="32784" name="3 Marcador de contenido" descr="escalon05nm.png.png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31840" y="2332037"/>
                <a:ext cx="2945800" cy="45259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7" name="36 CuadroTexto"/>
              <p:cNvSpPr txBox="1"/>
              <p:nvPr/>
            </p:nvSpPr>
            <p:spPr>
              <a:xfrm>
                <a:off x="4273379" y="2034143"/>
                <a:ext cx="786293" cy="3406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  <a:cs typeface="+mn-cs"/>
                  </a:rPr>
                  <a:t>2 µm</a:t>
                </a:r>
              </a:p>
            </p:txBody>
          </p:sp>
          <p:sp>
            <p:nvSpPr>
              <p:cNvPr id="38" name="37 CuadroTexto"/>
              <p:cNvSpPr txBox="1"/>
              <p:nvPr/>
            </p:nvSpPr>
            <p:spPr>
              <a:xfrm rot="16200000">
                <a:off x="2708828" y="3540532"/>
                <a:ext cx="784630" cy="368664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dirty="0">
                    <a:latin typeface="+mn-lt"/>
                    <a:cs typeface="+mn-cs"/>
                  </a:rPr>
                  <a:t>2 µm</a:t>
                </a:r>
              </a:p>
            </p:txBody>
          </p:sp>
          <p:sp>
            <p:nvSpPr>
              <p:cNvPr id="39" name="38 CuadroTexto"/>
              <p:cNvSpPr txBox="1"/>
              <p:nvPr/>
            </p:nvSpPr>
            <p:spPr>
              <a:xfrm>
                <a:off x="4702529" y="5404417"/>
                <a:ext cx="1572583" cy="340657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400" b="1" dirty="0">
                    <a:latin typeface="+mn-lt"/>
                    <a:cs typeface="+mn-cs"/>
                  </a:rPr>
                  <a:t>Step: 0.5 nm</a:t>
                </a:r>
              </a:p>
            </p:txBody>
          </p:sp>
          <p:cxnSp>
            <p:nvCxnSpPr>
              <p:cNvPr id="40" name="39 Conector recto"/>
              <p:cNvCxnSpPr/>
              <p:nvPr/>
            </p:nvCxnSpPr>
            <p:spPr>
              <a:xfrm>
                <a:off x="3317157" y="5820467"/>
                <a:ext cx="2672816" cy="13960"/>
              </a:xfrm>
              <a:prstGeom prst="line">
                <a:avLst/>
              </a:prstGeom>
              <a:ln w="127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40 Conector recto"/>
              <p:cNvCxnSpPr/>
              <p:nvPr/>
            </p:nvCxnSpPr>
            <p:spPr>
              <a:xfrm>
                <a:off x="3345958" y="5974041"/>
                <a:ext cx="2644014" cy="2793"/>
              </a:xfrm>
              <a:prstGeom prst="line">
                <a:avLst/>
              </a:prstGeom>
              <a:ln w="12700">
                <a:solidFill>
                  <a:srgbClr val="00DE64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41 Conector recto de flecha"/>
              <p:cNvCxnSpPr/>
              <p:nvPr/>
            </p:nvCxnSpPr>
            <p:spPr>
              <a:xfrm rot="5400000">
                <a:off x="4596466" y="5725485"/>
                <a:ext cx="215004" cy="287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42 Conector recto de flecha"/>
              <p:cNvCxnSpPr/>
              <p:nvPr/>
            </p:nvCxnSpPr>
            <p:spPr>
              <a:xfrm rot="5400000" flipH="1" flipV="1">
                <a:off x="4595026" y="6084337"/>
                <a:ext cx="215004" cy="0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278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7343" y="2013861"/>
              <a:ext cx="2345827" cy="16571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" name="27 Grupo"/>
          <p:cNvGrpSpPr>
            <a:grpSpLocks/>
          </p:cNvGrpSpPr>
          <p:nvPr/>
        </p:nvGrpSpPr>
        <p:grpSpPr bwMode="auto">
          <a:xfrm>
            <a:off x="325438" y="3829048"/>
            <a:ext cx="8818562" cy="2595562"/>
            <a:chOff x="325210" y="3829051"/>
            <a:chExt cx="8818790" cy="2595585"/>
          </a:xfrm>
        </p:grpSpPr>
        <p:sp>
          <p:nvSpPr>
            <p:cNvPr id="25" name="Text Box 2"/>
            <p:cNvSpPr txBox="1">
              <a:spLocks noChangeArrowheads="1"/>
            </p:cNvSpPr>
            <p:nvPr/>
          </p:nvSpPr>
          <p:spPr bwMode="auto">
            <a:xfrm>
              <a:off x="325210" y="3829051"/>
              <a:ext cx="8818790" cy="371478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  <p:txBody>
            <a:bodyPr lIns="90000" tIns="46800" rIns="90000" bIns="46800">
              <a:spAutoFit/>
            </a:bodyPr>
            <a:lstStyle/>
            <a:p>
              <a:pPr>
                <a:spcBef>
                  <a:spcPts val="600"/>
                </a:spcBef>
                <a:buFont typeface="Wingdings" pitchFamily="2" charset="2"/>
                <a:buChar char="Ø"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+mn-lt"/>
                  <a:cs typeface="+mn-cs"/>
                </a:rPr>
                <a:t> </a:t>
              </a:r>
              <a:r>
                <a:rPr lang="en-US" b="1" dirty="0" smtClean="0">
                  <a:solidFill>
                    <a:srgbClr val="0070C0"/>
                  </a:solidFill>
                  <a:latin typeface="+mn-lt"/>
                  <a:cs typeface="+mn-cs"/>
                </a:rPr>
                <a:t>PECVD </a:t>
              </a:r>
              <a:r>
                <a:rPr lang="en-US" b="1" dirty="0">
                  <a:solidFill>
                    <a:srgbClr val="0070C0"/>
                  </a:solidFill>
                  <a:latin typeface="+mn-lt"/>
                  <a:cs typeface="+mn-cs"/>
                </a:rPr>
                <a:t>on metal foils and foams </a:t>
              </a:r>
              <a:endParaRPr lang="en-US" dirty="0">
                <a:solidFill>
                  <a:srgbClr val="0070C0"/>
                </a:solidFill>
                <a:latin typeface="+mn-lt"/>
                <a:cs typeface="+mn-cs"/>
              </a:endParaRPr>
            </a:p>
          </p:txBody>
        </p:sp>
        <p:pic>
          <p:nvPicPr>
            <p:cNvPr id="32777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2" t="4286" r="4848" b="7664"/>
            <a:stretch>
              <a:fillRect/>
            </a:stretch>
          </p:blipFill>
          <p:spPr bwMode="auto">
            <a:xfrm>
              <a:off x="1099004" y="4234541"/>
              <a:ext cx="1786657" cy="21900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778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292" y="4408024"/>
              <a:ext cx="2002973" cy="18817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" name="47 CuadroTexto"/>
            <p:cNvSpPr txBox="1"/>
            <p:nvPr/>
          </p:nvSpPr>
          <p:spPr>
            <a:xfrm>
              <a:off x="4000277" y="5213244"/>
              <a:ext cx="1080575" cy="3079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1400" i="1" dirty="0">
                  <a:latin typeface="+mn-lt"/>
                  <a:cs typeface="+mn-cs"/>
                  <a:sym typeface="Symbol"/>
                </a:rPr>
                <a:t></a:t>
              </a:r>
              <a:r>
                <a:rPr lang="en-US" sz="1400" dirty="0">
                  <a:latin typeface="+mn-lt"/>
                  <a:cs typeface="+mn-cs"/>
                  <a:sym typeface="Symbol"/>
                </a:rPr>
                <a:t> = </a:t>
              </a:r>
              <a:r>
                <a:rPr lang="en-US" sz="1400" dirty="0">
                  <a:latin typeface="+mn-lt"/>
                  <a:cs typeface="+mn-cs"/>
                </a:rPr>
                <a:t>4 inch</a:t>
              </a:r>
              <a:endParaRPr lang="en-US" sz="1400" b="1" dirty="0">
                <a:latin typeface="+mn-lt"/>
                <a:cs typeface="+mn-cs"/>
              </a:endParaRPr>
            </a:p>
          </p:txBody>
        </p:sp>
        <p:pic>
          <p:nvPicPr>
            <p:cNvPr id="32780" name="Picture 3" descr="D:\Dropbox\ISOM GRUPO\Samples\Imagenes SEM  Graphene Foam\700c\700Cx100_01.tif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07643" y="4417031"/>
              <a:ext cx="2083241" cy="19184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9" name="Rectángulo 28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FABRICATION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05922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Título"/>
          <p:cNvSpPr>
            <a:spLocks noGrp="1"/>
          </p:cNvSpPr>
          <p:nvPr>
            <p:ph type="ctrTitle"/>
          </p:nvPr>
        </p:nvSpPr>
        <p:spPr>
          <a:xfrm>
            <a:off x="821517" y="1989833"/>
            <a:ext cx="7500966" cy="2387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GRAPHENE GROWTH BY CVD</a:t>
            </a:r>
            <a:endParaRPr lang="en-US" sz="4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 cstate="print"/>
          <a:srcRect l="12482" t="241" r="12648" b="85138"/>
          <a:stretch/>
        </p:blipFill>
        <p:spPr>
          <a:xfrm>
            <a:off x="0" y="1200"/>
            <a:ext cx="9144000" cy="1003956"/>
          </a:xfrm>
          <a:prstGeom prst="rect">
            <a:avLst/>
          </a:prstGeom>
        </p:spPr>
      </p:pic>
      <p:pic>
        <p:nvPicPr>
          <p:cNvPr id="1026" name="Picture 2" descr="Resultado de imagen de ciemat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53" y="-37299"/>
            <a:ext cx="1960547" cy="99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Resultado de imagen de CSIC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100" y="-41220"/>
            <a:ext cx="1972897" cy="1002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7965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IN GRAPHENE FABRICATION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Marcador de contenido 7">
            <a:extLst>
              <a:ext uri="{FF2B5EF4-FFF2-40B4-BE49-F238E27FC236}">
                <a16:creationId xmlns="" xmlns:a16="http://schemas.microsoft.com/office/drawing/2014/main" id="{0FD3DC9F-0918-496F-8B1B-2DB5F10975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55" y="803003"/>
            <a:ext cx="6311328" cy="5167796"/>
          </a:xfrm>
          <a:prstGeom prst="rect">
            <a:avLst/>
          </a:prstGeom>
        </p:spPr>
      </p:pic>
      <p:sp>
        <p:nvSpPr>
          <p:cNvPr id="8" name="Rectángulo 11">
            <a:extLst>
              <a:ext uri="{FF2B5EF4-FFF2-40B4-BE49-F238E27FC236}">
                <a16:creationId xmlns="" xmlns:a16="http://schemas.microsoft.com/office/drawing/2014/main" id="{56EC84E6-6294-4E40-9DDC-4EF669C280BE}"/>
              </a:ext>
            </a:extLst>
          </p:cNvPr>
          <p:cNvSpPr/>
          <p:nvPr/>
        </p:nvSpPr>
        <p:spPr>
          <a:xfrm>
            <a:off x="1684666" y="6134701"/>
            <a:ext cx="5647127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1200" dirty="0"/>
              <a:t>Adapted from K. S. </a:t>
            </a:r>
            <a:r>
              <a:rPr lang="en-US" sz="1200" dirty="0" err="1"/>
              <a:t>Novoselov</a:t>
            </a:r>
            <a:r>
              <a:rPr lang="en-US" sz="1200" dirty="0"/>
              <a:t>, V. I. </a:t>
            </a:r>
            <a:r>
              <a:rPr lang="en-US" sz="1200" dirty="0" err="1"/>
              <a:t>Fal′ko</a:t>
            </a:r>
            <a:r>
              <a:rPr lang="en-US" sz="1200" dirty="0"/>
              <a:t>, L. Colombo, P. R. </a:t>
            </a:r>
            <a:r>
              <a:rPr lang="en-US" sz="1200" dirty="0" err="1"/>
              <a:t>Gellert</a:t>
            </a:r>
            <a:r>
              <a:rPr lang="en-US" sz="1200" dirty="0"/>
              <a:t>, M. G. Schwab, and K. Kim, </a:t>
            </a:r>
            <a:r>
              <a:rPr lang="en-US" sz="1200" i="1" dirty="0"/>
              <a:t>Nature</a:t>
            </a:r>
            <a:r>
              <a:rPr lang="en-US" sz="1200" dirty="0"/>
              <a:t>, vol. 490, no. 7419, pp. 192–200, (2012).</a:t>
            </a:r>
            <a:endParaRPr lang="en-US" sz="1200" kern="0" dirty="0">
              <a:solidFill>
                <a:srgbClr val="000000"/>
              </a:solidFill>
            </a:endParaRPr>
          </a:p>
        </p:txBody>
      </p:sp>
      <p:sp>
        <p:nvSpPr>
          <p:cNvPr id="9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10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Marcador de contenido 16">
            <a:extLst>
              <a:ext uri="{FF2B5EF4-FFF2-40B4-BE49-F238E27FC236}">
                <a16:creationId xmlns="" xmlns:a16="http://schemas.microsoft.com/office/drawing/2014/main" id="{534695E9-F34E-4563-A78F-35448B964D9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975234" y="914806"/>
            <a:ext cx="4902066" cy="2649702"/>
          </a:xfrm>
        </p:spPr>
        <p:txBody>
          <a:bodyPr>
            <a:normAutofit/>
          </a:bodyPr>
          <a:lstStyle/>
          <a:p>
            <a:r>
              <a:rPr lang="en-US" sz="1800" dirty="0"/>
              <a:t>Gas phase conditions (flux, temperature and pressure) establish growth in solid-gas phase</a:t>
            </a:r>
          </a:p>
          <a:p>
            <a:r>
              <a:rPr lang="en-US" sz="1800" noProof="0" dirty="0"/>
              <a:t>Reactive H</a:t>
            </a:r>
            <a:r>
              <a:rPr lang="en-US" sz="1800" baseline="30000" noProof="0" dirty="0"/>
              <a:t>* </a:t>
            </a:r>
            <a:endParaRPr lang="en-US" sz="1800" noProof="0" dirty="0"/>
          </a:p>
          <a:p>
            <a:pPr lvl="1"/>
            <a:r>
              <a:rPr lang="en-US" sz="1400" noProof="0" dirty="0"/>
              <a:t>Etch of graphene grain edge</a:t>
            </a:r>
          </a:p>
          <a:p>
            <a:pPr lvl="1"/>
            <a:r>
              <a:rPr lang="en-US" sz="1400" noProof="0" dirty="0"/>
              <a:t>Nucleation density mitigation</a:t>
            </a:r>
          </a:p>
          <a:p>
            <a:r>
              <a:rPr lang="en-US" sz="1800" dirty="0"/>
              <a:t>Dissociated C</a:t>
            </a:r>
          </a:p>
          <a:p>
            <a:pPr lvl="1"/>
            <a:r>
              <a:rPr lang="en-US" sz="1400" dirty="0"/>
              <a:t>Increase growth speed</a:t>
            </a:r>
          </a:p>
          <a:p>
            <a:pPr lvl="1"/>
            <a:r>
              <a:rPr lang="en-US" sz="1400" noProof="0" dirty="0"/>
              <a:t>Increase nucleation density</a:t>
            </a:r>
          </a:p>
          <a:p>
            <a:pPr lvl="1"/>
            <a:endParaRPr lang="en-US" sz="1400" dirty="0"/>
          </a:p>
          <a:p>
            <a:endParaRPr lang="en-US" sz="1800" noProof="0" dirty="0"/>
          </a:p>
        </p:txBody>
      </p:sp>
      <p:pic>
        <p:nvPicPr>
          <p:cNvPr id="15" name="Imagen 14">
            <a:extLst>
              <a:ext uri="{FF2B5EF4-FFF2-40B4-BE49-F238E27FC236}">
                <a16:creationId xmlns="" xmlns:a16="http://schemas.microsoft.com/office/drawing/2014/main" id="{6797E74D-38EA-46F5-BCBF-E96BC41D9D8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1" y="1267194"/>
            <a:ext cx="3383540" cy="194106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="" xmlns:a16="http://schemas.microsoft.com/office/drawing/2014/main" id="{78DD6B9A-8B6D-4713-B243-64286D31B4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661" y="3548067"/>
            <a:ext cx="3821470" cy="288000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="" xmlns:a16="http://schemas.microsoft.com/office/drawing/2014/main" id="{7A78A79E-9D0E-4AA2-9B81-8696D1A1A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871" y="3564508"/>
            <a:ext cx="3855607" cy="2880000"/>
          </a:xfrm>
          <a:prstGeom prst="rect">
            <a:avLst/>
          </a:prstGeom>
        </p:spPr>
      </p:pic>
      <p:sp>
        <p:nvSpPr>
          <p:cNvPr id="11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GRAPHENE FABRICATION BY CVD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43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="" xmlns:a16="http://schemas.microsoft.com/office/drawing/2014/main" id="{956249E7-D554-4CDF-B141-88067AD2DD6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2945" y="1118125"/>
            <a:ext cx="7887600" cy="24480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noProof="0" dirty="0"/>
              <a:t>CVD system: </a:t>
            </a:r>
            <a:r>
              <a:rPr lang="en-US" noProof="0" dirty="0" err="1"/>
              <a:t>Aixtron</a:t>
            </a:r>
            <a:r>
              <a:rPr lang="en-US" noProof="0" dirty="0"/>
              <a:t> Black Magic pro</a:t>
            </a:r>
          </a:p>
          <a:p>
            <a:pPr lvl="1"/>
            <a:r>
              <a:rPr lang="en-US" noProof="0" dirty="0"/>
              <a:t>Cold wall reactor. Fast ramp-up and cool-down rates</a:t>
            </a:r>
          </a:p>
          <a:p>
            <a:pPr marL="342900" lvl="1" indent="0">
              <a:buNone/>
            </a:pPr>
            <a:r>
              <a:rPr lang="en-US" b="1" noProof="0" dirty="0">
                <a:solidFill>
                  <a:srgbClr val="FF0000"/>
                </a:solidFill>
              </a:rPr>
              <a:t>	</a:t>
            </a:r>
            <a:r>
              <a:rPr lang="en-US" b="1" noProof="0" dirty="0">
                <a:solidFill>
                  <a:srgbClr val="0070C0"/>
                </a:solidFill>
              </a:rPr>
              <a:t>	Industry-ready</a:t>
            </a:r>
            <a:endParaRPr lang="en-US" noProof="0" dirty="0">
              <a:solidFill>
                <a:srgbClr val="0070C0"/>
              </a:solidFill>
            </a:endParaRPr>
          </a:p>
          <a:p>
            <a:pPr lvl="1"/>
            <a:r>
              <a:rPr lang="en-US" noProof="0" dirty="0"/>
              <a:t>Prepared for 4” wafers. Typically 1/3 of the size of hot wall reactor</a:t>
            </a:r>
          </a:p>
          <a:p>
            <a:pPr lvl="1"/>
            <a:r>
              <a:rPr lang="en-US" noProof="0" dirty="0"/>
              <a:t>Methane (</a:t>
            </a:r>
            <a:r>
              <a:rPr lang="en-US" noProof="0" dirty="0" err="1"/>
              <a:t>CH</a:t>
            </a:r>
            <a:r>
              <a:rPr lang="en-US" baseline="-25000" noProof="0" dirty="0" err="1"/>
              <a:t>4</a:t>
            </a:r>
            <a:r>
              <a:rPr lang="en-US" noProof="0" dirty="0"/>
              <a:t>) and acetylene (</a:t>
            </a:r>
            <a:r>
              <a:rPr lang="en-US" noProof="0" dirty="0" err="1"/>
              <a:t>C</a:t>
            </a:r>
            <a:r>
              <a:rPr lang="en-US" baseline="-25000" noProof="0" dirty="0" err="1"/>
              <a:t>2</a:t>
            </a:r>
            <a:r>
              <a:rPr lang="en-US" noProof="0" dirty="0" err="1"/>
              <a:t>H</a:t>
            </a:r>
            <a:r>
              <a:rPr lang="en-US" baseline="-25000" noProof="0" dirty="0" err="1"/>
              <a:t>2</a:t>
            </a:r>
            <a:r>
              <a:rPr lang="en-US" noProof="0" dirty="0"/>
              <a:t>) as gaseous precursors</a:t>
            </a:r>
          </a:p>
          <a:p>
            <a:pPr lvl="1"/>
            <a:r>
              <a:rPr lang="en-US" noProof="0" dirty="0"/>
              <a:t>In-situ, controlled oxidation is possible</a:t>
            </a:r>
          </a:p>
          <a:p>
            <a:pPr lvl="1"/>
            <a:r>
              <a:rPr lang="en-US" noProof="0" dirty="0"/>
              <a:t>Showerhead structure for the gas inlet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="" xmlns:a16="http://schemas.microsoft.com/office/drawing/2014/main" id="{CE57EA91-18E0-4D92-BE9A-5EC0782F1C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445" y="3683433"/>
            <a:ext cx="3433320" cy="2448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AF13BB93-5520-492C-89A6-38AB8ECBB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3683433"/>
            <a:ext cx="3402720" cy="2448000"/>
          </a:xfrm>
          <a:prstGeom prst="rect">
            <a:avLst/>
          </a:prstGeom>
        </p:spPr>
      </p:pic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41964E18-1DEE-438F-9439-D461989E5960}"/>
              </a:ext>
            </a:extLst>
          </p:cNvPr>
          <p:cNvSpPr/>
          <p:nvPr/>
        </p:nvSpPr>
        <p:spPr>
          <a:xfrm>
            <a:off x="1477210" y="1910520"/>
            <a:ext cx="567891" cy="27287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4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IN CVD FABRICATION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79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Marcador de contenido 2">
            <a:extLst>
              <a:ext uri="{FF2B5EF4-FFF2-40B4-BE49-F238E27FC236}">
                <a16:creationId xmlns="" xmlns:a16="http://schemas.microsoft.com/office/drawing/2014/main" id="{5D115C9C-6929-49F1-A619-041695303D5E}"/>
              </a:ext>
            </a:extLst>
          </p:cNvPr>
          <p:cNvSpPr txBox="1">
            <a:spLocks/>
          </p:cNvSpPr>
          <p:nvPr/>
        </p:nvSpPr>
        <p:spPr>
          <a:xfrm>
            <a:off x="637276" y="1154988"/>
            <a:ext cx="7886700" cy="4765615"/>
          </a:xfrm>
          <a:prstGeom prst="rect">
            <a:avLst/>
          </a:prstGeom>
        </p:spPr>
        <p:txBody>
          <a:bodyPr/>
          <a:lstStyle>
            <a:lvl1pPr marL="355600" indent="-35560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Tx/>
              <a:buBlip>
                <a:blip r:embed="rId2"/>
              </a:buBlip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63" indent="-284163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081CB"/>
              </a:buClr>
              <a:buFont typeface="Century Gothic" panose="020B0502020202020204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rgbClr val="4081CB"/>
              </a:buClr>
              <a:buFont typeface="Century Gothic" panose="020B0502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Tx/>
              <a:buBlip>
                <a:blip r:embed="rId2"/>
              </a:buBlip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spcBef>
                <a:spcPct val="20000"/>
              </a:spcBef>
              <a:buFont typeface="Wingdings 2" pitchFamily="18" charset="2"/>
              <a:buChar char="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CVD is the preferable method for electronics.</a:t>
            </a:r>
          </a:p>
          <a:p>
            <a:pPr lvl="1"/>
            <a:r>
              <a:rPr lang="en-US" dirty="0"/>
              <a:t>High crystallinity → Increased mobility</a:t>
            </a:r>
          </a:p>
          <a:p>
            <a:pPr marL="342900" lvl="1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		</a:t>
            </a:r>
            <a:r>
              <a:rPr lang="en-US" sz="1600" b="1" u="sng" dirty="0">
                <a:solidFill>
                  <a:srgbClr val="0070C0"/>
                </a:solidFill>
              </a:rPr>
              <a:t>Nucleation density </a:t>
            </a:r>
            <a:r>
              <a:rPr lang="en-US" sz="1600" b="1" dirty="0">
                <a:solidFill>
                  <a:srgbClr val="0070C0"/>
                </a:solidFill>
              </a:rPr>
              <a:t>must be </a:t>
            </a:r>
            <a:r>
              <a:rPr lang="en-US" sz="1600" b="1" u="sng" dirty="0">
                <a:solidFill>
                  <a:srgbClr val="0070C0"/>
                </a:solidFill>
              </a:rPr>
              <a:t>decreased</a:t>
            </a:r>
          </a:p>
          <a:p>
            <a:pPr marL="342900" lvl="1" indent="0">
              <a:buNone/>
            </a:pPr>
            <a:endParaRPr lang="en-US" sz="1600" b="1" u="sng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Large area → Higher throughput</a:t>
            </a:r>
          </a:p>
          <a:p>
            <a:pPr marL="3429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		</a:t>
            </a:r>
            <a:r>
              <a:rPr lang="en-US" b="1" u="sng" dirty="0">
                <a:solidFill>
                  <a:srgbClr val="0070C0"/>
                </a:solidFill>
              </a:rPr>
              <a:t>Lateral growth rate </a:t>
            </a:r>
            <a:r>
              <a:rPr lang="en-US" b="1" dirty="0">
                <a:solidFill>
                  <a:srgbClr val="0070C0"/>
                </a:solidFill>
              </a:rPr>
              <a:t>must be </a:t>
            </a:r>
            <a:r>
              <a:rPr lang="en-US" b="1" u="sng" dirty="0">
                <a:solidFill>
                  <a:srgbClr val="0070C0"/>
                </a:solidFill>
              </a:rPr>
              <a:t>increased</a:t>
            </a:r>
          </a:p>
          <a:p>
            <a:pPr marL="342900" lvl="1" indent="0">
              <a:buNone/>
            </a:pPr>
            <a:endParaRPr lang="en-US" dirty="0"/>
          </a:p>
          <a:p>
            <a:pPr lvl="1"/>
            <a:r>
              <a:rPr lang="en-US" dirty="0"/>
              <a:t>Moderate cost → Scalability</a:t>
            </a:r>
          </a:p>
          <a:p>
            <a:pPr marL="3429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		</a:t>
            </a:r>
            <a:r>
              <a:rPr lang="en-US" b="1" u="sng" dirty="0">
                <a:solidFill>
                  <a:srgbClr val="0070C0"/>
                </a:solidFill>
              </a:rPr>
              <a:t>Cold wall </a:t>
            </a:r>
            <a:r>
              <a:rPr lang="en-US" b="1" dirty="0">
                <a:solidFill>
                  <a:srgbClr val="0070C0"/>
                </a:solidFill>
              </a:rPr>
              <a:t>reactors for improved </a:t>
            </a:r>
            <a:r>
              <a:rPr lang="en-US" b="1" u="sng" dirty="0">
                <a:solidFill>
                  <a:srgbClr val="0070C0"/>
                </a:solidFill>
              </a:rPr>
              <a:t>efficiency</a:t>
            </a:r>
          </a:p>
          <a:p>
            <a:pPr marL="342900" lvl="1" indent="0">
              <a:buNone/>
            </a:pPr>
            <a:r>
              <a:rPr lang="en-US" b="1" dirty="0">
                <a:solidFill>
                  <a:srgbClr val="FF0000"/>
                </a:solidFill>
              </a:rPr>
              <a:t>		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342900" lvl="1" indent="0">
              <a:buNone/>
            </a:pPr>
            <a:endParaRPr lang="en-US" dirty="0"/>
          </a:p>
          <a:p>
            <a:r>
              <a:rPr lang="en-US" dirty="0"/>
              <a:t>Areas of research </a:t>
            </a:r>
          </a:p>
          <a:p>
            <a:pPr lvl="1"/>
            <a:r>
              <a:rPr lang="en-US" dirty="0"/>
              <a:t>Systematic study of growth thermodynamical conditions</a:t>
            </a:r>
          </a:p>
          <a:p>
            <a:pPr lvl="1"/>
            <a:r>
              <a:rPr lang="en-US" dirty="0"/>
              <a:t>Pretreatment of the catalytic substrate</a:t>
            </a:r>
          </a:p>
          <a:p>
            <a:pPr lvl="2"/>
            <a:r>
              <a:rPr lang="en-US" dirty="0"/>
              <a:t>Electropolishing</a:t>
            </a:r>
          </a:p>
          <a:p>
            <a:pPr lvl="2"/>
            <a:r>
              <a:rPr lang="en-US" dirty="0"/>
              <a:t>Oxidation</a:t>
            </a:r>
          </a:p>
          <a:p>
            <a:pPr lvl="2"/>
            <a:r>
              <a:rPr lang="en-US" dirty="0"/>
              <a:t>Annealing</a:t>
            </a:r>
          </a:p>
          <a:p>
            <a:pPr lvl="1"/>
            <a:r>
              <a:rPr lang="en-US" dirty="0"/>
              <a:t>Precursor flux reduction</a:t>
            </a:r>
          </a:p>
        </p:txBody>
      </p:sp>
      <p:sp>
        <p:nvSpPr>
          <p:cNvPr id="11" name="Flecha: a la derecha 10">
            <a:extLst>
              <a:ext uri="{FF2B5EF4-FFF2-40B4-BE49-F238E27FC236}">
                <a16:creationId xmlns="" xmlns:a16="http://schemas.microsoft.com/office/drawing/2014/main" id="{9DBC1700-29B2-4AE8-93D0-C4C47DA7F594}"/>
              </a:ext>
            </a:extLst>
          </p:cNvPr>
          <p:cNvSpPr/>
          <p:nvPr/>
        </p:nvSpPr>
        <p:spPr>
          <a:xfrm>
            <a:off x="1457960" y="1838426"/>
            <a:ext cx="567891" cy="27287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echa: a la derecha 11">
            <a:extLst>
              <a:ext uri="{FF2B5EF4-FFF2-40B4-BE49-F238E27FC236}">
                <a16:creationId xmlns="" xmlns:a16="http://schemas.microsoft.com/office/drawing/2014/main" id="{EB746ADA-C901-4E36-AD60-B09FABC424B4}"/>
              </a:ext>
            </a:extLst>
          </p:cNvPr>
          <p:cNvSpPr/>
          <p:nvPr/>
        </p:nvSpPr>
        <p:spPr>
          <a:xfrm>
            <a:off x="1457958" y="2654397"/>
            <a:ext cx="567891" cy="27287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echa: a la derecha 12">
            <a:extLst>
              <a:ext uri="{FF2B5EF4-FFF2-40B4-BE49-F238E27FC236}">
                <a16:creationId xmlns="" xmlns:a16="http://schemas.microsoft.com/office/drawing/2014/main" id="{4D460586-6C03-49D0-9F2E-22E882912E18}"/>
              </a:ext>
            </a:extLst>
          </p:cNvPr>
          <p:cNvSpPr/>
          <p:nvPr/>
        </p:nvSpPr>
        <p:spPr>
          <a:xfrm>
            <a:off x="1457959" y="3470369"/>
            <a:ext cx="567891" cy="272876"/>
          </a:xfrm>
          <a:prstGeom prst="righ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ángulo 21"/>
          <p:cNvSpPr/>
          <p:nvPr/>
        </p:nvSpPr>
        <p:spPr>
          <a:xfrm>
            <a:off x="1173707" y="193086"/>
            <a:ext cx="64144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IMPROVEMENT IN CVD FABRICATION</a:t>
            </a:r>
            <a:endParaRPr lang="es-ES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2703463" y="6492875"/>
            <a:ext cx="4594483" cy="365125"/>
          </a:xfrm>
        </p:spPr>
        <p:txBody>
          <a:bodyPr/>
          <a:lstStyle/>
          <a:p>
            <a:r>
              <a:rPr lang="en-US" dirty="0" smtClean="0"/>
              <a:t>November 26-28  (2018) Ptolemy project, Gran </a:t>
            </a:r>
            <a:r>
              <a:rPr lang="en-US" dirty="0" err="1" smtClean="0"/>
              <a:t>Sasso</a:t>
            </a:r>
            <a:r>
              <a:rPr lang="en-US" dirty="0" smtClean="0"/>
              <a:t>, Italy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922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1007</TotalTime>
  <Words>1271</Words>
  <Application>Microsoft Office PowerPoint</Application>
  <PresentationFormat>Presentación en pantalla (4:3)</PresentationFormat>
  <Paragraphs>237</Paragraphs>
  <Slides>33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33</vt:i4>
      </vt:variant>
    </vt:vector>
  </HeadingPairs>
  <TitlesOfParts>
    <vt:vector size="44" baseType="lpstr">
      <vt:lpstr>Arial Unicode MS</vt:lpstr>
      <vt:lpstr>ＭＳ Ｐゴシック</vt:lpstr>
      <vt:lpstr>Arial</vt:lpstr>
      <vt:lpstr>Calibri</vt:lpstr>
      <vt:lpstr>Century Gothic</vt:lpstr>
      <vt:lpstr>Geneva</vt:lpstr>
      <vt:lpstr>Symbol</vt:lpstr>
      <vt:lpstr>Times New Roman</vt:lpstr>
      <vt:lpstr>Wingdings</vt:lpstr>
      <vt:lpstr>Wingdings 2</vt:lpstr>
      <vt:lpstr>HDOfficeLightV0</vt:lpstr>
      <vt:lpstr>Graphene Technology for PTOLEMY Project</vt:lpstr>
      <vt:lpstr>Presentación de PowerPoint</vt:lpstr>
      <vt:lpstr>Presentación de PowerPoint</vt:lpstr>
      <vt:lpstr>Presentación de PowerPoint</vt:lpstr>
      <vt:lpstr>GRAPHENE GROWTH BY CVD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GRAPHENE TRANSFER TO DIFFERENT SUBSTRATES</vt:lpstr>
      <vt:lpstr>Presentación de PowerPoint</vt:lpstr>
      <vt:lpstr>Presentación de PowerPoint</vt:lpstr>
      <vt:lpstr>Presentación de PowerPoint</vt:lpstr>
      <vt:lpstr>GRAPHENE CHARACTERIZATION</vt:lpstr>
      <vt:lpstr>Presentación de PowerPoint</vt:lpstr>
      <vt:lpstr>Presentación de PowerPoint</vt:lpstr>
      <vt:lpstr>Presentación de PowerPoint</vt:lpstr>
      <vt:lpstr>Presentación de PowerPoint</vt:lpstr>
      <vt:lpstr>GRAPHENE DEVICE FABRICATION</vt:lpstr>
      <vt:lpstr>Electronic Devices</vt:lpstr>
      <vt:lpstr>GRAPHENE IRRADIATION WITH DEUTERIUM</vt:lpstr>
      <vt:lpstr>Presentación de PowerPoint</vt:lpstr>
      <vt:lpstr>Presentación de PowerPoint</vt:lpstr>
      <vt:lpstr>Presentación de PowerPoint</vt:lpstr>
      <vt:lpstr>Presentación de PowerPoint</vt:lpstr>
      <vt:lpstr>GRAPHENE INTERACTION WITH ELECTRONS</vt:lpstr>
      <vt:lpstr>Presentación de PowerPoint</vt:lpstr>
      <vt:lpstr>WORK TO BE DONE IN NEXT SEMESTER</vt:lpstr>
      <vt:lpstr>Presentación de PowerPoint</vt:lpstr>
      <vt:lpstr>Presentación de PowerPoint</vt:lpstr>
      <vt:lpstr>Graphene Technology for PTOLEMY Project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Alberto</dc:creator>
  <cp:lastModifiedBy>Isomgraphene</cp:lastModifiedBy>
  <cp:revision>165</cp:revision>
  <dcterms:created xsi:type="dcterms:W3CDTF">2015-03-09T11:28:31Z</dcterms:created>
  <dcterms:modified xsi:type="dcterms:W3CDTF">2018-11-27T09:07:14Z</dcterms:modified>
</cp:coreProperties>
</file>