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614" r:id="rId2"/>
    <p:sldId id="744" r:id="rId3"/>
    <p:sldId id="757" r:id="rId4"/>
    <p:sldId id="764" r:id="rId5"/>
    <p:sldId id="703" r:id="rId6"/>
    <p:sldId id="760" r:id="rId7"/>
    <p:sldId id="761" r:id="rId8"/>
    <p:sldId id="649" r:id="rId9"/>
    <p:sldId id="707" r:id="rId10"/>
    <p:sldId id="762" r:id="rId11"/>
    <p:sldId id="763" r:id="rId12"/>
    <p:sldId id="753" r:id="rId13"/>
    <p:sldId id="758" r:id="rId14"/>
    <p:sldId id="759" r:id="rId15"/>
  </p:sldIdLst>
  <p:sldSz cx="10058400" cy="7772400"/>
  <p:notesSz cx="6858000" cy="9144000"/>
  <p:defaultTextStyle>
    <a:defPPr>
      <a:defRPr lang="en-US"/>
    </a:defPPr>
    <a:lvl1pPr algn="l" rtl="0" fontAlgn="base">
      <a:spcBef>
        <a:spcPct val="0"/>
      </a:spcBef>
      <a:spcAft>
        <a:spcPct val="0"/>
      </a:spcAft>
      <a:defRPr kern="1200">
        <a:solidFill>
          <a:schemeClr val="tx1"/>
        </a:solidFill>
        <a:latin typeface="Arial" pitchFamily="-107" charset="0"/>
        <a:ea typeface="+mn-ea"/>
        <a:cs typeface="+mn-cs"/>
      </a:defRPr>
    </a:lvl1pPr>
    <a:lvl2pPr marL="509352" algn="l" rtl="0" fontAlgn="base">
      <a:spcBef>
        <a:spcPct val="0"/>
      </a:spcBef>
      <a:spcAft>
        <a:spcPct val="0"/>
      </a:spcAft>
      <a:defRPr kern="1200">
        <a:solidFill>
          <a:schemeClr val="tx1"/>
        </a:solidFill>
        <a:latin typeface="Arial" pitchFamily="-107" charset="0"/>
        <a:ea typeface="+mn-ea"/>
        <a:cs typeface="+mn-cs"/>
      </a:defRPr>
    </a:lvl2pPr>
    <a:lvl3pPr marL="1018705" algn="l" rtl="0" fontAlgn="base">
      <a:spcBef>
        <a:spcPct val="0"/>
      </a:spcBef>
      <a:spcAft>
        <a:spcPct val="0"/>
      </a:spcAft>
      <a:defRPr kern="1200">
        <a:solidFill>
          <a:schemeClr val="tx1"/>
        </a:solidFill>
        <a:latin typeface="Arial" pitchFamily="-107" charset="0"/>
        <a:ea typeface="+mn-ea"/>
        <a:cs typeface="+mn-cs"/>
      </a:defRPr>
    </a:lvl3pPr>
    <a:lvl4pPr marL="1528058" algn="l" rtl="0" fontAlgn="base">
      <a:spcBef>
        <a:spcPct val="0"/>
      </a:spcBef>
      <a:spcAft>
        <a:spcPct val="0"/>
      </a:spcAft>
      <a:defRPr kern="1200">
        <a:solidFill>
          <a:schemeClr val="tx1"/>
        </a:solidFill>
        <a:latin typeface="Arial" pitchFamily="-107" charset="0"/>
        <a:ea typeface="+mn-ea"/>
        <a:cs typeface="+mn-cs"/>
      </a:defRPr>
    </a:lvl4pPr>
    <a:lvl5pPr marL="2037411" algn="l" rtl="0" fontAlgn="base">
      <a:spcBef>
        <a:spcPct val="0"/>
      </a:spcBef>
      <a:spcAft>
        <a:spcPct val="0"/>
      </a:spcAft>
      <a:defRPr kern="1200">
        <a:solidFill>
          <a:schemeClr val="tx1"/>
        </a:solidFill>
        <a:latin typeface="Arial" pitchFamily="-107" charset="0"/>
        <a:ea typeface="+mn-ea"/>
        <a:cs typeface="+mn-cs"/>
      </a:defRPr>
    </a:lvl5pPr>
    <a:lvl6pPr marL="2546764" algn="l" defTabSz="509352" rtl="0" eaLnBrk="1" latinLnBrk="0" hangingPunct="1">
      <a:defRPr kern="1200">
        <a:solidFill>
          <a:schemeClr val="tx1"/>
        </a:solidFill>
        <a:latin typeface="Arial" pitchFamily="-107" charset="0"/>
        <a:ea typeface="+mn-ea"/>
        <a:cs typeface="+mn-cs"/>
      </a:defRPr>
    </a:lvl6pPr>
    <a:lvl7pPr marL="3056116" algn="l" defTabSz="509352" rtl="0" eaLnBrk="1" latinLnBrk="0" hangingPunct="1">
      <a:defRPr kern="1200">
        <a:solidFill>
          <a:schemeClr val="tx1"/>
        </a:solidFill>
        <a:latin typeface="Arial" pitchFamily="-107" charset="0"/>
        <a:ea typeface="+mn-ea"/>
        <a:cs typeface="+mn-cs"/>
      </a:defRPr>
    </a:lvl7pPr>
    <a:lvl8pPr marL="3565469" algn="l" defTabSz="509352" rtl="0" eaLnBrk="1" latinLnBrk="0" hangingPunct="1">
      <a:defRPr kern="1200">
        <a:solidFill>
          <a:schemeClr val="tx1"/>
        </a:solidFill>
        <a:latin typeface="Arial" pitchFamily="-107" charset="0"/>
        <a:ea typeface="+mn-ea"/>
        <a:cs typeface="+mn-cs"/>
      </a:defRPr>
    </a:lvl8pPr>
    <a:lvl9pPr marL="4074821" algn="l" defTabSz="509352" rtl="0" eaLnBrk="1" latinLnBrk="0" hangingPunct="1">
      <a:defRPr kern="1200">
        <a:solidFill>
          <a:schemeClr val="tx1"/>
        </a:solidFill>
        <a:latin typeface="Arial" pitchFamily="-107" charset="0"/>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FFF99"/>
    <a:srgbClr val="C0C0C0"/>
    <a:srgbClr val="FF0000"/>
    <a:srgbClr val="33CC33"/>
    <a:srgbClr val="99FF99"/>
    <a:srgbClr val="996633"/>
    <a:srgbClr val="FF3300"/>
    <a:srgbClr val="FFF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13" autoAdjust="0"/>
    <p:restoredTop sz="84752" autoAdjust="0"/>
  </p:normalViewPr>
  <p:slideViewPr>
    <p:cSldViewPr snapToGrid="0">
      <p:cViewPr>
        <p:scale>
          <a:sx n="99" d="100"/>
          <a:sy n="99" d="100"/>
        </p:scale>
        <p:origin x="1664" y="248"/>
      </p:cViewPr>
      <p:guideLst>
        <p:guide orient="horz" pos="2448"/>
        <p:guide pos="3168"/>
      </p:guideLst>
    </p:cSldViewPr>
  </p:slideViewPr>
  <p:outlineViewPr>
    <p:cViewPr>
      <p:scale>
        <a:sx n="33" d="100"/>
        <a:sy n="33" d="100"/>
      </p:scale>
      <p:origin x="0" y="-6152"/>
    </p:cViewPr>
  </p:outlin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77008A7-8970-E646-B615-C3E67B630270}" type="datetime1">
              <a:rPr lang="en-US"/>
              <a:pPr>
                <a:defRPr/>
              </a:pPr>
              <a:t>11/26/18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3BCBAB9-759D-3040-A489-0FEF0C56B4ED}"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09675" y="685800"/>
            <a:ext cx="443865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A60DED5-2478-0146-BF30-57697A483256}"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0" kern="1200">
        <a:solidFill>
          <a:schemeClr val="tx1"/>
        </a:solidFill>
        <a:latin typeface="Arial" pitchFamily="-107" charset="0"/>
        <a:ea typeface="ＭＳ Ｐゴシック" pitchFamily="-107" charset="-128"/>
        <a:cs typeface="ＭＳ Ｐゴシック" pitchFamily="-107" charset="-128"/>
      </a:defRPr>
    </a:lvl1pPr>
    <a:lvl2pPr marL="509352" algn="l" rtl="0" eaLnBrk="0" fontAlgn="base" hangingPunct="0">
      <a:spcBef>
        <a:spcPct val="30000"/>
      </a:spcBef>
      <a:spcAft>
        <a:spcPct val="0"/>
      </a:spcAft>
      <a:defRPr sz="1300" kern="1200">
        <a:solidFill>
          <a:schemeClr val="tx1"/>
        </a:solidFill>
        <a:latin typeface="Arial" pitchFamily="-107" charset="0"/>
        <a:ea typeface="ＭＳ Ｐゴシック" pitchFamily="-107" charset="-128"/>
        <a:cs typeface="+mn-cs"/>
      </a:defRPr>
    </a:lvl2pPr>
    <a:lvl3pPr marL="1018705" algn="l" rtl="0" eaLnBrk="0" fontAlgn="base" hangingPunct="0">
      <a:spcBef>
        <a:spcPct val="30000"/>
      </a:spcBef>
      <a:spcAft>
        <a:spcPct val="0"/>
      </a:spcAft>
      <a:defRPr sz="1300" kern="1200">
        <a:solidFill>
          <a:schemeClr val="tx1"/>
        </a:solidFill>
        <a:latin typeface="Arial" pitchFamily="-107" charset="0"/>
        <a:ea typeface="ＭＳ Ｐゴシック" pitchFamily="-107" charset="-128"/>
        <a:cs typeface="+mn-cs"/>
      </a:defRPr>
    </a:lvl3pPr>
    <a:lvl4pPr marL="1528058" algn="l" rtl="0" eaLnBrk="0" fontAlgn="base" hangingPunct="0">
      <a:spcBef>
        <a:spcPct val="30000"/>
      </a:spcBef>
      <a:spcAft>
        <a:spcPct val="0"/>
      </a:spcAft>
      <a:defRPr sz="1300" kern="1200">
        <a:solidFill>
          <a:schemeClr val="tx1"/>
        </a:solidFill>
        <a:latin typeface="Arial" pitchFamily="-107" charset="0"/>
        <a:ea typeface="ＭＳ Ｐゴシック" pitchFamily="-107" charset="-128"/>
        <a:cs typeface="+mn-cs"/>
      </a:defRPr>
    </a:lvl4pPr>
    <a:lvl5pPr marL="2037411" algn="l" rtl="0" eaLnBrk="0" fontAlgn="base" hangingPunct="0">
      <a:spcBef>
        <a:spcPct val="30000"/>
      </a:spcBef>
      <a:spcAft>
        <a:spcPct val="0"/>
      </a:spcAft>
      <a:defRPr sz="1300" kern="1200">
        <a:solidFill>
          <a:schemeClr val="tx1"/>
        </a:solidFill>
        <a:latin typeface="Arial" pitchFamily="-107" charset="0"/>
        <a:ea typeface="ＭＳ Ｐゴシック" pitchFamily="-107" charset="-128"/>
        <a:cs typeface="+mn-cs"/>
      </a:defRPr>
    </a:lvl5pPr>
    <a:lvl6pPr marL="2546764" algn="l" defTabSz="509352" rtl="0" eaLnBrk="1" latinLnBrk="0" hangingPunct="1">
      <a:defRPr sz="1300" kern="1200">
        <a:solidFill>
          <a:schemeClr val="tx1"/>
        </a:solidFill>
        <a:latin typeface="+mn-lt"/>
        <a:ea typeface="+mn-ea"/>
        <a:cs typeface="+mn-cs"/>
      </a:defRPr>
    </a:lvl6pPr>
    <a:lvl7pPr marL="3056116" algn="l" defTabSz="509352" rtl="0" eaLnBrk="1" latinLnBrk="0" hangingPunct="1">
      <a:defRPr sz="1300" kern="1200">
        <a:solidFill>
          <a:schemeClr val="tx1"/>
        </a:solidFill>
        <a:latin typeface="+mn-lt"/>
        <a:ea typeface="+mn-ea"/>
        <a:cs typeface="+mn-cs"/>
      </a:defRPr>
    </a:lvl7pPr>
    <a:lvl8pPr marL="3565469" algn="l" defTabSz="509352" rtl="0" eaLnBrk="1" latinLnBrk="0" hangingPunct="1">
      <a:defRPr sz="1300" kern="1200">
        <a:solidFill>
          <a:schemeClr val="tx1"/>
        </a:solidFill>
        <a:latin typeface="+mn-lt"/>
        <a:ea typeface="+mn-ea"/>
        <a:cs typeface="+mn-cs"/>
      </a:defRPr>
    </a:lvl8pPr>
    <a:lvl9pPr marL="4074821" algn="l" defTabSz="50935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an honor for me to be here today.  I’m going to discuss</a:t>
            </a:r>
            <a:r>
              <a:rPr lang="en-US" baseline="0" dirty="0" smtClean="0"/>
              <a:t> the physics of the Universe at a ripe young age of 1 second, at least as best we understand it, and I’d like to share with you an experiment called PTOLEMY that aims to detect evidence for relics left over from this period in history.</a:t>
            </a:r>
          </a:p>
          <a:p>
            <a:r>
              <a:rPr lang="en-US" dirty="0" smtClean="0"/>
              <a:t>I should</a:t>
            </a:r>
            <a:r>
              <a:rPr lang="en-US" baseline="0" dirty="0" smtClean="0"/>
              <a:t> say that PTOLEMY is the only experimental program of its kind and would not have been possible without the support of the Simons Foundation.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300" kern="1200" dirty="0" smtClean="0">
                <a:solidFill>
                  <a:schemeClr val="tx1"/>
                </a:solidFill>
                <a:effectLst/>
                <a:latin typeface="Arial" pitchFamily="-107" charset="0"/>
                <a:ea typeface="ＭＳ Ｐゴシック" pitchFamily="-107" charset="-128"/>
                <a:cs typeface="ＭＳ Ｐゴシック" pitchFamily="-107" charset="-128"/>
              </a:rPr>
              <a:t>Recalling</a:t>
            </a:r>
            <a:r>
              <a:rPr lang="en-US" sz="1300" kern="1200" baseline="0" dirty="0" smtClean="0">
                <a:solidFill>
                  <a:schemeClr val="tx1"/>
                </a:solidFill>
                <a:effectLst/>
                <a:latin typeface="Arial" pitchFamily="-107" charset="0"/>
                <a:ea typeface="ＭＳ Ｐゴシック" pitchFamily="-107" charset="-128"/>
                <a:cs typeface="ＭＳ Ｐゴシック" pitchFamily="-107" charset="-128"/>
              </a:rPr>
              <a:t> </a:t>
            </a:r>
            <a:r>
              <a:rPr lang="en-US" sz="1300" kern="1200" dirty="0" smtClean="0">
                <a:solidFill>
                  <a:schemeClr val="tx1"/>
                </a:solidFill>
                <a:effectLst/>
                <a:latin typeface="Arial" pitchFamily="-107" charset="0"/>
                <a:ea typeface="ＭＳ Ｐゴシック" pitchFamily="-107" charset="-128"/>
                <a:cs typeface="ＭＳ Ｐゴシック" pitchFamily="-107" charset="-128"/>
              </a:rPr>
              <a:t>Wolfgang Pauli’s remark shortly after</a:t>
            </a:r>
            <a:r>
              <a:rPr lang="en-US" sz="1300" kern="1200" baseline="0" dirty="0" smtClean="0">
                <a:solidFill>
                  <a:schemeClr val="tx1"/>
                </a:solidFill>
                <a:effectLst/>
                <a:latin typeface="Arial" pitchFamily="-107" charset="0"/>
                <a:ea typeface="ＭＳ Ｐゴシック" pitchFamily="-107" charset="-128"/>
                <a:cs typeface="ＭＳ Ｐゴシック" pitchFamily="-107" charset="-128"/>
              </a:rPr>
              <a:t> </a:t>
            </a:r>
            <a:r>
              <a:rPr lang="en-US" sz="1300" kern="1200" dirty="0" smtClean="0">
                <a:solidFill>
                  <a:schemeClr val="tx1"/>
                </a:solidFill>
                <a:effectLst/>
                <a:latin typeface="Arial" pitchFamily="-107" charset="0"/>
                <a:ea typeface="ＭＳ Ｐゴシック" pitchFamily="-107" charset="-128"/>
                <a:cs typeface="ＭＳ Ｐゴシック" pitchFamily="-107" charset="-128"/>
              </a:rPr>
              <a:t>conceiving of the neutrino in 1930</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300" kern="1200" dirty="0" smtClean="0">
                <a:solidFill>
                  <a:schemeClr val="tx1"/>
                </a:solidFill>
                <a:effectLst/>
                <a:latin typeface="Arial" pitchFamily="-107" charset="0"/>
                <a:ea typeface="ＭＳ Ｐゴシック" pitchFamily="-107" charset="-128"/>
                <a:cs typeface="ＭＳ Ｐゴシック" pitchFamily="-107" charset="-128"/>
              </a:rPr>
              <a:t>In the words of Wolfgang Paul in 1930 said: “I’ve done a terrible</a:t>
            </a:r>
            <a:r>
              <a:rPr lang="en-US" sz="1300" kern="1200" baseline="0" dirty="0" smtClean="0">
                <a:solidFill>
                  <a:schemeClr val="tx1"/>
                </a:solidFill>
                <a:effectLst/>
                <a:latin typeface="Arial" pitchFamily="-107" charset="0"/>
                <a:ea typeface="ＭＳ Ｐゴシック" pitchFamily="-107" charset="-128"/>
                <a:cs typeface="ＭＳ Ｐゴシック" pitchFamily="-107" charset="-128"/>
              </a:rPr>
              <a:t> </a:t>
            </a:r>
            <a:r>
              <a:rPr lang="en-US" sz="1300" kern="1200" dirty="0" smtClean="0">
                <a:solidFill>
                  <a:schemeClr val="tx1"/>
                </a:solidFill>
                <a:effectLst/>
                <a:latin typeface="Arial" pitchFamily="-107" charset="0"/>
                <a:ea typeface="ＭＳ Ｐゴシック" pitchFamily="-107" charset="-128"/>
                <a:cs typeface="ＭＳ Ｐゴシック" pitchFamily="-107" charset="-128"/>
              </a:rPr>
              <a:t>thing today, something which no theoretical physicist</a:t>
            </a:r>
            <a:r>
              <a:rPr lang="en-US" sz="1300" kern="1200" baseline="0" dirty="0" smtClean="0">
                <a:solidFill>
                  <a:schemeClr val="tx1"/>
                </a:solidFill>
                <a:effectLst/>
                <a:latin typeface="Arial" pitchFamily="-107" charset="0"/>
                <a:ea typeface="ＭＳ Ｐゴシック" pitchFamily="-107" charset="-128"/>
                <a:cs typeface="ＭＳ Ｐゴシック" pitchFamily="-107" charset="-128"/>
              </a:rPr>
              <a:t> </a:t>
            </a:r>
            <a:r>
              <a:rPr lang="en-US" sz="1300" kern="1200" dirty="0" smtClean="0">
                <a:solidFill>
                  <a:schemeClr val="tx1"/>
                </a:solidFill>
                <a:effectLst/>
                <a:latin typeface="Arial" pitchFamily="-107" charset="0"/>
                <a:ea typeface="ＭＳ Ｐゴシック" pitchFamily="-107" charset="-128"/>
                <a:cs typeface="ＭＳ Ｐゴシック" pitchFamily="-107" charset="-128"/>
              </a:rPr>
              <a:t>should ever do. I have suggested something that can</a:t>
            </a:r>
            <a:r>
              <a:rPr lang="en-US" sz="1300" kern="1200" baseline="0" dirty="0" smtClean="0">
                <a:solidFill>
                  <a:schemeClr val="tx1"/>
                </a:solidFill>
                <a:effectLst/>
                <a:latin typeface="Arial" pitchFamily="-107" charset="0"/>
                <a:ea typeface="ＭＳ Ｐゴシック" pitchFamily="-107" charset="-128"/>
                <a:cs typeface="ＭＳ Ｐゴシック" pitchFamily="-107" charset="-128"/>
              </a:rPr>
              <a:t> </a:t>
            </a:r>
            <a:r>
              <a:rPr lang="en-US" sz="1300" kern="1200" dirty="0" smtClean="0">
                <a:solidFill>
                  <a:schemeClr val="tx1"/>
                </a:solidFill>
                <a:effectLst/>
                <a:latin typeface="Arial" pitchFamily="-107" charset="0"/>
                <a:ea typeface="ＭＳ Ｐゴシック" pitchFamily="-107" charset="-128"/>
                <a:cs typeface="ＭＳ Ｐゴシック" pitchFamily="-107" charset="-128"/>
              </a:rPr>
              <a:t>never be verified experimentally.” Pauli</a:t>
            </a:r>
            <a:r>
              <a:rPr lang="en-US" sz="1300" kern="1200" baseline="0" dirty="0" smtClean="0">
                <a:solidFill>
                  <a:schemeClr val="tx1"/>
                </a:solidFill>
                <a:effectLst/>
                <a:latin typeface="Arial" pitchFamily="-107" charset="0"/>
                <a:ea typeface="ＭＳ Ｐゴシック" pitchFamily="-107" charset="-128"/>
                <a:cs typeface="ＭＳ Ｐゴシック" pitchFamily="-107" charset="-128"/>
              </a:rPr>
              <a:t> was talking about the neutrino </a:t>
            </a:r>
            <a:r>
              <a:rPr lang="mr-IN" sz="1300" kern="1200" baseline="0" dirty="0" smtClean="0">
                <a:solidFill>
                  <a:schemeClr val="tx1"/>
                </a:solidFill>
                <a:effectLst/>
                <a:latin typeface="Arial" pitchFamily="-107" charset="0"/>
                <a:ea typeface="ＭＳ Ｐゴシック" pitchFamily="-107" charset="-128"/>
                <a:cs typeface="ＭＳ Ｐゴシック" pitchFamily="-107" charset="-128"/>
              </a:rPr>
              <a:t>–</a:t>
            </a:r>
            <a:r>
              <a:rPr lang="en-US" sz="1300" kern="1200" baseline="0" dirty="0" smtClean="0">
                <a:solidFill>
                  <a:schemeClr val="tx1"/>
                </a:solidFill>
                <a:effectLst/>
                <a:latin typeface="Arial" pitchFamily="-107" charset="0"/>
                <a:ea typeface="ＭＳ Ｐゴシック" pitchFamily="-107" charset="-128"/>
                <a:cs typeface="ＭＳ Ｐゴシック" pitchFamily="-107" charset="-128"/>
              </a:rPr>
              <a:t> from which we have learned a great deal.</a:t>
            </a:r>
            <a:endParaRPr lang="en-US" sz="1300" kern="1200" dirty="0" smtClean="0">
              <a:solidFill>
                <a:schemeClr val="tx1"/>
              </a:solidFill>
              <a:effectLst/>
              <a:latin typeface="Arial" pitchFamily="-107" charset="0"/>
              <a:ea typeface="ＭＳ Ｐゴシック" pitchFamily="-107" charset="-128"/>
              <a:cs typeface="ＭＳ Ｐゴシック" pitchFamily="-107" charset="-128"/>
            </a:endParaRPr>
          </a:p>
          <a:p>
            <a:endParaRPr lang="en-US" dirty="0"/>
          </a:p>
        </p:txBody>
      </p:sp>
      <p:sp>
        <p:nvSpPr>
          <p:cNvPr id="4" name="Slide Number Placeholder 3"/>
          <p:cNvSpPr>
            <a:spLocks noGrp="1"/>
          </p:cNvSpPr>
          <p:nvPr>
            <p:ph type="sldNum" sz="quarter" idx="10"/>
          </p:nvPr>
        </p:nvSpPr>
        <p:spPr/>
        <p:txBody>
          <a:bodyPr/>
          <a:lstStyle/>
          <a:p>
            <a:pPr>
              <a:defRPr/>
            </a:pPr>
            <a:fld id="{8A60DED5-2478-0146-BF30-57697A483256}" type="slidenum">
              <a:rPr lang="en-US" smtClean="0"/>
              <a:pPr>
                <a:defRPr/>
              </a:pPr>
              <a:t>1</a:t>
            </a:fld>
            <a:endParaRPr lang="en-US"/>
          </a:p>
        </p:txBody>
      </p:sp>
    </p:spTree>
    <p:extLst>
      <p:ext uri="{BB962C8B-B14F-4D97-AF65-F5344CB8AC3E}">
        <p14:creationId xmlns:p14="http://schemas.microsoft.com/office/powerpoint/2010/main" val="1886983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PTOLEMY</a:t>
            </a:r>
            <a:r>
              <a:rPr lang="en-US" baseline="0" dirty="0" smtClean="0"/>
              <a:t> developed a transverse kinetic energy selection filter that acts very rapidly (but still adiabatically) in space.  If you consider a solenoid and start at the center where the field is strongest.  The most rapid route of the high magnetic field region is not by going out the end of the solenoid, it's by passing between the coils transversely.  That is essentially what we do and can achieve 6 orders of magnitude in the selection of the transverse kinetic energy in 0.7 meters in length, confined transversely to within approximately 1 cm.  We can go beyond the filter precision of KATRIN in roughly 1,000 times less filter volume.</a:t>
            </a:r>
          </a:p>
          <a:p>
            <a:endParaRPr lang="en-US" dirty="0"/>
          </a:p>
        </p:txBody>
      </p:sp>
      <p:sp>
        <p:nvSpPr>
          <p:cNvPr id="4" name="Slide Number Placeholder 3"/>
          <p:cNvSpPr>
            <a:spLocks noGrp="1"/>
          </p:cNvSpPr>
          <p:nvPr>
            <p:ph type="sldNum" sz="quarter" idx="10"/>
          </p:nvPr>
        </p:nvSpPr>
        <p:spPr/>
        <p:txBody>
          <a:bodyPr/>
          <a:lstStyle/>
          <a:p>
            <a:pPr>
              <a:defRPr/>
            </a:pPr>
            <a:fld id="{8A60DED5-2478-0146-BF30-57697A483256}" type="slidenum">
              <a:rPr lang="en-US" smtClean="0"/>
              <a:pPr>
                <a:defRPr/>
              </a:pPr>
              <a:t>2</a:t>
            </a:fld>
            <a:endParaRPr lang="en-US"/>
          </a:p>
        </p:txBody>
      </p:sp>
    </p:spTree>
    <p:extLst>
      <p:ext uri="{BB962C8B-B14F-4D97-AF65-F5344CB8AC3E}">
        <p14:creationId xmlns:p14="http://schemas.microsoft.com/office/powerpoint/2010/main" val="121720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Transverse</a:t>
            </a:r>
            <a:r>
              <a:rPr lang="en-US" baseline="0" dirty="0" smtClean="0"/>
              <a:t> drift filter:  h</a:t>
            </a:r>
            <a:r>
              <a:rPr lang="en-US" dirty="0" smtClean="0"/>
              <a:t>ave to always turn your head to figure out where the field directions</a:t>
            </a:r>
            <a:r>
              <a:rPr lang="en-US" baseline="0" dirty="0" smtClean="0"/>
              <a:t> are pointing.</a:t>
            </a:r>
          </a:p>
          <a:p>
            <a:r>
              <a:rPr lang="en-US" baseline="0" dirty="0" smtClean="0"/>
              <a:t>The B field is shown below.</a:t>
            </a:r>
          </a:p>
          <a:p>
            <a:r>
              <a:rPr lang="en-US" baseline="0" dirty="0" smtClean="0"/>
              <a:t>As one moves from the high B field region of the tritium source on the left to the low field region on the right - the B field is dropping off exponentially in a controlled way.  This is done with concentric layers of windings of the coil.</a:t>
            </a:r>
          </a:p>
          <a:p>
            <a:r>
              <a:rPr lang="en-US" baseline="0" dirty="0" smtClean="0"/>
              <a:t>Looking from the side, we show the voltage potentials in a filter element set by a configuration of electrodes.</a:t>
            </a:r>
          </a:p>
          <a:p>
            <a:r>
              <a:rPr lang="en-US" baseline="0" dirty="0" smtClean="0"/>
              <a:t>There are two types of motion the electron undergoes from these fields.</a:t>
            </a:r>
          </a:p>
          <a:p>
            <a:r>
              <a:rPr lang="en-US" baseline="0" dirty="0" smtClean="0"/>
              <a:t>There is a desire to drift vertically from the gradient of the magnetic field.  To the left the cyclotron radius is small than to the right, so the drift wants to be vertical.</a:t>
            </a:r>
          </a:p>
          <a:p>
            <a:r>
              <a:rPr lang="en-US" baseline="0" dirty="0" smtClean="0"/>
              <a:t>At the same time we have configured the constant voltage surfaces for </a:t>
            </a:r>
            <a:r>
              <a:rPr lang="en-US" baseline="0" dirty="0" err="1" smtClean="0"/>
              <a:t>ExB</a:t>
            </a:r>
            <a:r>
              <a:rPr lang="en-US" baseline="0" dirty="0" smtClean="0"/>
              <a:t> drift to have both a vertical component, that is adjusted to cancel the corresponding gradient drift and a horizontal components to cause the electron to drift along the length of the filter.</a:t>
            </a:r>
          </a:p>
          <a:p>
            <a:r>
              <a:rPr lang="en-US" baseline="0" dirty="0" smtClean="0"/>
              <a:t>The electron is pushed up a voltage gradient while maintaining motion at the same vertical position and leaves the filter with a reduced transverse kinetic energy.</a:t>
            </a:r>
          </a:p>
          <a:p>
            <a:r>
              <a:rPr lang="en-US" baseline="0" dirty="0" smtClean="0"/>
              <a:t>If the electron had too little kinetic energy, it will hit the bottom plate, and for too high, it flies upward to the top plate.</a:t>
            </a:r>
          </a:p>
          <a:p>
            <a:endParaRPr lang="en-US" dirty="0"/>
          </a:p>
        </p:txBody>
      </p:sp>
      <p:sp>
        <p:nvSpPr>
          <p:cNvPr id="4" name="Slide Number Placeholder 3"/>
          <p:cNvSpPr>
            <a:spLocks noGrp="1"/>
          </p:cNvSpPr>
          <p:nvPr>
            <p:ph type="sldNum" sz="quarter" idx="10"/>
          </p:nvPr>
        </p:nvSpPr>
        <p:spPr/>
        <p:txBody>
          <a:bodyPr/>
          <a:lstStyle/>
          <a:p>
            <a:pPr>
              <a:defRPr/>
            </a:pPr>
            <a:fld id="{8A60DED5-2478-0146-BF30-57697A483256}" type="slidenum">
              <a:rPr lang="en-US" smtClean="0"/>
              <a:pPr>
                <a:defRPr/>
              </a:pPr>
              <a:t>3</a:t>
            </a:fld>
            <a:endParaRPr lang="en-US"/>
          </a:p>
        </p:txBody>
      </p:sp>
    </p:spTree>
    <p:extLst>
      <p:ext uri="{BB962C8B-B14F-4D97-AF65-F5344CB8AC3E}">
        <p14:creationId xmlns:p14="http://schemas.microsoft.com/office/powerpoint/2010/main" val="14631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similar situation exists for magnetic spectrometers </a:t>
            </a:r>
            <a:r>
              <a:rPr lang="mr-IN" dirty="0" smtClean="0"/>
              <a:t>–</a:t>
            </a:r>
            <a:r>
              <a:rPr lang="en-US" dirty="0" smtClean="0"/>
              <a:t> the single big focal plane methods have outgrown small cities</a:t>
            </a:r>
            <a:r>
              <a:rPr lang="en-US" baseline="0" dirty="0" smtClean="0"/>
              <a:t> in Germany.</a:t>
            </a:r>
          </a:p>
          <a:p>
            <a:r>
              <a:rPr lang="en-US" baseline="0" dirty="0" smtClean="0"/>
              <a:t>The reflector method is scalable, but still under development.</a:t>
            </a:r>
            <a:endParaRPr lang="en-US" dirty="0"/>
          </a:p>
        </p:txBody>
      </p:sp>
      <p:sp>
        <p:nvSpPr>
          <p:cNvPr id="4" name="Slide Number Placeholder 3"/>
          <p:cNvSpPr>
            <a:spLocks noGrp="1"/>
          </p:cNvSpPr>
          <p:nvPr>
            <p:ph type="sldNum" sz="quarter" idx="10"/>
          </p:nvPr>
        </p:nvSpPr>
        <p:spPr/>
        <p:txBody>
          <a:bodyPr/>
          <a:lstStyle/>
          <a:p>
            <a:pPr>
              <a:defRPr/>
            </a:pPr>
            <a:fld id="{8A60DED5-2478-0146-BF30-57697A483256}" type="slidenum">
              <a:rPr lang="en-US" smtClean="0"/>
              <a:pPr>
                <a:defRPr/>
              </a:pPr>
              <a:t>5</a:t>
            </a:fld>
            <a:endParaRPr lang="en-US"/>
          </a:p>
        </p:txBody>
      </p:sp>
    </p:spTree>
    <p:extLst>
      <p:ext uri="{BB962C8B-B14F-4D97-AF65-F5344CB8AC3E}">
        <p14:creationId xmlns:p14="http://schemas.microsoft.com/office/powerpoint/2010/main" val="141849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filter needs an estimate for the transverse kinetic energy.</a:t>
            </a:r>
          </a:p>
          <a:p>
            <a:r>
              <a:rPr lang="en-US" dirty="0" smtClean="0"/>
              <a:t>That is done with RF antenna in advance of the filter.</a:t>
            </a:r>
          </a:p>
          <a:p>
            <a:r>
              <a:rPr lang="en-US" dirty="0" smtClean="0"/>
              <a:t>This</a:t>
            </a:r>
            <a:r>
              <a:rPr lang="en-US" baseline="0" dirty="0" smtClean="0"/>
              <a:t> is a development from Project 8 to measure the ~ 1 </a:t>
            </a:r>
            <a:r>
              <a:rPr lang="en-US" baseline="0" dirty="0" err="1" smtClean="0"/>
              <a:t>fW</a:t>
            </a:r>
            <a:r>
              <a:rPr lang="en-US" baseline="0" dirty="0" smtClean="0"/>
              <a:t> emission of a semi-relativistic electron from cyclotron radiation emission and has achieved resolutions of ~3.3eV for ~1msec timescales.</a:t>
            </a:r>
          </a:p>
          <a:p>
            <a:r>
              <a:rPr lang="en-US" baseline="0" dirty="0" smtClean="0"/>
              <a:t>This uses the relativistic correction to the cyclotron frequency to make the measurement in addition to sideband information.</a:t>
            </a:r>
          </a:p>
          <a:p>
            <a:r>
              <a:rPr lang="en-US" baseline="0" dirty="0" smtClean="0"/>
              <a:t>To go beyond the RF measurement precision, we use the filter to separate out the range of interest on the endpoint and then feed electrons into a micro-calorimeter for the final level of measurement precision.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60DED5-2478-0146-BF30-57697A483256}" type="slidenum">
              <a:rPr lang="en-US" smtClean="0"/>
              <a:pPr>
                <a:defRPr/>
              </a:pPr>
              <a:t>6</a:t>
            </a:fld>
            <a:endParaRPr lang="en-US"/>
          </a:p>
        </p:txBody>
      </p:sp>
    </p:spTree>
    <p:extLst>
      <p:ext uri="{BB962C8B-B14F-4D97-AF65-F5344CB8AC3E}">
        <p14:creationId xmlns:p14="http://schemas.microsoft.com/office/powerpoint/2010/main" val="131718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view of the prototype setup of the PTOLEMY experiment in</a:t>
            </a:r>
            <a:r>
              <a:rPr lang="en-US" baseline="0" dirty="0" smtClean="0"/>
              <a:t> the basement of the Princeton University physics department to do a full end-to-end evaluation of these technologies.</a:t>
            </a:r>
          </a:p>
          <a:p>
            <a:r>
              <a:rPr lang="en-US" baseline="0" dirty="0" smtClean="0"/>
              <a:t>This setup was supported by the Simons Foundation.</a:t>
            </a:r>
            <a:endParaRPr lang="en-US" dirty="0"/>
          </a:p>
        </p:txBody>
      </p:sp>
      <p:sp>
        <p:nvSpPr>
          <p:cNvPr id="4" name="Slide Number Placeholder 3"/>
          <p:cNvSpPr>
            <a:spLocks noGrp="1"/>
          </p:cNvSpPr>
          <p:nvPr>
            <p:ph type="sldNum" sz="quarter" idx="10"/>
          </p:nvPr>
        </p:nvSpPr>
        <p:spPr/>
        <p:txBody>
          <a:bodyPr/>
          <a:lstStyle/>
          <a:p>
            <a:pPr>
              <a:defRPr/>
            </a:pPr>
            <a:fld id="{8A60DED5-2478-0146-BF30-57697A483256}" type="slidenum">
              <a:rPr lang="en-US" smtClean="0"/>
              <a:pPr>
                <a:defRPr/>
              </a:pPr>
              <a:t>8</a:t>
            </a:fld>
            <a:endParaRPr lang="en-US"/>
          </a:p>
        </p:txBody>
      </p:sp>
    </p:spTree>
    <p:extLst>
      <p:ext uri="{BB962C8B-B14F-4D97-AF65-F5344CB8AC3E}">
        <p14:creationId xmlns:p14="http://schemas.microsoft.com/office/powerpoint/2010/main" val="92045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here.  The Gran </a:t>
            </a:r>
            <a:r>
              <a:rPr lang="en-US" dirty="0" err="1" smtClean="0"/>
              <a:t>Sasso</a:t>
            </a:r>
            <a:r>
              <a:rPr lang="en-US" dirty="0" smtClean="0"/>
              <a:t> National Laboratory </a:t>
            </a:r>
            <a:r>
              <a:rPr lang="mr-IN" dirty="0" smtClean="0"/>
              <a:t>–</a:t>
            </a:r>
            <a:r>
              <a:rPr lang="en-US" dirty="0" smtClean="0"/>
              <a:t> about 2 hours east</a:t>
            </a:r>
            <a:r>
              <a:rPr lang="en-US" baseline="0" dirty="0" smtClean="0"/>
              <a:t> of Rome by car.  If you hold you hands together and make an area about this size,</a:t>
            </a:r>
          </a:p>
          <a:p>
            <a:r>
              <a:rPr lang="en-US" baseline="0" dirty="0" smtClean="0"/>
              <a:t>approximately one cosmic rays passes through that area per second.  The rate of that happening under what is the equivalent of 3 km of water overburden is down by</a:t>
            </a:r>
          </a:p>
          <a:p>
            <a:r>
              <a:rPr lang="en-US" baseline="0" dirty="0" smtClean="0"/>
              <a:t>a factor of one million.  We need to get to those levels to see the relic neutrino signal </a:t>
            </a:r>
            <a:r>
              <a:rPr lang="mr-IN" baseline="0" dirty="0" smtClean="0"/>
              <a:t>–</a:t>
            </a:r>
            <a:r>
              <a:rPr lang="en-US" baseline="0" dirty="0" smtClean="0"/>
              <a:t> which will only be roughly 10 per year.</a:t>
            </a:r>
          </a:p>
          <a:p>
            <a:endParaRPr lang="en-US" dirty="0"/>
          </a:p>
        </p:txBody>
      </p:sp>
      <p:sp>
        <p:nvSpPr>
          <p:cNvPr id="4" name="Slide Number Placeholder 3"/>
          <p:cNvSpPr>
            <a:spLocks noGrp="1"/>
          </p:cNvSpPr>
          <p:nvPr>
            <p:ph type="sldNum" sz="quarter" idx="10"/>
          </p:nvPr>
        </p:nvSpPr>
        <p:spPr/>
        <p:txBody>
          <a:bodyPr/>
          <a:lstStyle/>
          <a:p>
            <a:pPr>
              <a:defRPr/>
            </a:pPr>
            <a:fld id="{8A60DED5-2478-0146-BF30-57697A483256}" type="slidenum">
              <a:rPr lang="en-US" smtClean="0"/>
              <a:pPr>
                <a:defRPr/>
              </a:pPr>
              <a:t>9</a:t>
            </a:fld>
            <a:endParaRPr lang="en-US"/>
          </a:p>
        </p:txBody>
      </p:sp>
    </p:spTree>
    <p:extLst>
      <p:ext uri="{BB962C8B-B14F-4D97-AF65-F5344CB8AC3E}">
        <p14:creationId xmlns:p14="http://schemas.microsoft.com/office/powerpoint/2010/main" val="6650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60DED5-2478-0146-BF30-57697A483256}" type="slidenum">
              <a:rPr lang="en-US" smtClean="0"/>
              <a:pPr>
                <a:defRPr/>
              </a:pPr>
              <a:t>13</a:t>
            </a:fld>
            <a:endParaRPr lang="en-US"/>
          </a:p>
        </p:txBody>
      </p:sp>
    </p:spTree>
    <p:extLst>
      <p:ext uri="{BB962C8B-B14F-4D97-AF65-F5344CB8AC3E}">
        <p14:creationId xmlns:p14="http://schemas.microsoft.com/office/powerpoint/2010/main" val="146853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0" y="0"/>
            <a:ext cx="10058400" cy="7772400"/>
          </a:xfrm>
          <a:prstGeom prst="rect">
            <a:avLst/>
          </a:prstGeom>
          <a:gradFill rotWithShape="1">
            <a:gsLst>
              <a:gs pos="0">
                <a:srgbClr val="000090"/>
              </a:gs>
              <a:gs pos="100000">
                <a:schemeClr val="accent4"/>
              </a:gs>
            </a:gsLst>
            <a:lin ang="5400000" scaled="1"/>
          </a:gradFill>
          <a:ln w="9525">
            <a:solidFill>
              <a:schemeClr val="tx1"/>
            </a:solidFill>
            <a:miter lim="800000"/>
            <a:headEnd/>
            <a:tailEnd/>
          </a:ln>
          <a:effectLst/>
        </p:spPr>
        <p:txBody>
          <a:bodyPr wrap="none" lIns="101870" tIns="50935" rIns="101870" bIns="50935" anchor="ctr">
            <a:prstTxWarp prst="textNoShape">
              <a:avLst/>
            </a:prstTxWarp>
          </a:bodyPr>
          <a:lstStyle/>
          <a:p>
            <a:pPr algn="ctr">
              <a:defRPr/>
            </a:pPr>
            <a:endParaRPr lang="en-US"/>
          </a:p>
        </p:txBody>
      </p:sp>
      <p:sp>
        <p:nvSpPr>
          <p:cNvPr id="5123" name="Rectangle 3"/>
          <p:cNvSpPr>
            <a:spLocks noGrp="1" noChangeArrowheads="1"/>
          </p:cNvSpPr>
          <p:nvPr>
            <p:ph type="ctrTitle"/>
          </p:nvPr>
        </p:nvSpPr>
        <p:spPr>
          <a:xfrm>
            <a:off x="754380" y="2414482"/>
            <a:ext cx="8549640" cy="1666028"/>
          </a:xfrm>
        </p:spPr>
        <p:txBody>
          <a:bodyPr/>
          <a:lstStyle>
            <a:lvl1pPr>
              <a:defRPr sz="6000" b="1">
                <a:solidFill>
                  <a:srgbClr val="FFFF99"/>
                </a:solidFill>
              </a:defRPr>
            </a:lvl1pPr>
          </a:lstStyle>
          <a:p>
            <a:r>
              <a:rPr lang="en-US" dirty="0"/>
              <a:t>Click to edit Master title style</a:t>
            </a:r>
          </a:p>
        </p:txBody>
      </p:sp>
      <p:sp>
        <p:nvSpPr>
          <p:cNvPr id="5124" name="Rectangle 4"/>
          <p:cNvSpPr>
            <a:spLocks noGrp="1" noChangeArrowheads="1"/>
          </p:cNvSpPr>
          <p:nvPr>
            <p:ph type="subTitle" idx="1"/>
          </p:nvPr>
        </p:nvSpPr>
        <p:spPr>
          <a:xfrm>
            <a:off x="1508760" y="4404360"/>
            <a:ext cx="7040880" cy="1986280"/>
          </a:xfrm>
        </p:spPr>
        <p:txBody>
          <a:bodyPr/>
          <a:lstStyle>
            <a:lvl1pPr marL="0" indent="0" algn="ctr">
              <a:buFontTx/>
              <a:buNone/>
              <a:defRPr/>
            </a:lvl1pPr>
          </a:lstStyle>
          <a:p>
            <a:r>
              <a:rPr lang="en-US"/>
              <a:t>Click to edit Master subtitle style</a:t>
            </a:r>
          </a:p>
        </p:txBody>
      </p:sp>
      <p:sp>
        <p:nvSpPr>
          <p:cNvPr id="8" name="Rectangle 5"/>
          <p:cNvSpPr>
            <a:spLocks noGrp="1" noChangeArrowheads="1"/>
          </p:cNvSpPr>
          <p:nvPr>
            <p:ph type="dt" sz="half" idx="10"/>
          </p:nvPr>
        </p:nvSpPr>
        <p:spPr/>
        <p:txBody>
          <a:bodyPr/>
          <a:lstStyle>
            <a:lvl1pPr>
              <a:defRPr/>
            </a:lvl1pPr>
          </a:lstStyle>
          <a:p>
            <a:pPr>
              <a:defRPr/>
            </a:pPr>
            <a:endParaRPr lang="en-US"/>
          </a:p>
        </p:txBody>
      </p:sp>
      <p:sp>
        <p:nvSpPr>
          <p:cNvPr id="9" name="Rectangle 6"/>
          <p:cNvSpPr>
            <a:spLocks noGrp="1" noChangeArrowheads="1"/>
          </p:cNvSpPr>
          <p:nvPr>
            <p:ph type="ftr" sz="quarter" idx="11"/>
          </p:nvPr>
        </p:nvSpPr>
        <p:spPr/>
        <p:txBody>
          <a:bodyPr/>
          <a:lstStyle>
            <a:lvl1pPr>
              <a:defRPr/>
            </a:lvl1pPr>
          </a:lstStyle>
          <a:p>
            <a:pPr>
              <a:defRPr/>
            </a:pPr>
            <a:endParaRPr lang="en-US"/>
          </a:p>
        </p:txBody>
      </p:sp>
      <p:sp>
        <p:nvSpPr>
          <p:cNvPr id="10" name="Rectangle 7"/>
          <p:cNvSpPr>
            <a:spLocks noGrp="1" noChangeArrowheads="1"/>
          </p:cNvSpPr>
          <p:nvPr>
            <p:ph type="sldNum" sz="quarter" idx="12"/>
          </p:nvPr>
        </p:nvSpPr>
        <p:spPr/>
        <p:txBody>
          <a:bodyPr/>
          <a:lstStyle>
            <a:lvl1pPr>
              <a:defRPr/>
            </a:lvl1pPr>
          </a:lstStyle>
          <a:p>
            <a:pPr>
              <a:defRPr/>
            </a:pPr>
            <a:fld id="{09DC4341-D054-0D4E-9662-9C3BDE6A7F9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68143E-FBE0-C94B-930B-0313FB47FE8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1036320"/>
            <a:ext cx="2263140" cy="5354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1036320"/>
            <a:ext cx="6621780" cy="5354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E61D7-1955-3D4A-AFE4-D878867579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2920" y="1036320"/>
            <a:ext cx="9052560" cy="103632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2920" y="2331720"/>
            <a:ext cx="9052560" cy="405892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6E79C7-4314-464A-8B5A-B6B3DD2A68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7B666-0005-D843-B37B-9851DF6282A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352" indent="0">
              <a:buNone/>
              <a:defRPr sz="2000"/>
            </a:lvl2pPr>
            <a:lvl3pPr marL="1018705" indent="0">
              <a:buNone/>
              <a:defRPr sz="1800"/>
            </a:lvl3pPr>
            <a:lvl4pPr marL="1528058" indent="0">
              <a:buNone/>
              <a:defRPr sz="1600"/>
            </a:lvl4pPr>
            <a:lvl5pPr marL="2037411" indent="0">
              <a:buNone/>
              <a:defRPr sz="1600"/>
            </a:lvl5pPr>
            <a:lvl6pPr marL="2546764" indent="0">
              <a:buNone/>
              <a:defRPr sz="1600"/>
            </a:lvl6pPr>
            <a:lvl7pPr marL="3056116" indent="0">
              <a:buNone/>
              <a:defRPr sz="1600"/>
            </a:lvl7pPr>
            <a:lvl8pPr marL="3565469" indent="0">
              <a:buNone/>
              <a:defRPr sz="1600"/>
            </a:lvl8pPr>
            <a:lvl9pPr marL="4074821"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B66AC-475E-4443-BD66-38B2299B32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2331720"/>
            <a:ext cx="4442460" cy="405892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331720"/>
            <a:ext cx="4442460" cy="405892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9F32AB-6032-4B4F-8302-C5BB8DCABBE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AC32B0-05E4-0248-A56F-1400334409A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477F0A-A1B2-2948-BC9A-C0FC771D6B5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45E436-246D-8842-9BC7-0A5A3C4B65E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2" y="1626447"/>
            <a:ext cx="3309144" cy="5316538"/>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836763-7854-CC42-A2B1-78F1D6E1D72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352" indent="0">
              <a:buNone/>
              <a:defRPr sz="3100"/>
            </a:lvl2pPr>
            <a:lvl3pPr marL="1018705" indent="0">
              <a:buNone/>
              <a:defRPr sz="2700"/>
            </a:lvl3pPr>
            <a:lvl4pPr marL="1528058" indent="0">
              <a:buNone/>
              <a:defRPr sz="2200"/>
            </a:lvl4pPr>
            <a:lvl5pPr marL="2037411" indent="0">
              <a:buNone/>
              <a:defRPr sz="2200"/>
            </a:lvl5pPr>
            <a:lvl6pPr marL="2546764" indent="0">
              <a:buNone/>
              <a:defRPr sz="2200"/>
            </a:lvl6pPr>
            <a:lvl7pPr marL="3056116" indent="0">
              <a:buNone/>
              <a:defRPr sz="2200"/>
            </a:lvl7pPr>
            <a:lvl8pPr marL="3565469" indent="0">
              <a:buNone/>
              <a:defRPr sz="2200"/>
            </a:lvl8pPr>
            <a:lvl9pPr marL="4074821" indent="0">
              <a:buNone/>
              <a:defRPr sz="2200"/>
            </a:lvl9pPr>
          </a:lstStyle>
          <a:p>
            <a:pPr lvl="0"/>
            <a:endParaRPr lang="en-US" noProof="0" smtClean="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5CBC81-0F5E-044F-ABC2-10B6763285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userDrawn="1"/>
        </p:nvSpPr>
        <p:spPr bwMode="auto">
          <a:xfrm>
            <a:off x="0" y="0"/>
            <a:ext cx="10058400" cy="7772400"/>
          </a:xfrm>
          <a:prstGeom prst="rect">
            <a:avLst/>
          </a:prstGeom>
          <a:gradFill rotWithShape="1">
            <a:gsLst>
              <a:gs pos="0">
                <a:srgbClr val="000090"/>
              </a:gs>
              <a:gs pos="100000">
                <a:schemeClr val="accent4"/>
              </a:gs>
            </a:gsLst>
            <a:lin ang="5400000" scaled="1"/>
          </a:gradFill>
          <a:ln w="9525">
            <a:solidFill>
              <a:schemeClr val="tx1"/>
            </a:solidFill>
            <a:miter lim="800000"/>
            <a:headEnd/>
            <a:tailEnd/>
          </a:ln>
          <a:effectLst/>
        </p:spPr>
        <p:txBody>
          <a:bodyPr wrap="none" lIns="101870" tIns="50935" rIns="101870" bIns="50935" anchor="ctr">
            <a:prstTxWarp prst="textNoShape">
              <a:avLst/>
            </a:prstTxWarp>
          </a:bodyPr>
          <a:lstStyle/>
          <a:p>
            <a:pPr algn="ctr">
              <a:defRPr/>
            </a:pPr>
            <a:endParaRPr lang="en-US"/>
          </a:p>
        </p:txBody>
      </p:sp>
      <p:sp>
        <p:nvSpPr>
          <p:cNvPr id="1027" name="Rectangle 3"/>
          <p:cNvSpPr>
            <a:spLocks noGrp="1" noChangeArrowheads="1"/>
          </p:cNvSpPr>
          <p:nvPr>
            <p:ph type="body" idx="1"/>
          </p:nvPr>
        </p:nvSpPr>
        <p:spPr bwMode="auto">
          <a:xfrm>
            <a:off x="502920" y="1414147"/>
            <a:ext cx="9052560" cy="4976495"/>
          </a:xfrm>
          <a:prstGeom prst="rect">
            <a:avLst/>
          </a:prstGeom>
          <a:noFill/>
          <a:ln w="9525">
            <a:noFill/>
            <a:miter lim="800000"/>
            <a:headEnd/>
            <a:tailEnd/>
          </a:ln>
        </p:spPr>
        <p:txBody>
          <a:bodyPr vert="horz" wrap="square" lIns="101870" tIns="50935" rIns="101870" bIns="50935" numCol="1" anchor="t" anchorCtr="0" compatLnSpc="1">
            <a:prstTxWarp prst="textNoShape">
              <a:avLst/>
            </a:prstTxWarp>
          </a:bodyPr>
          <a:lstStyle/>
          <a:p>
            <a:pPr lvl="0"/>
            <a:r>
              <a:rPr lang="en-US"/>
              <a:t>Click to edit Master text styles</a:t>
            </a:r>
          </a:p>
          <a:p>
            <a:pPr lvl="1"/>
            <a:r>
              <a:rPr lang="en-US"/>
              <a:t>Second level</a:t>
            </a:r>
          </a:p>
        </p:txBody>
      </p:sp>
      <p:sp>
        <p:nvSpPr>
          <p:cNvPr id="2" name="Rectangle 4"/>
          <p:cNvSpPr>
            <a:spLocks noGrp="1" noChangeArrowheads="1"/>
          </p:cNvSpPr>
          <p:nvPr>
            <p:ph type="dt" sz="half" idx="2"/>
          </p:nvPr>
        </p:nvSpPr>
        <p:spPr bwMode="auto">
          <a:xfrm>
            <a:off x="502920" y="7077922"/>
            <a:ext cx="2346960" cy="53975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defRPr sz="1600">
                <a:solidFill>
                  <a:schemeClr val="bg1"/>
                </a:solidFill>
              </a:defRPr>
            </a:lvl1pPr>
          </a:lstStyle>
          <a:p>
            <a:pPr>
              <a:defRPr/>
            </a:pPr>
            <a:endParaRPr lang="en-US"/>
          </a:p>
        </p:txBody>
      </p:sp>
      <p:sp>
        <p:nvSpPr>
          <p:cNvPr id="1029" name="Rectangle 5"/>
          <p:cNvSpPr>
            <a:spLocks noGrp="1" noChangeArrowheads="1"/>
          </p:cNvSpPr>
          <p:nvPr>
            <p:ph type="ftr" sz="quarter" idx="3"/>
          </p:nvPr>
        </p:nvSpPr>
        <p:spPr bwMode="auto">
          <a:xfrm>
            <a:off x="3436620" y="7077922"/>
            <a:ext cx="3185160" cy="53975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ctr">
              <a:defRPr sz="1600">
                <a:solidFill>
                  <a:schemeClr val="bg1"/>
                </a:solidFill>
              </a:defRPr>
            </a:lvl1pPr>
          </a:lstStyle>
          <a:p>
            <a:pPr>
              <a:defRPr/>
            </a:pPr>
            <a:endParaRPr lang="en-US"/>
          </a:p>
        </p:txBody>
      </p:sp>
      <p:sp>
        <p:nvSpPr>
          <p:cNvPr id="1030" name="Rectangle 6"/>
          <p:cNvSpPr>
            <a:spLocks noGrp="1" noChangeArrowheads="1"/>
          </p:cNvSpPr>
          <p:nvPr>
            <p:ph type="sldNum" sz="quarter" idx="4"/>
          </p:nvPr>
        </p:nvSpPr>
        <p:spPr bwMode="auto">
          <a:xfrm>
            <a:off x="7208520" y="7077922"/>
            <a:ext cx="2346960" cy="53975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r">
              <a:defRPr sz="1600">
                <a:solidFill>
                  <a:schemeClr val="bg1"/>
                </a:solidFill>
              </a:defRPr>
            </a:lvl1pPr>
          </a:lstStyle>
          <a:p>
            <a:pPr>
              <a:defRPr/>
            </a:pPr>
            <a:fld id="{CB322E57-34EA-3A49-8309-D8EAD056A80E}" type="slidenum">
              <a:rPr lang="en-US" smtClean="0"/>
              <a:pPr>
                <a:defRPr/>
              </a:pPr>
              <a:t>‹#›</a:t>
            </a:fld>
            <a:endParaRPr lang="en-US"/>
          </a:p>
        </p:txBody>
      </p:sp>
      <p:sp>
        <p:nvSpPr>
          <p:cNvPr id="3" name="Title Placeholder 2"/>
          <p:cNvSpPr>
            <a:spLocks noGrp="1" noChangeArrowheads="1"/>
          </p:cNvSpPr>
          <p:nvPr>
            <p:ph type="title"/>
          </p:nvPr>
        </p:nvSpPr>
        <p:spPr bwMode="auto">
          <a:xfrm>
            <a:off x="505008" y="0"/>
            <a:ext cx="9052560" cy="1036320"/>
          </a:xfrm>
          <a:prstGeom prst="rect">
            <a:avLst/>
          </a:prstGeom>
          <a:noFill/>
          <a:ln w="9525">
            <a:noFill/>
            <a:miter lim="800000"/>
            <a:headEnd/>
            <a:tailEnd/>
          </a:ln>
        </p:spPr>
        <p:txBody>
          <a:bodyPr vert="horz" wrap="square" lIns="101870" tIns="50935" rIns="101870" bIns="50935"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816"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hdr="0" ftr="0" dt="0"/>
  <p:txStyles>
    <p:titleStyle>
      <a:lvl1pPr algn="ctr" rtl="0" eaLnBrk="0" fontAlgn="base" hangingPunct="0">
        <a:spcBef>
          <a:spcPct val="0"/>
        </a:spcBef>
        <a:spcAft>
          <a:spcPct val="0"/>
        </a:spcAft>
        <a:defRPr sz="4900">
          <a:solidFill>
            <a:srgbClr val="FFFFFF"/>
          </a:solidFill>
          <a:effectLst>
            <a:outerShdw blurRad="50800" dist="38100" dir="2700000" algn="tl" rotWithShape="0">
              <a:srgbClr val="000000"/>
            </a:outerShdw>
            <a:reflection stA="50000" endPos="75000" dist="12700" dir="5400000" sy="-100000" algn="bl" rotWithShape="0"/>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900">
          <a:solidFill>
            <a:srgbClr val="FFFFFF"/>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900">
          <a:solidFill>
            <a:srgbClr val="FFFFFF"/>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900">
          <a:solidFill>
            <a:srgbClr val="FFFFFF"/>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900">
          <a:solidFill>
            <a:srgbClr val="FFFFFF"/>
          </a:solidFill>
          <a:latin typeface="Arial" pitchFamily="-107" charset="0"/>
          <a:ea typeface="ＭＳ Ｐゴシック" pitchFamily="-107" charset="-128"/>
          <a:cs typeface="ＭＳ Ｐゴシック" pitchFamily="-107" charset="-128"/>
        </a:defRPr>
      </a:lvl5pPr>
      <a:lvl6pPr marL="509352" algn="ctr" rtl="0" fontAlgn="base">
        <a:spcBef>
          <a:spcPct val="0"/>
        </a:spcBef>
        <a:spcAft>
          <a:spcPct val="0"/>
        </a:spcAft>
        <a:defRPr sz="4900">
          <a:solidFill>
            <a:srgbClr val="CCFFFF"/>
          </a:solidFill>
          <a:latin typeface="Arial" pitchFamily="-107" charset="0"/>
        </a:defRPr>
      </a:lvl6pPr>
      <a:lvl7pPr marL="1018705" algn="ctr" rtl="0" fontAlgn="base">
        <a:spcBef>
          <a:spcPct val="0"/>
        </a:spcBef>
        <a:spcAft>
          <a:spcPct val="0"/>
        </a:spcAft>
        <a:defRPr sz="4900">
          <a:solidFill>
            <a:srgbClr val="CCFFFF"/>
          </a:solidFill>
          <a:latin typeface="Arial" pitchFamily="-107" charset="0"/>
        </a:defRPr>
      </a:lvl7pPr>
      <a:lvl8pPr marL="1528058" algn="ctr" rtl="0" fontAlgn="base">
        <a:spcBef>
          <a:spcPct val="0"/>
        </a:spcBef>
        <a:spcAft>
          <a:spcPct val="0"/>
        </a:spcAft>
        <a:defRPr sz="4900">
          <a:solidFill>
            <a:srgbClr val="CCFFFF"/>
          </a:solidFill>
          <a:latin typeface="Arial" pitchFamily="-107" charset="0"/>
        </a:defRPr>
      </a:lvl8pPr>
      <a:lvl9pPr marL="2037411" algn="ctr" rtl="0" fontAlgn="base">
        <a:spcBef>
          <a:spcPct val="0"/>
        </a:spcBef>
        <a:spcAft>
          <a:spcPct val="0"/>
        </a:spcAft>
        <a:defRPr sz="4900">
          <a:solidFill>
            <a:srgbClr val="CCFFFF"/>
          </a:solidFill>
          <a:latin typeface="Arial" pitchFamily="-107" charset="0"/>
        </a:defRPr>
      </a:lvl9pPr>
    </p:titleStyle>
    <p:bodyStyle>
      <a:lvl1pPr marL="382015" indent="-382015" algn="l" rtl="0" eaLnBrk="0" fontAlgn="base" hangingPunct="0">
        <a:spcBef>
          <a:spcPct val="20000"/>
        </a:spcBef>
        <a:spcAft>
          <a:spcPct val="0"/>
        </a:spcAft>
        <a:buChar char="•"/>
        <a:defRPr sz="3600">
          <a:solidFill>
            <a:srgbClr val="FFFF99"/>
          </a:solidFill>
          <a:latin typeface="+mn-lt"/>
          <a:ea typeface="ＭＳ Ｐゴシック" pitchFamily="-107" charset="-128"/>
          <a:cs typeface="ＭＳ Ｐゴシック" pitchFamily="-107" charset="-128"/>
        </a:defRPr>
      </a:lvl1pPr>
      <a:lvl2pPr marL="827698" indent="-318346" algn="l" rtl="0" eaLnBrk="0" fontAlgn="base" hangingPunct="0">
        <a:spcBef>
          <a:spcPct val="20000"/>
        </a:spcBef>
        <a:spcAft>
          <a:spcPct val="0"/>
        </a:spcAft>
        <a:buChar char="–"/>
        <a:defRPr sz="3100">
          <a:solidFill>
            <a:srgbClr val="FFFFFF"/>
          </a:solidFill>
          <a:latin typeface="+mn-lt"/>
          <a:ea typeface="ＭＳ Ｐゴシック" pitchFamily="-107" charset="-128"/>
        </a:defRPr>
      </a:lvl2pPr>
      <a:lvl3pPr marL="1273382" indent="-254676" algn="l" rtl="0" eaLnBrk="0" fontAlgn="base" hangingPunct="0">
        <a:spcBef>
          <a:spcPct val="20000"/>
        </a:spcBef>
        <a:spcAft>
          <a:spcPct val="0"/>
        </a:spcAft>
        <a:buChar char="•"/>
        <a:defRPr sz="2700">
          <a:solidFill>
            <a:schemeClr val="tx1"/>
          </a:solidFill>
          <a:latin typeface="+mn-lt"/>
          <a:ea typeface="ＭＳ Ｐゴシック" pitchFamily="-107" charset="-128"/>
        </a:defRPr>
      </a:lvl3pPr>
      <a:lvl4pPr marL="1782734" indent="-254676" algn="l" rtl="0" eaLnBrk="0" fontAlgn="base" hangingPunct="0">
        <a:spcBef>
          <a:spcPct val="20000"/>
        </a:spcBef>
        <a:spcAft>
          <a:spcPct val="0"/>
        </a:spcAft>
        <a:buChar char="–"/>
        <a:defRPr sz="2200">
          <a:solidFill>
            <a:schemeClr val="tx1"/>
          </a:solidFill>
          <a:latin typeface="+mn-lt"/>
          <a:ea typeface="ＭＳ Ｐゴシック" pitchFamily="-107" charset="-128"/>
        </a:defRPr>
      </a:lvl4pPr>
      <a:lvl5pPr marL="2292087" indent="-254676" algn="l" rtl="0" eaLnBrk="0" fontAlgn="base" hangingPunct="0">
        <a:spcBef>
          <a:spcPct val="20000"/>
        </a:spcBef>
        <a:spcAft>
          <a:spcPct val="0"/>
        </a:spcAft>
        <a:buChar char="»"/>
        <a:defRPr sz="2200">
          <a:solidFill>
            <a:schemeClr val="tx1"/>
          </a:solidFill>
          <a:latin typeface="+mn-lt"/>
          <a:ea typeface="ＭＳ Ｐゴシック" pitchFamily="-107" charset="-128"/>
        </a:defRPr>
      </a:lvl5pPr>
      <a:lvl6pPr marL="2801440" indent="-254676" algn="l" rtl="0" fontAlgn="base">
        <a:spcBef>
          <a:spcPct val="20000"/>
        </a:spcBef>
        <a:spcAft>
          <a:spcPct val="0"/>
        </a:spcAft>
        <a:buChar char="»"/>
        <a:defRPr sz="2200">
          <a:solidFill>
            <a:schemeClr val="tx1"/>
          </a:solidFill>
          <a:latin typeface="+mn-lt"/>
          <a:ea typeface="ＭＳ Ｐゴシック" pitchFamily="-107" charset="-128"/>
        </a:defRPr>
      </a:lvl6pPr>
      <a:lvl7pPr marL="3310793" indent="-254676" algn="l" rtl="0" fontAlgn="base">
        <a:spcBef>
          <a:spcPct val="20000"/>
        </a:spcBef>
        <a:spcAft>
          <a:spcPct val="0"/>
        </a:spcAft>
        <a:buChar char="»"/>
        <a:defRPr sz="2200">
          <a:solidFill>
            <a:schemeClr val="tx1"/>
          </a:solidFill>
          <a:latin typeface="+mn-lt"/>
          <a:ea typeface="ＭＳ Ｐゴシック" pitchFamily="-107" charset="-128"/>
        </a:defRPr>
      </a:lvl7pPr>
      <a:lvl8pPr marL="3820145" indent="-254676" algn="l" rtl="0" fontAlgn="base">
        <a:spcBef>
          <a:spcPct val="20000"/>
        </a:spcBef>
        <a:spcAft>
          <a:spcPct val="0"/>
        </a:spcAft>
        <a:buChar char="»"/>
        <a:defRPr sz="2200">
          <a:solidFill>
            <a:schemeClr val="tx1"/>
          </a:solidFill>
          <a:latin typeface="+mn-lt"/>
          <a:ea typeface="ＭＳ Ｐゴシック" pitchFamily="-107" charset="-128"/>
        </a:defRPr>
      </a:lvl8pPr>
      <a:lvl9pPr marL="4329498" indent="-254676" algn="l" rtl="0" fontAlgn="base">
        <a:spcBef>
          <a:spcPct val="20000"/>
        </a:spcBef>
        <a:spcAft>
          <a:spcPct val="0"/>
        </a:spcAft>
        <a:buChar char="»"/>
        <a:defRPr sz="2200">
          <a:solidFill>
            <a:schemeClr val="tx1"/>
          </a:solidFill>
          <a:latin typeface="+mn-lt"/>
          <a:ea typeface="ＭＳ Ｐゴシック" pitchFamily="-107" charset="-128"/>
        </a:defRPr>
      </a:lvl9pPr>
    </p:bodyStyle>
    <p:otherStyle>
      <a:defPPr>
        <a:defRPr lang="en-US"/>
      </a:defPPr>
      <a:lvl1pPr marL="0" algn="l" defTabSz="509352" rtl="0" eaLnBrk="1" latinLnBrk="0" hangingPunct="1">
        <a:defRPr sz="2000" kern="1200">
          <a:solidFill>
            <a:schemeClr val="tx1"/>
          </a:solidFill>
          <a:latin typeface="+mn-lt"/>
          <a:ea typeface="+mn-ea"/>
          <a:cs typeface="+mn-cs"/>
        </a:defRPr>
      </a:lvl1pPr>
      <a:lvl2pPr marL="509352" algn="l" defTabSz="509352" rtl="0" eaLnBrk="1" latinLnBrk="0" hangingPunct="1">
        <a:defRPr sz="2000" kern="1200">
          <a:solidFill>
            <a:schemeClr val="tx1"/>
          </a:solidFill>
          <a:latin typeface="+mn-lt"/>
          <a:ea typeface="+mn-ea"/>
          <a:cs typeface="+mn-cs"/>
        </a:defRPr>
      </a:lvl2pPr>
      <a:lvl3pPr marL="1018705" algn="l" defTabSz="509352" rtl="0" eaLnBrk="1" latinLnBrk="0" hangingPunct="1">
        <a:defRPr sz="2000" kern="1200">
          <a:solidFill>
            <a:schemeClr val="tx1"/>
          </a:solidFill>
          <a:latin typeface="+mn-lt"/>
          <a:ea typeface="+mn-ea"/>
          <a:cs typeface="+mn-cs"/>
        </a:defRPr>
      </a:lvl3pPr>
      <a:lvl4pPr marL="1528058" algn="l" defTabSz="509352" rtl="0" eaLnBrk="1" latinLnBrk="0" hangingPunct="1">
        <a:defRPr sz="2000" kern="1200">
          <a:solidFill>
            <a:schemeClr val="tx1"/>
          </a:solidFill>
          <a:latin typeface="+mn-lt"/>
          <a:ea typeface="+mn-ea"/>
          <a:cs typeface="+mn-cs"/>
        </a:defRPr>
      </a:lvl4pPr>
      <a:lvl5pPr marL="2037411" algn="l" defTabSz="509352" rtl="0" eaLnBrk="1" latinLnBrk="0" hangingPunct="1">
        <a:defRPr sz="2000" kern="1200">
          <a:solidFill>
            <a:schemeClr val="tx1"/>
          </a:solidFill>
          <a:latin typeface="+mn-lt"/>
          <a:ea typeface="+mn-ea"/>
          <a:cs typeface="+mn-cs"/>
        </a:defRPr>
      </a:lvl5pPr>
      <a:lvl6pPr marL="2546764" algn="l" defTabSz="509352" rtl="0" eaLnBrk="1" latinLnBrk="0" hangingPunct="1">
        <a:defRPr sz="2000" kern="1200">
          <a:solidFill>
            <a:schemeClr val="tx1"/>
          </a:solidFill>
          <a:latin typeface="+mn-lt"/>
          <a:ea typeface="+mn-ea"/>
          <a:cs typeface="+mn-cs"/>
        </a:defRPr>
      </a:lvl6pPr>
      <a:lvl7pPr marL="3056116" algn="l" defTabSz="509352" rtl="0" eaLnBrk="1" latinLnBrk="0" hangingPunct="1">
        <a:defRPr sz="2000" kern="1200">
          <a:solidFill>
            <a:schemeClr val="tx1"/>
          </a:solidFill>
          <a:latin typeface="+mn-lt"/>
          <a:ea typeface="+mn-ea"/>
          <a:cs typeface="+mn-cs"/>
        </a:defRPr>
      </a:lvl7pPr>
      <a:lvl8pPr marL="3565469" algn="l" defTabSz="509352" rtl="0" eaLnBrk="1" latinLnBrk="0" hangingPunct="1">
        <a:defRPr sz="2000" kern="1200">
          <a:solidFill>
            <a:schemeClr val="tx1"/>
          </a:solidFill>
          <a:latin typeface="+mn-lt"/>
          <a:ea typeface="+mn-ea"/>
          <a:cs typeface="+mn-cs"/>
        </a:defRPr>
      </a:lvl8pPr>
      <a:lvl9pPr marL="4074821" algn="l" defTabSz="5093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png"/><Relationship Id="rId6"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4.tiff"/><Relationship Id="rId5"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emf"/><Relationship Id="rId5"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55" y="220310"/>
            <a:ext cx="9888303" cy="3654551"/>
          </a:xfrm>
        </p:spPr>
        <p:txBody>
          <a:bodyPr/>
          <a:lstStyle/>
          <a:p>
            <a:r>
              <a:rPr lang="en-US" sz="3200" dirty="0" smtClean="0"/>
              <a:t>Review of the PTOLEMY detector geometry</a:t>
            </a:r>
            <a:endParaRPr lang="en-US" sz="4800" dirty="0"/>
          </a:p>
        </p:txBody>
      </p:sp>
      <p:sp>
        <p:nvSpPr>
          <p:cNvPr id="5" name="Rectangle 3"/>
          <p:cNvSpPr txBox="1">
            <a:spLocks noChangeArrowheads="1"/>
          </p:cNvSpPr>
          <p:nvPr/>
        </p:nvSpPr>
        <p:spPr bwMode="auto">
          <a:xfrm>
            <a:off x="1222921" y="3742008"/>
            <a:ext cx="7875588" cy="3172998"/>
          </a:xfrm>
          <a:prstGeom prst="rect">
            <a:avLst/>
          </a:prstGeom>
          <a:noFill/>
          <a:ln w="9525">
            <a:noFill/>
            <a:miter lim="800000"/>
            <a:headEnd/>
            <a:tailEnd/>
          </a:ln>
        </p:spPr>
        <p:txBody>
          <a:bodyPr vert="horz" wrap="square" lIns="101870" tIns="50935" rIns="101870" bIns="50935"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chemeClr val="bg1"/>
                </a:solidFill>
                <a:effectLst/>
                <a:uLnTx/>
                <a:uFillTx/>
                <a:latin typeface="+mn-lt"/>
                <a:ea typeface="ＭＳ Ｐゴシック" pitchFamily="-107" charset="-128"/>
                <a:cs typeface="ＭＳ Ｐゴシック" pitchFamily="-107" charset="-128"/>
              </a:rPr>
              <a:t>Chris Tully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n-lt"/>
                <a:ea typeface="ＭＳ Ｐゴシック" pitchFamily="-107" charset="-128"/>
                <a:cs typeface="ＭＳ Ｐゴシック" pitchFamily="-107" charset="-128"/>
              </a:rPr>
              <a:t>Princeton University</a:t>
            </a:r>
          </a:p>
          <a:p>
            <a:pPr algn="ctr">
              <a:spcBef>
                <a:spcPct val="20000"/>
              </a:spcBef>
              <a:defRPr/>
            </a:pPr>
            <a:endParaRPr lang="en-US" sz="2800" kern="0" dirty="0">
              <a:solidFill>
                <a:schemeClr val="bg1"/>
              </a:solidFill>
              <a:latin typeface="+mn-lt"/>
              <a:ea typeface="ＭＳ Ｐゴシック" pitchFamily="-107" charset="-128"/>
              <a:cs typeface="ＭＳ Ｐゴシック" pitchFamily="-107" charset="-128"/>
            </a:endParaRPr>
          </a:p>
          <a:p>
            <a:pPr algn="ctr">
              <a:spcBef>
                <a:spcPct val="20000"/>
              </a:spcBef>
              <a:defRPr/>
            </a:pPr>
            <a:r>
              <a:rPr lang="en-US" sz="2400" kern="0" cap="small" dirty="0" smtClean="0">
                <a:solidFill>
                  <a:schemeClr val="bg1"/>
                </a:solidFill>
                <a:latin typeface="+mn-lt"/>
                <a:ea typeface="ＭＳ Ｐゴシック" pitchFamily="-107" charset="-128"/>
                <a:cs typeface="ＭＳ Ｐゴシック" pitchFamily="-107" charset="-128"/>
              </a:rPr>
              <a:t>PTOLEMY Collaboration Meeting</a:t>
            </a:r>
            <a:endParaRPr lang="en-US" sz="2400" kern="0" cap="small" dirty="0" smtClean="0">
              <a:solidFill>
                <a:schemeClr val="bg1"/>
              </a:solidFill>
              <a:latin typeface="+mn-lt"/>
              <a:ea typeface="ＭＳ Ｐゴシック" pitchFamily="-107" charset="-128"/>
              <a:cs typeface="ＭＳ Ｐゴシック" pitchFamily="-107" charset="-128"/>
            </a:endParaRPr>
          </a:p>
          <a:p>
            <a:pPr lvl="0" algn="ctr">
              <a:spcBef>
                <a:spcPct val="20000"/>
              </a:spcBef>
              <a:defRPr/>
            </a:pPr>
            <a:r>
              <a:rPr lang="en-US" sz="2400" kern="0" cap="small" dirty="0" smtClean="0">
                <a:solidFill>
                  <a:schemeClr val="bg1"/>
                </a:solidFill>
                <a:latin typeface="+mn-lt"/>
                <a:ea typeface="ＭＳ Ｐゴシック" pitchFamily="-107" charset="-128"/>
                <a:cs typeface="ＭＳ Ｐゴシック" pitchFamily="-107" charset="-128"/>
              </a:rPr>
              <a:t>LNGS, 27 November </a:t>
            </a:r>
            <a:r>
              <a:rPr lang="en-US" sz="2400" kern="0" cap="small" dirty="0" smtClean="0">
                <a:solidFill>
                  <a:schemeClr val="bg1"/>
                </a:solidFill>
                <a:latin typeface="+mn-lt"/>
                <a:ea typeface="ＭＳ Ｐゴシック" pitchFamily="-107" charset="-128"/>
                <a:cs typeface="ＭＳ Ｐゴシック" pitchFamily="-107" charset="-128"/>
              </a:rPr>
              <a:t>2018</a:t>
            </a:r>
            <a:endParaRPr kumimoji="0" lang="en-US" sz="2400" b="0" i="0" u="none" strike="noStrike" kern="0" cap="small" spc="0" normalizeH="0" baseline="0" noProof="0" dirty="0">
              <a:ln>
                <a:noFill/>
              </a:ln>
              <a:solidFill>
                <a:schemeClr val="bg1"/>
              </a:solidFill>
              <a:effectLst/>
              <a:uLnTx/>
              <a:uFillTx/>
              <a:latin typeface="+mn-lt"/>
              <a:ea typeface="ＭＳ Ｐゴシック" pitchFamily="-107" charset="-128"/>
              <a:cs typeface="ＭＳ Ｐゴシック" pitchFamily="-107"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298" y="6743004"/>
            <a:ext cx="3062136" cy="428699"/>
          </a:xfrm>
          <a:prstGeom prst="rect">
            <a:avLst/>
          </a:prstGeom>
        </p:spPr>
      </p:pic>
      <p:sp>
        <p:nvSpPr>
          <p:cNvPr id="6" name="TextBox 5"/>
          <p:cNvSpPr txBox="1"/>
          <p:nvPr/>
        </p:nvSpPr>
        <p:spPr>
          <a:xfrm>
            <a:off x="103162" y="6779302"/>
            <a:ext cx="3972626" cy="369332"/>
          </a:xfrm>
          <a:prstGeom prst="rect">
            <a:avLst/>
          </a:prstGeom>
          <a:noFill/>
        </p:spPr>
        <p:txBody>
          <a:bodyPr wrap="none" rtlCol="0">
            <a:spAutoFit/>
          </a:bodyPr>
          <a:lstStyle/>
          <a:p>
            <a:r>
              <a:rPr lang="en-US" dirty="0" smtClean="0">
                <a:solidFill>
                  <a:schemeClr val="bg1"/>
                </a:solidFill>
              </a:rPr>
              <a:t>2015 Targeted Grant Award from the </a:t>
            </a:r>
            <a:endParaRPr lang="en-US"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9294" y="6657626"/>
            <a:ext cx="2259106" cy="1114774"/>
          </a:xfrm>
          <a:prstGeom prst="rect">
            <a:avLst/>
          </a:prstGeom>
        </p:spPr>
      </p:pic>
      <p:sp>
        <p:nvSpPr>
          <p:cNvPr id="8" name="TextBox 7"/>
          <p:cNvSpPr txBox="1"/>
          <p:nvPr/>
        </p:nvSpPr>
        <p:spPr>
          <a:xfrm>
            <a:off x="4531780" y="7148634"/>
            <a:ext cx="3429144" cy="369332"/>
          </a:xfrm>
          <a:prstGeom prst="rect">
            <a:avLst/>
          </a:prstGeom>
          <a:noFill/>
        </p:spPr>
        <p:txBody>
          <a:bodyPr wrap="none" rtlCol="0">
            <a:spAutoFit/>
          </a:bodyPr>
          <a:lstStyle/>
          <a:p>
            <a:r>
              <a:rPr lang="en-US" dirty="0" smtClean="0">
                <a:solidFill>
                  <a:schemeClr val="bg1"/>
                </a:solidFill>
              </a:rPr>
              <a:t>and additional </a:t>
            </a:r>
            <a:r>
              <a:rPr lang="en-US" smtClean="0">
                <a:solidFill>
                  <a:schemeClr val="bg1"/>
                </a:solidFill>
              </a:rPr>
              <a:t>support from the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and RF</a:t>
            </a:r>
            <a:endParaRPr lang="en-US" dirty="0"/>
          </a:p>
        </p:txBody>
      </p:sp>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10</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1" r="22407" b="2256"/>
          <a:stretch/>
        </p:blipFill>
        <p:spPr>
          <a:xfrm>
            <a:off x="203432" y="2112135"/>
            <a:ext cx="5252547" cy="417686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89" t="24749" r="51984" b="2934"/>
          <a:stretch/>
        </p:blipFill>
        <p:spPr>
          <a:xfrm>
            <a:off x="5676516" y="2112134"/>
            <a:ext cx="4188700" cy="4176869"/>
          </a:xfrm>
          <a:prstGeom prst="rect">
            <a:avLst/>
          </a:prstGeom>
        </p:spPr>
      </p:pic>
      <p:sp>
        <p:nvSpPr>
          <p:cNvPr id="7" name="TextBox 6"/>
          <p:cNvSpPr txBox="1"/>
          <p:nvPr/>
        </p:nvSpPr>
        <p:spPr>
          <a:xfrm>
            <a:off x="3799267" y="5525037"/>
            <a:ext cx="1102866" cy="461665"/>
          </a:xfrm>
          <a:prstGeom prst="rect">
            <a:avLst/>
          </a:prstGeom>
          <a:noFill/>
        </p:spPr>
        <p:txBody>
          <a:bodyPr wrap="none" rtlCol="0">
            <a:spAutoFit/>
          </a:bodyPr>
          <a:lstStyle/>
          <a:p>
            <a:r>
              <a:rPr lang="en-US" sz="2400" b="1" dirty="0" smtClean="0">
                <a:solidFill>
                  <a:srgbClr val="0000FF"/>
                </a:solidFill>
              </a:rPr>
              <a:t>Target</a:t>
            </a:r>
            <a:endParaRPr lang="en-US" sz="2400" b="1" dirty="0">
              <a:solidFill>
                <a:srgbClr val="0000FF"/>
              </a:solidFill>
            </a:endParaRPr>
          </a:p>
        </p:txBody>
      </p:sp>
      <p:sp>
        <p:nvSpPr>
          <p:cNvPr id="8" name="TextBox 7"/>
          <p:cNvSpPr txBox="1"/>
          <p:nvPr/>
        </p:nvSpPr>
        <p:spPr>
          <a:xfrm>
            <a:off x="6629363" y="5827338"/>
            <a:ext cx="1102866" cy="461665"/>
          </a:xfrm>
          <a:prstGeom prst="rect">
            <a:avLst/>
          </a:prstGeom>
          <a:noFill/>
        </p:spPr>
        <p:txBody>
          <a:bodyPr wrap="none" rtlCol="0">
            <a:spAutoFit/>
          </a:bodyPr>
          <a:lstStyle/>
          <a:p>
            <a:r>
              <a:rPr lang="en-US" sz="2400" b="1" dirty="0" smtClean="0">
                <a:solidFill>
                  <a:srgbClr val="0000FF"/>
                </a:solidFill>
              </a:rPr>
              <a:t>Target</a:t>
            </a:r>
            <a:endParaRPr lang="en-US" sz="2400" b="1" dirty="0">
              <a:solidFill>
                <a:srgbClr val="0000FF"/>
              </a:solidFill>
            </a:endParaRPr>
          </a:p>
        </p:txBody>
      </p:sp>
      <p:sp>
        <p:nvSpPr>
          <p:cNvPr id="9" name="TextBox 8"/>
          <p:cNvSpPr txBox="1"/>
          <p:nvPr/>
        </p:nvSpPr>
        <p:spPr>
          <a:xfrm>
            <a:off x="809221" y="3740958"/>
            <a:ext cx="1460656" cy="461665"/>
          </a:xfrm>
          <a:prstGeom prst="rect">
            <a:avLst/>
          </a:prstGeom>
          <a:noFill/>
        </p:spPr>
        <p:txBody>
          <a:bodyPr wrap="none" rtlCol="0">
            <a:spAutoFit/>
          </a:bodyPr>
          <a:lstStyle/>
          <a:p>
            <a:r>
              <a:rPr lang="en-US" sz="2400" b="1" dirty="0" smtClean="0">
                <a:solidFill>
                  <a:srgbClr val="FF0000"/>
                </a:solidFill>
              </a:rPr>
              <a:t>Large </a:t>
            </a:r>
            <a:r>
              <a:rPr lang="en-US" sz="2400" b="1" i="1" dirty="0" smtClean="0">
                <a:solidFill>
                  <a:srgbClr val="FF0000"/>
                </a:solidFill>
              </a:rPr>
              <a:t>V</a:t>
            </a:r>
            <a:r>
              <a:rPr lang="en-US" sz="2400" b="1" i="1" baseline="-25000" dirty="0" smtClean="0">
                <a:solidFill>
                  <a:srgbClr val="FF0000"/>
                </a:solidFill>
              </a:rPr>
              <a:t>D</a:t>
            </a:r>
            <a:endParaRPr lang="en-US" sz="2400" b="1" i="1" dirty="0">
              <a:solidFill>
                <a:srgbClr val="FF0000"/>
              </a:solidFill>
            </a:endParaRPr>
          </a:p>
        </p:txBody>
      </p:sp>
      <p:sp>
        <p:nvSpPr>
          <p:cNvPr id="10" name="TextBox 9"/>
          <p:cNvSpPr txBox="1"/>
          <p:nvPr/>
        </p:nvSpPr>
        <p:spPr>
          <a:xfrm>
            <a:off x="7793044" y="5833425"/>
            <a:ext cx="1972720" cy="461665"/>
          </a:xfrm>
          <a:prstGeom prst="rect">
            <a:avLst/>
          </a:prstGeom>
          <a:noFill/>
        </p:spPr>
        <p:txBody>
          <a:bodyPr wrap="none" rtlCol="0">
            <a:spAutoFit/>
          </a:bodyPr>
          <a:lstStyle/>
          <a:p>
            <a:r>
              <a:rPr lang="en-US" sz="2400" b="1" smtClean="0">
                <a:solidFill>
                  <a:srgbClr val="FF0000"/>
                </a:solidFill>
              </a:rPr>
              <a:t>Very Low </a:t>
            </a:r>
            <a:r>
              <a:rPr lang="en-US" sz="2400" b="1" i="1" dirty="0" smtClean="0">
                <a:solidFill>
                  <a:srgbClr val="FF0000"/>
                </a:solidFill>
              </a:rPr>
              <a:t>V</a:t>
            </a:r>
            <a:r>
              <a:rPr lang="en-US" sz="2400" b="1" i="1" baseline="-25000" dirty="0" smtClean="0">
                <a:solidFill>
                  <a:srgbClr val="FF0000"/>
                </a:solidFill>
              </a:rPr>
              <a:t>D</a:t>
            </a:r>
            <a:endParaRPr lang="en-US" sz="2400" b="1" i="1" dirty="0">
              <a:solidFill>
                <a:srgbClr val="FF0000"/>
              </a:solidFill>
            </a:endParaRPr>
          </a:p>
        </p:txBody>
      </p:sp>
      <p:sp>
        <p:nvSpPr>
          <p:cNvPr id="11" name="TextBox 10"/>
          <p:cNvSpPr txBox="1"/>
          <p:nvPr/>
        </p:nvSpPr>
        <p:spPr>
          <a:xfrm>
            <a:off x="1916805" y="1423745"/>
            <a:ext cx="1686680" cy="461665"/>
          </a:xfrm>
          <a:prstGeom prst="rect">
            <a:avLst/>
          </a:prstGeom>
          <a:noFill/>
        </p:spPr>
        <p:txBody>
          <a:bodyPr wrap="none" rtlCol="0">
            <a:spAutoFit/>
          </a:bodyPr>
          <a:lstStyle/>
          <a:p>
            <a:r>
              <a:rPr lang="en-US" sz="2400" b="1" dirty="0" smtClean="0">
                <a:solidFill>
                  <a:schemeClr val="bg1"/>
                </a:solidFill>
              </a:rPr>
              <a:t>Initial Idea</a:t>
            </a:r>
            <a:endParaRPr lang="en-US" sz="2400" b="1" dirty="0">
              <a:solidFill>
                <a:schemeClr val="bg1"/>
              </a:solidFill>
            </a:endParaRPr>
          </a:p>
        </p:txBody>
      </p:sp>
      <p:sp>
        <p:nvSpPr>
          <p:cNvPr id="12" name="TextBox 11"/>
          <p:cNvSpPr txBox="1"/>
          <p:nvPr/>
        </p:nvSpPr>
        <p:spPr>
          <a:xfrm>
            <a:off x="7370266" y="6427819"/>
            <a:ext cx="2185214" cy="461665"/>
          </a:xfrm>
          <a:prstGeom prst="rect">
            <a:avLst/>
          </a:prstGeom>
          <a:noFill/>
        </p:spPr>
        <p:txBody>
          <a:bodyPr wrap="none" rtlCol="0">
            <a:spAutoFit/>
          </a:bodyPr>
          <a:lstStyle/>
          <a:p>
            <a:r>
              <a:rPr lang="en-US" sz="2400" b="1">
                <a:solidFill>
                  <a:schemeClr val="bg1"/>
                </a:solidFill>
              </a:rPr>
              <a:t>h</a:t>
            </a:r>
            <a:r>
              <a:rPr lang="en-US" sz="2400" b="1" smtClean="0">
                <a:solidFill>
                  <a:schemeClr val="bg1"/>
                </a:solidFill>
              </a:rPr>
              <a:t>as problems</a:t>
            </a:r>
            <a:endParaRPr lang="en-US" sz="2400" b="1" dirty="0">
              <a:solidFill>
                <a:schemeClr val="bg1"/>
              </a:solidFill>
            </a:endParaRPr>
          </a:p>
        </p:txBody>
      </p:sp>
    </p:spTree>
    <p:extLst>
      <p:ext uri="{BB962C8B-B14F-4D97-AF65-F5344CB8AC3E}">
        <p14:creationId xmlns:p14="http://schemas.microsoft.com/office/powerpoint/2010/main" val="75457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Flux Concentrator</a:t>
            </a:r>
            <a:endParaRPr lang="en-US" dirty="0"/>
          </a:p>
        </p:txBody>
      </p:sp>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11</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945" t="6617"/>
          <a:stretch/>
        </p:blipFill>
        <p:spPr>
          <a:xfrm rot="5400000">
            <a:off x="4796951" y="1608732"/>
            <a:ext cx="4823138" cy="544357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06" t="4198" b="12289"/>
          <a:stretch/>
        </p:blipFill>
        <p:spPr>
          <a:xfrm rot="5400000">
            <a:off x="-766798" y="2450092"/>
            <a:ext cx="6072254" cy="3953814"/>
          </a:xfrm>
          <a:prstGeom prst="rect">
            <a:avLst/>
          </a:prstGeom>
        </p:spPr>
      </p:pic>
      <p:sp>
        <p:nvSpPr>
          <p:cNvPr id="7" name="TextBox 6"/>
          <p:cNvSpPr txBox="1"/>
          <p:nvPr/>
        </p:nvSpPr>
        <p:spPr>
          <a:xfrm>
            <a:off x="6105654" y="6886132"/>
            <a:ext cx="1612942" cy="461665"/>
          </a:xfrm>
          <a:prstGeom prst="rect">
            <a:avLst/>
          </a:prstGeom>
          <a:noFill/>
        </p:spPr>
        <p:txBody>
          <a:bodyPr wrap="none" rtlCol="0">
            <a:spAutoFit/>
          </a:bodyPr>
          <a:lstStyle/>
          <a:p>
            <a:r>
              <a:rPr lang="en-US" sz="2400" b="1" dirty="0" smtClean="0">
                <a:solidFill>
                  <a:schemeClr val="bg1"/>
                </a:solidFill>
              </a:rPr>
              <a:t>~10 mg/m</a:t>
            </a:r>
            <a:endParaRPr lang="en-US" sz="2400" b="1" dirty="0">
              <a:solidFill>
                <a:schemeClr val="bg1"/>
              </a:solidFill>
            </a:endParaRPr>
          </a:p>
        </p:txBody>
      </p:sp>
    </p:spTree>
    <p:extLst>
      <p:ext uri="{BB962C8B-B14F-4D97-AF65-F5344CB8AC3E}">
        <p14:creationId xmlns:p14="http://schemas.microsoft.com/office/powerpoint/2010/main" val="492356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small" dirty="0" smtClean="0"/>
              <a:t>Additional Slides</a:t>
            </a:r>
            <a:endParaRPr lang="en-US" cap="small" dirty="0"/>
          </a:p>
        </p:txBody>
      </p:sp>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12</a:t>
            </a:fld>
            <a:endParaRPr lang="en-US"/>
          </a:p>
        </p:txBody>
      </p:sp>
    </p:spTree>
    <p:extLst>
      <p:ext uri="{BB962C8B-B14F-4D97-AF65-F5344CB8AC3E}">
        <p14:creationId xmlns:p14="http://schemas.microsoft.com/office/powerpoint/2010/main" val="1110296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753" y="0"/>
            <a:ext cx="9418310" cy="1036320"/>
          </a:xfrm>
        </p:spPr>
        <p:txBody>
          <a:bodyPr/>
          <a:lstStyle/>
          <a:p>
            <a:r>
              <a:rPr lang="en-US" sz="4400" dirty="0" smtClean="0"/>
              <a:t>Project 8 (Harmonic Trap)</a:t>
            </a:r>
            <a:endParaRPr lang="en-US" sz="4400" dirty="0"/>
          </a:p>
        </p:txBody>
      </p:sp>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13</a:t>
            </a:fld>
            <a:endParaRPr lang="en-US"/>
          </a:p>
        </p:txBody>
      </p:sp>
      <p:pic>
        <p:nvPicPr>
          <p:cNvPr id="5" name="Picture 4" descr="WaveguideCell1.pdf"/>
          <p:cNvPicPr>
            <a:picLocks noChangeAspect="1"/>
          </p:cNvPicPr>
          <p:nvPr/>
        </p:nvPicPr>
        <p:blipFill>
          <a:blip r:embed="rId3"/>
          <a:stretch>
            <a:fillRect/>
          </a:stretch>
        </p:blipFill>
        <p:spPr>
          <a:xfrm>
            <a:off x="0" y="1036320"/>
            <a:ext cx="6397289" cy="5671823"/>
          </a:xfrm>
          <a:prstGeom prst="rect">
            <a:avLst/>
          </a:prstGeom>
        </p:spPr>
      </p:pic>
      <p:pic>
        <p:nvPicPr>
          <p:cNvPr id="7" name="Picture 6" descr="HarmonicTrap1.pdf"/>
          <p:cNvPicPr>
            <a:picLocks noChangeAspect="1"/>
          </p:cNvPicPr>
          <p:nvPr/>
        </p:nvPicPr>
        <p:blipFill>
          <a:blip r:embed="rId4"/>
          <a:stretch>
            <a:fillRect/>
          </a:stretch>
        </p:blipFill>
        <p:spPr>
          <a:xfrm>
            <a:off x="6254918" y="1231698"/>
            <a:ext cx="3803482" cy="5722153"/>
          </a:xfrm>
          <a:prstGeom prst="rect">
            <a:avLst/>
          </a:prstGeom>
        </p:spPr>
      </p:pic>
      <p:pic>
        <p:nvPicPr>
          <p:cNvPr id="8" name="Picture 7" descr="Project8logo.png"/>
          <p:cNvPicPr>
            <a:picLocks noChangeAspect="1"/>
          </p:cNvPicPr>
          <p:nvPr/>
        </p:nvPicPr>
        <p:blipFill>
          <a:blip r:embed="rId5"/>
          <a:stretch>
            <a:fillRect/>
          </a:stretch>
        </p:blipFill>
        <p:spPr>
          <a:xfrm>
            <a:off x="790543" y="5686586"/>
            <a:ext cx="959025" cy="421640"/>
          </a:xfrm>
          <a:prstGeom prst="rect">
            <a:avLst/>
          </a:prstGeom>
        </p:spPr>
      </p:pic>
      <p:pic>
        <p:nvPicPr>
          <p:cNvPr id="9" name="Picture 8" descr="MagnetronMotion1.pdf"/>
          <p:cNvPicPr>
            <a:picLocks noChangeAspect="1"/>
          </p:cNvPicPr>
          <p:nvPr/>
        </p:nvPicPr>
        <p:blipFill>
          <a:blip r:embed="rId6"/>
          <a:stretch>
            <a:fillRect/>
          </a:stretch>
        </p:blipFill>
        <p:spPr>
          <a:xfrm>
            <a:off x="2124120" y="2543081"/>
            <a:ext cx="4485361" cy="3330566"/>
          </a:xfrm>
          <a:prstGeom prst="rect">
            <a:avLst/>
          </a:prstGeom>
        </p:spPr>
      </p:pic>
    </p:spTree>
    <p:extLst>
      <p:ext uri="{BB962C8B-B14F-4D97-AF65-F5344CB8AC3E}">
        <p14:creationId xmlns:p14="http://schemas.microsoft.com/office/powerpoint/2010/main" val="1746746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88" y="4378545"/>
            <a:ext cx="10058400" cy="3393855"/>
          </a:xfrm>
          <a:prstGeom prst="rect">
            <a:avLst/>
          </a:prstGeom>
        </p:spPr>
      </p:pic>
      <p:sp>
        <p:nvSpPr>
          <p:cNvPr id="2" name="Title 1"/>
          <p:cNvSpPr>
            <a:spLocks noGrp="1"/>
          </p:cNvSpPr>
          <p:nvPr>
            <p:ph type="title"/>
          </p:nvPr>
        </p:nvSpPr>
        <p:spPr/>
        <p:txBody>
          <a:bodyPr/>
          <a:lstStyle/>
          <a:p>
            <a:r>
              <a:rPr lang="en-US" dirty="0" smtClean="0"/>
              <a:t>Project 8 </a:t>
            </a:r>
            <a:r>
              <a:rPr lang="mr-IN" dirty="0" smtClean="0"/>
              <a:t>–</a:t>
            </a:r>
            <a:r>
              <a:rPr lang="en-US" dirty="0" smtClean="0"/>
              <a:t> RF Antennas</a:t>
            </a:r>
            <a:endParaRPr lang="en-US" dirty="0"/>
          </a:p>
        </p:txBody>
      </p:sp>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14</a:t>
            </a:fld>
            <a:endParaRPr lang="en-US"/>
          </a:p>
        </p:txBody>
      </p:sp>
      <p:sp>
        <p:nvSpPr>
          <p:cNvPr id="6" name="TextBox 5"/>
          <p:cNvSpPr txBox="1"/>
          <p:nvPr/>
        </p:nvSpPr>
        <p:spPr>
          <a:xfrm>
            <a:off x="0" y="4868214"/>
            <a:ext cx="4813967" cy="461665"/>
          </a:xfrm>
          <a:prstGeom prst="rect">
            <a:avLst/>
          </a:prstGeom>
          <a:noFill/>
        </p:spPr>
        <p:txBody>
          <a:bodyPr wrap="square" rtlCol="0">
            <a:spAutoFit/>
          </a:bodyPr>
          <a:lstStyle/>
          <a:p>
            <a:r>
              <a:rPr lang="en-US" sz="2400" b="1" dirty="0">
                <a:solidFill>
                  <a:schemeClr val="bg1"/>
                </a:solidFill>
              </a:rPr>
              <a:t>Phase II (tritium, just started</a:t>
            </a:r>
            <a:r>
              <a:rPr lang="en-US" sz="2400" b="1" dirty="0" smtClean="0">
                <a:solidFill>
                  <a:schemeClr val="bg1"/>
                </a:solidFill>
              </a:rPr>
              <a:t>)</a:t>
            </a:r>
            <a:endParaRPr lang="en-US" sz="2400" b="1" dirty="0">
              <a:solidFill>
                <a:schemeClr val="bg1"/>
              </a:solidFill>
            </a:endParaRPr>
          </a:p>
        </p:txBody>
      </p:sp>
      <p:sp>
        <p:nvSpPr>
          <p:cNvPr id="7" name="TextBox 6"/>
          <p:cNvSpPr txBox="1"/>
          <p:nvPr/>
        </p:nvSpPr>
        <p:spPr>
          <a:xfrm>
            <a:off x="5031288" y="7397028"/>
            <a:ext cx="4237057" cy="369332"/>
          </a:xfrm>
          <a:prstGeom prst="rect">
            <a:avLst/>
          </a:prstGeom>
          <a:noFill/>
        </p:spPr>
        <p:txBody>
          <a:bodyPr wrap="none" rtlCol="0">
            <a:spAutoFit/>
          </a:bodyPr>
          <a:lstStyle/>
          <a:p>
            <a:r>
              <a:rPr lang="en-US" dirty="0">
                <a:solidFill>
                  <a:schemeClr val="bg1"/>
                </a:solidFill>
              </a:rPr>
              <a:t>courtesy J. </a:t>
            </a:r>
            <a:r>
              <a:rPr lang="en-US" dirty="0" err="1">
                <a:solidFill>
                  <a:schemeClr val="bg1"/>
                </a:solidFill>
              </a:rPr>
              <a:t>Formaggio</a:t>
            </a:r>
            <a:r>
              <a:rPr lang="en-US" dirty="0">
                <a:solidFill>
                  <a:schemeClr val="bg1"/>
                </a:solidFill>
              </a:rPr>
              <a:t>, RGH </a:t>
            </a:r>
            <a:r>
              <a:rPr lang="en-US" dirty="0" smtClean="0">
                <a:solidFill>
                  <a:schemeClr val="bg1"/>
                </a:solidFill>
              </a:rPr>
              <a:t>Robertson</a:t>
            </a:r>
            <a:endParaRPr lang="en-US" dirty="0">
              <a:solidFill>
                <a:schemeClr val="bg1"/>
              </a:solidFill>
            </a:endParaRPr>
          </a:p>
        </p:txBody>
      </p:sp>
      <p:pic>
        <p:nvPicPr>
          <p:cNvPr id="8" name="Picture 7"/>
          <p:cNvPicPr>
            <a:picLocks noChangeAspect="1"/>
          </p:cNvPicPr>
          <p:nvPr/>
        </p:nvPicPr>
        <p:blipFill>
          <a:blip r:embed="rId3"/>
          <a:stretch>
            <a:fillRect/>
          </a:stretch>
        </p:blipFill>
        <p:spPr>
          <a:xfrm>
            <a:off x="-44052" y="1178680"/>
            <a:ext cx="4882545" cy="3108610"/>
          </a:xfrm>
          <a:prstGeom prst="rect">
            <a:avLst/>
          </a:prstGeom>
        </p:spPr>
      </p:pic>
      <p:pic>
        <p:nvPicPr>
          <p:cNvPr id="9" name="Picture 8"/>
          <p:cNvPicPr>
            <a:picLocks noChangeAspect="1"/>
          </p:cNvPicPr>
          <p:nvPr/>
        </p:nvPicPr>
        <p:blipFill>
          <a:blip r:embed="rId4"/>
          <a:stretch>
            <a:fillRect/>
          </a:stretch>
        </p:blipFill>
        <p:spPr>
          <a:xfrm>
            <a:off x="4987633" y="1177434"/>
            <a:ext cx="955768" cy="3041558"/>
          </a:xfrm>
          <a:prstGeom prst="rect">
            <a:avLst/>
          </a:prstGeom>
        </p:spPr>
      </p:pic>
      <p:pic>
        <p:nvPicPr>
          <p:cNvPr id="10" name="Picture 9"/>
          <p:cNvPicPr>
            <a:picLocks noChangeAspect="1"/>
          </p:cNvPicPr>
          <p:nvPr/>
        </p:nvPicPr>
        <p:blipFill>
          <a:blip r:embed="rId5"/>
          <a:stretch>
            <a:fillRect/>
          </a:stretch>
        </p:blipFill>
        <p:spPr>
          <a:xfrm>
            <a:off x="6125769" y="1081958"/>
            <a:ext cx="3932631" cy="3270372"/>
          </a:xfrm>
          <a:prstGeom prst="rect">
            <a:avLst/>
          </a:prstGeom>
        </p:spPr>
      </p:pic>
      <p:sp>
        <p:nvSpPr>
          <p:cNvPr id="11" name="TextBox 10"/>
          <p:cNvSpPr txBox="1"/>
          <p:nvPr/>
        </p:nvSpPr>
        <p:spPr>
          <a:xfrm>
            <a:off x="505008" y="1181712"/>
            <a:ext cx="4813967" cy="461665"/>
          </a:xfrm>
          <a:prstGeom prst="rect">
            <a:avLst/>
          </a:prstGeom>
          <a:noFill/>
        </p:spPr>
        <p:txBody>
          <a:bodyPr wrap="square" rtlCol="0">
            <a:spAutoFit/>
          </a:bodyPr>
          <a:lstStyle/>
          <a:p>
            <a:r>
              <a:rPr lang="en-US" sz="2400" b="1" dirty="0">
                <a:solidFill>
                  <a:schemeClr val="bg1"/>
                </a:solidFill>
              </a:rPr>
              <a:t>Phase </a:t>
            </a:r>
            <a:r>
              <a:rPr lang="en-US" sz="2400" b="1" dirty="0" smtClean="0">
                <a:solidFill>
                  <a:schemeClr val="bg1"/>
                </a:solidFill>
              </a:rPr>
              <a:t>I (</a:t>
            </a:r>
            <a:r>
              <a:rPr lang="en-US" sz="2400" b="1" baseline="30000" dirty="0" smtClean="0">
                <a:solidFill>
                  <a:schemeClr val="bg1"/>
                </a:solidFill>
              </a:rPr>
              <a:t>83m</a:t>
            </a:r>
            <a:r>
              <a:rPr lang="en-US" sz="2400" b="1" dirty="0" smtClean="0">
                <a:solidFill>
                  <a:schemeClr val="bg1"/>
                </a:solidFill>
              </a:rPr>
              <a:t>Kr)</a:t>
            </a:r>
            <a:endParaRPr lang="en-US" sz="2400" b="1" dirty="0">
              <a:solidFill>
                <a:schemeClr val="bg1"/>
              </a:solidFill>
            </a:endParaRPr>
          </a:p>
        </p:txBody>
      </p:sp>
    </p:spTree>
    <p:extLst>
      <p:ext uri="{BB962C8B-B14F-4D97-AF65-F5344CB8AC3E}">
        <p14:creationId xmlns:p14="http://schemas.microsoft.com/office/powerpoint/2010/main" val="622408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058400" cy="777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1832" y="-11576"/>
            <a:ext cx="7880041" cy="868104"/>
          </a:xfrm>
        </p:spPr>
        <p:txBody>
          <a:bodyPr>
            <a:normAutofit/>
          </a:bodyPr>
          <a:lstStyle/>
          <a:p>
            <a:r>
              <a:rPr lang="en-US" sz="3600" dirty="0" smtClean="0">
                <a:solidFill>
                  <a:srgbClr val="0000FF"/>
                </a:solidFill>
              </a:rPr>
              <a:t>Overview of Detectors</a:t>
            </a:r>
            <a:endParaRPr lang="en-US" sz="3600" dirty="0">
              <a:solidFill>
                <a:srgbClr val="0000FF"/>
              </a:solidFill>
            </a:endParaRPr>
          </a:p>
        </p:txBody>
      </p:sp>
      <p:pic>
        <p:nvPicPr>
          <p:cNvPr id="30" name="Picture 11" descr="220px-Ptolemaeus.jpg"/>
          <p:cNvPicPr>
            <a:picLocks noChangeAspect="1"/>
          </p:cNvPicPr>
          <p:nvPr/>
        </p:nvPicPr>
        <p:blipFill>
          <a:blip r:embed="rId3"/>
          <a:srcRect/>
          <a:stretch>
            <a:fillRect/>
          </a:stretch>
        </p:blipFill>
        <p:spPr bwMode="auto">
          <a:xfrm>
            <a:off x="8546511" y="39923"/>
            <a:ext cx="1179210" cy="1474515"/>
          </a:xfrm>
          <a:prstGeom prst="rect">
            <a:avLst/>
          </a:prstGeom>
          <a:noFill/>
          <a:ln w="9525">
            <a:noFill/>
            <a:miter lim="800000"/>
            <a:headEnd/>
            <a:tailEnd/>
          </a:ln>
        </p:spPr>
      </p:pic>
      <p:sp>
        <p:nvSpPr>
          <p:cNvPr id="31" name="TextBox 30"/>
          <p:cNvSpPr txBox="1"/>
          <p:nvPr/>
        </p:nvSpPr>
        <p:spPr>
          <a:xfrm>
            <a:off x="9704556" y="-25410"/>
            <a:ext cx="333841" cy="1600438"/>
          </a:xfrm>
          <a:prstGeom prst="rect">
            <a:avLst/>
          </a:prstGeom>
          <a:noFill/>
        </p:spPr>
        <p:txBody>
          <a:bodyPr wrap="square" rtlCol="0">
            <a:spAutoFit/>
          </a:bodyPr>
          <a:lstStyle/>
          <a:p>
            <a:pPr algn="ctr" fontAlgn="auto">
              <a:spcBef>
                <a:spcPts val="0"/>
              </a:spcBef>
              <a:spcAft>
                <a:spcPts val="0"/>
              </a:spcAft>
            </a:pPr>
            <a:r>
              <a:rPr lang="en-US" sz="1400" b="1" smtClean="0">
                <a:solidFill>
                  <a:prstClr val="black"/>
                </a:solidFill>
                <a:latin typeface="Calibri"/>
              </a:rPr>
              <a:t>P</a:t>
            </a:r>
            <a:endParaRPr lang="en-US" sz="1400" b="1" dirty="0" smtClean="0">
              <a:solidFill>
                <a:prstClr val="black"/>
              </a:solidFill>
              <a:latin typeface="Calibri"/>
            </a:endParaRPr>
          </a:p>
          <a:p>
            <a:pPr algn="ctr" fontAlgn="auto">
              <a:spcBef>
                <a:spcPts val="0"/>
              </a:spcBef>
              <a:spcAft>
                <a:spcPts val="0"/>
              </a:spcAft>
            </a:pPr>
            <a:r>
              <a:rPr lang="en-US" sz="1400" b="1" dirty="0" smtClean="0">
                <a:solidFill>
                  <a:prstClr val="black"/>
                </a:solidFill>
                <a:latin typeface="Calibri"/>
              </a:rPr>
              <a:t>T</a:t>
            </a:r>
          </a:p>
          <a:p>
            <a:pPr algn="ctr" fontAlgn="auto">
              <a:spcBef>
                <a:spcPts val="0"/>
              </a:spcBef>
              <a:spcAft>
                <a:spcPts val="0"/>
              </a:spcAft>
            </a:pPr>
            <a:r>
              <a:rPr lang="en-US" sz="1400" b="1" dirty="0" smtClean="0">
                <a:solidFill>
                  <a:prstClr val="black"/>
                </a:solidFill>
                <a:latin typeface="Calibri"/>
              </a:rPr>
              <a:t>O</a:t>
            </a:r>
          </a:p>
          <a:p>
            <a:pPr algn="ctr" fontAlgn="auto">
              <a:spcBef>
                <a:spcPts val="0"/>
              </a:spcBef>
              <a:spcAft>
                <a:spcPts val="0"/>
              </a:spcAft>
            </a:pPr>
            <a:r>
              <a:rPr lang="en-US" sz="1400" b="1" dirty="0" smtClean="0">
                <a:solidFill>
                  <a:prstClr val="black"/>
                </a:solidFill>
                <a:latin typeface="Calibri"/>
              </a:rPr>
              <a:t>L</a:t>
            </a:r>
          </a:p>
          <a:p>
            <a:pPr algn="ctr" fontAlgn="auto">
              <a:spcBef>
                <a:spcPts val="0"/>
              </a:spcBef>
              <a:spcAft>
                <a:spcPts val="0"/>
              </a:spcAft>
            </a:pPr>
            <a:r>
              <a:rPr lang="en-US" sz="1400" b="1" dirty="0" smtClean="0">
                <a:solidFill>
                  <a:prstClr val="black"/>
                </a:solidFill>
                <a:latin typeface="Calibri"/>
              </a:rPr>
              <a:t>EM</a:t>
            </a:r>
            <a:endParaRPr lang="en-US" sz="1400" dirty="0" smtClean="0">
              <a:solidFill>
                <a:prstClr val="black"/>
              </a:solidFill>
              <a:latin typeface="Calibri"/>
            </a:endParaRPr>
          </a:p>
          <a:p>
            <a:pPr algn="ctr" fontAlgn="auto">
              <a:spcBef>
                <a:spcPts val="0"/>
              </a:spcBef>
              <a:spcAft>
                <a:spcPts val="0"/>
              </a:spcAft>
            </a:pPr>
            <a:r>
              <a:rPr lang="en-US" sz="1400" b="1" dirty="0" smtClean="0">
                <a:solidFill>
                  <a:prstClr val="black"/>
                </a:solidFill>
                <a:latin typeface="Calibri"/>
              </a:rPr>
              <a:t>Y</a:t>
            </a:r>
            <a:endParaRPr lang="en-US" dirty="0">
              <a:solidFill>
                <a:prstClr val="black"/>
              </a:solidFill>
              <a:latin typeface="Calibri"/>
            </a:endParaRPr>
          </a:p>
        </p:txBody>
      </p:sp>
      <p:sp>
        <p:nvSpPr>
          <p:cNvPr id="32" name="TextBox 31"/>
          <p:cNvSpPr txBox="1"/>
          <p:nvPr/>
        </p:nvSpPr>
        <p:spPr>
          <a:xfrm>
            <a:off x="161389" y="700220"/>
            <a:ext cx="8481414" cy="877163"/>
          </a:xfrm>
          <a:prstGeom prst="rect">
            <a:avLst/>
          </a:prstGeom>
          <a:noFill/>
        </p:spPr>
        <p:txBody>
          <a:bodyPr wrap="square" rtlCol="0">
            <a:spAutoFit/>
          </a:bodyPr>
          <a:lstStyle/>
          <a:p>
            <a:pPr fontAlgn="auto">
              <a:spcBef>
                <a:spcPts val="0"/>
              </a:spcBef>
              <a:spcAft>
                <a:spcPts val="0"/>
              </a:spcAft>
            </a:pPr>
            <a:endParaRPr lang="en-US" sz="1400" dirty="0">
              <a:solidFill>
                <a:srgbClr val="000000"/>
              </a:solidFill>
              <a:latin typeface="Calibri"/>
            </a:endParaRPr>
          </a:p>
          <a:p>
            <a:pPr fontAlgn="auto">
              <a:spcBef>
                <a:spcPts val="0"/>
              </a:spcBef>
              <a:spcAft>
                <a:spcPts val="0"/>
              </a:spcAft>
            </a:pPr>
            <a:r>
              <a:rPr lang="en-US" sz="1900" dirty="0" smtClean="0">
                <a:solidFill>
                  <a:srgbClr val="000000"/>
                </a:solidFill>
                <a:latin typeface="Calibri"/>
              </a:rPr>
              <a:t>PTOLEMY </a:t>
            </a:r>
            <a:r>
              <a:rPr lang="en-US" sz="1900" dirty="0">
                <a:solidFill>
                  <a:srgbClr val="000000"/>
                </a:solidFill>
                <a:latin typeface="Calibri"/>
              </a:rPr>
              <a:t>Collaboration, </a:t>
            </a:r>
            <a:r>
              <a:rPr lang="en-US" sz="1900" dirty="0" smtClean="0">
                <a:solidFill>
                  <a:srgbClr val="000000"/>
                </a:solidFill>
                <a:latin typeface="Calibri"/>
              </a:rPr>
              <a:t>M.G. </a:t>
            </a:r>
            <a:r>
              <a:rPr lang="en-US" sz="1900" dirty="0" err="1" smtClean="0">
                <a:solidFill>
                  <a:srgbClr val="000000"/>
                </a:solidFill>
                <a:latin typeface="Calibri"/>
              </a:rPr>
              <a:t>Betti</a:t>
            </a:r>
            <a:r>
              <a:rPr lang="en-US" sz="1900" dirty="0" smtClean="0">
                <a:solidFill>
                  <a:srgbClr val="000000"/>
                </a:solidFill>
                <a:latin typeface="Calibri"/>
              </a:rPr>
              <a:t> </a:t>
            </a:r>
            <a:r>
              <a:rPr lang="en-US" sz="1900" i="1" dirty="0">
                <a:solidFill>
                  <a:srgbClr val="000000"/>
                </a:solidFill>
                <a:latin typeface="Calibri"/>
              </a:rPr>
              <a:t>et al</a:t>
            </a:r>
            <a:r>
              <a:rPr lang="en-US" sz="1900" i="1" dirty="0" smtClean="0">
                <a:solidFill>
                  <a:srgbClr val="000000"/>
                </a:solidFill>
                <a:latin typeface="Calibri"/>
              </a:rPr>
              <a:t>. (51 authors)</a:t>
            </a:r>
            <a:r>
              <a:rPr lang="en-US" sz="1900" dirty="0" smtClean="0">
                <a:solidFill>
                  <a:srgbClr val="000000"/>
                </a:solidFill>
                <a:latin typeface="Calibri"/>
              </a:rPr>
              <a:t>, arXiv:1810.06703 </a:t>
            </a:r>
            <a:r>
              <a:rPr lang="en-US" sz="1900" dirty="0">
                <a:solidFill>
                  <a:srgbClr val="000000"/>
                </a:solidFill>
                <a:latin typeface="Calibri"/>
              </a:rPr>
              <a:t>(</a:t>
            </a:r>
            <a:r>
              <a:rPr lang="en-US" sz="1900" dirty="0" err="1">
                <a:solidFill>
                  <a:srgbClr val="000000"/>
                </a:solidFill>
                <a:latin typeface="Calibri"/>
              </a:rPr>
              <a:t>astro-ph</a:t>
            </a:r>
            <a:r>
              <a:rPr lang="en-US" sz="1900" dirty="0" smtClean="0">
                <a:solidFill>
                  <a:srgbClr val="000000"/>
                </a:solidFill>
                <a:latin typeface="Calibri"/>
              </a:rPr>
              <a:t>); </a:t>
            </a:r>
          </a:p>
          <a:p>
            <a:pPr fontAlgn="auto">
              <a:spcBef>
                <a:spcPts val="0"/>
              </a:spcBef>
              <a:spcAft>
                <a:spcPts val="0"/>
              </a:spcAft>
            </a:pPr>
            <a:r>
              <a:rPr lang="en-US" dirty="0" smtClean="0">
                <a:solidFill>
                  <a:srgbClr val="000000"/>
                </a:solidFill>
                <a:latin typeface="Calibri"/>
              </a:rPr>
              <a:t>E. </a:t>
            </a:r>
            <a:r>
              <a:rPr lang="en-US" dirty="0" err="1" smtClean="0">
                <a:solidFill>
                  <a:srgbClr val="000000"/>
                </a:solidFill>
                <a:latin typeface="Calibri"/>
              </a:rPr>
              <a:t>Baracchini</a:t>
            </a:r>
            <a:r>
              <a:rPr lang="en-US" dirty="0" smtClean="0">
                <a:solidFill>
                  <a:srgbClr val="000000"/>
                </a:solidFill>
                <a:latin typeface="Calibri"/>
              </a:rPr>
              <a:t> </a:t>
            </a:r>
            <a:r>
              <a:rPr lang="en-US" i="1" dirty="0" smtClean="0">
                <a:solidFill>
                  <a:srgbClr val="000000"/>
                </a:solidFill>
                <a:latin typeface="Calibri"/>
              </a:rPr>
              <a:t>et </a:t>
            </a:r>
            <a:r>
              <a:rPr lang="en-US" i="1" dirty="0">
                <a:solidFill>
                  <a:srgbClr val="000000"/>
                </a:solidFill>
                <a:latin typeface="Calibri"/>
              </a:rPr>
              <a:t>al.</a:t>
            </a:r>
            <a:r>
              <a:rPr lang="en-US" dirty="0">
                <a:solidFill>
                  <a:srgbClr val="000000"/>
                </a:solidFill>
                <a:latin typeface="Calibri"/>
              </a:rPr>
              <a:t>, </a:t>
            </a:r>
            <a:r>
              <a:rPr lang="en-US" dirty="0" smtClean="0">
                <a:solidFill>
                  <a:srgbClr val="000000"/>
                </a:solidFill>
                <a:latin typeface="Calibri"/>
              </a:rPr>
              <a:t>arXiv:1808.01892; S. Betts </a:t>
            </a:r>
            <a:r>
              <a:rPr lang="en-US" i="1" dirty="0" smtClean="0">
                <a:solidFill>
                  <a:srgbClr val="000000"/>
                </a:solidFill>
                <a:latin typeface="Calibri"/>
              </a:rPr>
              <a:t>et al.</a:t>
            </a:r>
            <a:r>
              <a:rPr lang="en-US" dirty="0" smtClean="0">
                <a:solidFill>
                  <a:srgbClr val="000000"/>
                </a:solidFill>
                <a:latin typeface="Calibri"/>
              </a:rPr>
              <a:t>, </a:t>
            </a:r>
            <a:r>
              <a:rPr lang="en-US" dirty="0">
                <a:solidFill>
                  <a:srgbClr val="000000"/>
                </a:solidFill>
                <a:latin typeface="Calibri"/>
              </a:rPr>
              <a:t>arXiv:1307.4738 (</a:t>
            </a:r>
            <a:r>
              <a:rPr lang="en-US" dirty="0" err="1">
                <a:solidFill>
                  <a:srgbClr val="000000"/>
                </a:solidFill>
                <a:latin typeface="Calibri"/>
              </a:rPr>
              <a:t>astro-ph</a:t>
            </a:r>
            <a:r>
              <a:rPr lang="en-US" dirty="0">
                <a:solidFill>
                  <a:srgbClr val="000000"/>
                </a:solidFill>
                <a:latin typeface="Calibri"/>
              </a:rPr>
              <a:t>)</a:t>
            </a: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38" y="4275977"/>
            <a:ext cx="4341832" cy="320683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811" y="1600375"/>
            <a:ext cx="7060557" cy="4138947"/>
          </a:xfrm>
          <a:prstGeom prst="rect">
            <a:avLst/>
          </a:prstGeom>
        </p:spPr>
      </p:pic>
      <p:sp>
        <p:nvSpPr>
          <p:cNvPr id="50" name="TextBox 49"/>
          <p:cNvSpPr txBox="1"/>
          <p:nvPr/>
        </p:nvSpPr>
        <p:spPr>
          <a:xfrm>
            <a:off x="287238" y="1704261"/>
            <a:ext cx="5472075" cy="830997"/>
          </a:xfrm>
          <a:prstGeom prst="rect">
            <a:avLst/>
          </a:prstGeom>
          <a:noFill/>
        </p:spPr>
        <p:txBody>
          <a:bodyPr wrap="none" rtlCol="0">
            <a:spAutoFit/>
          </a:bodyPr>
          <a:lstStyle/>
          <a:p>
            <a:r>
              <a:rPr lang="en-US" sz="2400" dirty="0" smtClean="0"/>
              <a:t>New Concept:  </a:t>
            </a:r>
            <a:r>
              <a:rPr lang="en-US" sz="2400" b="1" dirty="0" smtClean="0"/>
              <a:t>Transverse Drift Filter</a:t>
            </a:r>
          </a:p>
          <a:p>
            <a:r>
              <a:rPr lang="en-US" sz="2400" dirty="0" smtClean="0"/>
              <a:t>     18.6 </a:t>
            </a:r>
            <a:r>
              <a:rPr lang="en-US" sz="2400" dirty="0" err="1" smtClean="0"/>
              <a:t>keV</a:t>
            </a:r>
            <a:r>
              <a:rPr lang="en-US" sz="2400" dirty="0" smtClean="0"/>
              <a:t> </a:t>
            </a:r>
            <a:r>
              <a:rPr lang="en-US" sz="2400" dirty="0" smtClean="0">
                <a:sym typeface="Wingdings"/>
              </a:rPr>
              <a:t> 0.01 eV in 0.7 meters</a:t>
            </a:r>
            <a:endParaRPr lang="en-US" sz="2400" dirty="0"/>
          </a:p>
        </p:txBody>
      </p:sp>
      <p:grpSp>
        <p:nvGrpSpPr>
          <p:cNvPr id="53" name="Group 52"/>
          <p:cNvGrpSpPr/>
          <p:nvPr/>
        </p:nvGrpSpPr>
        <p:grpSpPr>
          <a:xfrm>
            <a:off x="560774" y="2524977"/>
            <a:ext cx="3593124" cy="911024"/>
            <a:chOff x="4381041" y="5576280"/>
            <a:chExt cx="3593124" cy="911024"/>
          </a:xfrm>
        </p:grpSpPr>
        <p:pic>
          <p:nvPicPr>
            <p:cNvPr id="51" name="Picture 50"/>
            <p:cNvPicPr>
              <a:picLocks noChangeAspect="1"/>
            </p:cNvPicPr>
            <p:nvPr/>
          </p:nvPicPr>
          <p:blipFill rotWithShape="1">
            <a:blip r:embed="rId6">
              <a:extLst>
                <a:ext uri="{28A0092B-C50C-407E-A947-70E740481C1C}">
                  <a14:useLocalDpi xmlns:a14="http://schemas.microsoft.com/office/drawing/2010/main" val="0"/>
                </a:ext>
              </a:extLst>
            </a:blip>
            <a:srcRect r="91410"/>
            <a:stretch/>
          </p:blipFill>
          <p:spPr>
            <a:xfrm>
              <a:off x="4381041" y="5576280"/>
              <a:ext cx="800858" cy="911024"/>
            </a:xfrm>
            <a:prstGeom prst="rect">
              <a:avLst/>
            </a:prstGeom>
          </p:spPr>
        </p:pic>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l="69115"/>
            <a:stretch/>
          </p:blipFill>
          <p:spPr>
            <a:xfrm>
              <a:off x="5094790" y="5576280"/>
              <a:ext cx="2879375" cy="911024"/>
            </a:xfrm>
            <a:prstGeom prst="rect">
              <a:avLst/>
            </a:prstGeom>
          </p:spPr>
        </p:pic>
      </p:grpSp>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5209" y="5590572"/>
            <a:ext cx="4617113" cy="2060294"/>
          </a:xfrm>
          <a:prstGeom prst="rect">
            <a:avLst/>
          </a:prstGeom>
        </p:spPr>
      </p:pic>
      <p:sp>
        <p:nvSpPr>
          <p:cNvPr id="55" name="Rectangle 54"/>
          <p:cNvSpPr/>
          <p:nvPr/>
        </p:nvSpPr>
        <p:spPr>
          <a:xfrm>
            <a:off x="1298862" y="4091311"/>
            <a:ext cx="1159292" cy="369332"/>
          </a:xfrm>
          <a:prstGeom prst="rect">
            <a:avLst/>
          </a:prstGeom>
        </p:spPr>
        <p:txBody>
          <a:bodyPr wrap="none">
            <a:spAutoFit/>
          </a:bodyPr>
          <a:lstStyle/>
          <a:p>
            <a:r>
              <a:rPr lang="en-US" dirty="0"/>
              <a:t>18.6 </a:t>
            </a:r>
            <a:r>
              <a:rPr lang="en-US" dirty="0" err="1"/>
              <a:t>keV</a:t>
            </a:r>
            <a:r>
              <a:rPr lang="en-US" dirty="0"/>
              <a:t> </a:t>
            </a:r>
          </a:p>
        </p:txBody>
      </p:sp>
      <p:cxnSp>
        <p:nvCxnSpPr>
          <p:cNvPr id="57" name="Straight Arrow Connector 56"/>
          <p:cNvCxnSpPr/>
          <p:nvPr/>
        </p:nvCxnSpPr>
        <p:spPr>
          <a:xfrm flipH="1">
            <a:off x="1112477" y="4460643"/>
            <a:ext cx="438531" cy="273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4251334" y="5720858"/>
            <a:ext cx="1043876" cy="369332"/>
          </a:xfrm>
          <a:prstGeom prst="rect">
            <a:avLst/>
          </a:prstGeom>
        </p:spPr>
        <p:txBody>
          <a:bodyPr wrap="none">
            <a:spAutoFit/>
          </a:bodyPr>
          <a:lstStyle/>
          <a:p>
            <a:r>
              <a:rPr lang="en-US" dirty="0" smtClean="0"/>
              <a:t>0.01 eV </a:t>
            </a:r>
            <a:endParaRPr lang="en-US" dirty="0"/>
          </a:p>
        </p:txBody>
      </p:sp>
      <p:cxnSp>
        <p:nvCxnSpPr>
          <p:cNvPr id="60" name="Straight Arrow Connector 59"/>
          <p:cNvCxnSpPr/>
          <p:nvPr/>
        </p:nvCxnSpPr>
        <p:spPr>
          <a:xfrm flipH="1">
            <a:off x="4064949" y="6090190"/>
            <a:ext cx="438531" cy="273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068515" y="6105433"/>
            <a:ext cx="2215158" cy="369332"/>
          </a:xfrm>
          <a:prstGeom prst="rect">
            <a:avLst/>
          </a:prstGeom>
        </p:spPr>
        <p:txBody>
          <a:bodyPr wrap="none">
            <a:spAutoFit/>
          </a:bodyPr>
          <a:lstStyle/>
          <a:p>
            <a:r>
              <a:rPr lang="en-US" smtClean="0"/>
              <a:t>Transverse Filtering</a:t>
            </a:r>
            <a:endParaRPr lang="en-US" dirty="0"/>
          </a:p>
        </p:txBody>
      </p:sp>
      <p:sp>
        <p:nvSpPr>
          <p:cNvPr id="62" name="Rectangle 61"/>
          <p:cNvSpPr/>
          <p:nvPr/>
        </p:nvSpPr>
        <p:spPr>
          <a:xfrm>
            <a:off x="6331353" y="6042225"/>
            <a:ext cx="2980303" cy="369332"/>
          </a:xfrm>
          <a:prstGeom prst="rect">
            <a:avLst/>
          </a:prstGeom>
          <a:solidFill>
            <a:schemeClr val="bg1"/>
          </a:solidFill>
        </p:spPr>
        <p:txBody>
          <a:bodyPr wrap="none">
            <a:spAutoFit/>
          </a:bodyPr>
          <a:lstStyle/>
          <a:p>
            <a:r>
              <a:rPr lang="en-US" dirty="0" smtClean="0"/>
              <a:t>Parallel Motion w/ </a:t>
            </a:r>
            <a:r>
              <a:rPr lang="en-US" dirty="0" err="1" smtClean="0"/>
              <a:t>ExB</a:t>
            </a:r>
            <a:r>
              <a:rPr lang="en-US" dirty="0" smtClean="0"/>
              <a:t> Drift</a:t>
            </a:r>
            <a:endParaRPr lang="en-US" dirty="0"/>
          </a:p>
        </p:txBody>
      </p:sp>
      <p:sp>
        <p:nvSpPr>
          <p:cNvPr id="63" name="TextBox 62"/>
          <p:cNvSpPr txBox="1"/>
          <p:nvPr/>
        </p:nvSpPr>
        <p:spPr>
          <a:xfrm>
            <a:off x="8991315" y="1519595"/>
            <a:ext cx="1047082" cy="369332"/>
          </a:xfrm>
          <a:prstGeom prst="rect">
            <a:avLst/>
          </a:prstGeom>
          <a:noFill/>
        </p:spPr>
        <p:txBody>
          <a:bodyPr wrap="none" rtlCol="0">
            <a:spAutoFit/>
          </a:bodyPr>
          <a:lstStyle/>
          <a:p>
            <a:r>
              <a:rPr lang="en-US" smtClean="0"/>
              <a:t>@LNGS</a:t>
            </a:r>
            <a:endParaRPr lang="en-US"/>
          </a:p>
        </p:txBody>
      </p:sp>
      <p:cxnSp>
        <p:nvCxnSpPr>
          <p:cNvPr id="21" name="Straight Arrow Connector 20"/>
          <p:cNvCxnSpPr/>
          <p:nvPr/>
        </p:nvCxnSpPr>
        <p:spPr>
          <a:xfrm flipV="1">
            <a:off x="6287900" y="3712333"/>
            <a:ext cx="2659962" cy="687132"/>
          </a:xfrm>
          <a:prstGeom prst="straightConnector1">
            <a:avLst/>
          </a:prstGeom>
          <a:ln w="76200" cap="flat" cmpd="sng" algn="ctr">
            <a:solidFill>
              <a:srgbClr val="0000FF"/>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20805950">
            <a:off x="7352520" y="3963600"/>
            <a:ext cx="1151277" cy="461665"/>
          </a:xfrm>
          <a:prstGeom prst="rect">
            <a:avLst/>
          </a:prstGeom>
          <a:noFill/>
          <a:ln>
            <a:noFill/>
          </a:ln>
        </p:spPr>
        <p:txBody>
          <a:bodyPr wrap="none" rtlCol="0">
            <a:spAutoFit/>
          </a:bodyPr>
          <a:lstStyle/>
          <a:p>
            <a:r>
              <a:rPr lang="en-US" sz="2400" b="1" smtClean="0"/>
              <a:t>~0.7 </a:t>
            </a:r>
            <a:r>
              <a:rPr lang="en-US" sz="2400" b="1" dirty="0" err="1" smtClean="0"/>
              <a:t>m</a:t>
            </a:r>
            <a:endParaRPr lang="en-US" sz="2400" b="1" dirty="0"/>
          </a:p>
        </p:txBody>
      </p:sp>
    </p:spTree>
    <p:extLst>
      <p:ext uri="{BB962C8B-B14F-4D97-AF65-F5344CB8AC3E}">
        <p14:creationId xmlns:p14="http://schemas.microsoft.com/office/powerpoint/2010/main" val="498782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3</a:t>
            </a:fld>
            <a:endParaRPr lang="en-US"/>
          </a:p>
        </p:txBody>
      </p:sp>
      <p:sp>
        <p:nvSpPr>
          <p:cNvPr id="7" name="TextBox 6"/>
          <p:cNvSpPr txBox="1"/>
          <p:nvPr/>
        </p:nvSpPr>
        <p:spPr>
          <a:xfrm>
            <a:off x="7699885" y="4706796"/>
            <a:ext cx="1620957" cy="369332"/>
          </a:xfrm>
          <a:prstGeom prst="rect">
            <a:avLst/>
          </a:prstGeom>
          <a:noFill/>
        </p:spPr>
        <p:txBody>
          <a:bodyPr wrap="none" rtlCol="0">
            <a:spAutoFit/>
          </a:bodyPr>
          <a:lstStyle/>
          <a:p>
            <a:r>
              <a:rPr lang="en-US" dirty="0" smtClean="0">
                <a:solidFill>
                  <a:schemeClr val="bg1"/>
                </a:solidFill>
              </a:rPr>
              <a:t>Position Z (m)</a:t>
            </a:r>
            <a:endParaRPr lang="en-US" dirty="0">
              <a:solidFill>
                <a:schemeClr val="bg1"/>
              </a:solidFill>
            </a:endParaRPr>
          </a:p>
        </p:txBody>
      </p:sp>
      <p:sp>
        <p:nvSpPr>
          <p:cNvPr id="8" name="TextBox 7"/>
          <p:cNvSpPr txBox="1"/>
          <p:nvPr/>
        </p:nvSpPr>
        <p:spPr>
          <a:xfrm rot="16200000">
            <a:off x="-188721" y="983664"/>
            <a:ext cx="1625445" cy="369332"/>
          </a:xfrm>
          <a:prstGeom prst="rect">
            <a:avLst/>
          </a:prstGeom>
          <a:noFill/>
        </p:spPr>
        <p:txBody>
          <a:bodyPr wrap="none" rtlCol="0">
            <a:spAutoFit/>
          </a:bodyPr>
          <a:lstStyle/>
          <a:p>
            <a:r>
              <a:rPr lang="en-US" dirty="0" smtClean="0">
                <a:solidFill>
                  <a:schemeClr val="bg1"/>
                </a:solidFill>
              </a:rPr>
              <a:t>Position Y (m)</a:t>
            </a:r>
            <a:endParaRPr lang="en-US" dirty="0">
              <a:solidFill>
                <a:schemeClr val="bg1"/>
              </a:solidFill>
            </a:endParaRPr>
          </a:p>
        </p:txBody>
      </p:sp>
      <p:sp>
        <p:nvSpPr>
          <p:cNvPr id="9" name="TextBox 8"/>
          <p:cNvSpPr txBox="1"/>
          <p:nvPr/>
        </p:nvSpPr>
        <p:spPr>
          <a:xfrm rot="5400000">
            <a:off x="8650040" y="2240180"/>
            <a:ext cx="1441548" cy="369332"/>
          </a:xfrm>
          <a:prstGeom prst="rect">
            <a:avLst/>
          </a:prstGeom>
          <a:noFill/>
        </p:spPr>
        <p:txBody>
          <a:bodyPr wrap="none" rtlCol="0">
            <a:spAutoFit/>
          </a:bodyPr>
          <a:lstStyle/>
          <a:p>
            <a:r>
              <a:rPr lang="en-US" dirty="0" smtClean="0">
                <a:solidFill>
                  <a:schemeClr val="bg1"/>
                </a:solidFill>
              </a:rPr>
              <a:t>Voltage (kV)</a:t>
            </a:r>
            <a:endParaRPr lang="en-US" dirty="0">
              <a:solidFill>
                <a:schemeClr val="bg1"/>
              </a:solidFill>
            </a:endParaRPr>
          </a:p>
        </p:txBody>
      </p:sp>
      <p:sp>
        <p:nvSpPr>
          <p:cNvPr id="10" name="TextBox 9"/>
          <p:cNvSpPr txBox="1"/>
          <p:nvPr/>
        </p:nvSpPr>
        <p:spPr>
          <a:xfrm>
            <a:off x="667236" y="3761893"/>
            <a:ext cx="591829" cy="307777"/>
          </a:xfrm>
          <a:prstGeom prst="rect">
            <a:avLst/>
          </a:prstGeom>
          <a:noFill/>
        </p:spPr>
        <p:txBody>
          <a:bodyPr wrap="none" rtlCol="0">
            <a:spAutoFit/>
          </a:bodyPr>
          <a:lstStyle/>
          <a:p>
            <a:r>
              <a:rPr lang="en-US" sz="1400" dirty="0" smtClean="0">
                <a:solidFill>
                  <a:schemeClr val="bg1"/>
                </a:solidFill>
              </a:rPr>
              <a:t>-0.02</a:t>
            </a:r>
            <a:endParaRPr lang="en-US" sz="1400" dirty="0">
              <a:solidFill>
                <a:schemeClr val="bg1"/>
              </a:solidFill>
            </a:endParaRPr>
          </a:p>
        </p:txBody>
      </p:sp>
      <p:sp>
        <p:nvSpPr>
          <p:cNvPr id="11" name="TextBox 10"/>
          <p:cNvSpPr txBox="1"/>
          <p:nvPr/>
        </p:nvSpPr>
        <p:spPr>
          <a:xfrm>
            <a:off x="667236" y="2985592"/>
            <a:ext cx="591829" cy="307777"/>
          </a:xfrm>
          <a:prstGeom prst="rect">
            <a:avLst/>
          </a:prstGeom>
          <a:noFill/>
        </p:spPr>
        <p:txBody>
          <a:bodyPr wrap="none" rtlCol="0">
            <a:spAutoFit/>
          </a:bodyPr>
          <a:lstStyle/>
          <a:p>
            <a:r>
              <a:rPr lang="en-US" sz="1400" dirty="0" smtClean="0">
                <a:solidFill>
                  <a:schemeClr val="bg1"/>
                </a:solidFill>
              </a:rPr>
              <a:t>-0.01</a:t>
            </a:r>
            <a:endParaRPr lang="en-US" sz="1400" dirty="0">
              <a:solidFill>
                <a:schemeClr val="bg1"/>
              </a:solidFill>
            </a:endParaRPr>
          </a:p>
        </p:txBody>
      </p:sp>
      <p:sp>
        <p:nvSpPr>
          <p:cNvPr id="12" name="TextBox 11"/>
          <p:cNvSpPr txBox="1"/>
          <p:nvPr/>
        </p:nvSpPr>
        <p:spPr>
          <a:xfrm>
            <a:off x="740173" y="2209291"/>
            <a:ext cx="433132" cy="307777"/>
          </a:xfrm>
          <a:prstGeom prst="rect">
            <a:avLst/>
          </a:prstGeom>
          <a:noFill/>
        </p:spPr>
        <p:txBody>
          <a:bodyPr wrap="none" rtlCol="0">
            <a:spAutoFit/>
          </a:bodyPr>
          <a:lstStyle/>
          <a:p>
            <a:r>
              <a:rPr lang="en-US" sz="1400" smtClean="0">
                <a:solidFill>
                  <a:schemeClr val="bg1"/>
                </a:solidFill>
              </a:rPr>
              <a:t>0.0</a:t>
            </a:r>
            <a:endParaRPr lang="en-US" sz="1400" dirty="0">
              <a:solidFill>
                <a:schemeClr val="bg1"/>
              </a:solidFill>
            </a:endParaRPr>
          </a:p>
        </p:txBody>
      </p:sp>
      <p:sp>
        <p:nvSpPr>
          <p:cNvPr id="13" name="TextBox 12"/>
          <p:cNvSpPr txBox="1"/>
          <p:nvPr/>
        </p:nvSpPr>
        <p:spPr>
          <a:xfrm>
            <a:off x="665194" y="1406572"/>
            <a:ext cx="582211" cy="307777"/>
          </a:xfrm>
          <a:prstGeom prst="rect">
            <a:avLst/>
          </a:prstGeom>
          <a:noFill/>
        </p:spPr>
        <p:txBody>
          <a:bodyPr wrap="none" rtlCol="0">
            <a:spAutoFit/>
          </a:bodyPr>
          <a:lstStyle/>
          <a:p>
            <a:r>
              <a:rPr lang="en-US" sz="1400" dirty="0">
                <a:solidFill>
                  <a:schemeClr val="bg1"/>
                </a:solidFill>
              </a:rPr>
              <a:t> </a:t>
            </a:r>
            <a:r>
              <a:rPr lang="en-US" sz="1400" dirty="0" smtClean="0">
                <a:solidFill>
                  <a:schemeClr val="bg1"/>
                </a:solidFill>
              </a:rPr>
              <a:t>0.01</a:t>
            </a:r>
            <a:endParaRPr lang="en-US" sz="1400" dirty="0">
              <a:solidFill>
                <a:schemeClr val="bg1"/>
              </a:solidFill>
            </a:endParaRPr>
          </a:p>
        </p:txBody>
      </p:sp>
      <p:sp>
        <p:nvSpPr>
          <p:cNvPr id="14" name="TextBox 13"/>
          <p:cNvSpPr txBox="1"/>
          <p:nvPr/>
        </p:nvSpPr>
        <p:spPr>
          <a:xfrm>
            <a:off x="696657" y="617062"/>
            <a:ext cx="582211" cy="307777"/>
          </a:xfrm>
          <a:prstGeom prst="rect">
            <a:avLst/>
          </a:prstGeom>
          <a:noFill/>
        </p:spPr>
        <p:txBody>
          <a:bodyPr wrap="none" rtlCol="0">
            <a:spAutoFit/>
          </a:bodyPr>
          <a:lstStyle/>
          <a:p>
            <a:r>
              <a:rPr lang="en-US" sz="1400" dirty="0">
                <a:solidFill>
                  <a:schemeClr val="bg1"/>
                </a:solidFill>
              </a:rPr>
              <a:t> </a:t>
            </a:r>
            <a:r>
              <a:rPr lang="en-US" sz="1400" dirty="0" smtClean="0">
                <a:solidFill>
                  <a:schemeClr val="bg1"/>
                </a:solidFill>
              </a:rPr>
              <a:t>0.02</a:t>
            </a:r>
            <a:endParaRPr lang="en-US" sz="1400" dirty="0">
              <a:solidFill>
                <a:schemeClr val="bg1"/>
              </a:solidFill>
            </a:endParaRPr>
          </a:p>
        </p:txBody>
      </p:sp>
      <p:sp>
        <p:nvSpPr>
          <p:cNvPr id="15" name="TextBox 14"/>
          <p:cNvSpPr txBox="1"/>
          <p:nvPr/>
        </p:nvSpPr>
        <p:spPr>
          <a:xfrm>
            <a:off x="2472543" y="4531341"/>
            <a:ext cx="591829" cy="307777"/>
          </a:xfrm>
          <a:prstGeom prst="rect">
            <a:avLst/>
          </a:prstGeom>
          <a:noFill/>
        </p:spPr>
        <p:txBody>
          <a:bodyPr wrap="none" rtlCol="0">
            <a:spAutoFit/>
          </a:bodyPr>
          <a:lstStyle/>
          <a:p>
            <a:r>
              <a:rPr lang="en-US" sz="1400" dirty="0" smtClean="0">
                <a:solidFill>
                  <a:schemeClr val="bg1"/>
                </a:solidFill>
              </a:rPr>
              <a:t>-0.01</a:t>
            </a:r>
            <a:endParaRPr lang="en-US" sz="1400" dirty="0">
              <a:solidFill>
                <a:schemeClr val="bg1"/>
              </a:solidFill>
            </a:endParaRPr>
          </a:p>
        </p:txBody>
      </p:sp>
      <p:sp>
        <p:nvSpPr>
          <p:cNvPr id="16" name="TextBox 15"/>
          <p:cNvSpPr txBox="1"/>
          <p:nvPr/>
        </p:nvSpPr>
        <p:spPr>
          <a:xfrm>
            <a:off x="3356829" y="4531497"/>
            <a:ext cx="433132" cy="307777"/>
          </a:xfrm>
          <a:prstGeom prst="rect">
            <a:avLst/>
          </a:prstGeom>
          <a:noFill/>
        </p:spPr>
        <p:txBody>
          <a:bodyPr wrap="none" rtlCol="0">
            <a:spAutoFit/>
          </a:bodyPr>
          <a:lstStyle/>
          <a:p>
            <a:r>
              <a:rPr lang="en-US" sz="1400" smtClean="0">
                <a:solidFill>
                  <a:schemeClr val="bg1"/>
                </a:solidFill>
              </a:rPr>
              <a:t>0.0</a:t>
            </a:r>
            <a:endParaRPr lang="en-US" sz="1400" dirty="0">
              <a:solidFill>
                <a:schemeClr val="bg1"/>
              </a:solidFill>
            </a:endParaRPr>
          </a:p>
        </p:txBody>
      </p:sp>
      <p:sp>
        <p:nvSpPr>
          <p:cNvPr id="17" name="TextBox 16"/>
          <p:cNvSpPr txBox="1"/>
          <p:nvPr/>
        </p:nvSpPr>
        <p:spPr>
          <a:xfrm>
            <a:off x="4048205" y="4539572"/>
            <a:ext cx="582211" cy="307777"/>
          </a:xfrm>
          <a:prstGeom prst="rect">
            <a:avLst/>
          </a:prstGeom>
          <a:noFill/>
        </p:spPr>
        <p:txBody>
          <a:bodyPr wrap="none" rtlCol="0">
            <a:spAutoFit/>
          </a:bodyPr>
          <a:lstStyle/>
          <a:p>
            <a:r>
              <a:rPr lang="en-US" sz="1400" dirty="0">
                <a:solidFill>
                  <a:schemeClr val="bg1"/>
                </a:solidFill>
              </a:rPr>
              <a:t> </a:t>
            </a:r>
            <a:r>
              <a:rPr lang="en-US" sz="1400" dirty="0" smtClean="0">
                <a:solidFill>
                  <a:schemeClr val="bg1"/>
                </a:solidFill>
              </a:rPr>
              <a:t>0.01</a:t>
            </a:r>
            <a:endParaRPr lang="en-US" sz="1400" dirty="0">
              <a:solidFill>
                <a:schemeClr val="bg1"/>
              </a:solidFill>
            </a:endParaRPr>
          </a:p>
        </p:txBody>
      </p:sp>
      <p:sp>
        <p:nvSpPr>
          <p:cNvPr id="18" name="TextBox 17"/>
          <p:cNvSpPr txBox="1"/>
          <p:nvPr/>
        </p:nvSpPr>
        <p:spPr>
          <a:xfrm>
            <a:off x="4841279" y="4531340"/>
            <a:ext cx="582211" cy="307777"/>
          </a:xfrm>
          <a:prstGeom prst="rect">
            <a:avLst/>
          </a:prstGeom>
          <a:noFill/>
        </p:spPr>
        <p:txBody>
          <a:bodyPr wrap="none" rtlCol="0">
            <a:spAutoFit/>
          </a:bodyPr>
          <a:lstStyle/>
          <a:p>
            <a:r>
              <a:rPr lang="en-US" sz="1400" dirty="0">
                <a:solidFill>
                  <a:schemeClr val="bg1"/>
                </a:solidFill>
              </a:rPr>
              <a:t> </a:t>
            </a:r>
            <a:r>
              <a:rPr lang="en-US" sz="1400" dirty="0" smtClean="0">
                <a:solidFill>
                  <a:schemeClr val="bg1"/>
                </a:solidFill>
              </a:rPr>
              <a:t>0.02</a:t>
            </a:r>
            <a:endParaRPr lang="en-US" sz="1400" dirty="0">
              <a:solidFill>
                <a:schemeClr val="bg1"/>
              </a:solidFill>
            </a:endParaRPr>
          </a:p>
        </p:txBody>
      </p:sp>
      <p:sp>
        <p:nvSpPr>
          <p:cNvPr id="19" name="TextBox 18"/>
          <p:cNvSpPr txBox="1"/>
          <p:nvPr/>
        </p:nvSpPr>
        <p:spPr>
          <a:xfrm>
            <a:off x="5625535" y="4532847"/>
            <a:ext cx="582211" cy="307777"/>
          </a:xfrm>
          <a:prstGeom prst="rect">
            <a:avLst/>
          </a:prstGeom>
          <a:noFill/>
        </p:spPr>
        <p:txBody>
          <a:bodyPr wrap="none" rtlCol="0">
            <a:spAutoFit/>
          </a:bodyPr>
          <a:lstStyle/>
          <a:p>
            <a:r>
              <a:rPr lang="en-US" sz="1400" dirty="0">
                <a:solidFill>
                  <a:schemeClr val="bg1"/>
                </a:solidFill>
              </a:rPr>
              <a:t> </a:t>
            </a:r>
            <a:r>
              <a:rPr lang="en-US" sz="1400" dirty="0" smtClean="0">
                <a:solidFill>
                  <a:schemeClr val="bg1"/>
                </a:solidFill>
              </a:rPr>
              <a:t>0.03</a:t>
            </a:r>
            <a:endParaRPr lang="en-US" sz="1400" dirty="0">
              <a:solidFill>
                <a:schemeClr val="bg1"/>
              </a:solidFill>
            </a:endParaRPr>
          </a:p>
        </p:txBody>
      </p:sp>
      <p:sp>
        <p:nvSpPr>
          <p:cNvPr id="20" name="TextBox 19"/>
          <p:cNvSpPr txBox="1"/>
          <p:nvPr/>
        </p:nvSpPr>
        <p:spPr>
          <a:xfrm>
            <a:off x="6390840" y="4532847"/>
            <a:ext cx="582211" cy="307777"/>
          </a:xfrm>
          <a:prstGeom prst="rect">
            <a:avLst/>
          </a:prstGeom>
          <a:noFill/>
        </p:spPr>
        <p:txBody>
          <a:bodyPr wrap="none" rtlCol="0">
            <a:spAutoFit/>
          </a:bodyPr>
          <a:lstStyle/>
          <a:p>
            <a:r>
              <a:rPr lang="en-US" sz="1400" dirty="0">
                <a:solidFill>
                  <a:schemeClr val="bg1"/>
                </a:solidFill>
              </a:rPr>
              <a:t> </a:t>
            </a:r>
            <a:r>
              <a:rPr lang="en-US" sz="1400" dirty="0" smtClean="0">
                <a:solidFill>
                  <a:schemeClr val="bg1"/>
                </a:solidFill>
              </a:rPr>
              <a:t>0.04</a:t>
            </a:r>
            <a:endParaRPr lang="en-US" sz="1400" dirty="0">
              <a:solidFill>
                <a:schemeClr val="bg1"/>
              </a:solidFill>
            </a:endParaRPr>
          </a:p>
        </p:txBody>
      </p:sp>
      <p:sp>
        <p:nvSpPr>
          <p:cNvPr id="21" name="TextBox 20"/>
          <p:cNvSpPr txBox="1"/>
          <p:nvPr/>
        </p:nvSpPr>
        <p:spPr>
          <a:xfrm>
            <a:off x="7185103" y="4524238"/>
            <a:ext cx="582211" cy="307777"/>
          </a:xfrm>
          <a:prstGeom prst="rect">
            <a:avLst/>
          </a:prstGeom>
          <a:noFill/>
        </p:spPr>
        <p:txBody>
          <a:bodyPr wrap="none" rtlCol="0">
            <a:spAutoFit/>
          </a:bodyPr>
          <a:lstStyle/>
          <a:p>
            <a:r>
              <a:rPr lang="en-US" sz="1400" dirty="0">
                <a:solidFill>
                  <a:schemeClr val="bg1"/>
                </a:solidFill>
              </a:rPr>
              <a:t> </a:t>
            </a:r>
            <a:r>
              <a:rPr lang="en-US" sz="1400" dirty="0" smtClean="0">
                <a:solidFill>
                  <a:schemeClr val="bg1"/>
                </a:solidFill>
              </a:rPr>
              <a:t>0.05</a:t>
            </a:r>
            <a:endParaRPr lang="en-US" sz="1400" dirty="0">
              <a:solidFill>
                <a:schemeClr val="bg1"/>
              </a:solidFill>
            </a:endParaRPr>
          </a:p>
        </p:txBody>
      </p:sp>
      <p:sp>
        <p:nvSpPr>
          <p:cNvPr id="22" name="TextBox 21"/>
          <p:cNvSpPr txBox="1"/>
          <p:nvPr/>
        </p:nvSpPr>
        <p:spPr>
          <a:xfrm>
            <a:off x="7961216" y="4539571"/>
            <a:ext cx="582211" cy="307777"/>
          </a:xfrm>
          <a:prstGeom prst="rect">
            <a:avLst/>
          </a:prstGeom>
          <a:noFill/>
        </p:spPr>
        <p:txBody>
          <a:bodyPr wrap="none" rtlCol="0">
            <a:spAutoFit/>
          </a:bodyPr>
          <a:lstStyle/>
          <a:p>
            <a:r>
              <a:rPr lang="en-US" sz="1400" dirty="0">
                <a:solidFill>
                  <a:schemeClr val="bg1"/>
                </a:solidFill>
              </a:rPr>
              <a:t> </a:t>
            </a:r>
            <a:r>
              <a:rPr lang="en-US" sz="1400" dirty="0" smtClean="0">
                <a:solidFill>
                  <a:schemeClr val="bg1"/>
                </a:solidFill>
              </a:rPr>
              <a:t>0.06</a:t>
            </a:r>
            <a:endParaRPr lang="en-US" sz="1400" dirty="0">
              <a:solidFill>
                <a:schemeClr val="bg1"/>
              </a:solidFill>
            </a:endParaRPr>
          </a:p>
        </p:txBody>
      </p:sp>
      <p:sp>
        <p:nvSpPr>
          <p:cNvPr id="23" name="TextBox 22"/>
          <p:cNvSpPr txBox="1"/>
          <p:nvPr/>
        </p:nvSpPr>
        <p:spPr>
          <a:xfrm>
            <a:off x="1706915" y="4535124"/>
            <a:ext cx="591829" cy="307777"/>
          </a:xfrm>
          <a:prstGeom prst="rect">
            <a:avLst/>
          </a:prstGeom>
          <a:noFill/>
        </p:spPr>
        <p:txBody>
          <a:bodyPr wrap="none" rtlCol="0">
            <a:spAutoFit/>
          </a:bodyPr>
          <a:lstStyle/>
          <a:p>
            <a:r>
              <a:rPr lang="en-US" sz="1400" dirty="0" smtClean="0">
                <a:solidFill>
                  <a:schemeClr val="bg1"/>
                </a:solidFill>
              </a:rPr>
              <a:t>-0.02</a:t>
            </a:r>
            <a:endParaRPr lang="en-US" sz="1400" dirty="0">
              <a:solidFill>
                <a:schemeClr val="bg1"/>
              </a:solidFill>
            </a:endParaRPr>
          </a:p>
        </p:txBody>
      </p:sp>
      <p:sp>
        <p:nvSpPr>
          <p:cNvPr id="24" name="TextBox 23"/>
          <p:cNvSpPr txBox="1"/>
          <p:nvPr/>
        </p:nvSpPr>
        <p:spPr>
          <a:xfrm>
            <a:off x="8886819" y="503515"/>
            <a:ext cx="383438" cy="307777"/>
          </a:xfrm>
          <a:prstGeom prst="rect">
            <a:avLst/>
          </a:prstGeom>
          <a:noFill/>
        </p:spPr>
        <p:txBody>
          <a:bodyPr wrap="none" rtlCol="0">
            <a:spAutoFit/>
          </a:bodyPr>
          <a:lstStyle/>
          <a:p>
            <a:r>
              <a:rPr lang="en-US" sz="1400" dirty="0" smtClean="0">
                <a:solidFill>
                  <a:schemeClr val="bg1"/>
                </a:solidFill>
              </a:rPr>
              <a:t>18</a:t>
            </a:r>
            <a:endParaRPr lang="en-US" sz="1400" dirty="0">
              <a:solidFill>
                <a:schemeClr val="bg1"/>
              </a:solidFill>
            </a:endParaRPr>
          </a:p>
        </p:txBody>
      </p:sp>
      <p:sp>
        <p:nvSpPr>
          <p:cNvPr id="25" name="TextBox 24"/>
          <p:cNvSpPr txBox="1"/>
          <p:nvPr/>
        </p:nvSpPr>
        <p:spPr>
          <a:xfrm>
            <a:off x="8886238" y="824388"/>
            <a:ext cx="383438" cy="307777"/>
          </a:xfrm>
          <a:prstGeom prst="rect">
            <a:avLst/>
          </a:prstGeom>
          <a:noFill/>
        </p:spPr>
        <p:txBody>
          <a:bodyPr wrap="none" rtlCol="0">
            <a:spAutoFit/>
          </a:bodyPr>
          <a:lstStyle/>
          <a:p>
            <a:r>
              <a:rPr lang="en-US" sz="1400" dirty="0" smtClean="0">
                <a:solidFill>
                  <a:schemeClr val="bg1"/>
                </a:solidFill>
              </a:rPr>
              <a:t>15</a:t>
            </a:r>
            <a:endParaRPr lang="en-US" sz="1400" dirty="0">
              <a:solidFill>
                <a:schemeClr val="bg1"/>
              </a:solidFill>
            </a:endParaRPr>
          </a:p>
        </p:txBody>
      </p:sp>
      <p:sp>
        <p:nvSpPr>
          <p:cNvPr id="26" name="TextBox 25"/>
          <p:cNvSpPr txBox="1"/>
          <p:nvPr/>
        </p:nvSpPr>
        <p:spPr>
          <a:xfrm>
            <a:off x="8886238" y="1099285"/>
            <a:ext cx="383438" cy="307777"/>
          </a:xfrm>
          <a:prstGeom prst="rect">
            <a:avLst/>
          </a:prstGeom>
          <a:noFill/>
        </p:spPr>
        <p:txBody>
          <a:bodyPr wrap="none" rtlCol="0">
            <a:spAutoFit/>
          </a:bodyPr>
          <a:lstStyle/>
          <a:p>
            <a:r>
              <a:rPr lang="en-US" sz="1400" dirty="0" smtClean="0">
                <a:solidFill>
                  <a:schemeClr val="bg1"/>
                </a:solidFill>
              </a:rPr>
              <a:t>12</a:t>
            </a:r>
            <a:endParaRPr lang="en-US" sz="1400" dirty="0">
              <a:solidFill>
                <a:schemeClr val="bg1"/>
              </a:solidFill>
            </a:endParaRPr>
          </a:p>
        </p:txBody>
      </p:sp>
      <p:sp>
        <p:nvSpPr>
          <p:cNvPr id="27" name="TextBox 26"/>
          <p:cNvSpPr txBox="1"/>
          <p:nvPr/>
        </p:nvSpPr>
        <p:spPr>
          <a:xfrm>
            <a:off x="8886238" y="1351902"/>
            <a:ext cx="383438" cy="307777"/>
          </a:xfrm>
          <a:prstGeom prst="rect">
            <a:avLst/>
          </a:prstGeom>
          <a:noFill/>
        </p:spPr>
        <p:txBody>
          <a:bodyPr wrap="none" rtlCol="0">
            <a:spAutoFit/>
          </a:bodyPr>
          <a:lstStyle/>
          <a:p>
            <a:r>
              <a:rPr lang="en-US" sz="1400" dirty="0" smtClean="0">
                <a:solidFill>
                  <a:schemeClr val="bg1"/>
                </a:solidFill>
              </a:rPr>
              <a:t>10</a:t>
            </a:r>
            <a:endParaRPr lang="en-US" sz="1400" dirty="0">
              <a:solidFill>
                <a:schemeClr val="bg1"/>
              </a:solidFill>
            </a:endParaRPr>
          </a:p>
        </p:txBody>
      </p:sp>
      <p:sp>
        <p:nvSpPr>
          <p:cNvPr id="28" name="TextBox 27"/>
          <p:cNvSpPr txBox="1"/>
          <p:nvPr/>
        </p:nvSpPr>
        <p:spPr>
          <a:xfrm>
            <a:off x="8891617" y="4326067"/>
            <a:ext cx="442750" cy="307777"/>
          </a:xfrm>
          <a:prstGeom prst="rect">
            <a:avLst/>
          </a:prstGeom>
          <a:noFill/>
        </p:spPr>
        <p:txBody>
          <a:bodyPr wrap="none" rtlCol="0">
            <a:spAutoFit/>
          </a:bodyPr>
          <a:lstStyle/>
          <a:p>
            <a:r>
              <a:rPr lang="en-US" sz="1400" smtClean="0">
                <a:solidFill>
                  <a:schemeClr val="bg1"/>
                </a:solidFill>
              </a:rPr>
              <a:t>-18</a:t>
            </a:r>
            <a:endParaRPr lang="en-US" sz="1400" dirty="0">
              <a:solidFill>
                <a:schemeClr val="bg1"/>
              </a:solidFill>
            </a:endParaRPr>
          </a:p>
        </p:txBody>
      </p:sp>
      <p:sp>
        <p:nvSpPr>
          <p:cNvPr id="29" name="TextBox 28"/>
          <p:cNvSpPr txBox="1"/>
          <p:nvPr/>
        </p:nvSpPr>
        <p:spPr>
          <a:xfrm>
            <a:off x="8879711" y="4092753"/>
            <a:ext cx="442750" cy="307777"/>
          </a:xfrm>
          <a:prstGeom prst="rect">
            <a:avLst/>
          </a:prstGeom>
          <a:noFill/>
        </p:spPr>
        <p:txBody>
          <a:bodyPr wrap="none" rtlCol="0">
            <a:spAutoFit/>
          </a:bodyPr>
          <a:lstStyle/>
          <a:p>
            <a:r>
              <a:rPr lang="en-US" sz="1400" dirty="0" smtClean="0">
                <a:solidFill>
                  <a:schemeClr val="bg1"/>
                </a:solidFill>
              </a:rPr>
              <a:t>-16</a:t>
            </a:r>
            <a:endParaRPr lang="en-US" sz="1400" dirty="0">
              <a:solidFill>
                <a:schemeClr val="bg1"/>
              </a:solidFill>
            </a:endParaRPr>
          </a:p>
        </p:txBody>
      </p:sp>
      <p:sp>
        <p:nvSpPr>
          <p:cNvPr id="30" name="TextBox 29"/>
          <p:cNvSpPr txBox="1"/>
          <p:nvPr/>
        </p:nvSpPr>
        <p:spPr>
          <a:xfrm>
            <a:off x="8928379" y="1568240"/>
            <a:ext cx="284052" cy="307777"/>
          </a:xfrm>
          <a:prstGeom prst="rect">
            <a:avLst/>
          </a:prstGeom>
          <a:noFill/>
        </p:spPr>
        <p:txBody>
          <a:bodyPr wrap="none" rtlCol="0">
            <a:spAutoFit/>
          </a:bodyPr>
          <a:lstStyle/>
          <a:p>
            <a:r>
              <a:rPr lang="en-US" sz="1400" dirty="0">
                <a:solidFill>
                  <a:schemeClr val="bg1"/>
                </a:solidFill>
              </a:rPr>
              <a:t>8</a:t>
            </a:r>
          </a:p>
        </p:txBody>
      </p:sp>
      <p:sp>
        <p:nvSpPr>
          <p:cNvPr id="31" name="TextBox 30"/>
          <p:cNvSpPr txBox="1"/>
          <p:nvPr/>
        </p:nvSpPr>
        <p:spPr>
          <a:xfrm>
            <a:off x="8929918" y="1770885"/>
            <a:ext cx="284052" cy="307777"/>
          </a:xfrm>
          <a:prstGeom prst="rect">
            <a:avLst/>
          </a:prstGeom>
          <a:noFill/>
        </p:spPr>
        <p:txBody>
          <a:bodyPr wrap="none" rtlCol="0">
            <a:spAutoFit/>
          </a:bodyPr>
          <a:lstStyle/>
          <a:p>
            <a:r>
              <a:rPr lang="en-US" sz="1400" smtClean="0">
                <a:solidFill>
                  <a:schemeClr val="bg1"/>
                </a:solidFill>
              </a:rPr>
              <a:t>6</a:t>
            </a:r>
            <a:endParaRPr lang="en-US" sz="1400" dirty="0">
              <a:solidFill>
                <a:schemeClr val="bg1"/>
              </a:solidFill>
            </a:endParaRPr>
          </a:p>
        </p:txBody>
      </p:sp>
      <p:sp>
        <p:nvSpPr>
          <p:cNvPr id="32" name="TextBox 31"/>
          <p:cNvSpPr txBox="1"/>
          <p:nvPr/>
        </p:nvSpPr>
        <p:spPr>
          <a:xfrm>
            <a:off x="8930672" y="1975105"/>
            <a:ext cx="284052" cy="307777"/>
          </a:xfrm>
          <a:prstGeom prst="rect">
            <a:avLst/>
          </a:prstGeom>
          <a:noFill/>
        </p:spPr>
        <p:txBody>
          <a:bodyPr wrap="none" rtlCol="0">
            <a:spAutoFit/>
          </a:bodyPr>
          <a:lstStyle/>
          <a:p>
            <a:r>
              <a:rPr lang="en-US" sz="1400" dirty="0">
                <a:solidFill>
                  <a:schemeClr val="bg1"/>
                </a:solidFill>
              </a:rPr>
              <a:t>4</a:t>
            </a:r>
          </a:p>
        </p:txBody>
      </p:sp>
      <p:sp>
        <p:nvSpPr>
          <p:cNvPr id="33" name="TextBox 32"/>
          <p:cNvSpPr txBox="1"/>
          <p:nvPr/>
        </p:nvSpPr>
        <p:spPr>
          <a:xfrm>
            <a:off x="8928379" y="2201304"/>
            <a:ext cx="284052" cy="307777"/>
          </a:xfrm>
          <a:prstGeom prst="rect">
            <a:avLst/>
          </a:prstGeom>
          <a:noFill/>
        </p:spPr>
        <p:txBody>
          <a:bodyPr wrap="none" rtlCol="0">
            <a:spAutoFit/>
          </a:bodyPr>
          <a:lstStyle/>
          <a:p>
            <a:r>
              <a:rPr lang="en-US" sz="1400" dirty="0" smtClean="0">
                <a:solidFill>
                  <a:schemeClr val="bg1"/>
                </a:solidFill>
              </a:rPr>
              <a:t>2</a:t>
            </a:r>
            <a:endParaRPr lang="en-US" sz="1400" dirty="0">
              <a:solidFill>
                <a:schemeClr val="bg1"/>
              </a:solidFill>
            </a:endParaRPr>
          </a:p>
        </p:txBody>
      </p:sp>
      <p:sp>
        <p:nvSpPr>
          <p:cNvPr id="34" name="TextBox 33"/>
          <p:cNvSpPr txBox="1"/>
          <p:nvPr/>
        </p:nvSpPr>
        <p:spPr>
          <a:xfrm>
            <a:off x="8923535" y="2428722"/>
            <a:ext cx="284052" cy="307777"/>
          </a:xfrm>
          <a:prstGeom prst="rect">
            <a:avLst/>
          </a:prstGeom>
          <a:noFill/>
        </p:spPr>
        <p:txBody>
          <a:bodyPr wrap="none" rtlCol="0">
            <a:spAutoFit/>
          </a:bodyPr>
          <a:lstStyle/>
          <a:p>
            <a:r>
              <a:rPr lang="en-US" sz="1400">
                <a:solidFill>
                  <a:schemeClr val="bg1"/>
                </a:solidFill>
              </a:rPr>
              <a:t>0</a:t>
            </a:r>
            <a:endParaRPr lang="en-US" sz="1400" dirty="0">
              <a:solidFill>
                <a:schemeClr val="bg1"/>
              </a:solidFill>
            </a:endParaRPr>
          </a:p>
        </p:txBody>
      </p:sp>
      <p:sp>
        <p:nvSpPr>
          <p:cNvPr id="35" name="TextBox 34"/>
          <p:cNvSpPr txBox="1"/>
          <p:nvPr/>
        </p:nvSpPr>
        <p:spPr>
          <a:xfrm>
            <a:off x="8878949" y="3874330"/>
            <a:ext cx="442750" cy="307777"/>
          </a:xfrm>
          <a:prstGeom prst="rect">
            <a:avLst/>
          </a:prstGeom>
          <a:noFill/>
        </p:spPr>
        <p:txBody>
          <a:bodyPr wrap="none" rtlCol="0">
            <a:spAutoFit/>
          </a:bodyPr>
          <a:lstStyle/>
          <a:p>
            <a:r>
              <a:rPr lang="en-US" sz="1400" dirty="0" smtClean="0">
                <a:solidFill>
                  <a:schemeClr val="bg1"/>
                </a:solidFill>
              </a:rPr>
              <a:t>-14</a:t>
            </a:r>
            <a:endParaRPr lang="en-US" sz="1400" dirty="0">
              <a:solidFill>
                <a:schemeClr val="bg1"/>
              </a:solidFill>
            </a:endParaRPr>
          </a:p>
        </p:txBody>
      </p:sp>
      <p:sp>
        <p:nvSpPr>
          <p:cNvPr id="36" name="TextBox 35"/>
          <p:cNvSpPr txBox="1"/>
          <p:nvPr/>
        </p:nvSpPr>
        <p:spPr>
          <a:xfrm>
            <a:off x="8871805" y="3678984"/>
            <a:ext cx="442750" cy="307777"/>
          </a:xfrm>
          <a:prstGeom prst="rect">
            <a:avLst/>
          </a:prstGeom>
          <a:noFill/>
        </p:spPr>
        <p:txBody>
          <a:bodyPr wrap="none" rtlCol="0">
            <a:spAutoFit/>
          </a:bodyPr>
          <a:lstStyle/>
          <a:p>
            <a:r>
              <a:rPr lang="en-US" sz="1400" dirty="0" smtClean="0">
                <a:solidFill>
                  <a:schemeClr val="bg1"/>
                </a:solidFill>
              </a:rPr>
              <a:t>-12</a:t>
            </a:r>
            <a:endParaRPr lang="en-US" sz="1400" dirty="0">
              <a:solidFill>
                <a:schemeClr val="bg1"/>
              </a:solidFill>
            </a:endParaRPr>
          </a:p>
        </p:txBody>
      </p:sp>
      <p:sp>
        <p:nvSpPr>
          <p:cNvPr id="37" name="TextBox 36"/>
          <p:cNvSpPr txBox="1"/>
          <p:nvPr/>
        </p:nvSpPr>
        <p:spPr>
          <a:xfrm>
            <a:off x="8885899" y="3255230"/>
            <a:ext cx="343364" cy="307777"/>
          </a:xfrm>
          <a:prstGeom prst="rect">
            <a:avLst/>
          </a:prstGeom>
          <a:noFill/>
        </p:spPr>
        <p:txBody>
          <a:bodyPr wrap="none" rtlCol="0">
            <a:spAutoFit/>
          </a:bodyPr>
          <a:lstStyle/>
          <a:p>
            <a:r>
              <a:rPr lang="en-US" sz="1400" dirty="0" smtClean="0">
                <a:solidFill>
                  <a:schemeClr val="bg1"/>
                </a:solidFill>
              </a:rPr>
              <a:t>-8</a:t>
            </a:r>
            <a:endParaRPr lang="en-US" sz="1400" dirty="0">
              <a:solidFill>
                <a:schemeClr val="bg1"/>
              </a:solidFill>
            </a:endParaRPr>
          </a:p>
        </p:txBody>
      </p:sp>
      <p:sp>
        <p:nvSpPr>
          <p:cNvPr id="38" name="TextBox 37"/>
          <p:cNvSpPr txBox="1"/>
          <p:nvPr/>
        </p:nvSpPr>
        <p:spPr>
          <a:xfrm>
            <a:off x="8871805" y="3469550"/>
            <a:ext cx="442750" cy="307777"/>
          </a:xfrm>
          <a:prstGeom prst="rect">
            <a:avLst/>
          </a:prstGeom>
          <a:noFill/>
        </p:spPr>
        <p:txBody>
          <a:bodyPr wrap="none" rtlCol="0">
            <a:spAutoFit/>
          </a:bodyPr>
          <a:lstStyle/>
          <a:p>
            <a:r>
              <a:rPr lang="en-US" sz="1400" smtClean="0">
                <a:solidFill>
                  <a:schemeClr val="bg1"/>
                </a:solidFill>
              </a:rPr>
              <a:t>-10</a:t>
            </a:r>
            <a:endParaRPr lang="en-US" sz="1400" dirty="0">
              <a:solidFill>
                <a:schemeClr val="bg1"/>
              </a:solidFill>
            </a:endParaRPr>
          </a:p>
        </p:txBody>
      </p:sp>
      <p:sp>
        <p:nvSpPr>
          <p:cNvPr id="39" name="TextBox 38"/>
          <p:cNvSpPr txBox="1"/>
          <p:nvPr/>
        </p:nvSpPr>
        <p:spPr>
          <a:xfrm>
            <a:off x="8879907" y="3038199"/>
            <a:ext cx="343364" cy="307777"/>
          </a:xfrm>
          <a:prstGeom prst="rect">
            <a:avLst/>
          </a:prstGeom>
          <a:noFill/>
        </p:spPr>
        <p:txBody>
          <a:bodyPr wrap="none" rtlCol="0">
            <a:spAutoFit/>
          </a:bodyPr>
          <a:lstStyle/>
          <a:p>
            <a:r>
              <a:rPr lang="en-US" sz="1400" smtClean="0">
                <a:solidFill>
                  <a:schemeClr val="bg1"/>
                </a:solidFill>
              </a:rPr>
              <a:t>-6</a:t>
            </a:r>
            <a:endParaRPr lang="en-US" sz="1400" dirty="0">
              <a:solidFill>
                <a:schemeClr val="bg1"/>
              </a:solidFill>
            </a:endParaRPr>
          </a:p>
        </p:txBody>
      </p:sp>
      <p:sp>
        <p:nvSpPr>
          <p:cNvPr id="40" name="TextBox 39"/>
          <p:cNvSpPr txBox="1"/>
          <p:nvPr/>
        </p:nvSpPr>
        <p:spPr>
          <a:xfrm>
            <a:off x="8879907" y="2829582"/>
            <a:ext cx="343364" cy="307777"/>
          </a:xfrm>
          <a:prstGeom prst="rect">
            <a:avLst/>
          </a:prstGeom>
          <a:noFill/>
        </p:spPr>
        <p:txBody>
          <a:bodyPr wrap="none" rtlCol="0">
            <a:spAutoFit/>
          </a:bodyPr>
          <a:lstStyle/>
          <a:p>
            <a:r>
              <a:rPr lang="en-US" sz="1400" smtClean="0">
                <a:solidFill>
                  <a:schemeClr val="bg1"/>
                </a:solidFill>
              </a:rPr>
              <a:t>-4</a:t>
            </a:r>
            <a:endParaRPr lang="en-US" sz="1400" dirty="0">
              <a:solidFill>
                <a:schemeClr val="bg1"/>
              </a:solidFill>
            </a:endParaRPr>
          </a:p>
        </p:txBody>
      </p:sp>
      <p:sp>
        <p:nvSpPr>
          <p:cNvPr id="41" name="TextBox 40"/>
          <p:cNvSpPr txBox="1"/>
          <p:nvPr/>
        </p:nvSpPr>
        <p:spPr>
          <a:xfrm>
            <a:off x="8886141" y="2627127"/>
            <a:ext cx="343364" cy="307777"/>
          </a:xfrm>
          <a:prstGeom prst="rect">
            <a:avLst/>
          </a:prstGeom>
          <a:noFill/>
        </p:spPr>
        <p:txBody>
          <a:bodyPr wrap="none" rtlCol="0">
            <a:spAutoFit/>
          </a:bodyPr>
          <a:lstStyle/>
          <a:p>
            <a:r>
              <a:rPr lang="en-US" sz="1400" smtClean="0">
                <a:solidFill>
                  <a:schemeClr val="bg1"/>
                </a:solidFill>
              </a:rPr>
              <a:t>-2</a:t>
            </a:r>
            <a:endParaRPr lang="en-US" sz="1400" dirty="0">
              <a:solidFill>
                <a:schemeClr val="bg1"/>
              </a:solidFill>
            </a:endParaRPr>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272" y="447960"/>
            <a:ext cx="7766304" cy="4126992"/>
          </a:xfrm>
          <a:prstGeom prst="rect">
            <a:avLst/>
          </a:prstGeom>
        </p:spPr>
      </p:pic>
      <p:sp>
        <p:nvSpPr>
          <p:cNvPr id="43" name="Rectangle 42"/>
          <p:cNvSpPr/>
          <p:nvPr/>
        </p:nvSpPr>
        <p:spPr>
          <a:xfrm>
            <a:off x="8864325" y="435634"/>
            <a:ext cx="96252" cy="1443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6" name="Straight Arrow Connector 45"/>
          <p:cNvCxnSpPr/>
          <p:nvPr/>
        </p:nvCxnSpPr>
        <p:spPr>
          <a:xfrm flipH="1" flipV="1">
            <a:off x="4633534" y="2146451"/>
            <a:ext cx="1122" cy="523286"/>
          </a:xfrm>
          <a:prstGeom prst="straightConnector1">
            <a:avLst/>
          </a:prstGeom>
          <a:ln w="50800">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4630416" y="2651727"/>
            <a:ext cx="3879947" cy="399829"/>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flipV="1">
            <a:off x="4630828" y="2634375"/>
            <a:ext cx="1122" cy="523286"/>
          </a:xfrm>
          <a:prstGeom prst="straightConnector1">
            <a:avLst/>
          </a:prstGeom>
          <a:ln w="50800">
            <a:solidFill>
              <a:srgbClr val="0000FF"/>
            </a:solidFill>
            <a:prstDash val="sysDot"/>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630416" y="2627127"/>
            <a:ext cx="3879947" cy="1"/>
          </a:xfrm>
          <a:prstGeom prst="straightConnector1">
            <a:avLst/>
          </a:prstGeom>
          <a:ln w="38100">
            <a:solidFill>
              <a:srgbClr val="0000FF"/>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677835" y="3205786"/>
            <a:ext cx="2005677" cy="369332"/>
          </a:xfrm>
          <a:prstGeom prst="rect">
            <a:avLst/>
          </a:prstGeom>
          <a:noFill/>
        </p:spPr>
        <p:txBody>
          <a:bodyPr wrap="none" rtlCol="0">
            <a:spAutoFit/>
          </a:bodyPr>
          <a:lstStyle/>
          <a:p>
            <a:r>
              <a:rPr lang="en-US" b="1">
                <a:solidFill>
                  <a:srgbClr val="0000FF"/>
                </a:solidFill>
              </a:rPr>
              <a:t>v</a:t>
            </a:r>
            <a:r>
              <a:rPr lang="en-US" b="1" smtClean="0">
                <a:solidFill>
                  <a:srgbClr val="0000FF"/>
                </a:solidFill>
              </a:rPr>
              <a:t>ertical </a:t>
            </a:r>
            <a:r>
              <a:rPr lang="en-US" b="1" dirty="0" err="1" smtClean="0">
                <a:solidFill>
                  <a:srgbClr val="0000FF"/>
                </a:solidFill>
              </a:rPr>
              <a:t>E</a:t>
            </a:r>
            <a:r>
              <a:rPr lang="en-US" dirty="0" err="1" smtClean="0">
                <a:solidFill>
                  <a:srgbClr val="0000FF"/>
                </a:solidFill>
              </a:rPr>
              <a:t>x</a:t>
            </a:r>
            <a:r>
              <a:rPr lang="en-US" b="1" dirty="0" err="1" smtClean="0">
                <a:solidFill>
                  <a:srgbClr val="0000FF"/>
                </a:solidFill>
              </a:rPr>
              <a:t>B</a:t>
            </a:r>
            <a:r>
              <a:rPr lang="en-US" b="1" dirty="0" smtClean="0">
                <a:solidFill>
                  <a:srgbClr val="0000FF"/>
                </a:solidFill>
              </a:rPr>
              <a:t> drift</a:t>
            </a:r>
            <a:endParaRPr lang="en-US" b="1" dirty="0">
              <a:solidFill>
                <a:srgbClr val="0000FF"/>
              </a:solidFill>
            </a:endParaRPr>
          </a:p>
        </p:txBody>
      </p:sp>
      <p:sp>
        <p:nvSpPr>
          <p:cNvPr id="61" name="TextBox 60"/>
          <p:cNvSpPr txBox="1"/>
          <p:nvPr/>
        </p:nvSpPr>
        <p:spPr>
          <a:xfrm>
            <a:off x="4082773" y="1696715"/>
            <a:ext cx="1269899" cy="369332"/>
          </a:xfrm>
          <a:prstGeom prst="rect">
            <a:avLst/>
          </a:prstGeom>
          <a:noFill/>
        </p:spPr>
        <p:txBody>
          <a:bodyPr wrap="none" rtlCol="0">
            <a:spAutoFit/>
          </a:bodyPr>
          <a:lstStyle/>
          <a:p>
            <a:r>
              <a:rPr lang="en-US" b="1" dirty="0" err="1" smtClean="0">
                <a:solidFill>
                  <a:srgbClr val="7030A0"/>
                </a:solidFill>
              </a:rPr>
              <a:t>μ</a:t>
            </a:r>
            <a:r>
              <a:rPr lang="en-US" dirty="0" err="1" smtClean="0">
                <a:solidFill>
                  <a:srgbClr val="7030A0"/>
                </a:solidFill>
              </a:rPr>
              <a:t>x</a:t>
            </a:r>
            <a:r>
              <a:rPr lang="en-US" b="1" dirty="0" smtClean="0">
                <a:solidFill>
                  <a:srgbClr val="7030A0"/>
                </a:solidFill>
              </a:rPr>
              <a:t>𝛁</a:t>
            </a:r>
            <a:r>
              <a:rPr lang="en-US" i="1" dirty="0" smtClean="0">
                <a:solidFill>
                  <a:srgbClr val="7030A0"/>
                </a:solidFill>
              </a:rPr>
              <a:t>B</a:t>
            </a:r>
            <a:r>
              <a:rPr lang="en-US" b="1" dirty="0" smtClean="0">
                <a:solidFill>
                  <a:srgbClr val="7030A0"/>
                </a:solidFill>
              </a:rPr>
              <a:t> drift</a:t>
            </a:r>
            <a:endParaRPr lang="en-US" b="1" dirty="0">
              <a:solidFill>
                <a:srgbClr val="7030A0"/>
              </a:solidFill>
            </a:endParaRPr>
          </a:p>
        </p:txBody>
      </p:sp>
      <p:sp>
        <p:nvSpPr>
          <p:cNvPr id="62" name="TextBox 61"/>
          <p:cNvSpPr txBox="1"/>
          <p:nvPr/>
        </p:nvSpPr>
        <p:spPr>
          <a:xfrm>
            <a:off x="6216756" y="2982541"/>
            <a:ext cx="1685077" cy="369332"/>
          </a:xfrm>
          <a:prstGeom prst="rect">
            <a:avLst/>
          </a:prstGeom>
          <a:noFill/>
        </p:spPr>
        <p:txBody>
          <a:bodyPr wrap="none" rtlCol="0">
            <a:spAutoFit/>
          </a:bodyPr>
          <a:lstStyle/>
          <a:p>
            <a:r>
              <a:rPr lang="en-US" b="1" dirty="0" smtClean="0">
                <a:solidFill>
                  <a:srgbClr val="0000FF"/>
                </a:solidFill>
              </a:rPr>
              <a:t>total </a:t>
            </a:r>
            <a:r>
              <a:rPr lang="en-US" b="1" dirty="0" err="1" smtClean="0">
                <a:solidFill>
                  <a:srgbClr val="0000FF"/>
                </a:solidFill>
              </a:rPr>
              <a:t>E</a:t>
            </a:r>
            <a:r>
              <a:rPr lang="en-US" dirty="0" err="1" smtClean="0">
                <a:solidFill>
                  <a:srgbClr val="0000FF"/>
                </a:solidFill>
              </a:rPr>
              <a:t>x</a:t>
            </a:r>
            <a:r>
              <a:rPr lang="en-US" b="1" dirty="0" err="1" smtClean="0">
                <a:solidFill>
                  <a:srgbClr val="0000FF"/>
                </a:solidFill>
              </a:rPr>
              <a:t>B</a:t>
            </a:r>
            <a:r>
              <a:rPr lang="en-US" b="1" dirty="0" smtClean="0">
                <a:solidFill>
                  <a:srgbClr val="0000FF"/>
                </a:solidFill>
              </a:rPr>
              <a:t> drift</a:t>
            </a:r>
            <a:endParaRPr lang="en-US" b="1" dirty="0">
              <a:solidFill>
                <a:srgbClr val="0000FF"/>
              </a:solidFill>
            </a:endParaRPr>
          </a:p>
        </p:txBody>
      </p:sp>
      <p:pic>
        <p:nvPicPr>
          <p:cNvPr id="6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21835" t="-219" b="-1"/>
          <a:stretch/>
        </p:blipFill>
        <p:spPr>
          <a:xfrm>
            <a:off x="1291747" y="4084273"/>
            <a:ext cx="7866603" cy="4360889"/>
          </a:xfrm>
          <a:scene3d>
            <a:camera prst="orthographicFront">
              <a:rot lat="18096484" lon="2444169" rev="19424451"/>
            </a:camera>
            <a:lightRig rig="threePt" dir="t"/>
          </a:scene3d>
        </p:spPr>
      </p:pic>
      <p:cxnSp>
        <p:nvCxnSpPr>
          <p:cNvPr id="65" name="Straight Arrow Connector 64"/>
          <p:cNvCxnSpPr/>
          <p:nvPr/>
        </p:nvCxnSpPr>
        <p:spPr>
          <a:xfrm flipV="1">
            <a:off x="1790348" y="6555346"/>
            <a:ext cx="347545" cy="4202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790348" y="6972455"/>
            <a:ext cx="510138" cy="16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319736" y="6704081"/>
            <a:ext cx="338554" cy="461665"/>
          </a:xfrm>
          <a:prstGeom prst="rect">
            <a:avLst/>
          </a:prstGeom>
          <a:noFill/>
        </p:spPr>
        <p:txBody>
          <a:bodyPr wrap="none" rtlCol="0">
            <a:spAutoFit/>
          </a:bodyPr>
          <a:lstStyle/>
          <a:p>
            <a:r>
              <a:rPr lang="en-US" sz="2400" dirty="0" smtClean="0">
                <a:latin typeface="Arial" charset="0"/>
                <a:ea typeface="Arial" charset="0"/>
                <a:cs typeface="Arial" charset="0"/>
              </a:rPr>
              <a:t>z</a:t>
            </a:r>
            <a:endParaRPr lang="en-US" sz="2400" dirty="0">
              <a:latin typeface="Arial" charset="0"/>
              <a:ea typeface="Arial" charset="0"/>
              <a:cs typeface="Arial" charset="0"/>
            </a:endParaRPr>
          </a:p>
        </p:txBody>
      </p:sp>
      <p:sp>
        <p:nvSpPr>
          <p:cNvPr id="68" name="TextBox 67"/>
          <p:cNvSpPr txBox="1"/>
          <p:nvPr/>
        </p:nvSpPr>
        <p:spPr>
          <a:xfrm>
            <a:off x="2065080" y="6099578"/>
            <a:ext cx="338554" cy="461665"/>
          </a:xfrm>
          <a:prstGeom prst="rect">
            <a:avLst/>
          </a:prstGeom>
          <a:noFill/>
        </p:spPr>
        <p:txBody>
          <a:bodyPr wrap="none" rtlCol="0">
            <a:spAutoFit/>
          </a:bodyPr>
          <a:lstStyle/>
          <a:p>
            <a:r>
              <a:rPr lang="en-US" sz="2400" dirty="0">
                <a:latin typeface="Arial" charset="0"/>
                <a:ea typeface="Arial" charset="0"/>
                <a:cs typeface="Arial" charset="0"/>
              </a:rPr>
              <a:t>x</a:t>
            </a:r>
          </a:p>
        </p:txBody>
      </p:sp>
      <p:sp>
        <p:nvSpPr>
          <p:cNvPr id="2" name="Title 1"/>
          <p:cNvSpPr>
            <a:spLocks noGrp="1"/>
          </p:cNvSpPr>
          <p:nvPr>
            <p:ph type="title"/>
          </p:nvPr>
        </p:nvSpPr>
        <p:spPr>
          <a:xfrm>
            <a:off x="505008" y="399249"/>
            <a:ext cx="9052560" cy="1036320"/>
          </a:xfrm>
        </p:spPr>
        <p:txBody>
          <a:bodyPr/>
          <a:lstStyle/>
          <a:p>
            <a:r>
              <a:rPr lang="en-US" dirty="0" smtClean="0">
                <a:solidFill>
                  <a:schemeClr val="tx1"/>
                </a:solidFill>
              </a:rPr>
              <a:t>Transverse Drift Filter</a:t>
            </a:r>
            <a:endParaRPr lang="en-US" dirty="0">
              <a:solidFill>
                <a:schemeClr val="tx1"/>
              </a:solidFill>
            </a:endParaRPr>
          </a:p>
        </p:txBody>
      </p:sp>
      <p:sp>
        <p:nvSpPr>
          <p:cNvPr id="73" name="TextBox 72"/>
          <p:cNvSpPr txBox="1"/>
          <p:nvPr/>
        </p:nvSpPr>
        <p:spPr>
          <a:xfrm>
            <a:off x="1996224" y="5323451"/>
            <a:ext cx="7487947" cy="584775"/>
          </a:xfrm>
          <a:prstGeom prst="rect">
            <a:avLst/>
          </a:prstGeom>
          <a:noFill/>
        </p:spPr>
        <p:txBody>
          <a:bodyPr wrap="none" rtlCol="0">
            <a:spAutoFit/>
          </a:bodyPr>
          <a:lstStyle/>
          <a:p>
            <a:r>
              <a:rPr lang="en-US" sz="3200" b="1" dirty="0" smtClean="0">
                <a:solidFill>
                  <a:srgbClr val="0000FF"/>
                </a:solidFill>
              </a:rPr>
              <a:t>B field strength </a:t>
            </a:r>
            <a:r>
              <a:rPr lang="en-US" sz="3200" b="1" smtClean="0">
                <a:solidFill>
                  <a:srgbClr val="0000FF"/>
                </a:solidFill>
              </a:rPr>
              <a:t>falls off exponentially</a:t>
            </a:r>
            <a:endParaRPr lang="en-US" sz="3200" b="1" dirty="0">
              <a:solidFill>
                <a:srgbClr val="0000FF"/>
              </a:solidFill>
            </a:endParaRPr>
          </a:p>
        </p:txBody>
      </p:sp>
      <p:sp>
        <p:nvSpPr>
          <p:cNvPr id="74" name="TextBox 73"/>
          <p:cNvSpPr txBox="1"/>
          <p:nvPr/>
        </p:nvSpPr>
        <p:spPr>
          <a:xfrm>
            <a:off x="1226591" y="3826895"/>
            <a:ext cx="7723461" cy="584775"/>
          </a:xfrm>
          <a:prstGeom prst="rect">
            <a:avLst/>
          </a:prstGeom>
          <a:noFill/>
        </p:spPr>
        <p:txBody>
          <a:bodyPr wrap="none" rtlCol="0">
            <a:spAutoFit/>
          </a:bodyPr>
          <a:lstStyle/>
          <a:p>
            <a:r>
              <a:rPr lang="en-US" sz="3200" b="1" dirty="0">
                <a:solidFill>
                  <a:srgbClr val="0000FF"/>
                </a:solidFill>
              </a:rPr>
              <a:t>v</a:t>
            </a:r>
            <a:r>
              <a:rPr lang="en-US" sz="3200" b="1" dirty="0" smtClean="0">
                <a:solidFill>
                  <a:srgbClr val="0000FF"/>
                </a:solidFill>
              </a:rPr>
              <a:t>ertical </a:t>
            </a:r>
            <a:r>
              <a:rPr lang="en-US" sz="3200" b="1" dirty="0" err="1" smtClean="0">
                <a:solidFill>
                  <a:srgbClr val="0000FF"/>
                </a:solidFill>
              </a:rPr>
              <a:t>E</a:t>
            </a:r>
            <a:r>
              <a:rPr lang="en-US" sz="3200" dirty="0" err="1" smtClean="0">
                <a:solidFill>
                  <a:srgbClr val="0000FF"/>
                </a:solidFill>
              </a:rPr>
              <a:t>x</a:t>
            </a:r>
            <a:r>
              <a:rPr lang="en-US" sz="3200" b="1" dirty="0" err="1" smtClean="0">
                <a:solidFill>
                  <a:srgbClr val="0000FF"/>
                </a:solidFill>
              </a:rPr>
              <a:t>B</a:t>
            </a:r>
            <a:r>
              <a:rPr lang="en-US" sz="3200" b="1" dirty="0" smtClean="0">
                <a:solidFill>
                  <a:srgbClr val="0000FF"/>
                </a:solidFill>
              </a:rPr>
              <a:t> drift balances Grad-B drift</a:t>
            </a:r>
            <a:endParaRPr lang="en-US" sz="3200" b="1" dirty="0">
              <a:solidFill>
                <a:srgbClr val="0000FF"/>
              </a:solidFill>
            </a:endParaRPr>
          </a:p>
        </p:txBody>
      </p:sp>
      <p:sp>
        <p:nvSpPr>
          <p:cNvPr id="75" name="TextBox 74"/>
          <p:cNvSpPr txBox="1"/>
          <p:nvPr/>
        </p:nvSpPr>
        <p:spPr>
          <a:xfrm>
            <a:off x="4373139" y="7358392"/>
            <a:ext cx="4617611" cy="369332"/>
          </a:xfrm>
          <a:prstGeom prst="rect">
            <a:avLst/>
          </a:prstGeom>
          <a:noFill/>
        </p:spPr>
        <p:txBody>
          <a:bodyPr wrap="none" rtlCol="0">
            <a:spAutoFit/>
          </a:bodyPr>
          <a:lstStyle/>
          <a:p>
            <a:r>
              <a:rPr lang="en-US" dirty="0" err="1" smtClean="0">
                <a:solidFill>
                  <a:schemeClr val="bg1"/>
                </a:solidFill>
              </a:rPr>
              <a:t>Kassiopeia</a:t>
            </a:r>
            <a:r>
              <a:rPr lang="en-US" dirty="0" smtClean="0">
                <a:solidFill>
                  <a:schemeClr val="bg1"/>
                </a:solidFill>
              </a:rPr>
              <a:t> simulations by </a:t>
            </a:r>
            <a:r>
              <a:rPr lang="en-US" dirty="0" err="1" smtClean="0">
                <a:solidFill>
                  <a:schemeClr val="bg1"/>
                </a:solidFill>
              </a:rPr>
              <a:t>Wonyong</a:t>
            </a:r>
            <a:r>
              <a:rPr lang="en-US" dirty="0" smtClean="0">
                <a:solidFill>
                  <a:schemeClr val="bg1"/>
                </a:solidFill>
              </a:rPr>
              <a:t> Chung</a:t>
            </a:r>
            <a:endParaRPr lang="en-US" dirty="0">
              <a:solidFill>
                <a:schemeClr val="bg1"/>
              </a:solidFill>
            </a:endParaRPr>
          </a:p>
        </p:txBody>
      </p:sp>
      <p:sp>
        <p:nvSpPr>
          <p:cNvPr id="76" name="TextBox 75"/>
          <p:cNvSpPr txBox="1"/>
          <p:nvPr/>
        </p:nvSpPr>
        <p:spPr>
          <a:xfrm>
            <a:off x="5775691" y="6052414"/>
            <a:ext cx="655949" cy="523220"/>
          </a:xfrm>
          <a:prstGeom prst="rect">
            <a:avLst/>
          </a:prstGeom>
          <a:noFill/>
        </p:spPr>
        <p:txBody>
          <a:bodyPr wrap="none" rtlCol="0">
            <a:spAutoFit/>
          </a:bodyPr>
          <a:lstStyle/>
          <a:p>
            <a:r>
              <a:rPr lang="en-US" sz="2800" b="1" dirty="0" smtClean="0"/>
              <a:t>𝛁</a:t>
            </a:r>
            <a:r>
              <a:rPr lang="en-US" sz="2800" i="1" dirty="0" smtClean="0"/>
              <a:t>B</a:t>
            </a:r>
            <a:endParaRPr lang="en-US" sz="2800" b="1" dirty="0"/>
          </a:p>
        </p:txBody>
      </p:sp>
      <p:cxnSp>
        <p:nvCxnSpPr>
          <p:cNvPr id="77" name="Straight Arrow Connector 76"/>
          <p:cNvCxnSpPr/>
          <p:nvPr/>
        </p:nvCxnSpPr>
        <p:spPr>
          <a:xfrm flipH="1">
            <a:off x="5108257" y="6318734"/>
            <a:ext cx="651618" cy="1560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635102" y="6025118"/>
            <a:ext cx="1821332" cy="523220"/>
          </a:xfrm>
          <a:prstGeom prst="rect">
            <a:avLst/>
          </a:prstGeom>
          <a:noFill/>
        </p:spPr>
        <p:txBody>
          <a:bodyPr wrap="none" rtlCol="0">
            <a:spAutoFit/>
          </a:bodyPr>
          <a:lstStyle/>
          <a:p>
            <a:r>
              <a:rPr lang="en-US" sz="2800" b="1" dirty="0" smtClean="0"/>
              <a:t>High field</a:t>
            </a:r>
            <a:endParaRPr lang="en-US" sz="2800" b="1" dirty="0"/>
          </a:p>
        </p:txBody>
      </p:sp>
      <p:sp>
        <p:nvSpPr>
          <p:cNvPr id="81" name="TextBox 80"/>
          <p:cNvSpPr txBox="1"/>
          <p:nvPr/>
        </p:nvSpPr>
        <p:spPr>
          <a:xfrm>
            <a:off x="7026529" y="6001711"/>
            <a:ext cx="1741182" cy="523220"/>
          </a:xfrm>
          <a:prstGeom prst="rect">
            <a:avLst/>
          </a:prstGeom>
          <a:noFill/>
        </p:spPr>
        <p:txBody>
          <a:bodyPr wrap="none" rtlCol="0">
            <a:spAutoFit/>
          </a:bodyPr>
          <a:lstStyle/>
          <a:p>
            <a:r>
              <a:rPr lang="en-US" sz="2800" b="1" dirty="0" smtClean="0"/>
              <a:t>Low field</a:t>
            </a:r>
            <a:endParaRPr lang="en-US" sz="2800" b="1" dirty="0"/>
          </a:p>
        </p:txBody>
      </p:sp>
      <p:cxnSp>
        <p:nvCxnSpPr>
          <p:cNvPr id="83" name="Straight Arrow Connector 82"/>
          <p:cNvCxnSpPr/>
          <p:nvPr/>
        </p:nvCxnSpPr>
        <p:spPr>
          <a:xfrm flipH="1" flipV="1">
            <a:off x="1579035" y="3205786"/>
            <a:ext cx="3856" cy="5875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1582891" y="3790278"/>
            <a:ext cx="510138" cy="16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2112279" y="3521904"/>
            <a:ext cx="338554" cy="461665"/>
          </a:xfrm>
          <a:prstGeom prst="rect">
            <a:avLst/>
          </a:prstGeom>
          <a:noFill/>
        </p:spPr>
        <p:txBody>
          <a:bodyPr wrap="none" rtlCol="0">
            <a:spAutoFit/>
          </a:bodyPr>
          <a:lstStyle/>
          <a:p>
            <a:r>
              <a:rPr lang="en-US" sz="2400" dirty="0" smtClean="0">
                <a:latin typeface="Arial" charset="0"/>
                <a:ea typeface="Arial" charset="0"/>
                <a:cs typeface="Arial" charset="0"/>
              </a:rPr>
              <a:t>z</a:t>
            </a:r>
            <a:endParaRPr lang="en-US" sz="2400" dirty="0">
              <a:latin typeface="Arial" charset="0"/>
              <a:ea typeface="Arial" charset="0"/>
              <a:cs typeface="Arial" charset="0"/>
            </a:endParaRPr>
          </a:p>
        </p:txBody>
      </p:sp>
      <p:sp>
        <p:nvSpPr>
          <p:cNvPr id="86" name="TextBox 85"/>
          <p:cNvSpPr txBox="1"/>
          <p:nvPr/>
        </p:nvSpPr>
        <p:spPr>
          <a:xfrm>
            <a:off x="1471253" y="2724216"/>
            <a:ext cx="338554" cy="461665"/>
          </a:xfrm>
          <a:prstGeom prst="rect">
            <a:avLst/>
          </a:prstGeom>
          <a:noFill/>
        </p:spPr>
        <p:txBody>
          <a:bodyPr wrap="none" rtlCol="0">
            <a:spAutoFit/>
          </a:bodyPr>
          <a:lstStyle/>
          <a:p>
            <a:r>
              <a:rPr lang="en-US" sz="2400" dirty="0" smtClean="0">
                <a:latin typeface="Arial" charset="0"/>
                <a:ea typeface="Arial" charset="0"/>
                <a:cs typeface="Arial" charset="0"/>
              </a:rPr>
              <a:t>y</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887216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Field Gradient</a:t>
            </a:r>
            <a:endParaRPr lang="en-US" dirty="0"/>
          </a:p>
        </p:txBody>
      </p:sp>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4</a:t>
            </a:fld>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85" y="1577809"/>
            <a:ext cx="8647805" cy="5769988"/>
          </a:xfrm>
          <a:prstGeom prst="rect">
            <a:avLst/>
          </a:prstGeom>
        </p:spPr>
      </p:pic>
    </p:spTree>
    <p:extLst>
      <p:ext uri="{BB962C8B-B14F-4D97-AF65-F5344CB8AC3E}">
        <p14:creationId xmlns:p14="http://schemas.microsoft.com/office/powerpoint/2010/main" val="39846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57403" y="3696237"/>
            <a:ext cx="4926867" cy="362351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Parallel Motion</a:t>
            </a:r>
            <a:endParaRPr lang="en-US" dirty="0"/>
          </a:p>
        </p:txBody>
      </p:sp>
      <p:sp>
        <p:nvSpPr>
          <p:cNvPr id="4" name="Slide Number Placeholder 3"/>
          <p:cNvSpPr>
            <a:spLocks noGrp="1"/>
          </p:cNvSpPr>
          <p:nvPr>
            <p:ph type="sldNum" sz="quarter" idx="12"/>
          </p:nvPr>
        </p:nvSpPr>
        <p:spPr>
          <a:xfrm>
            <a:off x="7337310" y="7322623"/>
            <a:ext cx="2346960" cy="539750"/>
          </a:xfrm>
        </p:spPr>
        <p:txBody>
          <a:bodyPr/>
          <a:lstStyle/>
          <a:p>
            <a:pPr>
              <a:defRPr/>
            </a:pPr>
            <a:fld id="{EB07B666-0005-D843-B37B-9851DF6282A0}" type="slidenum">
              <a:rPr lang="en-US" smtClean="0"/>
              <a:pPr>
                <a:defRPr/>
              </a:pPr>
              <a:t>5</a:t>
            </a:fld>
            <a:endParaRPr lang="en-US"/>
          </a:p>
        </p:txBody>
      </p:sp>
      <p:pic>
        <p:nvPicPr>
          <p:cNvPr id="5" name="Picture 5" descr=":Neuig3.jpeg"/>
          <p:cNvPicPr>
            <a:picLocks noChangeAspect="1" noChangeArrowheads="1"/>
          </p:cNvPicPr>
          <p:nvPr/>
        </p:nvPicPr>
        <p:blipFill>
          <a:blip r:embed="rId3"/>
          <a:srcRect/>
          <a:stretch>
            <a:fillRect/>
          </a:stretch>
        </p:blipFill>
        <p:spPr bwMode="auto">
          <a:xfrm>
            <a:off x="502919" y="1197579"/>
            <a:ext cx="3948179" cy="2960128"/>
          </a:xfrm>
          <a:prstGeom prst="rect">
            <a:avLst/>
          </a:prstGeom>
          <a:noFill/>
          <a:ln w="9525">
            <a:noFill/>
            <a:miter lim="800000"/>
            <a:headEnd/>
            <a:tailEnd/>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9" y="3794533"/>
            <a:ext cx="3948179" cy="3847203"/>
          </a:xfrm>
          <a:prstGeom prst="rect">
            <a:avLst/>
          </a:prstGeom>
        </p:spPr>
      </p:pic>
      <p:sp>
        <p:nvSpPr>
          <p:cNvPr id="17" name="TextBox 16"/>
          <p:cNvSpPr txBox="1"/>
          <p:nvPr/>
        </p:nvSpPr>
        <p:spPr>
          <a:xfrm>
            <a:off x="1557525" y="5689541"/>
            <a:ext cx="1851789" cy="523220"/>
          </a:xfrm>
          <a:prstGeom prst="rect">
            <a:avLst/>
          </a:prstGeom>
          <a:noFill/>
        </p:spPr>
        <p:txBody>
          <a:bodyPr wrap="none" rtlCol="0">
            <a:spAutoFit/>
          </a:bodyPr>
          <a:lstStyle/>
          <a:p>
            <a:r>
              <a:rPr lang="en-US" sz="2800" b="1" dirty="0" smtClean="0">
                <a:solidFill>
                  <a:srgbClr val="0000FF"/>
                </a:solidFill>
              </a:rPr>
              <a:t>E*B ~10m</a:t>
            </a:r>
            <a:endParaRPr lang="en-US" sz="2800" b="1" dirty="0">
              <a:solidFill>
                <a:srgbClr val="0000FF"/>
              </a:solidFill>
            </a:endParaRPr>
          </a:p>
        </p:txBody>
      </p:sp>
      <p:cxnSp>
        <p:nvCxnSpPr>
          <p:cNvPr id="18" name="Straight Arrow Connector 17"/>
          <p:cNvCxnSpPr/>
          <p:nvPr/>
        </p:nvCxnSpPr>
        <p:spPr>
          <a:xfrm flipV="1">
            <a:off x="1066800" y="5559188"/>
            <a:ext cx="1416620" cy="10931"/>
          </a:xfrm>
          <a:prstGeom prst="straightConnector1">
            <a:avLst/>
          </a:prstGeom>
          <a:ln w="50800">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249308" y="1396782"/>
            <a:ext cx="4250408" cy="1938992"/>
          </a:xfrm>
          <a:prstGeom prst="rect">
            <a:avLst/>
          </a:prstGeom>
          <a:noFill/>
          <a:ln w="28575">
            <a:solidFill>
              <a:schemeClr val="bg1"/>
            </a:solidFill>
          </a:ln>
        </p:spPr>
        <p:txBody>
          <a:bodyPr wrap="square" rtlCol="0">
            <a:spAutoFit/>
          </a:bodyPr>
          <a:lstStyle/>
          <a:p>
            <a:pPr algn="ctr"/>
            <a:r>
              <a:rPr lang="en-US" sz="2400" dirty="0" smtClean="0">
                <a:solidFill>
                  <a:schemeClr val="bg1"/>
                </a:solidFill>
              </a:rPr>
              <a:t>PTOLEMY implements a “reflector” method that </a:t>
            </a:r>
            <a:r>
              <a:rPr lang="en-US" sz="2400" smtClean="0">
                <a:solidFill>
                  <a:schemeClr val="bg1"/>
                </a:solidFill>
              </a:rPr>
              <a:t>is several </a:t>
            </a:r>
            <a:r>
              <a:rPr lang="en-US" sz="2400" dirty="0" smtClean="0">
                <a:solidFill>
                  <a:schemeClr val="bg1"/>
                </a:solidFill>
              </a:rPr>
              <a:t>orders of magnitude more compact along the direction of the B field</a:t>
            </a:r>
            <a:endParaRPr lang="en-US" sz="2400" dirty="0">
              <a:solidFill>
                <a:schemeClr val="bg1"/>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403" y="3889419"/>
            <a:ext cx="4874000" cy="3457525"/>
          </a:xfrm>
          <a:prstGeom prst="rect">
            <a:avLst/>
          </a:prstGeom>
        </p:spPr>
      </p:pic>
      <p:sp>
        <p:nvSpPr>
          <p:cNvPr id="19" name="Title 1"/>
          <p:cNvSpPr txBox="1">
            <a:spLocks/>
          </p:cNvSpPr>
          <p:nvPr/>
        </p:nvSpPr>
        <p:spPr bwMode="auto">
          <a:xfrm>
            <a:off x="4757403" y="3539524"/>
            <a:ext cx="3865106" cy="637072"/>
          </a:xfrm>
          <a:prstGeom prst="rect">
            <a:avLst/>
          </a:prstGeom>
          <a:noFill/>
          <a:ln w="9525">
            <a:noFill/>
            <a:miter lim="800000"/>
            <a:headEnd/>
            <a:tailEnd/>
          </a:ln>
        </p:spPr>
        <p:txBody>
          <a:bodyPr vert="horz" wrap="square" lIns="101870" tIns="50935" rIns="101870" bIns="50935" numCol="1" anchor="ctr" anchorCtr="0" compatLnSpc="1">
            <a:prstTxWarp prst="textNoShape">
              <a:avLst/>
            </a:prstTxWarp>
          </a:bodyPr>
          <a:lstStyle>
            <a:lvl1pPr algn="ctr" rtl="0" eaLnBrk="0" fontAlgn="base" hangingPunct="0">
              <a:spcBef>
                <a:spcPct val="0"/>
              </a:spcBef>
              <a:spcAft>
                <a:spcPct val="0"/>
              </a:spcAft>
              <a:defRPr sz="4900">
                <a:solidFill>
                  <a:srgbClr val="FFFFFF"/>
                </a:solidFill>
                <a:effectLst>
                  <a:outerShdw blurRad="50800" dist="38100" dir="2700000" algn="tl" rotWithShape="0">
                    <a:srgbClr val="000000"/>
                  </a:outerShdw>
                  <a:reflection stA="50000" endPos="75000" dist="12700" dir="5400000" sy="-100000" algn="bl" rotWithShape="0"/>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900">
                <a:solidFill>
                  <a:srgbClr val="FFFFFF"/>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900">
                <a:solidFill>
                  <a:srgbClr val="FFFFFF"/>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900">
                <a:solidFill>
                  <a:srgbClr val="FFFFFF"/>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900">
                <a:solidFill>
                  <a:srgbClr val="FFFFFF"/>
                </a:solidFill>
                <a:latin typeface="Arial" pitchFamily="-107" charset="0"/>
                <a:ea typeface="ＭＳ Ｐゴシック" pitchFamily="-107" charset="-128"/>
                <a:cs typeface="ＭＳ Ｐゴシック" pitchFamily="-107" charset="-128"/>
              </a:defRPr>
            </a:lvl5pPr>
            <a:lvl6pPr marL="509352" algn="ctr" rtl="0" fontAlgn="base">
              <a:spcBef>
                <a:spcPct val="0"/>
              </a:spcBef>
              <a:spcAft>
                <a:spcPct val="0"/>
              </a:spcAft>
              <a:defRPr sz="4900">
                <a:solidFill>
                  <a:srgbClr val="CCFFFF"/>
                </a:solidFill>
                <a:latin typeface="Arial" pitchFamily="-107" charset="0"/>
              </a:defRPr>
            </a:lvl6pPr>
            <a:lvl7pPr marL="1018705" algn="ctr" rtl="0" fontAlgn="base">
              <a:spcBef>
                <a:spcPct val="0"/>
              </a:spcBef>
              <a:spcAft>
                <a:spcPct val="0"/>
              </a:spcAft>
              <a:defRPr sz="4900">
                <a:solidFill>
                  <a:srgbClr val="CCFFFF"/>
                </a:solidFill>
                <a:latin typeface="Arial" pitchFamily="-107" charset="0"/>
              </a:defRPr>
            </a:lvl7pPr>
            <a:lvl8pPr marL="1528058" algn="ctr" rtl="0" fontAlgn="base">
              <a:spcBef>
                <a:spcPct val="0"/>
              </a:spcBef>
              <a:spcAft>
                <a:spcPct val="0"/>
              </a:spcAft>
              <a:defRPr sz="4900">
                <a:solidFill>
                  <a:srgbClr val="CCFFFF"/>
                </a:solidFill>
                <a:latin typeface="Arial" pitchFamily="-107" charset="0"/>
              </a:defRPr>
            </a:lvl8pPr>
            <a:lvl9pPr marL="2037411" algn="ctr" rtl="0" fontAlgn="base">
              <a:spcBef>
                <a:spcPct val="0"/>
              </a:spcBef>
              <a:spcAft>
                <a:spcPct val="0"/>
              </a:spcAft>
              <a:defRPr sz="4900">
                <a:solidFill>
                  <a:srgbClr val="CCFFFF"/>
                </a:solidFill>
                <a:latin typeface="Arial" pitchFamily="-107" charset="0"/>
              </a:defRPr>
            </a:lvl9pPr>
          </a:lstStyle>
          <a:p>
            <a:r>
              <a:rPr lang="en-US" sz="2400" kern="0" dirty="0" smtClean="0">
                <a:solidFill>
                  <a:srgbClr val="0000FF"/>
                </a:solidFill>
              </a:rPr>
              <a:t>Transverse Drift Filter</a:t>
            </a:r>
            <a:endParaRPr lang="en-US" sz="2400" kern="0" dirty="0">
              <a:solidFill>
                <a:srgbClr val="0000FF"/>
              </a:solidFill>
            </a:endParaRPr>
          </a:p>
        </p:txBody>
      </p:sp>
      <p:cxnSp>
        <p:nvCxnSpPr>
          <p:cNvPr id="22" name="Straight Arrow Connector 21"/>
          <p:cNvCxnSpPr/>
          <p:nvPr/>
        </p:nvCxnSpPr>
        <p:spPr>
          <a:xfrm flipV="1">
            <a:off x="6689956" y="4098696"/>
            <a:ext cx="1" cy="2737817"/>
          </a:xfrm>
          <a:prstGeom prst="straightConnector1">
            <a:avLst/>
          </a:prstGeom>
          <a:ln w="50800">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722398" y="5095076"/>
            <a:ext cx="2771913" cy="523220"/>
          </a:xfrm>
          <a:prstGeom prst="rect">
            <a:avLst/>
          </a:prstGeom>
          <a:noFill/>
        </p:spPr>
        <p:txBody>
          <a:bodyPr wrap="none" rtlCol="0">
            <a:spAutoFit/>
          </a:bodyPr>
          <a:lstStyle/>
          <a:p>
            <a:r>
              <a:rPr lang="en-US" sz="2800" b="1" dirty="0" smtClean="0">
                <a:solidFill>
                  <a:srgbClr val="0000FF"/>
                </a:solidFill>
              </a:rPr>
              <a:t>E*B ~0.1-0.01m</a:t>
            </a:r>
            <a:endParaRPr lang="en-US" sz="2800" b="1" dirty="0">
              <a:solidFill>
                <a:srgbClr val="0000FF"/>
              </a:solidFill>
            </a:endParaRPr>
          </a:p>
        </p:txBody>
      </p:sp>
    </p:spTree>
    <p:extLst>
      <p:ext uri="{BB962C8B-B14F-4D97-AF65-F5344CB8AC3E}">
        <p14:creationId xmlns:p14="http://schemas.microsoft.com/office/powerpoint/2010/main" val="1232462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4527" t="38743" r="12732" b="7908"/>
          <a:stretch/>
        </p:blipFill>
        <p:spPr>
          <a:xfrm>
            <a:off x="5557326" y="5001632"/>
            <a:ext cx="4501074" cy="2475850"/>
          </a:xfrm>
        </p:spPr>
      </p:pic>
      <p:pic>
        <p:nvPicPr>
          <p:cNvPr id="9" name="Picture 8"/>
          <p:cNvPicPr>
            <a:picLocks noChangeAspect="1"/>
          </p:cNvPicPr>
          <p:nvPr/>
        </p:nvPicPr>
        <p:blipFill>
          <a:blip r:embed="rId4"/>
          <a:stretch>
            <a:fillRect/>
          </a:stretch>
        </p:blipFill>
        <p:spPr>
          <a:xfrm>
            <a:off x="4666613" y="1962483"/>
            <a:ext cx="1441979" cy="4588836"/>
          </a:xfrm>
          <a:prstGeom prst="rect">
            <a:avLst/>
          </a:prstGeom>
        </p:spPr>
      </p:pic>
      <p:sp>
        <p:nvSpPr>
          <p:cNvPr id="2" name="Title 1"/>
          <p:cNvSpPr>
            <a:spLocks noGrp="1"/>
          </p:cNvSpPr>
          <p:nvPr>
            <p:ph type="title"/>
          </p:nvPr>
        </p:nvSpPr>
        <p:spPr/>
        <p:txBody>
          <a:bodyPr/>
          <a:lstStyle/>
          <a:p>
            <a:r>
              <a:rPr lang="en-US" dirty="0" smtClean="0"/>
              <a:t>Project 8 </a:t>
            </a:r>
            <a:r>
              <a:rPr lang="mr-IN" dirty="0" smtClean="0"/>
              <a:t>–</a:t>
            </a:r>
            <a:r>
              <a:rPr lang="en-US" dirty="0" smtClean="0"/>
              <a:t> RF Antennas</a:t>
            </a:r>
            <a:endParaRPr lang="en-US" dirty="0"/>
          </a:p>
        </p:txBody>
      </p:sp>
      <p:sp>
        <p:nvSpPr>
          <p:cNvPr id="4" name="Slide Number Placeholder 3"/>
          <p:cNvSpPr>
            <a:spLocks noGrp="1"/>
          </p:cNvSpPr>
          <p:nvPr>
            <p:ph type="sldNum" sz="quarter" idx="12"/>
          </p:nvPr>
        </p:nvSpPr>
        <p:spPr>
          <a:xfrm>
            <a:off x="7208520" y="7206892"/>
            <a:ext cx="2346960" cy="539750"/>
          </a:xfrm>
        </p:spPr>
        <p:txBody>
          <a:bodyPr/>
          <a:lstStyle/>
          <a:p>
            <a:pPr>
              <a:defRPr/>
            </a:pPr>
            <a:fld id="{EB07B666-0005-D843-B37B-9851DF6282A0}" type="slidenum">
              <a:rPr lang="en-US" smtClean="0"/>
              <a:pPr>
                <a:defRPr/>
              </a:pPr>
              <a:t>6</a:t>
            </a:fld>
            <a:endParaRPr lang="en-US" dirty="0"/>
          </a:p>
        </p:txBody>
      </p:sp>
      <p:pic>
        <p:nvPicPr>
          <p:cNvPr id="8" name="Picture 7"/>
          <p:cNvPicPr>
            <a:picLocks noChangeAspect="1"/>
          </p:cNvPicPr>
          <p:nvPr/>
        </p:nvPicPr>
        <p:blipFill>
          <a:blip r:embed="rId5"/>
          <a:stretch>
            <a:fillRect/>
          </a:stretch>
        </p:blipFill>
        <p:spPr>
          <a:xfrm>
            <a:off x="-44052" y="1178680"/>
            <a:ext cx="4671943" cy="3108610"/>
          </a:xfrm>
          <a:prstGeom prst="rect">
            <a:avLst/>
          </a:prstGeom>
        </p:spPr>
      </p:pic>
      <p:pic>
        <p:nvPicPr>
          <p:cNvPr id="10" name="Picture 9"/>
          <p:cNvPicPr>
            <a:picLocks noChangeAspect="1"/>
          </p:cNvPicPr>
          <p:nvPr/>
        </p:nvPicPr>
        <p:blipFill>
          <a:blip r:embed="rId6"/>
          <a:stretch>
            <a:fillRect/>
          </a:stretch>
        </p:blipFill>
        <p:spPr>
          <a:xfrm>
            <a:off x="6125769" y="1313780"/>
            <a:ext cx="3932631" cy="3270372"/>
          </a:xfrm>
          <a:prstGeom prst="rect">
            <a:avLst/>
          </a:prstGeom>
        </p:spPr>
      </p:pic>
      <p:sp>
        <p:nvSpPr>
          <p:cNvPr id="11" name="TextBox 10"/>
          <p:cNvSpPr txBox="1"/>
          <p:nvPr/>
        </p:nvSpPr>
        <p:spPr>
          <a:xfrm>
            <a:off x="505008" y="1181712"/>
            <a:ext cx="4813967" cy="461665"/>
          </a:xfrm>
          <a:prstGeom prst="rect">
            <a:avLst/>
          </a:prstGeom>
          <a:noFill/>
        </p:spPr>
        <p:txBody>
          <a:bodyPr wrap="square" rtlCol="0">
            <a:spAutoFit/>
          </a:bodyPr>
          <a:lstStyle/>
          <a:p>
            <a:r>
              <a:rPr lang="en-US" sz="2400" b="1" dirty="0">
                <a:solidFill>
                  <a:schemeClr val="bg1"/>
                </a:solidFill>
              </a:rPr>
              <a:t>Phase </a:t>
            </a:r>
            <a:r>
              <a:rPr lang="en-US" sz="2400" b="1" dirty="0" smtClean="0">
                <a:solidFill>
                  <a:schemeClr val="bg1"/>
                </a:solidFill>
              </a:rPr>
              <a:t>I (</a:t>
            </a:r>
            <a:r>
              <a:rPr lang="en-US" sz="2400" b="1" baseline="30000" dirty="0" smtClean="0">
                <a:solidFill>
                  <a:schemeClr val="bg1"/>
                </a:solidFill>
              </a:rPr>
              <a:t>83m</a:t>
            </a:r>
            <a:r>
              <a:rPr lang="en-US" sz="2400" b="1" dirty="0" smtClean="0">
                <a:solidFill>
                  <a:schemeClr val="bg1"/>
                </a:solidFill>
              </a:rPr>
              <a:t>Kr)</a:t>
            </a:r>
            <a:endParaRPr lang="en-US" sz="2400" b="1" dirty="0">
              <a:solidFill>
                <a:schemeClr val="bg1"/>
              </a:solidFill>
            </a:endParaRPr>
          </a:p>
        </p:txBody>
      </p:sp>
      <p:sp>
        <p:nvSpPr>
          <p:cNvPr id="3" name="Rectangle 2"/>
          <p:cNvSpPr/>
          <p:nvPr/>
        </p:nvSpPr>
        <p:spPr>
          <a:xfrm>
            <a:off x="6429612" y="2131629"/>
            <a:ext cx="3324944" cy="646331"/>
          </a:xfrm>
          <a:prstGeom prst="rect">
            <a:avLst/>
          </a:prstGeom>
        </p:spPr>
        <p:txBody>
          <a:bodyPr wrap="square">
            <a:spAutoFit/>
          </a:bodyPr>
          <a:lstStyle/>
          <a:p>
            <a:r>
              <a:rPr lang="nb-NO" dirty="0">
                <a:latin typeface="Arial" charset="0"/>
              </a:rPr>
              <a:t>D. M. </a:t>
            </a:r>
            <a:r>
              <a:rPr lang="nb-NO" dirty="0" err="1">
                <a:latin typeface="Arial" charset="0"/>
              </a:rPr>
              <a:t>Asner</a:t>
            </a:r>
            <a:r>
              <a:rPr lang="nb-NO" dirty="0">
                <a:latin typeface="Arial" charset="0"/>
              </a:rPr>
              <a:t> et al., </a:t>
            </a:r>
            <a:endParaRPr lang="nb-NO" dirty="0" smtClean="0">
              <a:latin typeface="Arial" charset="0"/>
            </a:endParaRPr>
          </a:p>
          <a:p>
            <a:r>
              <a:rPr lang="nb-NO" dirty="0" err="1" smtClean="0">
                <a:latin typeface="Arial" charset="0"/>
              </a:rPr>
              <a:t>Phys</a:t>
            </a:r>
            <a:r>
              <a:rPr lang="nb-NO" dirty="0">
                <a:latin typeface="Arial" charset="0"/>
              </a:rPr>
              <a:t>. Rev. Lett. 114, 162501</a:t>
            </a:r>
            <a:endParaRPr lang="nb-NO" dirty="0">
              <a:effectLst/>
              <a:latin typeface="Arial" charset="0"/>
            </a:endParaRPr>
          </a:p>
        </p:txBody>
      </p:sp>
      <p:pic>
        <p:nvPicPr>
          <p:cNvPr id="12" name="Picture 11" descr="MagnetronMotion1.pdf"/>
          <p:cNvPicPr>
            <a:picLocks noChangeAspect="1"/>
          </p:cNvPicPr>
          <p:nvPr/>
        </p:nvPicPr>
        <p:blipFill>
          <a:blip r:embed="rId7"/>
          <a:stretch>
            <a:fillRect/>
          </a:stretch>
        </p:blipFill>
        <p:spPr>
          <a:xfrm>
            <a:off x="-44052" y="4326572"/>
            <a:ext cx="4693489" cy="3420070"/>
          </a:xfrm>
          <a:prstGeom prst="rect">
            <a:avLst/>
          </a:prstGeom>
        </p:spPr>
      </p:pic>
      <p:grpSp>
        <p:nvGrpSpPr>
          <p:cNvPr id="18" name="Group 17"/>
          <p:cNvGrpSpPr/>
          <p:nvPr/>
        </p:nvGrpSpPr>
        <p:grpSpPr>
          <a:xfrm>
            <a:off x="5766086" y="4354323"/>
            <a:ext cx="2900989" cy="1891341"/>
            <a:chOff x="5766086" y="4354323"/>
            <a:chExt cx="2900989" cy="1891341"/>
          </a:xfrm>
        </p:grpSpPr>
        <p:cxnSp>
          <p:nvCxnSpPr>
            <p:cNvPr id="15" name="Straight Arrow Connector 14"/>
            <p:cNvCxnSpPr/>
            <p:nvPr/>
          </p:nvCxnSpPr>
          <p:spPr>
            <a:xfrm>
              <a:off x="5766086" y="4354323"/>
              <a:ext cx="1442434" cy="877138"/>
            </a:xfrm>
            <a:prstGeom prst="straightConnector1">
              <a:avLst/>
            </a:prstGeom>
            <a:ln w="50800">
              <a:solidFill>
                <a:srgbClr val="FFFF99"/>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001939" y="5783999"/>
              <a:ext cx="1665136" cy="461665"/>
            </a:xfrm>
            <a:prstGeom prst="rect">
              <a:avLst/>
            </a:prstGeom>
            <a:noFill/>
          </p:spPr>
          <p:txBody>
            <a:bodyPr wrap="none" rtlCol="0">
              <a:spAutoFit/>
            </a:bodyPr>
            <a:lstStyle/>
            <a:p>
              <a:r>
                <a:rPr lang="en-US" sz="2400" b="1" dirty="0" smtClean="0">
                  <a:solidFill>
                    <a:srgbClr val="FFFF99"/>
                  </a:solidFill>
                </a:rPr>
                <a:t>PTOLEMY</a:t>
              </a:r>
              <a:endParaRPr lang="en-US" sz="2400" b="1" dirty="0">
                <a:solidFill>
                  <a:srgbClr val="FFFF99"/>
                </a:solidFill>
              </a:endParaRPr>
            </a:p>
          </p:txBody>
        </p:sp>
      </p:grpSp>
    </p:spTree>
    <p:extLst>
      <p:ext uri="{BB962C8B-B14F-4D97-AF65-F5344CB8AC3E}">
        <p14:creationId xmlns:p14="http://schemas.microsoft.com/office/powerpoint/2010/main" val="8776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62" y="-167426"/>
            <a:ext cx="9723548" cy="1036320"/>
          </a:xfrm>
        </p:spPr>
        <p:txBody>
          <a:bodyPr/>
          <a:lstStyle/>
          <a:p>
            <a:r>
              <a:rPr lang="en-US" dirty="0" smtClean="0"/>
              <a:t>Neutrino Mass and </a:t>
            </a:r>
            <a:r>
              <a:rPr lang="en-US" smtClean="0"/>
              <a:t>CNB Detection</a:t>
            </a:r>
            <a:endParaRPr lang="en-US"/>
          </a:p>
        </p:txBody>
      </p:sp>
      <p:sp>
        <p:nvSpPr>
          <p:cNvPr id="3" name="Content Placeholder 2"/>
          <p:cNvSpPr>
            <a:spLocks noGrp="1"/>
          </p:cNvSpPr>
          <p:nvPr>
            <p:ph idx="1"/>
          </p:nvPr>
        </p:nvSpPr>
        <p:spPr>
          <a:xfrm>
            <a:off x="276896" y="733728"/>
            <a:ext cx="9581881" cy="7038672"/>
          </a:xfrm>
        </p:spPr>
        <p:txBody>
          <a:bodyPr/>
          <a:lstStyle/>
          <a:p>
            <a:r>
              <a:rPr lang="en-US" sz="2800" dirty="0" smtClean="0"/>
              <a:t>Substantial boost in tritium endpoint statistics ✅</a:t>
            </a:r>
          </a:p>
          <a:p>
            <a:pPr lvl="1"/>
            <a:r>
              <a:rPr lang="en-US" sz="2400" dirty="0" smtClean="0"/>
              <a:t>KATRIN ~50cm</a:t>
            </a:r>
            <a:r>
              <a:rPr lang="en-US" sz="2400" baseline="30000" dirty="0" smtClean="0"/>
              <a:t>2</a:t>
            </a:r>
            <a:r>
              <a:rPr lang="en-US" sz="2400" dirty="0" smtClean="0"/>
              <a:t> (equiv. to ~0.5m</a:t>
            </a:r>
            <a:r>
              <a:rPr lang="en-US" sz="2400" baseline="30000" dirty="0" smtClean="0"/>
              <a:t>2</a:t>
            </a:r>
            <a:r>
              <a:rPr lang="en-US" sz="2400" dirty="0" smtClean="0"/>
              <a:t> planar from gas column)</a:t>
            </a:r>
          </a:p>
          <a:p>
            <a:pPr lvl="1"/>
            <a:r>
              <a:rPr lang="en-US" sz="2400" dirty="0" smtClean="0"/>
              <a:t>PTOLEMY ~several sq. meters in R&amp;D </a:t>
            </a:r>
            <a:r>
              <a:rPr lang="en-US" sz="2400" dirty="0" smtClean="0"/>
              <a:t>phase II</a:t>
            </a:r>
            <a:endParaRPr lang="en-US" sz="2400" dirty="0" smtClean="0"/>
          </a:p>
          <a:p>
            <a:r>
              <a:rPr lang="en-US" sz="2800" dirty="0" smtClean="0"/>
              <a:t>Filter precision and differential measurements ✅</a:t>
            </a:r>
          </a:p>
          <a:p>
            <a:pPr lvl="1"/>
            <a:r>
              <a:rPr lang="en-US" sz="2400" dirty="0" smtClean="0"/>
              <a:t>Transverse drift filter precision no longer a limitation (KATRIN ~0.93eV), limited by RF estimate (~1msec) and finite cyclotron radius (10</a:t>
            </a:r>
            <a:r>
              <a:rPr lang="en-US" sz="2400" baseline="30000" dirty="0" smtClean="0"/>
              <a:t>-4</a:t>
            </a:r>
            <a:r>
              <a:rPr lang="en-US" sz="2400" dirty="0" smtClean="0"/>
              <a:t> filter </a:t>
            </a:r>
            <a:r>
              <a:rPr lang="en-US" sz="2400" dirty="0" smtClean="0">
                <a:sym typeface="Wingdings"/>
              </a:rPr>
              <a:t> </a:t>
            </a:r>
            <a:r>
              <a:rPr lang="en-US" sz="2400" dirty="0" smtClean="0"/>
              <a:t>~4.6mm at 1 </a:t>
            </a:r>
            <a:r>
              <a:rPr lang="en-US" sz="2400" dirty="0" err="1" smtClean="0"/>
              <a:t>mTesla</a:t>
            </a:r>
            <a:r>
              <a:rPr lang="en-US" sz="2400" dirty="0" smtClean="0"/>
              <a:t>)</a:t>
            </a:r>
          </a:p>
          <a:p>
            <a:pPr lvl="1"/>
            <a:r>
              <a:rPr lang="en-US" sz="2400" dirty="0" smtClean="0"/>
              <a:t>Differential measurements from calorimeter are likely to improve to better than 0.05eV and will average statistically</a:t>
            </a:r>
          </a:p>
          <a:p>
            <a:r>
              <a:rPr lang="en-US" sz="2800" dirty="0" smtClean="0"/>
              <a:t>Molecular smearing</a:t>
            </a:r>
          </a:p>
          <a:p>
            <a:pPr lvl="1"/>
            <a:r>
              <a:rPr lang="en-US" sz="2300" dirty="0" smtClean="0"/>
              <a:t>T</a:t>
            </a:r>
            <a:r>
              <a:rPr lang="en-US" sz="2300" baseline="-25000" dirty="0" smtClean="0"/>
              <a:t>2</a:t>
            </a:r>
            <a:r>
              <a:rPr lang="en-US" sz="2300" dirty="0" smtClean="0"/>
              <a:t> ~4000K(~0.34eV), Graphene ~700K(&lt;~0.06eV), </a:t>
            </a:r>
          </a:p>
          <a:p>
            <a:pPr lvl="1"/>
            <a:r>
              <a:rPr lang="en-US" sz="2300" dirty="0" smtClean="0"/>
              <a:t>Cu(111) ~350K(&lt;~0.03eV), Au(111) ~111K(&lt;~0.01eV), Atomic?</a:t>
            </a:r>
            <a:endParaRPr lang="en-US" sz="2300" dirty="0"/>
          </a:p>
          <a:p>
            <a:r>
              <a:rPr lang="en-US" sz="2800" dirty="0" smtClean="0"/>
              <a:t>Scaling up target area ~10</a:t>
            </a:r>
            <a:r>
              <a:rPr lang="en-US" sz="2800" baseline="30000" dirty="0" smtClean="0"/>
              <a:t>4</a:t>
            </a:r>
            <a:r>
              <a:rPr lang="en-US" sz="2800" dirty="0" smtClean="0"/>
              <a:t> sq. meters (1 gram T)</a:t>
            </a:r>
          </a:p>
          <a:p>
            <a:pPr lvl="1"/>
            <a:r>
              <a:rPr lang="en-US" sz="2300" dirty="0" smtClean="0"/>
              <a:t>~100 meter long hall (~100Cu/meter) ~100-500 sq. meter filter</a:t>
            </a:r>
          </a:p>
          <a:p>
            <a:pPr lvl="1"/>
            <a:r>
              <a:rPr lang="en-US" sz="2300" dirty="0" smtClean="0"/>
              <a:t>Parallel motion multiplexing (“factorized”) ~x2000 filter area</a:t>
            </a:r>
          </a:p>
          <a:p>
            <a:pPr lvl="1"/>
            <a:r>
              <a:rPr lang="en-US" sz="2300" dirty="0" smtClean="0"/>
              <a:t>Time-multiplexed RF instrumentation ~x1000</a:t>
            </a:r>
            <a:endParaRPr lang="en-US" sz="2300" dirty="0"/>
          </a:p>
        </p:txBody>
      </p:sp>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7</a:t>
            </a:fld>
            <a:endParaRPr lang="en-US" dirty="0"/>
          </a:p>
        </p:txBody>
      </p:sp>
    </p:spTree>
    <p:extLst>
      <p:ext uri="{BB962C8B-B14F-4D97-AF65-F5344CB8AC3E}">
        <p14:creationId xmlns:p14="http://schemas.microsoft.com/office/powerpoint/2010/main" val="1868505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08" y="872243"/>
            <a:ext cx="9004373" cy="6753280"/>
          </a:xfrm>
          <a:prstGeom prst="rect">
            <a:avLst/>
          </a:prstGeom>
        </p:spPr>
      </p:pic>
      <p:sp>
        <p:nvSpPr>
          <p:cNvPr id="8" name="TextBox 7"/>
          <p:cNvSpPr txBox="1"/>
          <p:nvPr/>
        </p:nvSpPr>
        <p:spPr>
          <a:xfrm>
            <a:off x="551107" y="1654275"/>
            <a:ext cx="9004373" cy="1087750"/>
          </a:xfrm>
          <a:prstGeom prst="rect">
            <a:avLst/>
          </a:prstGeom>
          <a:noFill/>
        </p:spPr>
        <p:txBody>
          <a:bodyPr wrap="square" lIns="101870" tIns="50935" rIns="101870" bIns="50935" rtlCol="0">
            <a:spAutoFit/>
          </a:bodyPr>
          <a:lstStyle/>
          <a:p>
            <a:r>
              <a:rPr lang="en-US" sz="3200" b="1" dirty="0" smtClean="0">
                <a:solidFill>
                  <a:schemeClr val="bg1"/>
                </a:solidFill>
              </a:rPr>
              <a:t>P</a:t>
            </a:r>
            <a:r>
              <a:rPr lang="en-US" sz="3200" dirty="0" smtClean="0">
                <a:solidFill>
                  <a:schemeClr val="bg1"/>
                </a:solidFill>
              </a:rPr>
              <a:t>rinceton </a:t>
            </a:r>
            <a:r>
              <a:rPr lang="en-US" sz="3200" b="1" dirty="0" smtClean="0">
                <a:solidFill>
                  <a:schemeClr val="bg1"/>
                </a:solidFill>
              </a:rPr>
              <a:t>T</a:t>
            </a:r>
            <a:r>
              <a:rPr lang="en-US" sz="3200" dirty="0" smtClean="0">
                <a:solidFill>
                  <a:schemeClr val="bg1"/>
                </a:solidFill>
              </a:rPr>
              <a:t>ritium </a:t>
            </a:r>
            <a:r>
              <a:rPr lang="en-US" sz="3200" b="1" dirty="0" smtClean="0">
                <a:solidFill>
                  <a:schemeClr val="bg1"/>
                </a:solidFill>
              </a:rPr>
              <a:t>O</a:t>
            </a:r>
            <a:r>
              <a:rPr lang="en-US" sz="3200" dirty="0" smtClean="0">
                <a:solidFill>
                  <a:schemeClr val="bg1"/>
                </a:solidFill>
              </a:rPr>
              <a:t>bservatory </a:t>
            </a:r>
          </a:p>
          <a:p>
            <a:r>
              <a:rPr lang="en-US" sz="3200" dirty="0" smtClean="0">
                <a:solidFill>
                  <a:schemeClr val="bg1"/>
                </a:solidFill>
              </a:rPr>
              <a:t>for </a:t>
            </a:r>
            <a:r>
              <a:rPr lang="en-US" sz="3200" b="1" dirty="0" smtClean="0">
                <a:solidFill>
                  <a:schemeClr val="bg1"/>
                </a:solidFill>
              </a:rPr>
              <a:t>L</a:t>
            </a:r>
            <a:r>
              <a:rPr lang="en-US" sz="3200" dirty="0" smtClean="0">
                <a:solidFill>
                  <a:schemeClr val="bg1"/>
                </a:solidFill>
              </a:rPr>
              <a:t>ight, </a:t>
            </a:r>
            <a:r>
              <a:rPr lang="en-US" sz="3200" b="1" dirty="0" smtClean="0">
                <a:solidFill>
                  <a:schemeClr val="bg1"/>
                </a:solidFill>
              </a:rPr>
              <a:t>E</a:t>
            </a:r>
            <a:r>
              <a:rPr lang="en-US" sz="3200" dirty="0" smtClean="0">
                <a:solidFill>
                  <a:schemeClr val="bg1"/>
                </a:solidFill>
              </a:rPr>
              <a:t>arly-universe, </a:t>
            </a:r>
            <a:r>
              <a:rPr lang="en-US" sz="3200" b="1" dirty="0" smtClean="0">
                <a:solidFill>
                  <a:schemeClr val="bg1"/>
                </a:solidFill>
              </a:rPr>
              <a:t>M</a:t>
            </a:r>
            <a:r>
              <a:rPr lang="en-US" sz="3200" dirty="0" smtClean="0">
                <a:solidFill>
                  <a:schemeClr val="bg1"/>
                </a:solidFill>
              </a:rPr>
              <a:t>assive-neutrino </a:t>
            </a:r>
            <a:r>
              <a:rPr lang="en-US" sz="3200" b="1" dirty="0" smtClean="0">
                <a:solidFill>
                  <a:schemeClr val="bg1"/>
                </a:solidFill>
              </a:rPr>
              <a:t>Y</a:t>
            </a:r>
            <a:r>
              <a:rPr lang="en-US" sz="3200" dirty="0" smtClean="0">
                <a:solidFill>
                  <a:schemeClr val="bg1"/>
                </a:solidFill>
              </a:rPr>
              <a:t>ield</a:t>
            </a:r>
            <a:endParaRPr lang="en-US" sz="3200" dirty="0">
              <a:solidFill>
                <a:schemeClr val="bg1"/>
              </a:solidFill>
            </a:endParaRPr>
          </a:p>
        </p:txBody>
      </p:sp>
      <p:sp>
        <p:nvSpPr>
          <p:cNvPr id="2" name="Title 1"/>
          <p:cNvSpPr>
            <a:spLocks noGrp="1"/>
          </p:cNvSpPr>
          <p:nvPr>
            <p:ph type="title"/>
          </p:nvPr>
        </p:nvSpPr>
        <p:spPr/>
        <p:txBody>
          <a:bodyPr/>
          <a:lstStyle/>
          <a:p>
            <a:r>
              <a:rPr lang="en-US" dirty="0" smtClean="0"/>
              <a:t>PTOLEMY Prototype</a:t>
            </a:r>
            <a:endParaRPr lang="en-US" dirty="0"/>
          </a:p>
        </p:txBody>
      </p:sp>
      <p:sp>
        <p:nvSpPr>
          <p:cNvPr id="4" name="Slide Number Placeholder 3"/>
          <p:cNvSpPr>
            <a:spLocks noGrp="1"/>
          </p:cNvSpPr>
          <p:nvPr>
            <p:ph type="sldNum" sz="quarter" idx="12"/>
          </p:nvPr>
        </p:nvSpPr>
        <p:spPr/>
        <p:txBody>
          <a:bodyPr/>
          <a:lstStyle/>
          <a:p>
            <a:pPr>
              <a:defRPr/>
            </a:pPr>
            <a:fld id="{EB07B666-0005-D843-B37B-9851DF6282A0}" type="slidenum">
              <a:rPr lang="en-US" smtClean="0"/>
              <a:pPr>
                <a:defRPr/>
              </a:pPr>
              <a:t>8</a:t>
            </a:fld>
            <a:endParaRPr lang="en-US"/>
          </a:p>
        </p:txBody>
      </p:sp>
      <p:sp>
        <p:nvSpPr>
          <p:cNvPr id="6" name="TextBox 5"/>
          <p:cNvSpPr txBox="1"/>
          <p:nvPr/>
        </p:nvSpPr>
        <p:spPr>
          <a:xfrm>
            <a:off x="447997" y="5559768"/>
            <a:ext cx="3272050" cy="830997"/>
          </a:xfrm>
          <a:prstGeom prst="rect">
            <a:avLst/>
          </a:prstGeom>
          <a:noFill/>
        </p:spPr>
        <p:txBody>
          <a:bodyPr wrap="none" rtlCol="0">
            <a:spAutoFit/>
          </a:bodyPr>
          <a:lstStyle/>
          <a:p>
            <a:r>
              <a:rPr lang="en-US" sz="2400" b="1" dirty="0" smtClean="0">
                <a:solidFill>
                  <a:schemeClr val="bg1"/>
                </a:solidFill>
              </a:rPr>
              <a:t>R&amp;D Prototype @ PU</a:t>
            </a:r>
          </a:p>
          <a:p>
            <a:r>
              <a:rPr lang="en-US" sz="2400" b="1" dirty="0" smtClean="0">
                <a:solidFill>
                  <a:schemeClr val="bg1"/>
                </a:solidFill>
              </a:rPr>
              <a:t>(June 7, 2017)</a:t>
            </a:r>
            <a:endParaRPr lang="en-US" sz="2400" b="1" dirty="0">
              <a:solidFill>
                <a:schemeClr val="bg1"/>
              </a:solidFill>
            </a:endParaRPr>
          </a:p>
        </p:txBody>
      </p:sp>
      <p:sp>
        <p:nvSpPr>
          <p:cNvPr id="7" name="TextBox 6"/>
          <p:cNvSpPr txBox="1"/>
          <p:nvPr/>
        </p:nvSpPr>
        <p:spPr>
          <a:xfrm>
            <a:off x="445176" y="6671807"/>
            <a:ext cx="3491273" cy="861774"/>
          </a:xfrm>
          <a:prstGeom prst="rect">
            <a:avLst/>
          </a:prstGeom>
          <a:noFill/>
        </p:spPr>
        <p:txBody>
          <a:bodyPr wrap="none" rtlCol="0">
            <a:spAutoFit/>
          </a:bodyPr>
          <a:lstStyle/>
          <a:p>
            <a:r>
              <a:rPr lang="en-US" sz="1400" dirty="0" smtClean="0">
                <a:solidFill>
                  <a:schemeClr val="bg1"/>
                </a:solidFill>
              </a:rPr>
              <a:t>Supported by:</a:t>
            </a:r>
          </a:p>
          <a:p>
            <a:r>
              <a:rPr lang="en-US" dirty="0" smtClean="0">
                <a:solidFill>
                  <a:schemeClr val="bg1"/>
                </a:solidFill>
              </a:rPr>
              <a:t>The Simons Foundation</a:t>
            </a:r>
          </a:p>
          <a:p>
            <a:r>
              <a:rPr lang="en-US" dirty="0" smtClean="0">
                <a:solidFill>
                  <a:schemeClr val="bg1"/>
                </a:solidFill>
              </a:rPr>
              <a:t>The John Templeton Foundation</a:t>
            </a:r>
            <a:endParaRPr lang="en-US" dirty="0">
              <a:solidFill>
                <a:schemeClr val="bg1"/>
              </a:solidFill>
            </a:endParaRPr>
          </a:p>
        </p:txBody>
      </p:sp>
    </p:spTree>
    <p:extLst>
      <p:ext uri="{BB962C8B-B14F-4D97-AF65-F5344CB8AC3E}">
        <p14:creationId xmlns:p14="http://schemas.microsoft.com/office/powerpoint/2010/main" val="4127599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261"/>
          <a:stretch/>
        </p:blipFill>
        <p:spPr>
          <a:xfrm>
            <a:off x="0" y="0"/>
            <a:ext cx="10058402" cy="6056498"/>
          </a:xfrm>
          <a:prstGeom prst="rect">
            <a:avLst/>
          </a:prstGeom>
        </p:spPr>
      </p:pic>
      <p:sp>
        <p:nvSpPr>
          <p:cNvPr id="2" name="Title 1"/>
          <p:cNvSpPr>
            <a:spLocks noGrp="1"/>
          </p:cNvSpPr>
          <p:nvPr>
            <p:ph type="title"/>
          </p:nvPr>
        </p:nvSpPr>
        <p:spPr>
          <a:xfrm>
            <a:off x="232043" y="193185"/>
            <a:ext cx="9620296" cy="1036320"/>
          </a:xfrm>
        </p:spPr>
        <p:txBody>
          <a:bodyPr/>
          <a:lstStyle/>
          <a:p>
            <a:r>
              <a:rPr lang="en-US" smtClean="0"/>
              <a:t>Present </a:t>
            </a:r>
            <a:r>
              <a:rPr lang="en-US" smtClean="0"/>
              <a:t>and </a:t>
            </a:r>
            <a:r>
              <a:rPr lang="en-US" smtClean="0"/>
              <a:t>Possible Future </a:t>
            </a:r>
            <a:r>
              <a:rPr lang="en-US" dirty="0" smtClean="0"/>
              <a:t>Sites</a:t>
            </a:r>
            <a:endParaRPr lang="en-US" dirty="0"/>
          </a:p>
        </p:txBody>
      </p:sp>
      <p:sp>
        <p:nvSpPr>
          <p:cNvPr id="6" name="TextBox 5"/>
          <p:cNvSpPr txBox="1"/>
          <p:nvPr/>
        </p:nvSpPr>
        <p:spPr>
          <a:xfrm>
            <a:off x="141890" y="2151886"/>
            <a:ext cx="4157613" cy="954107"/>
          </a:xfrm>
          <a:prstGeom prst="rect">
            <a:avLst/>
          </a:prstGeom>
          <a:noFill/>
        </p:spPr>
        <p:txBody>
          <a:bodyPr wrap="none" rtlCol="0">
            <a:spAutoFit/>
          </a:bodyPr>
          <a:lstStyle/>
          <a:p>
            <a:r>
              <a:rPr lang="en-US" sz="2800" dirty="0" smtClean="0">
                <a:solidFill>
                  <a:schemeClr val="bg1"/>
                </a:solidFill>
              </a:rPr>
              <a:t>Gran </a:t>
            </a:r>
            <a:r>
              <a:rPr lang="en-US" sz="2800" dirty="0" err="1" smtClean="0">
                <a:solidFill>
                  <a:schemeClr val="bg1"/>
                </a:solidFill>
              </a:rPr>
              <a:t>Sasso</a:t>
            </a:r>
            <a:endParaRPr lang="en-US" sz="2800" dirty="0" smtClean="0">
              <a:solidFill>
                <a:schemeClr val="bg1"/>
              </a:solidFill>
            </a:endParaRPr>
          </a:p>
          <a:p>
            <a:r>
              <a:rPr lang="en-US" sz="2800" dirty="0" smtClean="0">
                <a:solidFill>
                  <a:schemeClr val="bg1"/>
                </a:solidFill>
              </a:rPr>
              <a:t>National Laboratory, Italy</a:t>
            </a:r>
          </a:p>
        </p:txBody>
      </p:sp>
      <p:pic>
        <p:nvPicPr>
          <p:cNvPr id="8" name="Content Placeholder 5" descr="../../../../Desktop/CiclopeDSCN1392.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 y="4049170"/>
            <a:ext cx="4885151" cy="3723231"/>
          </a:xfrm>
          <a:prstGeom prst="rect">
            <a:avLst/>
          </a:prstGeom>
          <a:noFill/>
          <a:ln>
            <a:noFill/>
          </a:ln>
        </p:spPr>
      </p:pic>
      <p:pic>
        <p:nvPicPr>
          <p:cNvPr id="9" name="Picture 8" descr=":::::Library:Containers:com.apple.mail:Data:Library:Mail Downloads:4A271B65-4A78-4CA7-A244-FE836D28F9E5:image1.png"/>
          <p:cNvPicPr/>
          <p:nvPr/>
        </p:nvPicPr>
        <p:blipFill>
          <a:blip r:embed="rId5"/>
          <a:srcRect/>
          <a:stretch>
            <a:fillRect/>
          </a:stretch>
        </p:blipFill>
        <p:spPr bwMode="auto">
          <a:xfrm>
            <a:off x="4885151" y="4049169"/>
            <a:ext cx="5173249" cy="3723231"/>
          </a:xfrm>
          <a:prstGeom prst="rect">
            <a:avLst/>
          </a:prstGeom>
          <a:noFill/>
          <a:ln w="9525">
            <a:noFill/>
            <a:miter lim="800000"/>
            <a:headEnd/>
            <a:tailEnd/>
          </a:ln>
        </p:spPr>
      </p:pic>
      <p:sp>
        <p:nvSpPr>
          <p:cNvPr id="10" name="Rectangle 9"/>
          <p:cNvSpPr/>
          <p:nvPr/>
        </p:nvSpPr>
        <p:spPr>
          <a:xfrm>
            <a:off x="5998296" y="7380084"/>
            <a:ext cx="3147015" cy="369332"/>
          </a:xfrm>
          <a:prstGeom prst="rect">
            <a:avLst/>
          </a:prstGeom>
        </p:spPr>
        <p:txBody>
          <a:bodyPr wrap="none">
            <a:spAutoFit/>
          </a:bodyPr>
          <a:lstStyle/>
          <a:p>
            <a:r>
              <a:rPr lang="en-US" dirty="0" err="1">
                <a:solidFill>
                  <a:schemeClr val="bg1"/>
                </a:solidFill>
              </a:rPr>
              <a:t>Soratte</a:t>
            </a:r>
            <a:r>
              <a:rPr lang="en-US" dirty="0">
                <a:solidFill>
                  <a:schemeClr val="bg1"/>
                </a:solidFill>
              </a:rPr>
              <a:t> Mountain near Rome</a:t>
            </a:r>
          </a:p>
        </p:txBody>
      </p:sp>
      <p:sp>
        <p:nvSpPr>
          <p:cNvPr id="11" name="Rectangle 10"/>
          <p:cNvSpPr/>
          <p:nvPr/>
        </p:nvSpPr>
        <p:spPr>
          <a:xfrm>
            <a:off x="665518" y="7367205"/>
            <a:ext cx="3677097" cy="369332"/>
          </a:xfrm>
          <a:prstGeom prst="rect">
            <a:avLst/>
          </a:prstGeom>
        </p:spPr>
        <p:txBody>
          <a:bodyPr wrap="none">
            <a:spAutoFit/>
          </a:bodyPr>
          <a:lstStyle/>
          <a:p>
            <a:r>
              <a:rPr lang="en-US" dirty="0">
                <a:solidFill>
                  <a:schemeClr val="bg1"/>
                </a:solidFill>
              </a:rPr>
              <a:t>Tunnel in </a:t>
            </a:r>
            <a:r>
              <a:rPr lang="en-US" dirty="0" err="1" smtClean="0">
                <a:solidFill>
                  <a:schemeClr val="bg1"/>
                </a:solidFill>
              </a:rPr>
              <a:t>Predappio</a:t>
            </a:r>
            <a:r>
              <a:rPr lang="en-US" dirty="0" smtClean="0">
                <a:solidFill>
                  <a:schemeClr val="bg1"/>
                </a:solidFill>
              </a:rPr>
              <a:t> near Bologna</a:t>
            </a:r>
            <a:endParaRPr lang="en-US" dirty="0">
              <a:solidFill>
                <a:schemeClr val="bg1"/>
              </a:solidFill>
            </a:endParaRPr>
          </a:p>
        </p:txBody>
      </p:sp>
      <p:sp>
        <p:nvSpPr>
          <p:cNvPr id="4" name="Slide Number Placeholder 3"/>
          <p:cNvSpPr>
            <a:spLocks noGrp="1"/>
          </p:cNvSpPr>
          <p:nvPr>
            <p:ph type="sldNum" sz="quarter" idx="12"/>
          </p:nvPr>
        </p:nvSpPr>
        <p:spPr>
          <a:xfrm>
            <a:off x="7543373" y="7283668"/>
            <a:ext cx="2346960" cy="491663"/>
          </a:xfrm>
        </p:spPr>
        <p:txBody>
          <a:bodyPr/>
          <a:lstStyle/>
          <a:p>
            <a:pPr>
              <a:defRPr/>
            </a:pPr>
            <a:fld id="{EB07B666-0005-D843-B37B-9851DF6282A0}" type="slidenum">
              <a:rPr lang="en-US" smtClean="0"/>
              <a:pPr>
                <a:defRPr/>
              </a:pPr>
              <a:t>9</a:t>
            </a:fld>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8192" y="1711196"/>
            <a:ext cx="2962141" cy="2221606"/>
          </a:xfrm>
          <a:prstGeom prst="rect">
            <a:avLst/>
          </a:prstGeom>
          <a:ln w="25400">
            <a:solidFill>
              <a:schemeClr val="bg1"/>
            </a:solidFill>
          </a:ln>
        </p:spPr>
      </p:pic>
      <p:cxnSp>
        <p:nvCxnSpPr>
          <p:cNvPr id="13" name="Straight Arrow Connector 12"/>
          <p:cNvCxnSpPr/>
          <p:nvPr/>
        </p:nvCxnSpPr>
        <p:spPr>
          <a:xfrm flipH="1">
            <a:off x="2504066" y="2570958"/>
            <a:ext cx="4424126" cy="1163915"/>
          </a:xfrm>
          <a:prstGeom prst="straightConnector1">
            <a:avLst/>
          </a:prstGeom>
          <a:ln w="5080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5632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60421</TotalTime>
  <Words>1362</Words>
  <Application>Microsoft Macintosh PowerPoint</Application>
  <PresentationFormat>Custom</PresentationFormat>
  <Paragraphs>174</Paragraphs>
  <Slides>14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ＭＳ Ｐゴシック</vt:lpstr>
      <vt:lpstr>Wingdings</vt:lpstr>
      <vt:lpstr>Arial</vt:lpstr>
      <vt:lpstr>Default Design</vt:lpstr>
      <vt:lpstr>Review of the PTOLEMY detector geometry</vt:lpstr>
      <vt:lpstr>Overview of Detectors</vt:lpstr>
      <vt:lpstr>Transverse Drift Filter</vt:lpstr>
      <vt:lpstr>Magnetic Field Gradient</vt:lpstr>
      <vt:lpstr>Parallel Motion</vt:lpstr>
      <vt:lpstr>Project 8 – RF Antennas</vt:lpstr>
      <vt:lpstr>Neutrino Mass and CNB Detection</vt:lpstr>
      <vt:lpstr>PTOLEMY Prototype</vt:lpstr>
      <vt:lpstr>Present and Possible Future Sites</vt:lpstr>
      <vt:lpstr>Target and RF</vt:lpstr>
      <vt:lpstr>Flux Concentrator</vt:lpstr>
      <vt:lpstr>Additional Slides</vt:lpstr>
      <vt:lpstr>Project 8 (Harmonic Trap)</vt:lpstr>
      <vt:lpstr>Project 8 – RF Antennas</vt:lpstr>
    </vt:vector>
  </TitlesOfParts>
  <Manager/>
  <Company>Princeton University</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PTOLEMY</dc:title>
  <dc:subject/>
  <dc:creator>tully</dc:creator>
  <cp:keywords/>
  <dc:description/>
  <cp:lastModifiedBy>Christopher G. Tully</cp:lastModifiedBy>
  <cp:revision>1400</cp:revision>
  <cp:lastPrinted>2018-10-28T18:56:56Z</cp:lastPrinted>
  <dcterms:created xsi:type="dcterms:W3CDTF">2017-03-29T20:20:21Z</dcterms:created>
  <dcterms:modified xsi:type="dcterms:W3CDTF">2018-11-26T22:53:34Z</dcterms:modified>
  <cp:category/>
</cp:coreProperties>
</file>