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327" r:id="rId6"/>
    <p:sldId id="330" r:id="rId7"/>
    <p:sldId id="260" r:id="rId8"/>
    <p:sldId id="316" r:id="rId9"/>
    <p:sldId id="268" r:id="rId10"/>
    <p:sldId id="287" r:id="rId11"/>
    <p:sldId id="317" r:id="rId12"/>
    <p:sldId id="263" r:id="rId13"/>
    <p:sldId id="264" r:id="rId14"/>
    <p:sldId id="265" r:id="rId15"/>
    <p:sldId id="323" r:id="rId16"/>
    <p:sldId id="290" r:id="rId17"/>
    <p:sldId id="269" r:id="rId18"/>
    <p:sldId id="318" r:id="rId19"/>
    <p:sldId id="312" r:id="rId20"/>
    <p:sldId id="313" r:id="rId21"/>
    <p:sldId id="315" r:id="rId22"/>
    <p:sldId id="328" r:id="rId23"/>
    <p:sldId id="289" r:id="rId24"/>
    <p:sldId id="329" r:id="rId25"/>
    <p:sldId id="311" r:id="rId26"/>
    <p:sldId id="319" r:id="rId27"/>
    <p:sldId id="321" r:id="rId28"/>
    <p:sldId id="284" r:id="rId29"/>
    <p:sldId id="297" r:id="rId30"/>
    <p:sldId id="314" r:id="rId31"/>
    <p:sldId id="299" r:id="rId32"/>
    <p:sldId id="300" r:id="rId33"/>
    <p:sldId id="298" r:id="rId34"/>
    <p:sldId id="301" r:id="rId35"/>
    <p:sldId id="302" r:id="rId36"/>
    <p:sldId id="285" r:id="rId37"/>
    <p:sldId id="304" r:id="rId38"/>
    <p:sldId id="305" r:id="rId39"/>
    <p:sldId id="308" r:id="rId40"/>
    <p:sldId id="309" r:id="rId41"/>
    <p:sldId id="320" r:id="rId42"/>
    <p:sldId id="322" r:id="rId43"/>
    <p:sldId id="326" r:id="rId44"/>
    <p:sldId id="325" r:id="rId45"/>
    <p:sldId id="324" r:id="rId46"/>
    <p:sldId id="335" r:id="rId47"/>
    <p:sldId id="333" r:id="rId48"/>
    <p:sldId id="286" r:id="rId49"/>
    <p:sldId id="332" r:id="rId50"/>
    <p:sldId id="334" r:id="rId5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1E3123"/>
    <a:srgbClr val="548235"/>
    <a:srgbClr val="5B9BD5"/>
    <a:srgbClr val="EDEDE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81"/>
    <p:restoredTop sz="94714"/>
  </p:normalViewPr>
  <p:slideViewPr>
    <p:cSldViewPr snapToGrid="0" snapToObjects="1">
      <p:cViewPr varScale="1">
        <p:scale>
          <a:sx n="118" d="100"/>
          <a:sy n="118" d="100"/>
        </p:scale>
        <p:origin x="24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36C56A-DE9C-C546-9DE7-9F7B46F0C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81DAFBF-63F5-B641-BDC4-5EF86AF30E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235BDC6-4BD7-F44F-96C0-1C5B31E29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51263-4776-C046-8FE5-EB38CB62A873}" type="datetimeFigureOut">
              <a:rPr lang="it-IT" smtClean="0"/>
              <a:t>16/10/18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F14C78-B8E9-9F48-8348-41ADDCD90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C7C2CC7-D966-1D41-874E-54B0DD646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0E78A-2B72-1E47-8118-7B53341E41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2690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1C0387-4A60-FD45-8A0F-4FC3B31BE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49356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64941A3-458B-5446-9856-C4217C95B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6521C3F-B84F-8241-AC05-15405BF42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51263-4776-C046-8FE5-EB38CB62A873}" type="datetimeFigureOut">
              <a:rPr lang="it-IT" smtClean="0"/>
              <a:t>16/10/18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79B438-E1EA-3343-ADAF-6665566E0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7CEB421-704E-9743-A157-0A1ADBA3F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0E78A-2B72-1E47-8118-7B53341E41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0323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9129AFB-5110-6C4E-80D7-DBCDB688B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51263-4776-C046-8FE5-EB38CB62A873}" type="datetimeFigureOut">
              <a:rPr lang="it-IT" smtClean="0"/>
              <a:t>16/10/18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4042965-C68A-0441-9328-D5F88D7E0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FD21264-FFE0-7740-AC37-F56194CE3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0E78A-2B72-1E47-8118-7B53341E413B}" type="slidenum">
              <a:rPr lang="it-IT" smtClean="0"/>
              <a:t>‹N›</a:t>
            </a:fld>
            <a:endParaRPr lang="it-IT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828DCE9C-1E84-3747-814C-80448339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49356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71023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613FED6-849A-2C44-A910-C9078BAFA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51263-4776-C046-8FE5-EB38CB62A873}" type="datetimeFigureOut">
              <a:rPr lang="it-IT" smtClean="0"/>
              <a:t>16/10/18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FE8E415-4A54-A14D-A824-802FDCAFA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65FC432-AADA-BF44-89D7-46CFB22E1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0E78A-2B72-1E47-8118-7B53341E41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9486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EF0C240-F06F-CC4D-974A-1824ACFE0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796081C-3068-994D-B41D-BD8E3BEE2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EB12AF-D2C0-834E-BF3B-DEC14EC852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51263-4776-C046-8FE5-EB38CB62A873}" type="datetimeFigureOut">
              <a:rPr lang="it-IT" smtClean="0"/>
              <a:t>16/10/18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FE19A15-8D5E-2049-A569-F6A69871BA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A2F9AF3-294B-C74C-B37D-FC95B9BCF7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0E78A-2B72-1E47-8118-7B53341E41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8006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microsoft.com/office/2007/relationships/hdphoto" Target="../media/hdphoto1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tiff"/><Relationship Id="rId2" Type="http://schemas.openxmlformats.org/officeDocument/2006/relationships/image" Target="../media/image10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5" Type="http://schemas.openxmlformats.org/officeDocument/2006/relationships/image" Target="../media/image12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9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Relationship Id="rId14" Type="http://schemas.openxmlformats.org/officeDocument/2006/relationships/image" Target="../media/image1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5E9F91-858E-B144-82BF-A8F07954E6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/>
              <a:t>BTF/LINAC upgrade status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FF897DE-2BF6-0344-B21A-B691C61E3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789823"/>
          </a:xfrm>
        </p:spPr>
        <p:txBody>
          <a:bodyPr/>
          <a:lstStyle/>
          <a:p>
            <a:r>
              <a:rPr lang="it-IT" dirty="0"/>
              <a:t>P. Valente</a:t>
            </a:r>
          </a:p>
          <a:p>
            <a:r>
              <a:rPr lang="it-IT" sz="1600" dirty="0" err="1"/>
              <a:t>Acc</a:t>
            </a:r>
            <a:r>
              <a:rPr lang="it-IT" sz="1600" dirty="0"/>
              <a:t>. </a:t>
            </a:r>
            <a:r>
              <a:rPr lang="it-IT" sz="1600" dirty="0" err="1"/>
              <a:t>Div</a:t>
            </a:r>
            <a:r>
              <a:rPr lang="it-IT" sz="1600" dirty="0"/>
              <a:t>. Meeting, 15 </a:t>
            </a:r>
            <a:r>
              <a:rPr lang="it-IT" sz="1600" dirty="0" err="1"/>
              <a:t>Oct</a:t>
            </a:r>
            <a:r>
              <a:rPr lang="it-IT" sz="1600" dirty="0"/>
              <a:t>. 2018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F2907C6-E125-EE4A-95B7-6AD002E8AB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71" y="240465"/>
            <a:ext cx="3531588" cy="157964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C1CBD31-545A-4345-BBFE-527F698162B0}"/>
              </a:ext>
            </a:extLst>
          </p:cNvPr>
          <p:cNvSpPr txBox="1"/>
          <p:nvPr/>
        </p:nvSpPr>
        <p:spPr>
          <a:xfrm>
            <a:off x="4097953" y="5257800"/>
            <a:ext cx="4493153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dirty="0" err="1">
                <a:solidFill>
                  <a:schemeClr val="accent1"/>
                </a:solidFill>
              </a:rPr>
              <a:t>What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 err="1">
                <a:solidFill>
                  <a:schemeClr val="accent1"/>
                </a:solidFill>
              </a:rPr>
              <a:t>has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 err="1">
                <a:solidFill>
                  <a:schemeClr val="accent1"/>
                </a:solidFill>
              </a:rPr>
              <a:t>been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 err="1">
                <a:solidFill>
                  <a:schemeClr val="accent1"/>
                </a:solidFill>
              </a:rPr>
              <a:t>going</a:t>
            </a:r>
            <a:r>
              <a:rPr lang="it-IT" dirty="0">
                <a:solidFill>
                  <a:schemeClr val="accent1"/>
                </a:solidFill>
              </a:rPr>
              <a:t> on in the last </a:t>
            </a:r>
            <a:r>
              <a:rPr lang="it-IT" dirty="0" err="1">
                <a:solidFill>
                  <a:schemeClr val="accent1"/>
                </a:solidFill>
              </a:rPr>
              <a:t>months</a:t>
            </a:r>
            <a:endParaRPr lang="it-IT" dirty="0">
              <a:solidFill>
                <a:schemeClr val="accent1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dirty="0" err="1">
                <a:solidFill>
                  <a:schemeClr val="accent1"/>
                </a:solidFill>
              </a:rPr>
              <a:t>Plans</a:t>
            </a:r>
            <a:r>
              <a:rPr lang="it-IT" dirty="0">
                <a:solidFill>
                  <a:schemeClr val="accent1"/>
                </a:solidFill>
              </a:rPr>
              <a:t> up to the end of PADME run-1</a:t>
            </a:r>
          </a:p>
        </p:txBody>
      </p:sp>
    </p:spTree>
    <p:extLst>
      <p:ext uri="{BB962C8B-B14F-4D97-AF65-F5344CB8AC3E}">
        <p14:creationId xmlns:p14="http://schemas.microsoft.com/office/powerpoint/2010/main" val="4162552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E826AF-B5F4-464B-9CE6-6FB0044D2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/>
              <a:t>Dismantling &amp; civil engineering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1CFE968F-141C-D64C-808D-CC190EE7FE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74183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17C514E-2D16-D741-BC3A-0C5C902CA3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573" t="-2116" b="-2078"/>
          <a:stretch/>
        </p:blipFill>
        <p:spPr>
          <a:xfrm>
            <a:off x="6757311" y="843486"/>
            <a:ext cx="3027487" cy="21005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21C6298-D6CE-5541-9C52-E89B2AB6C3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59" r="-7051"/>
          <a:stretch/>
        </p:blipFill>
        <p:spPr>
          <a:xfrm rot="10800000">
            <a:off x="435127" y="896495"/>
            <a:ext cx="3092824" cy="2100555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8C6C769C-E4D9-594E-BF64-984DA47D78D6}"/>
                  </a:ext>
                </a:extLst>
              </p:cNvPr>
              <p:cNvSpPr/>
              <p:nvPr/>
            </p:nvSpPr>
            <p:spPr>
              <a:xfrm>
                <a:off x="1473665" y="1320455"/>
                <a:ext cx="774000" cy="378000"/>
              </a:xfrm>
              <a:prstGeom prst="rect">
                <a:avLst/>
              </a:prstGeom>
              <a:solidFill>
                <a:schemeClr val="accent4">
                  <a:alpha val="50196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000">
                    <a:solidFill>
                      <a:schemeClr val="tx1"/>
                    </a:solidFill>
                  </a:rPr>
                  <a:t>DA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it-IT" sz="1000">
                    <a:solidFill>
                      <a:schemeClr val="tx1"/>
                    </a:solidFill>
                  </a:rPr>
                  <a:t>NE </a:t>
                </a:r>
                <a:r>
                  <a:rPr lang="it-IT" sz="1000" err="1">
                    <a:solidFill>
                      <a:schemeClr val="tx1"/>
                    </a:solidFill>
                  </a:rPr>
                  <a:t>racks</a:t>
                </a:r>
                <a:endParaRPr lang="it-IT" sz="1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8C6C769C-E4D9-594E-BF64-984DA47D78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665" y="1320455"/>
                <a:ext cx="774000" cy="378000"/>
              </a:xfrm>
              <a:prstGeom prst="rect">
                <a:avLst/>
              </a:prstGeom>
              <a:blipFill>
                <a:blip r:embed="rId4"/>
                <a:stretch>
                  <a:fillRect b="-6250"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sellaDiTesto 6">
            <a:extLst>
              <a:ext uri="{FF2B5EF4-FFF2-40B4-BE49-F238E27FC236}">
                <a16:creationId xmlns:a16="http://schemas.microsoft.com/office/drawing/2014/main" id="{3C61177C-4894-C846-BB10-93423A88D3FF}"/>
              </a:ext>
            </a:extLst>
          </p:cNvPr>
          <p:cNvSpPr txBox="1"/>
          <p:nvPr/>
        </p:nvSpPr>
        <p:spPr>
          <a:xfrm>
            <a:off x="1658051" y="1723457"/>
            <a:ext cx="8841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/>
              <a:t>Control room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8908432-CA82-CB48-A35D-5B72F6FCD48F}"/>
              </a:ext>
            </a:extLst>
          </p:cNvPr>
          <p:cNvSpPr txBox="1"/>
          <p:nvPr/>
        </p:nvSpPr>
        <p:spPr>
          <a:xfrm>
            <a:off x="8256512" y="1820589"/>
            <a:ext cx="53298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BTF-2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19015BFA-1AE0-AC49-BD47-1C3BB8901FDF}"/>
                  </a:ext>
                </a:extLst>
              </p:cNvPr>
              <p:cNvSpPr/>
              <p:nvPr/>
            </p:nvSpPr>
            <p:spPr>
              <a:xfrm>
                <a:off x="7777581" y="1247180"/>
                <a:ext cx="774000" cy="378000"/>
              </a:xfrm>
              <a:prstGeom prst="rect">
                <a:avLst/>
              </a:prstGeom>
              <a:solidFill>
                <a:schemeClr val="accent4">
                  <a:alpha val="50196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000" dirty="0">
                    <a:solidFill>
                      <a:schemeClr val="tx1"/>
                    </a:solidFill>
                  </a:rPr>
                  <a:t>DA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it-IT" sz="1000" dirty="0">
                    <a:solidFill>
                      <a:schemeClr val="tx1"/>
                    </a:solidFill>
                  </a:rPr>
                  <a:t>NE </a:t>
                </a:r>
                <a:r>
                  <a:rPr lang="it-IT" sz="1000" dirty="0" err="1">
                    <a:solidFill>
                      <a:schemeClr val="tx1"/>
                    </a:solidFill>
                  </a:rPr>
                  <a:t>racks</a:t>
                </a:r>
                <a:endParaRPr lang="it-IT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19015BFA-1AE0-AC49-BD47-1C3BB8901F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7581" y="1247180"/>
                <a:ext cx="774000" cy="378000"/>
              </a:xfrm>
              <a:prstGeom prst="rect">
                <a:avLst/>
              </a:prstGeom>
              <a:blipFill>
                <a:blip r:embed="rId5"/>
                <a:stretch>
                  <a:fillRect b="-6250"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052463F-753D-7346-A0F4-6D336B648E39}"/>
              </a:ext>
            </a:extLst>
          </p:cNvPr>
          <p:cNvSpPr txBox="1"/>
          <p:nvPr/>
        </p:nvSpPr>
        <p:spPr>
          <a:xfrm>
            <a:off x="2944615" y="2334325"/>
            <a:ext cx="53298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/>
              <a:t>BTF-1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6F61483-83C4-3242-A1C8-BF70E6135FB0}"/>
              </a:ext>
            </a:extLst>
          </p:cNvPr>
          <p:cNvSpPr txBox="1"/>
          <p:nvPr/>
        </p:nvSpPr>
        <p:spPr>
          <a:xfrm>
            <a:off x="9161644" y="2281317"/>
            <a:ext cx="53298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BTF-1</a:t>
            </a:r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C18F54FE-911F-424F-8CC5-029E0B62F406}"/>
              </a:ext>
            </a:extLst>
          </p:cNvPr>
          <p:cNvCxnSpPr>
            <a:cxnSpLocks/>
          </p:cNvCxnSpPr>
          <p:nvPr/>
        </p:nvCxnSpPr>
        <p:spPr>
          <a:xfrm>
            <a:off x="1658051" y="1761557"/>
            <a:ext cx="555102" cy="402137"/>
          </a:xfrm>
          <a:prstGeom prst="line">
            <a:avLst/>
          </a:prstGeom>
          <a:ln w="15875" cap="rnd">
            <a:gradFill flip="none" rotWithShape="1">
              <a:gsLst>
                <a:gs pos="0">
                  <a:srgbClr val="F3A9AA">
                    <a:lumMod val="60000"/>
                    <a:lumOff val="40000"/>
                  </a:srgbClr>
                </a:gs>
                <a:gs pos="36000">
                  <a:srgbClr val="EA6B70"/>
                </a:gs>
                <a:gs pos="69000">
                  <a:srgbClr val="C00000"/>
                </a:gs>
                <a:gs pos="9700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186203EE-A462-5E4C-BCEC-0DA6E5E6C13D}"/>
              </a:ext>
            </a:extLst>
          </p:cNvPr>
          <p:cNvCxnSpPr>
            <a:cxnSpLocks/>
          </p:cNvCxnSpPr>
          <p:nvPr/>
        </p:nvCxnSpPr>
        <p:spPr>
          <a:xfrm flipH="1">
            <a:off x="1658051" y="1766518"/>
            <a:ext cx="548254" cy="397176"/>
          </a:xfrm>
          <a:prstGeom prst="line">
            <a:avLst/>
          </a:prstGeom>
          <a:ln w="15875" cap="rnd">
            <a:gradFill flip="none" rotWithShape="1">
              <a:gsLst>
                <a:gs pos="0">
                  <a:srgbClr val="F3A9AA">
                    <a:lumMod val="60000"/>
                    <a:lumOff val="40000"/>
                  </a:srgbClr>
                </a:gs>
                <a:gs pos="36000">
                  <a:srgbClr val="EA6B70"/>
                </a:gs>
                <a:gs pos="69000">
                  <a:srgbClr val="C00000"/>
                </a:gs>
                <a:gs pos="9700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magine 13">
            <a:extLst>
              <a:ext uri="{FF2B5EF4-FFF2-40B4-BE49-F238E27FC236}">
                <a16:creationId xmlns:a16="http://schemas.microsoft.com/office/drawing/2014/main" id="{F8408511-B2E1-6741-AC8A-D815A1ECE35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319" y="3519515"/>
            <a:ext cx="2869859" cy="14400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6B9B09C7-C05C-7544-9D6F-E29FFBE5DA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9038" y="1664098"/>
            <a:ext cx="165100" cy="46166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8DE89BB-AA1E-7C4D-8E26-6FEA77A7FCD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1500" y="1698801"/>
            <a:ext cx="27639" cy="77892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70AD06BF-68D4-A94A-BA3A-A3FEBCE67CA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6" y="3421011"/>
            <a:ext cx="2842769" cy="151200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8F0F58D8-9AD2-504B-A50B-2FCBDB77F73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206" y="5165745"/>
            <a:ext cx="3544931" cy="1476626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FE02E312-E47A-0348-B4BF-A92EEA9AFC0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9458" y="5165745"/>
            <a:ext cx="3477379" cy="1476626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E0500848-6F04-7F4D-A2A1-0425DB8994B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1623" y="3494309"/>
            <a:ext cx="2074294" cy="1424407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385EE48F-6BB1-D84D-BF26-D1FE2735682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8821" y="3421011"/>
            <a:ext cx="2043135" cy="1513432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274C557-531C-5649-A70B-191783501A66}"/>
              </a:ext>
            </a:extLst>
          </p:cNvPr>
          <p:cNvSpPr txBox="1"/>
          <p:nvPr/>
        </p:nvSpPr>
        <p:spPr>
          <a:xfrm>
            <a:off x="1997636" y="127380"/>
            <a:ext cx="1281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solidFill>
                  <a:schemeClr val="accent5"/>
                </a:solidFill>
              </a:rPr>
              <a:t>Before</a:t>
            </a:r>
            <a:endParaRPr lang="it-IT" sz="3200" dirty="0">
              <a:solidFill>
                <a:schemeClr val="accent5"/>
              </a:solidFill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62BED1F-DF49-B145-9E5A-D2C596A6054C}"/>
              </a:ext>
            </a:extLst>
          </p:cNvPr>
          <p:cNvSpPr txBox="1"/>
          <p:nvPr/>
        </p:nvSpPr>
        <p:spPr>
          <a:xfrm>
            <a:off x="7651267" y="173853"/>
            <a:ext cx="10266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solidFill>
                  <a:schemeClr val="accent5"/>
                </a:solidFill>
              </a:rPr>
              <a:t>After</a:t>
            </a:r>
            <a:endParaRPr lang="it-IT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934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922E6A2-1C0D-6144-8471-825701E593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"/>
          <a:stretch/>
        </p:blipFill>
        <p:spPr>
          <a:xfrm>
            <a:off x="6894490" y="120716"/>
            <a:ext cx="3386217" cy="264405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54A99FD-E051-9648-999A-199A942C8EB3}"/>
              </a:ext>
            </a:extLst>
          </p:cNvPr>
          <p:cNvSpPr txBox="1"/>
          <p:nvPr/>
        </p:nvSpPr>
        <p:spPr>
          <a:xfrm>
            <a:off x="8140584" y="2790501"/>
            <a:ext cx="894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21 Mar.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2EE2454-0408-1E47-A26C-C231559861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879" y="120717"/>
            <a:ext cx="4016484" cy="264405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C2F7D9B-AB21-714C-9E04-FB3AE3346E20}"/>
              </a:ext>
            </a:extLst>
          </p:cNvPr>
          <p:cNvSpPr txBox="1"/>
          <p:nvPr/>
        </p:nvSpPr>
        <p:spPr>
          <a:xfrm>
            <a:off x="4287842" y="2770587"/>
            <a:ext cx="894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16 Mar.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10A6D24-DD70-E944-AA2C-7FE623BB3FA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52" y="124335"/>
            <a:ext cx="2498969" cy="334159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0109670-B105-0347-92AF-0E0FE4B7355C}"/>
              </a:ext>
            </a:extLst>
          </p:cNvPr>
          <p:cNvSpPr txBox="1"/>
          <p:nvPr/>
        </p:nvSpPr>
        <p:spPr>
          <a:xfrm>
            <a:off x="883611" y="3465931"/>
            <a:ext cx="868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14 Feb.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3EBFFDEB-FB76-6C44-9994-18AF7AA497C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52" y="3999594"/>
            <a:ext cx="3352630" cy="240120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CF38B4E-1BB8-A149-B6EB-9278FD8202DA}"/>
              </a:ext>
            </a:extLst>
          </p:cNvPr>
          <p:cNvSpPr txBox="1"/>
          <p:nvPr/>
        </p:nvSpPr>
        <p:spPr>
          <a:xfrm>
            <a:off x="1325736" y="6403447"/>
            <a:ext cx="724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 Apr.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2B395E29-EE29-5447-956E-54FB8C74576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9592" y="3358051"/>
            <a:ext cx="2290525" cy="304274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46F3B9E-595E-4241-9C44-6104EB4DE7A8}"/>
              </a:ext>
            </a:extLst>
          </p:cNvPr>
          <p:cNvSpPr txBox="1"/>
          <p:nvPr/>
        </p:nvSpPr>
        <p:spPr>
          <a:xfrm>
            <a:off x="4343066" y="6403447"/>
            <a:ext cx="724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6 Apr.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602A390D-769C-E64F-9CC8-6C1CAB511C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0827" y="3358051"/>
            <a:ext cx="3996513" cy="3305549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D5838B1-CD23-664A-8122-40EC23AC8841}"/>
              </a:ext>
            </a:extLst>
          </p:cNvPr>
          <p:cNvSpPr txBox="1"/>
          <p:nvPr/>
        </p:nvSpPr>
        <p:spPr>
          <a:xfrm>
            <a:off x="10169864" y="4694759"/>
            <a:ext cx="841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11 Apr.</a:t>
            </a:r>
          </a:p>
        </p:txBody>
      </p:sp>
    </p:spTree>
    <p:extLst>
      <p:ext uri="{BB962C8B-B14F-4D97-AF65-F5344CB8AC3E}">
        <p14:creationId xmlns:p14="http://schemas.microsoft.com/office/powerpoint/2010/main" val="1368700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7EFF251-444C-6A4F-AF91-D6F514F608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737" y="82040"/>
            <a:ext cx="3742375" cy="282668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820266D-2282-AE43-8E68-64F675BA8783}"/>
              </a:ext>
            </a:extLst>
          </p:cNvPr>
          <p:cNvSpPr txBox="1"/>
          <p:nvPr/>
        </p:nvSpPr>
        <p:spPr>
          <a:xfrm>
            <a:off x="1587360" y="2908725"/>
            <a:ext cx="841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19 Apr.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44ABBE9-7610-FE4F-B761-C874C6E3BA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515" y="82040"/>
            <a:ext cx="3777119" cy="282370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36016EB-BDF0-1F47-A8F9-6E955568E6AA}"/>
              </a:ext>
            </a:extLst>
          </p:cNvPr>
          <p:cNvSpPr txBox="1"/>
          <p:nvPr/>
        </p:nvSpPr>
        <p:spPr>
          <a:xfrm>
            <a:off x="9084270" y="2842737"/>
            <a:ext cx="841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30 Apr.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4822A6A-2987-254A-87A7-2FEE62B2986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573" y="82041"/>
            <a:ext cx="3612482" cy="282668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D032351E-4E36-1744-BDED-9838C6442D5F}"/>
              </a:ext>
            </a:extLst>
          </p:cNvPr>
          <p:cNvSpPr txBox="1"/>
          <p:nvPr/>
        </p:nvSpPr>
        <p:spPr>
          <a:xfrm>
            <a:off x="5329735" y="2908725"/>
            <a:ext cx="7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 </a:t>
            </a:r>
            <a:r>
              <a:rPr lang="it-IT" dirty="0" err="1"/>
              <a:t>May</a:t>
            </a:r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2D068DB-6DEB-8B4C-A39D-B993E6BB66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737" y="3278057"/>
            <a:ext cx="3742375" cy="250632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7920A81-B4AB-7D4E-940C-A8945FCAAA87}"/>
              </a:ext>
            </a:extLst>
          </p:cNvPr>
          <p:cNvSpPr txBox="1"/>
          <p:nvPr/>
        </p:nvSpPr>
        <p:spPr>
          <a:xfrm>
            <a:off x="1626794" y="5784379"/>
            <a:ext cx="7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8 </a:t>
            </a:r>
            <a:r>
              <a:rPr lang="it-IT" dirty="0" err="1"/>
              <a:t>May</a:t>
            </a:r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12263EC-2DA2-B04F-BB8C-098BB21250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5934" y="3278056"/>
            <a:ext cx="3733700" cy="293591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C7ACE56-899A-4740-853E-07E5DFDF3907}"/>
              </a:ext>
            </a:extLst>
          </p:cNvPr>
          <p:cNvSpPr txBox="1"/>
          <p:nvPr/>
        </p:nvSpPr>
        <p:spPr>
          <a:xfrm>
            <a:off x="9183144" y="6213975"/>
            <a:ext cx="879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 </a:t>
            </a:r>
            <a:r>
              <a:rPr lang="it-IT" dirty="0" err="1"/>
              <a:t>May</a:t>
            </a:r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7DC02921-8D09-A24E-8402-42A58011CE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2993" y="3278055"/>
            <a:ext cx="3558503" cy="2935919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23E32E7-8CB4-0E40-AC7B-C9231B3C8689}"/>
              </a:ext>
            </a:extLst>
          </p:cNvPr>
          <p:cNvSpPr txBox="1"/>
          <p:nvPr/>
        </p:nvSpPr>
        <p:spPr>
          <a:xfrm>
            <a:off x="5356174" y="6213971"/>
            <a:ext cx="879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 </a:t>
            </a:r>
            <a:r>
              <a:rPr lang="it-IT" dirty="0" err="1"/>
              <a:t>May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26485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CE996AC-9EB6-2A43-BB81-FE805BB70B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60" y="217705"/>
            <a:ext cx="2645816" cy="279053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E30A357-3E1D-C143-AB91-D10FBF0B23A0}"/>
              </a:ext>
            </a:extLst>
          </p:cNvPr>
          <p:cNvSpPr txBox="1"/>
          <p:nvPr/>
        </p:nvSpPr>
        <p:spPr>
          <a:xfrm>
            <a:off x="1092328" y="3008243"/>
            <a:ext cx="879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11 </a:t>
            </a:r>
            <a:r>
              <a:rPr lang="it-IT" dirty="0" err="1"/>
              <a:t>May</a:t>
            </a:r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FF437D4-00D7-EA47-BD1E-8C810AB5C7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9077" y="217705"/>
            <a:ext cx="3245009" cy="232277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E501B59-B8E2-BB49-A1E8-567F618BDC20}"/>
              </a:ext>
            </a:extLst>
          </p:cNvPr>
          <p:cNvSpPr txBox="1"/>
          <p:nvPr/>
        </p:nvSpPr>
        <p:spPr>
          <a:xfrm>
            <a:off x="10456122" y="3008243"/>
            <a:ext cx="879280" cy="2522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18 </a:t>
            </a:r>
            <a:r>
              <a:rPr lang="it-IT" dirty="0" err="1"/>
              <a:t>May</a:t>
            </a:r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4DD1CDD1-C6BB-EC41-B807-636C352594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0333" y="217705"/>
            <a:ext cx="2210859" cy="279053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135B6AE-EA53-4345-A797-D4463548CF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3712" y="217705"/>
            <a:ext cx="3356530" cy="279053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28CDF70-471A-C644-A672-8FB443727EEA}"/>
              </a:ext>
            </a:extLst>
          </p:cNvPr>
          <p:cNvSpPr txBox="1"/>
          <p:nvPr/>
        </p:nvSpPr>
        <p:spPr>
          <a:xfrm>
            <a:off x="4205734" y="3066779"/>
            <a:ext cx="879280" cy="2522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17 </a:t>
            </a:r>
            <a:r>
              <a:rPr lang="it-IT" dirty="0" err="1"/>
              <a:t>May</a:t>
            </a:r>
            <a:endParaRPr lang="it-IT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D29C109B-A623-E847-8E3E-89142369717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43" y="3642452"/>
            <a:ext cx="3359975" cy="2525661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2248E0F-2334-E243-97A7-ED15E13D13A1}"/>
              </a:ext>
            </a:extLst>
          </p:cNvPr>
          <p:cNvSpPr txBox="1"/>
          <p:nvPr/>
        </p:nvSpPr>
        <p:spPr>
          <a:xfrm>
            <a:off x="3721683" y="4042309"/>
            <a:ext cx="1088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29 </a:t>
            </a:r>
            <a:r>
              <a:rPr lang="it-IT" dirty="0" err="1"/>
              <a:t>May</a:t>
            </a:r>
            <a:endParaRPr lang="it-IT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9E90AC14-EA72-FD40-97C2-6C6FB947400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180" y="4426226"/>
            <a:ext cx="3880490" cy="1744686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69328DF3-4900-764F-A225-2D1F67BF1DB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3319" y="2668360"/>
            <a:ext cx="1982259" cy="3499753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C2EC3D4-0305-FE4C-9073-D36EC95B4403}"/>
              </a:ext>
            </a:extLst>
          </p:cNvPr>
          <p:cNvSpPr txBox="1"/>
          <p:nvPr/>
        </p:nvSpPr>
        <p:spPr>
          <a:xfrm>
            <a:off x="8309604" y="6168113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7 </a:t>
            </a:r>
            <a:r>
              <a:rPr lang="it-IT" dirty="0" err="1"/>
              <a:t>Jun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5401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6C84284-064B-6541-AC7B-8F74488A88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370" y="127868"/>
            <a:ext cx="2379485" cy="319930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3F3411C-49AD-1049-AE52-B4F7A37B4259}"/>
              </a:ext>
            </a:extLst>
          </p:cNvPr>
          <p:cNvSpPr txBox="1"/>
          <p:nvPr/>
        </p:nvSpPr>
        <p:spPr>
          <a:xfrm>
            <a:off x="5493758" y="3327174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22 </a:t>
            </a:r>
            <a:r>
              <a:rPr lang="it-IT" dirty="0" err="1"/>
              <a:t>Jun</a:t>
            </a:r>
            <a:r>
              <a:rPr lang="it-IT" dirty="0"/>
              <a:t>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2A95517-F738-BA4B-9C35-BFBBF72E37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28" y="127868"/>
            <a:ext cx="4345998" cy="319930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F4D7564-E85C-914F-96FA-F710DAF8C3F1}"/>
              </a:ext>
            </a:extLst>
          </p:cNvPr>
          <p:cNvSpPr txBox="1"/>
          <p:nvPr/>
        </p:nvSpPr>
        <p:spPr>
          <a:xfrm>
            <a:off x="2000133" y="3327174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19 </a:t>
            </a:r>
            <a:r>
              <a:rPr lang="it-IT" dirty="0" err="1"/>
              <a:t>Jun</a:t>
            </a:r>
            <a:r>
              <a:rPr lang="it-IT" dirty="0"/>
              <a:t>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0FAF205-12B5-CB4C-B4D2-C849A87B7E8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998" y="127869"/>
            <a:ext cx="2357172" cy="319930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29A13FB-4FE8-6947-A282-46BE1664E568}"/>
              </a:ext>
            </a:extLst>
          </p:cNvPr>
          <p:cNvSpPr txBox="1"/>
          <p:nvPr/>
        </p:nvSpPr>
        <p:spPr>
          <a:xfrm>
            <a:off x="8082230" y="3327174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26 </a:t>
            </a:r>
            <a:r>
              <a:rPr lang="it-IT" dirty="0" err="1"/>
              <a:t>Jun</a:t>
            </a:r>
            <a:r>
              <a:rPr lang="it-IT" dirty="0"/>
              <a:t>.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FE50B3D-0AFE-334B-8E44-28D8780F3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28" y="3696506"/>
            <a:ext cx="9521426" cy="259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10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5B50EB-F99B-7443-8319-FEEA4F3A9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/>
              <a:t>Power, cooling, conditioning</a:t>
            </a:r>
          </a:p>
        </p:txBody>
      </p:sp>
      <p:sp>
        <p:nvSpPr>
          <p:cNvPr id="10" name="Freeform: Shape 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8F1F717-3FFA-964C-A018-6B08FD175B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292601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8001CA0C-BECB-D143-935F-1661A9A5458A}"/>
              </a:ext>
            </a:extLst>
          </p:cNvPr>
          <p:cNvSpPr txBox="1"/>
          <p:nvPr/>
        </p:nvSpPr>
        <p:spPr>
          <a:xfrm>
            <a:off x="5374390" y="3045217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15 </a:t>
            </a:r>
            <a:r>
              <a:rPr lang="it-IT" dirty="0" err="1"/>
              <a:t>Jun</a:t>
            </a:r>
            <a:r>
              <a:rPr lang="it-IT" dirty="0"/>
              <a:t>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E3F51EE-6D65-864D-B94B-46E1D89778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55" y="174734"/>
            <a:ext cx="1594195" cy="282258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5C50945-658B-9648-A69C-AE2274977ED1}"/>
              </a:ext>
            </a:extLst>
          </p:cNvPr>
          <p:cNvSpPr txBox="1"/>
          <p:nvPr/>
        </p:nvSpPr>
        <p:spPr>
          <a:xfrm>
            <a:off x="395248" y="3045217"/>
            <a:ext cx="879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19 </a:t>
            </a:r>
            <a:r>
              <a:rPr lang="it-IT" dirty="0" err="1"/>
              <a:t>May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7294D0D-3B09-0B4C-92D8-424089CD9D0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396" y="174734"/>
            <a:ext cx="1588697" cy="282258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25A5010-3900-5F41-9DAB-A60D25E8021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688" y="174734"/>
            <a:ext cx="2891670" cy="282258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EC441B6-2888-174E-8B85-2D2310A6D04C}"/>
              </a:ext>
            </a:extLst>
          </p:cNvPr>
          <p:cNvSpPr txBox="1"/>
          <p:nvPr/>
        </p:nvSpPr>
        <p:spPr>
          <a:xfrm>
            <a:off x="2904673" y="3045217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14 </a:t>
            </a:r>
            <a:r>
              <a:rPr lang="it-IT" dirty="0" err="1"/>
              <a:t>Jun</a:t>
            </a:r>
            <a:r>
              <a:rPr lang="it-IT" dirty="0"/>
              <a:t>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178F14-B6DF-C849-AFE2-623CD969A849}"/>
              </a:ext>
            </a:extLst>
          </p:cNvPr>
          <p:cNvSpPr txBox="1"/>
          <p:nvPr/>
        </p:nvSpPr>
        <p:spPr>
          <a:xfrm>
            <a:off x="8971651" y="4734044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11 </a:t>
            </a:r>
            <a:r>
              <a:rPr lang="it-IT" dirty="0" err="1"/>
              <a:t>Sep</a:t>
            </a:r>
            <a:r>
              <a:rPr lang="it-IT" dirty="0"/>
              <a:t>.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362D1E1-C353-E142-B034-C8DFA0B5469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4131" y="174733"/>
            <a:ext cx="5300294" cy="4559311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3FAC174-1D93-5546-9B6E-68068EE689DD}"/>
              </a:ext>
            </a:extLst>
          </p:cNvPr>
          <p:cNvSpPr/>
          <p:nvPr/>
        </p:nvSpPr>
        <p:spPr>
          <a:xfrm>
            <a:off x="2082814" y="5420375"/>
            <a:ext cx="3337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Should</a:t>
            </a:r>
            <a:r>
              <a:rPr lang="it-IT" dirty="0"/>
              <a:t> be ready for new </a:t>
            </a:r>
            <a:r>
              <a:rPr lang="it-IT" dirty="0" err="1"/>
              <a:t>magnets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08819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84328C-4965-DE41-A880-F3F25B6B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3320859"/>
            <a:ext cx="452497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/>
              <a:t>BTF-1 installation and commissioning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858A2C1-8F9C-DD42-916D-1F29AA2D68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03890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9C6B65A-892C-1F46-8735-332536E0C3DA}"/>
              </a:ext>
            </a:extLst>
          </p:cNvPr>
          <p:cNvSpPr txBox="1"/>
          <p:nvPr/>
        </p:nvSpPr>
        <p:spPr>
          <a:xfrm>
            <a:off x="5003174" y="6417268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19 </a:t>
            </a:r>
            <a:r>
              <a:rPr lang="it-IT" dirty="0" err="1"/>
              <a:t>Jun</a:t>
            </a:r>
            <a:r>
              <a:rPr lang="it-IT" dirty="0"/>
              <a:t>.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6983056-12CD-9F41-9A7E-C84937442976}"/>
              </a:ext>
            </a:extLst>
          </p:cNvPr>
          <p:cNvSpPr txBox="1"/>
          <p:nvPr/>
        </p:nvSpPr>
        <p:spPr>
          <a:xfrm>
            <a:off x="1312513" y="6417269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5 </a:t>
            </a:r>
            <a:r>
              <a:rPr lang="it-IT" dirty="0" err="1"/>
              <a:t>Jun</a:t>
            </a:r>
            <a:r>
              <a:rPr lang="it-IT" dirty="0"/>
              <a:t>. 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56F61FF3-C35B-5643-BB84-26B5F78DAD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87" y="649358"/>
            <a:ext cx="3111040" cy="576791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8141270-4F2E-7E4B-81E3-E87A1C8B9C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5642" y="647627"/>
            <a:ext cx="4656415" cy="231913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82802614-14AD-5D43-9C90-D3E73496B7A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274" y="647627"/>
            <a:ext cx="3480472" cy="576964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54F7D481-1A58-E646-9089-8EEA53F67D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5642" y="3252762"/>
            <a:ext cx="4640538" cy="3164506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57DEAFB-4A4C-D047-9986-9CDBF7495E06}"/>
              </a:ext>
            </a:extLst>
          </p:cNvPr>
          <p:cNvSpPr txBox="1"/>
          <p:nvPr/>
        </p:nvSpPr>
        <p:spPr>
          <a:xfrm>
            <a:off x="9820339" y="6417268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25 </a:t>
            </a:r>
            <a:r>
              <a:rPr lang="it-IT" dirty="0" err="1"/>
              <a:t>Jun</a:t>
            </a:r>
            <a:r>
              <a:rPr lang="it-IT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91983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>
            <a:extLst>
              <a:ext uri="{FF2B5EF4-FFF2-40B4-BE49-F238E27FC236}">
                <a16:creationId xmlns:a16="http://schemas.microsoft.com/office/drawing/2014/main" id="{B4FA5077-D087-444F-A780-54DB878F81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" y="-8"/>
            <a:ext cx="12192000" cy="685595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2435BF2-AB84-4A41-9B0A-3BC2D2E4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>
            <a:normAutofit/>
          </a:bodyPr>
          <a:lstStyle/>
          <a:p>
            <a:r>
              <a:rPr lang="it-IT" b="1"/>
              <a:t>PFN charging modulator upgrade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1824F5-43A6-5846-90C6-5AE29F8B8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2" y="2871982"/>
            <a:ext cx="6382657" cy="3181684"/>
          </a:xfrm>
        </p:spPr>
        <p:txBody>
          <a:bodyPr anchor="t">
            <a:normAutofit/>
          </a:bodyPr>
          <a:lstStyle/>
          <a:p>
            <a:r>
              <a:rPr lang="it-IT" sz="1800" dirty="0" err="1"/>
              <a:t>Installed</a:t>
            </a:r>
            <a:r>
              <a:rPr lang="it-IT" sz="1800" dirty="0"/>
              <a:t> on modulator D</a:t>
            </a:r>
          </a:p>
          <a:p>
            <a:r>
              <a:rPr lang="it-IT" sz="1800" dirty="0"/>
              <a:t>2 weeks </a:t>
            </a:r>
            <a:r>
              <a:rPr lang="it-IT" sz="1800" dirty="0" err="1"/>
              <a:t>dedicated</a:t>
            </a:r>
            <a:r>
              <a:rPr lang="it-IT" sz="1800" dirty="0"/>
              <a:t> setup</a:t>
            </a:r>
          </a:p>
          <a:p>
            <a:r>
              <a:rPr lang="it-IT" sz="1800" dirty="0" err="1"/>
              <a:t>Integrated</a:t>
            </a:r>
            <a:r>
              <a:rPr lang="it-IT" sz="1800" dirty="0"/>
              <a:t> with </a:t>
            </a:r>
            <a:r>
              <a:rPr lang="it-IT" sz="1800" b="1" dirty="0" err="1"/>
              <a:t>present</a:t>
            </a:r>
            <a:r>
              <a:rPr lang="it-IT" sz="1800" dirty="0"/>
              <a:t> control </a:t>
            </a:r>
            <a:r>
              <a:rPr lang="it-IT" sz="1800" dirty="0" err="1"/>
              <a:t>system</a:t>
            </a:r>
            <a:endParaRPr lang="it-IT" sz="1800" dirty="0"/>
          </a:p>
          <a:p>
            <a:r>
              <a:rPr lang="it-IT" sz="1800" dirty="0"/>
              <a:t>In </a:t>
            </a:r>
            <a:r>
              <a:rPr lang="it-IT" sz="1800" dirty="0" err="1"/>
              <a:t>operation</a:t>
            </a:r>
            <a:r>
              <a:rPr lang="it-IT" sz="1800" dirty="0"/>
              <a:t> from March 2018</a:t>
            </a: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6B8807B-7828-4E42-86D6-939A5397D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-2055"/>
            <a:ext cx="4666892" cy="3481643"/>
          </a:xfrm>
          <a:custGeom>
            <a:avLst/>
            <a:gdLst>
              <a:gd name="connsiteX0" fmla="*/ 144173 w 4666892"/>
              <a:gd name="connsiteY0" fmla="*/ 0 h 3481643"/>
              <a:gd name="connsiteX1" fmla="*/ 4666892 w 4666892"/>
              <a:gd name="connsiteY1" fmla="*/ 0 h 3481643"/>
              <a:gd name="connsiteX2" fmla="*/ 4666892 w 4666892"/>
              <a:gd name="connsiteY2" fmla="*/ 2512390 h 3481643"/>
              <a:gd name="connsiteX3" fmla="*/ 4657487 w 4666892"/>
              <a:gd name="connsiteY3" fmla="*/ 2524968 h 3481643"/>
              <a:gd name="connsiteX4" fmla="*/ 2628900 w 4666892"/>
              <a:gd name="connsiteY4" fmla="*/ 3481643 h 3481643"/>
              <a:gd name="connsiteX5" fmla="*/ 0 w 4666892"/>
              <a:gd name="connsiteY5" fmla="*/ 852743 h 3481643"/>
              <a:gd name="connsiteX6" fmla="*/ 118190 w 4666892"/>
              <a:gd name="connsiteY6" fmla="*/ 70989 h 348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481643">
                <a:moveTo>
                  <a:pt x="144173" y="0"/>
                </a:moveTo>
                <a:lnTo>
                  <a:pt x="4666892" y="0"/>
                </a:lnTo>
                <a:lnTo>
                  <a:pt x="4666892" y="2512390"/>
                </a:lnTo>
                <a:lnTo>
                  <a:pt x="4657487" y="2524968"/>
                </a:lnTo>
                <a:cubicBezTo>
                  <a:pt x="4175308" y="3109233"/>
                  <a:pt x="3445594" y="3481643"/>
                  <a:pt x="2628900" y="3481643"/>
                </a:cubicBezTo>
                <a:cubicBezTo>
                  <a:pt x="1176999" y="3481643"/>
                  <a:pt x="0" y="2304644"/>
                  <a:pt x="0" y="852743"/>
                </a:cubicBezTo>
                <a:cubicBezTo>
                  <a:pt x="0" y="580512"/>
                  <a:pt x="41379" y="317945"/>
                  <a:pt x="118190" y="70989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D35DA8E-3890-8C47-A552-94A31450B5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7689829" y="-2055"/>
            <a:ext cx="4502173" cy="3316924"/>
          </a:xfrm>
          <a:custGeom>
            <a:avLst/>
            <a:gdLst>
              <a:gd name="connsiteX0" fmla="*/ 154695 w 4502173"/>
              <a:gd name="connsiteY0" fmla="*/ 0 h 3316924"/>
              <a:gd name="connsiteX1" fmla="*/ 4502173 w 4502173"/>
              <a:gd name="connsiteY1" fmla="*/ 0 h 3316924"/>
              <a:gd name="connsiteX2" fmla="*/ 4502173 w 4502173"/>
              <a:gd name="connsiteY2" fmla="*/ 2237639 h 3316924"/>
              <a:gd name="connsiteX3" fmla="*/ 4365663 w 4502173"/>
              <a:gd name="connsiteY3" fmla="*/ 2420191 h 3316924"/>
              <a:gd name="connsiteX4" fmla="*/ 2464181 w 4502173"/>
              <a:gd name="connsiteY4" fmla="*/ 3316924 h 3316924"/>
              <a:gd name="connsiteX5" fmla="*/ 0 w 4502173"/>
              <a:gd name="connsiteY5" fmla="*/ 852743 h 3316924"/>
              <a:gd name="connsiteX6" fmla="*/ 110786 w 4502173"/>
              <a:gd name="connsiteY6" fmla="*/ 119971 h 331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316924">
                <a:moveTo>
                  <a:pt x="154695" y="0"/>
                </a:moveTo>
                <a:lnTo>
                  <a:pt x="4502173" y="0"/>
                </a:lnTo>
                <a:lnTo>
                  <a:pt x="4502173" y="2237639"/>
                </a:lnTo>
                <a:lnTo>
                  <a:pt x="4365663" y="2420191"/>
                </a:lnTo>
                <a:cubicBezTo>
                  <a:pt x="3913696" y="2967849"/>
                  <a:pt x="3229704" y="3316924"/>
                  <a:pt x="2464181" y="3316924"/>
                </a:cubicBezTo>
                <a:cubicBezTo>
                  <a:pt x="1103251" y="3316924"/>
                  <a:pt x="0" y="2213673"/>
                  <a:pt x="0" y="852743"/>
                </a:cubicBezTo>
                <a:cubicBezTo>
                  <a:pt x="0" y="597569"/>
                  <a:pt x="38787" y="351454"/>
                  <a:pt x="110786" y="119971"/>
                </a:cubicBezTo>
                <a:close/>
              </a:path>
            </a:pathLst>
          </a:custGeom>
        </p:spPr>
      </p:pic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FF5458A-4B05-504D-8EC3-5852EB0C0F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8827" y="4082141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50683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826C029-9F57-6642-8361-A557AA121F20}"/>
              </a:ext>
            </a:extLst>
          </p:cNvPr>
          <p:cNvSpPr txBox="1"/>
          <p:nvPr/>
        </p:nvSpPr>
        <p:spPr>
          <a:xfrm>
            <a:off x="9981681" y="4129670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29 </a:t>
            </a:r>
            <a:r>
              <a:rPr lang="it-IT" dirty="0" err="1"/>
              <a:t>Jun</a:t>
            </a:r>
            <a:r>
              <a:rPr lang="it-IT" dirty="0"/>
              <a:t>.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2195282-04C8-9040-A9F2-6518BF0F7319}"/>
              </a:ext>
            </a:extLst>
          </p:cNvPr>
          <p:cNvSpPr txBox="1"/>
          <p:nvPr/>
        </p:nvSpPr>
        <p:spPr>
          <a:xfrm>
            <a:off x="1550510" y="2534618"/>
            <a:ext cx="899605" cy="277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26 </a:t>
            </a:r>
            <a:r>
              <a:rPr lang="it-IT" dirty="0" err="1"/>
              <a:t>Jun</a:t>
            </a:r>
            <a:r>
              <a:rPr lang="it-IT" dirty="0"/>
              <a:t>. 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08E680A3-E01E-8947-BDDC-2466877D93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71" y="291959"/>
            <a:ext cx="4014599" cy="2245387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C5B7BAB0-E102-C64C-8F66-8B31266FED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9962" y="291959"/>
            <a:ext cx="3929429" cy="2245387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BAB2F37-B8F6-7C43-BF7D-FB09E7DB001A}"/>
              </a:ext>
            </a:extLst>
          </p:cNvPr>
          <p:cNvSpPr txBox="1"/>
          <p:nvPr/>
        </p:nvSpPr>
        <p:spPr>
          <a:xfrm>
            <a:off x="5799226" y="2550598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28 </a:t>
            </a:r>
            <a:r>
              <a:rPr lang="it-IT" dirty="0" err="1"/>
              <a:t>Jun</a:t>
            </a:r>
            <a:r>
              <a:rPr lang="it-IT" dirty="0"/>
              <a:t>. 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447F12AE-98CE-B249-9DD7-E1C36A2DE9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3883" y="291959"/>
            <a:ext cx="3692343" cy="3837711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BD04E0F-B549-1A4A-BB14-BFDF011B23E2}"/>
              </a:ext>
            </a:extLst>
          </p:cNvPr>
          <p:cNvSpPr txBox="1"/>
          <p:nvPr/>
        </p:nvSpPr>
        <p:spPr>
          <a:xfrm>
            <a:off x="2766864" y="6488668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 </a:t>
            </a:r>
            <a:r>
              <a:rPr lang="it-IT" dirty="0" err="1"/>
              <a:t>Jul</a:t>
            </a:r>
            <a:r>
              <a:rPr lang="it-IT" dirty="0"/>
              <a:t>. 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A1F6B331-A9F7-2D48-A727-4AFC238F70E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70" y="3062262"/>
            <a:ext cx="6252959" cy="3426405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007312D5-1000-7540-80D6-5F14318FC47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0768" y="4290246"/>
            <a:ext cx="2961717" cy="2185169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D1D1F77-F345-8048-A0D5-239F3D4066F1}"/>
              </a:ext>
            </a:extLst>
          </p:cNvPr>
          <p:cNvSpPr txBox="1"/>
          <p:nvPr/>
        </p:nvSpPr>
        <p:spPr>
          <a:xfrm>
            <a:off x="7759494" y="6477829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6 </a:t>
            </a:r>
            <a:r>
              <a:rPr lang="it-IT" dirty="0" err="1"/>
              <a:t>Jul</a:t>
            </a:r>
            <a:r>
              <a:rPr lang="it-IT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46053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5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B3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2B7A737-9358-DE46-BD1E-172549ABE946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PADME setup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516E3454-E8DC-234F-9151-C166F3FBDD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032514" y="1187642"/>
            <a:ext cx="7854925" cy="4482715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92773C8-B1B2-624C-B5DD-8217410A705F}"/>
              </a:ext>
            </a:extLst>
          </p:cNvPr>
          <p:cNvSpPr txBox="1"/>
          <p:nvPr/>
        </p:nvSpPr>
        <p:spPr>
          <a:xfrm>
            <a:off x="11316110" y="2831930"/>
            <a:ext cx="817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Target 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0F789ED-6095-304E-9454-832A801689D3}"/>
              </a:ext>
            </a:extLst>
          </p:cNvPr>
          <p:cNvSpPr txBox="1"/>
          <p:nvPr/>
        </p:nvSpPr>
        <p:spPr>
          <a:xfrm>
            <a:off x="5145649" y="5585171"/>
            <a:ext cx="158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Internal vessel 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B475229-6F9E-9545-8902-E3975ACF11FF}"/>
              </a:ext>
            </a:extLst>
          </p:cNvPr>
          <p:cNvSpPr txBox="1"/>
          <p:nvPr/>
        </p:nvSpPr>
        <p:spPr>
          <a:xfrm>
            <a:off x="5880632" y="3244333"/>
            <a:ext cx="157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External vessel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755D066-31F1-244C-B61F-DECAC9231CA7}"/>
              </a:ext>
            </a:extLst>
          </p:cNvPr>
          <p:cNvSpPr txBox="1"/>
          <p:nvPr/>
        </p:nvSpPr>
        <p:spPr>
          <a:xfrm>
            <a:off x="4800965" y="870496"/>
            <a:ext cx="12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Calorimeter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5F31AA1-A844-7C43-AF9F-F20E5496BB20}"/>
              </a:ext>
            </a:extLst>
          </p:cNvPr>
          <p:cNvSpPr txBox="1"/>
          <p:nvPr/>
        </p:nvSpPr>
        <p:spPr>
          <a:xfrm>
            <a:off x="3418938" y="1572962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Small angle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AFA55A9-739F-6741-AD2A-83B5E4A33D77}"/>
              </a:ext>
            </a:extLst>
          </p:cNvPr>
          <p:cNvSpPr txBox="1"/>
          <p:nvPr/>
        </p:nvSpPr>
        <p:spPr>
          <a:xfrm>
            <a:off x="7165752" y="4414306"/>
            <a:ext cx="158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Internal vessel </a:t>
            </a:r>
          </a:p>
        </p:txBody>
      </p:sp>
    </p:spTree>
    <p:extLst>
      <p:ext uri="{BB962C8B-B14F-4D97-AF65-F5344CB8AC3E}">
        <p14:creationId xmlns:p14="http://schemas.microsoft.com/office/powerpoint/2010/main" val="2891903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DCF7C84-DC7E-5E49-AB8B-57F33DAD42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635" y="126187"/>
            <a:ext cx="4272335" cy="240368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1252290-77FD-D24C-BFEE-FF644EF057D4}"/>
              </a:ext>
            </a:extLst>
          </p:cNvPr>
          <p:cNvSpPr txBox="1"/>
          <p:nvPr/>
        </p:nvSpPr>
        <p:spPr>
          <a:xfrm>
            <a:off x="1906162" y="2529873"/>
            <a:ext cx="879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30 </a:t>
            </a:r>
            <a:r>
              <a:rPr lang="it-IT" dirty="0" err="1"/>
              <a:t>May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434C4F3-078B-EE4E-82F0-FD9A6DDD83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5407" y="126187"/>
            <a:ext cx="3234961" cy="468410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D0FED7B-482A-5844-B48A-2E5374028734}"/>
              </a:ext>
            </a:extLst>
          </p:cNvPr>
          <p:cNvSpPr txBox="1"/>
          <p:nvPr/>
        </p:nvSpPr>
        <p:spPr>
          <a:xfrm>
            <a:off x="5879533" y="4828666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27 </a:t>
            </a:r>
            <a:r>
              <a:rPr lang="it-IT" dirty="0" err="1"/>
              <a:t>Jun</a:t>
            </a:r>
            <a:r>
              <a:rPr lang="it-IT" dirty="0"/>
              <a:t>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B4889F8-1B17-0A4D-AF71-D866D75C8F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805" y="126187"/>
            <a:ext cx="3427729" cy="467525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9E3F3FF-ACA4-8540-8E40-1E1D40382085}"/>
              </a:ext>
            </a:extLst>
          </p:cNvPr>
          <p:cNvSpPr txBox="1"/>
          <p:nvPr/>
        </p:nvSpPr>
        <p:spPr>
          <a:xfrm>
            <a:off x="9414315" y="4810292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 </a:t>
            </a:r>
            <a:r>
              <a:rPr lang="it-IT" dirty="0" err="1"/>
              <a:t>Sep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8051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CC45B2A-EE04-824A-9D55-10910B47FD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423" y="277029"/>
            <a:ext cx="2983841" cy="400833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610CEB9-54F5-6C4A-9AA0-C11294586D5D}"/>
              </a:ext>
            </a:extLst>
          </p:cNvPr>
          <p:cNvSpPr txBox="1"/>
          <p:nvPr/>
        </p:nvSpPr>
        <p:spPr>
          <a:xfrm>
            <a:off x="3260310" y="3199275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4 </a:t>
            </a:r>
            <a:r>
              <a:rPr lang="it-IT" dirty="0" err="1"/>
              <a:t>Jun</a:t>
            </a:r>
            <a:r>
              <a:rPr lang="it-IT" dirty="0"/>
              <a:t>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5DC5923-E68B-6945-BDB8-60CC96E3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0310" y="277030"/>
            <a:ext cx="4343663" cy="290769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68DA3C2-33FB-7941-A843-A98D3512DB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6018" y="277030"/>
            <a:ext cx="4362344" cy="291200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5E80A5B-F640-824D-A169-296B506CCC23}"/>
              </a:ext>
            </a:extLst>
          </p:cNvPr>
          <p:cNvSpPr txBox="1"/>
          <p:nvPr/>
        </p:nvSpPr>
        <p:spPr>
          <a:xfrm>
            <a:off x="9907190" y="3184727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13 </a:t>
            </a:r>
            <a:r>
              <a:rPr lang="it-IT" dirty="0" err="1"/>
              <a:t>Jun</a:t>
            </a:r>
            <a:r>
              <a:rPr lang="it-IT" dirty="0"/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A30B8F8-1070-1945-8636-AFB9B907340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155" y="3869665"/>
            <a:ext cx="7917207" cy="288894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303A837-5D37-AD42-8085-CAB38CBBD4D5}"/>
              </a:ext>
            </a:extLst>
          </p:cNvPr>
          <p:cNvSpPr txBox="1"/>
          <p:nvPr/>
        </p:nvSpPr>
        <p:spPr>
          <a:xfrm>
            <a:off x="3260309" y="6389277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6 </a:t>
            </a:r>
            <a:r>
              <a:rPr lang="it-IT" dirty="0" err="1"/>
              <a:t>Jul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0666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9E16D81-1B22-9141-B617-E45D21BB5B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975" y="173434"/>
            <a:ext cx="4665456" cy="264405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7E3B067-7CEE-4748-B610-57A0CC8CA7C6}"/>
              </a:ext>
            </a:extLst>
          </p:cNvPr>
          <p:cNvSpPr txBox="1"/>
          <p:nvPr/>
        </p:nvSpPr>
        <p:spPr>
          <a:xfrm>
            <a:off x="2241035" y="2817489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6 </a:t>
            </a:r>
            <a:r>
              <a:rPr lang="it-IT" dirty="0" err="1"/>
              <a:t>Sep</a:t>
            </a:r>
            <a:r>
              <a:rPr lang="it-IT" dirty="0"/>
              <a:t>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7435164-2EED-2245-9082-9A6DEEB57B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6590" y="173433"/>
            <a:ext cx="3539839" cy="264405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256BDE2-4824-9143-8419-9EB2F4624DEE}"/>
              </a:ext>
            </a:extLst>
          </p:cNvPr>
          <p:cNvSpPr txBox="1"/>
          <p:nvPr/>
        </p:nvSpPr>
        <p:spPr>
          <a:xfrm>
            <a:off x="6749711" y="2812500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14 </a:t>
            </a:r>
            <a:r>
              <a:rPr lang="it-IT" dirty="0" err="1"/>
              <a:t>Sep</a:t>
            </a:r>
            <a:r>
              <a:rPr lang="it-IT" dirty="0"/>
              <a:t>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9C58A4E-FBF5-EA43-AB90-FDEF15287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15508"/>
            <a:ext cx="12192000" cy="294249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D31638D-8445-3645-AC35-FA57D9740B7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6078" y="173433"/>
            <a:ext cx="2487065" cy="264405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FA5E6A7-5EDC-8642-9D95-AFF10FDF0F34}"/>
              </a:ext>
            </a:extLst>
          </p:cNvPr>
          <p:cNvSpPr txBox="1"/>
          <p:nvPr/>
        </p:nvSpPr>
        <p:spPr>
          <a:xfrm>
            <a:off x="10254825" y="2812500"/>
            <a:ext cx="73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4 </a:t>
            </a:r>
            <a:r>
              <a:rPr lang="it-IT" dirty="0" err="1"/>
              <a:t>Oct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36882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D5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0CE7AC3-AC34-AD4E-9689-DCFC1AFC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Beam restart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08F373D-1177-1F43-897C-D6ACA835AF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311" y="1574944"/>
            <a:ext cx="4842776" cy="370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451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184CD63-B59F-764C-A9FA-DBDEE4FF19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936" y="2613838"/>
            <a:ext cx="2381594" cy="219152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40794FD-CF92-A44A-96E6-12AF791739B2}"/>
              </a:ext>
            </a:extLst>
          </p:cNvPr>
          <p:cNvSpPr txBox="1"/>
          <p:nvPr/>
        </p:nvSpPr>
        <p:spPr>
          <a:xfrm>
            <a:off x="649479" y="4888806"/>
            <a:ext cx="1931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Linac</a:t>
            </a:r>
            <a:r>
              <a:rPr lang="it-IT" dirty="0"/>
              <a:t> </a:t>
            </a:r>
            <a:r>
              <a:rPr lang="it-IT" dirty="0" err="1"/>
              <a:t>restart</a:t>
            </a:r>
            <a:r>
              <a:rPr lang="it-IT" dirty="0"/>
              <a:t>: 5 </a:t>
            </a:r>
            <a:r>
              <a:rPr lang="it-IT" dirty="0" err="1"/>
              <a:t>Jul</a:t>
            </a:r>
            <a:r>
              <a:rPr lang="it-IT" dirty="0"/>
              <a:t>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08F373D-1177-1F43-897C-D6ACA835AF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935" y="721462"/>
            <a:ext cx="2362643" cy="180893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FF26BCC-A052-CA40-85E1-8BAAA11B38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9464" y="721462"/>
            <a:ext cx="2808229" cy="371044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05C55BC-265B-B449-9D02-9ACA89A67CEA}"/>
              </a:ext>
            </a:extLst>
          </p:cNvPr>
          <p:cNvSpPr txBox="1"/>
          <p:nvPr/>
        </p:nvSpPr>
        <p:spPr>
          <a:xfrm>
            <a:off x="3750365" y="4888806"/>
            <a:ext cx="2306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Chicane </a:t>
            </a:r>
            <a:r>
              <a:rPr lang="it-IT" dirty="0" err="1"/>
              <a:t>rebuilt</a:t>
            </a:r>
            <a:r>
              <a:rPr lang="it-IT" dirty="0"/>
              <a:t>: 10 </a:t>
            </a:r>
            <a:r>
              <a:rPr lang="it-IT" dirty="0" err="1"/>
              <a:t>Jul</a:t>
            </a:r>
            <a:r>
              <a:rPr lang="it-IT" dirty="0"/>
              <a:t>.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F216275-5469-4A4A-A077-EB1224567D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1105" y="721462"/>
            <a:ext cx="3682935" cy="278228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B99ADDE-5CC7-F449-863E-2E6F9F1B73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1105" y="3503746"/>
            <a:ext cx="2492933" cy="242170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0DA777E-E828-4F47-90FB-3C8895B4E569}"/>
              </a:ext>
            </a:extLst>
          </p:cNvPr>
          <p:cNvSpPr txBox="1"/>
          <p:nvPr/>
        </p:nvSpPr>
        <p:spPr>
          <a:xfrm>
            <a:off x="8197634" y="6169176"/>
            <a:ext cx="2420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BTF-1 first </a:t>
            </a:r>
            <a:r>
              <a:rPr lang="it-IT" dirty="0" err="1"/>
              <a:t>beam</a:t>
            </a:r>
            <a:r>
              <a:rPr lang="it-IT" dirty="0"/>
              <a:t>: 12 </a:t>
            </a:r>
            <a:r>
              <a:rPr lang="it-IT" dirty="0" err="1"/>
              <a:t>Jul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8759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657518E0-4AE9-584A-B881-7CF62B139C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252" y="511295"/>
            <a:ext cx="5317997" cy="3160630"/>
          </a:xfrm>
          <a:prstGeom prst="rect">
            <a:avLst/>
          </a:prstGeom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13B49F33-2AE6-CA4F-A33A-DD6186204E97}"/>
              </a:ext>
            </a:extLst>
          </p:cNvPr>
          <p:cNvCxnSpPr/>
          <p:nvPr/>
        </p:nvCxnSpPr>
        <p:spPr>
          <a:xfrm>
            <a:off x="1423524" y="717670"/>
            <a:ext cx="508000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80C030F-3CC7-F04C-B9DD-7A8E95BCA0A7}"/>
              </a:ext>
            </a:extLst>
          </p:cNvPr>
          <p:cNvSpPr txBox="1"/>
          <p:nvPr/>
        </p:nvSpPr>
        <p:spPr>
          <a:xfrm>
            <a:off x="1422238" y="478285"/>
            <a:ext cx="5613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>
                <a:solidFill>
                  <a:srgbClr val="FFFF00"/>
                </a:solidFill>
              </a:rPr>
              <a:t>200 ns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5B60A60-C424-614A-8824-5B411FE31C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7548" y="3842269"/>
            <a:ext cx="2316536" cy="220396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D526151-A360-244D-826B-BEA68566A5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4893" y="3881050"/>
            <a:ext cx="3253168" cy="216518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18152D8-68B0-D945-ABD3-9FE68A9E174A}"/>
              </a:ext>
            </a:extLst>
          </p:cNvPr>
          <p:cNvSpPr txBox="1"/>
          <p:nvPr/>
        </p:nvSpPr>
        <p:spPr>
          <a:xfrm>
            <a:off x="145252" y="3878300"/>
            <a:ext cx="2249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Long </a:t>
            </a:r>
            <a:r>
              <a:rPr lang="it-IT" dirty="0" err="1"/>
              <a:t>pulse</a:t>
            </a:r>
            <a:r>
              <a:rPr lang="it-IT" dirty="0"/>
              <a:t> for PADME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5F563A46-E812-5345-B359-758C3DA6EFD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693" y="717670"/>
            <a:ext cx="3929391" cy="290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457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5858787-E1D6-1F4C-B686-0255BC105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New dipoles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932512E-AC64-004E-A623-1C792BD164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3099" y="961812"/>
            <a:ext cx="7019200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223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DAF0311-92A6-EE48-BF63-6A7C1DE48E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142" y="935938"/>
            <a:ext cx="3983569" cy="530762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26031B4-F3B7-A74D-BE1A-B206168276CA}"/>
              </a:ext>
            </a:extLst>
          </p:cNvPr>
          <p:cNvSpPr txBox="1"/>
          <p:nvPr/>
        </p:nvSpPr>
        <p:spPr>
          <a:xfrm>
            <a:off x="199011" y="289607"/>
            <a:ext cx="5782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/>
              <a:t>Tender </a:t>
            </a:r>
            <a:r>
              <a:rPr lang="it-IT" dirty="0" err="1"/>
              <a:t>assigned</a:t>
            </a:r>
            <a:r>
              <a:rPr lang="it-IT" dirty="0"/>
              <a:t> to </a:t>
            </a:r>
            <a:r>
              <a:rPr lang="it-IT" dirty="0" err="1"/>
              <a:t>Sigmaphi</a:t>
            </a:r>
            <a:r>
              <a:rPr lang="it-IT" dirty="0"/>
              <a:t>: 6 Feb.</a:t>
            </a:r>
          </a:p>
          <a:p>
            <a:pPr marL="285750" indent="-285750">
              <a:buFontTx/>
              <a:buChar char="-"/>
            </a:pPr>
            <a:r>
              <a:rPr lang="it-IT" dirty="0"/>
              <a:t>Last </a:t>
            </a:r>
            <a:r>
              <a:rPr lang="it-IT" dirty="0" err="1"/>
              <a:t>iteration</a:t>
            </a:r>
            <a:r>
              <a:rPr lang="it-IT" dirty="0"/>
              <a:t> on </a:t>
            </a:r>
            <a:r>
              <a:rPr lang="it-IT" dirty="0" err="1"/>
              <a:t>details</a:t>
            </a:r>
            <a:r>
              <a:rPr lang="it-IT" dirty="0"/>
              <a:t> of the design (</a:t>
            </a:r>
            <a:r>
              <a:rPr lang="it-IT" dirty="0" err="1"/>
              <a:t>yoke</a:t>
            </a:r>
            <a:r>
              <a:rPr lang="it-IT" dirty="0"/>
              <a:t>, coils) in </a:t>
            </a:r>
            <a:r>
              <a:rPr lang="it-IT" dirty="0" err="1"/>
              <a:t>May</a:t>
            </a: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3AA67F1-E84A-DB4A-9D0E-97DCDB3725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7647" y="1928798"/>
            <a:ext cx="3329651" cy="251797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2139A61-78C9-4A4A-BC47-2F3A02D3FD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2711" y="2511924"/>
            <a:ext cx="3681283" cy="2862703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13BF4AFB-BF7F-5440-96C9-9CAD184FCCFC}"/>
              </a:ext>
            </a:extLst>
          </p:cNvPr>
          <p:cNvSpPr/>
          <p:nvPr/>
        </p:nvSpPr>
        <p:spPr>
          <a:xfrm>
            <a:off x="9485153" y="4649065"/>
            <a:ext cx="879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31 </a:t>
            </a:r>
            <a:r>
              <a:rPr lang="it-IT" dirty="0" err="1"/>
              <a:t>May</a:t>
            </a:r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048A1A9-ED9F-1647-8807-5AB8EABB4C0C}"/>
              </a:ext>
            </a:extLst>
          </p:cNvPr>
          <p:cNvSpPr/>
          <p:nvPr/>
        </p:nvSpPr>
        <p:spPr>
          <a:xfrm>
            <a:off x="3674075" y="5651626"/>
            <a:ext cx="762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7 </a:t>
            </a:r>
            <a:r>
              <a:rPr lang="it-IT" dirty="0" err="1"/>
              <a:t>May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5534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0FCB74-7906-434C-8914-627E9C079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it-IT" b="1" dirty="0"/>
              <a:t>Timing </a:t>
            </a:r>
            <a:r>
              <a:rPr lang="it-IT" b="1" dirty="0" err="1"/>
              <a:t>system</a:t>
            </a:r>
            <a:r>
              <a:rPr lang="it-IT" b="1" dirty="0"/>
              <a:t> upgrade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F68273-581F-5543-8801-15ABD3818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it-IT" sz="1800"/>
              <a:t>New cooled rack for timing system</a:t>
            </a:r>
          </a:p>
          <a:p>
            <a:r>
              <a:rPr lang="it-IT" sz="1800"/>
              <a:t>New RF source 4.5 us gated</a:t>
            </a:r>
          </a:p>
          <a:p>
            <a:pPr lvl="1"/>
            <a:r>
              <a:rPr lang="it-IT" sz="1800"/>
              <a:t>In operation</a:t>
            </a:r>
          </a:p>
          <a:p>
            <a:r>
              <a:rPr lang="it-IT" sz="1800"/>
              <a:t>New phase shifter </a:t>
            </a:r>
          </a:p>
          <a:p>
            <a:pPr lvl="1"/>
            <a:r>
              <a:rPr lang="it-IT" sz="1800"/>
              <a:t>Installed in test setup</a:t>
            </a:r>
          </a:p>
          <a:p>
            <a:pPr lvl="1"/>
            <a:r>
              <a:rPr lang="it-IT" sz="1800"/>
              <a:t>More stable</a:t>
            </a:r>
          </a:p>
          <a:p>
            <a:endParaRPr lang="it-IT" sz="1800"/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C1DD0737-5E4D-874F-873A-C4CB961B1E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708492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D387052-1EC1-FF4C-96A5-24E857F62C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14" y="3578951"/>
            <a:ext cx="5170598" cy="290846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4F6DC86-F4DE-7142-BFB2-867BA0EE50C8}"/>
              </a:ext>
            </a:extLst>
          </p:cNvPr>
          <p:cNvSpPr txBox="1"/>
          <p:nvPr/>
        </p:nvSpPr>
        <p:spPr>
          <a:xfrm>
            <a:off x="4956959" y="6484858"/>
            <a:ext cx="73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4 </a:t>
            </a:r>
            <a:r>
              <a:rPr lang="it-IT" dirty="0" err="1"/>
              <a:t>Oct</a:t>
            </a:r>
            <a:r>
              <a:rPr lang="it-IT" dirty="0"/>
              <a:t>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8284AD0-F5F4-3A4F-AA68-A2AC4D4BE8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87470" y="40823"/>
            <a:ext cx="3039893" cy="330280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839ABA4-0F5E-B64F-BCCE-C72997768161}"/>
              </a:ext>
            </a:extLst>
          </p:cNvPr>
          <p:cNvSpPr txBox="1"/>
          <p:nvPr/>
        </p:nvSpPr>
        <p:spPr>
          <a:xfrm>
            <a:off x="1437763" y="3209619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28 </a:t>
            </a:r>
            <a:r>
              <a:rPr lang="it-IT" dirty="0" err="1"/>
              <a:t>Sep</a:t>
            </a:r>
            <a:r>
              <a:rPr lang="it-IT" dirty="0"/>
              <a:t>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FD43ED7-20C3-ED42-A871-5FE6CF9C7A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9086" y="172279"/>
            <a:ext cx="5387980" cy="303734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866DDF7-61BD-8244-AFF7-2FA3B0077E0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5031" y="3578951"/>
            <a:ext cx="5170598" cy="290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040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801889C-85A3-5643-B91C-EDBAAD981B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37" y="865994"/>
            <a:ext cx="7663828" cy="515251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88B69F4-C07A-364B-9377-14A2CDA9F26F}"/>
              </a:ext>
            </a:extLst>
          </p:cNvPr>
          <p:cNvSpPr txBox="1"/>
          <p:nvPr/>
        </p:nvSpPr>
        <p:spPr>
          <a:xfrm>
            <a:off x="7807565" y="2213112"/>
            <a:ext cx="381283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LNF staff </a:t>
            </a:r>
            <a:r>
              <a:rPr lang="it-IT" dirty="0" err="1"/>
              <a:t>visit</a:t>
            </a:r>
            <a:r>
              <a:rPr lang="it-IT" dirty="0"/>
              <a:t>: </a:t>
            </a:r>
            <a:r>
              <a:rPr lang="it-IT" b="1" dirty="0"/>
              <a:t>23 </a:t>
            </a:r>
            <a:r>
              <a:rPr lang="it-IT" b="1" dirty="0" err="1"/>
              <a:t>Oct</a:t>
            </a:r>
            <a:r>
              <a:rPr lang="it-IT" b="1" dirty="0"/>
              <a:t>. </a:t>
            </a:r>
            <a:r>
              <a:rPr lang="it-IT" dirty="0"/>
              <a:t>in </a:t>
            </a:r>
            <a:r>
              <a:rPr lang="it-IT" dirty="0" err="1"/>
              <a:t>order</a:t>
            </a:r>
            <a:r>
              <a:rPr lang="it-IT" dirty="0"/>
              <a:t> to:</a:t>
            </a:r>
          </a:p>
          <a:p>
            <a:pPr marL="285750" indent="-285750">
              <a:buFontTx/>
              <a:buChar char="-"/>
            </a:pPr>
            <a:r>
              <a:rPr lang="it-IT" dirty="0" err="1"/>
              <a:t>Check</a:t>
            </a:r>
            <a:r>
              <a:rPr lang="it-IT" dirty="0"/>
              <a:t> </a:t>
            </a:r>
            <a:r>
              <a:rPr lang="it-IT" dirty="0" err="1"/>
              <a:t>yoke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end of </a:t>
            </a:r>
            <a:r>
              <a:rPr lang="it-IT" dirty="0" err="1"/>
              <a:t>machining</a:t>
            </a: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 err="1"/>
              <a:t>Check</a:t>
            </a:r>
            <a:r>
              <a:rPr lang="it-IT" dirty="0"/>
              <a:t> coils</a:t>
            </a:r>
          </a:p>
          <a:p>
            <a:pPr marL="285750" indent="-285750">
              <a:buFontTx/>
              <a:buChar char="-"/>
            </a:pPr>
            <a:r>
              <a:rPr lang="it-IT" dirty="0"/>
              <a:t>OK for </a:t>
            </a:r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assembly</a:t>
            </a:r>
            <a:endParaRPr lang="it-IT" dirty="0"/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endParaRPr lang="it-IT" dirty="0"/>
          </a:p>
          <a:p>
            <a:r>
              <a:rPr lang="it-IT" dirty="0"/>
              <a:t>Delay for </a:t>
            </a:r>
            <a:r>
              <a:rPr lang="it-IT" dirty="0" err="1"/>
              <a:t>final</a:t>
            </a:r>
            <a:r>
              <a:rPr lang="it-IT" dirty="0"/>
              <a:t> delivery: 1 </a:t>
            </a:r>
            <a:r>
              <a:rPr lang="it-IT" dirty="0" err="1"/>
              <a:t>month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190783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23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E9E2E2-3103-F144-9389-EB1E20E8C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New quadrupoles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E342619-158E-6646-AEE5-200B09DD4B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3099" y="961812"/>
            <a:ext cx="7019200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982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FEE5A28F-EFCF-0447-998F-3FDC36FDC1F2}"/>
              </a:ext>
            </a:extLst>
          </p:cNvPr>
          <p:cNvSpPr txBox="1"/>
          <p:nvPr/>
        </p:nvSpPr>
        <p:spPr>
          <a:xfrm>
            <a:off x="240384" y="1503670"/>
            <a:ext cx="55767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it-IT" dirty="0"/>
              <a:t>Tender </a:t>
            </a:r>
            <a:r>
              <a:rPr lang="it-IT" dirty="0" err="1"/>
              <a:t>assigned</a:t>
            </a:r>
            <a:r>
              <a:rPr lang="it-IT" dirty="0"/>
              <a:t> to </a:t>
            </a:r>
            <a:r>
              <a:rPr lang="it-IT" dirty="0" err="1"/>
              <a:t>Sigmaphi</a:t>
            </a:r>
            <a:r>
              <a:rPr lang="it-IT" dirty="0"/>
              <a:t>: </a:t>
            </a:r>
            <a:r>
              <a:rPr lang="it-IT" dirty="0" err="1"/>
              <a:t>Sep</a:t>
            </a:r>
            <a:r>
              <a:rPr lang="it-IT" dirty="0"/>
              <a:t>. 2018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dirty="0" err="1"/>
              <a:t>Reviewing</a:t>
            </a:r>
            <a:r>
              <a:rPr lang="it-IT" dirty="0"/>
              <a:t> some </a:t>
            </a:r>
            <a:r>
              <a:rPr lang="it-IT" dirty="0" err="1"/>
              <a:t>details</a:t>
            </a:r>
            <a:r>
              <a:rPr lang="it-IT" dirty="0"/>
              <a:t> of coils, </a:t>
            </a:r>
            <a:r>
              <a:rPr lang="it-IT" dirty="0" err="1"/>
              <a:t>mechanical</a:t>
            </a:r>
            <a:r>
              <a:rPr lang="it-IT" dirty="0"/>
              <a:t> </a:t>
            </a:r>
            <a:r>
              <a:rPr lang="it-IT" dirty="0" err="1"/>
              <a:t>tolerances</a:t>
            </a:r>
            <a:endParaRPr lang="it-IT" dirty="0"/>
          </a:p>
          <a:p>
            <a:pPr marL="285750" indent="-285750">
              <a:buFont typeface="Wingdings" pitchFamily="2" charset="2"/>
              <a:buChar char="§"/>
            </a:pPr>
            <a:r>
              <a:rPr lang="it-IT" dirty="0"/>
              <a:t>Delivery due: Feb. 2019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5CC024C-65C0-B44E-82FF-D6437206C3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9275" y="190012"/>
            <a:ext cx="3605531" cy="240368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FBC6553-955C-2645-8D2D-79AE72C2C0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5103" y="2427000"/>
            <a:ext cx="3277755" cy="218516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3B1EBFE-7DD9-3C42-9ED0-D11E3FFFBB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608413" y="4289709"/>
            <a:ext cx="2041355" cy="290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854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987A9B6-531F-A540-97AC-0D1025043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New power supplies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3484402-CA54-D445-A776-8379324CD8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216" y="715262"/>
            <a:ext cx="6634967" cy="542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418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4AFE1CC-44FC-7A4E-975F-19DFC03AAC3D}"/>
              </a:ext>
            </a:extLst>
          </p:cNvPr>
          <p:cNvSpPr txBox="1"/>
          <p:nvPr/>
        </p:nvSpPr>
        <p:spPr>
          <a:xfrm>
            <a:off x="8017708" y="4359374"/>
            <a:ext cx="260180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Tender </a:t>
            </a:r>
            <a:r>
              <a:rPr lang="it-IT" dirty="0" err="1"/>
              <a:t>assigned</a:t>
            </a:r>
            <a:r>
              <a:rPr lang="it-IT" dirty="0"/>
              <a:t>:  6 Feb.</a:t>
            </a:r>
          </a:p>
          <a:p>
            <a:endParaRPr lang="it-IT" dirty="0"/>
          </a:p>
          <a:p>
            <a:r>
              <a:rPr lang="it-IT" dirty="0" err="1"/>
              <a:t>Factory</a:t>
            </a:r>
            <a:r>
              <a:rPr lang="it-IT" dirty="0"/>
              <a:t> </a:t>
            </a:r>
            <a:r>
              <a:rPr lang="it-IT" dirty="0" err="1"/>
              <a:t>acceptance</a:t>
            </a:r>
            <a:r>
              <a:rPr lang="it-IT" dirty="0"/>
              <a:t> </a:t>
            </a:r>
            <a:r>
              <a:rPr lang="it-IT" dirty="0" err="1"/>
              <a:t>tests</a:t>
            </a:r>
            <a:r>
              <a:rPr lang="it-IT" dirty="0"/>
              <a:t>: </a:t>
            </a:r>
          </a:p>
          <a:p>
            <a:r>
              <a:rPr lang="it-IT" dirty="0"/>
              <a:t>9-10-11 </a:t>
            </a:r>
            <a:r>
              <a:rPr lang="it-IT" dirty="0" err="1"/>
              <a:t>Oct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/>
              <a:t>Delivery: end of </a:t>
            </a:r>
            <a:r>
              <a:rPr lang="it-IT" dirty="0" err="1"/>
              <a:t>October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F90028A-91FD-D646-8322-F288D5A30A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0317" y="165880"/>
            <a:ext cx="3536588" cy="2325713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365C6053-AC99-2E41-8467-5D2911CFD4D8}"/>
              </a:ext>
            </a:extLst>
          </p:cNvPr>
          <p:cNvSpPr/>
          <p:nvPr/>
        </p:nvSpPr>
        <p:spPr>
          <a:xfrm>
            <a:off x="8673209" y="2491593"/>
            <a:ext cx="1290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90 </a:t>
            </a:r>
            <a:r>
              <a:rPr lang="it-IT" dirty="0" err="1"/>
              <a:t>ms</a:t>
            </a:r>
            <a:r>
              <a:rPr lang="it-IT" dirty="0"/>
              <a:t> </a:t>
            </a:r>
            <a:r>
              <a:rPr lang="it-IT" dirty="0" err="1"/>
              <a:t>ramp</a:t>
            </a:r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E40A3AF-33B1-3646-B794-B99E227EC4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0679" y="165880"/>
            <a:ext cx="3636504" cy="609932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D386718-4FCD-A740-9CFC-D6F77824B60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821" y="171092"/>
            <a:ext cx="2668155" cy="165021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A743FBA-1BDA-6442-BC15-36759AA60C8B}"/>
              </a:ext>
            </a:extLst>
          </p:cNvPr>
          <p:cNvSpPr txBox="1"/>
          <p:nvPr/>
        </p:nvSpPr>
        <p:spPr>
          <a:xfrm>
            <a:off x="4964211" y="6264484"/>
            <a:ext cx="104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Pulsatino</a:t>
            </a:r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7A2C28-F7DB-A341-BFF2-E51AAF3196C7}"/>
              </a:ext>
            </a:extLst>
          </p:cNvPr>
          <p:cNvSpPr txBox="1"/>
          <p:nvPr/>
        </p:nvSpPr>
        <p:spPr>
          <a:xfrm>
            <a:off x="1123496" y="1834153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Quadrupoli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D266E5A1-30B7-7E47-99B8-A9EA068935C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821" y="2453549"/>
            <a:ext cx="2668155" cy="381165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3D40876-C41D-D14F-A913-7BE72C63A28E}"/>
              </a:ext>
            </a:extLst>
          </p:cNvPr>
          <p:cNvSpPr txBox="1"/>
          <p:nvPr/>
        </p:nvSpPr>
        <p:spPr>
          <a:xfrm>
            <a:off x="1129987" y="6265199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Dipoli DC</a:t>
            </a:r>
          </a:p>
        </p:txBody>
      </p:sp>
    </p:spTree>
    <p:extLst>
      <p:ext uri="{BB962C8B-B14F-4D97-AF65-F5344CB8AC3E}">
        <p14:creationId xmlns:p14="http://schemas.microsoft.com/office/powerpoint/2010/main" val="935095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00D48D-C9AA-4000-A912-29A4FEA98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5138" y="394887"/>
            <a:ext cx="5720862" cy="606822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5858787-E1D6-1F4C-B686-0255BC105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604" y="1053042"/>
            <a:ext cx="4458424" cy="30683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b="1">
                <a:solidFill>
                  <a:srgbClr val="FFFFFF"/>
                </a:solidFill>
              </a:rPr>
              <a:t>Safety and radioprotection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8385539-A77E-AC48-9658-4A2FB9685F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925" y="456810"/>
            <a:ext cx="5932075" cy="407830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5E69BC-D844-4AB5-9E35-ED458EE29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9184178" y="1874520"/>
            <a:ext cx="0" cy="310896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12C673-8179-457E-AD2A-D1FAE4CC9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14009" y="4201833"/>
            <a:ext cx="3400425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5A55686C-1458-124F-8704-641DBFDA6F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452" y="4535111"/>
            <a:ext cx="1799894" cy="173535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1E3BB34-6091-C54B-8B08-E04F21146505}"/>
              </a:ext>
            </a:extLst>
          </p:cNvPr>
          <p:cNvSpPr txBox="1"/>
          <p:nvPr/>
        </p:nvSpPr>
        <p:spPr>
          <a:xfrm>
            <a:off x="9803756" y="6082597"/>
            <a:ext cx="1461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Orders</a:t>
            </a:r>
            <a:r>
              <a:rPr lang="it-IT" dirty="0"/>
              <a:t> </a:t>
            </a:r>
            <a:r>
              <a:rPr lang="it-IT" dirty="0" err="1"/>
              <a:t>issued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05945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DD7B69-16CC-3C44-A48A-BBA859ADE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/>
              <a:t>New bunker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DEC5A2A-8FDD-7B41-A3DE-160892D4E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2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346117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4A7D3F6-A0F7-1E49-B64B-BC1C91F457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1"/>
          <a:stretch/>
        </p:blipFill>
        <p:spPr>
          <a:xfrm>
            <a:off x="0" y="86327"/>
            <a:ext cx="7517265" cy="290377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E17DDD9-9A75-5044-8E02-10619888C6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81" y="3944542"/>
            <a:ext cx="7466138" cy="288831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8F3C100-66FE-0C4C-AEDB-D5030D4751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6293" y="233151"/>
            <a:ext cx="1114658" cy="62906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F146B1B-08B9-AB48-871C-971D60F7AA5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1644" y="185999"/>
            <a:ext cx="993260" cy="82938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AEDAEBA-4416-2C44-AAD7-0C3360FBC06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6816" y="255543"/>
            <a:ext cx="1070177" cy="55515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AF52C4E-2BE8-D146-B3C1-E225E198A75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494" y="181371"/>
            <a:ext cx="1096933" cy="836077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77C61043-0603-BD4A-B4B7-89AB97B39E92}"/>
              </a:ext>
            </a:extLst>
          </p:cNvPr>
          <p:cNvGrpSpPr>
            <a:grpSpLocks noChangeAspect="1"/>
          </p:cNvGrpSpPr>
          <p:nvPr/>
        </p:nvGrpSpPr>
        <p:grpSpPr>
          <a:xfrm>
            <a:off x="8079960" y="4322932"/>
            <a:ext cx="3399967" cy="2320750"/>
            <a:chOff x="7517265" y="3753653"/>
            <a:chExt cx="4525356" cy="3088919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1A1E28A7-D625-AA45-9AED-1BBB053B5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45228" y="4427589"/>
              <a:ext cx="1197393" cy="1099464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69779C6C-3F2F-4F4A-AD68-924447F5E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45228" y="5835382"/>
              <a:ext cx="974828" cy="965927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1D896FFE-A1B5-6E46-82DF-0471988BB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2372" y="4010631"/>
              <a:ext cx="1615812" cy="1557056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6A757E55-A8C3-EA45-8A3D-90A40C516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71192" y="5684040"/>
              <a:ext cx="1308674" cy="1117269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0246C837-D4CB-3641-8CC3-91F9876D18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17265" y="5841813"/>
              <a:ext cx="1718192" cy="1000759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26D9C670-31CD-F942-AF78-40D9E7A10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0828" y="4018644"/>
              <a:ext cx="1357639" cy="1549043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BB59BB24-F36A-0547-86DF-9D87F6449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62983" y="3753653"/>
              <a:ext cx="792327" cy="872451"/>
            </a:xfrm>
            <a:prstGeom prst="rect">
              <a:avLst/>
            </a:prstGeom>
          </p:spPr>
        </p:pic>
      </p:grpSp>
      <p:pic>
        <p:nvPicPr>
          <p:cNvPr id="18" name="Immagine 17">
            <a:extLst>
              <a:ext uri="{FF2B5EF4-FFF2-40B4-BE49-F238E27FC236}">
                <a16:creationId xmlns:a16="http://schemas.microsoft.com/office/drawing/2014/main" id="{68B9C826-EAED-4B44-B13E-DEFB4AAAFAA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867" y="1429468"/>
            <a:ext cx="4572000" cy="198270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849F220-751B-4444-BDBC-B5991B4BAF75}"/>
              </a:ext>
            </a:extLst>
          </p:cNvPr>
          <p:cNvSpPr txBox="1"/>
          <p:nvPr/>
        </p:nvSpPr>
        <p:spPr>
          <a:xfrm>
            <a:off x="254643" y="3144156"/>
            <a:ext cx="3269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Order for concrete </a:t>
            </a:r>
            <a:r>
              <a:rPr lang="it-IT" dirty="0" err="1"/>
              <a:t>blocks</a:t>
            </a:r>
            <a:r>
              <a:rPr lang="it-IT" dirty="0"/>
              <a:t>: </a:t>
            </a:r>
            <a:r>
              <a:rPr lang="it-IT" dirty="0" err="1"/>
              <a:t>issued</a:t>
            </a:r>
            <a:endParaRPr lang="it-IT" dirty="0"/>
          </a:p>
          <a:p>
            <a:r>
              <a:rPr lang="it-IT" dirty="0"/>
              <a:t>Delivery: end of </a:t>
            </a:r>
            <a:r>
              <a:rPr lang="it-IT" dirty="0" err="1"/>
              <a:t>Oct</a:t>
            </a:r>
            <a:r>
              <a:rPr lang="it-IT" dirty="0"/>
              <a:t>. 2018</a:t>
            </a:r>
          </a:p>
        </p:txBody>
      </p:sp>
    </p:spTree>
    <p:extLst>
      <p:ext uri="{BB962C8B-B14F-4D97-AF65-F5344CB8AC3E}">
        <p14:creationId xmlns:p14="http://schemas.microsoft.com/office/powerpoint/2010/main" val="27377804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AA5B5DC9-3F1E-E344-BBB1-26A25F696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>
                <a:solidFill>
                  <a:schemeClr val="bg1">
                    <a:lumMod val="95000"/>
                    <a:lumOff val="5000"/>
                  </a:schemeClr>
                </a:solidFill>
              </a:rPr>
              <a:t>Budget</a:t>
            </a:r>
          </a:p>
        </p:txBody>
      </p:sp>
    </p:spTree>
    <p:extLst>
      <p:ext uri="{BB962C8B-B14F-4D97-AF65-F5344CB8AC3E}">
        <p14:creationId xmlns:p14="http://schemas.microsoft.com/office/powerpoint/2010/main" val="25671027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0D0179-007A-0443-B6CC-187FEC509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GB" b="1"/>
              <a:t>New modulator commissioning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4B9AA813-761F-B84A-8F9F-1641FB2593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5321" y="2575034"/>
                <a:ext cx="5340365" cy="3462228"/>
              </a:xfrm>
            </p:spPr>
            <p:txBody>
              <a:bodyPr>
                <a:normAutofit/>
              </a:bodyPr>
              <a:lstStyle/>
              <a:p>
                <a:r>
                  <a:rPr lang="en-GB" sz="1800" dirty="0"/>
                  <a:t>All the components delivered in July 2018</a:t>
                </a:r>
              </a:p>
              <a:p>
                <a:r>
                  <a:rPr lang="en-GB" sz="1800" dirty="0"/>
                  <a:t>Commissioning started </a:t>
                </a:r>
              </a:p>
              <a:p>
                <a:r>
                  <a:rPr lang="en-GB" sz="1800" dirty="0"/>
                  <a:t>Progress slower than expected, since staff is busy with in the operation of DA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GB" sz="1800" dirty="0"/>
                  <a:t>NE and SPARC  </a:t>
                </a:r>
                <a:r>
                  <a:rPr lang="en-GB" sz="1800" dirty="0" err="1"/>
                  <a:t>linacs</a:t>
                </a:r>
                <a:endParaRPr lang="en-GB" sz="1800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4B9AA813-761F-B84A-8F9F-1641FB2593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5321" y="2575034"/>
                <a:ext cx="5340365" cy="3462228"/>
              </a:xfrm>
              <a:blipFill>
                <a:blip r:embed="rId2"/>
                <a:stretch>
                  <a:fillRect l="-713" t="-146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4">
            <a:extLst>
              <a:ext uri="{FF2B5EF4-FFF2-40B4-BE49-F238E27FC236}">
                <a16:creationId xmlns:a16="http://schemas.microsoft.com/office/drawing/2014/main" id="{73104BFD-8B39-BD4E-9C28-48FD4DB502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DEB3641-D0EC-4F49-B7CA-9F0D545E9CF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975" y="4306148"/>
            <a:ext cx="4142690" cy="240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712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E719FB2-9E9E-7A47-86BA-B818E14122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50" y="2685327"/>
            <a:ext cx="7020000" cy="402410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8EE0119-405E-5544-8927-A64E5ACE9F46}"/>
              </a:ext>
            </a:extLst>
          </p:cNvPr>
          <p:cNvSpPr txBox="1"/>
          <p:nvPr/>
        </p:nvSpPr>
        <p:spPr>
          <a:xfrm>
            <a:off x="7554686" y="975479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2018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A9EAF82-D8E1-154F-B198-A46ABF28F9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50" y="208347"/>
            <a:ext cx="7020000" cy="248548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09CD4E08-D841-FF4F-89C8-25A9B2EAFD4B}"/>
              </a:ext>
            </a:extLst>
          </p:cNvPr>
          <p:cNvSpPr/>
          <p:nvPr/>
        </p:nvSpPr>
        <p:spPr>
          <a:xfrm>
            <a:off x="7663542" y="1741438"/>
            <a:ext cx="23730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00000"/>
                </a:solidFill>
                <a:latin typeface="Helvetica" pitchFamily="2" charset="0"/>
              </a:rPr>
              <a:t>Spesi: </a:t>
            </a:r>
          </a:p>
          <a:p>
            <a:r>
              <a:rPr lang="it-IT" sz="1400" b="1" dirty="0">
                <a:solidFill>
                  <a:srgbClr val="FF0000"/>
                </a:solidFill>
                <a:latin typeface="Helvetica" pitchFamily="2" charset="0"/>
              </a:rPr>
              <a:t>417 k</a:t>
            </a:r>
          </a:p>
          <a:p>
            <a:endParaRPr lang="it-IT" sz="1400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it-IT" sz="1400" dirty="0">
                <a:solidFill>
                  <a:srgbClr val="000000"/>
                </a:solidFill>
                <a:latin typeface="Helvetica" pitchFamily="2" charset="0"/>
              </a:rPr>
              <a:t>Mancano:</a:t>
            </a:r>
          </a:p>
          <a:p>
            <a:r>
              <a:rPr lang="it-IT" sz="1400" dirty="0">
                <a:solidFill>
                  <a:srgbClr val="000000"/>
                </a:solidFill>
                <a:latin typeface="Helvetica" pitchFamily="2" charset="0"/>
              </a:rPr>
              <a:t>40 k blocchi</a:t>
            </a:r>
            <a:br>
              <a:rPr lang="it-IT" sz="1400" dirty="0"/>
            </a:br>
            <a:r>
              <a:rPr lang="it-IT" sz="1400" dirty="0">
                <a:solidFill>
                  <a:srgbClr val="000000"/>
                </a:solidFill>
                <a:latin typeface="Helvetica" pitchFamily="2" charset="0"/>
              </a:rPr>
              <a:t>40 k Camere a vuoto</a:t>
            </a:r>
            <a:br>
              <a:rPr lang="it-IT" sz="1400" dirty="0"/>
            </a:br>
            <a:r>
              <a:rPr lang="it-IT" sz="1400" dirty="0">
                <a:solidFill>
                  <a:srgbClr val="000000"/>
                </a:solidFill>
                <a:latin typeface="Helvetica" pitchFamily="2" charset="0"/>
              </a:rPr>
              <a:t>30 k </a:t>
            </a:r>
            <a:r>
              <a:rPr lang="it-IT" sz="1400" dirty="0" err="1">
                <a:solidFill>
                  <a:srgbClr val="000000"/>
                </a:solidFill>
                <a:latin typeface="Helvetica" pitchFamily="2" charset="0"/>
              </a:rPr>
              <a:t>Chiller</a:t>
            </a:r>
            <a:br>
              <a:rPr lang="it-IT" sz="1400" dirty="0"/>
            </a:br>
            <a:r>
              <a:rPr lang="it-IT" sz="1400" dirty="0">
                <a:solidFill>
                  <a:srgbClr val="000000"/>
                </a:solidFill>
                <a:latin typeface="Helvetica" pitchFamily="2" charset="0"/>
              </a:rPr>
              <a:t>75 k Dipolo</a:t>
            </a:r>
            <a:br>
              <a:rPr lang="it-IT" sz="1400" dirty="0"/>
            </a:br>
            <a:r>
              <a:rPr lang="it-IT" sz="1400" dirty="0">
                <a:solidFill>
                  <a:srgbClr val="000000"/>
                </a:solidFill>
                <a:latin typeface="Helvetica" pitchFamily="2" charset="0"/>
              </a:rPr>
              <a:t>47 k Impianti</a:t>
            </a:r>
          </a:p>
          <a:p>
            <a:endParaRPr lang="it-IT" sz="1400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it-IT" sz="1400" dirty="0">
                <a:solidFill>
                  <a:srgbClr val="000000"/>
                </a:solidFill>
                <a:latin typeface="Helvetica" pitchFamily="2" charset="0"/>
              </a:rPr>
              <a:t>Totale:</a:t>
            </a:r>
          </a:p>
          <a:p>
            <a:r>
              <a:rPr lang="it-IT" sz="1400" b="1" dirty="0">
                <a:solidFill>
                  <a:srgbClr val="FF0000"/>
                </a:solidFill>
              </a:rPr>
              <a:t>649 k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51FC020-8D03-B245-8341-153D6A2CFF72}"/>
              </a:ext>
            </a:extLst>
          </p:cNvPr>
          <p:cNvSpPr txBox="1"/>
          <p:nvPr/>
        </p:nvSpPr>
        <p:spPr>
          <a:xfrm>
            <a:off x="9795194" y="975479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2019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0593D78-E228-9848-B9D5-D1DC9957F185}"/>
              </a:ext>
            </a:extLst>
          </p:cNvPr>
          <p:cNvSpPr/>
          <p:nvPr/>
        </p:nvSpPr>
        <p:spPr>
          <a:xfrm>
            <a:off x="9818914" y="1741438"/>
            <a:ext cx="23730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/>
              <a:t>145 k Schede NI</a:t>
            </a:r>
          </a:p>
          <a:p>
            <a:r>
              <a:rPr lang="it-IT" sz="1400" dirty="0"/>
              <a:t>50 k Alimentatori </a:t>
            </a:r>
            <a:r>
              <a:rPr lang="it-IT" sz="1400" dirty="0" err="1"/>
              <a:t>focalizzatori</a:t>
            </a:r>
            <a:endParaRPr lang="it-IT" sz="1400" dirty="0"/>
          </a:p>
          <a:p>
            <a:endParaRPr lang="it-IT" sz="140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F35327D-0E88-8A46-AD97-1644BBAE3301}"/>
              </a:ext>
            </a:extLst>
          </p:cNvPr>
          <p:cNvSpPr/>
          <p:nvPr/>
        </p:nvSpPr>
        <p:spPr>
          <a:xfrm>
            <a:off x="7663542" y="4974495"/>
            <a:ext cx="23730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00000"/>
                </a:solidFill>
                <a:latin typeface="Helvetica" pitchFamily="2" charset="0"/>
              </a:rPr>
              <a:t>Su i</a:t>
            </a:r>
            <a:r>
              <a:rPr lang="it-IT" sz="1400" b="1" dirty="0">
                <a:solidFill>
                  <a:srgbClr val="000000"/>
                </a:solidFill>
                <a:latin typeface="Helvetica" pitchFamily="2" charset="0"/>
              </a:rPr>
              <a:t>nfrastrutture</a:t>
            </a:r>
            <a:r>
              <a:rPr lang="it-IT" sz="1400" dirty="0">
                <a:solidFill>
                  <a:srgbClr val="000000"/>
                </a:solidFill>
                <a:latin typeface="Helvetica" pitchFamily="2" charset="0"/>
              </a:rPr>
              <a:t>:</a:t>
            </a:r>
          </a:p>
          <a:p>
            <a:r>
              <a:rPr lang="it-IT" sz="1400" dirty="0">
                <a:solidFill>
                  <a:srgbClr val="000000"/>
                </a:solidFill>
                <a:latin typeface="Helvetica" pitchFamily="2" charset="0"/>
              </a:rPr>
              <a:t>60 k Camere a ionizzazione e radio-protezione</a:t>
            </a:r>
            <a:br>
              <a:rPr lang="it-IT" sz="1400" dirty="0"/>
            </a:br>
            <a:endParaRPr lang="it-IT" sz="1400" dirty="0"/>
          </a:p>
        </p:txBody>
      </p:sp>
      <p:sp>
        <p:nvSpPr>
          <p:cNvPr id="4" name="Parentesi graffa chiusa 3">
            <a:extLst>
              <a:ext uri="{FF2B5EF4-FFF2-40B4-BE49-F238E27FC236}">
                <a16:creationId xmlns:a16="http://schemas.microsoft.com/office/drawing/2014/main" id="{44CBA21D-76B6-764E-A9B6-86F5DD772741}"/>
              </a:ext>
            </a:extLst>
          </p:cNvPr>
          <p:cNvSpPr/>
          <p:nvPr/>
        </p:nvSpPr>
        <p:spPr>
          <a:xfrm>
            <a:off x="7336970" y="208347"/>
            <a:ext cx="348343" cy="6501086"/>
          </a:xfrm>
          <a:prstGeom prst="rightBrace">
            <a:avLst>
              <a:gd name="adj1" fmla="val 137601"/>
              <a:gd name="adj2" fmla="val 29076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35627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04E1454-04B7-A449-9E75-AA5AE5CB4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>
                <a:solidFill>
                  <a:schemeClr val="bg1">
                    <a:lumMod val="95000"/>
                    <a:lumOff val="5000"/>
                  </a:schemeClr>
                </a:solidFill>
              </a:rPr>
              <a:t>Plans</a:t>
            </a:r>
          </a:p>
        </p:txBody>
      </p:sp>
    </p:spTree>
    <p:extLst>
      <p:ext uri="{BB962C8B-B14F-4D97-AF65-F5344CB8AC3E}">
        <p14:creationId xmlns:p14="http://schemas.microsoft.com/office/powerpoint/2010/main" val="17757743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17EE92-221D-2F47-A6A2-856F63F77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it-IT" b="1" dirty="0"/>
              <a:t>To do list: </a:t>
            </a:r>
            <a:r>
              <a:rPr lang="it-IT" b="1" dirty="0" err="1"/>
              <a:t>power</a:t>
            </a:r>
            <a:r>
              <a:rPr lang="it-IT" b="1" dirty="0"/>
              <a:t> </a:t>
            </a:r>
            <a:r>
              <a:rPr lang="it-IT" b="1" dirty="0" err="1"/>
              <a:t>supplies</a:t>
            </a:r>
            <a:endParaRPr lang="it-IT" b="1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CC7075-217F-2443-A06F-7FF0AA10A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7022773" cy="3462228"/>
          </a:xfrm>
        </p:spPr>
        <p:txBody>
          <a:bodyPr>
            <a:normAutofit/>
          </a:bodyPr>
          <a:lstStyle/>
          <a:p>
            <a:r>
              <a:rPr lang="it-IT" sz="1800" dirty="0" err="1"/>
              <a:t>Prepare</a:t>
            </a:r>
            <a:r>
              <a:rPr lang="it-IT" sz="1800" dirty="0"/>
              <a:t> new </a:t>
            </a:r>
            <a:r>
              <a:rPr lang="it-IT" sz="1800" dirty="0" err="1"/>
              <a:t>power</a:t>
            </a:r>
            <a:r>
              <a:rPr lang="it-IT" sz="1800" dirty="0"/>
              <a:t> </a:t>
            </a:r>
            <a:r>
              <a:rPr lang="it-IT" sz="1800" dirty="0" err="1"/>
              <a:t>supplies</a:t>
            </a:r>
            <a:r>
              <a:rPr lang="it-IT" sz="1800" dirty="0"/>
              <a:t> room (</a:t>
            </a:r>
            <a:r>
              <a:rPr lang="it-IT" sz="1800" dirty="0" err="1"/>
              <a:t>upstairs</a:t>
            </a:r>
            <a:r>
              <a:rPr lang="it-IT" sz="1800" dirty="0"/>
              <a:t> of BTF): </a:t>
            </a:r>
            <a:r>
              <a:rPr lang="it-IT" sz="1800" dirty="0" err="1"/>
              <a:t>power</a:t>
            </a:r>
            <a:r>
              <a:rPr lang="it-IT" sz="1800" dirty="0"/>
              <a:t> and </a:t>
            </a:r>
            <a:r>
              <a:rPr lang="it-IT" sz="1800" dirty="0" err="1"/>
              <a:t>cooling</a:t>
            </a:r>
            <a:endParaRPr lang="it-IT" sz="1800" dirty="0"/>
          </a:p>
          <a:p>
            <a:r>
              <a:rPr lang="it-IT" sz="1800" dirty="0" err="1"/>
              <a:t>Cabling</a:t>
            </a:r>
            <a:r>
              <a:rPr lang="it-IT" sz="1800" dirty="0"/>
              <a:t> for new </a:t>
            </a:r>
            <a:r>
              <a:rPr lang="it-IT" sz="1800" dirty="0" err="1"/>
              <a:t>magnets</a:t>
            </a:r>
            <a:endParaRPr lang="it-IT" sz="1800" dirty="0"/>
          </a:p>
          <a:p>
            <a:r>
              <a:rPr lang="it-IT" sz="1800" dirty="0"/>
              <a:t>Installation of new </a:t>
            </a:r>
            <a:r>
              <a:rPr lang="it-IT" sz="1800" dirty="0" err="1"/>
              <a:t>power</a:t>
            </a:r>
            <a:r>
              <a:rPr lang="it-IT" sz="1800" dirty="0"/>
              <a:t> </a:t>
            </a:r>
            <a:r>
              <a:rPr lang="it-IT" sz="1800" dirty="0" err="1"/>
              <a:t>supplies</a:t>
            </a:r>
            <a:endParaRPr lang="it-IT" sz="1800" dirty="0"/>
          </a:p>
          <a:p>
            <a:r>
              <a:rPr lang="it-IT" sz="1800" dirty="0"/>
              <a:t>Software and </a:t>
            </a:r>
            <a:r>
              <a:rPr lang="it-IT" sz="1800" dirty="0" err="1"/>
              <a:t>testing</a:t>
            </a:r>
            <a:endParaRPr lang="it-IT" sz="1800" dirty="0"/>
          </a:p>
          <a:p>
            <a:r>
              <a:rPr lang="it-IT" sz="1800" dirty="0"/>
              <a:t>New </a:t>
            </a:r>
            <a:r>
              <a:rPr lang="it-IT" sz="1800" dirty="0" err="1"/>
              <a:t>power</a:t>
            </a:r>
            <a:r>
              <a:rPr lang="it-IT" sz="1800" dirty="0"/>
              <a:t> </a:t>
            </a:r>
            <a:r>
              <a:rPr lang="it-IT" sz="1800" dirty="0" err="1"/>
              <a:t>supplies</a:t>
            </a:r>
            <a:r>
              <a:rPr lang="it-IT" sz="1800" dirty="0"/>
              <a:t> </a:t>
            </a:r>
            <a:r>
              <a:rPr lang="it-IT" sz="1800" dirty="0" err="1"/>
              <a:t>at</a:t>
            </a:r>
            <a:r>
              <a:rPr lang="it-IT" sz="1800" dirty="0"/>
              <a:t> LNF by end of </a:t>
            </a:r>
            <a:r>
              <a:rPr lang="it-IT" sz="1800" dirty="0" err="1"/>
              <a:t>Oct</a:t>
            </a:r>
            <a:r>
              <a:rPr lang="it-IT" sz="1800" dirty="0"/>
              <a:t>.</a:t>
            </a:r>
          </a:p>
          <a:p>
            <a:r>
              <a:rPr lang="it-IT" sz="1800" b="1" dirty="0" err="1"/>
              <a:t>Get</a:t>
            </a:r>
            <a:r>
              <a:rPr lang="it-IT" sz="1800" b="1" dirty="0"/>
              <a:t> ready </a:t>
            </a:r>
            <a:r>
              <a:rPr lang="it-IT" sz="1800" b="1" dirty="0" err="1"/>
              <a:t>before</a:t>
            </a:r>
            <a:r>
              <a:rPr lang="it-IT" sz="1800" b="1" dirty="0"/>
              <a:t> the end of 2018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BE36944-7EC4-9042-B8C6-E36E41F8FB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8094" y="232985"/>
            <a:ext cx="4311966" cy="468409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520101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39174A-96CF-ED42-B46B-D53E2ECE9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To do list: new bunker and new </a:t>
            </a:r>
            <a:r>
              <a:rPr lang="it-IT" b="1" dirty="0" err="1"/>
              <a:t>conditioning</a:t>
            </a:r>
            <a:endParaRPr lang="it-IT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F856620F-DB71-014B-A8F8-024691FC62FA}"/>
                  </a:ext>
                </a:extLst>
              </p:cNvPr>
              <p:cNvSpPr txBox="1"/>
              <p:nvPr/>
            </p:nvSpPr>
            <p:spPr>
              <a:xfrm>
                <a:off x="1655180" y="1400537"/>
                <a:ext cx="724801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Tx/>
                  <a:buChar char="-"/>
                </a:pPr>
                <a:r>
                  <a:rPr lang="en-GB" dirty="0"/>
                  <a:t>Concrete blocks available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dirty="0"/>
                  <a:t>end of Oct.</a:t>
                </a:r>
              </a:p>
              <a:p>
                <a:pPr marL="285750" indent="-285750">
                  <a:buFontTx/>
                  <a:buChar char="-"/>
                </a:pPr>
                <a:r>
                  <a:rPr lang="en-GB" dirty="0"/>
                  <a:t>Interference with PADME running (access to BTF experimental hall 1)</a:t>
                </a:r>
              </a:p>
              <a:p>
                <a:pPr marL="285750" indent="-285750">
                  <a:buFontTx/>
                  <a:buChar char="-"/>
                </a:pPr>
                <a:r>
                  <a:rPr lang="en-GB" dirty="0"/>
                  <a:t>Need to build the bunker for the installation of new conditioning </a:t>
                </a:r>
                <a:r>
                  <a:rPr lang="en-GB" dirty="0" err="1"/>
                  <a:t>pipings</a:t>
                </a:r>
                <a:endParaRPr lang="en-GB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F856620F-DB71-014B-A8F8-024691FC6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5180" y="1400537"/>
                <a:ext cx="7248010" cy="923330"/>
              </a:xfrm>
              <a:prstGeom prst="rect">
                <a:avLst/>
              </a:prstGeom>
              <a:blipFill>
                <a:blip r:embed="rId2"/>
                <a:stretch>
                  <a:fillRect l="-524" t="-1351" b="-94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94055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6F8529-247D-2344-A282-399F52807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/>
              <a:t>To do list: new magnets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23E18BC8-8205-3B46-B96A-21EE6AF00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en-GB" sz="1800" dirty="0"/>
              <a:t>Magnetic field characterization of:</a:t>
            </a:r>
          </a:p>
          <a:p>
            <a:pPr lvl="1"/>
            <a:r>
              <a:rPr lang="en-GB" sz="1800" dirty="0"/>
              <a:t>2 DC dipoles (</a:t>
            </a:r>
            <a:r>
              <a:rPr lang="en-GB" sz="1800" b="1" dirty="0"/>
              <a:t>delivery Dec. 2018</a:t>
            </a:r>
            <a:r>
              <a:rPr lang="en-GB" sz="1800" dirty="0"/>
              <a:t>)</a:t>
            </a:r>
          </a:p>
          <a:p>
            <a:pPr lvl="1"/>
            <a:r>
              <a:rPr lang="en-GB" sz="1800" dirty="0"/>
              <a:t>7 quadrupoles (</a:t>
            </a:r>
            <a:r>
              <a:rPr lang="en-GB" sz="1800" b="1" dirty="0"/>
              <a:t>delivery Feb. 2019</a:t>
            </a:r>
            <a:r>
              <a:rPr lang="en-GB" sz="1800" dirty="0"/>
              <a:t>)</a:t>
            </a:r>
          </a:p>
          <a:p>
            <a:pPr marL="457200" lvl="1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2000" dirty="0"/>
              <a:t>Magnetic measurement lab should be available from </a:t>
            </a:r>
            <a:r>
              <a:rPr lang="en-GB" sz="2000" b="1" dirty="0"/>
              <a:t>Jan. 2019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9832614-B773-984D-BF4A-96CFCD1FDB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135753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17EE92-221D-2F47-A6A2-856F63F77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212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it-IT" b="1" dirty="0"/>
              <a:t>To do list: BTF-2 </a:t>
            </a:r>
            <a:r>
              <a:rPr lang="it-IT" b="1" dirty="0" err="1"/>
              <a:t>installation</a:t>
            </a:r>
            <a:endParaRPr lang="it-IT" b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8FFBACE-A8F9-8C4B-ACA8-16599894CF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726" y="1086956"/>
            <a:ext cx="3166158" cy="4684099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236F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5CCC7075-217F-2443-A06F-7FF0AA10AA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99213" y="2438400"/>
                <a:ext cx="6586489" cy="378541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sz="2000" dirty="0"/>
                  <a:t>Installation and alignment of:</a:t>
                </a:r>
              </a:p>
              <a:p>
                <a:pPr lvl="1"/>
                <a:r>
                  <a:rPr lang="en-GB" sz="1600" dirty="0"/>
                  <a:t>Supports</a:t>
                </a:r>
              </a:p>
              <a:p>
                <a:pPr lvl="1"/>
                <a:r>
                  <a:rPr lang="en-GB" sz="1600" dirty="0"/>
                  <a:t>2 DC dipoles</a:t>
                </a:r>
              </a:p>
              <a:p>
                <a:pPr lvl="1"/>
                <a:r>
                  <a:rPr lang="en-GB" sz="1600" dirty="0"/>
                  <a:t>6 quadrupoles</a:t>
                </a:r>
              </a:p>
              <a:p>
                <a:r>
                  <a:rPr lang="en-GB" sz="2000" dirty="0"/>
                  <a:t>Vacuum</a:t>
                </a:r>
                <a:r>
                  <a:rPr lang="en-GB" sz="2000" b="1" dirty="0">
                    <a:solidFill>
                      <a:srgbClr val="FF0000"/>
                    </a:solidFill>
                  </a:rPr>
                  <a:t> </a:t>
                </a:r>
              </a:p>
              <a:p>
                <a:pPr lvl="1"/>
                <a:r>
                  <a:rPr lang="en-GB" sz="1600" b="1" dirty="0">
                    <a:solidFill>
                      <a:srgbClr val="FF0000"/>
                    </a:solidFill>
                  </a:rPr>
                  <a:t>Pipes (to be ordered)</a:t>
                </a:r>
              </a:p>
              <a:p>
                <a:pPr lvl="1"/>
                <a:r>
                  <a:rPr lang="en-GB" sz="1600" dirty="0"/>
                  <a:t>Valves and pumps  </a:t>
                </a:r>
              </a:p>
              <a:p>
                <a:r>
                  <a:rPr lang="en-GB" sz="2000" dirty="0"/>
                  <a:t>Services:</a:t>
                </a:r>
              </a:p>
              <a:p>
                <a:pPr lvl="1"/>
                <a:r>
                  <a:rPr lang="en-GB" sz="1600" dirty="0"/>
                  <a:t>Connect water, cables, control cables</a:t>
                </a:r>
              </a:p>
              <a:p>
                <a:pPr lvl="1"/>
                <a:r>
                  <a:rPr lang="en-GB" sz="1600" b="1" dirty="0">
                    <a:solidFill>
                      <a:srgbClr val="FF0000"/>
                    </a:solidFill>
                  </a:rPr>
                  <a:t>New iron staircase for passing over the beam-lines</a:t>
                </a:r>
              </a:p>
              <a:p>
                <a:pPr marL="457200" lvl="1" indent="0">
                  <a:buNone/>
                </a:pPr>
                <a:endParaRPr lang="en-GB" sz="1600" dirty="0"/>
              </a:p>
              <a:p>
                <a:pPr marL="0" indent="0">
                  <a:buNone/>
                </a:pPr>
                <a:r>
                  <a:rPr lang="en-GB" sz="2000" b="1" dirty="0"/>
                  <a:t>New magnets ready for installation 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000" b="1" dirty="0"/>
                  <a:t>Mar. 2019. </a:t>
                </a:r>
              </a:p>
            </p:txBody>
          </p:sp>
        </mc:Choice>
        <mc:Fallback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5CCC7075-217F-2443-A06F-7FF0AA10AA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99213" y="2438400"/>
                <a:ext cx="6586489" cy="3785419"/>
              </a:xfrm>
              <a:blipFill>
                <a:blip r:embed="rId3"/>
                <a:stretch>
                  <a:fillRect l="-962" t="-26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14403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83BA3C-E150-9942-B210-3DE61F5C6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A9C45CD-BC85-4349-9351-4D4B410BD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4"/>
            <a:ext cx="12192000" cy="6850251"/>
          </a:xfrm>
          <a:prstGeom prst="rect">
            <a:avLst/>
          </a:prstGeom>
        </p:spPr>
      </p:pic>
      <p:sp>
        <p:nvSpPr>
          <p:cNvPr id="5" name="Figura a mano libera 4">
            <a:extLst>
              <a:ext uri="{FF2B5EF4-FFF2-40B4-BE49-F238E27FC236}">
                <a16:creationId xmlns:a16="http://schemas.microsoft.com/office/drawing/2014/main" id="{9486941B-3DFF-0440-AC1D-E1502DE64CBB}"/>
              </a:ext>
            </a:extLst>
          </p:cNvPr>
          <p:cNvSpPr/>
          <p:nvPr/>
        </p:nvSpPr>
        <p:spPr>
          <a:xfrm>
            <a:off x="4963886" y="794658"/>
            <a:ext cx="6564085" cy="6063343"/>
          </a:xfrm>
          <a:custGeom>
            <a:avLst/>
            <a:gdLst>
              <a:gd name="connsiteX0" fmla="*/ 185057 w 6564085"/>
              <a:gd name="connsiteY0" fmla="*/ 250371 h 6183086"/>
              <a:gd name="connsiteX1" fmla="*/ 185057 w 6564085"/>
              <a:gd name="connsiteY1" fmla="*/ 0 h 6183086"/>
              <a:gd name="connsiteX2" fmla="*/ 0 w 6564085"/>
              <a:gd name="connsiteY2" fmla="*/ 576943 h 6183086"/>
              <a:gd name="connsiteX3" fmla="*/ 3124200 w 6564085"/>
              <a:gd name="connsiteY3" fmla="*/ 489857 h 6183086"/>
              <a:gd name="connsiteX4" fmla="*/ 4038600 w 6564085"/>
              <a:gd name="connsiteY4" fmla="*/ 2090057 h 6183086"/>
              <a:gd name="connsiteX5" fmla="*/ 4996543 w 6564085"/>
              <a:gd name="connsiteY5" fmla="*/ 6183086 h 6183086"/>
              <a:gd name="connsiteX6" fmla="*/ 6564085 w 6564085"/>
              <a:gd name="connsiteY6" fmla="*/ 6128657 h 6183086"/>
              <a:gd name="connsiteX7" fmla="*/ 5366657 w 6564085"/>
              <a:gd name="connsiteY7" fmla="*/ 2166257 h 6183086"/>
              <a:gd name="connsiteX8" fmla="*/ 3799114 w 6564085"/>
              <a:gd name="connsiteY8" fmla="*/ 185057 h 6183086"/>
              <a:gd name="connsiteX9" fmla="*/ 185057 w 6564085"/>
              <a:gd name="connsiteY9" fmla="*/ 250371 h 6183086"/>
              <a:gd name="connsiteX0" fmla="*/ 185057 w 6564085"/>
              <a:gd name="connsiteY0" fmla="*/ 65314 h 5998029"/>
              <a:gd name="connsiteX1" fmla="*/ 0 w 6564085"/>
              <a:gd name="connsiteY1" fmla="*/ 391886 h 5998029"/>
              <a:gd name="connsiteX2" fmla="*/ 3124200 w 6564085"/>
              <a:gd name="connsiteY2" fmla="*/ 304800 h 5998029"/>
              <a:gd name="connsiteX3" fmla="*/ 4038600 w 6564085"/>
              <a:gd name="connsiteY3" fmla="*/ 1905000 h 5998029"/>
              <a:gd name="connsiteX4" fmla="*/ 4996543 w 6564085"/>
              <a:gd name="connsiteY4" fmla="*/ 5998029 h 5998029"/>
              <a:gd name="connsiteX5" fmla="*/ 6564085 w 6564085"/>
              <a:gd name="connsiteY5" fmla="*/ 5943600 h 5998029"/>
              <a:gd name="connsiteX6" fmla="*/ 5366657 w 6564085"/>
              <a:gd name="connsiteY6" fmla="*/ 1981200 h 5998029"/>
              <a:gd name="connsiteX7" fmla="*/ 3799114 w 6564085"/>
              <a:gd name="connsiteY7" fmla="*/ 0 h 5998029"/>
              <a:gd name="connsiteX8" fmla="*/ 185057 w 6564085"/>
              <a:gd name="connsiteY8" fmla="*/ 65314 h 5998029"/>
              <a:gd name="connsiteX0" fmla="*/ 185057 w 6564085"/>
              <a:gd name="connsiteY0" fmla="*/ 65314 h 5998029"/>
              <a:gd name="connsiteX1" fmla="*/ 0 w 6564085"/>
              <a:gd name="connsiteY1" fmla="*/ 391886 h 5998029"/>
              <a:gd name="connsiteX2" fmla="*/ 3124200 w 6564085"/>
              <a:gd name="connsiteY2" fmla="*/ 304800 h 5998029"/>
              <a:gd name="connsiteX3" fmla="*/ 4169229 w 6564085"/>
              <a:gd name="connsiteY3" fmla="*/ 1981200 h 5998029"/>
              <a:gd name="connsiteX4" fmla="*/ 4996543 w 6564085"/>
              <a:gd name="connsiteY4" fmla="*/ 5998029 h 5998029"/>
              <a:gd name="connsiteX5" fmla="*/ 6564085 w 6564085"/>
              <a:gd name="connsiteY5" fmla="*/ 5943600 h 5998029"/>
              <a:gd name="connsiteX6" fmla="*/ 5366657 w 6564085"/>
              <a:gd name="connsiteY6" fmla="*/ 1981200 h 5998029"/>
              <a:gd name="connsiteX7" fmla="*/ 3799114 w 6564085"/>
              <a:gd name="connsiteY7" fmla="*/ 0 h 5998029"/>
              <a:gd name="connsiteX8" fmla="*/ 185057 w 6564085"/>
              <a:gd name="connsiteY8" fmla="*/ 65314 h 5998029"/>
              <a:gd name="connsiteX0" fmla="*/ 185057 w 6542313"/>
              <a:gd name="connsiteY0" fmla="*/ 65314 h 6030686"/>
              <a:gd name="connsiteX1" fmla="*/ 0 w 6542313"/>
              <a:gd name="connsiteY1" fmla="*/ 391886 h 6030686"/>
              <a:gd name="connsiteX2" fmla="*/ 3124200 w 6542313"/>
              <a:gd name="connsiteY2" fmla="*/ 304800 h 6030686"/>
              <a:gd name="connsiteX3" fmla="*/ 4169229 w 6542313"/>
              <a:gd name="connsiteY3" fmla="*/ 1981200 h 6030686"/>
              <a:gd name="connsiteX4" fmla="*/ 4996543 w 6542313"/>
              <a:gd name="connsiteY4" fmla="*/ 5998029 h 6030686"/>
              <a:gd name="connsiteX5" fmla="*/ 6542313 w 6542313"/>
              <a:gd name="connsiteY5" fmla="*/ 6030686 h 6030686"/>
              <a:gd name="connsiteX6" fmla="*/ 5366657 w 6542313"/>
              <a:gd name="connsiteY6" fmla="*/ 1981200 h 6030686"/>
              <a:gd name="connsiteX7" fmla="*/ 3799114 w 6542313"/>
              <a:gd name="connsiteY7" fmla="*/ 0 h 6030686"/>
              <a:gd name="connsiteX8" fmla="*/ 185057 w 6542313"/>
              <a:gd name="connsiteY8" fmla="*/ 65314 h 6030686"/>
              <a:gd name="connsiteX0" fmla="*/ 185057 w 6542313"/>
              <a:gd name="connsiteY0" fmla="*/ 65314 h 6052457"/>
              <a:gd name="connsiteX1" fmla="*/ 0 w 6542313"/>
              <a:gd name="connsiteY1" fmla="*/ 391886 h 6052457"/>
              <a:gd name="connsiteX2" fmla="*/ 3124200 w 6542313"/>
              <a:gd name="connsiteY2" fmla="*/ 304800 h 6052457"/>
              <a:gd name="connsiteX3" fmla="*/ 4169229 w 6542313"/>
              <a:gd name="connsiteY3" fmla="*/ 1981200 h 6052457"/>
              <a:gd name="connsiteX4" fmla="*/ 4996543 w 6542313"/>
              <a:gd name="connsiteY4" fmla="*/ 6052457 h 6052457"/>
              <a:gd name="connsiteX5" fmla="*/ 6542313 w 6542313"/>
              <a:gd name="connsiteY5" fmla="*/ 6030686 h 6052457"/>
              <a:gd name="connsiteX6" fmla="*/ 5366657 w 6542313"/>
              <a:gd name="connsiteY6" fmla="*/ 1981200 h 6052457"/>
              <a:gd name="connsiteX7" fmla="*/ 3799114 w 6542313"/>
              <a:gd name="connsiteY7" fmla="*/ 0 h 6052457"/>
              <a:gd name="connsiteX8" fmla="*/ 185057 w 6542313"/>
              <a:gd name="connsiteY8" fmla="*/ 65314 h 6052457"/>
              <a:gd name="connsiteX0" fmla="*/ 185057 w 6564085"/>
              <a:gd name="connsiteY0" fmla="*/ 65314 h 6063343"/>
              <a:gd name="connsiteX1" fmla="*/ 0 w 6564085"/>
              <a:gd name="connsiteY1" fmla="*/ 391886 h 6063343"/>
              <a:gd name="connsiteX2" fmla="*/ 3124200 w 6564085"/>
              <a:gd name="connsiteY2" fmla="*/ 304800 h 6063343"/>
              <a:gd name="connsiteX3" fmla="*/ 4169229 w 6564085"/>
              <a:gd name="connsiteY3" fmla="*/ 1981200 h 6063343"/>
              <a:gd name="connsiteX4" fmla="*/ 4996543 w 6564085"/>
              <a:gd name="connsiteY4" fmla="*/ 6052457 h 6063343"/>
              <a:gd name="connsiteX5" fmla="*/ 6564085 w 6564085"/>
              <a:gd name="connsiteY5" fmla="*/ 6063343 h 6063343"/>
              <a:gd name="connsiteX6" fmla="*/ 5366657 w 6564085"/>
              <a:gd name="connsiteY6" fmla="*/ 1981200 h 6063343"/>
              <a:gd name="connsiteX7" fmla="*/ 3799114 w 6564085"/>
              <a:gd name="connsiteY7" fmla="*/ 0 h 6063343"/>
              <a:gd name="connsiteX8" fmla="*/ 185057 w 6564085"/>
              <a:gd name="connsiteY8" fmla="*/ 65314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64085" h="6063343">
                <a:moveTo>
                  <a:pt x="185057" y="65314"/>
                </a:moveTo>
                <a:lnTo>
                  <a:pt x="0" y="391886"/>
                </a:lnTo>
                <a:lnTo>
                  <a:pt x="3124200" y="304800"/>
                </a:lnTo>
                <a:lnTo>
                  <a:pt x="4169229" y="1981200"/>
                </a:lnTo>
                <a:lnTo>
                  <a:pt x="4996543" y="6052457"/>
                </a:lnTo>
                <a:lnTo>
                  <a:pt x="6564085" y="6063343"/>
                </a:lnTo>
                <a:lnTo>
                  <a:pt x="5366657" y="1981200"/>
                </a:lnTo>
                <a:lnTo>
                  <a:pt x="3799114" y="0"/>
                </a:lnTo>
                <a:lnTo>
                  <a:pt x="185057" y="65314"/>
                </a:lnTo>
                <a:close/>
              </a:path>
            </a:pathLst>
          </a:custGeom>
          <a:solidFill>
            <a:srgbClr val="92D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48352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82F4B8-31C2-9747-9FA2-A4F7037B7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6" y="5091762"/>
            <a:ext cx="7834193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b="1"/>
              <a:t>PADME run status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1E907B8-B82E-5E42-8186-02FBFB1677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83" y="10"/>
            <a:ext cx="12192000" cy="4571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493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9D4520D5-9DE4-DF4B-8AD4-9E8F6E77DB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5228" y="880750"/>
            <a:ext cx="2867466" cy="2495052"/>
          </a:xfrm>
          <a:prstGeom prst="rect">
            <a:avLst/>
          </a:prstGeom>
        </p:spPr>
      </p:pic>
      <p:grpSp>
        <p:nvGrpSpPr>
          <p:cNvPr id="29" name="Gruppo 28">
            <a:extLst>
              <a:ext uri="{FF2B5EF4-FFF2-40B4-BE49-F238E27FC236}">
                <a16:creationId xmlns:a16="http://schemas.microsoft.com/office/drawing/2014/main" id="{2BBE1FE7-5521-884E-8C17-454BA3056CFB}"/>
              </a:ext>
            </a:extLst>
          </p:cNvPr>
          <p:cNvGrpSpPr>
            <a:grpSpLocks noChangeAspect="1"/>
          </p:cNvGrpSpPr>
          <p:nvPr/>
        </p:nvGrpSpPr>
        <p:grpSpPr>
          <a:xfrm>
            <a:off x="8196637" y="924195"/>
            <a:ext cx="1763941" cy="1707493"/>
            <a:chOff x="8041544" y="22038"/>
            <a:chExt cx="3124930" cy="3024927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A4C4EBDC-A369-8949-B551-D14F0DAB2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25653" y="1029186"/>
              <a:ext cx="2140821" cy="2017779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AB6B26A5-E182-5A47-B17F-ED8D84EEA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18647" y="22038"/>
              <a:ext cx="1944842" cy="1007149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0B0F8447-3245-0540-9C86-6FA5F7F2B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7593877" y="1457804"/>
              <a:ext cx="1901011" cy="1005678"/>
            </a:xfrm>
            <a:prstGeom prst="rect">
              <a:avLst/>
            </a:prstGeom>
          </p:spPr>
        </p:pic>
      </p:grpSp>
      <p:pic>
        <p:nvPicPr>
          <p:cNvPr id="12" name="Immagine 11">
            <a:extLst>
              <a:ext uri="{FF2B5EF4-FFF2-40B4-BE49-F238E27FC236}">
                <a16:creationId xmlns:a16="http://schemas.microsoft.com/office/drawing/2014/main" id="{87D7CD5E-6DD1-344F-ABF9-F13074D4F8B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10" y="1757915"/>
            <a:ext cx="847188" cy="74072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22508E0-39E5-4D43-9C7F-ACD25A7A0CB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487" y="2291869"/>
            <a:ext cx="1987938" cy="84707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1CBAF93-4694-AF4C-A91E-76A458C35A7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3635" y="595808"/>
            <a:ext cx="2007524" cy="954798"/>
          </a:xfrm>
          <a:prstGeom prst="rect">
            <a:avLst/>
          </a:prstGeom>
        </p:spPr>
      </p:pic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AC194130-FCA8-F847-A6C2-EB7E791BB49E}"/>
              </a:ext>
            </a:extLst>
          </p:cNvPr>
          <p:cNvCxnSpPr>
            <a:cxnSpLocks/>
          </p:cNvCxnSpPr>
          <p:nvPr/>
        </p:nvCxnSpPr>
        <p:spPr>
          <a:xfrm>
            <a:off x="10116429" y="1998187"/>
            <a:ext cx="438728" cy="0"/>
          </a:xfrm>
          <a:prstGeom prst="straightConnector1">
            <a:avLst/>
          </a:prstGeom>
          <a:ln w="1905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F861D49E-DDD2-3048-BC0C-83E1DF00A9A8}"/>
              </a:ext>
            </a:extLst>
          </p:cNvPr>
          <p:cNvCxnSpPr>
            <a:cxnSpLocks/>
          </p:cNvCxnSpPr>
          <p:nvPr/>
        </p:nvCxnSpPr>
        <p:spPr>
          <a:xfrm>
            <a:off x="5306445" y="1960901"/>
            <a:ext cx="2781139" cy="29603"/>
          </a:xfrm>
          <a:prstGeom prst="straightConnector1">
            <a:avLst/>
          </a:prstGeom>
          <a:ln w="19050">
            <a:solidFill>
              <a:srgbClr val="C00000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rco 30">
            <a:extLst>
              <a:ext uri="{FF2B5EF4-FFF2-40B4-BE49-F238E27FC236}">
                <a16:creationId xmlns:a16="http://schemas.microsoft.com/office/drawing/2014/main" id="{A6D4E1B2-8B13-F045-AADC-94DE336A1B51}"/>
              </a:ext>
            </a:extLst>
          </p:cNvPr>
          <p:cNvSpPr/>
          <p:nvPr/>
        </p:nvSpPr>
        <p:spPr>
          <a:xfrm>
            <a:off x="7003392" y="1979488"/>
            <a:ext cx="1816276" cy="852997"/>
          </a:xfrm>
          <a:prstGeom prst="arc">
            <a:avLst>
              <a:gd name="adj1" fmla="val 11349778"/>
              <a:gd name="adj2" fmla="val 16221064"/>
            </a:avLst>
          </a:prstGeom>
          <a:ln w="1905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5B4112C8-18DB-524D-B872-04B4FE2EEAD4}"/>
              </a:ext>
            </a:extLst>
          </p:cNvPr>
          <p:cNvSpPr txBox="1"/>
          <p:nvPr/>
        </p:nvSpPr>
        <p:spPr>
          <a:xfrm>
            <a:off x="8666144" y="274952"/>
            <a:ext cx="1487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Diamond target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3AAC6CD1-4F3B-B641-977F-63CB62DF6AAB}"/>
              </a:ext>
            </a:extLst>
          </p:cNvPr>
          <p:cNvSpPr txBox="1"/>
          <p:nvPr/>
        </p:nvSpPr>
        <p:spPr>
          <a:xfrm>
            <a:off x="5455273" y="274952"/>
            <a:ext cx="1956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Scintillating</a:t>
            </a: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bars</a:t>
            </a: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veto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5F725028-5FBD-6345-913F-BC2F51628130}"/>
              </a:ext>
            </a:extLst>
          </p:cNvPr>
          <p:cNvSpPr txBox="1"/>
          <p:nvPr/>
        </p:nvSpPr>
        <p:spPr>
          <a:xfrm>
            <a:off x="2478536" y="257254"/>
            <a:ext cx="15726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BGO </a:t>
            </a:r>
            <a:r>
              <a:rPr lang="it-IT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calorimeter</a:t>
            </a:r>
            <a:endParaRPr lang="it-IT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302CFB37-58DE-6648-A865-DBA6F904659E}"/>
              </a:ext>
            </a:extLst>
          </p:cNvPr>
          <p:cNvSpPr txBox="1"/>
          <p:nvPr/>
        </p:nvSpPr>
        <p:spPr>
          <a:xfrm>
            <a:off x="453205" y="274952"/>
            <a:ext cx="1147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PbF</a:t>
            </a:r>
            <a:r>
              <a:rPr lang="it-IT" sz="1600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r>
              <a:rPr lang="it-IT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calorimeter</a:t>
            </a:r>
            <a:endParaRPr lang="it-IT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920CA0D-E73A-8849-9E23-B941372AD9D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9310" y="4112890"/>
            <a:ext cx="2572614" cy="145604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8AAD21F-0569-0A4E-B710-72231207AAD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928" y="3644846"/>
            <a:ext cx="2620067" cy="2603553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A295D3BF-F5BF-2249-A1DB-2C6D295E93E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47" y="4416741"/>
            <a:ext cx="1682477" cy="884802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2093C29B-5671-E841-BEDC-A10D9A3130D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58062" y="4021475"/>
            <a:ext cx="1456045" cy="163887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47594D1-7036-384E-B29D-50EAF1122B1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216576" y="4112890"/>
            <a:ext cx="1888338" cy="1456046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D779346-8BFF-AE4E-9D86-5512245415A9}"/>
              </a:ext>
            </a:extLst>
          </p:cNvPr>
          <p:cNvSpPr txBox="1"/>
          <p:nvPr/>
        </p:nvSpPr>
        <p:spPr>
          <a:xfrm>
            <a:off x="10841210" y="274952"/>
            <a:ext cx="1003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BTF </a:t>
            </a:r>
            <a:r>
              <a:rPr lang="it-IT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beam</a:t>
            </a:r>
            <a:endParaRPr lang="it-IT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6A5AA3E4-B950-5249-9390-075A7AFDF51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74043" y="1404790"/>
            <a:ext cx="1250101" cy="123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798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magine 27">
            <a:extLst>
              <a:ext uri="{FF2B5EF4-FFF2-40B4-BE49-F238E27FC236}">
                <a16:creationId xmlns:a16="http://schemas.microsoft.com/office/drawing/2014/main" id="{265905B8-FC65-E844-BBC2-F105964B73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6630" y="2579914"/>
            <a:ext cx="3387064" cy="392856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00AC43A-836F-F44C-9F69-BCE872A62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49356"/>
          </a:xfrm>
        </p:spPr>
        <p:txBody>
          <a:bodyPr/>
          <a:lstStyle/>
          <a:p>
            <a:r>
              <a:rPr lang="it-IT" b="1"/>
              <a:t>Issues with PADME run</a:t>
            </a:r>
            <a:endParaRPr lang="it-IT" b="1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B8FDD2E-85F6-0746-89E6-0D644988DB04}"/>
              </a:ext>
            </a:extLst>
          </p:cNvPr>
          <p:cNvSpPr txBox="1"/>
          <p:nvPr/>
        </p:nvSpPr>
        <p:spPr>
          <a:xfrm>
            <a:off x="228598" y="677548"/>
            <a:ext cx="85068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b="1" dirty="0" err="1"/>
              <a:t>Not</a:t>
            </a:r>
            <a:r>
              <a:rPr lang="it-IT" b="1" dirty="0"/>
              <a:t> </a:t>
            </a:r>
            <a:r>
              <a:rPr lang="it-IT" b="1" dirty="0" err="1"/>
              <a:t>running</a:t>
            </a:r>
            <a:r>
              <a:rPr lang="it-IT" b="1" dirty="0"/>
              <a:t> </a:t>
            </a:r>
            <a:r>
              <a:rPr lang="it-IT" b="1" dirty="0" err="1"/>
              <a:t>at</a:t>
            </a:r>
            <a:r>
              <a:rPr lang="it-IT" b="1" dirty="0"/>
              <a:t> </a:t>
            </a:r>
            <a:r>
              <a:rPr lang="it-IT" b="1" dirty="0" err="1"/>
              <a:t>nominal</a:t>
            </a:r>
            <a:r>
              <a:rPr lang="it-IT" b="1" dirty="0"/>
              <a:t> </a:t>
            </a:r>
            <a:r>
              <a:rPr lang="it-IT" b="1" dirty="0" err="1"/>
              <a:t>intensity</a:t>
            </a:r>
            <a:r>
              <a:rPr lang="it-IT" dirty="0"/>
              <a:t>: </a:t>
            </a:r>
          </a:p>
          <a:p>
            <a:pPr marL="742950" lvl="1" indent="-285750">
              <a:buFontTx/>
              <a:buChar char="-"/>
            </a:pPr>
            <a:r>
              <a:rPr lang="it-IT" dirty="0"/>
              <a:t>5000 </a:t>
            </a:r>
            <a:r>
              <a:rPr lang="it-IT" dirty="0" err="1"/>
              <a:t>positrons</a:t>
            </a:r>
            <a:r>
              <a:rPr lang="it-IT" dirty="0"/>
              <a:t>/40 Hz, </a:t>
            </a:r>
            <a:r>
              <a:rPr lang="it-IT" dirty="0" err="1"/>
              <a:t>instead</a:t>
            </a:r>
            <a:r>
              <a:rPr lang="it-IT" dirty="0"/>
              <a:t> of 20000 </a:t>
            </a:r>
            <a:r>
              <a:rPr lang="it-IT" dirty="0" err="1"/>
              <a:t>positrons</a:t>
            </a:r>
            <a:r>
              <a:rPr lang="it-IT" dirty="0"/>
              <a:t>/50 Hz </a:t>
            </a:r>
          </a:p>
          <a:p>
            <a:pPr marL="742950" lvl="1" indent="-285750">
              <a:buFontTx/>
              <a:buChar char="-"/>
            </a:pPr>
            <a:r>
              <a:rPr lang="it-IT" b="1" dirty="0"/>
              <a:t>G9 </a:t>
            </a:r>
            <a:r>
              <a:rPr lang="it-IT" b="1" dirty="0" err="1"/>
              <a:t>ionization</a:t>
            </a:r>
            <a:r>
              <a:rPr lang="it-IT" b="1" dirty="0"/>
              <a:t> </a:t>
            </a:r>
            <a:r>
              <a:rPr lang="it-IT" b="1" dirty="0" err="1"/>
              <a:t>chamber</a:t>
            </a:r>
            <a:r>
              <a:rPr lang="it-IT" dirty="0"/>
              <a:t> </a:t>
            </a:r>
            <a:r>
              <a:rPr lang="it-IT" dirty="0" err="1"/>
              <a:t>close</a:t>
            </a:r>
            <a:r>
              <a:rPr lang="it-IT" dirty="0"/>
              <a:t> to 5 </a:t>
            </a:r>
            <a:r>
              <a:rPr lang="it-IT" dirty="0" err="1"/>
              <a:t>uSv</a:t>
            </a:r>
            <a:r>
              <a:rPr lang="it-IT" dirty="0"/>
              <a:t>/h, due to </a:t>
            </a:r>
            <a:r>
              <a:rPr lang="it-IT" dirty="0" err="1"/>
              <a:t>particles</a:t>
            </a:r>
            <a:r>
              <a:rPr lang="it-IT" dirty="0"/>
              <a:t> </a:t>
            </a:r>
            <a:r>
              <a:rPr lang="it-IT" dirty="0" err="1"/>
              <a:t>escaping</a:t>
            </a:r>
            <a:r>
              <a:rPr lang="it-IT" dirty="0"/>
              <a:t> from BTF target</a:t>
            </a:r>
          </a:p>
          <a:p>
            <a:pPr marL="742950" lvl="1" indent="-285750">
              <a:buFontTx/>
              <a:buChar char="-"/>
            </a:pPr>
            <a:r>
              <a:rPr lang="it-IT" dirty="0" err="1"/>
              <a:t>Possible</a:t>
            </a:r>
            <a:r>
              <a:rPr lang="it-IT" dirty="0"/>
              <a:t> </a:t>
            </a:r>
            <a:r>
              <a:rPr lang="it-IT" dirty="0" err="1"/>
              <a:t>solution</a:t>
            </a:r>
            <a:r>
              <a:rPr lang="it-IT" dirty="0"/>
              <a:t> #1: </a:t>
            </a:r>
            <a:r>
              <a:rPr lang="it-IT" dirty="0" err="1"/>
              <a:t>add</a:t>
            </a:r>
            <a:r>
              <a:rPr lang="it-IT" dirty="0"/>
              <a:t> </a:t>
            </a:r>
            <a:r>
              <a:rPr lang="it-IT" dirty="0" err="1"/>
              <a:t>shielding</a:t>
            </a:r>
            <a:r>
              <a:rPr lang="it-IT" dirty="0"/>
              <a:t> </a:t>
            </a:r>
            <a:r>
              <a:rPr lang="it-IT" dirty="0" err="1"/>
              <a:t>close</a:t>
            </a:r>
            <a:r>
              <a:rPr lang="it-IT" dirty="0"/>
              <a:t> to BTF target</a:t>
            </a:r>
          </a:p>
          <a:p>
            <a:pPr marL="742950" lvl="1" indent="-285750">
              <a:buFontTx/>
              <a:buChar char="-"/>
            </a:pPr>
            <a:r>
              <a:rPr lang="it-IT" dirty="0" err="1"/>
              <a:t>Possible</a:t>
            </a:r>
            <a:r>
              <a:rPr lang="it-IT" dirty="0"/>
              <a:t> </a:t>
            </a:r>
            <a:r>
              <a:rPr lang="it-IT" dirty="0" err="1"/>
              <a:t>solution</a:t>
            </a:r>
            <a:r>
              <a:rPr lang="it-IT" dirty="0"/>
              <a:t> #2: use </a:t>
            </a:r>
            <a:r>
              <a:rPr lang="it-IT" dirty="0" err="1"/>
              <a:t>primary</a:t>
            </a:r>
            <a:r>
              <a:rPr lang="it-IT" dirty="0"/>
              <a:t> </a:t>
            </a:r>
            <a:r>
              <a:rPr lang="it-IT" dirty="0" err="1"/>
              <a:t>positrons</a:t>
            </a:r>
            <a:r>
              <a:rPr lang="it-IT" dirty="0"/>
              <a:t> from LINAC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84FA552-BADA-C241-B3DF-05E2B9F483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18" y="3577267"/>
            <a:ext cx="3335247" cy="296873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76A240E4-4A17-8E46-99A0-93D9734FC47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552" y="3577267"/>
            <a:ext cx="4659391" cy="2931214"/>
          </a:xfrm>
          <a:prstGeom prst="rect">
            <a:avLst/>
          </a:prstGeom>
        </p:spPr>
      </p:pic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1F53CEF1-3571-7B49-AF4A-AC770F7BAE63}"/>
              </a:ext>
            </a:extLst>
          </p:cNvPr>
          <p:cNvCxnSpPr/>
          <p:nvPr/>
        </p:nvCxnSpPr>
        <p:spPr>
          <a:xfrm flipH="1" flipV="1">
            <a:off x="8735479" y="2982686"/>
            <a:ext cx="1410007" cy="881743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24A331B9-7789-B241-859E-99F561113D9F}"/>
              </a:ext>
            </a:extLst>
          </p:cNvPr>
          <p:cNvCxnSpPr>
            <a:cxnSpLocks/>
          </p:cNvCxnSpPr>
          <p:nvPr/>
        </p:nvCxnSpPr>
        <p:spPr>
          <a:xfrm flipH="1" flipV="1">
            <a:off x="6772324" y="5301345"/>
            <a:ext cx="1391962" cy="53339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1196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>
            <a:extLst>
              <a:ext uri="{FF2B5EF4-FFF2-40B4-BE49-F238E27FC236}">
                <a16:creationId xmlns:a16="http://schemas.microsoft.com/office/drawing/2014/main" id="{6B719FD8-3847-CD40-B895-1B4F77A9CA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064296" cy="685799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09E83EA-AF7B-2E4C-8DAA-F615A5038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064316" y="10"/>
            <a:ext cx="8127684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849539B-3694-4E8A-A991-D68126CF3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6096000" y="639400"/>
            <a:ext cx="5440680" cy="5578521"/>
          </a:xfrm>
          <a:prstGeom prst="rect">
            <a:avLst/>
          </a:prstGeom>
          <a:solidFill>
            <a:schemeClr val="bg1">
              <a:lumMod val="75000"/>
              <a:lumOff val="25000"/>
              <a:alpha val="93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1D93AB1-5875-0249-8D20-08B0D7A36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9" y="828675"/>
            <a:ext cx="4686301" cy="1156563"/>
          </a:xfrm>
        </p:spPr>
        <p:txBody>
          <a:bodyPr>
            <a:normAutofit/>
          </a:bodyPr>
          <a:lstStyle/>
          <a:p>
            <a:r>
              <a:rPr lang="en-GB" sz="3700" b="1"/>
              <a:t>Control system upgrade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D566FE-0CA4-3146-9F67-0D9F489AD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999" y="2117364"/>
            <a:ext cx="4686301" cy="3588491"/>
          </a:xfrm>
        </p:spPr>
        <p:txBody>
          <a:bodyPr>
            <a:normAutofit/>
          </a:bodyPr>
          <a:lstStyle/>
          <a:p>
            <a:r>
              <a:rPr lang="en-GB" sz="1800"/>
              <a:t>The new control system based on National Instrument modular electronics installed on Modulator B in «spy» mode.</a:t>
            </a:r>
          </a:p>
          <a:p>
            <a:pPr lvl="1"/>
            <a:r>
              <a:rPr lang="en-GB" sz="1800"/>
              <a:t>The FPGA DAQ run but does not control the modulator, only monitor it.</a:t>
            </a:r>
          </a:p>
          <a:p>
            <a:pPr lvl="1"/>
            <a:r>
              <a:rPr lang="en-GB" sz="1800"/>
              <a:t>Installed in October 2018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A718E0-F8D2-4975-85FE-D33E8A7B9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074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DAF87FCC-D949-3144-AFC2-81C61775F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49356"/>
          </a:xfrm>
        </p:spPr>
        <p:txBody>
          <a:bodyPr/>
          <a:lstStyle/>
          <a:p>
            <a:r>
              <a:rPr lang="it-IT" b="1"/>
              <a:t>Issues with PADME run</a:t>
            </a:r>
            <a:endParaRPr lang="it-IT" b="1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15F150C-9B30-4344-8489-48142FA9800A}"/>
              </a:ext>
            </a:extLst>
          </p:cNvPr>
          <p:cNvSpPr txBox="1"/>
          <p:nvPr/>
        </p:nvSpPr>
        <p:spPr>
          <a:xfrm>
            <a:off x="228598" y="677548"/>
            <a:ext cx="82101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b="1"/>
              <a:t>Need to install</a:t>
            </a:r>
            <a:endParaRPr lang="en-GB"/>
          </a:p>
          <a:p>
            <a:pPr marL="742950" lvl="1" indent="-285750">
              <a:buFontTx/>
              <a:buChar char="-"/>
            </a:pPr>
            <a:r>
              <a:rPr lang="en-GB"/>
              <a:t>Timepix3 large area downstream beam monitor and soft Bremsstrahlung veto</a:t>
            </a:r>
          </a:p>
          <a:p>
            <a:pPr marL="742950" lvl="1" indent="-285750">
              <a:buFontTx/>
              <a:buChar char="-"/>
            </a:pPr>
            <a:r>
              <a:rPr lang="en-GB"/>
              <a:t>Final piece of scintillator veto (again for soft Bremsstrahlung)</a:t>
            </a:r>
          </a:p>
          <a:p>
            <a:pPr marL="1200150" lvl="2" indent="-285750">
              <a:buFontTx/>
              <a:buChar char="-"/>
            </a:pPr>
            <a:r>
              <a:rPr lang="en-GB"/>
              <a:t>ADVACAM coming for installation on </a:t>
            </a:r>
            <a:r>
              <a:rPr lang="en-GB" b="1"/>
              <a:t>22 Oct.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E55C560-0C90-2A4C-B19E-82B533DB90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567" y="2172859"/>
            <a:ext cx="3431835" cy="24036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D943A2-D672-EE4A-B2AD-71D381D025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86244" y="4913820"/>
            <a:ext cx="2020304" cy="1599655"/>
          </a:xfrm>
          <a:prstGeom prst="rect">
            <a:avLst/>
          </a:prstGeom>
        </p:spPr>
      </p:pic>
      <p:sp>
        <p:nvSpPr>
          <p:cNvPr id="10" name="Figura a mano libera 9">
            <a:extLst>
              <a:ext uri="{FF2B5EF4-FFF2-40B4-BE49-F238E27FC236}">
                <a16:creationId xmlns:a16="http://schemas.microsoft.com/office/drawing/2014/main" id="{27C43CD2-9530-3647-8D9C-1421B3A97CBC}"/>
              </a:ext>
            </a:extLst>
          </p:cNvPr>
          <p:cNvSpPr/>
          <p:nvPr/>
        </p:nvSpPr>
        <p:spPr>
          <a:xfrm>
            <a:off x="1632857" y="3243943"/>
            <a:ext cx="653143" cy="1627584"/>
          </a:xfrm>
          <a:custGeom>
            <a:avLst/>
            <a:gdLst>
              <a:gd name="connsiteX0" fmla="*/ 0 w 882806"/>
              <a:gd name="connsiteY0" fmla="*/ 2433524 h 2433524"/>
              <a:gd name="connsiteX1" fmla="*/ 859971 w 882806"/>
              <a:gd name="connsiteY1" fmla="*/ 93096 h 2433524"/>
              <a:gd name="connsiteX2" fmla="*/ 653142 w 882806"/>
              <a:gd name="connsiteY2" fmla="*/ 430553 h 2433524"/>
              <a:gd name="connsiteX3" fmla="*/ 653142 w 882806"/>
              <a:gd name="connsiteY3" fmla="*/ 430553 h 2433524"/>
              <a:gd name="connsiteX4" fmla="*/ 653142 w 882806"/>
              <a:gd name="connsiteY4" fmla="*/ 430553 h 2433524"/>
              <a:gd name="connsiteX0" fmla="*/ 0 w 882806"/>
              <a:gd name="connsiteY0" fmla="*/ 2433524 h 2433524"/>
              <a:gd name="connsiteX1" fmla="*/ 859971 w 882806"/>
              <a:gd name="connsiteY1" fmla="*/ 93096 h 2433524"/>
              <a:gd name="connsiteX2" fmla="*/ 653142 w 882806"/>
              <a:gd name="connsiteY2" fmla="*/ 430553 h 2433524"/>
              <a:gd name="connsiteX3" fmla="*/ 653142 w 882806"/>
              <a:gd name="connsiteY3" fmla="*/ 430553 h 2433524"/>
              <a:gd name="connsiteX0" fmla="*/ 0 w 882806"/>
              <a:gd name="connsiteY0" fmla="*/ 2433524 h 2433524"/>
              <a:gd name="connsiteX1" fmla="*/ 859971 w 882806"/>
              <a:gd name="connsiteY1" fmla="*/ 93096 h 2433524"/>
              <a:gd name="connsiteX2" fmla="*/ 653142 w 882806"/>
              <a:gd name="connsiteY2" fmla="*/ 430553 h 2433524"/>
              <a:gd name="connsiteX0" fmla="*/ 0 w 859971"/>
              <a:gd name="connsiteY0" fmla="*/ 2340428 h 2340428"/>
              <a:gd name="connsiteX1" fmla="*/ 859971 w 859971"/>
              <a:gd name="connsiteY1" fmla="*/ 0 h 2340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971" h="2340428">
                <a:moveTo>
                  <a:pt x="0" y="2340428"/>
                </a:moveTo>
                <a:cubicBezTo>
                  <a:pt x="375557" y="1337128"/>
                  <a:pt x="751114" y="333828"/>
                  <a:pt x="859971" y="0"/>
                </a:cubicBezTo>
              </a:path>
            </a:pathLst>
          </a:custGeom>
          <a:noFill/>
          <a:ln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97A3145-BD0A-5645-A512-06ADCABBED72}"/>
              </a:ext>
            </a:extLst>
          </p:cNvPr>
          <p:cNvSpPr txBox="1"/>
          <p:nvPr/>
        </p:nvSpPr>
        <p:spPr>
          <a:xfrm>
            <a:off x="6332168" y="2994000"/>
            <a:ext cx="45080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b="1"/>
              <a:t>In parallel</a:t>
            </a:r>
            <a:endParaRPr lang="en-GB"/>
          </a:p>
          <a:p>
            <a:pPr marL="742950" lvl="1" indent="-285750">
              <a:buFontTx/>
              <a:buChar char="-"/>
            </a:pPr>
            <a:r>
              <a:rPr lang="en-GB"/>
              <a:t>Add valve on scroll pumps</a:t>
            </a:r>
          </a:p>
          <a:p>
            <a:pPr marL="742950" lvl="1" indent="-285750">
              <a:buFontTx/>
              <a:buChar char="-"/>
            </a:pPr>
            <a:r>
              <a:rPr lang="en-GB"/>
              <a:t>Installation of fast valve on BTF-1 line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19D58A-B864-394F-A729-290DC69E3F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6183" y="632233"/>
            <a:ext cx="3195929" cy="1393135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209FBD7-2D8B-A242-982F-D5B5F2F88F48}"/>
              </a:ext>
            </a:extLst>
          </p:cNvPr>
          <p:cNvSpPr txBox="1"/>
          <p:nvPr/>
        </p:nvSpPr>
        <p:spPr>
          <a:xfrm>
            <a:off x="6332168" y="4563023"/>
            <a:ext cx="3960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b="1"/>
              <a:t>In parallel</a:t>
            </a:r>
            <a:endParaRPr lang="en-GB"/>
          </a:p>
          <a:p>
            <a:pPr marL="742950" lvl="1" indent="-285750">
              <a:buFontTx/>
              <a:buChar char="-"/>
            </a:pPr>
            <a:r>
              <a:rPr lang="en-GB"/>
              <a:t>Check alignment of calorimeters</a:t>
            </a:r>
          </a:p>
        </p:txBody>
      </p:sp>
    </p:spTree>
    <p:extLst>
      <p:ext uri="{BB962C8B-B14F-4D97-AF65-F5344CB8AC3E}">
        <p14:creationId xmlns:p14="http://schemas.microsoft.com/office/powerpoint/2010/main" val="1407213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2C3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7005737-7036-DD4C-844D-EE2E41D4F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BTF line splitting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991337E-25EC-5E4E-93B6-4C045783B7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8600" y="1405628"/>
            <a:ext cx="7188199" cy="404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42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38B19614-1983-FC49-AF85-97AE9376DB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49062"/>
            <a:ext cx="12192000" cy="5208938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7869EC8-3FD3-B549-8784-E96E0334D6BD}"/>
              </a:ext>
            </a:extLst>
          </p:cNvPr>
          <p:cNvSpPr txBox="1"/>
          <p:nvPr/>
        </p:nvSpPr>
        <p:spPr>
          <a:xfrm>
            <a:off x="2359695" y="1621560"/>
            <a:ext cx="13468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DHRTB102 (PADME)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1017370-3E71-4446-B134-4B9A41AB33A3}"/>
              </a:ext>
            </a:extLst>
          </p:cNvPr>
          <p:cNvSpPr txBox="1"/>
          <p:nvPr/>
        </p:nvSpPr>
        <p:spPr>
          <a:xfrm>
            <a:off x="4724400" y="2091020"/>
            <a:ext cx="952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accent6"/>
                </a:solidFill>
              </a:rPr>
              <a:t>DHSTB02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711CF6B-1018-0C41-A178-A9D4C1522FDA}"/>
              </a:ext>
            </a:extLst>
          </p:cNvPr>
          <p:cNvSpPr txBox="1"/>
          <p:nvPr/>
        </p:nvSpPr>
        <p:spPr>
          <a:xfrm>
            <a:off x="5726191" y="3181420"/>
            <a:ext cx="875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accent6"/>
                </a:solidFill>
              </a:rPr>
              <a:t>QUATB04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28B6EE5-EDED-4E4E-82B6-CA11F33FC5CA}"/>
              </a:ext>
            </a:extLst>
          </p:cNvPr>
          <p:cNvSpPr txBox="1"/>
          <p:nvPr/>
        </p:nvSpPr>
        <p:spPr>
          <a:xfrm>
            <a:off x="6343724" y="3733793"/>
            <a:ext cx="875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accent6"/>
                </a:solidFill>
              </a:rPr>
              <a:t>QUATB03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A9D68A4-2DE0-6E49-B1C2-F8A0AC7D9946}"/>
              </a:ext>
            </a:extLst>
          </p:cNvPr>
          <p:cNvSpPr txBox="1"/>
          <p:nvPr/>
        </p:nvSpPr>
        <p:spPr>
          <a:xfrm>
            <a:off x="7712395" y="4466745"/>
            <a:ext cx="1068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DHPTB102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2CA9DD4-F8FB-0341-AB60-72E4677A2CD2}"/>
              </a:ext>
            </a:extLst>
          </p:cNvPr>
          <p:cNvSpPr txBox="1"/>
          <p:nvPr/>
        </p:nvSpPr>
        <p:spPr>
          <a:xfrm>
            <a:off x="6613501" y="4007936"/>
            <a:ext cx="1079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6"/>
                </a:solidFill>
              </a:rPr>
              <a:t>CHHVVTB03</a:t>
            </a:r>
            <a:endParaRPr lang="en-GB" sz="1400" b="1" dirty="0">
              <a:solidFill>
                <a:schemeClr val="accent6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8DE5EFB-33F3-D548-84E9-D8BBCC1DE7D0}"/>
              </a:ext>
            </a:extLst>
          </p:cNvPr>
          <p:cNvSpPr txBox="1"/>
          <p:nvPr/>
        </p:nvSpPr>
        <p:spPr>
          <a:xfrm>
            <a:off x="5554366" y="2919810"/>
            <a:ext cx="667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accent6"/>
                </a:solidFill>
              </a:rPr>
              <a:t>SLTTB05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2CAAD002-5B2C-5443-8FDF-EFC3F572C0EA}"/>
              </a:ext>
            </a:extLst>
          </p:cNvPr>
          <p:cNvSpPr txBox="1"/>
          <p:nvPr/>
        </p:nvSpPr>
        <p:spPr>
          <a:xfrm>
            <a:off x="4346155" y="4715211"/>
            <a:ext cx="1056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accent1"/>
                </a:solidFill>
              </a:rPr>
              <a:t>DHSTB201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F09416A5-5DE7-A94B-B584-875BB9AD8908}"/>
              </a:ext>
            </a:extLst>
          </p:cNvPr>
          <p:cNvSpPr txBox="1"/>
          <p:nvPr/>
        </p:nvSpPr>
        <p:spPr>
          <a:xfrm>
            <a:off x="2919756" y="5342203"/>
            <a:ext cx="1056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accent1"/>
                </a:solidFill>
              </a:rPr>
              <a:t>DHSTB202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A3F96C48-AACE-0E4D-BA0F-06DAA344FB9C}"/>
              </a:ext>
            </a:extLst>
          </p:cNvPr>
          <p:cNvSpPr txBox="1"/>
          <p:nvPr/>
        </p:nvSpPr>
        <p:spPr>
          <a:xfrm>
            <a:off x="5399178" y="4807975"/>
            <a:ext cx="856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chemeClr val="accent1"/>
                </a:solidFill>
              </a:rPr>
              <a:t>QUATB201</a:t>
            </a:r>
          </a:p>
          <a:p>
            <a:r>
              <a:rPr lang="it-IT" sz="1200" dirty="0">
                <a:solidFill>
                  <a:schemeClr val="accent1"/>
                </a:solidFill>
              </a:rPr>
              <a:t>QUATB202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D854D565-98E9-7245-9F39-3362109C13A1}"/>
              </a:ext>
            </a:extLst>
          </p:cNvPr>
          <p:cNvSpPr txBox="1"/>
          <p:nvPr/>
        </p:nvSpPr>
        <p:spPr>
          <a:xfrm>
            <a:off x="3413122" y="4805299"/>
            <a:ext cx="856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chemeClr val="accent1"/>
                </a:solidFill>
              </a:rPr>
              <a:t>QUATB203</a:t>
            </a:r>
          </a:p>
          <a:p>
            <a:r>
              <a:rPr lang="it-IT" sz="1200" dirty="0">
                <a:solidFill>
                  <a:schemeClr val="accent1"/>
                </a:solidFill>
              </a:rPr>
              <a:t>QUATB204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F0A81A59-3270-A54E-B4A5-C50872EB1EDF}"/>
              </a:ext>
            </a:extLst>
          </p:cNvPr>
          <p:cNvSpPr txBox="1"/>
          <p:nvPr/>
        </p:nvSpPr>
        <p:spPr>
          <a:xfrm>
            <a:off x="1054594" y="5259551"/>
            <a:ext cx="856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chemeClr val="accent1"/>
                </a:solidFill>
              </a:rPr>
              <a:t>QUATB205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33706C33-2DF4-5446-A252-290D6F11A5BF}"/>
              </a:ext>
            </a:extLst>
          </p:cNvPr>
          <p:cNvSpPr txBox="1"/>
          <p:nvPr/>
        </p:nvSpPr>
        <p:spPr>
          <a:xfrm>
            <a:off x="6343724" y="4930655"/>
            <a:ext cx="745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accent1"/>
                </a:solidFill>
              </a:rPr>
              <a:t>TGTTB02</a:t>
            </a:r>
          </a:p>
        </p:txBody>
      </p:sp>
      <p:sp>
        <p:nvSpPr>
          <p:cNvPr id="40" name="Titolo 1">
            <a:extLst>
              <a:ext uri="{FF2B5EF4-FFF2-40B4-BE49-F238E27FC236}">
                <a16:creationId xmlns:a16="http://schemas.microsoft.com/office/drawing/2014/main" id="{02327AB5-BA9C-BD44-B148-214E0A89C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49356"/>
          </a:xfrm>
        </p:spPr>
        <p:txBody>
          <a:bodyPr>
            <a:normAutofit/>
          </a:bodyPr>
          <a:lstStyle/>
          <a:p>
            <a:r>
              <a:rPr lang="it-IT" b="1" dirty="0"/>
              <a:t>New BTF layout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155494F9-B423-1649-8F0F-B3D27FB702C4}"/>
              </a:ext>
            </a:extLst>
          </p:cNvPr>
          <p:cNvSpPr txBox="1"/>
          <p:nvPr/>
        </p:nvSpPr>
        <p:spPr>
          <a:xfrm>
            <a:off x="4162557" y="923219"/>
            <a:ext cx="13540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>
                <a:ln>
                  <a:solidFill>
                    <a:schemeClr val="accent6"/>
                  </a:solidFill>
                </a:ln>
                <a:solidFill>
                  <a:schemeClr val="bg1"/>
                </a:solidFill>
              </a:rPr>
              <a:t>BTF-1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7A55FC0C-EFC3-FD41-B617-3B0426B5AAD5}"/>
              </a:ext>
            </a:extLst>
          </p:cNvPr>
          <p:cNvSpPr txBox="1"/>
          <p:nvPr/>
        </p:nvSpPr>
        <p:spPr>
          <a:xfrm>
            <a:off x="1032259" y="5810412"/>
            <a:ext cx="13540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BTF-2</a:t>
            </a:r>
          </a:p>
        </p:txBody>
      </p:sp>
    </p:spTree>
    <p:extLst>
      <p:ext uri="{BB962C8B-B14F-4D97-AF65-F5344CB8AC3E}">
        <p14:creationId xmlns:p14="http://schemas.microsoft.com/office/powerpoint/2010/main" val="3141409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AE435432-FF5E-D748-8F08-D2B11C1B377B}"/>
              </a:ext>
            </a:extLst>
          </p:cNvPr>
          <p:cNvSpPr txBox="1">
            <a:spLocks/>
          </p:cNvSpPr>
          <p:nvPr/>
        </p:nvSpPr>
        <p:spPr>
          <a:xfrm>
            <a:off x="6746628" y="1783959"/>
            <a:ext cx="464525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DHPTB102 (pulsatino)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B8028F2-221E-8D45-85F6-6F53225531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679" y="834368"/>
            <a:ext cx="3819193" cy="21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88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AE54DB3D-0B06-5142-B9AA-F945189D2CE1}"/>
              </a:ext>
            </a:extLst>
          </p:cNvPr>
          <p:cNvSpPr txBox="1"/>
          <p:nvPr/>
        </p:nvSpPr>
        <p:spPr>
          <a:xfrm>
            <a:off x="3669801" y="3375651"/>
            <a:ext cx="1229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15 Nov. ’17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BBD39A5-881A-B34E-99CB-0D0B115C42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1802" y="1061319"/>
            <a:ext cx="2777167" cy="231942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319CC63-3B0B-1F40-87AF-DD3A217AB388}"/>
              </a:ext>
            </a:extLst>
          </p:cNvPr>
          <p:cNvSpPr txBox="1"/>
          <p:nvPr/>
        </p:nvSpPr>
        <p:spPr>
          <a:xfrm>
            <a:off x="6458159" y="3375651"/>
            <a:ext cx="751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5 Feb.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09BD9A9-373F-9D49-BC5D-873F864266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7034" y="1061319"/>
            <a:ext cx="3933955" cy="233943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F8BB40B-0DC6-724C-B92A-70BC6EE26D04}"/>
              </a:ext>
            </a:extLst>
          </p:cNvPr>
          <p:cNvSpPr txBox="1"/>
          <p:nvPr/>
        </p:nvSpPr>
        <p:spPr>
          <a:xfrm>
            <a:off x="9754699" y="3372225"/>
            <a:ext cx="841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17 Apr.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B2C00F1-E47B-0B45-8046-C6FD7D6E9C0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1" y="4101827"/>
            <a:ext cx="2666306" cy="179201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9209F3B-04F4-604E-B775-DC9886217D99}"/>
              </a:ext>
            </a:extLst>
          </p:cNvPr>
          <p:cNvSpPr txBox="1"/>
          <p:nvPr/>
        </p:nvSpPr>
        <p:spPr>
          <a:xfrm>
            <a:off x="959774" y="5893839"/>
            <a:ext cx="879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29 </a:t>
            </a:r>
            <a:r>
              <a:rPr lang="it-IT" dirty="0" err="1"/>
              <a:t>May</a:t>
            </a:r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4E6F980-0D9B-1840-AD91-A635280CB5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2639" y="4120283"/>
            <a:ext cx="2693254" cy="1799074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663E05F-790A-264F-B0CA-8DF43620BE99}"/>
              </a:ext>
            </a:extLst>
          </p:cNvPr>
          <p:cNvSpPr txBox="1"/>
          <p:nvPr/>
        </p:nvSpPr>
        <p:spPr>
          <a:xfrm>
            <a:off x="3790459" y="5905869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11 </a:t>
            </a:r>
            <a:r>
              <a:rPr lang="it-IT" dirty="0" err="1"/>
              <a:t>Jun</a:t>
            </a:r>
            <a:r>
              <a:rPr lang="it-IT" dirty="0"/>
              <a:t>.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03F24F93-B5FB-1843-9A36-CF8D39A7F5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04" y="887896"/>
            <a:ext cx="2349939" cy="2519128"/>
          </a:xfrm>
          <a:prstGeom prst="rect">
            <a:avLst/>
          </a:prstGeom>
          <a:ln>
            <a:noFill/>
          </a:ln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EA38EC21-0E3E-F240-ADF8-D38E13A11CD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68420" y="1058305"/>
            <a:ext cx="2315413" cy="2321442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BB1BE71-83AD-0C48-AE69-9C6B91097390}"/>
              </a:ext>
            </a:extLst>
          </p:cNvPr>
          <p:cNvSpPr txBox="1"/>
          <p:nvPr/>
        </p:nvSpPr>
        <p:spPr>
          <a:xfrm>
            <a:off x="988139" y="336663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11 </a:t>
            </a:r>
            <a:r>
              <a:rPr lang="it-IT" dirty="0" err="1"/>
              <a:t>Jul</a:t>
            </a:r>
            <a:r>
              <a:rPr lang="it-IT" dirty="0"/>
              <a:t>. ’17</a:t>
            </a:r>
          </a:p>
        </p:txBody>
      </p:sp>
      <p:sp>
        <p:nvSpPr>
          <p:cNvPr id="19" name="Titolo 1">
            <a:extLst>
              <a:ext uri="{FF2B5EF4-FFF2-40B4-BE49-F238E27FC236}">
                <a16:creationId xmlns:a16="http://schemas.microsoft.com/office/drawing/2014/main" id="{19E8A795-FFC2-3F4A-AD34-F38EB7821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49356"/>
          </a:xfrm>
        </p:spPr>
        <p:txBody>
          <a:bodyPr>
            <a:normAutofit/>
          </a:bodyPr>
          <a:lstStyle/>
          <a:p>
            <a:r>
              <a:rPr lang="it-IT" b="1" dirty="0"/>
              <a:t>DHPTB102 (</a:t>
            </a:r>
            <a:r>
              <a:rPr lang="it-IT" b="1" dirty="0" err="1"/>
              <a:t>pulsatino</a:t>
            </a:r>
            <a:r>
              <a:rPr lang="it-IT" b="1" dirty="0"/>
              <a:t>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050D381-5420-8D4E-B98D-673DAD5AD61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7930" y="4101827"/>
            <a:ext cx="3046797" cy="2672146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971062D-5F72-2544-9013-4F0C18B709CB}"/>
              </a:ext>
            </a:extLst>
          </p:cNvPr>
          <p:cNvSpPr txBox="1"/>
          <p:nvPr/>
        </p:nvSpPr>
        <p:spPr>
          <a:xfrm>
            <a:off x="9121696" y="6005319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20 </a:t>
            </a:r>
            <a:r>
              <a:rPr lang="it-IT" dirty="0" err="1"/>
              <a:t>Jun</a:t>
            </a:r>
            <a:r>
              <a:rPr lang="it-IT" dirty="0"/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5E77C26-7BB0-1E40-8A0C-FC42BAB48BC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1696" y="4101827"/>
            <a:ext cx="2943085" cy="187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026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1680</TotalTime>
  <Words>877</Words>
  <Application>Microsoft Macintosh PowerPoint</Application>
  <PresentationFormat>Widescreen</PresentationFormat>
  <Paragraphs>222</Paragraphs>
  <Slides>50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50</vt:i4>
      </vt:variant>
    </vt:vector>
  </HeadingPairs>
  <TitlesOfParts>
    <vt:vector size="57" baseType="lpstr">
      <vt:lpstr>Arial</vt:lpstr>
      <vt:lpstr>Calibri</vt:lpstr>
      <vt:lpstr>Calibri Light</vt:lpstr>
      <vt:lpstr>Cambria Math</vt:lpstr>
      <vt:lpstr>Helvetica</vt:lpstr>
      <vt:lpstr>Wingdings</vt:lpstr>
      <vt:lpstr>Tema di Office</vt:lpstr>
      <vt:lpstr>BTF/LINAC upgrade status</vt:lpstr>
      <vt:lpstr>PFN charging modulator upgrade</vt:lpstr>
      <vt:lpstr>Timing system upgrade</vt:lpstr>
      <vt:lpstr>New modulator commissioning</vt:lpstr>
      <vt:lpstr>Control system upgrade</vt:lpstr>
      <vt:lpstr>BTF line splitting</vt:lpstr>
      <vt:lpstr>New BTF layout</vt:lpstr>
      <vt:lpstr>Presentazione standard di PowerPoint</vt:lpstr>
      <vt:lpstr>DHPTB102 (pulsatino)</vt:lpstr>
      <vt:lpstr>Dismantling &amp; civil engineering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Power, cooling, conditioning</vt:lpstr>
      <vt:lpstr>Presentazione standard di PowerPoint</vt:lpstr>
      <vt:lpstr>BTF-1 installation and commissioning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Beam restart</vt:lpstr>
      <vt:lpstr>Presentazione standard di PowerPoint</vt:lpstr>
      <vt:lpstr>Presentazione standard di PowerPoint</vt:lpstr>
      <vt:lpstr>New dipoles</vt:lpstr>
      <vt:lpstr>Presentazione standard di PowerPoint</vt:lpstr>
      <vt:lpstr>Presentazione standard di PowerPoint</vt:lpstr>
      <vt:lpstr>Presentazione standard di PowerPoint</vt:lpstr>
      <vt:lpstr>New quadrupoles</vt:lpstr>
      <vt:lpstr>Presentazione standard di PowerPoint</vt:lpstr>
      <vt:lpstr>New power supplies</vt:lpstr>
      <vt:lpstr>Presentazione standard di PowerPoint</vt:lpstr>
      <vt:lpstr>Safety and radioprotection</vt:lpstr>
      <vt:lpstr>New bunker</vt:lpstr>
      <vt:lpstr>Presentazione standard di PowerPoint</vt:lpstr>
      <vt:lpstr>Budget</vt:lpstr>
      <vt:lpstr>Presentazione standard di PowerPoint</vt:lpstr>
      <vt:lpstr>Plans</vt:lpstr>
      <vt:lpstr>To do list: power supplies</vt:lpstr>
      <vt:lpstr>To do list: new bunker and new conditioning</vt:lpstr>
      <vt:lpstr>To do list: new magnets</vt:lpstr>
      <vt:lpstr>To do list: BTF-2 installation</vt:lpstr>
      <vt:lpstr>Presentazione standard di PowerPoint</vt:lpstr>
      <vt:lpstr>PADME run status</vt:lpstr>
      <vt:lpstr>Presentazione standard di PowerPoint</vt:lpstr>
      <vt:lpstr>Issues with PADME run</vt:lpstr>
      <vt:lpstr>Issues with PADME run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BTF upgrade status</dc:title>
  <dc:creator>paolo valente</dc:creator>
  <cp:lastModifiedBy>paolo valente</cp:lastModifiedBy>
  <cp:revision>143</cp:revision>
  <cp:lastPrinted>2018-06-15T13:30:11Z</cp:lastPrinted>
  <dcterms:created xsi:type="dcterms:W3CDTF">2018-06-14T21:22:29Z</dcterms:created>
  <dcterms:modified xsi:type="dcterms:W3CDTF">2018-10-16T00:04:36Z</dcterms:modified>
</cp:coreProperties>
</file>