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4">
  <p:sldMasterIdLst>
    <p:sldMasterId id="2147483740" r:id="rId1"/>
    <p:sldMasterId id="2147483753" r:id="rId2"/>
    <p:sldMasterId id="2147483766" r:id="rId3"/>
    <p:sldMasterId id="2147483779" r:id="rId4"/>
  </p:sldMasterIdLst>
  <p:notesMasterIdLst>
    <p:notesMasterId r:id="rId34"/>
  </p:notesMasterIdLst>
  <p:sldIdLst>
    <p:sldId id="256" r:id="rId5"/>
    <p:sldId id="295" r:id="rId6"/>
    <p:sldId id="305" r:id="rId7"/>
    <p:sldId id="304" r:id="rId8"/>
    <p:sldId id="307" r:id="rId9"/>
    <p:sldId id="306" r:id="rId10"/>
    <p:sldId id="308" r:id="rId11"/>
    <p:sldId id="303" r:id="rId12"/>
    <p:sldId id="296" r:id="rId13"/>
    <p:sldId id="299" r:id="rId14"/>
    <p:sldId id="300" r:id="rId15"/>
    <p:sldId id="290" r:id="rId16"/>
    <p:sldId id="309" r:id="rId17"/>
    <p:sldId id="301" r:id="rId18"/>
    <p:sldId id="310" r:id="rId19"/>
    <p:sldId id="264" r:id="rId20"/>
    <p:sldId id="265" r:id="rId21"/>
    <p:sldId id="266" r:id="rId22"/>
    <p:sldId id="267" r:id="rId23"/>
    <p:sldId id="271" r:id="rId24"/>
    <p:sldId id="312" r:id="rId25"/>
    <p:sldId id="313" r:id="rId26"/>
    <p:sldId id="311" r:id="rId27"/>
    <p:sldId id="273" r:id="rId28"/>
    <p:sldId id="302" r:id="rId29"/>
    <p:sldId id="268" r:id="rId30"/>
    <p:sldId id="269" r:id="rId31"/>
    <p:sldId id="314" r:id="rId32"/>
    <p:sldId id="27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55D8B-F02E-433F-B830-B2C523E56755}" type="datetimeFigureOut">
              <a:rPr lang="it-IT" smtClean="0"/>
              <a:t>11/11/2018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90082-D19E-4BE4-AA7F-1628A507DB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10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022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43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203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227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316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319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775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04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825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890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12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681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014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81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0082-D19E-4BE4-AA7F-1628A507DBDF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87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5" descr="111004_EU-OSHA_HW_PPT_cov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39" y="838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3564000"/>
            <a:ext cx="10195200" cy="928800"/>
          </a:xfrm>
        </p:spPr>
        <p:txBody>
          <a:bodyPr lIns="0" tIns="0" rIns="0" bIns="0" anchor="t" anchorCtr="0"/>
          <a:lstStyle>
            <a:lvl1pPr algn="l">
              <a:defRPr sz="3200" b="1" i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5" name="Slide Number Placeholder 9"/>
          <p:cNvSpPr txBox="1">
            <a:spLocks/>
          </p:cNvSpPr>
          <p:nvPr/>
        </p:nvSpPr>
        <p:spPr>
          <a:xfrm>
            <a:off x="11381682" y="6408724"/>
            <a:ext cx="813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601134" y="6410326"/>
            <a:ext cx="9918700" cy="3270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900" b="0" i="0" kern="1200" spc="30">
                <a:ln>
                  <a:noFill/>
                </a:ln>
                <a:solidFill>
                  <a:srgbClr val="003399"/>
                </a:solidFill>
                <a:latin typeface="Arial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900" dirty="0" smtClean="0"/>
              <a:t>La salute e la sicurezza sul lavoro riguardano tutti. Un bene per te. Un bene per l'azienda.</a:t>
            </a:r>
            <a:endParaRPr lang="it-IT" sz="90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0"/>
          </p:nvPr>
        </p:nvSpPr>
        <p:spPr>
          <a:xfrm>
            <a:off x="600000" y="4626000"/>
            <a:ext cx="10195200" cy="675208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25" y="-4762"/>
            <a:ext cx="1269039" cy="687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401568"/>
          </a:xfrm>
          <a:prstGeom prst="rect">
            <a:avLst/>
          </a:prstGeom>
        </p:spPr>
      </p:pic>
      <p:pic>
        <p:nvPicPr>
          <p:cNvPr id="14" name="Picture 5" descr="PPT_Curve_white_transpar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30225" y="-87543"/>
            <a:ext cx="1269039" cy="695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1417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0000" y="1116000"/>
            <a:ext cx="10080000" cy="4860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5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37093" y="1116000"/>
            <a:ext cx="652800" cy="4860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0000" y="1116000"/>
            <a:ext cx="8856373" cy="4860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8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591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5" descr="111004_EU-OSHA_HW_PPT_cov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39" y="838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3564000"/>
            <a:ext cx="10195200" cy="928800"/>
          </a:xfrm>
        </p:spPr>
        <p:txBody>
          <a:bodyPr lIns="0" tIns="0" rIns="0" bIns="0" anchor="t" anchorCtr="0"/>
          <a:lstStyle>
            <a:lvl1pPr algn="l">
              <a:defRPr sz="3200" b="1" i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5" name="Slide Number Placeholder 9"/>
          <p:cNvSpPr txBox="1">
            <a:spLocks/>
          </p:cNvSpPr>
          <p:nvPr/>
        </p:nvSpPr>
        <p:spPr>
          <a:xfrm>
            <a:off x="11381682" y="6408724"/>
            <a:ext cx="813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601134" y="6410326"/>
            <a:ext cx="9918700" cy="3270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900" b="0" i="0" kern="1200" spc="30">
                <a:ln>
                  <a:noFill/>
                </a:ln>
                <a:solidFill>
                  <a:srgbClr val="003399"/>
                </a:solidFill>
                <a:latin typeface="Arial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900" dirty="0" smtClean="0"/>
              <a:t>La salute e la sicurezza sul lavoro riguardano tutti. Un bene per te. Un bene per l'azienda.</a:t>
            </a:r>
            <a:endParaRPr lang="it-IT" sz="90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0"/>
          </p:nvPr>
        </p:nvSpPr>
        <p:spPr>
          <a:xfrm>
            <a:off x="600000" y="4626000"/>
            <a:ext cx="10195200" cy="675208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25" y="-4762"/>
            <a:ext cx="1269039" cy="687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401568"/>
          </a:xfrm>
          <a:prstGeom prst="rect">
            <a:avLst/>
          </a:prstGeom>
        </p:spPr>
      </p:pic>
      <p:pic>
        <p:nvPicPr>
          <p:cNvPr id="14" name="Picture 5" descr="PPT_Curve_white_transpar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30225" y="-87543"/>
            <a:ext cx="1269039" cy="695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691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0000" y="1116000"/>
            <a:ext cx="1008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9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5" descr="111004_EU-OSHA_HW_PPT_cov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39" y="838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00" y="1360800"/>
            <a:ext cx="10195200" cy="1461600"/>
          </a:xfrm>
        </p:spPr>
        <p:txBody>
          <a:bodyPr lIns="0" tIns="0" rIns="0" bIns="0" anchor="t" anchorCtr="0"/>
          <a:lstStyle>
            <a:lvl1pPr>
              <a:defRPr sz="3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200" y="3240000"/>
            <a:ext cx="9619200" cy="1269120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5" name="Slide Number Placeholder 9"/>
          <p:cNvSpPr txBox="1">
            <a:spLocks/>
          </p:cNvSpPr>
          <p:nvPr/>
        </p:nvSpPr>
        <p:spPr>
          <a:xfrm>
            <a:off x="11381682" y="6408724"/>
            <a:ext cx="813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601134" y="6410326"/>
            <a:ext cx="9918700" cy="3270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900" b="0" i="0" kern="1200" spc="30">
                <a:ln>
                  <a:noFill/>
                </a:ln>
                <a:solidFill>
                  <a:srgbClr val="003399"/>
                </a:solidFill>
                <a:latin typeface="Arial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900" dirty="0" smtClean="0"/>
              <a:t>La salute e la sicurezza sul lavoro riguardano tutti. Un bene per te. Un bene per l'azienda.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427289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80000"/>
            <a:ext cx="10080000" cy="48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999" y="1115999"/>
            <a:ext cx="480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0000" y="1116000"/>
            <a:ext cx="480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07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000" y="1116000"/>
            <a:ext cx="4800000" cy="540000"/>
          </a:xfrm>
        </p:spPr>
        <p:txBody>
          <a:bodyPr anchor="b"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999" y="1655999"/>
            <a:ext cx="4800000" cy="432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0000" y="1116000"/>
            <a:ext cx="4800000" cy="540000"/>
          </a:xfrm>
        </p:spPr>
        <p:txBody>
          <a:bodyPr anchor="b"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0000" y="1656000"/>
            <a:ext cx="4800000" cy="432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04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84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4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0000" y="1116000"/>
            <a:ext cx="1008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93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80000"/>
            <a:ext cx="10080000" cy="540000"/>
          </a:xfrm>
        </p:spPr>
        <p:txBody>
          <a:bodyPr anchor="b"/>
          <a:lstStyle>
            <a:lvl1pPr algn="l">
              <a:defRPr sz="2400" b="1" i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0001" y="1116000"/>
            <a:ext cx="5706492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00" y="1116000"/>
            <a:ext cx="3840000" cy="4860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45393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116000"/>
            <a:ext cx="5399989" cy="900000"/>
          </a:xfrm>
        </p:spPr>
        <p:txBody>
          <a:bodyPr anchor="b">
            <a:normAutofit/>
          </a:bodyPr>
          <a:lstStyle>
            <a:lvl1pPr algn="l">
              <a:defRPr sz="2400" b="1" i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999" y="2016000"/>
            <a:ext cx="5400000" cy="3960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noFill/>
          </a:ln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35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0000" y="1116000"/>
            <a:ext cx="10080000" cy="4860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05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37093" y="1116000"/>
            <a:ext cx="652800" cy="4860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0000" y="1116000"/>
            <a:ext cx="8856373" cy="4860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76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196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5" descr="111004_EU-OSHA_HW_PPT_cov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39" y="838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3564000"/>
            <a:ext cx="10195200" cy="928800"/>
          </a:xfrm>
        </p:spPr>
        <p:txBody>
          <a:bodyPr lIns="0" tIns="0" rIns="0" bIns="0" anchor="t" anchorCtr="0"/>
          <a:lstStyle>
            <a:lvl1pPr algn="l">
              <a:defRPr sz="3200" b="1" i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5" name="Slide Number Placeholder 9"/>
          <p:cNvSpPr txBox="1">
            <a:spLocks/>
          </p:cNvSpPr>
          <p:nvPr/>
        </p:nvSpPr>
        <p:spPr>
          <a:xfrm>
            <a:off x="11381682" y="6408724"/>
            <a:ext cx="813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601134" y="6410326"/>
            <a:ext cx="9918700" cy="3270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900" b="0" i="0" kern="1200" spc="30">
                <a:ln>
                  <a:noFill/>
                </a:ln>
                <a:solidFill>
                  <a:srgbClr val="003399"/>
                </a:solidFill>
                <a:latin typeface="Arial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900" dirty="0" smtClean="0"/>
              <a:t>La salute e la sicurezza sul lavoro riguardano tutti. Un bene per te. Un bene per l'azienda.</a:t>
            </a:r>
            <a:endParaRPr lang="it-IT" sz="90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0"/>
          </p:nvPr>
        </p:nvSpPr>
        <p:spPr>
          <a:xfrm>
            <a:off x="600000" y="4626000"/>
            <a:ext cx="10195200" cy="675208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25" y="-4762"/>
            <a:ext cx="1269039" cy="687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401568"/>
          </a:xfrm>
          <a:prstGeom prst="rect">
            <a:avLst/>
          </a:prstGeom>
        </p:spPr>
      </p:pic>
      <p:pic>
        <p:nvPicPr>
          <p:cNvPr id="14" name="Picture 5" descr="PPT_Curve_white_transpar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48314" y="11650"/>
            <a:ext cx="1250949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6952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0000" y="1116000"/>
            <a:ext cx="1008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8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5" descr="111004_EU-OSHA_HW_PPT_cov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39" y="838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00" y="1360800"/>
            <a:ext cx="10195200" cy="1461600"/>
          </a:xfrm>
        </p:spPr>
        <p:txBody>
          <a:bodyPr lIns="0" tIns="0" rIns="0" bIns="0" anchor="t" anchorCtr="0"/>
          <a:lstStyle>
            <a:lvl1pPr>
              <a:defRPr sz="3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200" y="3240000"/>
            <a:ext cx="9619200" cy="1269120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5" name="Slide Number Placeholder 9"/>
          <p:cNvSpPr txBox="1">
            <a:spLocks/>
          </p:cNvSpPr>
          <p:nvPr/>
        </p:nvSpPr>
        <p:spPr>
          <a:xfrm>
            <a:off x="11381682" y="6408724"/>
            <a:ext cx="813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601134" y="6410326"/>
            <a:ext cx="9918700" cy="3270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900" b="0" i="0" kern="1200" spc="30">
                <a:ln>
                  <a:noFill/>
                </a:ln>
                <a:solidFill>
                  <a:srgbClr val="003399"/>
                </a:solidFill>
                <a:latin typeface="Arial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900" dirty="0" smtClean="0"/>
              <a:t>La salute e la sicurezza sul lavoro riguardano tutti. Un bene per te. Un bene per l'azienda.</a:t>
            </a:r>
            <a:endParaRPr lang="it-IT" sz="900" dirty="0"/>
          </a:p>
        </p:txBody>
      </p:sp>
      <p:pic>
        <p:nvPicPr>
          <p:cNvPr id="12" name="Bild 4" descr="111004_EU-OSHA_PPT_EU 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0184" y="5908675"/>
            <a:ext cx="63288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Bild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668" y="5518908"/>
            <a:ext cx="1528233" cy="70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37" y="5472732"/>
            <a:ext cx="896164" cy="7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2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80000"/>
            <a:ext cx="10080000" cy="48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999" y="1115999"/>
            <a:ext cx="480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0000" y="1116000"/>
            <a:ext cx="480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5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000" y="1116000"/>
            <a:ext cx="4800000" cy="540000"/>
          </a:xfrm>
        </p:spPr>
        <p:txBody>
          <a:bodyPr anchor="b"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999" y="1655999"/>
            <a:ext cx="4800000" cy="432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0000" y="1116000"/>
            <a:ext cx="4800000" cy="540000"/>
          </a:xfrm>
        </p:spPr>
        <p:txBody>
          <a:bodyPr anchor="b"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0000" y="1656000"/>
            <a:ext cx="4800000" cy="432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0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5" descr="111004_EU-OSHA_HW_PPT_cov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39" y="838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00" y="1360800"/>
            <a:ext cx="10195200" cy="1461600"/>
          </a:xfrm>
        </p:spPr>
        <p:txBody>
          <a:bodyPr lIns="0" tIns="0" rIns="0" bIns="0" anchor="t" anchorCtr="0"/>
          <a:lstStyle>
            <a:lvl1pPr>
              <a:defRPr sz="3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200" y="3240000"/>
            <a:ext cx="9619200" cy="1269120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5" name="Slide Number Placeholder 9"/>
          <p:cNvSpPr txBox="1">
            <a:spLocks/>
          </p:cNvSpPr>
          <p:nvPr/>
        </p:nvSpPr>
        <p:spPr>
          <a:xfrm>
            <a:off x="11381682" y="6408724"/>
            <a:ext cx="813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601134" y="6410326"/>
            <a:ext cx="9918700" cy="3270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900" b="0" i="0" kern="1200" spc="30">
                <a:ln>
                  <a:noFill/>
                </a:ln>
                <a:solidFill>
                  <a:srgbClr val="003399"/>
                </a:solidFill>
                <a:latin typeface="Arial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900" dirty="0" smtClean="0"/>
              <a:t>La salute e la sicurezza sul lavoro riguardano tutti. Un bene per te. Un bene per l'azienda.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04475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10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80000"/>
            <a:ext cx="10080000" cy="540000"/>
          </a:xfrm>
        </p:spPr>
        <p:txBody>
          <a:bodyPr anchor="b"/>
          <a:lstStyle>
            <a:lvl1pPr algn="l">
              <a:defRPr sz="2400" b="1" i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0001" y="1116000"/>
            <a:ext cx="5706492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00" y="1116000"/>
            <a:ext cx="3840000" cy="4860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42372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116000"/>
            <a:ext cx="5399989" cy="900000"/>
          </a:xfrm>
        </p:spPr>
        <p:txBody>
          <a:bodyPr anchor="b">
            <a:normAutofit/>
          </a:bodyPr>
          <a:lstStyle>
            <a:lvl1pPr algn="l">
              <a:defRPr sz="2400" b="1" i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999" y="2016000"/>
            <a:ext cx="5400000" cy="3960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noFill/>
          </a:ln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8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0000" y="1116000"/>
            <a:ext cx="10080000" cy="4860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13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37093" y="1116000"/>
            <a:ext cx="652800" cy="4860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0000" y="1116000"/>
            <a:ext cx="8856373" cy="4860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82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134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0000" y="1116000"/>
            <a:ext cx="1008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38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80000"/>
            <a:ext cx="10080000" cy="48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999" y="1115999"/>
            <a:ext cx="480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0000" y="1116000"/>
            <a:ext cx="480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15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000" y="1116000"/>
            <a:ext cx="4800000" cy="540000"/>
          </a:xfrm>
        </p:spPr>
        <p:txBody>
          <a:bodyPr anchor="b"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999" y="1655999"/>
            <a:ext cx="4800000" cy="432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0000" y="1116000"/>
            <a:ext cx="4800000" cy="540000"/>
          </a:xfrm>
        </p:spPr>
        <p:txBody>
          <a:bodyPr anchor="b"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0000" y="1656000"/>
            <a:ext cx="4800000" cy="432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7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80000"/>
            <a:ext cx="10080000" cy="48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999" y="1115999"/>
            <a:ext cx="480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0000" y="1116000"/>
            <a:ext cx="4800000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74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02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35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80000"/>
            <a:ext cx="10080000" cy="540000"/>
          </a:xfrm>
        </p:spPr>
        <p:txBody>
          <a:bodyPr anchor="b"/>
          <a:lstStyle>
            <a:lvl1pPr algn="l">
              <a:defRPr sz="2400" b="1" i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0001" y="1116000"/>
            <a:ext cx="5706492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00" y="1116000"/>
            <a:ext cx="3840000" cy="4860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84634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116000"/>
            <a:ext cx="5399989" cy="900000"/>
          </a:xfrm>
        </p:spPr>
        <p:txBody>
          <a:bodyPr anchor="b">
            <a:normAutofit/>
          </a:bodyPr>
          <a:lstStyle>
            <a:lvl1pPr algn="l">
              <a:defRPr sz="2400" b="1" i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999" y="2016000"/>
            <a:ext cx="5400000" cy="3960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noFill/>
          </a:ln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6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0000" y="1116000"/>
            <a:ext cx="10080000" cy="4860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3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37093" y="1116000"/>
            <a:ext cx="652800" cy="4860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0000" y="1116000"/>
            <a:ext cx="8856373" cy="4860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56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000" y="1116000"/>
            <a:ext cx="4800000" cy="540000"/>
          </a:xfrm>
        </p:spPr>
        <p:txBody>
          <a:bodyPr anchor="b"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999" y="1655999"/>
            <a:ext cx="4800000" cy="432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0000" y="1116000"/>
            <a:ext cx="4800000" cy="540000"/>
          </a:xfrm>
        </p:spPr>
        <p:txBody>
          <a:bodyPr anchor="b"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0000" y="1656000"/>
            <a:ext cx="4800000" cy="432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8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35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958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80000"/>
            <a:ext cx="10080000" cy="540000"/>
          </a:xfrm>
        </p:spPr>
        <p:txBody>
          <a:bodyPr anchor="b"/>
          <a:lstStyle>
            <a:lvl1pPr algn="l">
              <a:defRPr sz="2400" b="1" i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0001" y="1116000"/>
            <a:ext cx="5706492" cy="4860000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00" y="1116000"/>
            <a:ext cx="3840000" cy="4860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053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1116000"/>
            <a:ext cx="5399989" cy="900000"/>
          </a:xfrm>
        </p:spPr>
        <p:txBody>
          <a:bodyPr anchor="b">
            <a:normAutofit/>
          </a:bodyPr>
          <a:lstStyle>
            <a:lvl1pPr algn="l">
              <a:defRPr sz="2400" b="1" i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999" y="2016000"/>
            <a:ext cx="5400000" cy="3960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noFill/>
          </a:ln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22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5" descr="111004_EU-OSHA_HW_PPT_inner slid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001" y="180000"/>
            <a:ext cx="10079831" cy="48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000" y="1116000"/>
            <a:ext cx="10080000" cy="48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166" y="113813"/>
            <a:ext cx="627527" cy="6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3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400" b="1" i="0" kern="1200" baseline="0">
          <a:solidFill>
            <a:schemeClr val="tx2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2000" indent="-252000" algn="l" defTabSz="457200" rtl="0" eaLnBrk="1" latinLnBrk="0" hangingPunct="1">
        <a:spcBef>
          <a:spcPts val="600"/>
        </a:spcBef>
        <a:spcAft>
          <a:spcPts val="0"/>
        </a:spcAft>
        <a:buClr>
          <a:schemeClr val="tx2"/>
        </a:buClr>
        <a:buFont typeface="Wingdings" pitchFamily="2" charset="2"/>
        <a:buChar char="§"/>
        <a:defRPr sz="1800" b="1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1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−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9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−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57750" indent="-285750" algn="l" defTabSz="457200" rtl="0" eaLnBrk="1" latinLnBrk="0" hangingPunct="1">
        <a:spcBef>
          <a:spcPts val="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32000" indent="-180000" algn="l" defTabSz="457200" rtl="0" eaLnBrk="1" latinLnBrk="0" hangingPunct="1">
        <a:spcBef>
          <a:spcPts val="0"/>
        </a:spcBef>
        <a:buFont typeface="Arial" pitchFamily="34" charset="0"/>
        <a:buChar char="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5" descr="111004_EU-OSHA_HW_PPT_inner slid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001" y="180000"/>
            <a:ext cx="10079831" cy="48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000" y="1116000"/>
            <a:ext cx="10080000" cy="48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11376587" y="6503948"/>
            <a:ext cx="813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064B8-E15C-4A1C-8E7E-B0BD818D867C}" type="slidenum">
              <a:rPr lang="en-GB" sz="1000" baseline="0" smtClean="0"/>
              <a:pPr/>
              <a:t>‹N›</a:t>
            </a:fld>
            <a:endParaRPr lang="it-IT" sz="1000" baseline="0" dirty="0"/>
          </a:p>
        </p:txBody>
      </p:sp>
    </p:spTree>
    <p:extLst>
      <p:ext uri="{BB962C8B-B14F-4D97-AF65-F5344CB8AC3E}">
        <p14:creationId xmlns:p14="http://schemas.microsoft.com/office/powerpoint/2010/main" val="90663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400" b="1" i="0" kern="1200" baseline="0">
          <a:solidFill>
            <a:schemeClr val="tx2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2000" indent="-252000" algn="l" defTabSz="457200" rtl="0" eaLnBrk="1" latinLnBrk="0" hangingPunct="1">
        <a:spcBef>
          <a:spcPts val="600"/>
        </a:spcBef>
        <a:spcAft>
          <a:spcPts val="0"/>
        </a:spcAft>
        <a:buClr>
          <a:schemeClr val="tx2"/>
        </a:buClr>
        <a:buFont typeface="Wingdings" pitchFamily="2" charset="2"/>
        <a:buChar char="§"/>
        <a:defRPr sz="1800" b="1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1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−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9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−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57750" indent="-285750" algn="l" defTabSz="457200" rtl="0" eaLnBrk="1" latinLnBrk="0" hangingPunct="1">
        <a:spcBef>
          <a:spcPts val="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32000" indent="-180000" algn="l" defTabSz="457200" rtl="0" eaLnBrk="1" latinLnBrk="0" hangingPunct="1">
        <a:spcBef>
          <a:spcPts val="0"/>
        </a:spcBef>
        <a:buFont typeface="Arial" pitchFamily="34" charset="0"/>
        <a:buChar char="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5" descr="111004_EU-OSHA_HW_PPT_inner slid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001" y="180000"/>
            <a:ext cx="10079831" cy="48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000" y="1116000"/>
            <a:ext cx="10080000" cy="48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11376587" y="6503948"/>
            <a:ext cx="813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064B8-E15C-4A1C-8E7E-B0BD818D867C}" type="slidenum">
              <a:rPr lang="en-GB" sz="1000" baseline="0" smtClean="0"/>
              <a:pPr/>
              <a:t>‹N›</a:t>
            </a:fld>
            <a:endParaRPr lang="it-IT" sz="1000" baseline="0" dirty="0"/>
          </a:p>
        </p:txBody>
      </p:sp>
    </p:spTree>
    <p:extLst>
      <p:ext uri="{BB962C8B-B14F-4D97-AF65-F5344CB8AC3E}">
        <p14:creationId xmlns:p14="http://schemas.microsoft.com/office/powerpoint/2010/main" val="303797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400" b="1" i="0" kern="1200" baseline="0">
          <a:solidFill>
            <a:schemeClr val="tx2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2000" indent="-252000" algn="l" defTabSz="457200" rtl="0" eaLnBrk="1" latinLnBrk="0" hangingPunct="1">
        <a:spcBef>
          <a:spcPts val="600"/>
        </a:spcBef>
        <a:spcAft>
          <a:spcPts val="0"/>
        </a:spcAft>
        <a:buClr>
          <a:schemeClr val="tx2"/>
        </a:buClr>
        <a:buFont typeface="Wingdings" pitchFamily="2" charset="2"/>
        <a:buChar char="§"/>
        <a:defRPr sz="1800" b="1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1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−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9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−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57750" indent="-285750" algn="l" defTabSz="457200" rtl="0" eaLnBrk="1" latinLnBrk="0" hangingPunct="1">
        <a:spcBef>
          <a:spcPts val="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32000" indent="-180000" algn="l" defTabSz="457200" rtl="0" eaLnBrk="1" latinLnBrk="0" hangingPunct="1">
        <a:spcBef>
          <a:spcPts val="0"/>
        </a:spcBef>
        <a:buFont typeface="Arial" pitchFamily="34" charset="0"/>
        <a:buChar char="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20811" y="3947418"/>
            <a:ext cx="2976331" cy="2913490"/>
          </a:xfrm>
          <a:prstGeom prst="rect">
            <a:avLst/>
          </a:prstGeom>
        </p:spPr>
      </p:pic>
      <p:pic>
        <p:nvPicPr>
          <p:cNvPr id="8" name="Bild 15" descr="111004_EU-OSHA_HW_PPT_inner slid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001" y="180000"/>
            <a:ext cx="10079831" cy="48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000" y="1116000"/>
            <a:ext cx="10080000" cy="48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11376587" y="6503948"/>
            <a:ext cx="813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064B8-E15C-4A1C-8E7E-B0BD818D867C}" type="slidenum">
              <a:rPr lang="en-GB" sz="1000" baseline="0" smtClean="0"/>
              <a:pPr/>
              <a:t>‹N›</a:t>
            </a:fld>
            <a:endParaRPr lang="it-IT" sz="1000" baseline="0" dirty="0"/>
          </a:p>
        </p:txBody>
      </p:sp>
    </p:spTree>
    <p:extLst>
      <p:ext uri="{BB962C8B-B14F-4D97-AF65-F5344CB8AC3E}">
        <p14:creationId xmlns:p14="http://schemas.microsoft.com/office/powerpoint/2010/main" val="63407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400" b="1" i="0" kern="1200" baseline="0">
          <a:solidFill>
            <a:schemeClr val="tx2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2000" indent="-252000" algn="l" defTabSz="457200" rtl="0" eaLnBrk="1" latinLnBrk="0" hangingPunct="1">
        <a:spcBef>
          <a:spcPts val="600"/>
        </a:spcBef>
        <a:spcAft>
          <a:spcPts val="0"/>
        </a:spcAft>
        <a:buClr>
          <a:schemeClr val="tx2"/>
        </a:buClr>
        <a:buFont typeface="Wingdings" pitchFamily="2" charset="2"/>
        <a:buChar char="§"/>
        <a:defRPr sz="1800" b="1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1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−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9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80000" algn="l" defTabSz="457200" rtl="0" eaLnBrk="1" latinLnBrk="0" hangingPunct="1">
        <a:spcBef>
          <a:spcPts val="0"/>
        </a:spcBef>
        <a:spcAft>
          <a:spcPts val="0"/>
        </a:spcAft>
        <a:buClrTx/>
        <a:buFont typeface="Arial" pitchFamily="34" charset="0"/>
        <a:buChar char="−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57750" indent="-285750" algn="l" defTabSz="457200" rtl="0" eaLnBrk="1" latinLnBrk="0" hangingPunct="1">
        <a:spcBef>
          <a:spcPts val="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32000" indent="-180000" algn="l" defTabSz="457200" rtl="0" eaLnBrk="1" latinLnBrk="0" hangingPunct="1">
        <a:spcBef>
          <a:spcPts val="0"/>
        </a:spcBef>
        <a:buFont typeface="Arial" pitchFamily="34" charset="0"/>
        <a:buChar char="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18" Type="http://schemas.openxmlformats.org/officeDocument/2006/relationships/image" Target="../media/image29.gif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2.jp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gif"/><Relationship Id="rId20" Type="http://schemas.openxmlformats.org/officeDocument/2006/relationships/image" Target="../media/image31.jpg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5" Type="http://schemas.openxmlformats.org/officeDocument/2006/relationships/image" Target="../media/image26.gif"/><Relationship Id="rId23" Type="http://schemas.openxmlformats.org/officeDocument/2006/relationships/image" Target="../media/image34.jpg"/><Relationship Id="rId10" Type="http://schemas.openxmlformats.org/officeDocument/2006/relationships/image" Target="../media/image21.gif"/><Relationship Id="rId19" Type="http://schemas.openxmlformats.org/officeDocument/2006/relationships/image" Target="../media/image30.gif"/><Relationship Id="rId4" Type="http://schemas.openxmlformats.org/officeDocument/2006/relationships/image" Target="../media/image15.png"/><Relationship Id="rId9" Type="http://schemas.openxmlformats.org/officeDocument/2006/relationships/image" Target="../media/image20.gif"/><Relationship Id="rId14" Type="http://schemas.openxmlformats.org/officeDocument/2006/relationships/image" Target="../media/image25.gif"/><Relationship Id="rId2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153216" y="6452119"/>
            <a:ext cx="3343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accent2">
                    <a:lumMod val="50000"/>
                  </a:schemeClr>
                </a:solidFill>
              </a:rPr>
              <a:t>RSPP- presentazione PID 12/11/2018</a:t>
            </a:r>
            <a:endParaRPr lang="it-IT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34492" y="3705900"/>
            <a:ext cx="9666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accent2">
                    <a:lumMod val="75000"/>
                  </a:schemeClr>
                </a:solidFill>
              </a:rPr>
              <a:t>La sicurezza nei </a:t>
            </a:r>
          </a:p>
          <a:p>
            <a:pPr algn="ctr"/>
            <a:r>
              <a:rPr lang="it-IT" sz="4800" b="1" dirty="0" smtClean="0">
                <a:solidFill>
                  <a:schemeClr val="accent2">
                    <a:lumMod val="75000"/>
                  </a:schemeClr>
                </a:solidFill>
              </a:rPr>
              <a:t>Laboratori Nazionali di Legnaro</a:t>
            </a:r>
            <a:endParaRPr lang="it-IT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39601" y="5410087"/>
            <a:ext cx="66562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32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Programma INFN per Docenti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Denunce di malattie professionali 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57199" y="2335125"/>
            <a:ext cx="107768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denunce </a:t>
            </a:r>
            <a:r>
              <a:rPr lang="it-IT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malattia professionale protocollate </a:t>
            </a:r>
            <a:r>
              <a:rPr lang="it-IT" sz="4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dall’Inail</a:t>
            </a:r>
            <a:r>
              <a:rPr lang="it-IT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nel 2017 sono state </a:t>
            </a:r>
            <a:r>
              <a:rPr lang="it-IT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58.129</a:t>
            </a:r>
          </a:p>
        </p:txBody>
      </p:sp>
    </p:spTree>
    <p:extLst>
      <p:ext uri="{BB962C8B-B14F-4D97-AF65-F5344CB8AC3E}">
        <p14:creationId xmlns:p14="http://schemas.microsoft.com/office/powerpoint/2010/main" val="34163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 smtClean="0">
                <a:solidFill>
                  <a:schemeClr val="accent1"/>
                </a:solidFill>
              </a:rPr>
              <a:t>Casa dolce casa?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604" y="1926603"/>
            <a:ext cx="6506643" cy="37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0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6250" y="252934"/>
            <a:ext cx="9232900" cy="74235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/>
              <a:t>Denunce </a:t>
            </a:r>
            <a:r>
              <a:rPr lang="it-IT" sz="4000" b="1" dirty="0"/>
              <a:t>di </a:t>
            </a:r>
            <a:r>
              <a:rPr lang="it-IT" sz="4000" b="1" dirty="0" smtClean="0"/>
              <a:t>infortuni domestici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016818" y="1287596"/>
            <a:ext cx="63401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4.000.000</a:t>
            </a:r>
            <a:endParaRPr lang="it-IT" sz="12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296731" y="5844808"/>
            <a:ext cx="11658600" cy="7423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Legnaro </a:t>
            </a:r>
            <a:r>
              <a:rPr lang="it-IT" sz="5300" b="1" dirty="0">
                <a:solidFill>
                  <a:schemeClr val="accent1"/>
                </a:solidFill>
              </a:rPr>
              <a:t>8.797 </a:t>
            </a:r>
            <a:r>
              <a:rPr lang="it-IT" sz="4000" b="1" dirty="0" smtClean="0">
                <a:solidFill>
                  <a:schemeClr val="accent1"/>
                </a:solidFill>
              </a:rPr>
              <a:t>abitanti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363341" y="3953147"/>
            <a:ext cx="36471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8.000</a:t>
            </a:r>
            <a:endParaRPr lang="it-IT" sz="12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509581" y="3422168"/>
            <a:ext cx="9232900" cy="742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b="1" dirty="0" smtClean="0">
                <a:solidFill>
                  <a:schemeClr val="accent1"/>
                </a:solidFill>
              </a:rPr>
              <a:t>Mortali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88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6250" y="252934"/>
            <a:ext cx="9232900" cy="74235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/>
              <a:t>Denunce </a:t>
            </a:r>
            <a:r>
              <a:rPr lang="it-IT" sz="4000" b="1" dirty="0"/>
              <a:t>di </a:t>
            </a:r>
            <a:r>
              <a:rPr lang="it-IT" sz="4000" b="1" dirty="0" smtClean="0"/>
              <a:t>infortuni domestici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11" y="995287"/>
            <a:ext cx="7772002" cy="54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La normativa sulla sicurezza</a:t>
            </a:r>
            <a:endParaRPr lang="it-IT" dirty="0"/>
          </a:p>
        </p:txBody>
      </p:sp>
      <p:pic>
        <p:nvPicPr>
          <p:cNvPr id="5" name="Picture 6" descr="perillavoroeperleazien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316" y="1319350"/>
            <a:ext cx="6016923" cy="424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2307290" y="5723864"/>
            <a:ext cx="6924973" cy="48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dirty="0" smtClean="0"/>
              <a:t>Lunch </a:t>
            </a:r>
            <a:r>
              <a:rPr lang="it-IT" dirty="0" err="1"/>
              <a:t>atop</a:t>
            </a:r>
            <a:r>
              <a:rPr lang="it-IT" dirty="0"/>
              <a:t> a </a:t>
            </a:r>
            <a:r>
              <a:rPr lang="it-IT" dirty="0" err="1" smtClean="0"/>
              <a:t>Skyscraper</a:t>
            </a:r>
            <a:r>
              <a:rPr lang="it-IT" dirty="0" smtClean="0"/>
              <a:t> - New York </a:t>
            </a:r>
            <a:r>
              <a:rPr lang="it-IT" dirty="0"/>
              <a:t>1932</a:t>
            </a:r>
          </a:p>
        </p:txBody>
      </p:sp>
    </p:spTree>
    <p:extLst>
      <p:ext uri="{BB962C8B-B14F-4D97-AF65-F5344CB8AC3E}">
        <p14:creationId xmlns:p14="http://schemas.microsoft.com/office/powerpoint/2010/main" val="36131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La normativa sulla sicurezza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91" y="1112417"/>
            <a:ext cx="6720849" cy="52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2858" y="275970"/>
            <a:ext cx="9815855" cy="683739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Chi siete voi per noi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914826" y="2356023"/>
            <a:ext cx="9371012" cy="1482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i="1" dirty="0"/>
              <a:t>"lavoratore": </a:t>
            </a:r>
            <a:r>
              <a:rPr lang="it-IT" sz="2000" i="1" u="sng" dirty="0">
                <a:solidFill>
                  <a:srgbClr val="FF0000"/>
                </a:solidFill>
              </a:rPr>
              <a:t>persona che, indipendentemente dalla tipologia contrattuale, svolge un’attività </a:t>
            </a:r>
            <a:r>
              <a:rPr lang="it-IT" sz="2000" i="1" u="sng" dirty="0" smtClean="0">
                <a:solidFill>
                  <a:srgbClr val="FF0000"/>
                </a:solidFill>
              </a:rPr>
              <a:t>lavorativa</a:t>
            </a:r>
            <a:r>
              <a:rPr lang="it-IT" sz="2000" i="1" dirty="0" smtClean="0">
                <a:solidFill>
                  <a:srgbClr val="FF0000"/>
                </a:solidFill>
              </a:rPr>
              <a:t> </a:t>
            </a:r>
            <a:r>
              <a:rPr lang="it-IT" sz="2000" i="1" dirty="0" smtClean="0"/>
              <a:t>nell’ambito </a:t>
            </a:r>
            <a:r>
              <a:rPr lang="it-IT" sz="2000" i="1" dirty="0"/>
              <a:t>dell’organizzazione di un datore di lavoro pubblico o privato, </a:t>
            </a:r>
            <a:r>
              <a:rPr lang="it-IT" sz="2000" i="1" u="sng" dirty="0">
                <a:solidFill>
                  <a:srgbClr val="FF0000"/>
                </a:solidFill>
              </a:rPr>
              <a:t>con o senza retribuzione, anche al </a:t>
            </a:r>
            <a:r>
              <a:rPr lang="it-IT" sz="2000" i="1" u="sng" dirty="0" smtClean="0">
                <a:solidFill>
                  <a:srgbClr val="FF0000"/>
                </a:solidFill>
              </a:rPr>
              <a:t>solo fine </a:t>
            </a:r>
            <a:r>
              <a:rPr lang="it-IT" sz="2000" i="1" u="sng" dirty="0">
                <a:solidFill>
                  <a:srgbClr val="FF0000"/>
                </a:solidFill>
              </a:rPr>
              <a:t>di apprendere un </a:t>
            </a:r>
            <a:r>
              <a:rPr lang="it-IT" sz="2000" i="1" u="sng" dirty="0" smtClean="0">
                <a:solidFill>
                  <a:srgbClr val="FF0000"/>
                </a:solidFill>
              </a:rPr>
              <a:t>mestiere</a:t>
            </a:r>
            <a:r>
              <a:rPr lang="it-IT" sz="2000" i="1" dirty="0" smtClean="0"/>
              <a:t> </a:t>
            </a:r>
            <a:r>
              <a:rPr lang="it-IT" sz="1000" dirty="0" smtClean="0"/>
              <a:t>(art 2 comma 1 lettera a) </a:t>
            </a:r>
            <a:r>
              <a:rPr lang="it-IT" sz="1000" dirty="0" err="1" smtClean="0"/>
              <a:t>D.Lgs</a:t>
            </a:r>
            <a:r>
              <a:rPr lang="it-IT" sz="1000" dirty="0" smtClean="0"/>
              <a:t> 81/2008)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914825" y="3782685"/>
            <a:ext cx="93993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/>
              <a:t>il soggetto beneficiario delle iniziative di tirocini formativi; … </a:t>
            </a:r>
            <a:r>
              <a:rPr lang="it-IT" sz="2000" b="1" i="1" u="sng" dirty="0">
                <a:solidFill>
                  <a:srgbClr val="FF0000"/>
                </a:solidFill>
              </a:rPr>
              <a:t>l’allievo degli istituti di istruzione ed universitari e il partecipante ai corsi di formazione professionale</a:t>
            </a:r>
            <a:r>
              <a:rPr lang="it-IT" sz="2000" b="1" i="1" dirty="0">
                <a:solidFill>
                  <a:srgbClr val="FF0000"/>
                </a:solidFill>
              </a:rPr>
              <a:t> </a:t>
            </a:r>
            <a:r>
              <a:rPr lang="it-IT" sz="2000" i="1" dirty="0"/>
              <a:t>nei quali si faccia uso di laboratori, attrezzature di lavoro in genere, agenti chimici, fisici e biologici, ivi comprese le apparecchiature fornite di videoterminali limitatamente ai periodi in cui l’allievo sia effettivamente applicato alla strumentazioni o ai laboratori in questione.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792705" y="804172"/>
            <a:ext cx="9521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</a:rPr>
              <a:t>o meglio cosa ci dice il </a:t>
            </a:r>
            <a:r>
              <a:rPr lang="it-IT" sz="2800" dirty="0" err="1">
                <a:solidFill>
                  <a:schemeClr val="tx2"/>
                </a:solidFill>
              </a:rPr>
              <a:t>D.Lgs</a:t>
            </a:r>
            <a:r>
              <a:rPr lang="it-IT" sz="2800" dirty="0">
                <a:solidFill>
                  <a:schemeClr val="tx2"/>
                </a:solidFill>
              </a:rPr>
              <a:t> 81/2008 noto come</a:t>
            </a:r>
            <a:br>
              <a:rPr lang="it-IT" sz="2800" dirty="0">
                <a:solidFill>
                  <a:schemeClr val="tx2"/>
                </a:solidFill>
              </a:rPr>
            </a:br>
            <a:r>
              <a:rPr lang="it-IT" sz="2800" b="1" dirty="0">
                <a:solidFill>
                  <a:schemeClr val="tx2"/>
                </a:solidFill>
              </a:rPr>
              <a:t>TESTO UNICO SULLA SALUTE E SICUREZZA SUL LAVORO</a:t>
            </a:r>
            <a:endParaRPr lang="it-IT" sz="28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418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7541" y="6039"/>
            <a:ext cx="8911687" cy="924368"/>
          </a:xfrm>
        </p:spPr>
        <p:txBody>
          <a:bodyPr/>
          <a:lstStyle/>
          <a:p>
            <a:r>
              <a:rPr lang="it-IT" sz="3600" b="1" dirty="0" smtClean="0">
                <a:solidFill>
                  <a:schemeClr val="accent1"/>
                </a:solidFill>
              </a:rPr>
              <a:t>Obblighi del lavoratore</a:t>
            </a:r>
            <a:r>
              <a:rPr lang="it-IT" b="1" dirty="0" smtClean="0">
                <a:solidFill>
                  <a:schemeClr val="accent1"/>
                </a:solidFill>
              </a:rPr>
              <a:t> </a:t>
            </a:r>
            <a:r>
              <a:rPr lang="it-IT" sz="1600" dirty="0" smtClean="0">
                <a:solidFill>
                  <a:schemeClr val="accent1"/>
                </a:solidFill>
              </a:rPr>
              <a:t>(art 20 </a:t>
            </a:r>
            <a:r>
              <a:rPr lang="it-IT" sz="1600" dirty="0" err="1" smtClean="0">
                <a:solidFill>
                  <a:schemeClr val="accent1"/>
                </a:solidFill>
              </a:rPr>
              <a:t>D.Lgs</a:t>
            </a:r>
            <a:r>
              <a:rPr lang="it-IT" sz="1600" dirty="0" smtClean="0">
                <a:solidFill>
                  <a:schemeClr val="accent1"/>
                </a:solidFill>
              </a:rPr>
              <a:t> 81/2008)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1434133" y="2172367"/>
            <a:ext cx="9453390" cy="78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utilizzare </a:t>
            </a:r>
            <a:r>
              <a:rPr lang="it-IT" dirty="0"/>
              <a:t>correttamente le attrezzature di lavoro, le sostanze e i preparati pericolosi, i mezzi di trasporto </a:t>
            </a:r>
            <a:r>
              <a:rPr lang="it-IT" dirty="0" smtClean="0"/>
              <a:t>e, nonché </a:t>
            </a:r>
            <a:r>
              <a:rPr lang="it-IT" dirty="0"/>
              <a:t>i dispositivi di sicurezza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434133" y="3072913"/>
            <a:ext cx="9453390" cy="78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utilizzare in modo appropriato i dispositivi di protezione messi a loro disposizione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434133" y="3802150"/>
            <a:ext cx="9967784" cy="78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segnalare immediatamente al datore di lavoro qualsiasi eventuale condizione di pericolo, adoperandosi per eliminare o ridurre le situazioni di pericolo grave e incombente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434133" y="5353368"/>
            <a:ext cx="9453390" cy="78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non rimuovere o modificare senza autorizzazione i dispositivi di sicurezza o di segnalazione o di controllo</a:t>
            </a: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448877" y="4598764"/>
            <a:ext cx="10025449" cy="78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non compiere di propria iniziativa operazioni o manovre che non sono di loro competenza ovvero </a:t>
            </a:r>
            <a:r>
              <a:rPr lang="it-IT" dirty="0" smtClean="0"/>
              <a:t>che possono </a:t>
            </a:r>
            <a:r>
              <a:rPr lang="it-IT" dirty="0"/>
              <a:t>compromettere la sicurezza propria o di altri lavoratori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1434133" y="1271821"/>
            <a:ext cx="9453390" cy="78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osservare le disposizioni e le istruzioni impartite dal datore di lavoro, dai dirigenti e dai preposti, ai fini della protezione collettiva ed individuale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7718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6955" y="107045"/>
            <a:ext cx="9730199" cy="751372"/>
          </a:xfrm>
        </p:spPr>
        <p:txBody>
          <a:bodyPr>
            <a:normAutofit fontScale="90000"/>
          </a:bodyPr>
          <a:lstStyle/>
          <a:p>
            <a:r>
              <a:rPr lang="it-IT" sz="3600" b="1" dirty="0"/>
              <a:t>La segnaletica di sicurezza nel </a:t>
            </a:r>
            <a:r>
              <a:rPr lang="it-IT" sz="3600" b="1" dirty="0" err="1" smtClean="0"/>
              <a:t>d.Lgs</a:t>
            </a:r>
            <a:r>
              <a:rPr lang="it-IT" sz="3600" b="1" dirty="0" smtClean="0"/>
              <a:t> 81/08 </a:t>
            </a:r>
            <a:r>
              <a:rPr lang="it-IT" sz="1400" dirty="0"/>
              <a:t>artt. 161 e 162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704354" y="3797329"/>
            <a:ext cx="8915400" cy="163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La segnaletica </a:t>
            </a:r>
            <a:r>
              <a:rPr lang="it-IT" dirty="0"/>
              <a:t>di sicurezza e di salute sul luogo di </a:t>
            </a:r>
            <a:r>
              <a:rPr lang="it-IT" dirty="0" smtClean="0"/>
              <a:t> lavoro, è una </a:t>
            </a:r>
            <a:r>
              <a:rPr lang="it-IT" dirty="0"/>
              <a:t>segnaletica che, riferita ad un oggetto, ad una attività o ad una situazione determinata, fornisce una indicazione o una prescrizione concernente la sicurezza o la salute sul luogo di lavoro, e che utilizza, a seconda dei casi, un cartello, un colore, un segnale luminoso o acustico, una comunicazione verbale o un segnale gestuale;</a:t>
            </a:r>
          </a:p>
          <a:p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1704354" y="1848121"/>
            <a:ext cx="8915400" cy="163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Il decreto legislativo 81/08 dà disposizioni riguardanti la segnaletica di sicurezza che deve essere presente in tutte le aziende e unità produttive. Tali disposizioni fanno sempre parte dell’informazione dei lavoratori, infatti la segnaletica serve a indicare loro dove si trovano i rischi e dove si trovano le attrezzature o le vie di fuga nel caso in cui si verifichi un pericolo.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7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 txBox="1">
            <a:spLocks/>
          </p:cNvSpPr>
          <p:nvPr/>
        </p:nvSpPr>
        <p:spPr>
          <a:xfrm>
            <a:off x="1534246" y="526165"/>
            <a:ext cx="9453390" cy="78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smtClean="0"/>
              <a:t>A) </a:t>
            </a:r>
            <a:r>
              <a:rPr lang="it-IT" sz="2000" b="1" dirty="0" smtClean="0"/>
              <a:t>segnale </a:t>
            </a:r>
            <a:r>
              <a:rPr lang="it-IT" sz="2000" b="1" dirty="0"/>
              <a:t>di </a:t>
            </a:r>
            <a:r>
              <a:rPr lang="it-IT" sz="2000" b="1" dirty="0" smtClean="0"/>
              <a:t>divieto</a:t>
            </a:r>
            <a:r>
              <a:rPr lang="it-IT" sz="2000" dirty="0" smtClean="0"/>
              <a:t>:</a:t>
            </a: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84337" y="954991"/>
            <a:ext cx="713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segnale che vieta un comportamento che potrebbe far correre o causare un pericolo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1567578" y="1917598"/>
            <a:ext cx="4110649" cy="47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smtClean="0"/>
              <a:t>B) </a:t>
            </a:r>
            <a:r>
              <a:rPr lang="it-IT" sz="2000" b="1" dirty="0" smtClean="0"/>
              <a:t>segnale </a:t>
            </a:r>
            <a:r>
              <a:rPr lang="it-IT" sz="2000" b="1" dirty="0"/>
              <a:t>di avvertimento</a:t>
            </a:r>
            <a:r>
              <a:rPr lang="it-IT" sz="2000" dirty="0"/>
              <a:t>: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1524156" y="3034157"/>
            <a:ext cx="4208102" cy="492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C</a:t>
            </a:r>
            <a:r>
              <a:rPr lang="it-IT" sz="2000" dirty="0" smtClean="0"/>
              <a:t>)</a:t>
            </a:r>
            <a:r>
              <a:rPr lang="it-IT" sz="2000" b="1" dirty="0" smtClean="0"/>
              <a:t> segnale </a:t>
            </a:r>
            <a:r>
              <a:rPr lang="it-IT" sz="2000" b="1" dirty="0"/>
              <a:t>di prescrizione</a:t>
            </a:r>
            <a:r>
              <a:rPr lang="it-IT" dirty="0"/>
              <a:t>:</a:t>
            </a: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1491267" y="4148485"/>
            <a:ext cx="9453390" cy="78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D) </a:t>
            </a:r>
            <a:r>
              <a:rPr lang="it-IT" sz="2000" b="1" dirty="0" smtClean="0"/>
              <a:t>segnale </a:t>
            </a:r>
            <a:r>
              <a:rPr lang="it-IT" sz="2000" b="1" dirty="0"/>
              <a:t>di salvataggio o di soccorso</a:t>
            </a:r>
            <a:r>
              <a:rPr lang="it-IT" dirty="0"/>
              <a:t>: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199675" y="2347836"/>
            <a:ext cx="713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segnale che avverte di un rischio o pericolo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253443" y="3467769"/>
            <a:ext cx="738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segnale che prescrive un determinato comportamento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230992" y="4551656"/>
            <a:ext cx="970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segnale che fornisce indicazioni relative alle uscite di sicurezza o ai mezzi di soccorso o di salvataggio</a:t>
            </a: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1524156" y="5511214"/>
            <a:ext cx="4992758" cy="63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E) </a:t>
            </a:r>
            <a:r>
              <a:rPr lang="it-IT" sz="2000" b="1" dirty="0" smtClean="0"/>
              <a:t>segnale </a:t>
            </a:r>
            <a:r>
              <a:rPr lang="it-IT" sz="2000" b="1" dirty="0"/>
              <a:t>di informazione</a:t>
            </a:r>
            <a:r>
              <a:rPr lang="it-IT" dirty="0"/>
              <a:t>: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160111" y="5837014"/>
            <a:ext cx="970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segnale che fornisce indicazioni diverse da quelle specificate alle </a:t>
            </a:r>
            <a:r>
              <a:rPr lang="it-IT" dirty="0" smtClean="0"/>
              <a:t>lettere A) e D)</a:t>
            </a:r>
            <a:endParaRPr lang="it-IT" dirty="0"/>
          </a:p>
        </p:txBody>
      </p:sp>
      <p:grpSp>
        <p:nvGrpSpPr>
          <p:cNvPr id="39" name="Gruppo 38"/>
          <p:cNvGrpSpPr/>
          <p:nvPr/>
        </p:nvGrpSpPr>
        <p:grpSpPr>
          <a:xfrm>
            <a:off x="6760100" y="284709"/>
            <a:ext cx="3508475" cy="733214"/>
            <a:chOff x="6760100" y="499321"/>
            <a:chExt cx="3508475" cy="733214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0100" y="499321"/>
              <a:ext cx="720000" cy="720000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049" y="512535"/>
              <a:ext cx="720000" cy="720000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575" y="509406"/>
              <a:ext cx="720000" cy="720000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1312" y="506702"/>
              <a:ext cx="720000" cy="720000"/>
            </a:xfrm>
            <a:prstGeom prst="rect">
              <a:avLst/>
            </a:prstGeom>
          </p:spPr>
        </p:pic>
      </p:grpSp>
      <p:grpSp>
        <p:nvGrpSpPr>
          <p:cNvPr id="40" name="Gruppo 39"/>
          <p:cNvGrpSpPr/>
          <p:nvPr/>
        </p:nvGrpSpPr>
        <p:grpSpPr>
          <a:xfrm>
            <a:off x="6795996" y="1732883"/>
            <a:ext cx="3495725" cy="661510"/>
            <a:chOff x="6795996" y="1947495"/>
            <a:chExt cx="3495725" cy="661510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996" y="1950029"/>
              <a:ext cx="747684" cy="648000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384" y="1947495"/>
              <a:ext cx="747684" cy="648000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381" y="1961005"/>
              <a:ext cx="747684" cy="648000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4037" y="1959360"/>
              <a:ext cx="747684" cy="648000"/>
            </a:xfrm>
            <a:prstGeom prst="rect">
              <a:avLst/>
            </a:prstGeom>
          </p:spPr>
        </p:pic>
      </p:grpSp>
      <p:grpSp>
        <p:nvGrpSpPr>
          <p:cNvPr id="41" name="Gruppo 40"/>
          <p:cNvGrpSpPr/>
          <p:nvPr/>
        </p:nvGrpSpPr>
        <p:grpSpPr>
          <a:xfrm>
            <a:off x="6861267" y="2897996"/>
            <a:ext cx="3376683" cy="664100"/>
            <a:chOff x="6861267" y="3131270"/>
            <a:chExt cx="3376683" cy="664100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267" y="3140548"/>
              <a:ext cx="648000" cy="648000"/>
            </a:xfrm>
            <a:prstGeom prst="rect">
              <a:avLst/>
            </a:prstGeom>
          </p:spPr>
        </p:pic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139" y="3140548"/>
              <a:ext cx="648000" cy="648000"/>
            </a:xfrm>
            <a:prstGeom prst="rect">
              <a:avLst/>
            </a:prstGeom>
          </p:spPr>
        </p:pic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6657" y="3131270"/>
              <a:ext cx="648000" cy="648000"/>
            </a:xfrm>
            <a:prstGeom prst="rect">
              <a:avLst/>
            </a:prstGeom>
          </p:spPr>
        </p:pic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950" y="3147370"/>
              <a:ext cx="648000" cy="648000"/>
            </a:xfrm>
            <a:prstGeom prst="rect">
              <a:avLst/>
            </a:prstGeom>
          </p:spPr>
        </p:pic>
      </p:grpSp>
      <p:grpSp>
        <p:nvGrpSpPr>
          <p:cNvPr id="42" name="Gruppo 41"/>
          <p:cNvGrpSpPr/>
          <p:nvPr/>
        </p:nvGrpSpPr>
        <p:grpSpPr>
          <a:xfrm>
            <a:off x="6969686" y="3986806"/>
            <a:ext cx="3249097" cy="591299"/>
            <a:chOff x="6969686" y="4201418"/>
            <a:chExt cx="3249097" cy="591299"/>
          </a:xfrm>
        </p:grpSpPr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258" y="4216717"/>
              <a:ext cx="576000" cy="576000"/>
            </a:xfrm>
            <a:prstGeom prst="rect">
              <a:avLst/>
            </a:prstGeom>
          </p:spPr>
        </p:pic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686" y="4207377"/>
              <a:ext cx="576000" cy="576000"/>
            </a:xfrm>
            <a:prstGeom prst="rect">
              <a:avLst/>
            </a:prstGeom>
          </p:spPr>
        </p:pic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995" y="4204405"/>
              <a:ext cx="576000" cy="576000"/>
            </a:xfrm>
            <a:prstGeom prst="rect">
              <a:avLst/>
            </a:prstGeom>
          </p:spPr>
        </p:pic>
        <p:pic>
          <p:nvPicPr>
            <p:cNvPr id="34" name="Immagine 3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2783" y="4201418"/>
              <a:ext cx="576000" cy="576000"/>
            </a:xfrm>
            <a:prstGeom prst="rect">
              <a:avLst/>
            </a:prstGeom>
          </p:spPr>
        </p:pic>
      </p:grpSp>
      <p:grpSp>
        <p:nvGrpSpPr>
          <p:cNvPr id="43" name="Gruppo 42"/>
          <p:cNvGrpSpPr/>
          <p:nvPr/>
        </p:nvGrpSpPr>
        <p:grpSpPr>
          <a:xfrm>
            <a:off x="7013645" y="5227581"/>
            <a:ext cx="3274486" cy="598552"/>
            <a:chOff x="7013645" y="5442193"/>
            <a:chExt cx="3274486" cy="598552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645" y="5464745"/>
              <a:ext cx="576000" cy="576000"/>
            </a:xfrm>
            <a:prstGeom prst="rect">
              <a:avLst/>
            </a:prstGeom>
          </p:spPr>
        </p:pic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749" y="5446089"/>
              <a:ext cx="576000" cy="576000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483" y="5447323"/>
              <a:ext cx="576000" cy="576000"/>
            </a:xfrm>
            <a:prstGeom prst="rect">
              <a:avLst/>
            </a:prstGeom>
          </p:spPr>
        </p:pic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2131" y="5442193"/>
              <a:ext cx="576000" cy="576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299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Denunce </a:t>
            </a:r>
            <a:r>
              <a:rPr lang="it-IT" sz="4000" b="1" dirty="0">
                <a:solidFill>
                  <a:schemeClr val="accent1"/>
                </a:solidFill>
              </a:rPr>
              <a:t>di infortunio registrate </a:t>
            </a:r>
            <a:r>
              <a:rPr lang="it-IT" sz="4000" b="1" dirty="0" smtClean="0">
                <a:solidFill>
                  <a:schemeClr val="accent1"/>
                </a:solidFill>
              </a:rPr>
              <a:t>2017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993004" y="2074349"/>
            <a:ext cx="17235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</a:t>
            </a:r>
            <a:endParaRPr lang="it-IT" sz="24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22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434737" y="342325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Percezione del rischio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757645" y="2299063"/>
            <a:ext cx="10071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</a:pPr>
            <a:r>
              <a:rPr lang="it-IT" altLang="it-IT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Capacità/caratteristica/proprietà di ogni essere vivente, che si evidenzia negli atteggiamenti che assume e ancor più nei 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comportamenti che mette in atto</a:t>
            </a:r>
            <a:r>
              <a:rPr lang="it-IT" alt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quando si confronta con un rischio</a:t>
            </a:r>
            <a:endParaRPr lang="it-IT" altLang="it-IT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831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434737" y="342325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Percezione del rischio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1789612" y="1450608"/>
            <a:ext cx="9313817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80000"/>
              </a:spcAft>
              <a:buBlip>
                <a:blip r:embed="rId4"/>
              </a:buBlip>
            </a:pPr>
            <a:r>
              <a:rPr lang="it-IT" altLang="it-I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esperienze personali delle conseguenze del rischio</a:t>
            </a:r>
          </a:p>
          <a:p>
            <a:pPr>
              <a:spcBef>
                <a:spcPct val="0"/>
              </a:spcBef>
              <a:spcAft>
                <a:spcPct val="80000"/>
              </a:spcAft>
              <a:buBlip>
                <a:blip r:embed="rId4"/>
              </a:buBlip>
            </a:pPr>
            <a:r>
              <a:rPr lang="it-IT" altLang="it-I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possibilità di partecipare alla regolazione del rischio</a:t>
            </a:r>
          </a:p>
          <a:p>
            <a:pPr>
              <a:spcBef>
                <a:spcPct val="0"/>
              </a:spcBef>
              <a:spcAft>
                <a:spcPct val="80000"/>
              </a:spcAft>
              <a:buBlip>
                <a:blip r:embed="rId4"/>
              </a:buBlip>
            </a:pPr>
            <a:r>
              <a:rPr lang="it-IT" altLang="it-I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valutazione soggettiva costi/benefici</a:t>
            </a:r>
          </a:p>
          <a:p>
            <a:pPr>
              <a:spcBef>
                <a:spcPct val="0"/>
              </a:spcBef>
              <a:spcAft>
                <a:spcPct val="80000"/>
              </a:spcAft>
              <a:buBlip>
                <a:blip r:embed="rId4"/>
              </a:buBlip>
            </a:pPr>
            <a:r>
              <a:rPr lang="it-IT" altLang="it-I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accettazione collettiva del rischio che si modifica nel tempo, nei luoghi e nelle culture</a:t>
            </a:r>
          </a:p>
          <a:p>
            <a:pPr>
              <a:spcBef>
                <a:spcPct val="0"/>
              </a:spcBef>
              <a:spcAft>
                <a:spcPct val="80000"/>
              </a:spcAft>
              <a:buBlip>
                <a:blip r:embed="rId4"/>
              </a:buBlip>
            </a:pPr>
            <a:r>
              <a:rPr lang="it-IT" altLang="it-I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aspettative riferite agli effetti del rischio</a:t>
            </a:r>
          </a:p>
          <a:p>
            <a:pPr>
              <a:spcBef>
                <a:spcPct val="0"/>
              </a:spcBef>
              <a:spcAft>
                <a:spcPct val="80000"/>
              </a:spcAft>
              <a:buBlip>
                <a:blip r:embed="rId4"/>
              </a:buBlip>
            </a:pPr>
            <a:r>
              <a:rPr lang="it-IT" altLang="it-I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concentrazione del danno nel tempo</a:t>
            </a:r>
          </a:p>
          <a:p>
            <a:pPr>
              <a:spcBef>
                <a:spcPct val="0"/>
              </a:spcBef>
              <a:spcAft>
                <a:spcPct val="80000"/>
              </a:spcAft>
              <a:buBlip>
                <a:blip r:embed="rId4"/>
              </a:buBlip>
            </a:pPr>
            <a:r>
              <a:rPr lang="it-IT" altLang="it-I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immediatezza del danno</a:t>
            </a:r>
            <a:endParaRPr lang="it-IT" altLang="it-IT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73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434737" y="342325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Percezione del rischio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48" y="960920"/>
            <a:ext cx="6198282" cy="5765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541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43" y="903644"/>
            <a:ext cx="4646939" cy="58330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1869883"/>
            <a:ext cx="5664200" cy="3794572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447800" y="250885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Leggete sempre le istruzioni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72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8" y="932900"/>
            <a:ext cx="8395114" cy="5803802"/>
          </a:xfrm>
          <a:prstGeom prst="rect">
            <a:avLst/>
          </a:prstGeo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933060" y="362853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Il luogo di ritrovo sicuro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8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933060" y="362853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Il luogo di ritrovo sicuro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12" y="918850"/>
            <a:ext cx="8415959" cy="58085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563799" y="2049311"/>
            <a:ext cx="1317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Ingresso LNL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659147" y="5312799"/>
            <a:ext cx="1451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FF0000"/>
                </a:solidFill>
              </a:rPr>
              <a:t>Voi siete qui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939404" y="3738151"/>
            <a:ext cx="1719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FE18"/>
                </a:solidFill>
              </a:rPr>
              <a:t>Punto di ritrovo</a:t>
            </a:r>
            <a:endParaRPr lang="it-IT" sz="1400" b="1" dirty="0">
              <a:solidFill>
                <a:srgbClr val="00FE18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4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150673" y="2268615"/>
            <a:ext cx="8094339" cy="483916"/>
          </a:xfrm>
        </p:spPr>
        <p:txBody>
          <a:bodyPr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it-IT" sz="3200" dirty="0" smtClean="0"/>
              <a:t>Ma ora meglio di tante parole guardiamoci </a:t>
            </a:r>
            <a:r>
              <a:rPr lang="it-IT" sz="3200" dirty="0" smtClean="0"/>
              <a:t>un paio di video</a:t>
            </a:r>
            <a:endParaRPr lang="it-IT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189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 Pantera Rosa 34, Prefabricated Pin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6480" y="862150"/>
            <a:ext cx="9515064" cy="5322490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337562" y="219162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Quando la realtà supera l’immaginazione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1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337562" y="219162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Quando la realtà supera l’immaginazione</a:t>
            </a:r>
            <a:endParaRPr lang="it-IT" dirty="0"/>
          </a:p>
        </p:txBody>
      </p:sp>
      <p:pic>
        <p:nvPicPr>
          <p:cNvPr id="2" name="Incidenti sul lavoro_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037" y="885368"/>
            <a:ext cx="9410425" cy="5293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19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8997" y="2803127"/>
            <a:ext cx="9014356" cy="1876495"/>
          </a:xfrm>
        </p:spPr>
        <p:txBody>
          <a:bodyPr>
            <a:normAutofit/>
          </a:bodyPr>
          <a:lstStyle/>
          <a:p>
            <a:pPr algn="ctr"/>
            <a:r>
              <a:rPr lang="it-IT" i="1" dirty="0" smtClean="0"/>
              <a:t>Vi ringrazio dell’attenzione e vi auguro buona permanenza ai Laboratori Nazionali di Legnaro</a:t>
            </a:r>
            <a:endParaRPr lang="it-IT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677886" y="1399591"/>
            <a:ext cx="6774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chemeClr val="tx2"/>
                </a:solidFill>
              </a:rPr>
              <a:t>Io ho finito</a:t>
            </a:r>
            <a:endParaRPr lang="it-IT" sz="5400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262464" y="5159828"/>
            <a:ext cx="160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Sergio </a:t>
            </a:r>
            <a:r>
              <a:rPr lang="it-IT" dirty="0" err="1" smtClean="0">
                <a:solidFill>
                  <a:schemeClr val="tx2"/>
                </a:solidFill>
              </a:rPr>
              <a:t>Sartor</a:t>
            </a:r>
            <a:endParaRPr lang="it-IT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0565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Denunce </a:t>
            </a:r>
            <a:r>
              <a:rPr lang="it-IT" sz="4000" b="1" dirty="0">
                <a:solidFill>
                  <a:schemeClr val="accent1"/>
                </a:solidFill>
              </a:rPr>
              <a:t>di infortunio registrate </a:t>
            </a:r>
            <a:r>
              <a:rPr lang="it-IT" sz="4000" b="1" dirty="0" smtClean="0">
                <a:solidFill>
                  <a:schemeClr val="accent1"/>
                </a:solidFill>
              </a:rPr>
              <a:t>2017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172731" y="2074349"/>
            <a:ext cx="326243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63</a:t>
            </a:r>
            <a:endParaRPr lang="it-IT" sz="24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6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Denunce </a:t>
            </a:r>
            <a:r>
              <a:rPr lang="it-IT" sz="4000" b="1" dirty="0">
                <a:solidFill>
                  <a:schemeClr val="accent1"/>
                </a:solidFill>
              </a:rPr>
              <a:t>di infortunio registrate </a:t>
            </a:r>
            <a:r>
              <a:rPr lang="it-IT" sz="4000" b="1" dirty="0" smtClean="0">
                <a:solidFill>
                  <a:schemeClr val="accent1"/>
                </a:solidFill>
              </a:rPr>
              <a:t>2017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597594" y="2074349"/>
            <a:ext cx="480131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635</a:t>
            </a:r>
            <a:endParaRPr lang="it-IT" sz="24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Denunce </a:t>
            </a:r>
            <a:r>
              <a:rPr lang="it-IT" sz="4000" b="1" dirty="0">
                <a:solidFill>
                  <a:schemeClr val="accent1"/>
                </a:solidFill>
              </a:rPr>
              <a:t>di infortunio registrate </a:t>
            </a:r>
            <a:r>
              <a:rPr lang="it-IT" sz="4000" b="1" dirty="0" smtClean="0">
                <a:solidFill>
                  <a:schemeClr val="accent1"/>
                </a:solidFill>
              </a:rPr>
              <a:t>2017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670128" y="2074349"/>
            <a:ext cx="710963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6.354</a:t>
            </a:r>
            <a:endParaRPr lang="it-IT" sz="24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Denunce </a:t>
            </a:r>
            <a:r>
              <a:rPr lang="it-IT" sz="4000" b="1" dirty="0">
                <a:solidFill>
                  <a:schemeClr val="accent1"/>
                </a:solidFill>
              </a:rPr>
              <a:t>di infortunio registrate </a:t>
            </a:r>
            <a:r>
              <a:rPr lang="it-IT" sz="4000" b="1" dirty="0" smtClean="0">
                <a:solidFill>
                  <a:schemeClr val="accent1"/>
                </a:solidFill>
              </a:rPr>
              <a:t>2017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768790" y="2074349"/>
            <a:ext cx="86485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63.543</a:t>
            </a:r>
            <a:endParaRPr lang="it-IT" sz="24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Denunce </a:t>
            </a:r>
            <a:r>
              <a:rPr lang="it-IT" sz="4000" b="1" dirty="0">
                <a:solidFill>
                  <a:schemeClr val="accent1"/>
                </a:solidFill>
              </a:rPr>
              <a:t>di infortunio registrate </a:t>
            </a:r>
            <a:r>
              <a:rPr lang="it-IT" sz="4000" b="1" dirty="0" smtClean="0">
                <a:solidFill>
                  <a:schemeClr val="accent1"/>
                </a:solidFill>
              </a:rPr>
              <a:t>2017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58892" y="2074349"/>
            <a:ext cx="1018740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635.433</a:t>
            </a:r>
            <a:endParaRPr lang="it-IT" sz="24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1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</a:rPr>
              <a:t>Denunce </a:t>
            </a:r>
            <a:r>
              <a:rPr lang="it-IT" sz="4000" b="1" dirty="0">
                <a:solidFill>
                  <a:schemeClr val="accent1"/>
                </a:solidFill>
              </a:rPr>
              <a:t>di infortunio registrate </a:t>
            </a:r>
            <a:r>
              <a:rPr lang="it-IT" sz="4000" b="1" dirty="0" smtClean="0">
                <a:solidFill>
                  <a:schemeClr val="accent1"/>
                </a:solidFill>
              </a:rPr>
              <a:t>2017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58892" y="2074349"/>
            <a:ext cx="1018740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635.433</a:t>
            </a:r>
            <a:endParaRPr lang="it-IT" sz="24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36144" y="5860001"/>
            <a:ext cx="9420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Padova (209686), Verona 257.353; Vicenza (112.408), Rovigo (51715) </a:t>
            </a:r>
            <a:r>
              <a:rPr lang="it-IT" sz="2000" b="1" dirty="0" smtClean="0">
                <a:solidFill>
                  <a:schemeClr val="tx2"/>
                </a:solidFill>
              </a:rPr>
              <a:t>= 631.162 </a:t>
            </a:r>
            <a:r>
              <a:rPr lang="it-IT" dirty="0" smtClean="0">
                <a:solidFill>
                  <a:schemeClr val="tx2"/>
                </a:solidFill>
              </a:rPr>
              <a:t>abitanti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1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6144" y="381514"/>
            <a:ext cx="9232900" cy="4955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/>
              <a:t>Infortuni</a:t>
            </a:r>
            <a:r>
              <a:rPr lang="it-IT" sz="4000" b="1" dirty="0" smtClean="0">
                <a:solidFill>
                  <a:schemeClr val="accent1"/>
                </a:solidFill>
              </a:rPr>
              <a:t> accertati con esisto mortale 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241520" y="2074349"/>
            <a:ext cx="710963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1.029</a:t>
            </a:r>
            <a:endParaRPr lang="it-IT" sz="24000" b="1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4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PROJECT_OPEN" val="0"/>
  <p:tag name="ARTICULATE_SLIDE_COUNT" val="12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2&quot;&gt;&lt;property id=&quot;20148&quot; value=&quot;5&quot;/&gt;&lt;property id=&quot;20300&quot; value=&quot;Slide 2 - &amp;quot;Chi siete voi per noi&amp;#x0D;&amp;#x0A;&amp;quot;&quot;/&gt;&lt;property id=&quot;20307&quot; value=&quot;264&quot;/&gt;&lt;/object&gt;&lt;object type=&quot;3&quot; unique_id=&quot;10089&quot;&gt;&lt;property id=&quot;20148&quot; value=&quot;5&quot;/&gt;&lt;property id=&quot;20300&quot; value=&quot;Slide 3 - &amp;quot;Obblighi del lavoratore (art 20 D.Lgs 81/2008)&amp;quot;&quot;/&gt;&lt;property id=&quot;20307&quot; value=&quot;265&quot;/&gt;&lt;/object&gt;&lt;object type=&quot;3&quot; unique_id=&quot;10090&quot;&gt;&lt;property id=&quot;20148&quot; value=&quot;5&quot;/&gt;&lt;property id=&quot;20300&quot; value=&quot;Slide 4 - &amp;quot;La segnaletica di sicurezza nel decreto legislativo 81 artt. 161 e 162&amp;quot;&quot;/&gt;&lt;property id=&quot;20307&quot; value=&quot;266&quot;/&gt;&lt;/object&gt;&lt;object type=&quot;3&quot; unique_id=&quot;10091&quot;&gt;&lt;property id=&quot;20148&quot; value=&quot;5&quot;/&gt;&lt;property id=&quot;20300&quot; value=&quot;Slide 5&quot;/&gt;&lt;property id=&quot;20307&quot; value=&quot;267&quot;/&gt;&lt;/object&gt;&lt;object type=&quot;3&quot; unique_id=&quot;10092&quot;&gt;&lt;property id=&quot;20148&quot; value=&quot;5&quot;/&gt;&lt;property id=&quot;20300&quot; value=&quot;Slide 10&quot;/&gt;&lt;property id=&quot;20307&quot; value=&quot;268&quot;/&gt;&lt;/object&gt;&lt;object type=&quot;3&quot; unique_id=&quot;10093&quot;&gt;&lt;property id=&quot;20148&quot; value=&quot;5&quot;/&gt;&lt;property id=&quot;20300&quot; value=&quot;Slide 11&quot;/&gt;&lt;property id=&quot;20307&quot; value=&quot;269&quot;/&gt;&lt;/object&gt;&lt;object type=&quot;3&quot; unique_id=&quot;10094&quot;&gt;&lt;property id=&quot;20148&quot; value=&quot;5&quot;/&gt;&lt;property id=&quot;20300&quot; value=&quot;Slide 12 - &amp;quot;Vi ringrazio dell’attenzione e vi auguro buona permanenza ai Laboratori Nazionali di Legnaro&amp;quot;&quot;/&gt;&lt;property id=&quot;20307&quot; value=&quot;270&quot;/&gt;&lt;/object&gt;&lt;object type=&quot;3&quot; unique_id=&quot;10105&quot;&gt;&lt;property id=&quot;20148&quot; value=&quot;5&quot;/&gt;&lt;property id=&quot;20300&quot; value=&quot;Slide 6&quot;/&gt;&lt;property id=&quot;20307&quot; value=&quot;271&quot;/&gt;&lt;/object&gt;&lt;object type=&quot;3&quot; unique_id=&quot;10161&quot;&gt;&lt;property id=&quot;20148&quot; value=&quot;5&quot;/&gt;&lt;property id=&quot;20300&quot; value=&quot;Slide 9&quot;/&gt;&lt;property id=&quot;20307&quot; value=&quot;272&quot;/&gt;&lt;/object&gt;&lt;object type=&quot;3&quot; unique_id=&quot;10174&quot;&gt;&lt;property id=&quot;20148&quot; value=&quot;5&quot;/&gt;&lt;property id=&quot;20300&quot; value=&quot;Slide 8&quot;/&gt;&lt;property id=&quot;20307&quot; value=&quot;273&quot;/&gt;&lt;/object&gt;&lt;object type=&quot;3&quot; unique_id=&quot;10227&quot;&gt;&lt;property id=&quot;20148&quot; value=&quot;5&quot;/&gt;&lt;property id=&quot;20300&quot; value=&quot;Slide 7&quot;/&gt;&lt;property id=&quot;20307&quot; value=&quot;274&quot;/&gt;&lt;/object&gt;&lt;/object&gt;&lt;/object&gt;&lt;/database&gt;"/>
  <p:tag name="ISPRING_RESOURCE_PATHS_HASH_2" val="9646bca323b45782db8886e734ff9f5ef1bfc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UOSHA Campaign 2013">
  <a:themeElements>
    <a:clrScheme name="EU-OSHA Healthy Workplaces Campaign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003399"/>
      </a:accent1>
      <a:accent2>
        <a:srgbClr val="ACC700"/>
      </a:accent2>
      <a:accent3>
        <a:srgbClr val="B1B3B4"/>
      </a:accent3>
      <a:accent4>
        <a:srgbClr val="E64715"/>
      </a:accent4>
      <a:accent5>
        <a:srgbClr val="58585A"/>
      </a:accent5>
      <a:accent6>
        <a:srgbClr val="DEE999"/>
      </a:accent6>
      <a:hlink>
        <a:srgbClr val="003399"/>
      </a:hlink>
      <a:folHlink>
        <a:srgbClr val="B1B3B4"/>
      </a:folHlink>
    </a:clrScheme>
    <a:fontScheme name="EUOSHA Corporate">
      <a:majorFont>
        <a:latin typeface="Arial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UOSHA Corpor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  <a:lumMod val="100000"/>
              </a:schemeClr>
            </a:gs>
            <a:gs pos="100000">
              <a:schemeClr val="phClr">
                <a:tint val="9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1000"/>
                <a:satMod val="130000"/>
                <a:lumMod val="10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350000"/>
                <a:lumMod val="100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hade val="100000"/>
                <a:hueMod val="100000"/>
                <a:satMod val="300000"/>
                <a:lumMod val="100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U-OSHA Healthy Workplaces Campaign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003399"/>
        </a:accent1>
        <a:accent2>
          <a:srgbClr val="ACC700"/>
        </a:accent2>
        <a:accent3>
          <a:srgbClr val="B1B3B4"/>
        </a:accent3>
        <a:accent4>
          <a:srgbClr val="E64715"/>
        </a:accent4>
        <a:accent5>
          <a:srgbClr val="58585A"/>
        </a:accent5>
        <a:accent6>
          <a:srgbClr val="DEE999"/>
        </a:accent6>
        <a:hlink>
          <a:srgbClr val="003399"/>
        </a:hlink>
        <a:folHlink>
          <a:srgbClr val="B1B3B4"/>
        </a:folHlink>
      </a:clrScheme>
    </a:extraClrScheme>
  </a:extraClrSchemeLst>
  <a:extLst>
    <a:ext uri="{05A4C25C-085E-4340-85A3-A5531E510DB2}">
      <thm15:themeFamily xmlns:thm15="http://schemas.microsoft.com/office/thememl/2012/main" name="EUOSHA Campaign 2016.potx" id="{96FBD0AC-75B8-450B-9CBE-D003EECFB2D9}" vid="{FD70B972-CDE6-4F19-8E81-5694D6724DF7}"/>
    </a:ext>
  </a:extLst>
</a:theme>
</file>

<file path=ppt/theme/theme2.xml><?xml version="1.0" encoding="utf-8"?>
<a:theme xmlns:a="http://schemas.openxmlformats.org/drawingml/2006/main" name="3_EUOSHA Campaign 2013">
  <a:themeElements>
    <a:clrScheme name="EU-OSHA Healthy Workplaces Campaign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003399"/>
      </a:accent1>
      <a:accent2>
        <a:srgbClr val="ACC700"/>
      </a:accent2>
      <a:accent3>
        <a:srgbClr val="B1B3B4"/>
      </a:accent3>
      <a:accent4>
        <a:srgbClr val="E64715"/>
      </a:accent4>
      <a:accent5>
        <a:srgbClr val="58585A"/>
      </a:accent5>
      <a:accent6>
        <a:srgbClr val="DEE999"/>
      </a:accent6>
      <a:hlink>
        <a:srgbClr val="003399"/>
      </a:hlink>
      <a:folHlink>
        <a:srgbClr val="B1B3B4"/>
      </a:folHlink>
    </a:clrScheme>
    <a:fontScheme name="EUOSHA Corporate">
      <a:majorFont>
        <a:latin typeface="Arial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UOSHA Corpor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  <a:lumMod val="100000"/>
              </a:schemeClr>
            </a:gs>
            <a:gs pos="100000">
              <a:schemeClr val="phClr">
                <a:tint val="9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1000"/>
                <a:satMod val="130000"/>
                <a:lumMod val="10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350000"/>
                <a:lumMod val="100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hade val="100000"/>
                <a:hueMod val="100000"/>
                <a:satMod val="300000"/>
                <a:lumMod val="100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U-OSHA Healthy Workplaces Campaign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003399"/>
        </a:accent1>
        <a:accent2>
          <a:srgbClr val="ACC700"/>
        </a:accent2>
        <a:accent3>
          <a:srgbClr val="B1B3B4"/>
        </a:accent3>
        <a:accent4>
          <a:srgbClr val="E64715"/>
        </a:accent4>
        <a:accent5>
          <a:srgbClr val="58585A"/>
        </a:accent5>
        <a:accent6>
          <a:srgbClr val="DEE999"/>
        </a:accent6>
        <a:hlink>
          <a:srgbClr val="003399"/>
        </a:hlink>
        <a:folHlink>
          <a:srgbClr val="B1B3B4"/>
        </a:folHlink>
      </a:clrScheme>
    </a:extraClrScheme>
  </a:extraClrSchemeLst>
  <a:extLst>
    <a:ext uri="{05A4C25C-085E-4340-85A3-A5531E510DB2}">
      <thm15:themeFamily xmlns:thm15="http://schemas.microsoft.com/office/thememl/2012/main" name="EUOSHA Campaign 2016.potx" id="{96FBD0AC-75B8-450B-9CBE-D003EECFB2D9}" vid="{FD70B972-CDE6-4F19-8E81-5694D6724DF7}"/>
    </a:ext>
  </a:extLst>
</a:theme>
</file>

<file path=ppt/theme/theme3.xml><?xml version="1.0" encoding="utf-8"?>
<a:theme xmlns:a="http://schemas.openxmlformats.org/drawingml/2006/main" name="4_EUOSHA Campaign 2013">
  <a:themeElements>
    <a:clrScheme name="EU-OSHA Healthy Workplaces Campaign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003399"/>
      </a:accent1>
      <a:accent2>
        <a:srgbClr val="ACC700"/>
      </a:accent2>
      <a:accent3>
        <a:srgbClr val="B1B3B4"/>
      </a:accent3>
      <a:accent4>
        <a:srgbClr val="E64715"/>
      </a:accent4>
      <a:accent5>
        <a:srgbClr val="58585A"/>
      </a:accent5>
      <a:accent6>
        <a:srgbClr val="DEE999"/>
      </a:accent6>
      <a:hlink>
        <a:srgbClr val="003399"/>
      </a:hlink>
      <a:folHlink>
        <a:srgbClr val="B1B3B4"/>
      </a:folHlink>
    </a:clrScheme>
    <a:fontScheme name="EUOSHA Corporate">
      <a:majorFont>
        <a:latin typeface="Arial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UOSHA Corpor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  <a:lumMod val="100000"/>
              </a:schemeClr>
            </a:gs>
            <a:gs pos="100000">
              <a:schemeClr val="phClr">
                <a:tint val="9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1000"/>
                <a:satMod val="130000"/>
                <a:lumMod val="10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350000"/>
                <a:lumMod val="100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hade val="100000"/>
                <a:hueMod val="100000"/>
                <a:satMod val="300000"/>
                <a:lumMod val="100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U-OSHA Healthy Workplaces Campaign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003399"/>
        </a:accent1>
        <a:accent2>
          <a:srgbClr val="ACC700"/>
        </a:accent2>
        <a:accent3>
          <a:srgbClr val="B1B3B4"/>
        </a:accent3>
        <a:accent4>
          <a:srgbClr val="E64715"/>
        </a:accent4>
        <a:accent5>
          <a:srgbClr val="58585A"/>
        </a:accent5>
        <a:accent6>
          <a:srgbClr val="DEE999"/>
        </a:accent6>
        <a:hlink>
          <a:srgbClr val="003399"/>
        </a:hlink>
        <a:folHlink>
          <a:srgbClr val="B1B3B4"/>
        </a:folHlink>
      </a:clrScheme>
    </a:extraClrScheme>
  </a:extraClrSchemeLst>
  <a:extLst>
    <a:ext uri="{05A4C25C-085E-4340-85A3-A5531E510DB2}">
      <thm15:themeFamily xmlns:thm15="http://schemas.microsoft.com/office/thememl/2012/main" name="EUOSHA Campaign 2016.potx" id="{96FBD0AC-75B8-450B-9CBE-D003EECFB2D9}" vid="{FD70B972-CDE6-4F19-8E81-5694D6724DF7}"/>
    </a:ext>
  </a:extLst>
</a:theme>
</file>

<file path=ppt/theme/theme4.xml><?xml version="1.0" encoding="utf-8"?>
<a:theme xmlns:a="http://schemas.openxmlformats.org/drawingml/2006/main" name="1_EUOSHA Campaign 2013">
  <a:themeElements>
    <a:clrScheme name="EU-OSHA Healthy Workplaces Campaign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003399"/>
      </a:accent1>
      <a:accent2>
        <a:srgbClr val="ACC700"/>
      </a:accent2>
      <a:accent3>
        <a:srgbClr val="B1B3B4"/>
      </a:accent3>
      <a:accent4>
        <a:srgbClr val="E64715"/>
      </a:accent4>
      <a:accent5>
        <a:srgbClr val="58585A"/>
      </a:accent5>
      <a:accent6>
        <a:srgbClr val="DEE999"/>
      </a:accent6>
      <a:hlink>
        <a:srgbClr val="003399"/>
      </a:hlink>
      <a:folHlink>
        <a:srgbClr val="B1B3B4"/>
      </a:folHlink>
    </a:clrScheme>
    <a:fontScheme name="EUOSHA Corporate">
      <a:majorFont>
        <a:latin typeface="Arial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UOSHA Corpor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  <a:lumMod val="100000"/>
              </a:schemeClr>
            </a:gs>
            <a:gs pos="100000">
              <a:schemeClr val="phClr">
                <a:tint val="9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1000"/>
                <a:satMod val="130000"/>
                <a:lumMod val="10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350000"/>
                <a:lumMod val="100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hade val="100000"/>
                <a:hueMod val="100000"/>
                <a:satMod val="300000"/>
                <a:lumMod val="100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U-OSHA Healthy Workplaces Campaign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003399"/>
        </a:accent1>
        <a:accent2>
          <a:srgbClr val="ACC700"/>
        </a:accent2>
        <a:accent3>
          <a:srgbClr val="B1B3B4"/>
        </a:accent3>
        <a:accent4>
          <a:srgbClr val="E64715"/>
        </a:accent4>
        <a:accent5>
          <a:srgbClr val="58585A"/>
        </a:accent5>
        <a:accent6>
          <a:srgbClr val="DEE999"/>
        </a:accent6>
        <a:hlink>
          <a:srgbClr val="003399"/>
        </a:hlink>
        <a:folHlink>
          <a:srgbClr val="B1B3B4"/>
        </a:folHlink>
      </a:clrScheme>
    </a:extraClrScheme>
  </a:extraClrSchemeLst>
  <a:extLst>
    <a:ext uri="{05A4C25C-085E-4340-85A3-A5531E510DB2}">
      <thm15:themeFamily xmlns:thm15="http://schemas.microsoft.com/office/thememl/2012/main" name="EUOSHA Campaign 2016.potx" id="{96FBD0AC-75B8-450B-9CBE-D003EECFB2D9}" vid="{EB0B2771-6457-4C56-BC0B-D9E8C1F7A483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buona</Template>
  <TotalTime>2136</TotalTime>
  <Words>809</Words>
  <Application>Microsoft Office PowerPoint</Application>
  <PresentationFormat>Widescreen</PresentationFormat>
  <Paragraphs>95</Paragraphs>
  <Slides>29</Slides>
  <Notes>15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29</vt:i4>
      </vt:variant>
    </vt:vector>
  </HeadingPairs>
  <TitlesOfParts>
    <vt:vector size="40" baseType="lpstr"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EUOSHA Campaign 2013</vt:lpstr>
      <vt:lpstr>3_EUOSHA Campaign 2013</vt:lpstr>
      <vt:lpstr>4_EUOSHA Campaign 2013</vt:lpstr>
      <vt:lpstr>1_EUOSHA Campaign 2013</vt:lpstr>
      <vt:lpstr>Presentazione standard di PowerPoint</vt:lpstr>
      <vt:lpstr>Denunce di infortunio registrate 2017 </vt:lpstr>
      <vt:lpstr>Denunce di infortunio registrate 2017 </vt:lpstr>
      <vt:lpstr>Denunce di infortunio registrate 2017 </vt:lpstr>
      <vt:lpstr>Denunce di infortunio registrate 2017 </vt:lpstr>
      <vt:lpstr>Denunce di infortunio registrate 2017 </vt:lpstr>
      <vt:lpstr>Denunce di infortunio registrate 2017 </vt:lpstr>
      <vt:lpstr>Denunce di infortunio registrate 2017 </vt:lpstr>
      <vt:lpstr>Infortuni accertati con esisto mortale  </vt:lpstr>
      <vt:lpstr>Denunce di malattie professionali  </vt:lpstr>
      <vt:lpstr>Casa dolce casa? </vt:lpstr>
      <vt:lpstr>Denunce di infortuni domestici </vt:lpstr>
      <vt:lpstr>Denunce di infortuni domestici </vt:lpstr>
      <vt:lpstr>La normativa sulla sicurezza</vt:lpstr>
      <vt:lpstr>La normativa sulla sicurezza</vt:lpstr>
      <vt:lpstr>Chi siete voi per noi </vt:lpstr>
      <vt:lpstr>Obblighi del lavoratore (art 20 D.Lgs 81/2008)</vt:lpstr>
      <vt:lpstr>La segnaletica di sicurezza nel d.Lgs 81/08 artt. 161 e 162</vt:lpstr>
      <vt:lpstr>Presentazione standard di PowerPoint</vt:lpstr>
      <vt:lpstr>Percezione del rischio </vt:lpstr>
      <vt:lpstr>Percezione del rischio </vt:lpstr>
      <vt:lpstr>Percezione del rischio </vt:lpstr>
      <vt:lpstr>Leggete sempre le istruzioni </vt:lpstr>
      <vt:lpstr>Il luogo di ritrovo sicuro </vt:lpstr>
      <vt:lpstr>Il luogo di ritrovo sicuro </vt:lpstr>
      <vt:lpstr>Presentazione standard di PowerPoint</vt:lpstr>
      <vt:lpstr>Quando la realtà supera l’immaginazione</vt:lpstr>
      <vt:lpstr>Quando la realtà supera l’immaginazione</vt:lpstr>
      <vt:lpstr>Vi ringrazio dell’attenzione e vi auguro buona permanenza ai Laboratori Nazionali di Legnaro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Dirigenti e Preposti</dc:title>
  <dc:creator>Sergio</dc:creator>
  <cp:lastModifiedBy>Lucia Toniolli</cp:lastModifiedBy>
  <cp:revision>81</cp:revision>
  <dcterms:created xsi:type="dcterms:W3CDTF">2013-06-11T13:23:19Z</dcterms:created>
  <dcterms:modified xsi:type="dcterms:W3CDTF">2018-11-12T00:00:08Z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21B4B1E0-F1C9-4222-8DD1-48C8AD2B52FE</vt:lpwstr>
  </property>
  <property fmtid="{D5CDD505-2E9C-101B-9397-08002B2CF9AE}" pid="3" name="ArticulatePath">
    <vt:lpwstr>RSPP - Benvenuto</vt:lpwstr>
  </property>
</Properties>
</file>