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wdp" ContentType="image/vnd.ms-photo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97" r:id="rId2"/>
    <p:sldMasterId id="2147483749" r:id="rId3"/>
    <p:sldMasterId id="2147483761" r:id="rId4"/>
  </p:sldMasterIdLst>
  <p:notesMasterIdLst>
    <p:notesMasterId r:id="rId26"/>
  </p:notesMasterIdLst>
  <p:sldIdLst>
    <p:sldId id="256" r:id="rId5"/>
    <p:sldId id="308" r:id="rId6"/>
    <p:sldId id="310" r:id="rId7"/>
    <p:sldId id="309" r:id="rId8"/>
    <p:sldId id="314" r:id="rId9"/>
    <p:sldId id="315" r:id="rId10"/>
    <p:sldId id="316" r:id="rId11"/>
    <p:sldId id="311" r:id="rId12"/>
    <p:sldId id="312" r:id="rId13"/>
    <p:sldId id="277" r:id="rId14"/>
    <p:sldId id="278" r:id="rId15"/>
    <p:sldId id="279" r:id="rId16"/>
    <p:sldId id="319" r:id="rId17"/>
    <p:sldId id="295" r:id="rId18"/>
    <p:sldId id="323" r:id="rId19"/>
    <p:sldId id="291" r:id="rId20"/>
    <p:sldId id="293" r:id="rId21"/>
    <p:sldId id="296" r:id="rId22"/>
    <p:sldId id="297" r:id="rId23"/>
    <p:sldId id="298" r:id="rId24"/>
    <p:sldId id="321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66"/>
    <p:restoredTop sz="86450"/>
  </p:normalViewPr>
  <p:slideViewPr>
    <p:cSldViewPr snapToGrid="0" snapToObjects="1">
      <p:cViewPr varScale="1">
        <p:scale>
          <a:sx n="65" d="100"/>
          <a:sy n="65" d="100"/>
        </p:scale>
        <p:origin x="1000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6F3ADD-F3F2-9242-B7F7-D50FD8F4567A}" type="datetimeFigureOut">
              <a:t>11/12/18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59C58-96E4-F74A-811C-C0E9E80CB4C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52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4E4B3-76D3-4EA0-A747-2510CD947152}" type="slidenum">
              <a:rPr lang="it-IT" smtClean="0">
                <a:solidFill>
                  <a:prstClr val="black"/>
                </a:solidFill>
              </a:rPr>
              <a:pPr/>
              <a:t>10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341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4E4B3-76D3-4EA0-A747-2510CD947152}" type="slidenum">
              <a:rPr lang="it-IT" smtClean="0"/>
              <a:pPr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6650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4E4B3-76D3-4EA0-A747-2510CD947152}" type="slidenum">
              <a:rPr lang="it-IT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9269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59C58-96E4-F74A-811C-C0E9E80CB4CB}" type="slidenum">
              <a:rPr lang="uk-UA"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942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2AC6B-EAE4-6249-B844-FCA83591D608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19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1153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Diego Bettoni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Laboratori Nazionali di Legnaro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4693D-5D23-1049-AE8A-4116AF36A89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29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Diego Bettoni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Laboratori Nazionali di Legnaro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4693D-5D23-1049-AE8A-4116AF36A89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1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Diego Bettoni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Laboratori Nazionali di Legnaro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4693D-5D23-1049-AE8A-4116AF36A89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83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>
                <a:solidFill>
                  <a:srgbClr val="000000"/>
                </a:solidFill>
              </a:rPr>
              <a:t>Diego Bettoni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>
                <a:solidFill>
                  <a:srgbClr val="000000"/>
                </a:solidFill>
              </a:rPr>
              <a:t>Laboratori Nazionali di Legnaro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C040DC-6EBA-4645-AFDD-89EFD889D4CE}" type="slidenum">
              <a:rPr lang="it-IT" altLang="it-IT">
                <a:solidFill>
                  <a:srgbClr val="000000"/>
                </a:solidFill>
              </a:rPr>
              <a:pPr/>
              <a:t>‹#›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034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>
                <a:solidFill>
                  <a:srgbClr val="000000"/>
                </a:solidFill>
              </a:rPr>
              <a:t>Diego Bettoni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>
                <a:solidFill>
                  <a:srgbClr val="000000"/>
                </a:solidFill>
              </a:rPr>
              <a:t>Laboratori Nazionali di Legnaro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23D6C-86BB-4A32-A4EB-D9AD49817D4F}" type="slidenum">
              <a:rPr lang="it-IT" altLang="it-IT">
                <a:solidFill>
                  <a:srgbClr val="000000"/>
                </a:solidFill>
              </a:rPr>
              <a:pPr/>
              <a:t>‹#›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03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>
                <a:solidFill>
                  <a:srgbClr val="000000"/>
                </a:solidFill>
              </a:rPr>
              <a:t>Diego Bettoni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>
                <a:solidFill>
                  <a:srgbClr val="000000"/>
                </a:solidFill>
              </a:rPr>
              <a:t>Laboratori Nazionali di Legnaro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B792DE-FC0B-4899-922C-5A14B886CF8C}" type="slidenum">
              <a:rPr lang="it-IT" altLang="it-IT">
                <a:solidFill>
                  <a:srgbClr val="000000"/>
                </a:solidFill>
              </a:rPr>
              <a:pPr/>
              <a:t>‹#›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1464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>
                <a:solidFill>
                  <a:srgbClr val="000000"/>
                </a:solidFill>
              </a:rPr>
              <a:t>Diego Bettoni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>
                <a:solidFill>
                  <a:srgbClr val="000000"/>
                </a:solidFill>
              </a:rPr>
              <a:t>Laboratori Nazionali di Legnaro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E50443-839E-4DD2-B0A9-FA9C2464F9C1}" type="slidenum">
              <a:rPr lang="it-IT" altLang="it-IT">
                <a:solidFill>
                  <a:srgbClr val="000000"/>
                </a:solidFill>
              </a:rPr>
              <a:pPr/>
              <a:t>‹#›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5141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>
                <a:solidFill>
                  <a:srgbClr val="000000"/>
                </a:solidFill>
              </a:rPr>
              <a:t>Diego Bettoni</a:t>
            </a: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>
                <a:solidFill>
                  <a:srgbClr val="000000"/>
                </a:solidFill>
              </a:rPr>
              <a:t>Laboratori Nazionali di Legnaro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29F84C-C1A1-4415-B6F7-BE4A5E8D3520}" type="slidenum">
              <a:rPr lang="it-IT" altLang="it-IT">
                <a:solidFill>
                  <a:srgbClr val="000000"/>
                </a:solidFill>
              </a:rPr>
              <a:pPr/>
              <a:t>‹#›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6621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>
                <a:solidFill>
                  <a:srgbClr val="000000"/>
                </a:solidFill>
              </a:rPr>
              <a:t>Diego Bettoni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>
                <a:solidFill>
                  <a:srgbClr val="000000"/>
                </a:solidFill>
              </a:rPr>
              <a:t>Laboratori Nazionali di Legnaro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31820C-A89B-4653-9BFA-96EE30FB1616}" type="slidenum">
              <a:rPr lang="it-IT" altLang="it-IT">
                <a:solidFill>
                  <a:srgbClr val="000000"/>
                </a:solidFill>
              </a:rPr>
              <a:pPr/>
              <a:t>‹#›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5600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>
                <a:solidFill>
                  <a:srgbClr val="000000"/>
                </a:solidFill>
              </a:rPr>
              <a:t>Diego Bettoni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>
                <a:solidFill>
                  <a:srgbClr val="000000"/>
                </a:solidFill>
              </a:rPr>
              <a:t>Laboratori Nazionali di Legnaro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34FF5-8A80-47F5-9D5B-4A9388097A93}" type="slidenum">
              <a:rPr lang="it-IT" altLang="it-IT">
                <a:solidFill>
                  <a:srgbClr val="000000"/>
                </a:solidFill>
              </a:rPr>
              <a:pPr/>
              <a:t>‹#›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3905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>
                <a:solidFill>
                  <a:srgbClr val="000000"/>
                </a:solidFill>
              </a:rPr>
              <a:t>Diego Bettoni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>
                <a:solidFill>
                  <a:srgbClr val="000000"/>
                </a:solidFill>
              </a:rPr>
              <a:t>Laboratori Nazionali di Legnaro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59F79-109F-4DAE-8895-482BBD584CBC}" type="slidenum">
              <a:rPr lang="it-IT" altLang="it-IT">
                <a:solidFill>
                  <a:srgbClr val="000000"/>
                </a:solidFill>
              </a:rPr>
              <a:pPr/>
              <a:t>‹#›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198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Diego Bettoni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Laboratori Nazionali di Legnaro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4693D-5D23-1049-AE8A-4116AF36A89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8579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>
                <a:solidFill>
                  <a:srgbClr val="000000"/>
                </a:solidFill>
              </a:rPr>
              <a:t>Diego Bettoni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>
                <a:solidFill>
                  <a:srgbClr val="000000"/>
                </a:solidFill>
              </a:rPr>
              <a:t>Laboratori Nazionali di Legnaro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C2091E-D285-44EA-8D77-D871A193236B}" type="slidenum">
              <a:rPr lang="it-IT" altLang="it-IT">
                <a:solidFill>
                  <a:srgbClr val="000000"/>
                </a:solidFill>
              </a:rPr>
              <a:pPr/>
              <a:t>‹#›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441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>
                <a:solidFill>
                  <a:srgbClr val="000000"/>
                </a:solidFill>
              </a:rPr>
              <a:t>Diego Bettoni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>
                <a:solidFill>
                  <a:srgbClr val="000000"/>
                </a:solidFill>
              </a:rPr>
              <a:t>Laboratori Nazionali di Legnaro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28313E-D05D-43AA-9F41-FFBDF452D14F}" type="slidenum">
              <a:rPr lang="it-IT" altLang="it-IT">
                <a:solidFill>
                  <a:srgbClr val="000000"/>
                </a:solidFill>
              </a:rPr>
              <a:pPr/>
              <a:t>‹#›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9263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>
                <a:solidFill>
                  <a:srgbClr val="000000"/>
                </a:solidFill>
              </a:rPr>
              <a:t>Diego Bettoni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>
                <a:solidFill>
                  <a:srgbClr val="000000"/>
                </a:solidFill>
              </a:rPr>
              <a:t>Laboratori Nazionali di Legnaro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55A5F-2B31-4594-A870-75D38B08B725}" type="slidenum">
              <a:rPr lang="it-IT" altLang="it-IT">
                <a:solidFill>
                  <a:srgbClr val="000000"/>
                </a:solidFill>
              </a:rPr>
              <a:pPr/>
              <a:t>‹#›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6346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it-IT" altLang="it-IT">
                <a:solidFill>
                  <a:srgbClr val="000000"/>
                </a:solidFill>
              </a:rPr>
              <a:t>Diego Bettoni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it-IT" altLang="it-IT">
                <a:solidFill>
                  <a:srgbClr val="000000"/>
                </a:solidFill>
              </a:rPr>
              <a:t>Laboratori Nazionali di Legnaro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F57CE48-74F1-4FDF-B298-A82B4AA9508D}" type="slidenum">
              <a:rPr lang="it-IT" altLang="it-IT">
                <a:solidFill>
                  <a:srgbClr val="000000"/>
                </a:solidFill>
              </a:rPr>
              <a:pPr/>
              <a:t>‹#›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436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solidFill>
            <a:schemeClr val="tx2">
              <a:lumMod val="75000"/>
            </a:schemeClr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Diego Bettoni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Laboratori Nazionali di Legnaro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E0D4-013F-4888-8520-7EDDDD9F824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3160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939784"/>
          </a:xfrm>
          <a:solidFill>
            <a:schemeClr val="tx2">
              <a:lumMod val="75000"/>
            </a:schemeClr>
          </a:solidFill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/>
          <a:lstStyle>
            <a:lvl1pPr>
              <a:defRPr sz="200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00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80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Diego Bettoni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 smtClean="0">
                <a:solidFill>
                  <a:prstClr val="black">
                    <a:tint val="75000"/>
                  </a:prstClr>
                </a:solidFill>
              </a:rPr>
              <a:t>Laboratori Nazionali di Legnaro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E0D4-013F-4888-8520-7EDDDD9F824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1291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Diego Bettoni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Laboratori Nazionali di Legnaro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E0D4-013F-4888-8520-7EDDDD9F824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399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Diego Bettoni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Laboratori Nazionali di Legnaro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E0D4-013F-4888-8520-7EDDDD9F824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6221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Diego Bettoni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Laboratori Nazionali di Legnaro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E0D4-013F-4888-8520-7EDDDD9F824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2274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011222"/>
          </a:xfrm>
          <a:solidFill>
            <a:schemeClr val="tx2">
              <a:lumMod val="75000"/>
            </a:schemeClr>
          </a:solidFill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Diego Bettoni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Laboratori Nazionali di Legnaro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E0D4-013F-4888-8520-7EDDDD9F824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73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Diego Bettoni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Laboratori Nazionali di Legnaro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4693D-5D23-1049-AE8A-4116AF36A89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453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Diego Bettoni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Laboratori Nazionali di Legnaro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E0D4-013F-4888-8520-7EDDDD9F824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847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Diego Bettoni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Laboratori Nazionali di Legnaro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E0D4-013F-4888-8520-7EDDDD9F824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0278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Diego Bettoni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Laboratori Nazionali di Legnaro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E0D4-013F-4888-8520-7EDDDD9F824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8495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Diego Bettoni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Laboratori Nazionali di Legnaro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E0D4-013F-4888-8520-7EDDDD9F824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46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Diego Bettoni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Laboratori Nazionali di Legnaro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E0D4-013F-4888-8520-7EDDDD9F824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3603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solidFill>
            <a:schemeClr val="tx2">
              <a:lumMod val="75000"/>
            </a:schemeClr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Diego Bettoni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Laboratori Nazionali di Legnaro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E0D4-013F-4888-8520-7EDDDD9F824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0708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939784"/>
          </a:xfrm>
          <a:solidFill>
            <a:schemeClr val="tx2">
              <a:lumMod val="75000"/>
            </a:schemeClr>
          </a:solidFill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/>
          <a:lstStyle>
            <a:lvl1pPr>
              <a:defRPr sz="200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00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80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Diego Bettoni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 smtClean="0">
                <a:solidFill>
                  <a:prstClr val="black">
                    <a:tint val="75000"/>
                  </a:prstClr>
                </a:solidFill>
              </a:rPr>
              <a:t>Laboratori Nazionali di Legnaro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E0D4-013F-4888-8520-7EDDDD9F824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3735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Diego Bettoni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Laboratori Nazionali di Legnaro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E0D4-013F-4888-8520-7EDDDD9F824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8636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Diego Bettoni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Laboratori Nazionali di Legnaro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E0D4-013F-4888-8520-7EDDDD9F824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6050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Diego Bettoni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Laboratori Nazionali di Legnaro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E0D4-013F-4888-8520-7EDDDD9F824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278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Diego Bettoni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Laboratori Nazionali di Legnaro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4693D-5D23-1049-AE8A-4116AF36A89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0395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011222"/>
          </a:xfrm>
          <a:solidFill>
            <a:schemeClr val="tx2">
              <a:lumMod val="75000"/>
            </a:schemeClr>
          </a:solidFill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Diego Bettoni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Laboratori Nazionali di Legnaro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E0D4-013F-4888-8520-7EDDDD9F824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8542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Diego Bettoni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Laboratori Nazionali di Legnaro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E0D4-013F-4888-8520-7EDDDD9F824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8875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Diego Bettoni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Laboratori Nazionali di Legnaro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E0D4-013F-4888-8520-7EDDDD9F824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9538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Diego Bettoni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Laboratori Nazionali di Legnaro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E0D4-013F-4888-8520-7EDDDD9F824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4309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Diego Bettoni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Laboratori Nazionali di Legnaro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E0D4-013F-4888-8520-7EDDDD9F824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6090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Diego Bettoni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Laboratori Nazionali di Legnaro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E0D4-013F-4888-8520-7EDDDD9F824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264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Diego Bettoni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Laboratori Nazionali di Legnaro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4693D-5D23-1049-AE8A-4116AF36A89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264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Diego Bettoni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Laboratori Nazionali di Legnaro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4693D-5D23-1049-AE8A-4116AF36A89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087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Diego Bettoni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Laboratori Nazionali di Legnaro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4693D-5D23-1049-AE8A-4116AF36A89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334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Diego Bettoni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Laboratori Nazionali di Legnaro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4693D-5D23-1049-AE8A-4116AF36A89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59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Diego Bettoni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Laboratori Nazionali di Legnaro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4693D-5D23-1049-AE8A-4116AF36A89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288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Diego Bettoni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Laboratori Nazionali di Legnaro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4693D-5D23-1049-AE8A-4116AF36A89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038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Click to edit Master text styles</a:t>
            </a:r>
          </a:p>
          <a:p>
            <a:pPr lvl="1"/>
            <a:r>
              <a:rPr lang="it-IT" altLang="it-IT" smtClean="0"/>
              <a:t>Second level</a:t>
            </a:r>
          </a:p>
          <a:p>
            <a:pPr lvl="2"/>
            <a:r>
              <a:rPr lang="it-IT" altLang="it-IT" smtClean="0"/>
              <a:t>Third level</a:t>
            </a:r>
          </a:p>
          <a:p>
            <a:pPr lvl="3"/>
            <a:r>
              <a:rPr lang="it-IT" altLang="it-IT" smtClean="0"/>
              <a:t>Fourth level</a:t>
            </a:r>
          </a:p>
          <a:p>
            <a:pPr lvl="4"/>
            <a:r>
              <a:rPr lang="it-IT" altLang="it-IT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000000"/>
                </a:solidFill>
              </a:rPr>
              <a:t>Diego Bettoni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000000"/>
                </a:solidFill>
              </a:rPr>
              <a:t>Laboratori Nazionali di Legnaro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FAC85CC-19DC-474E-9CAD-F895D63FDCE5}" type="slidenum">
              <a:rPr lang="it-IT" alt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786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Diego Bettoni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Laboratori Nazionali di Legnaro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0E0D4-013F-4888-8520-7EDDDD9F824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355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Diego Bettoni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Laboratori Nazionali di Legnaro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0E0D4-013F-4888-8520-7EDDDD9F824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947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image" Target="../media/image37.png"/><Relationship Id="rId6" Type="http://schemas.openxmlformats.org/officeDocument/2006/relationships/image" Target="../media/image38.jpeg"/><Relationship Id="rId7" Type="http://schemas.openxmlformats.org/officeDocument/2006/relationships/image" Target="../media/image39.jpe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40.jpeg"/><Relationship Id="rId3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47.png"/><Relationship Id="rId3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48.wmf"/><Relationship Id="rId3" Type="http://schemas.openxmlformats.org/officeDocument/2006/relationships/image" Target="../media/image4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50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5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4" Type="http://schemas.openxmlformats.org/officeDocument/2006/relationships/image" Target="../media/image52.gif"/><Relationship Id="rId5" Type="http://schemas.openxmlformats.org/officeDocument/2006/relationships/image" Target="../media/image54.gif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image" Target="../media/image12.jpeg"/><Relationship Id="rId8" Type="http://schemas.openxmlformats.org/officeDocument/2006/relationships/image" Target="../media/image13.jpeg"/><Relationship Id="rId9" Type="http://schemas.openxmlformats.org/officeDocument/2006/relationships/image" Target="../media/image14.jpeg"/><Relationship Id="rId10" Type="http://schemas.openxmlformats.org/officeDocument/2006/relationships/image" Target="../media/image15.jpeg"/><Relationship Id="rId11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gif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jpeg"/><Relationship Id="rId7" Type="http://schemas.openxmlformats.org/officeDocument/2006/relationships/image" Target="../media/image29.jpeg"/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jpeg"/><Relationship Id="rId6" Type="http://schemas.openxmlformats.org/officeDocument/2006/relationships/image" Target="../media/image34.jpeg"/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556"/>
            <a:ext cx="9144000" cy="40582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195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88690" y="5333101"/>
            <a:ext cx="2166619" cy="954107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Diego Bettoni</a:t>
            </a:r>
          </a:p>
          <a:p>
            <a:pPr algn="ctr"/>
            <a:r>
              <a:rPr lang="en-US" sz="2800">
                <a:solidFill>
                  <a:schemeClr val="bg1"/>
                </a:solidFill>
              </a:rPr>
              <a:t>INFN - LNL</a:t>
            </a:r>
          </a:p>
        </p:txBody>
      </p:sp>
    </p:spTree>
    <p:extLst>
      <p:ext uri="{BB962C8B-B14F-4D97-AF65-F5344CB8AC3E}">
        <p14:creationId xmlns:p14="http://schemas.microsoft.com/office/powerpoint/2010/main" val="186118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14290"/>
            <a:ext cx="8352928" cy="1011222"/>
          </a:xfrm>
        </p:spPr>
        <p:txBody>
          <a:bodyPr>
            <a:normAutofit/>
          </a:bodyPr>
          <a:lstStyle/>
          <a:p>
            <a:r>
              <a:rPr lang="en-US"/>
              <a:t>SPES Selective Production of Exotic Species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78" y="4149080"/>
            <a:ext cx="1957526" cy="172819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67609" y="3429000"/>
            <a:ext cx="1344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it-IT" b="1" kern="0" dirty="0" smtClean="0">
                <a:solidFill>
                  <a:sysClr val="windowText" lastClr="000000"/>
                </a:solidFill>
              </a:rPr>
              <a:t>Cyclotron</a:t>
            </a:r>
            <a:endParaRPr lang="it-IT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82290" y="5733256"/>
            <a:ext cx="2458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it-IT" b="1" kern="0" dirty="0" smtClean="0">
                <a:solidFill>
                  <a:sysClr val="windowText" lastClr="000000"/>
                </a:solidFill>
              </a:rPr>
              <a:t>Radioisotopes for</a:t>
            </a:r>
            <a:endParaRPr lang="it-IT" b="1" kern="0" dirty="0">
              <a:solidFill>
                <a:sysClr val="windowText" lastClr="000000"/>
              </a:solidFill>
            </a:endParaRPr>
          </a:p>
          <a:p>
            <a:pPr>
              <a:defRPr/>
            </a:pPr>
            <a:r>
              <a:rPr lang="it-IT" b="1" kern="0" dirty="0">
                <a:solidFill>
                  <a:sysClr val="windowText" lastClr="000000"/>
                </a:solidFill>
              </a:rPr>
              <a:t>Nuclear Medicine</a:t>
            </a:r>
            <a:endParaRPr lang="it-IT" b="1" kern="0" dirty="0" smtClean="0">
              <a:solidFill>
                <a:sysClr val="windowText" lastClr="000000"/>
              </a:solidFill>
            </a:endParaRPr>
          </a:p>
        </p:txBody>
      </p:sp>
      <p:pic>
        <p:nvPicPr>
          <p:cNvPr id="26" name="Picture 2" descr="C:\Documents and Settings\augusto\Documenti\cartella principale\Spes\Ciclotrone\Contratto\stati di avanzamento\visita Vancouver aprile 2013\meeting BEST Vancouver 21_22April\ottawa_8_12_april\IMG_726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4"/>
          <a:stretch/>
        </p:blipFill>
        <p:spPr bwMode="auto">
          <a:xfrm>
            <a:off x="435561" y="1268760"/>
            <a:ext cx="2281848" cy="2128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6241" y="1268760"/>
            <a:ext cx="2041315" cy="133822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15"/>
          <p:cNvSpPr txBox="1">
            <a:spLocks noChangeArrowheads="1"/>
          </p:cNvSpPr>
          <p:nvPr/>
        </p:nvSpPr>
        <p:spPr bwMode="auto">
          <a:xfrm>
            <a:off x="5980177" y="2708920"/>
            <a:ext cx="3131840" cy="73866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400" b="1" dirty="0">
                <a:solidFill>
                  <a:prstClr val="black"/>
                </a:solidFill>
              </a:rPr>
              <a:t>Production &amp; re-acceleration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400" dirty="0" smtClean="0">
                <a:solidFill>
                  <a:prstClr val="black"/>
                </a:solidFill>
              </a:rPr>
              <a:t>of </a:t>
            </a:r>
            <a:r>
              <a:rPr lang="it-IT" altLang="en-US" sz="1400" b="1" dirty="0" smtClean="0">
                <a:solidFill>
                  <a:prstClr val="black"/>
                </a:solidFill>
              </a:rPr>
              <a:t>exotic </a:t>
            </a:r>
            <a:r>
              <a:rPr lang="it-IT" altLang="en-US" sz="1400" b="1" dirty="0">
                <a:solidFill>
                  <a:prstClr val="black"/>
                </a:solidFill>
              </a:rPr>
              <a:t>beams</a:t>
            </a:r>
            <a:r>
              <a:rPr lang="it-IT" altLang="en-US" sz="1400" dirty="0">
                <a:solidFill>
                  <a:prstClr val="black"/>
                </a:solidFill>
              </a:rPr>
              <a:t>. </a:t>
            </a:r>
            <a:r>
              <a:rPr lang="it-IT" altLang="en-US" sz="1400" b="1" dirty="0">
                <a:solidFill>
                  <a:prstClr val="black"/>
                </a:solidFill>
              </a:rPr>
              <a:t>Neutron–rich ions</a:t>
            </a:r>
            <a:r>
              <a:rPr lang="it-IT" altLang="en-US" sz="1400" dirty="0">
                <a:solidFill>
                  <a:prstClr val="black"/>
                </a:solidFill>
              </a:rPr>
              <a:t>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400" dirty="0">
                <a:solidFill>
                  <a:prstClr val="black"/>
                </a:solidFill>
              </a:rPr>
              <a:t>from  p-induced Fission on </a:t>
            </a:r>
            <a:r>
              <a:rPr lang="it-IT" altLang="en-US" sz="1400" b="1" dirty="0">
                <a:solidFill>
                  <a:prstClr val="black"/>
                </a:solidFill>
              </a:rPr>
              <a:t>UCx (10</a:t>
            </a:r>
            <a:r>
              <a:rPr lang="it-IT" altLang="en-US" sz="1400" b="1" baseline="30000" dirty="0">
                <a:solidFill>
                  <a:prstClr val="black"/>
                </a:solidFill>
              </a:rPr>
              <a:t>13</a:t>
            </a:r>
            <a:r>
              <a:rPr lang="it-IT" altLang="en-US" sz="1400" b="1" dirty="0">
                <a:solidFill>
                  <a:prstClr val="black"/>
                </a:solidFill>
              </a:rPr>
              <a:t> f/s)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273" y="3805026"/>
            <a:ext cx="1656184" cy="19655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700257" y="5805264"/>
            <a:ext cx="2065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prstClr val="black"/>
                </a:solidFill>
              </a:rPr>
              <a:t>Accelerator  based neutron sources</a:t>
            </a:r>
            <a:endParaRPr lang="it-IT" b="1" dirty="0">
              <a:solidFill>
                <a:prstClr val="black"/>
              </a:solidFill>
            </a:endParaRPr>
          </a:p>
        </p:txBody>
      </p:sp>
      <p:grpSp>
        <p:nvGrpSpPr>
          <p:cNvPr id="31" name="Group 14"/>
          <p:cNvGrpSpPr>
            <a:grpSpLocks/>
          </p:cNvGrpSpPr>
          <p:nvPr/>
        </p:nvGrpSpPr>
        <p:grpSpPr bwMode="auto">
          <a:xfrm>
            <a:off x="3419872" y="2780928"/>
            <a:ext cx="2304256" cy="2376264"/>
            <a:chOff x="2043080" y="1078940"/>
            <a:chExt cx="3651330" cy="4179961"/>
          </a:xfrm>
        </p:grpSpPr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59"/>
            <a:stretch>
              <a:fillRect/>
            </a:stretch>
          </p:blipFill>
          <p:spPr bwMode="auto">
            <a:xfrm>
              <a:off x="2043080" y="1078940"/>
              <a:ext cx="3651330" cy="4179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Box 1"/>
            <p:cNvSpPr txBox="1">
              <a:spLocks noChangeArrowheads="1"/>
            </p:cNvSpPr>
            <p:nvPr/>
          </p:nvSpPr>
          <p:spPr bwMode="auto">
            <a:xfrm>
              <a:off x="2521405" y="1416105"/>
              <a:ext cx="1080119" cy="1283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en-US" b="1">
                  <a:solidFill>
                    <a:prstClr val="black"/>
                  </a:solidFill>
                  <a:latin typeface="Symbol" pitchFamily="18" charset="2"/>
                </a:rPr>
                <a:t>a</a:t>
              </a:r>
            </a:p>
          </p:txBody>
        </p:sp>
        <p:sp>
          <p:nvSpPr>
            <p:cNvPr id="34" name="TextBox 11"/>
            <p:cNvSpPr txBox="1">
              <a:spLocks noChangeArrowheads="1"/>
            </p:cNvSpPr>
            <p:nvPr/>
          </p:nvSpPr>
          <p:spPr bwMode="auto">
            <a:xfrm>
              <a:off x="4300284" y="3224248"/>
              <a:ext cx="1080119" cy="1283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en-US" b="1">
                  <a:solidFill>
                    <a:prstClr val="black"/>
                  </a:solidFill>
                  <a:latin typeface="Symbol" pitchFamily="18" charset="2"/>
                </a:rPr>
                <a:t>d</a:t>
              </a:r>
            </a:p>
          </p:txBody>
        </p:sp>
        <p:sp>
          <p:nvSpPr>
            <p:cNvPr id="35" name="TextBox 12"/>
            <p:cNvSpPr txBox="1">
              <a:spLocks noChangeArrowheads="1"/>
            </p:cNvSpPr>
            <p:nvPr/>
          </p:nvSpPr>
          <p:spPr bwMode="auto">
            <a:xfrm>
              <a:off x="4139949" y="1481699"/>
              <a:ext cx="1080119" cy="1283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en-US" b="1">
                  <a:solidFill>
                    <a:prstClr val="black"/>
                  </a:solidFill>
                  <a:latin typeface="Symbol" pitchFamily="18" charset="2"/>
                </a:rPr>
                <a:t>b</a:t>
              </a:r>
            </a:p>
          </p:txBody>
        </p:sp>
        <p:sp>
          <p:nvSpPr>
            <p:cNvPr id="36" name="TextBox 13"/>
            <p:cNvSpPr txBox="1">
              <a:spLocks noChangeArrowheads="1"/>
            </p:cNvSpPr>
            <p:nvPr/>
          </p:nvSpPr>
          <p:spPr bwMode="auto">
            <a:xfrm>
              <a:off x="2616207" y="3224248"/>
              <a:ext cx="1080119" cy="1283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en-US" b="1">
                  <a:solidFill>
                    <a:prstClr val="black"/>
                  </a:solidFill>
                  <a:latin typeface="Symbol" pitchFamily="18" charset="2"/>
                </a:rPr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13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Il Ciclotrone</a:t>
            </a:r>
          </a:p>
        </p:txBody>
      </p:sp>
      <p:pic>
        <p:nvPicPr>
          <p:cNvPr id="6" name="Segnaposto contenuto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667" r="867"/>
          <a:stretch/>
        </p:blipFill>
        <p:spPr>
          <a:xfrm>
            <a:off x="395536" y="1412776"/>
            <a:ext cx="8312414" cy="4320480"/>
          </a:xfrm>
          <a:prstGeom prst="rect">
            <a:avLst/>
          </a:prstGeom>
        </p:spPr>
      </p:pic>
      <p:pic>
        <p:nvPicPr>
          <p:cNvPr id="7" name="Picture 2" descr="https://encrypted-tbn2.gstatic.com/images?q=tbn:ANd9GcTPEnlik8nYjPx29AXll3Vxt_rbMboY53w58mVJefmuNppRrEf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460" y="2072903"/>
            <a:ext cx="2856736" cy="30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88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SPES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03910" y="1283048"/>
            <a:ext cx="6133306" cy="506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603910" y="1319438"/>
            <a:ext cx="1932519" cy="1802666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RILAB   </a:t>
            </a:r>
            <a:endParaRPr lang="it-IT" sz="2400" b="1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32040" y="1268760"/>
            <a:ext cx="2676922" cy="1816954"/>
          </a:xfrm>
          <a:prstGeom prst="rect">
            <a:avLst/>
          </a:prstGeom>
          <a:solidFill>
            <a:srgbClr val="92D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RIFAC </a:t>
            </a:r>
            <a:endParaRPr lang="it-IT" sz="2400" b="1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51919" y="3319597"/>
            <a:ext cx="1224136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Ciclotrone</a:t>
            </a:r>
          </a:p>
          <a:p>
            <a:pPr algn="ctr"/>
            <a:r>
              <a:rPr lang="it-IT" dirty="0"/>
              <a:t>a doppia</a:t>
            </a:r>
          </a:p>
          <a:p>
            <a:pPr algn="ctr"/>
            <a:r>
              <a:rPr lang="it-IT" dirty="0"/>
              <a:t>estrazione</a:t>
            </a:r>
          </a:p>
        </p:txBody>
      </p:sp>
      <p:sp>
        <p:nvSpPr>
          <p:cNvPr id="10" name="Rectangle 5"/>
          <p:cNvSpPr/>
          <p:nvPr/>
        </p:nvSpPr>
        <p:spPr>
          <a:xfrm>
            <a:off x="1796827" y="4366535"/>
            <a:ext cx="5845274" cy="1992089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ISOL1                       ISOL2                             </a:t>
            </a:r>
            <a:endParaRPr lang="it-IT" sz="2400" b="1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6977" y="1773982"/>
            <a:ext cx="1352806" cy="646331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2">
                    <a:lumMod val="75000"/>
                  </a:schemeClr>
                </a:solidFill>
              </a:rPr>
              <a:t>Radioisotopi</a:t>
            </a:r>
          </a:p>
          <a:p>
            <a:r>
              <a:rPr lang="en-US">
                <a:solidFill>
                  <a:schemeClr val="tx2">
                    <a:lumMod val="75000"/>
                  </a:schemeClr>
                </a:solidFill>
              </a:rPr>
              <a:t>Ricerca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37216" y="1773982"/>
            <a:ext cx="1352806" cy="646331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77933C"/>
                </a:solidFill>
              </a:rPr>
              <a:t>Radioisotopi</a:t>
            </a:r>
          </a:p>
          <a:p>
            <a:r>
              <a:rPr lang="en-US">
                <a:solidFill>
                  <a:srgbClr val="77933C"/>
                </a:solidFill>
              </a:rPr>
              <a:t>Produzione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4094" y="4587694"/>
            <a:ext cx="960006" cy="92333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2">
                    <a:lumMod val="75000"/>
                  </a:schemeClr>
                </a:solidFill>
              </a:rPr>
              <a:t>Prima </a:t>
            </a:r>
          </a:p>
          <a:p>
            <a:r>
              <a:rPr lang="en-US">
                <a:solidFill>
                  <a:schemeClr val="tx2">
                    <a:lumMod val="75000"/>
                  </a:schemeClr>
                </a:solidFill>
              </a:rPr>
              <a:t>stazione</a:t>
            </a:r>
          </a:p>
          <a:p>
            <a:r>
              <a:rPr lang="en-US">
                <a:solidFill>
                  <a:schemeClr val="tx2">
                    <a:lumMod val="75000"/>
                  </a:schemeClr>
                </a:solidFill>
              </a:rPr>
              <a:t>ISOL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705374" y="4587694"/>
            <a:ext cx="1030795" cy="92333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2">
                    <a:lumMod val="75000"/>
                  </a:schemeClr>
                </a:solidFill>
              </a:rPr>
              <a:t>Seconda </a:t>
            </a:r>
          </a:p>
          <a:p>
            <a:r>
              <a:rPr lang="en-US">
                <a:solidFill>
                  <a:schemeClr val="tx2">
                    <a:lumMod val="75000"/>
                  </a:schemeClr>
                </a:solidFill>
              </a:rPr>
              <a:t>stazione</a:t>
            </a:r>
          </a:p>
          <a:p>
            <a:r>
              <a:rPr lang="en-US">
                <a:solidFill>
                  <a:schemeClr val="tx2">
                    <a:lumMod val="75000"/>
                  </a:schemeClr>
                </a:solidFill>
              </a:rPr>
              <a:t>ISOL</a:t>
            </a:r>
          </a:p>
        </p:txBody>
      </p:sp>
      <p:sp>
        <p:nvSpPr>
          <p:cNvPr id="19" name="Oval 18"/>
          <p:cNvSpPr/>
          <p:nvPr/>
        </p:nvSpPr>
        <p:spPr>
          <a:xfrm>
            <a:off x="186977" y="3958839"/>
            <a:ext cx="8784901" cy="26033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41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Radioisotopi per la Medicina Nucleare a SPES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03910" y="1283048"/>
            <a:ext cx="6133306" cy="506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603910" y="1319438"/>
            <a:ext cx="1932519" cy="1802666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RILAB   </a:t>
            </a:r>
            <a:endParaRPr lang="it-IT" sz="2400" b="1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32040" y="1268760"/>
            <a:ext cx="2676922" cy="1816954"/>
          </a:xfrm>
          <a:prstGeom prst="rect">
            <a:avLst/>
          </a:prstGeom>
          <a:solidFill>
            <a:srgbClr val="92D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RIFAC </a:t>
            </a:r>
            <a:endParaRPr lang="it-IT" sz="2400" b="1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51919" y="3319597"/>
            <a:ext cx="1224136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Ciclotrone</a:t>
            </a:r>
          </a:p>
          <a:p>
            <a:pPr algn="ctr"/>
            <a:r>
              <a:rPr lang="it-IT" dirty="0"/>
              <a:t>a doppia</a:t>
            </a:r>
          </a:p>
          <a:p>
            <a:pPr algn="ctr"/>
            <a:r>
              <a:rPr lang="it-IT" dirty="0"/>
              <a:t>estrazione</a:t>
            </a:r>
          </a:p>
        </p:txBody>
      </p:sp>
      <p:sp>
        <p:nvSpPr>
          <p:cNvPr id="10" name="Rectangle 5"/>
          <p:cNvSpPr/>
          <p:nvPr/>
        </p:nvSpPr>
        <p:spPr>
          <a:xfrm>
            <a:off x="1796827" y="4366535"/>
            <a:ext cx="5845274" cy="1992089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ISOL1                       ISOL2                             </a:t>
            </a:r>
            <a:endParaRPr lang="it-IT" sz="2400" b="1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6977" y="1773982"/>
            <a:ext cx="1352806" cy="646331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2">
                    <a:lumMod val="75000"/>
                  </a:schemeClr>
                </a:solidFill>
              </a:rPr>
              <a:t>Radioisotopi</a:t>
            </a:r>
          </a:p>
          <a:p>
            <a:r>
              <a:rPr lang="en-US">
                <a:solidFill>
                  <a:schemeClr val="tx2">
                    <a:lumMod val="75000"/>
                  </a:schemeClr>
                </a:solidFill>
              </a:rPr>
              <a:t>Ricerca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37216" y="1773982"/>
            <a:ext cx="1425134" cy="1200329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77933C"/>
                </a:solidFill>
              </a:rPr>
              <a:t>Radioisotopi</a:t>
            </a:r>
          </a:p>
          <a:p>
            <a:r>
              <a:rPr lang="en-US">
                <a:solidFill>
                  <a:srgbClr val="77933C"/>
                </a:solidFill>
              </a:rPr>
              <a:t>Produzione</a:t>
            </a:r>
          </a:p>
          <a:p>
            <a:r>
              <a:rPr lang="en-US">
                <a:solidFill>
                  <a:srgbClr val="77933C"/>
                </a:solidFill>
              </a:rPr>
              <a:t>(con azienda </a:t>
            </a:r>
          </a:p>
          <a:p>
            <a:r>
              <a:rPr lang="en-US">
                <a:solidFill>
                  <a:srgbClr val="77933C"/>
                </a:solidFill>
              </a:rPr>
              <a:t>privata)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4094" y="4587694"/>
            <a:ext cx="960006" cy="92333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2">
                    <a:lumMod val="75000"/>
                  </a:schemeClr>
                </a:solidFill>
              </a:rPr>
              <a:t>Prima </a:t>
            </a:r>
          </a:p>
          <a:p>
            <a:r>
              <a:rPr lang="en-US">
                <a:solidFill>
                  <a:schemeClr val="tx2">
                    <a:lumMod val="75000"/>
                  </a:schemeClr>
                </a:solidFill>
              </a:rPr>
              <a:t>stazione</a:t>
            </a:r>
          </a:p>
          <a:p>
            <a:r>
              <a:rPr lang="en-US">
                <a:solidFill>
                  <a:schemeClr val="tx2">
                    <a:lumMod val="75000"/>
                  </a:schemeClr>
                </a:solidFill>
              </a:rPr>
              <a:t>ISOL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705374" y="4587694"/>
            <a:ext cx="1030795" cy="92333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2">
                    <a:lumMod val="75000"/>
                  </a:schemeClr>
                </a:solidFill>
              </a:rPr>
              <a:t>Seconda </a:t>
            </a:r>
          </a:p>
          <a:p>
            <a:r>
              <a:rPr lang="en-US">
                <a:solidFill>
                  <a:schemeClr val="tx2">
                    <a:lumMod val="75000"/>
                  </a:schemeClr>
                </a:solidFill>
              </a:rPr>
              <a:t>stazione</a:t>
            </a:r>
          </a:p>
          <a:p>
            <a:r>
              <a:rPr lang="en-US">
                <a:solidFill>
                  <a:schemeClr val="tx2">
                    <a:lumMod val="75000"/>
                  </a:schemeClr>
                </a:solidFill>
              </a:rPr>
              <a:t>ISOL</a:t>
            </a:r>
          </a:p>
        </p:txBody>
      </p:sp>
      <p:sp>
        <p:nvSpPr>
          <p:cNvPr id="15" name="Oval 14"/>
          <p:cNvSpPr/>
          <p:nvPr/>
        </p:nvSpPr>
        <p:spPr>
          <a:xfrm>
            <a:off x="71536" y="875562"/>
            <a:ext cx="9018486" cy="26033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72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Radiofarmaci</a:t>
            </a:r>
          </a:p>
        </p:txBody>
      </p:sp>
      <p:sp>
        <p:nvSpPr>
          <p:cNvPr id="9" name="CasellaDiTesto 2"/>
          <p:cNvSpPr txBox="1">
            <a:spLocks noChangeArrowheads="1"/>
          </p:cNvSpPr>
          <p:nvPr/>
        </p:nvSpPr>
        <p:spPr bwMode="auto">
          <a:xfrm>
            <a:off x="0" y="1325803"/>
            <a:ext cx="9035331" cy="830997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400" b="0" dirty="0" smtClean="0">
                <a:solidFill>
                  <a:schemeClr val="tx1"/>
                </a:solidFill>
                <a:latin typeface="+mj-lt"/>
              </a:rPr>
              <a:t>I radiofarmaci sono medicinali che rilasciano una dose predefinita di radiazione a un tessuto o organo per scopi diagnostici o terapeutici.</a:t>
            </a:r>
          </a:p>
        </p:txBody>
      </p:sp>
      <p:pic>
        <p:nvPicPr>
          <p:cNvPr id="13" name="Immagin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041" y="2478736"/>
            <a:ext cx="7071247" cy="189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1263064" y="4388813"/>
            <a:ext cx="6161959" cy="2150099"/>
            <a:chOff x="177214" y="4265022"/>
            <a:chExt cx="6161959" cy="2150099"/>
          </a:xfrm>
        </p:grpSpPr>
        <p:sp>
          <p:nvSpPr>
            <p:cNvPr id="6" name="Rettangolo 1"/>
            <p:cNvSpPr/>
            <p:nvPr/>
          </p:nvSpPr>
          <p:spPr>
            <a:xfrm>
              <a:off x="3199387" y="4385767"/>
              <a:ext cx="3139786" cy="2029354"/>
            </a:xfrm>
            <a:prstGeom prst="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Freccia a destra 3"/>
            <p:cNvSpPr>
              <a:spLocks noChangeArrowheads="1"/>
            </p:cNvSpPr>
            <p:nvPr/>
          </p:nvSpPr>
          <p:spPr bwMode="auto">
            <a:xfrm>
              <a:off x="177214" y="4805531"/>
              <a:ext cx="792163" cy="288925"/>
            </a:xfrm>
            <a:prstGeom prst="rightArrow">
              <a:avLst>
                <a:gd name="adj1" fmla="val 50000"/>
                <a:gd name="adj2" fmla="val 49999"/>
              </a:avLst>
            </a:prstGeom>
            <a:solidFill>
              <a:srgbClr val="C0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/>
            </a:p>
          </p:txBody>
        </p:sp>
        <p:sp>
          <p:nvSpPr>
            <p:cNvPr id="8" name="Freccia a destra 11"/>
            <p:cNvSpPr>
              <a:spLocks noChangeArrowheads="1"/>
            </p:cNvSpPr>
            <p:nvPr/>
          </p:nvSpPr>
          <p:spPr bwMode="auto">
            <a:xfrm>
              <a:off x="202614" y="5777035"/>
              <a:ext cx="792163" cy="288925"/>
            </a:xfrm>
            <a:prstGeom prst="rightArrow">
              <a:avLst>
                <a:gd name="adj1" fmla="val 50000"/>
                <a:gd name="adj2" fmla="val 49999"/>
              </a:avLst>
            </a:prstGeom>
            <a:solidFill>
              <a:srgbClr val="C0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/>
            </a:p>
          </p:txBody>
        </p:sp>
        <p:sp>
          <p:nvSpPr>
            <p:cNvPr id="10" name="CasellaDiTesto 4"/>
            <p:cNvSpPr txBox="1">
              <a:spLocks noChangeArrowheads="1"/>
            </p:cNvSpPr>
            <p:nvPr/>
          </p:nvSpPr>
          <p:spPr bwMode="auto">
            <a:xfrm>
              <a:off x="1064065" y="4779337"/>
              <a:ext cx="2870623" cy="34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buFontTx/>
                <a:buNone/>
              </a:pPr>
              <a:r>
                <a:rPr lang="en-US" altLang="it-IT" sz="1800" dirty="0" smtClean="0">
                  <a:solidFill>
                    <a:srgbClr val="002060"/>
                  </a:solidFill>
                </a:rPr>
                <a:t>Therapeutic</a:t>
              </a:r>
              <a:r>
                <a:rPr lang="it-IT" altLang="it-IT" sz="1800" dirty="0" smtClean="0">
                  <a:solidFill>
                    <a:srgbClr val="002060"/>
                  </a:solidFill>
                </a:rPr>
                <a:t> agents</a:t>
              </a:r>
              <a:endParaRPr lang="it-IT" altLang="it-IT" sz="1200" b="0" dirty="0">
                <a:solidFill>
                  <a:srgbClr val="002060"/>
                </a:solidFill>
              </a:endParaRPr>
            </a:p>
          </p:txBody>
        </p:sp>
        <p:sp>
          <p:nvSpPr>
            <p:cNvPr id="11" name="CasellaDiTesto 5"/>
            <p:cNvSpPr txBox="1">
              <a:spLocks noChangeArrowheads="1"/>
            </p:cNvSpPr>
            <p:nvPr/>
          </p:nvSpPr>
          <p:spPr bwMode="auto">
            <a:xfrm>
              <a:off x="1117304" y="5746873"/>
              <a:ext cx="2678837" cy="341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  <a:buNone/>
              </a:pPr>
              <a:r>
                <a:rPr lang="en-US" altLang="it-IT" sz="1800" dirty="0" smtClean="0">
                  <a:solidFill>
                    <a:srgbClr val="002060"/>
                  </a:solidFill>
                </a:rPr>
                <a:t>Diagnostic</a:t>
              </a:r>
              <a:r>
                <a:rPr lang="it-IT" altLang="it-IT" sz="1800" dirty="0" smtClean="0">
                  <a:solidFill>
                    <a:srgbClr val="002060"/>
                  </a:solidFill>
                </a:rPr>
                <a:t> agents</a:t>
              </a:r>
              <a:endParaRPr lang="it-IT" altLang="it-IT" sz="1800" dirty="0"/>
            </a:p>
          </p:txBody>
        </p:sp>
        <p:pic>
          <p:nvPicPr>
            <p:cNvPr id="14" name="Immagin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8104" y="4292986"/>
              <a:ext cx="1333972" cy="907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Immagin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9038" y="4265022"/>
              <a:ext cx="1348619" cy="917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Immagine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76" r="8304"/>
            <a:stretch>
              <a:fillRect/>
            </a:stretch>
          </p:blipFill>
          <p:spPr bwMode="auto">
            <a:xfrm>
              <a:off x="3342668" y="5258537"/>
              <a:ext cx="1239103" cy="862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3235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179956" y="1093377"/>
            <a:ext cx="6892482" cy="4686328"/>
            <a:chOff x="308418" y="593315"/>
            <a:chExt cx="6892482" cy="4686328"/>
          </a:xfrm>
        </p:grpSpPr>
        <p:sp>
          <p:nvSpPr>
            <p:cNvPr id="2" name="Ovale 3"/>
            <p:cNvSpPr/>
            <p:nvPr/>
          </p:nvSpPr>
          <p:spPr>
            <a:xfrm>
              <a:off x="308418" y="1062155"/>
              <a:ext cx="1936057" cy="1920705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err="1">
                  <a:solidFill>
                    <a:srgbClr val="000090"/>
                  </a:solidFill>
                </a:rPr>
                <a:t>Cancer</a:t>
              </a:r>
              <a:r>
                <a:rPr lang="it-IT" dirty="0">
                  <a:solidFill>
                    <a:srgbClr val="000090"/>
                  </a:solidFill>
                </a:rPr>
                <a:t> </a:t>
              </a:r>
              <a:r>
                <a:rPr lang="it-IT" dirty="0" err="1">
                  <a:solidFill>
                    <a:srgbClr val="000090"/>
                  </a:solidFill>
                </a:rPr>
                <a:t>cell</a:t>
              </a:r>
              <a:endParaRPr lang="it-IT" dirty="0">
                <a:solidFill>
                  <a:srgbClr val="000090"/>
                </a:solidFill>
              </a:endParaRPr>
            </a:p>
          </p:txBody>
        </p:sp>
        <p:sp>
          <p:nvSpPr>
            <p:cNvPr id="3" name="Torta 7"/>
            <p:cNvSpPr/>
            <p:nvPr/>
          </p:nvSpPr>
          <p:spPr>
            <a:xfrm rot="18374694">
              <a:off x="714319" y="606504"/>
              <a:ext cx="822960" cy="822960"/>
            </a:xfrm>
            <a:prstGeom prst="pie">
              <a:avLst/>
            </a:prstGeom>
            <a:solidFill>
              <a:srgbClr val="DCE6F2"/>
            </a:solidFill>
            <a:ln>
              <a:solidFill>
                <a:srgbClr val="B9CDE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4" name="Torta 4"/>
            <p:cNvSpPr/>
            <p:nvPr/>
          </p:nvSpPr>
          <p:spPr>
            <a:xfrm>
              <a:off x="1801594" y="1144036"/>
              <a:ext cx="822960" cy="822960"/>
            </a:xfrm>
            <a:prstGeom prst="pie">
              <a:avLst/>
            </a:prstGeom>
            <a:solidFill>
              <a:srgbClr val="DCE6F2"/>
            </a:solidFill>
            <a:ln>
              <a:solidFill>
                <a:srgbClr val="B9CDE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5" name="Torta 6"/>
            <p:cNvSpPr/>
            <p:nvPr/>
          </p:nvSpPr>
          <p:spPr>
            <a:xfrm rot="3605000">
              <a:off x="1848058" y="2119396"/>
              <a:ext cx="822960" cy="822960"/>
            </a:xfrm>
            <a:prstGeom prst="pie">
              <a:avLst/>
            </a:prstGeom>
            <a:solidFill>
              <a:srgbClr val="DCE6F2"/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6" name="Torta 8"/>
            <p:cNvSpPr/>
            <p:nvPr/>
          </p:nvSpPr>
          <p:spPr>
            <a:xfrm rot="8460203">
              <a:off x="828241" y="2653260"/>
              <a:ext cx="822960" cy="822960"/>
            </a:xfrm>
            <a:prstGeom prst="pie">
              <a:avLst/>
            </a:prstGeom>
            <a:solidFill>
              <a:srgbClr val="DCE6F2"/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cxnSp>
          <p:nvCxnSpPr>
            <p:cNvPr id="7" name="Connettore 2 10"/>
            <p:cNvCxnSpPr/>
            <p:nvPr/>
          </p:nvCxnSpPr>
          <p:spPr>
            <a:xfrm flipH="1">
              <a:off x="1239720" y="3243908"/>
              <a:ext cx="1" cy="80545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asellaDiTesto 12"/>
            <p:cNvSpPr txBox="1"/>
            <p:nvPr/>
          </p:nvSpPr>
          <p:spPr>
            <a:xfrm>
              <a:off x="448052" y="4095361"/>
              <a:ext cx="1529516" cy="46166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PROTEINE</a:t>
              </a:r>
              <a:endParaRPr lang="en-US" sz="2400" dirty="0"/>
            </a:p>
          </p:txBody>
        </p:sp>
        <p:sp>
          <p:nvSpPr>
            <p:cNvPr id="9" name="Pentagono 20"/>
            <p:cNvSpPr>
              <a:spLocks noChangeAspect="1"/>
            </p:cNvSpPr>
            <p:nvPr/>
          </p:nvSpPr>
          <p:spPr>
            <a:xfrm rot="11670636">
              <a:off x="2436005" y="2432094"/>
              <a:ext cx="697085" cy="513190"/>
            </a:xfrm>
            <a:prstGeom prst="homePlat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ttangolo 25"/>
            <p:cNvSpPr/>
            <p:nvPr/>
          </p:nvSpPr>
          <p:spPr>
            <a:xfrm rot="827780">
              <a:off x="3103283" y="2826253"/>
              <a:ext cx="903859" cy="131039"/>
            </a:xfrm>
            <a:prstGeom prst="rect">
              <a:avLst/>
            </a:prstGeom>
            <a:solidFill>
              <a:schemeClr val="accent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accent1"/>
                </a:solidFill>
              </a:endParaRPr>
            </a:p>
          </p:txBody>
        </p:sp>
        <p:sp>
          <p:nvSpPr>
            <p:cNvPr id="11" name="Arco a tutto sesto 26"/>
            <p:cNvSpPr/>
            <p:nvPr/>
          </p:nvSpPr>
          <p:spPr>
            <a:xfrm rot="16962776">
              <a:off x="4060561" y="2563735"/>
              <a:ext cx="1011243" cy="1141978"/>
            </a:xfrm>
            <a:prstGeom prst="blockArc">
              <a:avLst>
                <a:gd name="adj1" fmla="val 8326567"/>
                <a:gd name="adj2" fmla="val 2887590"/>
                <a:gd name="adj3" fmla="val 10813"/>
              </a:avLst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pic>
          <p:nvPicPr>
            <p:cNvPr id="12" name="Immagine 27" descr="radioaktivt_symbol_runt_klistermarke-re5e3eda4b8a949eeb11ffd4d35fa480b_v9waf_8byvr_324.jpg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9729" y="2622642"/>
              <a:ext cx="1043525" cy="1001870"/>
            </a:xfrm>
            <a:prstGeom prst="rect">
              <a:avLst/>
            </a:prstGeom>
          </p:spPr>
        </p:pic>
        <p:cxnSp>
          <p:nvCxnSpPr>
            <p:cNvPr id="13" name="Connettore 2 28"/>
            <p:cNvCxnSpPr/>
            <p:nvPr/>
          </p:nvCxnSpPr>
          <p:spPr>
            <a:xfrm flipV="1">
              <a:off x="2920270" y="1262611"/>
              <a:ext cx="404932" cy="103577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asellaDiTesto 31"/>
            <p:cNvSpPr txBox="1"/>
            <p:nvPr/>
          </p:nvSpPr>
          <p:spPr>
            <a:xfrm>
              <a:off x="2459082" y="593315"/>
              <a:ext cx="2594171" cy="461665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TARGETING AGENT</a:t>
              </a:r>
            </a:p>
          </p:txBody>
        </p:sp>
        <p:cxnSp>
          <p:nvCxnSpPr>
            <p:cNvPr id="15" name="Connettore 2 32"/>
            <p:cNvCxnSpPr/>
            <p:nvPr/>
          </p:nvCxnSpPr>
          <p:spPr>
            <a:xfrm flipH="1">
              <a:off x="3416788" y="3083324"/>
              <a:ext cx="62566" cy="1178379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asellaDiTesto 35"/>
            <p:cNvSpPr txBox="1"/>
            <p:nvPr/>
          </p:nvSpPr>
          <p:spPr>
            <a:xfrm>
              <a:off x="2878310" y="4326193"/>
              <a:ext cx="1078952" cy="461665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LINKER</a:t>
              </a:r>
              <a:endParaRPr lang="en-US" sz="2400" dirty="0"/>
            </a:p>
          </p:txBody>
        </p:sp>
        <p:cxnSp>
          <p:nvCxnSpPr>
            <p:cNvPr id="17" name="Connettore 2 36"/>
            <p:cNvCxnSpPr/>
            <p:nvPr/>
          </p:nvCxnSpPr>
          <p:spPr>
            <a:xfrm>
              <a:off x="4893110" y="2656624"/>
              <a:ext cx="736244" cy="39209"/>
            </a:xfrm>
            <a:prstGeom prst="straightConnector1">
              <a:avLst/>
            </a:prstGeom>
            <a:ln>
              <a:solidFill>
                <a:srgbClr val="CCFFCC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CasellaDiTesto 38"/>
            <p:cNvSpPr txBox="1"/>
            <p:nvPr/>
          </p:nvSpPr>
          <p:spPr>
            <a:xfrm>
              <a:off x="5683809" y="2495991"/>
              <a:ext cx="1517091" cy="46166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/>
                <a:t>CHELATOR</a:t>
              </a:r>
              <a:endParaRPr lang="en-US" sz="2400" baseline="30000" dirty="0"/>
            </a:p>
          </p:txBody>
        </p:sp>
        <p:cxnSp>
          <p:nvCxnSpPr>
            <p:cNvPr id="19" name="Connettore 2 41"/>
            <p:cNvCxnSpPr/>
            <p:nvPr/>
          </p:nvCxnSpPr>
          <p:spPr>
            <a:xfrm>
              <a:off x="4743088" y="3254161"/>
              <a:ext cx="886266" cy="130118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CasellaDiTesto 43"/>
            <p:cNvSpPr txBox="1"/>
            <p:nvPr/>
          </p:nvSpPr>
          <p:spPr>
            <a:xfrm>
              <a:off x="4596651" y="4817978"/>
              <a:ext cx="2174316" cy="461665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/>
                <a:t>RADIOISOTOPO</a:t>
              </a:r>
              <a:endParaRPr lang="en-US" sz="2400" baseline="30000" dirty="0"/>
            </a:p>
          </p:txBody>
        </p:sp>
        <p:sp>
          <p:nvSpPr>
            <p:cNvPr id="22" name="Rettangolo 1"/>
            <p:cNvSpPr/>
            <p:nvPr/>
          </p:nvSpPr>
          <p:spPr>
            <a:xfrm>
              <a:off x="929195" y="2806325"/>
              <a:ext cx="63895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t-IT" sz="1200" dirty="0" err="1">
                  <a:solidFill>
                    <a:srgbClr val="000090"/>
                  </a:solidFill>
                </a:rPr>
                <a:t>protein</a:t>
              </a:r>
              <a:endParaRPr lang="it-IT" sz="1200" dirty="0">
                <a:solidFill>
                  <a:srgbClr val="000090"/>
                </a:solidFill>
              </a:endParaRPr>
            </a:p>
          </p:txBody>
        </p:sp>
        <p:sp>
          <p:nvSpPr>
            <p:cNvPr id="23" name="Rettangolo 22"/>
            <p:cNvSpPr/>
            <p:nvPr/>
          </p:nvSpPr>
          <p:spPr>
            <a:xfrm>
              <a:off x="1892318" y="2175704"/>
              <a:ext cx="63895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t-IT" sz="1200" dirty="0" err="1">
                  <a:solidFill>
                    <a:srgbClr val="000090"/>
                  </a:solidFill>
                </a:rPr>
                <a:t>protein</a:t>
              </a:r>
              <a:endParaRPr lang="it-IT" sz="1200" dirty="0">
                <a:solidFill>
                  <a:srgbClr val="000090"/>
                </a:solidFill>
              </a:endParaRPr>
            </a:p>
          </p:txBody>
        </p:sp>
        <p:sp>
          <p:nvSpPr>
            <p:cNvPr id="24" name="Rettangolo 23"/>
            <p:cNvSpPr/>
            <p:nvPr/>
          </p:nvSpPr>
          <p:spPr>
            <a:xfrm>
              <a:off x="1877287" y="1568233"/>
              <a:ext cx="63895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t-IT" sz="1200" dirty="0" err="1">
                  <a:solidFill>
                    <a:srgbClr val="000090"/>
                  </a:solidFill>
                </a:rPr>
                <a:t>protein</a:t>
              </a:r>
              <a:endParaRPr lang="it-IT" sz="1200" dirty="0">
                <a:solidFill>
                  <a:srgbClr val="000090"/>
                </a:solidFill>
              </a:endParaRPr>
            </a:p>
          </p:txBody>
        </p:sp>
        <p:sp>
          <p:nvSpPr>
            <p:cNvPr id="25" name="Rettangolo 24"/>
            <p:cNvSpPr/>
            <p:nvPr/>
          </p:nvSpPr>
          <p:spPr>
            <a:xfrm>
              <a:off x="803703" y="985612"/>
              <a:ext cx="63895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t-IT" sz="1200" dirty="0" err="1">
                  <a:solidFill>
                    <a:srgbClr val="000090"/>
                  </a:solidFill>
                </a:rPr>
                <a:t>protein</a:t>
              </a:r>
              <a:endParaRPr lang="it-IT" sz="1200" dirty="0">
                <a:solidFill>
                  <a:srgbClr val="000090"/>
                </a:solidFill>
              </a:endParaRPr>
            </a:p>
          </p:txBody>
        </p:sp>
        <p:sp>
          <p:nvSpPr>
            <p:cNvPr id="26" name="Rettangolo 29"/>
            <p:cNvSpPr/>
            <p:nvPr/>
          </p:nvSpPr>
          <p:spPr>
            <a:xfrm>
              <a:off x="2446943" y="2475632"/>
              <a:ext cx="75828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t-IT" sz="1200" dirty="0" err="1" smtClean="0">
                  <a:solidFill>
                    <a:srgbClr val="000090"/>
                  </a:solidFill>
                </a:rPr>
                <a:t>Targeting</a:t>
              </a:r>
              <a:endParaRPr lang="it-IT" sz="1200" dirty="0" smtClean="0">
                <a:solidFill>
                  <a:srgbClr val="000090"/>
                </a:solidFill>
              </a:endParaRPr>
            </a:p>
            <a:p>
              <a:pPr algn="ctr"/>
              <a:r>
                <a:rPr lang="it-IT" sz="1200" dirty="0" smtClean="0">
                  <a:solidFill>
                    <a:srgbClr val="000090"/>
                  </a:solidFill>
                </a:rPr>
                <a:t>agent</a:t>
              </a:r>
              <a:endParaRPr lang="it-IT" sz="1200" dirty="0">
                <a:solidFill>
                  <a:srgbClr val="00009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221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47"/>
          <p:cNvSpPr>
            <a:spLocks noGrp="1"/>
          </p:cNvSpPr>
          <p:nvPr>
            <p:ph type="title"/>
          </p:nvPr>
        </p:nvSpPr>
        <p:spPr>
          <a:xfrm>
            <a:off x="214313" y="214290"/>
            <a:ext cx="8615361" cy="1011222"/>
          </a:xfrm>
        </p:spPr>
        <p:txBody>
          <a:bodyPr>
            <a:normAutofit fontScale="90000"/>
          </a:bodyPr>
          <a:lstStyle/>
          <a:p>
            <a:r>
              <a:rPr lang="en-US"/>
              <a:t>SPECT</a:t>
            </a:r>
            <a:br>
              <a:rPr lang="en-US"/>
            </a:br>
            <a:r>
              <a:rPr lang="en-US"/>
              <a:t>Single Photon Emission Computerised Tomography</a:t>
            </a:r>
          </a:p>
        </p:txBody>
      </p:sp>
      <p:grpSp>
        <p:nvGrpSpPr>
          <p:cNvPr id="27" name="Group 3"/>
          <p:cNvGrpSpPr>
            <a:grpSpLocks/>
          </p:cNvGrpSpPr>
          <p:nvPr/>
        </p:nvGrpSpPr>
        <p:grpSpPr bwMode="auto">
          <a:xfrm>
            <a:off x="5759450" y="1576388"/>
            <a:ext cx="914400" cy="1524000"/>
            <a:chOff x="1776" y="1824"/>
            <a:chExt cx="576" cy="960"/>
          </a:xfrm>
        </p:grpSpPr>
        <p:sp>
          <p:nvSpPr>
            <p:cNvPr id="28" name="Oval 4"/>
            <p:cNvSpPr>
              <a:spLocks noChangeArrowheads="1"/>
            </p:cNvSpPr>
            <p:nvPr/>
          </p:nvSpPr>
          <p:spPr bwMode="auto">
            <a:xfrm>
              <a:off x="1776" y="1824"/>
              <a:ext cx="576" cy="960"/>
            </a:xfrm>
            <a:prstGeom prst="ellipse">
              <a:avLst/>
            </a:prstGeom>
            <a:solidFill>
              <a:srgbClr val="FF7C80"/>
            </a:solidFill>
            <a:ln w="76200" cmpd="tri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kern="0" smtClean="0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29" name="Picture 5" descr="BD04924_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76" y="1920"/>
              <a:ext cx="570" cy="768"/>
            </a:xfrm>
            <a:prstGeom prst="rect">
              <a:avLst/>
            </a:prstGeom>
            <a:noFill/>
          </p:spPr>
        </p:pic>
      </p:grpSp>
      <p:grpSp>
        <p:nvGrpSpPr>
          <p:cNvPr id="30" name="Group 6"/>
          <p:cNvGrpSpPr>
            <a:grpSpLocks/>
          </p:cNvGrpSpPr>
          <p:nvPr/>
        </p:nvGrpSpPr>
        <p:grpSpPr bwMode="auto">
          <a:xfrm rot="16200000" flipH="1">
            <a:off x="4671221" y="1189832"/>
            <a:ext cx="69850" cy="2214562"/>
            <a:chOff x="2836" y="2040"/>
            <a:chExt cx="40" cy="1280"/>
          </a:xfrm>
        </p:grpSpPr>
        <p:sp>
          <p:nvSpPr>
            <p:cNvPr id="31" name="Freeform 7"/>
            <p:cNvSpPr>
              <a:spLocks/>
            </p:cNvSpPr>
            <p:nvPr/>
          </p:nvSpPr>
          <p:spPr bwMode="auto">
            <a:xfrm>
              <a:off x="2836" y="2040"/>
              <a:ext cx="40" cy="320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0" y="10"/>
                </a:cxn>
                <a:cxn ang="0">
                  <a:pos x="2" y="15"/>
                </a:cxn>
                <a:cxn ang="0">
                  <a:pos x="13" y="20"/>
                </a:cxn>
                <a:cxn ang="0">
                  <a:pos x="28" y="27"/>
                </a:cxn>
                <a:cxn ang="0">
                  <a:pos x="34" y="32"/>
                </a:cxn>
                <a:cxn ang="0">
                  <a:pos x="32" y="37"/>
                </a:cxn>
                <a:cxn ang="0">
                  <a:pos x="21" y="43"/>
                </a:cxn>
                <a:cxn ang="0">
                  <a:pos x="6" y="49"/>
                </a:cxn>
                <a:cxn ang="0">
                  <a:pos x="0" y="54"/>
                </a:cxn>
                <a:cxn ang="0">
                  <a:pos x="2" y="59"/>
                </a:cxn>
                <a:cxn ang="0">
                  <a:pos x="13" y="65"/>
                </a:cxn>
                <a:cxn ang="0">
                  <a:pos x="28" y="72"/>
                </a:cxn>
                <a:cxn ang="0">
                  <a:pos x="34" y="77"/>
                </a:cxn>
                <a:cxn ang="0">
                  <a:pos x="32" y="81"/>
                </a:cxn>
                <a:cxn ang="0">
                  <a:pos x="21" y="87"/>
                </a:cxn>
                <a:cxn ang="0">
                  <a:pos x="6" y="94"/>
                </a:cxn>
                <a:cxn ang="0">
                  <a:pos x="0" y="99"/>
                </a:cxn>
                <a:cxn ang="0">
                  <a:pos x="2" y="104"/>
                </a:cxn>
                <a:cxn ang="0">
                  <a:pos x="13" y="109"/>
                </a:cxn>
                <a:cxn ang="0">
                  <a:pos x="28" y="116"/>
                </a:cxn>
                <a:cxn ang="0">
                  <a:pos x="34" y="121"/>
                </a:cxn>
                <a:cxn ang="0">
                  <a:pos x="32" y="126"/>
                </a:cxn>
                <a:cxn ang="0">
                  <a:pos x="21" y="132"/>
                </a:cxn>
                <a:cxn ang="0">
                  <a:pos x="6" y="138"/>
                </a:cxn>
                <a:cxn ang="0">
                  <a:pos x="0" y="143"/>
                </a:cxn>
                <a:cxn ang="0">
                  <a:pos x="2" y="148"/>
                </a:cxn>
                <a:cxn ang="0">
                  <a:pos x="13" y="154"/>
                </a:cxn>
                <a:cxn ang="0">
                  <a:pos x="28" y="160"/>
                </a:cxn>
                <a:cxn ang="0">
                  <a:pos x="34" y="166"/>
                </a:cxn>
                <a:cxn ang="0">
                  <a:pos x="32" y="170"/>
                </a:cxn>
                <a:cxn ang="0">
                  <a:pos x="21" y="176"/>
                </a:cxn>
                <a:cxn ang="0">
                  <a:pos x="6" y="183"/>
                </a:cxn>
                <a:cxn ang="0">
                  <a:pos x="0" y="188"/>
                </a:cxn>
                <a:cxn ang="0">
                  <a:pos x="2" y="192"/>
                </a:cxn>
                <a:cxn ang="0">
                  <a:pos x="13" y="198"/>
                </a:cxn>
                <a:cxn ang="0">
                  <a:pos x="28" y="205"/>
                </a:cxn>
                <a:cxn ang="0">
                  <a:pos x="34" y="210"/>
                </a:cxn>
                <a:cxn ang="0">
                  <a:pos x="32" y="215"/>
                </a:cxn>
                <a:cxn ang="0">
                  <a:pos x="21" y="220"/>
                </a:cxn>
                <a:cxn ang="0">
                  <a:pos x="6" y="227"/>
                </a:cxn>
                <a:cxn ang="0">
                  <a:pos x="0" y="232"/>
                </a:cxn>
                <a:cxn ang="0">
                  <a:pos x="2" y="237"/>
                </a:cxn>
                <a:cxn ang="0">
                  <a:pos x="13" y="243"/>
                </a:cxn>
                <a:cxn ang="0">
                  <a:pos x="28" y="249"/>
                </a:cxn>
                <a:cxn ang="0">
                  <a:pos x="34" y="254"/>
                </a:cxn>
                <a:cxn ang="0">
                  <a:pos x="32" y="259"/>
                </a:cxn>
                <a:cxn ang="0">
                  <a:pos x="21" y="265"/>
                </a:cxn>
              </a:cxnLst>
              <a:rect l="0" t="0" r="r" b="b"/>
              <a:pathLst>
                <a:path w="34" h="267">
                  <a:moveTo>
                    <a:pt x="17" y="0"/>
                  </a:moveTo>
                  <a:lnTo>
                    <a:pt x="13" y="2"/>
                  </a:lnTo>
                  <a:lnTo>
                    <a:pt x="9" y="3"/>
                  </a:lnTo>
                  <a:lnTo>
                    <a:pt x="6" y="5"/>
                  </a:lnTo>
                  <a:lnTo>
                    <a:pt x="4" y="6"/>
                  </a:lnTo>
                  <a:lnTo>
                    <a:pt x="2" y="8"/>
                  </a:lnTo>
                  <a:lnTo>
                    <a:pt x="1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1" y="13"/>
                  </a:lnTo>
                  <a:lnTo>
                    <a:pt x="2" y="15"/>
                  </a:lnTo>
                  <a:lnTo>
                    <a:pt x="4" y="16"/>
                  </a:lnTo>
                  <a:lnTo>
                    <a:pt x="6" y="17"/>
                  </a:lnTo>
                  <a:lnTo>
                    <a:pt x="9" y="19"/>
                  </a:lnTo>
                  <a:lnTo>
                    <a:pt x="13" y="20"/>
                  </a:lnTo>
                  <a:lnTo>
                    <a:pt x="17" y="22"/>
                  </a:lnTo>
                  <a:lnTo>
                    <a:pt x="21" y="24"/>
                  </a:lnTo>
                  <a:lnTo>
                    <a:pt x="25" y="26"/>
                  </a:lnTo>
                  <a:lnTo>
                    <a:pt x="28" y="27"/>
                  </a:lnTo>
                  <a:lnTo>
                    <a:pt x="30" y="29"/>
                  </a:lnTo>
                  <a:lnTo>
                    <a:pt x="32" y="30"/>
                  </a:lnTo>
                  <a:lnTo>
                    <a:pt x="33" y="31"/>
                  </a:lnTo>
                  <a:lnTo>
                    <a:pt x="34" y="32"/>
                  </a:lnTo>
                  <a:lnTo>
                    <a:pt x="34" y="33"/>
                  </a:lnTo>
                  <a:lnTo>
                    <a:pt x="34" y="34"/>
                  </a:lnTo>
                  <a:lnTo>
                    <a:pt x="33" y="36"/>
                  </a:lnTo>
                  <a:lnTo>
                    <a:pt x="32" y="37"/>
                  </a:lnTo>
                  <a:lnTo>
                    <a:pt x="30" y="38"/>
                  </a:lnTo>
                  <a:lnTo>
                    <a:pt x="28" y="40"/>
                  </a:lnTo>
                  <a:lnTo>
                    <a:pt x="25" y="41"/>
                  </a:lnTo>
                  <a:lnTo>
                    <a:pt x="21" y="43"/>
                  </a:lnTo>
                  <a:lnTo>
                    <a:pt x="17" y="44"/>
                  </a:lnTo>
                  <a:lnTo>
                    <a:pt x="13" y="46"/>
                  </a:lnTo>
                  <a:lnTo>
                    <a:pt x="9" y="48"/>
                  </a:lnTo>
                  <a:lnTo>
                    <a:pt x="6" y="49"/>
                  </a:lnTo>
                  <a:lnTo>
                    <a:pt x="4" y="51"/>
                  </a:lnTo>
                  <a:lnTo>
                    <a:pt x="2" y="52"/>
                  </a:lnTo>
                  <a:lnTo>
                    <a:pt x="1" y="53"/>
                  </a:lnTo>
                  <a:lnTo>
                    <a:pt x="0" y="54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1" y="58"/>
                  </a:lnTo>
                  <a:lnTo>
                    <a:pt x="2" y="59"/>
                  </a:lnTo>
                  <a:lnTo>
                    <a:pt x="4" y="60"/>
                  </a:lnTo>
                  <a:lnTo>
                    <a:pt x="6" y="62"/>
                  </a:lnTo>
                  <a:lnTo>
                    <a:pt x="9" y="63"/>
                  </a:lnTo>
                  <a:lnTo>
                    <a:pt x="13" y="65"/>
                  </a:lnTo>
                  <a:lnTo>
                    <a:pt x="17" y="67"/>
                  </a:lnTo>
                  <a:lnTo>
                    <a:pt x="21" y="68"/>
                  </a:lnTo>
                  <a:lnTo>
                    <a:pt x="25" y="70"/>
                  </a:lnTo>
                  <a:lnTo>
                    <a:pt x="28" y="72"/>
                  </a:lnTo>
                  <a:lnTo>
                    <a:pt x="30" y="73"/>
                  </a:lnTo>
                  <a:lnTo>
                    <a:pt x="32" y="74"/>
                  </a:lnTo>
                  <a:lnTo>
                    <a:pt x="33" y="75"/>
                  </a:lnTo>
                  <a:lnTo>
                    <a:pt x="34" y="77"/>
                  </a:lnTo>
                  <a:lnTo>
                    <a:pt x="34" y="78"/>
                  </a:lnTo>
                  <a:lnTo>
                    <a:pt x="34" y="79"/>
                  </a:lnTo>
                  <a:lnTo>
                    <a:pt x="33" y="80"/>
                  </a:lnTo>
                  <a:lnTo>
                    <a:pt x="32" y="81"/>
                  </a:lnTo>
                  <a:lnTo>
                    <a:pt x="30" y="83"/>
                  </a:lnTo>
                  <a:lnTo>
                    <a:pt x="28" y="84"/>
                  </a:lnTo>
                  <a:lnTo>
                    <a:pt x="25" y="85"/>
                  </a:lnTo>
                  <a:lnTo>
                    <a:pt x="21" y="87"/>
                  </a:lnTo>
                  <a:lnTo>
                    <a:pt x="17" y="89"/>
                  </a:lnTo>
                  <a:lnTo>
                    <a:pt x="13" y="91"/>
                  </a:lnTo>
                  <a:lnTo>
                    <a:pt x="9" y="92"/>
                  </a:lnTo>
                  <a:lnTo>
                    <a:pt x="6" y="94"/>
                  </a:lnTo>
                  <a:lnTo>
                    <a:pt x="4" y="95"/>
                  </a:lnTo>
                  <a:lnTo>
                    <a:pt x="2" y="96"/>
                  </a:lnTo>
                  <a:lnTo>
                    <a:pt x="1" y="98"/>
                  </a:lnTo>
                  <a:lnTo>
                    <a:pt x="0" y="99"/>
                  </a:lnTo>
                  <a:lnTo>
                    <a:pt x="0" y="100"/>
                  </a:lnTo>
                  <a:lnTo>
                    <a:pt x="0" y="101"/>
                  </a:lnTo>
                  <a:lnTo>
                    <a:pt x="1" y="102"/>
                  </a:lnTo>
                  <a:lnTo>
                    <a:pt x="2" y="104"/>
                  </a:lnTo>
                  <a:lnTo>
                    <a:pt x="4" y="105"/>
                  </a:lnTo>
                  <a:lnTo>
                    <a:pt x="6" y="106"/>
                  </a:lnTo>
                  <a:lnTo>
                    <a:pt x="9" y="108"/>
                  </a:lnTo>
                  <a:lnTo>
                    <a:pt x="13" y="109"/>
                  </a:lnTo>
                  <a:lnTo>
                    <a:pt x="17" y="111"/>
                  </a:lnTo>
                  <a:lnTo>
                    <a:pt x="21" y="113"/>
                  </a:lnTo>
                  <a:lnTo>
                    <a:pt x="25" y="115"/>
                  </a:lnTo>
                  <a:lnTo>
                    <a:pt x="28" y="116"/>
                  </a:lnTo>
                  <a:lnTo>
                    <a:pt x="30" y="117"/>
                  </a:lnTo>
                  <a:lnTo>
                    <a:pt x="32" y="119"/>
                  </a:lnTo>
                  <a:lnTo>
                    <a:pt x="33" y="120"/>
                  </a:lnTo>
                  <a:lnTo>
                    <a:pt x="34" y="121"/>
                  </a:lnTo>
                  <a:lnTo>
                    <a:pt x="34" y="122"/>
                  </a:lnTo>
                  <a:lnTo>
                    <a:pt x="34" y="123"/>
                  </a:lnTo>
                  <a:lnTo>
                    <a:pt x="33" y="125"/>
                  </a:lnTo>
                  <a:lnTo>
                    <a:pt x="32" y="126"/>
                  </a:lnTo>
                  <a:lnTo>
                    <a:pt x="30" y="127"/>
                  </a:lnTo>
                  <a:lnTo>
                    <a:pt x="28" y="128"/>
                  </a:lnTo>
                  <a:lnTo>
                    <a:pt x="25" y="130"/>
                  </a:lnTo>
                  <a:lnTo>
                    <a:pt x="21" y="132"/>
                  </a:lnTo>
                  <a:lnTo>
                    <a:pt x="17" y="133"/>
                  </a:lnTo>
                  <a:lnTo>
                    <a:pt x="13" y="135"/>
                  </a:lnTo>
                  <a:lnTo>
                    <a:pt x="9" y="137"/>
                  </a:lnTo>
                  <a:lnTo>
                    <a:pt x="6" y="138"/>
                  </a:lnTo>
                  <a:lnTo>
                    <a:pt x="4" y="140"/>
                  </a:lnTo>
                  <a:lnTo>
                    <a:pt x="2" y="141"/>
                  </a:lnTo>
                  <a:lnTo>
                    <a:pt x="1" y="142"/>
                  </a:lnTo>
                  <a:lnTo>
                    <a:pt x="0" y="143"/>
                  </a:lnTo>
                  <a:lnTo>
                    <a:pt x="0" y="144"/>
                  </a:lnTo>
                  <a:lnTo>
                    <a:pt x="0" y="146"/>
                  </a:lnTo>
                  <a:lnTo>
                    <a:pt x="1" y="147"/>
                  </a:lnTo>
                  <a:lnTo>
                    <a:pt x="2" y="148"/>
                  </a:lnTo>
                  <a:lnTo>
                    <a:pt x="4" y="149"/>
                  </a:lnTo>
                  <a:lnTo>
                    <a:pt x="6" y="151"/>
                  </a:lnTo>
                  <a:lnTo>
                    <a:pt x="9" y="152"/>
                  </a:lnTo>
                  <a:lnTo>
                    <a:pt x="13" y="154"/>
                  </a:lnTo>
                  <a:lnTo>
                    <a:pt x="17" y="156"/>
                  </a:lnTo>
                  <a:lnTo>
                    <a:pt x="21" y="157"/>
                  </a:lnTo>
                  <a:lnTo>
                    <a:pt x="25" y="159"/>
                  </a:lnTo>
                  <a:lnTo>
                    <a:pt x="28" y="160"/>
                  </a:lnTo>
                  <a:lnTo>
                    <a:pt x="30" y="162"/>
                  </a:lnTo>
                  <a:lnTo>
                    <a:pt x="32" y="163"/>
                  </a:lnTo>
                  <a:lnTo>
                    <a:pt x="33" y="164"/>
                  </a:lnTo>
                  <a:lnTo>
                    <a:pt x="34" y="166"/>
                  </a:lnTo>
                  <a:lnTo>
                    <a:pt x="34" y="167"/>
                  </a:lnTo>
                  <a:lnTo>
                    <a:pt x="34" y="168"/>
                  </a:lnTo>
                  <a:lnTo>
                    <a:pt x="33" y="169"/>
                  </a:lnTo>
                  <a:lnTo>
                    <a:pt x="32" y="170"/>
                  </a:lnTo>
                  <a:lnTo>
                    <a:pt x="30" y="171"/>
                  </a:lnTo>
                  <a:lnTo>
                    <a:pt x="28" y="173"/>
                  </a:lnTo>
                  <a:lnTo>
                    <a:pt x="25" y="174"/>
                  </a:lnTo>
                  <a:lnTo>
                    <a:pt x="21" y="176"/>
                  </a:lnTo>
                  <a:lnTo>
                    <a:pt x="17" y="178"/>
                  </a:lnTo>
                  <a:lnTo>
                    <a:pt x="13" y="180"/>
                  </a:lnTo>
                  <a:lnTo>
                    <a:pt x="9" y="181"/>
                  </a:lnTo>
                  <a:lnTo>
                    <a:pt x="6" y="183"/>
                  </a:lnTo>
                  <a:lnTo>
                    <a:pt x="4" y="184"/>
                  </a:lnTo>
                  <a:lnTo>
                    <a:pt x="2" y="185"/>
                  </a:lnTo>
                  <a:lnTo>
                    <a:pt x="1" y="187"/>
                  </a:lnTo>
                  <a:lnTo>
                    <a:pt x="0" y="188"/>
                  </a:lnTo>
                  <a:lnTo>
                    <a:pt x="0" y="189"/>
                  </a:lnTo>
                  <a:lnTo>
                    <a:pt x="0" y="190"/>
                  </a:lnTo>
                  <a:lnTo>
                    <a:pt x="1" y="191"/>
                  </a:lnTo>
                  <a:lnTo>
                    <a:pt x="2" y="192"/>
                  </a:lnTo>
                  <a:lnTo>
                    <a:pt x="4" y="194"/>
                  </a:lnTo>
                  <a:lnTo>
                    <a:pt x="6" y="195"/>
                  </a:lnTo>
                  <a:lnTo>
                    <a:pt x="9" y="197"/>
                  </a:lnTo>
                  <a:lnTo>
                    <a:pt x="13" y="198"/>
                  </a:lnTo>
                  <a:lnTo>
                    <a:pt x="17" y="200"/>
                  </a:lnTo>
                  <a:lnTo>
                    <a:pt x="21" y="202"/>
                  </a:lnTo>
                  <a:lnTo>
                    <a:pt x="25" y="203"/>
                  </a:lnTo>
                  <a:lnTo>
                    <a:pt x="28" y="205"/>
                  </a:lnTo>
                  <a:lnTo>
                    <a:pt x="30" y="206"/>
                  </a:lnTo>
                  <a:lnTo>
                    <a:pt x="32" y="208"/>
                  </a:lnTo>
                  <a:lnTo>
                    <a:pt x="33" y="209"/>
                  </a:lnTo>
                  <a:lnTo>
                    <a:pt x="34" y="210"/>
                  </a:lnTo>
                  <a:lnTo>
                    <a:pt x="34" y="211"/>
                  </a:lnTo>
                  <a:lnTo>
                    <a:pt x="34" y="212"/>
                  </a:lnTo>
                  <a:lnTo>
                    <a:pt x="33" y="213"/>
                  </a:lnTo>
                  <a:lnTo>
                    <a:pt x="32" y="215"/>
                  </a:lnTo>
                  <a:lnTo>
                    <a:pt x="30" y="216"/>
                  </a:lnTo>
                  <a:lnTo>
                    <a:pt x="28" y="217"/>
                  </a:lnTo>
                  <a:lnTo>
                    <a:pt x="25" y="219"/>
                  </a:lnTo>
                  <a:lnTo>
                    <a:pt x="21" y="220"/>
                  </a:lnTo>
                  <a:lnTo>
                    <a:pt x="17" y="222"/>
                  </a:lnTo>
                  <a:lnTo>
                    <a:pt x="13" y="224"/>
                  </a:lnTo>
                  <a:lnTo>
                    <a:pt x="9" y="226"/>
                  </a:lnTo>
                  <a:lnTo>
                    <a:pt x="6" y="227"/>
                  </a:lnTo>
                  <a:lnTo>
                    <a:pt x="4" y="229"/>
                  </a:lnTo>
                  <a:lnTo>
                    <a:pt x="2" y="230"/>
                  </a:lnTo>
                  <a:lnTo>
                    <a:pt x="1" y="231"/>
                  </a:lnTo>
                  <a:lnTo>
                    <a:pt x="0" y="232"/>
                  </a:lnTo>
                  <a:lnTo>
                    <a:pt x="0" y="233"/>
                  </a:lnTo>
                  <a:lnTo>
                    <a:pt x="0" y="234"/>
                  </a:lnTo>
                  <a:lnTo>
                    <a:pt x="1" y="236"/>
                  </a:lnTo>
                  <a:lnTo>
                    <a:pt x="2" y="237"/>
                  </a:lnTo>
                  <a:lnTo>
                    <a:pt x="4" y="238"/>
                  </a:lnTo>
                  <a:lnTo>
                    <a:pt x="6" y="240"/>
                  </a:lnTo>
                  <a:lnTo>
                    <a:pt x="9" y="241"/>
                  </a:lnTo>
                  <a:lnTo>
                    <a:pt x="13" y="243"/>
                  </a:lnTo>
                  <a:lnTo>
                    <a:pt x="17" y="244"/>
                  </a:lnTo>
                  <a:lnTo>
                    <a:pt x="21" y="246"/>
                  </a:lnTo>
                  <a:lnTo>
                    <a:pt x="25" y="248"/>
                  </a:lnTo>
                  <a:lnTo>
                    <a:pt x="28" y="249"/>
                  </a:lnTo>
                  <a:lnTo>
                    <a:pt x="30" y="251"/>
                  </a:lnTo>
                  <a:lnTo>
                    <a:pt x="32" y="252"/>
                  </a:lnTo>
                  <a:lnTo>
                    <a:pt x="33" y="253"/>
                  </a:lnTo>
                  <a:lnTo>
                    <a:pt x="34" y="254"/>
                  </a:lnTo>
                  <a:lnTo>
                    <a:pt x="34" y="256"/>
                  </a:lnTo>
                  <a:lnTo>
                    <a:pt x="34" y="257"/>
                  </a:lnTo>
                  <a:lnTo>
                    <a:pt x="33" y="258"/>
                  </a:lnTo>
                  <a:lnTo>
                    <a:pt x="32" y="259"/>
                  </a:lnTo>
                  <a:lnTo>
                    <a:pt x="30" y="260"/>
                  </a:lnTo>
                  <a:lnTo>
                    <a:pt x="28" y="262"/>
                  </a:lnTo>
                  <a:lnTo>
                    <a:pt x="25" y="263"/>
                  </a:lnTo>
                  <a:lnTo>
                    <a:pt x="21" y="265"/>
                  </a:lnTo>
                  <a:lnTo>
                    <a:pt x="17" y="267"/>
                  </a:lnTo>
                </a:path>
              </a:pathLst>
            </a:custGeom>
            <a:noFill/>
            <a:ln w="19050">
              <a:solidFill>
                <a:srgbClr val="FF669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it-IT" smtClean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" name="Freeform 8"/>
            <p:cNvSpPr>
              <a:spLocks/>
            </p:cNvSpPr>
            <p:nvPr/>
          </p:nvSpPr>
          <p:spPr bwMode="auto">
            <a:xfrm>
              <a:off x="2836" y="2360"/>
              <a:ext cx="40" cy="320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0" y="10"/>
                </a:cxn>
                <a:cxn ang="0">
                  <a:pos x="2" y="14"/>
                </a:cxn>
                <a:cxn ang="0">
                  <a:pos x="13" y="20"/>
                </a:cxn>
                <a:cxn ang="0">
                  <a:pos x="28" y="27"/>
                </a:cxn>
                <a:cxn ang="0">
                  <a:pos x="34" y="32"/>
                </a:cxn>
                <a:cxn ang="0">
                  <a:pos x="32" y="37"/>
                </a:cxn>
                <a:cxn ang="0">
                  <a:pos x="21" y="42"/>
                </a:cxn>
                <a:cxn ang="0">
                  <a:pos x="6" y="49"/>
                </a:cxn>
                <a:cxn ang="0">
                  <a:pos x="0" y="54"/>
                </a:cxn>
                <a:cxn ang="0">
                  <a:pos x="2" y="59"/>
                </a:cxn>
                <a:cxn ang="0">
                  <a:pos x="13" y="65"/>
                </a:cxn>
                <a:cxn ang="0">
                  <a:pos x="28" y="71"/>
                </a:cxn>
                <a:cxn ang="0">
                  <a:pos x="34" y="76"/>
                </a:cxn>
                <a:cxn ang="0">
                  <a:pos x="32" y="81"/>
                </a:cxn>
                <a:cxn ang="0">
                  <a:pos x="21" y="87"/>
                </a:cxn>
                <a:cxn ang="0">
                  <a:pos x="6" y="93"/>
                </a:cxn>
                <a:cxn ang="0">
                  <a:pos x="0" y="99"/>
                </a:cxn>
                <a:cxn ang="0">
                  <a:pos x="2" y="103"/>
                </a:cxn>
                <a:cxn ang="0">
                  <a:pos x="13" y="109"/>
                </a:cxn>
                <a:cxn ang="0">
                  <a:pos x="28" y="116"/>
                </a:cxn>
                <a:cxn ang="0">
                  <a:pos x="34" y="121"/>
                </a:cxn>
                <a:cxn ang="0">
                  <a:pos x="32" y="125"/>
                </a:cxn>
                <a:cxn ang="0">
                  <a:pos x="21" y="131"/>
                </a:cxn>
                <a:cxn ang="0">
                  <a:pos x="6" y="138"/>
                </a:cxn>
                <a:cxn ang="0">
                  <a:pos x="0" y="143"/>
                </a:cxn>
                <a:cxn ang="0">
                  <a:pos x="2" y="148"/>
                </a:cxn>
                <a:cxn ang="0">
                  <a:pos x="13" y="153"/>
                </a:cxn>
                <a:cxn ang="0">
                  <a:pos x="28" y="160"/>
                </a:cxn>
                <a:cxn ang="0">
                  <a:pos x="34" y="165"/>
                </a:cxn>
                <a:cxn ang="0">
                  <a:pos x="32" y="170"/>
                </a:cxn>
                <a:cxn ang="0">
                  <a:pos x="21" y="176"/>
                </a:cxn>
                <a:cxn ang="0">
                  <a:pos x="6" y="182"/>
                </a:cxn>
                <a:cxn ang="0">
                  <a:pos x="0" y="187"/>
                </a:cxn>
                <a:cxn ang="0">
                  <a:pos x="2" y="192"/>
                </a:cxn>
                <a:cxn ang="0">
                  <a:pos x="13" y="198"/>
                </a:cxn>
                <a:cxn ang="0">
                  <a:pos x="28" y="205"/>
                </a:cxn>
                <a:cxn ang="0">
                  <a:pos x="34" y="210"/>
                </a:cxn>
                <a:cxn ang="0">
                  <a:pos x="32" y="214"/>
                </a:cxn>
                <a:cxn ang="0">
                  <a:pos x="21" y="220"/>
                </a:cxn>
                <a:cxn ang="0">
                  <a:pos x="6" y="227"/>
                </a:cxn>
                <a:cxn ang="0">
                  <a:pos x="0" y="232"/>
                </a:cxn>
                <a:cxn ang="0">
                  <a:pos x="2" y="237"/>
                </a:cxn>
                <a:cxn ang="0">
                  <a:pos x="13" y="242"/>
                </a:cxn>
                <a:cxn ang="0">
                  <a:pos x="28" y="249"/>
                </a:cxn>
                <a:cxn ang="0">
                  <a:pos x="34" y="254"/>
                </a:cxn>
                <a:cxn ang="0">
                  <a:pos x="32" y="259"/>
                </a:cxn>
                <a:cxn ang="0">
                  <a:pos x="21" y="265"/>
                </a:cxn>
              </a:cxnLst>
              <a:rect l="0" t="0" r="r" b="b"/>
              <a:pathLst>
                <a:path w="34" h="266">
                  <a:moveTo>
                    <a:pt x="17" y="0"/>
                  </a:moveTo>
                  <a:lnTo>
                    <a:pt x="13" y="1"/>
                  </a:lnTo>
                  <a:lnTo>
                    <a:pt x="9" y="3"/>
                  </a:lnTo>
                  <a:lnTo>
                    <a:pt x="6" y="5"/>
                  </a:lnTo>
                  <a:lnTo>
                    <a:pt x="4" y="6"/>
                  </a:lnTo>
                  <a:lnTo>
                    <a:pt x="2" y="7"/>
                  </a:lnTo>
                  <a:lnTo>
                    <a:pt x="1" y="8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1" y="13"/>
                  </a:lnTo>
                  <a:lnTo>
                    <a:pt x="2" y="14"/>
                  </a:lnTo>
                  <a:lnTo>
                    <a:pt x="4" y="16"/>
                  </a:lnTo>
                  <a:lnTo>
                    <a:pt x="6" y="17"/>
                  </a:lnTo>
                  <a:lnTo>
                    <a:pt x="9" y="18"/>
                  </a:lnTo>
                  <a:lnTo>
                    <a:pt x="13" y="20"/>
                  </a:lnTo>
                  <a:lnTo>
                    <a:pt x="17" y="22"/>
                  </a:lnTo>
                  <a:lnTo>
                    <a:pt x="21" y="24"/>
                  </a:lnTo>
                  <a:lnTo>
                    <a:pt x="25" y="25"/>
                  </a:lnTo>
                  <a:lnTo>
                    <a:pt x="28" y="27"/>
                  </a:lnTo>
                  <a:lnTo>
                    <a:pt x="30" y="28"/>
                  </a:lnTo>
                  <a:lnTo>
                    <a:pt x="32" y="29"/>
                  </a:lnTo>
                  <a:lnTo>
                    <a:pt x="33" y="31"/>
                  </a:lnTo>
                  <a:lnTo>
                    <a:pt x="34" y="32"/>
                  </a:lnTo>
                  <a:lnTo>
                    <a:pt x="34" y="33"/>
                  </a:lnTo>
                  <a:lnTo>
                    <a:pt x="34" y="34"/>
                  </a:lnTo>
                  <a:lnTo>
                    <a:pt x="33" y="35"/>
                  </a:lnTo>
                  <a:lnTo>
                    <a:pt x="32" y="37"/>
                  </a:lnTo>
                  <a:lnTo>
                    <a:pt x="30" y="38"/>
                  </a:lnTo>
                  <a:lnTo>
                    <a:pt x="28" y="39"/>
                  </a:lnTo>
                  <a:lnTo>
                    <a:pt x="25" y="41"/>
                  </a:lnTo>
                  <a:lnTo>
                    <a:pt x="21" y="42"/>
                  </a:lnTo>
                  <a:lnTo>
                    <a:pt x="17" y="44"/>
                  </a:lnTo>
                  <a:lnTo>
                    <a:pt x="13" y="46"/>
                  </a:lnTo>
                  <a:lnTo>
                    <a:pt x="9" y="48"/>
                  </a:lnTo>
                  <a:lnTo>
                    <a:pt x="6" y="49"/>
                  </a:lnTo>
                  <a:lnTo>
                    <a:pt x="4" y="50"/>
                  </a:lnTo>
                  <a:lnTo>
                    <a:pt x="2" y="52"/>
                  </a:lnTo>
                  <a:lnTo>
                    <a:pt x="1" y="53"/>
                  </a:lnTo>
                  <a:lnTo>
                    <a:pt x="0" y="54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1" y="58"/>
                  </a:lnTo>
                  <a:lnTo>
                    <a:pt x="2" y="59"/>
                  </a:lnTo>
                  <a:lnTo>
                    <a:pt x="4" y="60"/>
                  </a:lnTo>
                  <a:lnTo>
                    <a:pt x="6" y="61"/>
                  </a:lnTo>
                  <a:lnTo>
                    <a:pt x="9" y="63"/>
                  </a:lnTo>
                  <a:lnTo>
                    <a:pt x="13" y="65"/>
                  </a:lnTo>
                  <a:lnTo>
                    <a:pt x="17" y="66"/>
                  </a:lnTo>
                  <a:lnTo>
                    <a:pt x="21" y="68"/>
                  </a:lnTo>
                  <a:lnTo>
                    <a:pt x="25" y="70"/>
                  </a:lnTo>
                  <a:lnTo>
                    <a:pt x="28" y="71"/>
                  </a:lnTo>
                  <a:lnTo>
                    <a:pt x="30" y="73"/>
                  </a:lnTo>
                  <a:lnTo>
                    <a:pt x="32" y="74"/>
                  </a:lnTo>
                  <a:lnTo>
                    <a:pt x="33" y="75"/>
                  </a:lnTo>
                  <a:lnTo>
                    <a:pt x="34" y="76"/>
                  </a:lnTo>
                  <a:lnTo>
                    <a:pt x="34" y="77"/>
                  </a:lnTo>
                  <a:lnTo>
                    <a:pt x="34" y="79"/>
                  </a:lnTo>
                  <a:lnTo>
                    <a:pt x="33" y="80"/>
                  </a:lnTo>
                  <a:lnTo>
                    <a:pt x="32" y="81"/>
                  </a:lnTo>
                  <a:lnTo>
                    <a:pt x="30" y="82"/>
                  </a:lnTo>
                  <a:lnTo>
                    <a:pt x="28" y="84"/>
                  </a:lnTo>
                  <a:lnTo>
                    <a:pt x="25" y="85"/>
                  </a:lnTo>
                  <a:lnTo>
                    <a:pt x="21" y="87"/>
                  </a:lnTo>
                  <a:lnTo>
                    <a:pt x="17" y="89"/>
                  </a:lnTo>
                  <a:lnTo>
                    <a:pt x="13" y="90"/>
                  </a:lnTo>
                  <a:lnTo>
                    <a:pt x="9" y="92"/>
                  </a:lnTo>
                  <a:lnTo>
                    <a:pt x="6" y="93"/>
                  </a:lnTo>
                  <a:lnTo>
                    <a:pt x="4" y="95"/>
                  </a:lnTo>
                  <a:lnTo>
                    <a:pt x="2" y="96"/>
                  </a:lnTo>
                  <a:lnTo>
                    <a:pt x="1" y="97"/>
                  </a:lnTo>
                  <a:lnTo>
                    <a:pt x="0" y="99"/>
                  </a:lnTo>
                  <a:lnTo>
                    <a:pt x="0" y="100"/>
                  </a:lnTo>
                  <a:lnTo>
                    <a:pt x="0" y="101"/>
                  </a:lnTo>
                  <a:lnTo>
                    <a:pt x="1" y="102"/>
                  </a:lnTo>
                  <a:lnTo>
                    <a:pt x="2" y="103"/>
                  </a:lnTo>
                  <a:lnTo>
                    <a:pt x="4" y="104"/>
                  </a:lnTo>
                  <a:lnTo>
                    <a:pt x="6" y="106"/>
                  </a:lnTo>
                  <a:lnTo>
                    <a:pt x="9" y="107"/>
                  </a:lnTo>
                  <a:lnTo>
                    <a:pt x="13" y="109"/>
                  </a:lnTo>
                  <a:lnTo>
                    <a:pt x="17" y="111"/>
                  </a:lnTo>
                  <a:lnTo>
                    <a:pt x="21" y="113"/>
                  </a:lnTo>
                  <a:lnTo>
                    <a:pt x="25" y="114"/>
                  </a:lnTo>
                  <a:lnTo>
                    <a:pt x="28" y="116"/>
                  </a:lnTo>
                  <a:lnTo>
                    <a:pt x="30" y="117"/>
                  </a:lnTo>
                  <a:lnTo>
                    <a:pt x="32" y="118"/>
                  </a:lnTo>
                  <a:lnTo>
                    <a:pt x="33" y="120"/>
                  </a:lnTo>
                  <a:lnTo>
                    <a:pt x="34" y="121"/>
                  </a:lnTo>
                  <a:lnTo>
                    <a:pt x="34" y="122"/>
                  </a:lnTo>
                  <a:lnTo>
                    <a:pt x="34" y="123"/>
                  </a:lnTo>
                  <a:lnTo>
                    <a:pt x="33" y="124"/>
                  </a:lnTo>
                  <a:lnTo>
                    <a:pt x="32" y="125"/>
                  </a:lnTo>
                  <a:lnTo>
                    <a:pt x="30" y="127"/>
                  </a:lnTo>
                  <a:lnTo>
                    <a:pt x="28" y="128"/>
                  </a:lnTo>
                  <a:lnTo>
                    <a:pt x="25" y="130"/>
                  </a:lnTo>
                  <a:lnTo>
                    <a:pt x="21" y="131"/>
                  </a:lnTo>
                  <a:lnTo>
                    <a:pt x="17" y="133"/>
                  </a:lnTo>
                  <a:lnTo>
                    <a:pt x="13" y="135"/>
                  </a:lnTo>
                  <a:lnTo>
                    <a:pt x="9" y="136"/>
                  </a:lnTo>
                  <a:lnTo>
                    <a:pt x="6" y="138"/>
                  </a:lnTo>
                  <a:lnTo>
                    <a:pt x="4" y="139"/>
                  </a:lnTo>
                  <a:lnTo>
                    <a:pt x="2" y="141"/>
                  </a:lnTo>
                  <a:lnTo>
                    <a:pt x="1" y="142"/>
                  </a:lnTo>
                  <a:lnTo>
                    <a:pt x="0" y="143"/>
                  </a:lnTo>
                  <a:lnTo>
                    <a:pt x="0" y="144"/>
                  </a:lnTo>
                  <a:lnTo>
                    <a:pt x="0" y="145"/>
                  </a:lnTo>
                  <a:lnTo>
                    <a:pt x="1" y="146"/>
                  </a:lnTo>
                  <a:lnTo>
                    <a:pt x="2" y="148"/>
                  </a:lnTo>
                  <a:lnTo>
                    <a:pt x="4" y="149"/>
                  </a:lnTo>
                  <a:lnTo>
                    <a:pt x="6" y="150"/>
                  </a:lnTo>
                  <a:lnTo>
                    <a:pt x="9" y="152"/>
                  </a:lnTo>
                  <a:lnTo>
                    <a:pt x="13" y="153"/>
                  </a:lnTo>
                  <a:lnTo>
                    <a:pt x="17" y="155"/>
                  </a:lnTo>
                  <a:lnTo>
                    <a:pt x="21" y="157"/>
                  </a:lnTo>
                  <a:lnTo>
                    <a:pt x="25" y="159"/>
                  </a:lnTo>
                  <a:lnTo>
                    <a:pt x="28" y="160"/>
                  </a:lnTo>
                  <a:lnTo>
                    <a:pt x="30" y="162"/>
                  </a:lnTo>
                  <a:lnTo>
                    <a:pt x="32" y="163"/>
                  </a:lnTo>
                  <a:lnTo>
                    <a:pt x="33" y="164"/>
                  </a:lnTo>
                  <a:lnTo>
                    <a:pt x="34" y="165"/>
                  </a:lnTo>
                  <a:lnTo>
                    <a:pt x="34" y="166"/>
                  </a:lnTo>
                  <a:lnTo>
                    <a:pt x="34" y="167"/>
                  </a:lnTo>
                  <a:lnTo>
                    <a:pt x="33" y="169"/>
                  </a:lnTo>
                  <a:lnTo>
                    <a:pt x="32" y="170"/>
                  </a:lnTo>
                  <a:lnTo>
                    <a:pt x="30" y="171"/>
                  </a:lnTo>
                  <a:lnTo>
                    <a:pt x="28" y="173"/>
                  </a:lnTo>
                  <a:lnTo>
                    <a:pt x="25" y="174"/>
                  </a:lnTo>
                  <a:lnTo>
                    <a:pt x="21" y="176"/>
                  </a:lnTo>
                  <a:lnTo>
                    <a:pt x="17" y="177"/>
                  </a:lnTo>
                  <a:lnTo>
                    <a:pt x="13" y="179"/>
                  </a:lnTo>
                  <a:lnTo>
                    <a:pt x="9" y="181"/>
                  </a:lnTo>
                  <a:lnTo>
                    <a:pt x="6" y="182"/>
                  </a:lnTo>
                  <a:lnTo>
                    <a:pt x="4" y="184"/>
                  </a:lnTo>
                  <a:lnTo>
                    <a:pt x="2" y="185"/>
                  </a:lnTo>
                  <a:lnTo>
                    <a:pt x="1" y="186"/>
                  </a:lnTo>
                  <a:lnTo>
                    <a:pt x="0" y="187"/>
                  </a:lnTo>
                  <a:lnTo>
                    <a:pt x="0" y="189"/>
                  </a:lnTo>
                  <a:lnTo>
                    <a:pt x="0" y="190"/>
                  </a:lnTo>
                  <a:lnTo>
                    <a:pt x="1" y="191"/>
                  </a:lnTo>
                  <a:lnTo>
                    <a:pt x="2" y="192"/>
                  </a:lnTo>
                  <a:lnTo>
                    <a:pt x="4" y="193"/>
                  </a:lnTo>
                  <a:lnTo>
                    <a:pt x="6" y="195"/>
                  </a:lnTo>
                  <a:lnTo>
                    <a:pt x="9" y="196"/>
                  </a:lnTo>
                  <a:lnTo>
                    <a:pt x="13" y="198"/>
                  </a:lnTo>
                  <a:lnTo>
                    <a:pt x="17" y="200"/>
                  </a:lnTo>
                  <a:lnTo>
                    <a:pt x="21" y="201"/>
                  </a:lnTo>
                  <a:lnTo>
                    <a:pt x="25" y="203"/>
                  </a:lnTo>
                  <a:lnTo>
                    <a:pt x="28" y="205"/>
                  </a:lnTo>
                  <a:lnTo>
                    <a:pt x="30" y="206"/>
                  </a:lnTo>
                  <a:lnTo>
                    <a:pt x="32" y="207"/>
                  </a:lnTo>
                  <a:lnTo>
                    <a:pt x="33" y="208"/>
                  </a:lnTo>
                  <a:lnTo>
                    <a:pt x="34" y="210"/>
                  </a:lnTo>
                  <a:lnTo>
                    <a:pt x="34" y="211"/>
                  </a:lnTo>
                  <a:lnTo>
                    <a:pt x="34" y="212"/>
                  </a:lnTo>
                  <a:lnTo>
                    <a:pt x="33" y="213"/>
                  </a:lnTo>
                  <a:lnTo>
                    <a:pt x="32" y="214"/>
                  </a:lnTo>
                  <a:lnTo>
                    <a:pt x="30" y="216"/>
                  </a:lnTo>
                  <a:lnTo>
                    <a:pt x="28" y="217"/>
                  </a:lnTo>
                  <a:lnTo>
                    <a:pt x="25" y="218"/>
                  </a:lnTo>
                  <a:lnTo>
                    <a:pt x="21" y="220"/>
                  </a:lnTo>
                  <a:lnTo>
                    <a:pt x="17" y="222"/>
                  </a:lnTo>
                  <a:lnTo>
                    <a:pt x="13" y="224"/>
                  </a:lnTo>
                  <a:lnTo>
                    <a:pt x="9" y="225"/>
                  </a:lnTo>
                  <a:lnTo>
                    <a:pt x="6" y="227"/>
                  </a:lnTo>
                  <a:lnTo>
                    <a:pt x="4" y="228"/>
                  </a:lnTo>
                  <a:lnTo>
                    <a:pt x="2" y="229"/>
                  </a:lnTo>
                  <a:lnTo>
                    <a:pt x="1" y="231"/>
                  </a:lnTo>
                  <a:lnTo>
                    <a:pt x="0" y="232"/>
                  </a:lnTo>
                  <a:lnTo>
                    <a:pt x="0" y="233"/>
                  </a:lnTo>
                  <a:lnTo>
                    <a:pt x="0" y="234"/>
                  </a:lnTo>
                  <a:lnTo>
                    <a:pt x="1" y="235"/>
                  </a:lnTo>
                  <a:lnTo>
                    <a:pt x="2" y="237"/>
                  </a:lnTo>
                  <a:lnTo>
                    <a:pt x="4" y="238"/>
                  </a:lnTo>
                  <a:lnTo>
                    <a:pt x="6" y="239"/>
                  </a:lnTo>
                  <a:lnTo>
                    <a:pt x="9" y="241"/>
                  </a:lnTo>
                  <a:lnTo>
                    <a:pt x="13" y="242"/>
                  </a:lnTo>
                  <a:lnTo>
                    <a:pt x="17" y="244"/>
                  </a:lnTo>
                  <a:lnTo>
                    <a:pt x="21" y="246"/>
                  </a:lnTo>
                  <a:lnTo>
                    <a:pt x="25" y="248"/>
                  </a:lnTo>
                  <a:lnTo>
                    <a:pt x="28" y="249"/>
                  </a:lnTo>
                  <a:lnTo>
                    <a:pt x="30" y="250"/>
                  </a:lnTo>
                  <a:lnTo>
                    <a:pt x="32" y="252"/>
                  </a:lnTo>
                  <a:lnTo>
                    <a:pt x="33" y="253"/>
                  </a:lnTo>
                  <a:lnTo>
                    <a:pt x="34" y="254"/>
                  </a:lnTo>
                  <a:lnTo>
                    <a:pt x="34" y="255"/>
                  </a:lnTo>
                  <a:lnTo>
                    <a:pt x="34" y="256"/>
                  </a:lnTo>
                  <a:lnTo>
                    <a:pt x="33" y="258"/>
                  </a:lnTo>
                  <a:lnTo>
                    <a:pt x="32" y="259"/>
                  </a:lnTo>
                  <a:lnTo>
                    <a:pt x="30" y="260"/>
                  </a:lnTo>
                  <a:lnTo>
                    <a:pt x="28" y="261"/>
                  </a:lnTo>
                  <a:lnTo>
                    <a:pt x="25" y="263"/>
                  </a:lnTo>
                  <a:lnTo>
                    <a:pt x="21" y="265"/>
                  </a:lnTo>
                  <a:lnTo>
                    <a:pt x="17" y="266"/>
                  </a:lnTo>
                </a:path>
              </a:pathLst>
            </a:custGeom>
            <a:noFill/>
            <a:ln w="19050">
              <a:solidFill>
                <a:srgbClr val="FF669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it-IT" smtClean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" name="Freeform 9"/>
            <p:cNvSpPr>
              <a:spLocks/>
            </p:cNvSpPr>
            <p:nvPr/>
          </p:nvSpPr>
          <p:spPr bwMode="auto">
            <a:xfrm>
              <a:off x="2836" y="2680"/>
              <a:ext cx="40" cy="320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0" y="10"/>
                </a:cxn>
                <a:cxn ang="0">
                  <a:pos x="2" y="15"/>
                </a:cxn>
                <a:cxn ang="0">
                  <a:pos x="13" y="21"/>
                </a:cxn>
                <a:cxn ang="0">
                  <a:pos x="28" y="27"/>
                </a:cxn>
                <a:cxn ang="0">
                  <a:pos x="34" y="33"/>
                </a:cxn>
                <a:cxn ang="0">
                  <a:pos x="32" y="37"/>
                </a:cxn>
                <a:cxn ang="0">
                  <a:pos x="21" y="43"/>
                </a:cxn>
                <a:cxn ang="0">
                  <a:pos x="6" y="50"/>
                </a:cxn>
                <a:cxn ang="0">
                  <a:pos x="0" y="55"/>
                </a:cxn>
                <a:cxn ang="0">
                  <a:pos x="2" y="59"/>
                </a:cxn>
                <a:cxn ang="0">
                  <a:pos x="13" y="65"/>
                </a:cxn>
                <a:cxn ang="0">
                  <a:pos x="28" y="72"/>
                </a:cxn>
                <a:cxn ang="0">
                  <a:pos x="34" y="77"/>
                </a:cxn>
                <a:cxn ang="0">
                  <a:pos x="32" y="82"/>
                </a:cxn>
                <a:cxn ang="0">
                  <a:pos x="21" y="87"/>
                </a:cxn>
                <a:cxn ang="0">
                  <a:pos x="6" y="94"/>
                </a:cxn>
                <a:cxn ang="0">
                  <a:pos x="0" y="99"/>
                </a:cxn>
                <a:cxn ang="0">
                  <a:pos x="2" y="104"/>
                </a:cxn>
                <a:cxn ang="0">
                  <a:pos x="13" y="110"/>
                </a:cxn>
                <a:cxn ang="0">
                  <a:pos x="28" y="116"/>
                </a:cxn>
                <a:cxn ang="0">
                  <a:pos x="34" y="121"/>
                </a:cxn>
                <a:cxn ang="0">
                  <a:pos x="32" y="126"/>
                </a:cxn>
                <a:cxn ang="0">
                  <a:pos x="21" y="132"/>
                </a:cxn>
                <a:cxn ang="0">
                  <a:pos x="6" y="139"/>
                </a:cxn>
                <a:cxn ang="0">
                  <a:pos x="0" y="144"/>
                </a:cxn>
                <a:cxn ang="0">
                  <a:pos x="2" y="148"/>
                </a:cxn>
                <a:cxn ang="0">
                  <a:pos x="13" y="154"/>
                </a:cxn>
                <a:cxn ang="0">
                  <a:pos x="28" y="161"/>
                </a:cxn>
                <a:cxn ang="0">
                  <a:pos x="34" y="166"/>
                </a:cxn>
                <a:cxn ang="0">
                  <a:pos x="32" y="171"/>
                </a:cxn>
                <a:cxn ang="0">
                  <a:pos x="21" y="176"/>
                </a:cxn>
                <a:cxn ang="0">
                  <a:pos x="6" y="183"/>
                </a:cxn>
                <a:cxn ang="0">
                  <a:pos x="0" y="188"/>
                </a:cxn>
                <a:cxn ang="0">
                  <a:pos x="2" y="193"/>
                </a:cxn>
                <a:cxn ang="0">
                  <a:pos x="13" y="199"/>
                </a:cxn>
                <a:cxn ang="0">
                  <a:pos x="28" y="205"/>
                </a:cxn>
                <a:cxn ang="0">
                  <a:pos x="34" y="210"/>
                </a:cxn>
                <a:cxn ang="0">
                  <a:pos x="32" y="215"/>
                </a:cxn>
                <a:cxn ang="0">
                  <a:pos x="21" y="221"/>
                </a:cxn>
                <a:cxn ang="0">
                  <a:pos x="6" y="227"/>
                </a:cxn>
                <a:cxn ang="0">
                  <a:pos x="0" y="233"/>
                </a:cxn>
                <a:cxn ang="0">
                  <a:pos x="2" y="237"/>
                </a:cxn>
                <a:cxn ang="0">
                  <a:pos x="13" y="243"/>
                </a:cxn>
                <a:cxn ang="0">
                  <a:pos x="28" y="250"/>
                </a:cxn>
                <a:cxn ang="0">
                  <a:pos x="34" y="255"/>
                </a:cxn>
                <a:cxn ang="0">
                  <a:pos x="32" y="259"/>
                </a:cxn>
                <a:cxn ang="0">
                  <a:pos x="21" y="265"/>
                </a:cxn>
              </a:cxnLst>
              <a:rect l="0" t="0" r="r" b="b"/>
              <a:pathLst>
                <a:path w="34" h="267">
                  <a:moveTo>
                    <a:pt x="17" y="0"/>
                  </a:moveTo>
                  <a:lnTo>
                    <a:pt x="13" y="2"/>
                  </a:lnTo>
                  <a:lnTo>
                    <a:pt x="9" y="4"/>
                  </a:lnTo>
                  <a:lnTo>
                    <a:pt x="6" y="5"/>
                  </a:lnTo>
                  <a:lnTo>
                    <a:pt x="4" y="7"/>
                  </a:lnTo>
                  <a:lnTo>
                    <a:pt x="2" y="8"/>
                  </a:lnTo>
                  <a:lnTo>
                    <a:pt x="1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1" y="14"/>
                  </a:lnTo>
                  <a:lnTo>
                    <a:pt x="2" y="15"/>
                  </a:lnTo>
                  <a:lnTo>
                    <a:pt x="4" y="16"/>
                  </a:lnTo>
                  <a:lnTo>
                    <a:pt x="6" y="18"/>
                  </a:lnTo>
                  <a:lnTo>
                    <a:pt x="9" y="19"/>
                  </a:lnTo>
                  <a:lnTo>
                    <a:pt x="13" y="21"/>
                  </a:lnTo>
                  <a:lnTo>
                    <a:pt x="17" y="23"/>
                  </a:lnTo>
                  <a:lnTo>
                    <a:pt x="21" y="24"/>
                  </a:lnTo>
                  <a:lnTo>
                    <a:pt x="25" y="26"/>
                  </a:lnTo>
                  <a:lnTo>
                    <a:pt x="28" y="27"/>
                  </a:lnTo>
                  <a:lnTo>
                    <a:pt x="30" y="29"/>
                  </a:lnTo>
                  <a:lnTo>
                    <a:pt x="32" y="30"/>
                  </a:lnTo>
                  <a:lnTo>
                    <a:pt x="33" y="31"/>
                  </a:lnTo>
                  <a:lnTo>
                    <a:pt x="34" y="33"/>
                  </a:lnTo>
                  <a:lnTo>
                    <a:pt x="34" y="34"/>
                  </a:lnTo>
                  <a:lnTo>
                    <a:pt x="34" y="35"/>
                  </a:lnTo>
                  <a:lnTo>
                    <a:pt x="33" y="36"/>
                  </a:lnTo>
                  <a:lnTo>
                    <a:pt x="32" y="37"/>
                  </a:lnTo>
                  <a:lnTo>
                    <a:pt x="30" y="38"/>
                  </a:lnTo>
                  <a:lnTo>
                    <a:pt x="28" y="40"/>
                  </a:lnTo>
                  <a:lnTo>
                    <a:pt x="25" y="41"/>
                  </a:lnTo>
                  <a:lnTo>
                    <a:pt x="21" y="43"/>
                  </a:lnTo>
                  <a:lnTo>
                    <a:pt x="17" y="45"/>
                  </a:lnTo>
                  <a:lnTo>
                    <a:pt x="13" y="47"/>
                  </a:lnTo>
                  <a:lnTo>
                    <a:pt x="9" y="48"/>
                  </a:lnTo>
                  <a:lnTo>
                    <a:pt x="6" y="50"/>
                  </a:lnTo>
                  <a:lnTo>
                    <a:pt x="4" y="51"/>
                  </a:lnTo>
                  <a:lnTo>
                    <a:pt x="2" y="52"/>
                  </a:lnTo>
                  <a:lnTo>
                    <a:pt x="1" y="54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1" y="58"/>
                  </a:lnTo>
                  <a:lnTo>
                    <a:pt x="2" y="59"/>
                  </a:lnTo>
                  <a:lnTo>
                    <a:pt x="4" y="61"/>
                  </a:lnTo>
                  <a:lnTo>
                    <a:pt x="6" y="62"/>
                  </a:lnTo>
                  <a:lnTo>
                    <a:pt x="9" y="64"/>
                  </a:lnTo>
                  <a:lnTo>
                    <a:pt x="13" y="65"/>
                  </a:lnTo>
                  <a:lnTo>
                    <a:pt x="17" y="67"/>
                  </a:lnTo>
                  <a:lnTo>
                    <a:pt x="21" y="69"/>
                  </a:lnTo>
                  <a:lnTo>
                    <a:pt x="25" y="70"/>
                  </a:lnTo>
                  <a:lnTo>
                    <a:pt x="28" y="72"/>
                  </a:lnTo>
                  <a:lnTo>
                    <a:pt x="30" y="73"/>
                  </a:lnTo>
                  <a:lnTo>
                    <a:pt x="32" y="75"/>
                  </a:lnTo>
                  <a:lnTo>
                    <a:pt x="33" y="76"/>
                  </a:lnTo>
                  <a:lnTo>
                    <a:pt x="34" y="77"/>
                  </a:lnTo>
                  <a:lnTo>
                    <a:pt x="34" y="78"/>
                  </a:lnTo>
                  <a:lnTo>
                    <a:pt x="34" y="79"/>
                  </a:lnTo>
                  <a:lnTo>
                    <a:pt x="33" y="80"/>
                  </a:lnTo>
                  <a:lnTo>
                    <a:pt x="32" y="82"/>
                  </a:lnTo>
                  <a:lnTo>
                    <a:pt x="30" y="83"/>
                  </a:lnTo>
                  <a:lnTo>
                    <a:pt x="28" y="84"/>
                  </a:lnTo>
                  <a:lnTo>
                    <a:pt x="25" y="86"/>
                  </a:lnTo>
                  <a:lnTo>
                    <a:pt x="21" y="87"/>
                  </a:lnTo>
                  <a:lnTo>
                    <a:pt x="17" y="89"/>
                  </a:lnTo>
                  <a:lnTo>
                    <a:pt x="13" y="91"/>
                  </a:lnTo>
                  <a:lnTo>
                    <a:pt x="9" y="93"/>
                  </a:lnTo>
                  <a:lnTo>
                    <a:pt x="6" y="94"/>
                  </a:lnTo>
                  <a:lnTo>
                    <a:pt x="4" y="96"/>
                  </a:lnTo>
                  <a:lnTo>
                    <a:pt x="2" y="97"/>
                  </a:lnTo>
                  <a:lnTo>
                    <a:pt x="1" y="98"/>
                  </a:lnTo>
                  <a:lnTo>
                    <a:pt x="0" y="99"/>
                  </a:lnTo>
                  <a:lnTo>
                    <a:pt x="0" y="100"/>
                  </a:lnTo>
                  <a:lnTo>
                    <a:pt x="0" y="101"/>
                  </a:lnTo>
                  <a:lnTo>
                    <a:pt x="1" y="103"/>
                  </a:lnTo>
                  <a:lnTo>
                    <a:pt x="2" y="104"/>
                  </a:lnTo>
                  <a:lnTo>
                    <a:pt x="4" y="105"/>
                  </a:lnTo>
                  <a:lnTo>
                    <a:pt x="6" y="107"/>
                  </a:lnTo>
                  <a:lnTo>
                    <a:pt x="9" y="108"/>
                  </a:lnTo>
                  <a:lnTo>
                    <a:pt x="13" y="110"/>
                  </a:lnTo>
                  <a:lnTo>
                    <a:pt x="17" y="111"/>
                  </a:lnTo>
                  <a:lnTo>
                    <a:pt x="21" y="113"/>
                  </a:lnTo>
                  <a:lnTo>
                    <a:pt x="25" y="115"/>
                  </a:lnTo>
                  <a:lnTo>
                    <a:pt x="28" y="116"/>
                  </a:lnTo>
                  <a:lnTo>
                    <a:pt x="30" y="118"/>
                  </a:lnTo>
                  <a:lnTo>
                    <a:pt x="32" y="119"/>
                  </a:lnTo>
                  <a:lnTo>
                    <a:pt x="33" y="120"/>
                  </a:lnTo>
                  <a:lnTo>
                    <a:pt x="34" y="121"/>
                  </a:lnTo>
                  <a:lnTo>
                    <a:pt x="34" y="123"/>
                  </a:lnTo>
                  <a:lnTo>
                    <a:pt x="34" y="124"/>
                  </a:lnTo>
                  <a:lnTo>
                    <a:pt x="33" y="125"/>
                  </a:lnTo>
                  <a:lnTo>
                    <a:pt x="32" y="126"/>
                  </a:lnTo>
                  <a:lnTo>
                    <a:pt x="30" y="127"/>
                  </a:lnTo>
                  <a:lnTo>
                    <a:pt x="28" y="129"/>
                  </a:lnTo>
                  <a:lnTo>
                    <a:pt x="25" y="130"/>
                  </a:lnTo>
                  <a:lnTo>
                    <a:pt x="21" y="132"/>
                  </a:lnTo>
                  <a:lnTo>
                    <a:pt x="17" y="134"/>
                  </a:lnTo>
                  <a:lnTo>
                    <a:pt x="13" y="135"/>
                  </a:lnTo>
                  <a:lnTo>
                    <a:pt x="9" y="137"/>
                  </a:lnTo>
                  <a:lnTo>
                    <a:pt x="6" y="139"/>
                  </a:lnTo>
                  <a:lnTo>
                    <a:pt x="4" y="140"/>
                  </a:lnTo>
                  <a:lnTo>
                    <a:pt x="2" y="141"/>
                  </a:lnTo>
                  <a:lnTo>
                    <a:pt x="1" y="142"/>
                  </a:lnTo>
                  <a:lnTo>
                    <a:pt x="0" y="144"/>
                  </a:lnTo>
                  <a:lnTo>
                    <a:pt x="0" y="145"/>
                  </a:lnTo>
                  <a:lnTo>
                    <a:pt x="0" y="146"/>
                  </a:lnTo>
                  <a:lnTo>
                    <a:pt x="1" y="147"/>
                  </a:lnTo>
                  <a:lnTo>
                    <a:pt x="2" y="148"/>
                  </a:lnTo>
                  <a:lnTo>
                    <a:pt x="4" y="150"/>
                  </a:lnTo>
                  <a:lnTo>
                    <a:pt x="6" y="151"/>
                  </a:lnTo>
                  <a:lnTo>
                    <a:pt x="9" y="152"/>
                  </a:lnTo>
                  <a:lnTo>
                    <a:pt x="13" y="154"/>
                  </a:lnTo>
                  <a:lnTo>
                    <a:pt x="17" y="156"/>
                  </a:lnTo>
                  <a:lnTo>
                    <a:pt x="21" y="158"/>
                  </a:lnTo>
                  <a:lnTo>
                    <a:pt x="25" y="159"/>
                  </a:lnTo>
                  <a:lnTo>
                    <a:pt x="28" y="161"/>
                  </a:lnTo>
                  <a:lnTo>
                    <a:pt x="30" y="162"/>
                  </a:lnTo>
                  <a:lnTo>
                    <a:pt x="32" y="163"/>
                  </a:lnTo>
                  <a:lnTo>
                    <a:pt x="33" y="165"/>
                  </a:lnTo>
                  <a:lnTo>
                    <a:pt x="34" y="166"/>
                  </a:lnTo>
                  <a:lnTo>
                    <a:pt x="34" y="167"/>
                  </a:lnTo>
                  <a:lnTo>
                    <a:pt x="34" y="168"/>
                  </a:lnTo>
                  <a:lnTo>
                    <a:pt x="33" y="169"/>
                  </a:lnTo>
                  <a:lnTo>
                    <a:pt x="32" y="171"/>
                  </a:lnTo>
                  <a:lnTo>
                    <a:pt x="30" y="172"/>
                  </a:lnTo>
                  <a:lnTo>
                    <a:pt x="28" y="173"/>
                  </a:lnTo>
                  <a:lnTo>
                    <a:pt x="25" y="175"/>
                  </a:lnTo>
                  <a:lnTo>
                    <a:pt x="21" y="176"/>
                  </a:lnTo>
                  <a:lnTo>
                    <a:pt x="17" y="178"/>
                  </a:lnTo>
                  <a:lnTo>
                    <a:pt x="13" y="180"/>
                  </a:lnTo>
                  <a:lnTo>
                    <a:pt x="9" y="182"/>
                  </a:lnTo>
                  <a:lnTo>
                    <a:pt x="6" y="183"/>
                  </a:lnTo>
                  <a:lnTo>
                    <a:pt x="4" y="184"/>
                  </a:lnTo>
                  <a:lnTo>
                    <a:pt x="2" y="186"/>
                  </a:lnTo>
                  <a:lnTo>
                    <a:pt x="1" y="187"/>
                  </a:lnTo>
                  <a:lnTo>
                    <a:pt x="0" y="188"/>
                  </a:lnTo>
                  <a:lnTo>
                    <a:pt x="0" y="189"/>
                  </a:lnTo>
                  <a:lnTo>
                    <a:pt x="0" y="190"/>
                  </a:lnTo>
                  <a:lnTo>
                    <a:pt x="1" y="192"/>
                  </a:lnTo>
                  <a:lnTo>
                    <a:pt x="2" y="193"/>
                  </a:lnTo>
                  <a:lnTo>
                    <a:pt x="4" y="194"/>
                  </a:lnTo>
                  <a:lnTo>
                    <a:pt x="6" y="195"/>
                  </a:lnTo>
                  <a:lnTo>
                    <a:pt x="9" y="197"/>
                  </a:lnTo>
                  <a:lnTo>
                    <a:pt x="13" y="199"/>
                  </a:lnTo>
                  <a:lnTo>
                    <a:pt x="17" y="200"/>
                  </a:lnTo>
                  <a:lnTo>
                    <a:pt x="21" y="202"/>
                  </a:lnTo>
                  <a:lnTo>
                    <a:pt x="25" y="204"/>
                  </a:lnTo>
                  <a:lnTo>
                    <a:pt x="28" y="205"/>
                  </a:lnTo>
                  <a:lnTo>
                    <a:pt x="30" y="207"/>
                  </a:lnTo>
                  <a:lnTo>
                    <a:pt x="32" y="208"/>
                  </a:lnTo>
                  <a:lnTo>
                    <a:pt x="33" y="209"/>
                  </a:lnTo>
                  <a:lnTo>
                    <a:pt x="34" y="210"/>
                  </a:lnTo>
                  <a:lnTo>
                    <a:pt x="34" y="211"/>
                  </a:lnTo>
                  <a:lnTo>
                    <a:pt x="34" y="213"/>
                  </a:lnTo>
                  <a:lnTo>
                    <a:pt x="33" y="214"/>
                  </a:lnTo>
                  <a:lnTo>
                    <a:pt x="32" y="215"/>
                  </a:lnTo>
                  <a:lnTo>
                    <a:pt x="30" y="216"/>
                  </a:lnTo>
                  <a:lnTo>
                    <a:pt x="28" y="218"/>
                  </a:lnTo>
                  <a:lnTo>
                    <a:pt x="25" y="219"/>
                  </a:lnTo>
                  <a:lnTo>
                    <a:pt x="21" y="221"/>
                  </a:lnTo>
                  <a:lnTo>
                    <a:pt x="17" y="223"/>
                  </a:lnTo>
                  <a:lnTo>
                    <a:pt x="13" y="224"/>
                  </a:lnTo>
                  <a:lnTo>
                    <a:pt x="9" y="226"/>
                  </a:lnTo>
                  <a:lnTo>
                    <a:pt x="6" y="227"/>
                  </a:lnTo>
                  <a:lnTo>
                    <a:pt x="4" y="229"/>
                  </a:lnTo>
                  <a:lnTo>
                    <a:pt x="2" y="230"/>
                  </a:lnTo>
                  <a:lnTo>
                    <a:pt x="1" y="231"/>
                  </a:lnTo>
                  <a:lnTo>
                    <a:pt x="0" y="233"/>
                  </a:lnTo>
                  <a:lnTo>
                    <a:pt x="0" y="234"/>
                  </a:lnTo>
                  <a:lnTo>
                    <a:pt x="0" y="235"/>
                  </a:lnTo>
                  <a:lnTo>
                    <a:pt x="1" y="236"/>
                  </a:lnTo>
                  <a:lnTo>
                    <a:pt x="2" y="237"/>
                  </a:lnTo>
                  <a:lnTo>
                    <a:pt x="4" y="238"/>
                  </a:lnTo>
                  <a:lnTo>
                    <a:pt x="6" y="240"/>
                  </a:lnTo>
                  <a:lnTo>
                    <a:pt x="9" y="241"/>
                  </a:lnTo>
                  <a:lnTo>
                    <a:pt x="13" y="243"/>
                  </a:lnTo>
                  <a:lnTo>
                    <a:pt x="17" y="245"/>
                  </a:lnTo>
                  <a:lnTo>
                    <a:pt x="21" y="247"/>
                  </a:lnTo>
                  <a:lnTo>
                    <a:pt x="25" y="248"/>
                  </a:lnTo>
                  <a:lnTo>
                    <a:pt x="28" y="250"/>
                  </a:lnTo>
                  <a:lnTo>
                    <a:pt x="30" y="251"/>
                  </a:lnTo>
                  <a:lnTo>
                    <a:pt x="32" y="252"/>
                  </a:lnTo>
                  <a:lnTo>
                    <a:pt x="33" y="254"/>
                  </a:lnTo>
                  <a:lnTo>
                    <a:pt x="34" y="255"/>
                  </a:lnTo>
                  <a:lnTo>
                    <a:pt x="34" y="256"/>
                  </a:lnTo>
                  <a:lnTo>
                    <a:pt x="34" y="257"/>
                  </a:lnTo>
                  <a:lnTo>
                    <a:pt x="33" y="258"/>
                  </a:lnTo>
                  <a:lnTo>
                    <a:pt x="32" y="259"/>
                  </a:lnTo>
                  <a:lnTo>
                    <a:pt x="30" y="261"/>
                  </a:lnTo>
                  <a:lnTo>
                    <a:pt x="28" y="262"/>
                  </a:lnTo>
                  <a:lnTo>
                    <a:pt x="25" y="264"/>
                  </a:lnTo>
                  <a:lnTo>
                    <a:pt x="21" y="265"/>
                  </a:lnTo>
                  <a:lnTo>
                    <a:pt x="17" y="267"/>
                  </a:lnTo>
                </a:path>
              </a:pathLst>
            </a:custGeom>
            <a:noFill/>
            <a:ln w="19050">
              <a:solidFill>
                <a:srgbClr val="FF669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it-IT" smtClean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4" name="Freeform 10"/>
            <p:cNvSpPr>
              <a:spLocks/>
            </p:cNvSpPr>
            <p:nvPr/>
          </p:nvSpPr>
          <p:spPr bwMode="auto">
            <a:xfrm>
              <a:off x="2836" y="3000"/>
              <a:ext cx="40" cy="320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0" y="10"/>
                </a:cxn>
                <a:cxn ang="0">
                  <a:pos x="2" y="15"/>
                </a:cxn>
                <a:cxn ang="0">
                  <a:pos x="13" y="20"/>
                </a:cxn>
                <a:cxn ang="0">
                  <a:pos x="28" y="27"/>
                </a:cxn>
                <a:cxn ang="0">
                  <a:pos x="34" y="32"/>
                </a:cxn>
                <a:cxn ang="0">
                  <a:pos x="32" y="37"/>
                </a:cxn>
                <a:cxn ang="0">
                  <a:pos x="21" y="43"/>
                </a:cxn>
                <a:cxn ang="0">
                  <a:pos x="6" y="49"/>
                </a:cxn>
                <a:cxn ang="0">
                  <a:pos x="0" y="54"/>
                </a:cxn>
                <a:cxn ang="0">
                  <a:pos x="2" y="59"/>
                </a:cxn>
                <a:cxn ang="0">
                  <a:pos x="13" y="65"/>
                </a:cxn>
                <a:cxn ang="0">
                  <a:pos x="28" y="72"/>
                </a:cxn>
                <a:cxn ang="0">
                  <a:pos x="34" y="77"/>
                </a:cxn>
                <a:cxn ang="0">
                  <a:pos x="32" y="81"/>
                </a:cxn>
                <a:cxn ang="0">
                  <a:pos x="21" y="87"/>
                </a:cxn>
                <a:cxn ang="0">
                  <a:pos x="6" y="94"/>
                </a:cxn>
                <a:cxn ang="0">
                  <a:pos x="0" y="99"/>
                </a:cxn>
                <a:cxn ang="0">
                  <a:pos x="2" y="104"/>
                </a:cxn>
                <a:cxn ang="0">
                  <a:pos x="13" y="109"/>
                </a:cxn>
                <a:cxn ang="0">
                  <a:pos x="28" y="116"/>
                </a:cxn>
                <a:cxn ang="0">
                  <a:pos x="34" y="121"/>
                </a:cxn>
                <a:cxn ang="0">
                  <a:pos x="32" y="126"/>
                </a:cxn>
                <a:cxn ang="0">
                  <a:pos x="21" y="132"/>
                </a:cxn>
                <a:cxn ang="0">
                  <a:pos x="6" y="138"/>
                </a:cxn>
                <a:cxn ang="0">
                  <a:pos x="0" y="143"/>
                </a:cxn>
                <a:cxn ang="0">
                  <a:pos x="2" y="148"/>
                </a:cxn>
                <a:cxn ang="0">
                  <a:pos x="13" y="154"/>
                </a:cxn>
                <a:cxn ang="0">
                  <a:pos x="28" y="160"/>
                </a:cxn>
                <a:cxn ang="0">
                  <a:pos x="34" y="166"/>
                </a:cxn>
                <a:cxn ang="0">
                  <a:pos x="32" y="170"/>
                </a:cxn>
                <a:cxn ang="0">
                  <a:pos x="21" y="176"/>
                </a:cxn>
                <a:cxn ang="0">
                  <a:pos x="6" y="183"/>
                </a:cxn>
                <a:cxn ang="0">
                  <a:pos x="0" y="188"/>
                </a:cxn>
                <a:cxn ang="0">
                  <a:pos x="2" y="192"/>
                </a:cxn>
                <a:cxn ang="0">
                  <a:pos x="13" y="198"/>
                </a:cxn>
                <a:cxn ang="0">
                  <a:pos x="28" y="205"/>
                </a:cxn>
                <a:cxn ang="0">
                  <a:pos x="34" y="210"/>
                </a:cxn>
                <a:cxn ang="0">
                  <a:pos x="32" y="215"/>
                </a:cxn>
                <a:cxn ang="0">
                  <a:pos x="21" y="220"/>
                </a:cxn>
                <a:cxn ang="0">
                  <a:pos x="6" y="227"/>
                </a:cxn>
                <a:cxn ang="0">
                  <a:pos x="0" y="232"/>
                </a:cxn>
                <a:cxn ang="0">
                  <a:pos x="2" y="237"/>
                </a:cxn>
                <a:cxn ang="0">
                  <a:pos x="13" y="243"/>
                </a:cxn>
                <a:cxn ang="0">
                  <a:pos x="28" y="249"/>
                </a:cxn>
                <a:cxn ang="0">
                  <a:pos x="34" y="254"/>
                </a:cxn>
                <a:cxn ang="0">
                  <a:pos x="32" y="259"/>
                </a:cxn>
                <a:cxn ang="0">
                  <a:pos x="21" y="265"/>
                </a:cxn>
              </a:cxnLst>
              <a:rect l="0" t="0" r="r" b="b"/>
              <a:pathLst>
                <a:path w="34" h="267">
                  <a:moveTo>
                    <a:pt x="17" y="0"/>
                  </a:moveTo>
                  <a:lnTo>
                    <a:pt x="13" y="2"/>
                  </a:lnTo>
                  <a:lnTo>
                    <a:pt x="9" y="3"/>
                  </a:lnTo>
                  <a:lnTo>
                    <a:pt x="6" y="5"/>
                  </a:lnTo>
                  <a:lnTo>
                    <a:pt x="4" y="6"/>
                  </a:lnTo>
                  <a:lnTo>
                    <a:pt x="2" y="8"/>
                  </a:lnTo>
                  <a:lnTo>
                    <a:pt x="1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1" y="13"/>
                  </a:lnTo>
                  <a:lnTo>
                    <a:pt x="2" y="15"/>
                  </a:lnTo>
                  <a:lnTo>
                    <a:pt x="4" y="16"/>
                  </a:lnTo>
                  <a:lnTo>
                    <a:pt x="6" y="17"/>
                  </a:lnTo>
                  <a:lnTo>
                    <a:pt x="9" y="19"/>
                  </a:lnTo>
                  <a:lnTo>
                    <a:pt x="13" y="20"/>
                  </a:lnTo>
                  <a:lnTo>
                    <a:pt x="17" y="22"/>
                  </a:lnTo>
                  <a:lnTo>
                    <a:pt x="21" y="24"/>
                  </a:lnTo>
                  <a:lnTo>
                    <a:pt x="25" y="26"/>
                  </a:lnTo>
                  <a:lnTo>
                    <a:pt x="28" y="27"/>
                  </a:lnTo>
                  <a:lnTo>
                    <a:pt x="30" y="29"/>
                  </a:lnTo>
                  <a:lnTo>
                    <a:pt x="32" y="30"/>
                  </a:lnTo>
                  <a:lnTo>
                    <a:pt x="33" y="31"/>
                  </a:lnTo>
                  <a:lnTo>
                    <a:pt x="34" y="32"/>
                  </a:lnTo>
                  <a:lnTo>
                    <a:pt x="34" y="33"/>
                  </a:lnTo>
                  <a:lnTo>
                    <a:pt x="34" y="34"/>
                  </a:lnTo>
                  <a:lnTo>
                    <a:pt x="33" y="36"/>
                  </a:lnTo>
                  <a:lnTo>
                    <a:pt x="32" y="37"/>
                  </a:lnTo>
                  <a:lnTo>
                    <a:pt x="30" y="38"/>
                  </a:lnTo>
                  <a:lnTo>
                    <a:pt x="28" y="40"/>
                  </a:lnTo>
                  <a:lnTo>
                    <a:pt x="25" y="41"/>
                  </a:lnTo>
                  <a:lnTo>
                    <a:pt x="21" y="43"/>
                  </a:lnTo>
                  <a:lnTo>
                    <a:pt x="17" y="44"/>
                  </a:lnTo>
                  <a:lnTo>
                    <a:pt x="13" y="46"/>
                  </a:lnTo>
                  <a:lnTo>
                    <a:pt x="9" y="48"/>
                  </a:lnTo>
                  <a:lnTo>
                    <a:pt x="6" y="49"/>
                  </a:lnTo>
                  <a:lnTo>
                    <a:pt x="4" y="51"/>
                  </a:lnTo>
                  <a:lnTo>
                    <a:pt x="2" y="52"/>
                  </a:lnTo>
                  <a:lnTo>
                    <a:pt x="1" y="53"/>
                  </a:lnTo>
                  <a:lnTo>
                    <a:pt x="0" y="54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1" y="58"/>
                  </a:lnTo>
                  <a:lnTo>
                    <a:pt x="2" y="59"/>
                  </a:lnTo>
                  <a:lnTo>
                    <a:pt x="4" y="60"/>
                  </a:lnTo>
                  <a:lnTo>
                    <a:pt x="6" y="62"/>
                  </a:lnTo>
                  <a:lnTo>
                    <a:pt x="9" y="63"/>
                  </a:lnTo>
                  <a:lnTo>
                    <a:pt x="13" y="65"/>
                  </a:lnTo>
                  <a:lnTo>
                    <a:pt x="17" y="67"/>
                  </a:lnTo>
                  <a:lnTo>
                    <a:pt x="21" y="68"/>
                  </a:lnTo>
                  <a:lnTo>
                    <a:pt x="25" y="70"/>
                  </a:lnTo>
                  <a:lnTo>
                    <a:pt x="28" y="72"/>
                  </a:lnTo>
                  <a:lnTo>
                    <a:pt x="30" y="73"/>
                  </a:lnTo>
                  <a:lnTo>
                    <a:pt x="32" y="74"/>
                  </a:lnTo>
                  <a:lnTo>
                    <a:pt x="33" y="75"/>
                  </a:lnTo>
                  <a:lnTo>
                    <a:pt x="34" y="77"/>
                  </a:lnTo>
                  <a:lnTo>
                    <a:pt x="34" y="78"/>
                  </a:lnTo>
                  <a:lnTo>
                    <a:pt x="34" y="79"/>
                  </a:lnTo>
                  <a:lnTo>
                    <a:pt x="33" y="80"/>
                  </a:lnTo>
                  <a:lnTo>
                    <a:pt x="32" y="81"/>
                  </a:lnTo>
                  <a:lnTo>
                    <a:pt x="30" y="83"/>
                  </a:lnTo>
                  <a:lnTo>
                    <a:pt x="28" y="84"/>
                  </a:lnTo>
                  <a:lnTo>
                    <a:pt x="25" y="85"/>
                  </a:lnTo>
                  <a:lnTo>
                    <a:pt x="21" y="87"/>
                  </a:lnTo>
                  <a:lnTo>
                    <a:pt x="17" y="89"/>
                  </a:lnTo>
                  <a:lnTo>
                    <a:pt x="13" y="91"/>
                  </a:lnTo>
                  <a:lnTo>
                    <a:pt x="9" y="92"/>
                  </a:lnTo>
                  <a:lnTo>
                    <a:pt x="6" y="94"/>
                  </a:lnTo>
                  <a:lnTo>
                    <a:pt x="4" y="95"/>
                  </a:lnTo>
                  <a:lnTo>
                    <a:pt x="2" y="96"/>
                  </a:lnTo>
                  <a:lnTo>
                    <a:pt x="1" y="98"/>
                  </a:lnTo>
                  <a:lnTo>
                    <a:pt x="0" y="99"/>
                  </a:lnTo>
                  <a:lnTo>
                    <a:pt x="0" y="100"/>
                  </a:lnTo>
                  <a:lnTo>
                    <a:pt x="0" y="101"/>
                  </a:lnTo>
                  <a:lnTo>
                    <a:pt x="1" y="102"/>
                  </a:lnTo>
                  <a:lnTo>
                    <a:pt x="2" y="104"/>
                  </a:lnTo>
                  <a:lnTo>
                    <a:pt x="4" y="105"/>
                  </a:lnTo>
                  <a:lnTo>
                    <a:pt x="6" y="106"/>
                  </a:lnTo>
                  <a:lnTo>
                    <a:pt x="9" y="108"/>
                  </a:lnTo>
                  <a:lnTo>
                    <a:pt x="13" y="109"/>
                  </a:lnTo>
                  <a:lnTo>
                    <a:pt x="17" y="111"/>
                  </a:lnTo>
                  <a:lnTo>
                    <a:pt x="21" y="113"/>
                  </a:lnTo>
                  <a:lnTo>
                    <a:pt x="25" y="115"/>
                  </a:lnTo>
                  <a:lnTo>
                    <a:pt x="28" y="116"/>
                  </a:lnTo>
                  <a:lnTo>
                    <a:pt x="30" y="117"/>
                  </a:lnTo>
                  <a:lnTo>
                    <a:pt x="32" y="119"/>
                  </a:lnTo>
                  <a:lnTo>
                    <a:pt x="33" y="120"/>
                  </a:lnTo>
                  <a:lnTo>
                    <a:pt x="34" y="121"/>
                  </a:lnTo>
                  <a:lnTo>
                    <a:pt x="34" y="122"/>
                  </a:lnTo>
                  <a:lnTo>
                    <a:pt x="34" y="123"/>
                  </a:lnTo>
                  <a:lnTo>
                    <a:pt x="33" y="125"/>
                  </a:lnTo>
                  <a:lnTo>
                    <a:pt x="32" y="126"/>
                  </a:lnTo>
                  <a:lnTo>
                    <a:pt x="30" y="127"/>
                  </a:lnTo>
                  <a:lnTo>
                    <a:pt x="28" y="128"/>
                  </a:lnTo>
                  <a:lnTo>
                    <a:pt x="25" y="130"/>
                  </a:lnTo>
                  <a:lnTo>
                    <a:pt x="21" y="132"/>
                  </a:lnTo>
                  <a:lnTo>
                    <a:pt x="17" y="133"/>
                  </a:lnTo>
                  <a:lnTo>
                    <a:pt x="13" y="135"/>
                  </a:lnTo>
                  <a:lnTo>
                    <a:pt x="9" y="137"/>
                  </a:lnTo>
                  <a:lnTo>
                    <a:pt x="6" y="138"/>
                  </a:lnTo>
                  <a:lnTo>
                    <a:pt x="4" y="140"/>
                  </a:lnTo>
                  <a:lnTo>
                    <a:pt x="2" y="141"/>
                  </a:lnTo>
                  <a:lnTo>
                    <a:pt x="1" y="142"/>
                  </a:lnTo>
                  <a:lnTo>
                    <a:pt x="0" y="143"/>
                  </a:lnTo>
                  <a:lnTo>
                    <a:pt x="0" y="144"/>
                  </a:lnTo>
                  <a:lnTo>
                    <a:pt x="0" y="146"/>
                  </a:lnTo>
                  <a:lnTo>
                    <a:pt x="1" y="147"/>
                  </a:lnTo>
                  <a:lnTo>
                    <a:pt x="2" y="148"/>
                  </a:lnTo>
                  <a:lnTo>
                    <a:pt x="4" y="149"/>
                  </a:lnTo>
                  <a:lnTo>
                    <a:pt x="6" y="151"/>
                  </a:lnTo>
                  <a:lnTo>
                    <a:pt x="9" y="152"/>
                  </a:lnTo>
                  <a:lnTo>
                    <a:pt x="13" y="154"/>
                  </a:lnTo>
                  <a:lnTo>
                    <a:pt x="17" y="156"/>
                  </a:lnTo>
                  <a:lnTo>
                    <a:pt x="21" y="157"/>
                  </a:lnTo>
                  <a:lnTo>
                    <a:pt x="25" y="159"/>
                  </a:lnTo>
                  <a:lnTo>
                    <a:pt x="28" y="160"/>
                  </a:lnTo>
                  <a:lnTo>
                    <a:pt x="30" y="162"/>
                  </a:lnTo>
                  <a:lnTo>
                    <a:pt x="32" y="163"/>
                  </a:lnTo>
                  <a:lnTo>
                    <a:pt x="33" y="164"/>
                  </a:lnTo>
                  <a:lnTo>
                    <a:pt x="34" y="166"/>
                  </a:lnTo>
                  <a:lnTo>
                    <a:pt x="34" y="167"/>
                  </a:lnTo>
                  <a:lnTo>
                    <a:pt x="34" y="168"/>
                  </a:lnTo>
                  <a:lnTo>
                    <a:pt x="33" y="169"/>
                  </a:lnTo>
                  <a:lnTo>
                    <a:pt x="32" y="170"/>
                  </a:lnTo>
                  <a:lnTo>
                    <a:pt x="30" y="171"/>
                  </a:lnTo>
                  <a:lnTo>
                    <a:pt x="28" y="173"/>
                  </a:lnTo>
                  <a:lnTo>
                    <a:pt x="25" y="174"/>
                  </a:lnTo>
                  <a:lnTo>
                    <a:pt x="21" y="176"/>
                  </a:lnTo>
                  <a:lnTo>
                    <a:pt x="17" y="178"/>
                  </a:lnTo>
                  <a:lnTo>
                    <a:pt x="13" y="180"/>
                  </a:lnTo>
                  <a:lnTo>
                    <a:pt x="9" y="181"/>
                  </a:lnTo>
                  <a:lnTo>
                    <a:pt x="6" y="183"/>
                  </a:lnTo>
                  <a:lnTo>
                    <a:pt x="4" y="184"/>
                  </a:lnTo>
                  <a:lnTo>
                    <a:pt x="2" y="185"/>
                  </a:lnTo>
                  <a:lnTo>
                    <a:pt x="1" y="187"/>
                  </a:lnTo>
                  <a:lnTo>
                    <a:pt x="0" y="188"/>
                  </a:lnTo>
                  <a:lnTo>
                    <a:pt x="0" y="189"/>
                  </a:lnTo>
                  <a:lnTo>
                    <a:pt x="0" y="190"/>
                  </a:lnTo>
                  <a:lnTo>
                    <a:pt x="1" y="191"/>
                  </a:lnTo>
                  <a:lnTo>
                    <a:pt x="2" y="192"/>
                  </a:lnTo>
                  <a:lnTo>
                    <a:pt x="4" y="194"/>
                  </a:lnTo>
                  <a:lnTo>
                    <a:pt x="6" y="195"/>
                  </a:lnTo>
                  <a:lnTo>
                    <a:pt x="9" y="197"/>
                  </a:lnTo>
                  <a:lnTo>
                    <a:pt x="13" y="198"/>
                  </a:lnTo>
                  <a:lnTo>
                    <a:pt x="17" y="200"/>
                  </a:lnTo>
                  <a:lnTo>
                    <a:pt x="21" y="202"/>
                  </a:lnTo>
                  <a:lnTo>
                    <a:pt x="25" y="203"/>
                  </a:lnTo>
                  <a:lnTo>
                    <a:pt x="28" y="205"/>
                  </a:lnTo>
                  <a:lnTo>
                    <a:pt x="30" y="206"/>
                  </a:lnTo>
                  <a:lnTo>
                    <a:pt x="32" y="208"/>
                  </a:lnTo>
                  <a:lnTo>
                    <a:pt x="33" y="209"/>
                  </a:lnTo>
                  <a:lnTo>
                    <a:pt x="34" y="210"/>
                  </a:lnTo>
                  <a:lnTo>
                    <a:pt x="34" y="211"/>
                  </a:lnTo>
                  <a:lnTo>
                    <a:pt x="34" y="212"/>
                  </a:lnTo>
                  <a:lnTo>
                    <a:pt x="33" y="213"/>
                  </a:lnTo>
                  <a:lnTo>
                    <a:pt x="32" y="215"/>
                  </a:lnTo>
                  <a:lnTo>
                    <a:pt x="30" y="216"/>
                  </a:lnTo>
                  <a:lnTo>
                    <a:pt x="28" y="217"/>
                  </a:lnTo>
                  <a:lnTo>
                    <a:pt x="25" y="219"/>
                  </a:lnTo>
                  <a:lnTo>
                    <a:pt x="21" y="220"/>
                  </a:lnTo>
                  <a:lnTo>
                    <a:pt x="17" y="222"/>
                  </a:lnTo>
                  <a:lnTo>
                    <a:pt x="13" y="224"/>
                  </a:lnTo>
                  <a:lnTo>
                    <a:pt x="9" y="226"/>
                  </a:lnTo>
                  <a:lnTo>
                    <a:pt x="6" y="227"/>
                  </a:lnTo>
                  <a:lnTo>
                    <a:pt x="4" y="229"/>
                  </a:lnTo>
                  <a:lnTo>
                    <a:pt x="2" y="230"/>
                  </a:lnTo>
                  <a:lnTo>
                    <a:pt x="1" y="231"/>
                  </a:lnTo>
                  <a:lnTo>
                    <a:pt x="0" y="232"/>
                  </a:lnTo>
                  <a:lnTo>
                    <a:pt x="0" y="233"/>
                  </a:lnTo>
                  <a:lnTo>
                    <a:pt x="0" y="234"/>
                  </a:lnTo>
                  <a:lnTo>
                    <a:pt x="1" y="236"/>
                  </a:lnTo>
                  <a:lnTo>
                    <a:pt x="2" y="237"/>
                  </a:lnTo>
                  <a:lnTo>
                    <a:pt x="4" y="238"/>
                  </a:lnTo>
                  <a:lnTo>
                    <a:pt x="6" y="240"/>
                  </a:lnTo>
                  <a:lnTo>
                    <a:pt x="9" y="241"/>
                  </a:lnTo>
                  <a:lnTo>
                    <a:pt x="13" y="243"/>
                  </a:lnTo>
                  <a:lnTo>
                    <a:pt x="17" y="244"/>
                  </a:lnTo>
                  <a:lnTo>
                    <a:pt x="21" y="246"/>
                  </a:lnTo>
                  <a:lnTo>
                    <a:pt x="25" y="248"/>
                  </a:lnTo>
                  <a:lnTo>
                    <a:pt x="28" y="249"/>
                  </a:lnTo>
                  <a:lnTo>
                    <a:pt x="30" y="251"/>
                  </a:lnTo>
                  <a:lnTo>
                    <a:pt x="32" y="252"/>
                  </a:lnTo>
                  <a:lnTo>
                    <a:pt x="33" y="253"/>
                  </a:lnTo>
                  <a:lnTo>
                    <a:pt x="34" y="254"/>
                  </a:lnTo>
                  <a:lnTo>
                    <a:pt x="34" y="256"/>
                  </a:lnTo>
                  <a:lnTo>
                    <a:pt x="34" y="257"/>
                  </a:lnTo>
                  <a:lnTo>
                    <a:pt x="33" y="258"/>
                  </a:lnTo>
                  <a:lnTo>
                    <a:pt x="32" y="259"/>
                  </a:lnTo>
                  <a:lnTo>
                    <a:pt x="30" y="260"/>
                  </a:lnTo>
                  <a:lnTo>
                    <a:pt x="28" y="262"/>
                  </a:lnTo>
                  <a:lnTo>
                    <a:pt x="25" y="263"/>
                  </a:lnTo>
                  <a:lnTo>
                    <a:pt x="21" y="265"/>
                  </a:lnTo>
                  <a:lnTo>
                    <a:pt x="17" y="267"/>
                  </a:lnTo>
                </a:path>
              </a:pathLst>
            </a:custGeom>
            <a:noFill/>
            <a:ln w="19050">
              <a:solidFill>
                <a:srgbClr val="FF669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it-IT" smtClean="0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35" name="Group 12"/>
          <p:cNvGrpSpPr>
            <a:grpSpLocks/>
          </p:cNvGrpSpPr>
          <p:nvPr/>
        </p:nvGrpSpPr>
        <p:grpSpPr bwMode="auto">
          <a:xfrm flipH="1">
            <a:off x="2590800" y="2038351"/>
            <a:ext cx="992188" cy="457200"/>
            <a:chOff x="3743" y="2160"/>
            <a:chExt cx="625" cy="288"/>
          </a:xfrm>
        </p:grpSpPr>
        <p:grpSp>
          <p:nvGrpSpPr>
            <p:cNvPr id="36" name="Group 13"/>
            <p:cNvGrpSpPr>
              <a:grpSpLocks/>
            </p:cNvGrpSpPr>
            <p:nvPr/>
          </p:nvGrpSpPr>
          <p:grpSpPr bwMode="auto">
            <a:xfrm rot="-5430836">
              <a:off x="3665" y="2262"/>
              <a:ext cx="237" cy="81"/>
              <a:chOff x="5408" y="1024"/>
              <a:chExt cx="288" cy="144"/>
            </a:xfrm>
          </p:grpSpPr>
          <p:sp>
            <p:nvSpPr>
              <p:cNvPr id="38" name="Rectangle 37"/>
              <p:cNvSpPr>
                <a:spLocks noChangeArrowheads="1"/>
              </p:cNvSpPr>
              <p:nvPr/>
            </p:nvSpPr>
            <p:spPr bwMode="auto">
              <a:xfrm>
                <a:off x="5408" y="1024"/>
                <a:ext cx="288" cy="144"/>
              </a:xfrm>
              <a:prstGeom prst="rect">
                <a:avLst/>
              </a:prstGeom>
              <a:gradFill rotWithShape="1">
                <a:gsLst>
                  <a:gs pos="0">
                    <a:srgbClr val="BBE0E3">
                      <a:gamma/>
                      <a:shade val="46275"/>
                      <a:invGamma/>
                    </a:srgbClr>
                  </a:gs>
                  <a:gs pos="50000">
                    <a:srgbClr val="BBE0E3"/>
                  </a:gs>
                  <a:gs pos="100000">
                    <a:srgbClr val="BBE0E3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kern="0" smtClea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9" name="Line 15"/>
              <p:cNvSpPr>
                <a:spLocks noChangeShapeType="1"/>
              </p:cNvSpPr>
              <p:nvPr/>
            </p:nvSpPr>
            <p:spPr bwMode="auto">
              <a:xfrm>
                <a:off x="5440" y="1032"/>
                <a:ext cx="0" cy="136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kern="0" smtClea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0" name="Line 16"/>
              <p:cNvSpPr>
                <a:spLocks noChangeShapeType="1"/>
              </p:cNvSpPr>
              <p:nvPr/>
            </p:nvSpPr>
            <p:spPr bwMode="auto">
              <a:xfrm>
                <a:off x="5472" y="1028"/>
                <a:ext cx="0" cy="136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kern="0" smtClea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1" name="Line 17"/>
              <p:cNvSpPr>
                <a:spLocks noChangeShapeType="1"/>
              </p:cNvSpPr>
              <p:nvPr/>
            </p:nvSpPr>
            <p:spPr bwMode="auto">
              <a:xfrm>
                <a:off x="5504" y="1024"/>
                <a:ext cx="0" cy="136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kern="0" smtClea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2" name="Line 18"/>
              <p:cNvSpPr>
                <a:spLocks noChangeShapeType="1"/>
              </p:cNvSpPr>
              <p:nvPr/>
            </p:nvSpPr>
            <p:spPr bwMode="auto">
              <a:xfrm>
                <a:off x="5540" y="1024"/>
                <a:ext cx="0" cy="136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kern="0" smtClea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3" name="Line 19"/>
              <p:cNvSpPr>
                <a:spLocks noChangeShapeType="1"/>
              </p:cNvSpPr>
              <p:nvPr/>
            </p:nvSpPr>
            <p:spPr bwMode="auto">
              <a:xfrm>
                <a:off x="5572" y="1028"/>
                <a:ext cx="0" cy="136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kern="0" smtClea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4" name="Line 20"/>
              <p:cNvSpPr>
                <a:spLocks noChangeShapeType="1"/>
              </p:cNvSpPr>
              <p:nvPr/>
            </p:nvSpPr>
            <p:spPr bwMode="auto">
              <a:xfrm>
                <a:off x="5604" y="1028"/>
                <a:ext cx="0" cy="136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kern="0" smtClea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5" name="Line 21"/>
              <p:cNvSpPr>
                <a:spLocks noChangeShapeType="1"/>
              </p:cNvSpPr>
              <p:nvPr/>
            </p:nvSpPr>
            <p:spPr bwMode="auto">
              <a:xfrm>
                <a:off x="5636" y="1024"/>
                <a:ext cx="0" cy="136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kern="0" smtClea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6" name="Line 22"/>
              <p:cNvSpPr>
                <a:spLocks noChangeShapeType="1"/>
              </p:cNvSpPr>
              <p:nvPr/>
            </p:nvSpPr>
            <p:spPr bwMode="auto">
              <a:xfrm>
                <a:off x="5668" y="1028"/>
                <a:ext cx="0" cy="136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kern="0" smtClean="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37" name="Rectangle 23"/>
            <p:cNvSpPr>
              <a:spLocks noChangeArrowheads="1"/>
            </p:cNvSpPr>
            <p:nvPr/>
          </p:nvSpPr>
          <p:spPr bwMode="auto">
            <a:xfrm>
              <a:off x="3792" y="2160"/>
              <a:ext cx="576" cy="288"/>
            </a:xfrm>
            <a:prstGeom prst="rect">
              <a:avLst/>
            </a:prstGeom>
            <a:gradFill rotWithShape="1">
              <a:gsLst>
                <a:gs pos="0">
                  <a:srgbClr val="BBE0E3">
                    <a:gamma/>
                    <a:shade val="46275"/>
                    <a:invGamma/>
                  </a:srgbClr>
                </a:gs>
                <a:gs pos="50000">
                  <a:srgbClr val="BBE0E3"/>
                </a:gs>
                <a:gs pos="100000">
                  <a:srgbClr val="BBE0E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kern="0" smtClean="0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47" name="Immagine 2" descr="Figure_33_01_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535" y="3658011"/>
            <a:ext cx="5135279" cy="233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7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Tecnezio 99-m</a:t>
            </a:r>
          </a:p>
        </p:txBody>
      </p:sp>
      <p:grpSp>
        <p:nvGrpSpPr>
          <p:cNvPr id="6" name="Gruppo 1"/>
          <p:cNvGrpSpPr/>
          <p:nvPr/>
        </p:nvGrpSpPr>
        <p:grpSpPr>
          <a:xfrm>
            <a:off x="228610" y="1655654"/>
            <a:ext cx="3816424" cy="2791472"/>
            <a:chOff x="2630494" y="1907250"/>
            <a:chExt cx="3816424" cy="3721963"/>
          </a:xfrm>
        </p:grpSpPr>
        <p:cxnSp>
          <p:nvCxnSpPr>
            <p:cNvPr id="7" name="Connettore 1 46"/>
            <p:cNvCxnSpPr/>
            <p:nvPr/>
          </p:nvCxnSpPr>
          <p:spPr>
            <a:xfrm>
              <a:off x="5715760" y="1907250"/>
              <a:ext cx="731158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1 47"/>
            <p:cNvCxnSpPr/>
            <p:nvPr/>
          </p:nvCxnSpPr>
          <p:spPr>
            <a:xfrm>
              <a:off x="4497163" y="2786776"/>
              <a:ext cx="649918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ttore 1 48"/>
            <p:cNvCxnSpPr/>
            <p:nvPr/>
          </p:nvCxnSpPr>
          <p:spPr>
            <a:xfrm>
              <a:off x="3494590" y="3203394"/>
              <a:ext cx="649918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ttore 1 49"/>
            <p:cNvCxnSpPr/>
            <p:nvPr/>
          </p:nvCxnSpPr>
          <p:spPr>
            <a:xfrm>
              <a:off x="3422582" y="4427530"/>
              <a:ext cx="812398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2 50"/>
            <p:cNvCxnSpPr/>
            <p:nvPr/>
          </p:nvCxnSpPr>
          <p:spPr>
            <a:xfrm flipH="1">
              <a:off x="5147081" y="1907250"/>
              <a:ext cx="568679" cy="879526"/>
            </a:xfrm>
            <a:prstGeom prst="straightConnector1">
              <a:avLst/>
            </a:prstGeom>
            <a:ln w="3175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2 51"/>
            <p:cNvCxnSpPr/>
            <p:nvPr/>
          </p:nvCxnSpPr>
          <p:spPr>
            <a:xfrm flipH="1">
              <a:off x="4142662" y="2786776"/>
              <a:ext cx="354502" cy="416618"/>
            </a:xfrm>
            <a:prstGeom prst="straightConnector1">
              <a:avLst/>
            </a:prstGeom>
            <a:ln w="3175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2 52"/>
            <p:cNvCxnSpPr/>
            <p:nvPr/>
          </p:nvCxnSpPr>
          <p:spPr>
            <a:xfrm flipH="1">
              <a:off x="4214670" y="2786776"/>
              <a:ext cx="282494" cy="1640754"/>
            </a:xfrm>
            <a:prstGeom prst="straightConnector1">
              <a:avLst/>
            </a:prstGeom>
            <a:ln w="3175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asellaDiTesto 36"/>
            <p:cNvSpPr txBox="1"/>
            <p:nvPr/>
          </p:nvSpPr>
          <p:spPr>
            <a:xfrm>
              <a:off x="5685527" y="1907250"/>
              <a:ext cx="653670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/>
              <a:r>
                <a:rPr lang="it-IT" sz="1400" baseline="30000" dirty="0" smtClean="0">
                  <a:solidFill>
                    <a:srgbClr val="000000"/>
                  </a:solidFill>
                  <a:latin typeface="Arial"/>
                </a:rPr>
                <a:t>99</a:t>
              </a:r>
              <a:r>
                <a:rPr lang="it-IT" sz="1400" dirty="0" smtClean="0">
                  <a:solidFill>
                    <a:srgbClr val="000000"/>
                  </a:solidFill>
                  <a:latin typeface="Arial"/>
                </a:rPr>
                <a:t>Mo</a:t>
              </a:r>
            </a:p>
            <a:p>
              <a:pPr algn="ctr" defTabSz="914400"/>
              <a:r>
                <a:rPr lang="it-IT" sz="1400" dirty="0" smtClean="0">
                  <a:solidFill>
                    <a:srgbClr val="000000"/>
                  </a:solidFill>
                  <a:latin typeface="Arial"/>
                </a:rPr>
                <a:t>(67 h)</a:t>
              </a:r>
              <a:endParaRPr lang="it-IT" sz="14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" name="CasellaDiTesto 37"/>
            <p:cNvSpPr txBox="1"/>
            <p:nvPr/>
          </p:nvSpPr>
          <p:spPr>
            <a:xfrm>
              <a:off x="4458536" y="2771346"/>
              <a:ext cx="703550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/>
              <a:r>
                <a:rPr lang="it-IT" sz="1400" baseline="30000" dirty="0" smtClean="0">
                  <a:solidFill>
                    <a:srgbClr val="000000"/>
                  </a:solidFill>
                  <a:latin typeface="Arial"/>
                </a:rPr>
                <a:t>99m</a:t>
              </a:r>
              <a:r>
                <a:rPr lang="it-IT" sz="1400" dirty="0" smtClean="0">
                  <a:solidFill>
                    <a:srgbClr val="000000"/>
                  </a:solidFill>
                  <a:latin typeface="Arial"/>
                </a:rPr>
                <a:t>Tc</a:t>
              </a:r>
            </a:p>
            <a:p>
              <a:pPr algn="ctr" defTabSz="914400"/>
              <a:r>
                <a:rPr lang="it-IT" sz="1400" dirty="0" smtClean="0">
                  <a:solidFill>
                    <a:srgbClr val="000000"/>
                  </a:solidFill>
                  <a:latin typeface="Arial"/>
                </a:rPr>
                <a:t>(</a:t>
              </a:r>
              <a:r>
                <a:rPr lang="it-IT" sz="1400" dirty="0">
                  <a:solidFill>
                    <a:srgbClr val="000000"/>
                  </a:solidFill>
                  <a:latin typeface="Arial"/>
                </a:rPr>
                <a:t>6</a:t>
              </a:r>
              <a:r>
                <a:rPr lang="it-IT" sz="1400" dirty="0" smtClean="0">
                  <a:solidFill>
                    <a:srgbClr val="000000"/>
                  </a:solidFill>
                  <a:latin typeface="Arial"/>
                </a:rPr>
                <a:t>.6 h)</a:t>
              </a:r>
              <a:endParaRPr lang="it-IT" sz="14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" name="CasellaDiTesto 38"/>
            <p:cNvSpPr txBox="1"/>
            <p:nvPr/>
          </p:nvSpPr>
          <p:spPr>
            <a:xfrm>
              <a:off x="3422582" y="4931586"/>
              <a:ext cx="78332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/>
              <a:r>
                <a:rPr lang="it-IT" sz="1400" baseline="30000" dirty="0" smtClean="0">
                  <a:solidFill>
                    <a:srgbClr val="000000"/>
                  </a:solidFill>
                  <a:latin typeface="Arial"/>
                </a:rPr>
                <a:t>99</a:t>
              </a:r>
              <a:r>
                <a:rPr lang="it-IT" sz="1400" dirty="0" smtClean="0">
                  <a:solidFill>
                    <a:srgbClr val="000000"/>
                  </a:solidFill>
                  <a:latin typeface="Arial"/>
                </a:rPr>
                <a:t>Ru</a:t>
              </a:r>
            </a:p>
            <a:p>
              <a:pPr algn="ctr" defTabSz="914400"/>
              <a:r>
                <a:rPr lang="it-IT" sz="1400" dirty="0" smtClean="0">
                  <a:solidFill>
                    <a:srgbClr val="000000"/>
                  </a:solidFill>
                  <a:latin typeface="Arial"/>
                </a:rPr>
                <a:t>(</a:t>
              </a:r>
              <a:r>
                <a:rPr lang="it-IT" sz="1400" dirty="0" err="1" smtClean="0">
                  <a:solidFill>
                    <a:srgbClr val="000000"/>
                  </a:solidFill>
                  <a:latin typeface="Arial"/>
                </a:rPr>
                <a:t>stable</a:t>
              </a:r>
              <a:r>
                <a:rPr lang="it-IT" sz="1400" dirty="0" smtClean="0">
                  <a:solidFill>
                    <a:srgbClr val="000000"/>
                  </a:solidFill>
                  <a:latin typeface="Arial"/>
                </a:rPr>
                <a:t>)</a:t>
              </a:r>
              <a:endParaRPr lang="it-IT" sz="1400" dirty="0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17" name="Connettore 2 39"/>
            <p:cNvCxnSpPr/>
            <p:nvPr/>
          </p:nvCxnSpPr>
          <p:spPr>
            <a:xfrm>
              <a:off x="3782622" y="4427530"/>
              <a:ext cx="0" cy="432048"/>
            </a:xfrm>
            <a:prstGeom prst="straightConnector1">
              <a:avLst/>
            </a:prstGeom>
            <a:ln w="3175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CasellaDiTesto 40"/>
            <p:cNvSpPr txBox="1"/>
            <p:nvPr/>
          </p:nvSpPr>
          <p:spPr>
            <a:xfrm>
              <a:off x="4555841" y="2123274"/>
              <a:ext cx="836858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/>
              <a:r>
                <a:rPr lang="it-IT" sz="1400" dirty="0" smtClean="0">
                  <a:solidFill>
                    <a:srgbClr val="000000"/>
                  </a:solidFill>
                  <a:latin typeface="Arial"/>
                </a:rPr>
                <a:t>100% β</a:t>
              </a:r>
              <a:r>
                <a:rPr lang="it-IT" sz="1400" baseline="30000" dirty="0" smtClean="0">
                  <a:solidFill>
                    <a:srgbClr val="000000"/>
                  </a:solidFill>
                  <a:latin typeface="Arial"/>
                </a:rPr>
                <a:t>-</a:t>
              </a:r>
              <a:endParaRPr lang="it-IT" sz="14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9" name="CasellaDiTesto 41"/>
            <p:cNvSpPr txBox="1"/>
            <p:nvPr/>
          </p:nvSpPr>
          <p:spPr>
            <a:xfrm>
              <a:off x="4319699" y="3491426"/>
              <a:ext cx="1005403" cy="8207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/>
              <a:r>
                <a:rPr lang="it-IT" sz="2000" dirty="0" smtClean="0">
                  <a:solidFill>
                    <a:srgbClr val="000000"/>
                  </a:solidFill>
                  <a:latin typeface="Symbol" charset="2"/>
                  <a:cs typeface="Symbol" charset="2"/>
                </a:rPr>
                <a:t>g</a:t>
              </a:r>
              <a:r>
                <a:rPr lang="it-IT" sz="1400" dirty="0" smtClean="0">
                  <a:solidFill>
                    <a:srgbClr val="000000"/>
                  </a:solidFill>
                  <a:latin typeface="Arial"/>
                </a:rPr>
                <a:t>, 1.4%</a:t>
              </a:r>
            </a:p>
            <a:p>
              <a:pPr algn="ctr" defTabSz="914400"/>
              <a:r>
                <a:rPr lang="it-IT" sz="1400" dirty="0" smtClean="0">
                  <a:solidFill>
                    <a:srgbClr val="000000"/>
                  </a:solidFill>
                  <a:latin typeface="Arial"/>
                </a:rPr>
                <a:t>142.6 </a:t>
              </a:r>
              <a:r>
                <a:rPr lang="it-IT" sz="1400" dirty="0" err="1" smtClean="0">
                  <a:solidFill>
                    <a:srgbClr val="000000"/>
                  </a:solidFill>
                  <a:latin typeface="Arial"/>
                </a:rPr>
                <a:t>keV</a:t>
              </a:r>
              <a:endParaRPr lang="it-IT" sz="1400" dirty="0" smtClean="0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20" name="Connettore 1 53"/>
            <p:cNvCxnSpPr/>
            <p:nvPr/>
          </p:nvCxnSpPr>
          <p:spPr>
            <a:xfrm>
              <a:off x="3422582" y="4859578"/>
              <a:ext cx="812398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2 54"/>
            <p:cNvCxnSpPr/>
            <p:nvPr/>
          </p:nvCxnSpPr>
          <p:spPr>
            <a:xfrm>
              <a:off x="3854630" y="3203394"/>
              <a:ext cx="0" cy="1224136"/>
            </a:xfrm>
            <a:prstGeom prst="straightConnector1">
              <a:avLst/>
            </a:prstGeom>
            <a:ln w="3175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ttangolo 55"/>
            <p:cNvSpPr/>
            <p:nvPr/>
          </p:nvSpPr>
          <p:spPr>
            <a:xfrm>
              <a:off x="3854630" y="4499538"/>
              <a:ext cx="327792" cy="4103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/>
              <a:r>
                <a:rPr lang="it-IT" sz="1400" dirty="0">
                  <a:solidFill>
                    <a:srgbClr val="000000"/>
                  </a:solidFill>
                  <a:latin typeface="Arial"/>
                </a:rPr>
                <a:t>β</a:t>
              </a:r>
              <a:r>
                <a:rPr lang="it-IT" sz="1400" baseline="30000" dirty="0">
                  <a:solidFill>
                    <a:srgbClr val="000000"/>
                  </a:solidFill>
                  <a:latin typeface="Arial"/>
                </a:rPr>
                <a:t>-</a:t>
              </a:r>
              <a:endParaRPr lang="it-IT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3" name="CasellaDiTesto 59"/>
            <p:cNvSpPr txBox="1"/>
            <p:nvPr/>
          </p:nvSpPr>
          <p:spPr>
            <a:xfrm>
              <a:off x="2846518" y="3347410"/>
              <a:ext cx="1005403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/>
              <a:r>
                <a:rPr lang="it-IT" sz="2000" dirty="0">
                  <a:solidFill>
                    <a:srgbClr val="000000"/>
                  </a:solidFill>
                  <a:latin typeface="Symbol" charset="2"/>
                  <a:cs typeface="Symbol" charset="2"/>
                </a:rPr>
                <a:t>g</a:t>
              </a:r>
              <a:r>
                <a:rPr lang="it-IT" sz="1400" dirty="0" smtClean="0">
                  <a:solidFill>
                    <a:srgbClr val="000000"/>
                  </a:solidFill>
                  <a:latin typeface="Arial"/>
                </a:rPr>
                <a:t>, 98.6%</a:t>
              </a:r>
            </a:p>
            <a:p>
              <a:pPr algn="ctr" defTabSz="914400"/>
              <a:r>
                <a:rPr lang="it-IT" sz="1400" dirty="0" smtClean="0">
                  <a:solidFill>
                    <a:srgbClr val="000000"/>
                  </a:solidFill>
                  <a:latin typeface="Arial"/>
                </a:rPr>
                <a:t>140.5 </a:t>
              </a:r>
              <a:r>
                <a:rPr lang="it-IT" sz="1400" dirty="0" err="1" smtClean="0">
                  <a:solidFill>
                    <a:srgbClr val="000000"/>
                  </a:solidFill>
                  <a:latin typeface="Arial"/>
                </a:rPr>
                <a:t>keV</a:t>
              </a:r>
              <a:endParaRPr lang="it-IT" sz="1400" dirty="0" smtClean="0">
                <a:solidFill>
                  <a:srgbClr val="000000"/>
                </a:solidFill>
                <a:latin typeface="Arial"/>
              </a:endParaRPr>
            </a:p>
            <a:p>
              <a:pPr algn="ctr" defTabSz="914400"/>
              <a:r>
                <a:rPr lang="it-IT" sz="1400" dirty="0" smtClean="0">
                  <a:solidFill>
                    <a:srgbClr val="000000"/>
                  </a:solidFill>
                  <a:latin typeface="Arial"/>
                </a:rPr>
                <a:t>(6.6 h)</a:t>
              </a:r>
              <a:endParaRPr lang="it-IT" sz="14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" name="CasellaDiTesto 60"/>
            <p:cNvSpPr txBox="1"/>
            <p:nvPr/>
          </p:nvSpPr>
          <p:spPr>
            <a:xfrm>
              <a:off x="2630494" y="4499538"/>
              <a:ext cx="1159292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/>
              <a:r>
                <a:rPr lang="it-IT" sz="1400" dirty="0" smtClean="0">
                  <a:solidFill>
                    <a:srgbClr val="000000"/>
                  </a:solidFill>
                  <a:latin typeface="Arial"/>
                </a:rPr>
                <a:t>  2.2 × 10</a:t>
              </a:r>
              <a:r>
                <a:rPr lang="it-IT" sz="1400" baseline="30000" dirty="0" smtClean="0">
                  <a:solidFill>
                    <a:srgbClr val="000000"/>
                  </a:solidFill>
                  <a:latin typeface="Arial"/>
                </a:rPr>
                <a:t>5</a:t>
              </a:r>
              <a:r>
                <a:rPr lang="it-IT" sz="1400" dirty="0" smtClean="0">
                  <a:solidFill>
                    <a:srgbClr val="000000"/>
                  </a:solidFill>
                  <a:latin typeface="Arial"/>
                </a:rPr>
                <a:t> y</a:t>
              </a:r>
              <a:endParaRPr lang="it-IT" sz="1400" dirty="0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26" name="Picture 8" descr="I125MouseThyroid1ai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281" y="2960470"/>
            <a:ext cx="2465388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Immagine 5" descr="Immagine1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53200" y="2463040"/>
            <a:ext cx="2452456" cy="3578944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4400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7" descr="StepOne_Irradiati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646" y="185436"/>
            <a:ext cx="5774919" cy="4189362"/>
          </a:xfrm>
          <a:prstGeom prst="rect">
            <a:avLst/>
          </a:prstGeom>
        </p:spPr>
      </p:pic>
      <p:sp>
        <p:nvSpPr>
          <p:cNvPr id="84" name="Title 8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Produzione di Radioisotopi con Ciclotrone</a:t>
            </a:r>
          </a:p>
        </p:txBody>
      </p:sp>
      <p:grpSp>
        <p:nvGrpSpPr>
          <p:cNvPr id="7" name="Gruppo 101"/>
          <p:cNvGrpSpPr/>
          <p:nvPr/>
        </p:nvGrpSpPr>
        <p:grpSpPr>
          <a:xfrm>
            <a:off x="2390272" y="3774988"/>
            <a:ext cx="4684535" cy="2346165"/>
            <a:chOff x="2219425" y="4096424"/>
            <a:chExt cx="4684535" cy="2346165"/>
          </a:xfrm>
        </p:grpSpPr>
        <p:cxnSp>
          <p:nvCxnSpPr>
            <p:cNvPr id="8" name="Connettore 2 4"/>
            <p:cNvCxnSpPr/>
            <p:nvPr/>
          </p:nvCxnSpPr>
          <p:spPr>
            <a:xfrm flipV="1">
              <a:off x="5316062" y="4326473"/>
              <a:ext cx="719903" cy="322528"/>
            </a:xfrm>
            <a:prstGeom prst="straightConnector1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9" name="Ovale 5"/>
            <p:cNvSpPr/>
            <p:nvPr/>
          </p:nvSpPr>
          <p:spPr>
            <a:xfrm>
              <a:off x="4890480" y="4548893"/>
              <a:ext cx="148432" cy="151670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 cap="flat" cmpd="sng" algn="ctr">
              <a:solidFill>
                <a:srgbClr val="000000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10" name="Ovale 6"/>
            <p:cNvSpPr/>
            <p:nvPr/>
          </p:nvSpPr>
          <p:spPr>
            <a:xfrm>
              <a:off x="4979282" y="4478435"/>
              <a:ext cx="148432" cy="151670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 cap="flat" cmpd="sng" algn="ctr">
              <a:solidFill>
                <a:srgbClr val="000000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11" name="Ovale 8"/>
            <p:cNvSpPr/>
            <p:nvPr/>
          </p:nvSpPr>
          <p:spPr>
            <a:xfrm>
              <a:off x="5201931" y="4523094"/>
              <a:ext cx="148432" cy="151670"/>
            </a:xfrm>
            <a:prstGeom prst="ellipse">
              <a:avLst/>
            </a:prstGeom>
            <a:solidFill>
              <a:srgbClr val="000000"/>
            </a:solidFill>
            <a:ln w="3175" cap="flat" cmpd="sng" algn="ctr">
              <a:solidFill>
                <a:srgbClr val="000000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12" name="Ovale 10"/>
            <p:cNvSpPr/>
            <p:nvPr/>
          </p:nvSpPr>
          <p:spPr>
            <a:xfrm>
              <a:off x="2638751" y="5200217"/>
              <a:ext cx="148432" cy="151670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 cap="flat" cmpd="sng" algn="ctr">
              <a:solidFill>
                <a:srgbClr val="000000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grpSp>
          <p:nvGrpSpPr>
            <p:cNvPr id="13" name="Gruppo 11"/>
            <p:cNvGrpSpPr/>
            <p:nvPr/>
          </p:nvGrpSpPr>
          <p:grpSpPr>
            <a:xfrm>
              <a:off x="4873259" y="4496188"/>
              <a:ext cx="477104" cy="455010"/>
              <a:chOff x="2982504" y="5500702"/>
              <a:chExt cx="803678" cy="714380"/>
            </a:xfrm>
          </p:grpSpPr>
          <p:sp>
            <p:nvSpPr>
              <p:cNvPr id="67" name="Ovale 48"/>
              <p:cNvSpPr/>
              <p:nvPr/>
            </p:nvSpPr>
            <p:spPr>
              <a:xfrm>
                <a:off x="3464711" y="5874901"/>
                <a:ext cx="250033" cy="238127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68" name="Ovale 49"/>
              <p:cNvSpPr/>
              <p:nvPr/>
            </p:nvSpPr>
            <p:spPr>
              <a:xfrm>
                <a:off x="3393273" y="5901031"/>
                <a:ext cx="250033" cy="238127"/>
              </a:xfrm>
              <a:prstGeom prst="ellipse">
                <a:avLst/>
              </a:prstGeom>
              <a:solidFill>
                <a:srgbClr val="000000"/>
              </a:soli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69" name="Ovale 50"/>
              <p:cNvSpPr/>
              <p:nvPr/>
            </p:nvSpPr>
            <p:spPr>
              <a:xfrm>
                <a:off x="3178959" y="5976955"/>
                <a:ext cx="250033" cy="238127"/>
              </a:xfrm>
              <a:prstGeom prst="ellipse">
                <a:avLst/>
              </a:prstGeom>
              <a:solidFill>
                <a:srgbClr val="000000"/>
              </a:soli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70" name="Ovale 51"/>
              <p:cNvSpPr/>
              <p:nvPr/>
            </p:nvSpPr>
            <p:spPr>
              <a:xfrm>
                <a:off x="3321835" y="5942937"/>
                <a:ext cx="250033" cy="238127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71" name="Ovale 52"/>
              <p:cNvSpPr/>
              <p:nvPr/>
            </p:nvSpPr>
            <p:spPr>
              <a:xfrm>
                <a:off x="3000364" y="5670792"/>
                <a:ext cx="250033" cy="238127"/>
              </a:xfrm>
              <a:prstGeom prst="ellipse">
                <a:avLst/>
              </a:prstGeom>
              <a:solidFill>
                <a:srgbClr val="000000"/>
              </a:soli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72" name="Ovale 53"/>
              <p:cNvSpPr/>
              <p:nvPr/>
            </p:nvSpPr>
            <p:spPr>
              <a:xfrm>
                <a:off x="3286116" y="5500702"/>
                <a:ext cx="250033" cy="238127"/>
              </a:xfrm>
              <a:prstGeom prst="ellipse">
                <a:avLst/>
              </a:prstGeom>
              <a:solidFill>
                <a:srgbClr val="000000"/>
              </a:soli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73" name="Ovale 54"/>
              <p:cNvSpPr/>
              <p:nvPr/>
            </p:nvSpPr>
            <p:spPr>
              <a:xfrm>
                <a:off x="3536149" y="5704811"/>
                <a:ext cx="250033" cy="238127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74" name="Ovale 55"/>
              <p:cNvSpPr/>
              <p:nvPr/>
            </p:nvSpPr>
            <p:spPr>
              <a:xfrm>
                <a:off x="3143240" y="5568738"/>
                <a:ext cx="250033" cy="238127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75" name="Ovale 56"/>
              <p:cNvSpPr/>
              <p:nvPr/>
            </p:nvSpPr>
            <p:spPr>
              <a:xfrm>
                <a:off x="3428992" y="5568738"/>
                <a:ext cx="250033" cy="238127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grpSp>
            <p:nvGrpSpPr>
              <p:cNvPr id="76" name="Gruppo 57"/>
              <p:cNvGrpSpPr/>
              <p:nvPr/>
            </p:nvGrpSpPr>
            <p:grpSpPr>
              <a:xfrm>
                <a:off x="3107521" y="5636774"/>
                <a:ext cx="535785" cy="442235"/>
                <a:chOff x="3929058" y="3214686"/>
                <a:chExt cx="1071570" cy="928694"/>
              </a:xfrm>
            </p:grpSpPr>
            <p:sp>
              <p:nvSpPr>
                <p:cNvPr id="79" name="Ovale 60"/>
                <p:cNvSpPr/>
                <p:nvPr/>
              </p:nvSpPr>
              <p:spPr>
                <a:xfrm>
                  <a:off x="4071934" y="3357562"/>
                  <a:ext cx="500066" cy="500066"/>
                </a:xfrm>
                <a:prstGeom prst="ellipse">
                  <a:avLst/>
                </a:prstGeom>
                <a:solidFill>
                  <a:srgbClr val="000000"/>
                </a:soli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Ovale 61"/>
                <p:cNvSpPr/>
                <p:nvPr/>
              </p:nvSpPr>
              <p:spPr>
                <a:xfrm>
                  <a:off x="4500562" y="3357562"/>
                  <a:ext cx="500066" cy="500066"/>
                </a:xfrm>
                <a:prstGeom prst="ellipse">
                  <a:avLst/>
                </a:prstGeom>
                <a:solidFill>
                  <a:srgbClr val="000000"/>
                </a:soli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Ovale 62"/>
                <p:cNvSpPr/>
                <p:nvPr/>
              </p:nvSpPr>
              <p:spPr>
                <a:xfrm>
                  <a:off x="4286248" y="3214686"/>
                  <a:ext cx="500066" cy="500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Ovale 63"/>
                <p:cNvSpPr/>
                <p:nvPr/>
              </p:nvSpPr>
              <p:spPr>
                <a:xfrm>
                  <a:off x="4286248" y="3571876"/>
                  <a:ext cx="500066" cy="500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Ovale 64"/>
                <p:cNvSpPr/>
                <p:nvPr/>
              </p:nvSpPr>
              <p:spPr>
                <a:xfrm>
                  <a:off x="3929058" y="3643314"/>
                  <a:ext cx="500066" cy="500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7" name="Ovale 58"/>
              <p:cNvSpPr/>
              <p:nvPr/>
            </p:nvSpPr>
            <p:spPr>
              <a:xfrm>
                <a:off x="3054117" y="5916458"/>
                <a:ext cx="249683" cy="265431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78" name="Ovale 59"/>
              <p:cNvSpPr/>
              <p:nvPr/>
            </p:nvSpPr>
            <p:spPr>
              <a:xfrm>
                <a:off x="2982504" y="5827229"/>
                <a:ext cx="250033" cy="238127"/>
              </a:xfrm>
              <a:prstGeom prst="ellipse">
                <a:avLst/>
              </a:prstGeom>
              <a:solidFill>
                <a:srgbClr val="000000"/>
              </a:soli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</p:grpSp>
        <p:sp>
          <p:nvSpPr>
            <p:cNvPr id="14" name="Ovale 12"/>
            <p:cNvSpPr/>
            <p:nvPr/>
          </p:nvSpPr>
          <p:spPr>
            <a:xfrm>
              <a:off x="5022168" y="4675334"/>
              <a:ext cx="148432" cy="151670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 cap="flat" cmpd="sng" algn="ctr">
              <a:solidFill>
                <a:srgbClr val="000000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15" name="CasellaDiTesto 13"/>
            <p:cNvSpPr txBox="1"/>
            <p:nvPr/>
          </p:nvSpPr>
          <p:spPr>
            <a:xfrm>
              <a:off x="3542776" y="5401990"/>
              <a:ext cx="874001" cy="52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400" b="1" i="0" u="none" strike="noStrike" kern="0" cap="none" spc="0" normalizeH="0" baseline="30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A</a:t>
              </a:r>
              <a:r>
                <a:rPr kumimoji="0" lang="it-IT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X</a:t>
              </a:r>
              <a:endParaRPr kumimoji="0" lang="it-IT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CasellaDiTesto 14"/>
            <p:cNvSpPr txBox="1"/>
            <p:nvPr/>
          </p:nvSpPr>
          <p:spPr>
            <a:xfrm>
              <a:off x="2227559" y="5044947"/>
              <a:ext cx="2831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</a:t>
              </a:r>
              <a:endParaRPr kumimoji="0" lang="it-IT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CasellaDiTesto 15"/>
            <p:cNvSpPr txBox="1"/>
            <p:nvPr/>
          </p:nvSpPr>
          <p:spPr>
            <a:xfrm>
              <a:off x="4829568" y="4896078"/>
              <a:ext cx="731620" cy="52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400" b="1" i="0" u="none" strike="noStrike" kern="0" cap="none" spc="0" normalizeH="0" baseline="30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A’ </a:t>
              </a:r>
              <a:r>
                <a:rPr kumimoji="0" lang="it-IT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Y</a:t>
              </a:r>
              <a:endParaRPr kumimoji="0" lang="it-IT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CasellaDiTesto 16"/>
            <p:cNvSpPr txBox="1"/>
            <p:nvPr/>
          </p:nvSpPr>
          <p:spPr>
            <a:xfrm>
              <a:off x="4746150" y="5980924"/>
              <a:ext cx="3054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n</a:t>
              </a:r>
              <a:endParaRPr kumimoji="0" lang="it-IT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9" name="Connettore 2 17"/>
            <p:cNvCxnSpPr/>
            <p:nvPr/>
          </p:nvCxnSpPr>
          <p:spPr>
            <a:xfrm>
              <a:off x="2980426" y="5282573"/>
              <a:ext cx="318329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3366FF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0" name="Connettore 2 18"/>
            <p:cNvCxnSpPr/>
            <p:nvPr/>
          </p:nvCxnSpPr>
          <p:spPr>
            <a:xfrm flipV="1">
              <a:off x="4036122" y="4870099"/>
              <a:ext cx="779069" cy="322528"/>
            </a:xfrm>
            <a:prstGeom prst="straightConnector1">
              <a:avLst/>
            </a:prstGeom>
            <a:noFill/>
            <a:ln w="25400" cap="flat" cmpd="sng" algn="ctr">
              <a:solidFill>
                <a:srgbClr val="3366FF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1" name="Freeform 81"/>
            <p:cNvSpPr>
              <a:spLocks/>
            </p:cNvSpPr>
            <p:nvPr/>
          </p:nvSpPr>
          <p:spPr bwMode="auto">
            <a:xfrm rot="1119183">
              <a:off x="5273808" y="4846303"/>
              <a:ext cx="897323" cy="209789"/>
            </a:xfrm>
            <a:custGeom>
              <a:avLst/>
              <a:gdLst>
                <a:gd name="T0" fmla="*/ 0 w 816"/>
                <a:gd name="T1" fmla="*/ 122237 h 181"/>
                <a:gd name="T2" fmla="*/ 222250 w 816"/>
                <a:gd name="T3" fmla="*/ 122237 h 181"/>
                <a:gd name="T4" fmla="*/ 336550 w 816"/>
                <a:gd name="T5" fmla="*/ 19050 h 181"/>
                <a:gd name="T6" fmla="*/ 382587 w 816"/>
                <a:gd name="T7" fmla="*/ 238125 h 181"/>
                <a:gd name="T8" fmla="*/ 476250 w 816"/>
                <a:gd name="T9" fmla="*/ 19050 h 181"/>
                <a:gd name="T10" fmla="*/ 533400 w 816"/>
                <a:gd name="T11" fmla="*/ 274637 h 181"/>
                <a:gd name="T12" fmla="*/ 609600 w 816"/>
                <a:gd name="T13" fmla="*/ 46037 h 181"/>
                <a:gd name="T14" fmla="*/ 685800 w 816"/>
                <a:gd name="T15" fmla="*/ 274637 h 181"/>
                <a:gd name="T16" fmla="*/ 762000 w 816"/>
                <a:gd name="T17" fmla="*/ 46037 h 181"/>
                <a:gd name="T18" fmla="*/ 838200 w 816"/>
                <a:gd name="T19" fmla="*/ 274637 h 181"/>
                <a:gd name="T20" fmla="*/ 914400 w 816"/>
                <a:gd name="T21" fmla="*/ 46037 h 181"/>
                <a:gd name="T22" fmla="*/ 990600 w 816"/>
                <a:gd name="T23" fmla="*/ 274637 h 181"/>
                <a:gd name="T24" fmla="*/ 1066800 w 816"/>
                <a:gd name="T25" fmla="*/ 122237 h 181"/>
                <a:gd name="T26" fmla="*/ 1295400 w 816"/>
                <a:gd name="T27" fmla="*/ 122237 h 18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16"/>
                <a:gd name="T43" fmla="*/ 0 h 181"/>
                <a:gd name="T44" fmla="*/ 816 w 816"/>
                <a:gd name="T45" fmla="*/ 181 h 18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16" h="181">
                  <a:moveTo>
                    <a:pt x="0" y="77"/>
                  </a:moveTo>
                  <a:cubicBezTo>
                    <a:pt x="23" y="77"/>
                    <a:pt x="105" y="88"/>
                    <a:pt x="140" y="77"/>
                  </a:cubicBezTo>
                  <a:cubicBezTo>
                    <a:pt x="175" y="66"/>
                    <a:pt x="195" y="0"/>
                    <a:pt x="212" y="12"/>
                  </a:cubicBezTo>
                  <a:cubicBezTo>
                    <a:pt x="229" y="24"/>
                    <a:pt x="226" y="150"/>
                    <a:pt x="241" y="150"/>
                  </a:cubicBezTo>
                  <a:cubicBezTo>
                    <a:pt x="256" y="150"/>
                    <a:pt x="284" y="8"/>
                    <a:pt x="300" y="12"/>
                  </a:cubicBezTo>
                  <a:cubicBezTo>
                    <a:pt x="316" y="16"/>
                    <a:pt x="322" y="170"/>
                    <a:pt x="336" y="173"/>
                  </a:cubicBezTo>
                  <a:cubicBezTo>
                    <a:pt x="350" y="176"/>
                    <a:pt x="368" y="29"/>
                    <a:pt x="384" y="29"/>
                  </a:cubicBezTo>
                  <a:cubicBezTo>
                    <a:pt x="400" y="29"/>
                    <a:pt x="416" y="173"/>
                    <a:pt x="432" y="173"/>
                  </a:cubicBezTo>
                  <a:cubicBezTo>
                    <a:pt x="448" y="173"/>
                    <a:pt x="464" y="29"/>
                    <a:pt x="480" y="29"/>
                  </a:cubicBezTo>
                  <a:cubicBezTo>
                    <a:pt x="496" y="29"/>
                    <a:pt x="512" y="173"/>
                    <a:pt x="528" y="173"/>
                  </a:cubicBezTo>
                  <a:cubicBezTo>
                    <a:pt x="544" y="173"/>
                    <a:pt x="560" y="29"/>
                    <a:pt x="576" y="29"/>
                  </a:cubicBezTo>
                  <a:cubicBezTo>
                    <a:pt x="592" y="29"/>
                    <a:pt x="608" y="165"/>
                    <a:pt x="624" y="173"/>
                  </a:cubicBezTo>
                  <a:cubicBezTo>
                    <a:pt x="640" y="181"/>
                    <a:pt x="640" y="93"/>
                    <a:pt x="672" y="77"/>
                  </a:cubicBezTo>
                  <a:cubicBezTo>
                    <a:pt x="704" y="61"/>
                    <a:pt x="760" y="69"/>
                    <a:pt x="816" y="77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>
                <a:solidFill>
                  <a:srgbClr val="FF0000"/>
                </a:solidFill>
              </a:endParaRPr>
            </a:p>
          </p:txBody>
        </p:sp>
        <p:sp>
          <p:nvSpPr>
            <p:cNvPr id="22" name="CasellaDiTesto 21"/>
            <p:cNvSpPr txBox="1"/>
            <p:nvPr/>
          </p:nvSpPr>
          <p:spPr>
            <a:xfrm>
              <a:off x="6121337" y="4891804"/>
              <a:ext cx="330368" cy="3820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ymbol" charset="2"/>
                  <a:cs typeface="Symbol" charset="2"/>
                </a:rPr>
                <a:t>g</a:t>
              </a:r>
            </a:p>
          </p:txBody>
        </p:sp>
        <p:sp>
          <p:nvSpPr>
            <p:cNvPr id="23" name="Rettangolo 22"/>
            <p:cNvSpPr/>
            <p:nvPr/>
          </p:nvSpPr>
          <p:spPr>
            <a:xfrm>
              <a:off x="3553465" y="5754585"/>
              <a:ext cx="195861" cy="2471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2400" b="1" kern="0" baseline="30000" dirty="0" err="1" smtClean="0">
                  <a:solidFill>
                    <a:sysClr val="windowText" lastClr="000000"/>
                  </a:solidFill>
                </a:rPr>
                <a:t>Z</a:t>
              </a:r>
              <a:endParaRPr lang="it-IT" dirty="0"/>
            </a:p>
          </p:txBody>
        </p:sp>
        <p:sp>
          <p:nvSpPr>
            <p:cNvPr id="24" name="Rettangolo 23"/>
            <p:cNvSpPr/>
            <p:nvPr/>
          </p:nvSpPr>
          <p:spPr>
            <a:xfrm>
              <a:off x="4837634" y="5266138"/>
              <a:ext cx="59346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2400" b="1" kern="0" baseline="30000" dirty="0" err="1" smtClean="0">
                  <a:solidFill>
                    <a:sysClr val="windowText" lastClr="000000"/>
                  </a:solidFill>
                </a:rPr>
                <a:t>Z</a:t>
              </a:r>
              <a:r>
                <a:rPr lang="it-IT" sz="2400" b="1" kern="0" baseline="30000" dirty="0" smtClean="0">
                  <a:solidFill>
                    <a:sysClr val="windowText" lastClr="000000"/>
                  </a:solidFill>
                </a:rPr>
                <a:t>’</a:t>
              </a:r>
              <a:endParaRPr lang="it-IT" dirty="0"/>
            </a:p>
          </p:txBody>
        </p:sp>
        <p:sp>
          <p:nvSpPr>
            <p:cNvPr id="25" name="Ovale 24"/>
            <p:cNvSpPr/>
            <p:nvPr/>
          </p:nvSpPr>
          <p:spPr>
            <a:xfrm>
              <a:off x="3495318" y="5066186"/>
              <a:ext cx="148432" cy="151670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 cap="flat" cmpd="sng" algn="ctr">
              <a:solidFill>
                <a:srgbClr val="000000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26" name="Ovale 25"/>
            <p:cNvSpPr/>
            <p:nvPr/>
          </p:nvSpPr>
          <p:spPr>
            <a:xfrm>
              <a:off x="3584120" y="4995728"/>
              <a:ext cx="148432" cy="151670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 cap="flat" cmpd="sng" algn="ctr">
              <a:solidFill>
                <a:srgbClr val="000000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27" name="Ovale 26"/>
            <p:cNvSpPr/>
            <p:nvPr/>
          </p:nvSpPr>
          <p:spPr>
            <a:xfrm>
              <a:off x="3806769" y="5040386"/>
              <a:ext cx="148432" cy="151670"/>
            </a:xfrm>
            <a:prstGeom prst="ellipse">
              <a:avLst/>
            </a:prstGeom>
            <a:solidFill>
              <a:srgbClr val="000000"/>
            </a:solidFill>
            <a:ln w="3175" cap="flat" cmpd="sng" algn="ctr">
              <a:solidFill>
                <a:srgbClr val="000000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grpSp>
          <p:nvGrpSpPr>
            <p:cNvPr id="28" name="Gruppo 27"/>
            <p:cNvGrpSpPr/>
            <p:nvPr/>
          </p:nvGrpSpPr>
          <p:grpSpPr>
            <a:xfrm>
              <a:off x="3478097" y="5013481"/>
              <a:ext cx="477104" cy="455010"/>
              <a:chOff x="2982504" y="5500702"/>
              <a:chExt cx="803678" cy="714380"/>
            </a:xfrm>
          </p:grpSpPr>
          <p:sp>
            <p:nvSpPr>
              <p:cNvPr id="50" name="Ovale 31"/>
              <p:cNvSpPr/>
              <p:nvPr/>
            </p:nvSpPr>
            <p:spPr>
              <a:xfrm>
                <a:off x="3464711" y="5874901"/>
                <a:ext cx="250033" cy="238127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51" name="Ovale 32"/>
              <p:cNvSpPr/>
              <p:nvPr/>
            </p:nvSpPr>
            <p:spPr>
              <a:xfrm>
                <a:off x="3393273" y="5901031"/>
                <a:ext cx="250033" cy="238127"/>
              </a:xfrm>
              <a:prstGeom prst="ellipse">
                <a:avLst/>
              </a:prstGeom>
              <a:solidFill>
                <a:srgbClr val="000000"/>
              </a:soli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52" name="Ovale 33"/>
              <p:cNvSpPr/>
              <p:nvPr/>
            </p:nvSpPr>
            <p:spPr>
              <a:xfrm>
                <a:off x="3178959" y="5976955"/>
                <a:ext cx="250033" cy="238127"/>
              </a:xfrm>
              <a:prstGeom prst="ellipse">
                <a:avLst/>
              </a:prstGeom>
              <a:solidFill>
                <a:srgbClr val="000000"/>
              </a:soli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53" name="Ovale 34"/>
              <p:cNvSpPr/>
              <p:nvPr/>
            </p:nvSpPr>
            <p:spPr>
              <a:xfrm>
                <a:off x="3321835" y="5942937"/>
                <a:ext cx="250033" cy="238127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54" name="Ovale 35"/>
              <p:cNvSpPr/>
              <p:nvPr/>
            </p:nvSpPr>
            <p:spPr>
              <a:xfrm>
                <a:off x="3000364" y="5670792"/>
                <a:ext cx="250033" cy="238127"/>
              </a:xfrm>
              <a:prstGeom prst="ellipse">
                <a:avLst/>
              </a:prstGeom>
              <a:solidFill>
                <a:srgbClr val="000000"/>
              </a:soli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55" name="Ovale 36"/>
              <p:cNvSpPr/>
              <p:nvPr/>
            </p:nvSpPr>
            <p:spPr>
              <a:xfrm>
                <a:off x="3286116" y="5500702"/>
                <a:ext cx="250033" cy="238127"/>
              </a:xfrm>
              <a:prstGeom prst="ellipse">
                <a:avLst/>
              </a:prstGeom>
              <a:solidFill>
                <a:srgbClr val="000000"/>
              </a:soli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56" name="Ovale 37"/>
              <p:cNvSpPr/>
              <p:nvPr/>
            </p:nvSpPr>
            <p:spPr>
              <a:xfrm>
                <a:off x="3536149" y="5704811"/>
                <a:ext cx="250033" cy="238127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57" name="Ovale 38"/>
              <p:cNvSpPr/>
              <p:nvPr/>
            </p:nvSpPr>
            <p:spPr>
              <a:xfrm>
                <a:off x="3143240" y="5568738"/>
                <a:ext cx="250033" cy="238127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58" name="Ovale 39"/>
              <p:cNvSpPr/>
              <p:nvPr/>
            </p:nvSpPr>
            <p:spPr>
              <a:xfrm>
                <a:off x="3428992" y="5568738"/>
                <a:ext cx="250033" cy="238127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grpSp>
            <p:nvGrpSpPr>
              <p:cNvPr id="59" name="Gruppo 40"/>
              <p:cNvGrpSpPr/>
              <p:nvPr/>
            </p:nvGrpSpPr>
            <p:grpSpPr>
              <a:xfrm>
                <a:off x="3107521" y="5636774"/>
                <a:ext cx="535785" cy="442235"/>
                <a:chOff x="3929058" y="3214686"/>
                <a:chExt cx="1071570" cy="928694"/>
              </a:xfrm>
            </p:grpSpPr>
            <p:sp>
              <p:nvSpPr>
                <p:cNvPr id="62" name="Ovale 43"/>
                <p:cNvSpPr/>
                <p:nvPr/>
              </p:nvSpPr>
              <p:spPr>
                <a:xfrm>
                  <a:off x="4071934" y="3357562"/>
                  <a:ext cx="500066" cy="500066"/>
                </a:xfrm>
                <a:prstGeom prst="ellipse">
                  <a:avLst/>
                </a:prstGeom>
                <a:solidFill>
                  <a:srgbClr val="000000"/>
                </a:soli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Ovale 44"/>
                <p:cNvSpPr/>
                <p:nvPr/>
              </p:nvSpPr>
              <p:spPr>
                <a:xfrm>
                  <a:off x="4500562" y="3357562"/>
                  <a:ext cx="500066" cy="500066"/>
                </a:xfrm>
                <a:prstGeom prst="ellipse">
                  <a:avLst/>
                </a:prstGeom>
                <a:solidFill>
                  <a:srgbClr val="000000"/>
                </a:soli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Ovale 45"/>
                <p:cNvSpPr/>
                <p:nvPr/>
              </p:nvSpPr>
              <p:spPr>
                <a:xfrm>
                  <a:off x="4286248" y="3214686"/>
                  <a:ext cx="500066" cy="500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Ovale 46"/>
                <p:cNvSpPr/>
                <p:nvPr/>
              </p:nvSpPr>
              <p:spPr>
                <a:xfrm>
                  <a:off x="4286248" y="3571876"/>
                  <a:ext cx="500066" cy="500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Ovale 47"/>
                <p:cNvSpPr/>
                <p:nvPr/>
              </p:nvSpPr>
              <p:spPr>
                <a:xfrm>
                  <a:off x="3929058" y="3643314"/>
                  <a:ext cx="500066" cy="500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 cap="flat" cmpd="sng" algn="ctr">
                  <a:solidFill>
                    <a:srgbClr val="000000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0" name="Ovale 41"/>
              <p:cNvSpPr/>
              <p:nvPr/>
            </p:nvSpPr>
            <p:spPr>
              <a:xfrm>
                <a:off x="3054117" y="5916458"/>
                <a:ext cx="249683" cy="265431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61" name="Ovale 42"/>
              <p:cNvSpPr/>
              <p:nvPr/>
            </p:nvSpPr>
            <p:spPr>
              <a:xfrm>
                <a:off x="2982504" y="5827229"/>
                <a:ext cx="250033" cy="238127"/>
              </a:xfrm>
              <a:prstGeom prst="ellipse">
                <a:avLst/>
              </a:prstGeom>
              <a:solidFill>
                <a:srgbClr val="000000"/>
              </a:soli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</p:grpSp>
        <p:sp>
          <p:nvSpPr>
            <p:cNvPr id="29" name="Ovale 28"/>
            <p:cNvSpPr/>
            <p:nvPr/>
          </p:nvSpPr>
          <p:spPr>
            <a:xfrm>
              <a:off x="3627006" y="5192627"/>
              <a:ext cx="148432" cy="151670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 cap="flat" cmpd="sng" algn="ctr">
              <a:solidFill>
                <a:srgbClr val="000000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30" name="Ovale 29"/>
            <p:cNvSpPr/>
            <p:nvPr/>
          </p:nvSpPr>
          <p:spPr>
            <a:xfrm>
              <a:off x="6040030" y="4266449"/>
              <a:ext cx="81307" cy="8337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175" cap="flat" cmpd="sng" algn="ctr">
              <a:solidFill>
                <a:schemeClr val="accent3">
                  <a:lumMod val="5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31" name="CasellaDiTesto 30"/>
            <p:cNvSpPr txBox="1"/>
            <p:nvPr/>
          </p:nvSpPr>
          <p:spPr>
            <a:xfrm>
              <a:off x="6121337" y="4096424"/>
              <a:ext cx="330368" cy="292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ymbol" charset="2"/>
                  <a:cs typeface="Symbol" charset="2"/>
                </a:rPr>
                <a:t>b</a:t>
              </a:r>
            </a:p>
          </p:txBody>
        </p:sp>
        <p:grpSp>
          <p:nvGrpSpPr>
            <p:cNvPr id="32" name="Gruppo 73"/>
            <p:cNvGrpSpPr/>
            <p:nvPr/>
          </p:nvGrpSpPr>
          <p:grpSpPr>
            <a:xfrm>
              <a:off x="2608294" y="4827004"/>
              <a:ext cx="238478" cy="193931"/>
              <a:chOff x="2016452" y="5310356"/>
              <a:chExt cx="238478" cy="193931"/>
            </a:xfrm>
          </p:grpSpPr>
          <p:sp>
            <p:nvSpPr>
              <p:cNvPr id="48" name="Ovale 65"/>
              <p:cNvSpPr/>
              <p:nvPr/>
            </p:nvSpPr>
            <p:spPr>
              <a:xfrm>
                <a:off x="2016452" y="5352617"/>
                <a:ext cx="148432" cy="1516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49" name="Ovale 66"/>
              <p:cNvSpPr/>
              <p:nvPr/>
            </p:nvSpPr>
            <p:spPr>
              <a:xfrm>
                <a:off x="2106498" y="5310356"/>
                <a:ext cx="148432" cy="151670"/>
              </a:xfrm>
              <a:prstGeom prst="ellipse">
                <a:avLst/>
              </a:prstGeom>
              <a:solidFill>
                <a:srgbClr val="000000"/>
              </a:soli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</p:grpSp>
        <p:sp>
          <p:nvSpPr>
            <p:cNvPr id="33" name="CasellaDiTesto 67"/>
            <p:cNvSpPr txBox="1"/>
            <p:nvPr/>
          </p:nvSpPr>
          <p:spPr>
            <a:xfrm>
              <a:off x="2236692" y="4716575"/>
              <a:ext cx="3972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d</a:t>
              </a:r>
            </a:p>
          </p:txBody>
        </p:sp>
        <p:grpSp>
          <p:nvGrpSpPr>
            <p:cNvPr id="34" name="Gruppo 72"/>
            <p:cNvGrpSpPr/>
            <p:nvPr/>
          </p:nvGrpSpPr>
          <p:grpSpPr>
            <a:xfrm>
              <a:off x="2534354" y="5595890"/>
              <a:ext cx="327851" cy="238951"/>
              <a:chOff x="1292079" y="5100236"/>
              <a:chExt cx="327851" cy="238951"/>
            </a:xfrm>
          </p:grpSpPr>
          <p:sp>
            <p:nvSpPr>
              <p:cNvPr id="44" name="Ovale 71"/>
              <p:cNvSpPr/>
              <p:nvPr/>
            </p:nvSpPr>
            <p:spPr>
              <a:xfrm rot="16200000" flipV="1">
                <a:off x="1293698" y="5183356"/>
                <a:ext cx="148432" cy="151670"/>
              </a:xfrm>
              <a:prstGeom prst="ellipse">
                <a:avLst/>
              </a:prstGeom>
              <a:solidFill>
                <a:srgbClr val="000000"/>
              </a:soli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45" name="Ovale 68"/>
              <p:cNvSpPr/>
              <p:nvPr/>
            </p:nvSpPr>
            <p:spPr>
              <a:xfrm>
                <a:off x="1381452" y="5187517"/>
                <a:ext cx="148432" cy="1516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46" name="Ovale 69"/>
              <p:cNvSpPr/>
              <p:nvPr/>
            </p:nvSpPr>
            <p:spPr>
              <a:xfrm>
                <a:off x="1471498" y="5119856"/>
                <a:ext cx="148432" cy="151670"/>
              </a:xfrm>
              <a:prstGeom prst="ellipse">
                <a:avLst/>
              </a:prstGeom>
              <a:solidFill>
                <a:srgbClr val="000000"/>
              </a:soli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47" name="Ovale 70"/>
              <p:cNvSpPr/>
              <p:nvPr/>
            </p:nvSpPr>
            <p:spPr>
              <a:xfrm rot="16200000" flipV="1">
                <a:off x="1343352" y="5098617"/>
                <a:ext cx="148432" cy="1516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00000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</p:grpSp>
        <p:sp>
          <p:nvSpPr>
            <p:cNvPr id="35" name="CasellaDiTesto 74"/>
            <p:cNvSpPr txBox="1"/>
            <p:nvPr/>
          </p:nvSpPr>
          <p:spPr>
            <a:xfrm>
              <a:off x="2219425" y="5487564"/>
              <a:ext cx="3972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α</a:t>
              </a:r>
            </a:p>
          </p:txBody>
        </p:sp>
        <p:sp>
          <p:nvSpPr>
            <p:cNvPr id="36" name="Ovale 9"/>
            <p:cNvSpPr/>
            <p:nvPr/>
          </p:nvSpPr>
          <p:spPr>
            <a:xfrm rot="542063">
              <a:off x="4671804" y="6031056"/>
              <a:ext cx="148432" cy="151670"/>
            </a:xfrm>
            <a:prstGeom prst="ellipse">
              <a:avLst/>
            </a:prstGeom>
            <a:gradFill flip="none" rotWithShape="1">
              <a:gsLst>
                <a:gs pos="51000">
                  <a:srgbClr val="000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 w="3175" cap="flat" cmpd="sng" algn="ctr">
              <a:solidFill>
                <a:srgbClr val="000000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cxnSp>
          <p:nvCxnSpPr>
            <p:cNvPr id="37" name="Connettore 2 19"/>
            <p:cNvCxnSpPr>
              <a:endCxn id="41" idx="1"/>
            </p:cNvCxnSpPr>
            <p:nvPr/>
          </p:nvCxnSpPr>
          <p:spPr>
            <a:xfrm rot="542063">
              <a:off x="3923903" y="5411304"/>
              <a:ext cx="828828" cy="572867"/>
            </a:xfrm>
            <a:prstGeom prst="straightConnector1">
              <a:avLst/>
            </a:prstGeom>
            <a:noFill/>
            <a:ln w="25400" cap="flat" cmpd="sng" algn="ctr">
              <a:solidFill>
                <a:srgbClr val="3366FF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8" name="Ovale 76"/>
            <p:cNvSpPr/>
            <p:nvPr/>
          </p:nvSpPr>
          <p:spPr>
            <a:xfrm rot="542063">
              <a:off x="4935602" y="5878429"/>
              <a:ext cx="148432" cy="151670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 cap="flat" cmpd="sng" algn="ctr">
              <a:solidFill>
                <a:srgbClr val="000000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39" name="CasellaDiTesto 77"/>
            <p:cNvSpPr txBox="1"/>
            <p:nvPr/>
          </p:nvSpPr>
          <p:spPr>
            <a:xfrm>
              <a:off x="5041608" y="5832688"/>
              <a:ext cx="3521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</a:t>
              </a:r>
              <a:endParaRPr kumimoji="0" lang="it-IT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40" name="Connettore 2 78"/>
            <p:cNvCxnSpPr>
              <a:endCxn id="43" idx="2"/>
            </p:cNvCxnSpPr>
            <p:nvPr/>
          </p:nvCxnSpPr>
          <p:spPr>
            <a:xfrm rot="542063">
              <a:off x="3930426" y="5430262"/>
              <a:ext cx="1046574" cy="432862"/>
            </a:xfrm>
            <a:prstGeom prst="straightConnector1">
              <a:avLst/>
            </a:prstGeom>
            <a:noFill/>
            <a:ln w="25400" cap="flat" cmpd="sng" algn="ctr">
              <a:solidFill>
                <a:srgbClr val="3366FF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1" name="Ovale 96"/>
            <p:cNvSpPr/>
            <p:nvPr/>
          </p:nvSpPr>
          <p:spPr>
            <a:xfrm rot="542063">
              <a:off x="6421502" y="4583029"/>
              <a:ext cx="148432" cy="151670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 cap="flat" cmpd="sng" algn="ctr">
              <a:solidFill>
                <a:srgbClr val="000000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cxnSp>
          <p:nvCxnSpPr>
            <p:cNvPr id="42" name="Connettore 2 97"/>
            <p:cNvCxnSpPr>
              <a:stCxn id="78" idx="6"/>
              <a:endCxn id="46" idx="2"/>
            </p:cNvCxnSpPr>
            <p:nvPr/>
          </p:nvCxnSpPr>
          <p:spPr>
            <a:xfrm flipV="1">
              <a:off x="5350363" y="4647210"/>
              <a:ext cx="1072060" cy="54816"/>
            </a:xfrm>
            <a:prstGeom prst="straightConnector1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3" name="CasellaDiTesto 100"/>
            <p:cNvSpPr txBox="1"/>
            <p:nvPr/>
          </p:nvSpPr>
          <p:spPr>
            <a:xfrm>
              <a:off x="6551795" y="4371459"/>
              <a:ext cx="3521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</a:t>
              </a:r>
              <a:endParaRPr kumimoji="0" lang="it-IT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03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951497" y="620688"/>
            <a:ext cx="78705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ln w="11430"/>
                <a:solidFill>
                  <a:srgbClr val="B1010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Produzione al Ciclotrone di Tc-99m</a:t>
            </a:r>
            <a:endParaRPr lang="it-IT" sz="3600" b="1" dirty="0" smtClean="0">
              <a:ln w="11430"/>
              <a:solidFill>
                <a:srgbClr val="B1010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30" name="Picture 8" descr="StepTwo_Dissolutio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8462" y="2348880"/>
            <a:ext cx="3293420" cy="2376264"/>
          </a:xfrm>
          <a:prstGeom prst="rect">
            <a:avLst/>
          </a:prstGeom>
        </p:spPr>
      </p:pic>
      <p:pic>
        <p:nvPicPr>
          <p:cNvPr id="31" name="Content Placeholder 6" descr="StepOne_Irradiation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94166" y="2420888"/>
            <a:ext cx="3888432" cy="2820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8" descr="StepThree_Separation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0750" y="2708920"/>
            <a:ext cx="3358794" cy="2423433"/>
          </a:xfrm>
          <a:prstGeom prst="rect">
            <a:avLst/>
          </a:prstGeom>
        </p:spPr>
      </p:pic>
      <p:sp>
        <p:nvSpPr>
          <p:cNvPr id="46" name="Striped Right Arrow 11"/>
          <p:cNvSpPr/>
          <p:nvPr/>
        </p:nvSpPr>
        <p:spPr bwMode="auto">
          <a:xfrm>
            <a:off x="3878542" y="3789040"/>
            <a:ext cx="288032" cy="216024"/>
          </a:xfrm>
          <a:prstGeom prst="stripedRightArrow">
            <a:avLst>
              <a:gd name="adj1" fmla="val 39646"/>
              <a:gd name="adj2" fmla="val 50000"/>
            </a:avLst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rgbClr val="80808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Striped Right Arrow 11"/>
          <p:cNvSpPr/>
          <p:nvPr/>
        </p:nvSpPr>
        <p:spPr bwMode="auto">
          <a:xfrm>
            <a:off x="5750750" y="3789040"/>
            <a:ext cx="288032" cy="216024"/>
          </a:xfrm>
          <a:prstGeom prst="stripedRightArrow">
            <a:avLst>
              <a:gd name="adj1" fmla="val 39646"/>
              <a:gd name="adj2" fmla="val 50000"/>
            </a:avLst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rgbClr val="80808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ettangolo 38"/>
          <p:cNvSpPr/>
          <p:nvPr/>
        </p:nvSpPr>
        <p:spPr>
          <a:xfrm>
            <a:off x="2843808" y="1628800"/>
            <a:ext cx="352995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it-IT" sz="3200" kern="0" baseline="30000" dirty="0" smtClean="0">
                <a:solidFill>
                  <a:srgbClr val="900101"/>
                </a:solidFill>
                <a:latin typeface="Arial"/>
              </a:rPr>
              <a:t>100</a:t>
            </a:r>
            <a:r>
              <a:rPr lang="it-IT" sz="3200" kern="0" dirty="0" smtClean="0">
                <a:solidFill>
                  <a:srgbClr val="900101"/>
                </a:solidFill>
                <a:latin typeface="Arial"/>
              </a:rPr>
              <a:t>Mo</a:t>
            </a:r>
            <a:r>
              <a:rPr lang="it-IT" sz="3200" kern="0" dirty="0">
                <a:solidFill>
                  <a:srgbClr val="900101"/>
                </a:solidFill>
                <a:latin typeface="Arial"/>
              </a:rPr>
              <a:t>(p,2n)</a:t>
            </a:r>
            <a:r>
              <a:rPr lang="it-IT" sz="3200" kern="0" baseline="30000" dirty="0" smtClean="0">
                <a:solidFill>
                  <a:srgbClr val="900101"/>
                </a:solidFill>
                <a:latin typeface="Arial"/>
              </a:rPr>
              <a:t>99m</a:t>
            </a:r>
            <a:r>
              <a:rPr lang="it-IT" sz="3200" kern="0" dirty="0" smtClean="0">
                <a:solidFill>
                  <a:srgbClr val="900101"/>
                </a:solidFill>
                <a:latin typeface="Arial"/>
              </a:rPr>
              <a:t>Tc</a:t>
            </a:r>
            <a:endParaRPr lang="it-IT" sz="3200" kern="0" dirty="0">
              <a:solidFill>
                <a:srgbClr val="900101"/>
              </a:solidFill>
              <a:latin typeface="Arial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977795" y="4576534"/>
            <a:ext cx="1646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it-IT" dirty="0" smtClean="0">
                <a:solidFill>
                  <a:prstClr val="black"/>
                </a:solidFill>
                <a:latin typeface="Arial Rounded MT Bold"/>
                <a:cs typeface="Arial Rounded MT Bold"/>
              </a:rPr>
              <a:t>Radionuclide</a:t>
            </a:r>
          </a:p>
          <a:p>
            <a:pPr algn="ctr" defTabSz="914400"/>
            <a:r>
              <a:rPr lang="it-IT" dirty="0" smtClean="0">
                <a:solidFill>
                  <a:prstClr val="black"/>
                </a:solidFill>
                <a:latin typeface="Arial Rounded MT Bold"/>
                <a:cs typeface="Arial Rounded MT Bold"/>
              </a:rPr>
              <a:t>Production</a:t>
            </a:r>
            <a:endParaRPr lang="it-IT" dirty="0">
              <a:solidFill>
                <a:prstClr val="black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53" name="CasellaDiTesto 52"/>
          <p:cNvSpPr txBox="1"/>
          <p:nvPr/>
        </p:nvSpPr>
        <p:spPr>
          <a:xfrm>
            <a:off x="4338557" y="4612606"/>
            <a:ext cx="1441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it-IT" dirty="0" smtClean="0">
                <a:solidFill>
                  <a:prstClr val="black"/>
                </a:solidFill>
                <a:latin typeface="Arial Rounded MT Bold"/>
                <a:cs typeface="Arial Rounded MT Bold"/>
              </a:rPr>
              <a:t>Target</a:t>
            </a:r>
          </a:p>
          <a:p>
            <a:pPr algn="ctr" defTabSz="914400"/>
            <a:r>
              <a:rPr lang="it-IT" dirty="0" smtClean="0">
                <a:solidFill>
                  <a:prstClr val="black"/>
                </a:solidFill>
                <a:latin typeface="Arial Rounded MT Bold"/>
                <a:cs typeface="Arial Rounded MT Bold"/>
              </a:rPr>
              <a:t>Processing</a:t>
            </a:r>
            <a:endParaRPr lang="it-IT" dirty="0">
              <a:solidFill>
                <a:prstClr val="black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54" name="CasellaDiTesto 53"/>
          <p:cNvSpPr txBox="1"/>
          <p:nvPr/>
        </p:nvSpPr>
        <p:spPr>
          <a:xfrm>
            <a:off x="6513515" y="4954542"/>
            <a:ext cx="1646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it-IT" dirty="0" smtClean="0">
                <a:solidFill>
                  <a:prstClr val="black"/>
                </a:solidFill>
                <a:latin typeface="Arial Rounded MT Bold"/>
                <a:cs typeface="Arial Rounded MT Bold"/>
              </a:rPr>
              <a:t>Radionuclide</a:t>
            </a:r>
          </a:p>
          <a:p>
            <a:pPr algn="ctr" defTabSz="914400"/>
            <a:r>
              <a:rPr lang="it-IT" dirty="0" err="1" smtClean="0">
                <a:solidFill>
                  <a:prstClr val="black"/>
                </a:solidFill>
                <a:latin typeface="Arial Rounded MT Bold"/>
                <a:cs typeface="Arial Rounded MT Bold"/>
              </a:rPr>
              <a:t>Separation</a:t>
            </a:r>
            <a:endParaRPr lang="it-IT" dirty="0">
              <a:solidFill>
                <a:prstClr val="black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83702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2" grpId="0"/>
      <p:bldP spid="53" grpId="0"/>
      <p:bldP spid="5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alia strutture ing maggio 2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730250"/>
            <a:ext cx="4762500" cy="55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alia strutture ing maggio 2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882650"/>
            <a:ext cx="4762500" cy="55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911" y="254000"/>
            <a:ext cx="8702935" cy="746461"/>
          </a:xfrm>
        </p:spPr>
        <p:txBody>
          <a:bodyPr/>
          <a:lstStyle/>
          <a:p>
            <a:r>
              <a:rPr lang="en-US" sz="3600">
                <a:solidFill>
                  <a:srgbClr val="0070C0"/>
                </a:solidFill>
              </a:rPr>
              <a:t>Istituto Nazionale di Fisica Nucleare INFN</a:t>
            </a: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323528" y="2195513"/>
            <a:ext cx="3753172" cy="3904074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it-IT" sz="2400" dirty="0" smtClean="0">
                <a:solidFill>
                  <a:schemeClr val="accent2">
                    <a:lumMod val="75000"/>
                  </a:schemeClr>
                </a:solidFill>
              </a:rPr>
              <a:t>INFN è 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</a:rPr>
              <a:t>l'ente dedicato allo studio dei costituenti fondamentali della </a:t>
            </a:r>
            <a:r>
              <a:rPr lang="it-IT" sz="2400" dirty="0" smtClean="0">
                <a:solidFill>
                  <a:schemeClr val="accent2">
                    <a:lumMod val="75000"/>
                  </a:schemeClr>
                </a:solidFill>
              </a:rPr>
              <a:t>materia; </a:t>
            </a:r>
          </a:p>
          <a:p>
            <a:pPr>
              <a:spcBef>
                <a:spcPts val="1200"/>
              </a:spcBef>
            </a:pPr>
            <a:r>
              <a:rPr lang="it-IT" sz="2400" dirty="0" smtClean="0">
                <a:solidFill>
                  <a:schemeClr val="accent2">
                    <a:lumMod val="75000"/>
                  </a:schemeClr>
                </a:solidFill>
              </a:rPr>
              <a:t>svolge ricerca nel 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</a:rPr>
              <a:t>campo della </a:t>
            </a:r>
            <a:r>
              <a:rPr lang="it-IT" sz="2400" dirty="0" smtClean="0">
                <a:solidFill>
                  <a:schemeClr val="accent2">
                    <a:lumMod val="75000"/>
                  </a:schemeClr>
                </a:solidFill>
              </a:rPr>
              <a:t>fisica nucleare,  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</a:rPr>
              <a:t>subnucleare, </a:t>
            </a:r>
            <a:r>
              <a:rPr lang="it-IT" sz="2400" dirty="0" smtClean="0">
                <a:solidFill>
                  <a:schemeClr val="accent2">
                    <a:lumMod val="75000"/>
                  </a:schemeClr>
                </a:solidFill>
              </a:rPr>
              <a:t>ed astro-particellare;</a:t>
            </a:r>
            <a:endParaRPr lang="it-IT" sz="240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spcBef>
                <a:spcPts val="1200"/>
              </a:spcBef>
            </a:pPr>
            <a:r>
              <a:rPr lang="it-IT" sz="2400" dirty="0">
                <a:solidFill>
                  <a:schemeClr val="accent2">
                    <a:lumMod val="75000"/>
                  </a:schemeClr>
                </a:solidFill>
              </a:rPr>
              <a:t>f</a:t>
            </a:r>
            <a:r>
              <a:rPr lang="it-IT" sz="2400" dirty="0" smtClean="0">
                <a:solidFill>
                  <a:schemeClr val="accent2">
                    <a:lumMod val="75000"/>
                  </a:schemeClr>
                </a:solidFill>
              </a:rPr>
              <a:t>avorisce l’innovazione, promuovendo il trasferimento al mondo produttivo e alla società delle conoscenze e tecnologie acquisite;</a:t>
            </a:r>
          </a:p>
          <a:p>
            <a:pPr>
              <a:spcBef>
                <a:spcPts val="1200"/>
              </a:spcBef>
            </a:pPr>
            <a:r>
              <a:rPr lang="it-IT" sz="2400" dirty="0">
                <a:solidFill>
                  <a:schemeClr val="accent2">
                    <a:lumMod val="75000"/>
                  </a:schemeClr>
                </a:solidFill>
              </a:rPr>
              <a:t>o</a:t>
            </a:r>
            <a:r>
              <a:rPr lang="it-IT" sz="2400" dirty="0" smtClean="0">
                <a:solidFill>
                  <a:schemeClr val="accent2">
                    <a:lumMod val="75000"/>
                  </a:schemeClr>
                </a:solidFill>
              </a:rPr>
              <a:t>pera nell’ambito di collaborazioni internazionali;</a:t>
            </a:r>
          </a:p>
          <a:p>
            <a:pPr>
              <a:spcBef>
                <a:spcPts val="1200"/>
              </a:spcBef>
            </a:pPr>
            <a:r>
              <a:rPr lang="it-IT" sz="2400" dirty="0">
                <a:solidFill>
                  <a:schemeClr val="accent2">
                    <a:lumMod val="75000"/>
                  </a:schemeClr>
                </a:solidFill>
              </a:rPr>
              <a:t>a</a:t>
            </a:r>
            <a:r>
              <a:rPr lang="it-IT" sz="2400" dirty="0" smtClean="0">
                <a:solidFill>
                  <a:schemeClr val="accent2">
                    <a:lumMod val="75000"/>
                  </a:schemeClr>
                </a:solidFill>
              </a:rPr>
              <a:t>l tempo stesso,  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</a:rPr>
              <a:t>è</a:t>
            </a:r>
            <a:r>
              <a:rPr lang="it-IT" sz="2400" dirty="0" smtClean="0">
                <a:solidFill>
                  <a:schemeClr val="accent2">
                    <a:lumMod val="75000"/>
                  </a:schemeClr>
                </a:solidFill>
              </a:rPr>
              <a:t> fortemente presente sul territorio nazionale.</a:t>
            </a:r>
            <a:endParaRPr lang="it-IT" sz="2400" dirty="0" smtClean="0"/>
          </a:p>
          <a:p>
            <a:endParaRPr lang="it-IT" sz="2400" dirty="0"/>
          </a:p>
        </p:txBody>
      </p:sp>
      <p:pic>
        <p:nvPicPr>
          <p:cNvPr id="6148" name="Picture 4" descr="http://home.infn.it/images/logo_INF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54" y="1000461"/>
            <a:ext cx="1895475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09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270494"/>
          </a:xfrm>
        </p:spPr>
        <p:txBody>
          <a:bodyPr>
            <a:normAutofit/>
          </a:bodyPr>
          <a:lstStyle/>
          <a:p>
            <a:r>
              <a:rPr lang="en-US"/>
              <a:t>LARAMED</a:t>
            </a:r>
            <a:br>
              <a:rPr lang="en-US"/>
            </a:br>
            <a:r>
              <a:rPr lang="en-US"/>
              <a:t>LAboratory for RAdioisotopes for MEDicine</a:t>
            </a:r>
          </a:p>
        </p:txBody>
      </p:sp>
      <p:graphicFrame>
        <p:nvGraphicFramePr>
          <p:cNvPr id="6" name="Tabella 3"/>
          <p:cNvGraphicFramePr>
            <a:graphicFrameLocks noGrp="1"/>
          </p:cNvGraphicFramePr>
          <p:nvPr>
            <p:extLst/>
          </p:nvPr>
        </p:nvGraphicFramePr>
        <p:xfrm>
          <a:off x="2511211" y="1799636"/>
          <a:ext cx="4286281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5127"/>
                <a:gridCol w="2111154"/>
              </a:tblGrid>
              <a:tr h="294682"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err="1" smtClean="0"/>
                        <a:t>Radioisotope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err="1" smtClean="0"/>
                        <a:t>Half-life</a:t>
                      </a:r>
                      <a:endParaRPr lang="it-IT" sz="2400" dirty="0"/>
                    </a:p>
                  </a:txBody>
                  <a:tcPr/>
                </a:tc>
              </a:tr>
              <a:tr h="294682"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/>
                        <a:t>Fe-52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/>
                        <a:t>8.3 h</a:t>
                      </a:r>
                      <a:endParaRPr lang="it-IT" sz="2400" dirty="0"/>
                    </a:p>
                  </a:txBody>
                  <a:tcPr/>
                </a:tc>
              </a:tr>
              <a:tr h="294682"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/>
                        <a:t>Cu-64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/>
                        <a:t>12.7 h</a:t>
                      </a:r>
                      <a:endParaRPr lang="it-IT" sz="2400" dirty="0"/>
                    </a:p>
                  </a:txBody>
                  <a:tcPr/>
                </a:tc>
              </a:tr>
              <a:tr h="294682"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/>
                        <a:t>Cu-67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/>
                        <a:t>2.58 d</a:t>
                      </a:r>
                      <a:endParaRPr lang="it-IT" sz="2400" dirty="0"/>
                    </a:p>
                  </a:txBody>
                  <a:tcPr/>
                </a:tc>
              </a:tr>
              <a:tr h="294682"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/>
                        <a:t>Sr-82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/>
                        <a:t>25.4 d</a:t>
                      </a:r>
                      <a:endParaRPr lang="it-IT" sz="2400" dirty="0"/>
                    </a:p>
                  </a:txBody>
                  <a:tcPr/>
                </a:tc>
              </a:tr>
              <a:tr h="294682"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/>
                        <a:t>Ge-68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/>
                        <a:t>270.8 d</a:t>
                      </a:r>
                      <a:endParaRPr lang="it-IT" sz="2400" dirty="0"/>
                    </a:p>
                  </a:txBody>
                  <a:tcPr/>
                </a:tc>
              </a:tr>
              <a:tr h="294682"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/>
                        <a:t>I-124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/>
                        <a:t>4.18 d</a:t>
                      </a:r>
                      <a:endParaRPr lang="it-IT" sz="2400" dirty="0"/>
                    </a:p>
                  </a:txBody>
                  <a:tcPr/>
                </a:tc>
              </a:tr>
              <a:tr h="294682"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/>
                        <a:t>Ac-225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/>
                        <a:t>10 d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Freccia a destra 2"/>
          <p:cNvSpPr/>
          <p:nvPr/>
        </p:nvSpPr>
        <p:spPr>
          <a:xfrm>
            <a:off x="1499594" y="283634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a destra 6"/>
          <p:cNvSpPr/>
          <p:nvPr/>
        </p:nvSpPr>
        <p:spPr>
          <a:xfrm>
            <a:off x="1503078" y="318569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a destra 7"/>
          <p:cNvSpPr/>
          <p:nvPr/>
        </p:nvSpPr>
        <p:spPr>
          <a:xfrm>
            <a:off x="1499594" y="3628436"/>
            <a:ext cx="978408" cy="48463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ccia a destra 8"/>
          <p:cNvSpPr/>
          <p:nvPr/>
        </p:nvSpPr>
        <p:spPr>
          <a:xfrm>
            <a:off x="1503078" y="397778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146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826"/>
            <a:ext cx="9144000" cy="10548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7980" y="1867198"/>
            <a:ext cx="3634778" cy="461665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</a:rPr>
              <a:t>Fisica e Astrofisica Nucleare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00918" y="2819137"/>
            <a:ext cx="3122330" cy="461665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</a:rPr>
              <a:t>Sviluppo di Acceleratori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70435" y="3691507"/>
            <a:ext cx="4783297" cy="461665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</a:rPr>
              <a:t>Tecnologie Avanzate per Applicazioni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34632" y="4620300"/>
            <a:ext cx="3458126" cy="461665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</a:rPr>
              <a:t>Trasferimento Tecnologico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62867" y="5561909"/>
            <a:ext cx="6011005" cy="461665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</a:rPr>
              <a:t>Radioisotopi Innovativi per Medicina Nucleare </a:t>
            </a:r>
          </a:p>
        </p:txBody>
      </p:sp>
    </p:spTree>
    <p:extLst>
      <p:ext uri="{BB962C8B-B14F-4D97-AF65-F5344CB8AC3E}">
        <p14:creationId xmlns:p14="http://schemas.microsoft.com/office/powerpoint/2010/main" val="68064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The image “file:///C:/Documents%20and%20Settings/Gabriele/Desktop/DSCF0202.JPG” cannot be displayed, because it contains error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" t="734" r="12868" b="26965"/>
          <a:stretch>
            <a:fillRect/>
          </a:stretch>
        </p:blipFill>
        <p:spPr bwMode="auto">
          <a:xfrm>
            <a:off x="-36513" y="-26988"/>
            <a:ext cx="9180513" cy="688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-36513" y="0"/>
            <a:ext cx="820891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 Laboratori Nazionali di </a:t>
            </a:r>
            <a:r>
              <a:rPr lang="it-IT" altLang="it-IT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Legnaro</a:t>
            </a:r>
            <a:endParaRPr lang="it-IT" altLang="it-IT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1127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9872" y="476672"/>
            <a:ext cx="5553176" cy="5768223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79512" y="476672"/>
            <a:ext cx="3240360" cy="576064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800" b="1"/>
              <a:t>Missione</a:t>
            </a:r>
            <a:r>
              <a:rPr lang="en-US" sz="1800"/>
              <a:t>:</a:t>
            </a:r>
          </a:p>
          <a:p>
            <a:r>
              <a:rPr lang="en-US" sz="1800"/>
              <a:t>Ricerca in Fisica e Astrofisica Nuclere</a:t>
            </a:r>
            <a:endParaRPr lang="en-US" sz="1600"/>
          </a:p>
          <a:p>
            <a:r>
              <a:rPr lang="en-US" sz="1800"/>
              <a:t>Sviluppo di tecnologie avanzate per applicazioni alla fisica nucleare e ad altri campi.</a:t>
            </a:r>
          </a:p>
          <a:p>
            <a:r>
              <a:rPr lang="en-US" sz="1800"/>
              <a:t>Trasferimento tecnologico</a:t>
            </a:r>
          </a:p>
          <a:p>
            <a:pPr marL="0" indent="0">
              <a:buFont typeface="Arial" pitchFamily="34" charset="0"/>
              <a:buNone/>
            </a:pPr>
            <a:r>
              <a:rPr lang="en-US" sz="1800" b="1"/>
              <a:t>Punti di Forza</a:t>
            </a:r>
            <a:r>
              <a:rPr lang="en-US" sz="1800"/>
              <a:t>: </a:t>
            </a:r>
          </a:p>
          <a:p>
            <a:r>
              <a:rPr lang="en-US" sz="1800"/>
              <a:t>Sviluppo di acceleratori</a:t>
            </a:r>
          </a:p>
          <a:p>
            <a:r>
              <a:rPr lang="en-US" sz="1800"/>
              <a:t>Rivelatori per fisica nucleare</a:t>
            </a:r>
          </a:p>
          <a:p>
            <a:r>
              <a:rPr lang="en-US" sz="1800"/>
              <a:t>Trattamenti di superficie</a:t>
            </a:r>
          </a:p>
          <a:p>
            <a:pPr marL="0" indent="0">
              <a:buFont typeface="Arial" pitchFamily="34" charset="0"/>
              <a:buNone/>
            </a:pPr>
            <a:r>
              <a:rPr lang="en-US" sz="1800" b="1"/>
              <a:t>Personale</a:t>
            </a:r>
            <a:r>
              <a:rPr lang="en-US" sz="1800"/>
              <a:t>:</a:t>
            </a:r>
          </a:p>
          <a:p>
            <a:r>
              <a:rPr lang="en-US" sz="1800"/>
              <a:t>145 staff </a:t>
            </a:r>
          </a:p>
          <a:p>
            <a:r>
              <a:rPr lang="en-US" sz="1800"/>
              <a:t>700 utenti (50 % dall’Italia)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16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3281082" y="469090"/>
            <a:ext cx="5787614" cy="5768222"/>
            <a:chOff x="0" y="0"/>
            <a:chExt cx="9144000" cy="6858000"/>
          </a:xfrm>
        </p:grpSpPr>
        <p:sp>
          <p:nvSpPr>
            <p:cNvPr id="26" name="Titolo 1"/>
            <p:cNvSpPr txBox="1">
              <a:spLocks/>
            </p:cNvSpPr>
            <p:nvPr/>
          </p:nvSpPr>
          <p:spPr>
            <a:xfrm>
              <a:off x="0" y="0"/>
              <a:ext cx="9144000" cy="794519"/>
            </a:xfrm>
            <a:prstGeom prst="rect">
              <a:avLst/>
            </a:prstGeom>
            <a:solidFill>
              <a:srgbClr val="1F497D">
                <a:lumMod val="20000"/>
                <a:lumOff val="80000"/>
              </a:srgbClr>
            </a:solidFill>
          </p:spPr>
          <p:txBody>
            <a:bodyPr vert="horz" lIns="91440" tIns="45720" rIns="91440" bIns="45720" rtlCol="0" anchor="ctr">
              <a:normAutofit fontScale="625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"/>
                  <a:cs typeface=""/>
                </a:rPr>
                <a:t>Trattamenti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"/>
                  <a:cs typeface=""/>
                </a:rPr>
                <a:t> di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"/>
                  <a:cs typeface=""/>
                </a:rPr>
                <a:t>s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"/>
                  <a:cs typeface=""/>
                </a:rPr>
                <a:t>uperficie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"/>
                  <a:cs typeface=""/>
                </a:rPr>
                <a:t> per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"/>
                  <a:cs typeface=""/>
                </a:rPr>
                <a:t>l’industria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"/>
                <a:cs typeface=""/>
              </a:endParaRPr>
            </a:p>
          </p:txBody>
        </p:sp>
        <p:pic>
          <p:nvPicPr>
            <p:cNvPr id="27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764704"/>
              <a:ext cx="1922879" cy="1916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8" name="Picture 27" descr="IMG_984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764704"/>
              <a:ext cx="2594988" cy="1944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" descr="foto vite ti trattat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08920"/>
              <a:ext cx="2784794" cy="2088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" descr="Catena oro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764704"/>
              <a:ext cx="4716016" cy="1944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2" descr="PENDENTE GOCCI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28" r="2094"/>
            <a:stretch>
              <a:fillRect/>
            </a:stretch>
          </p:blipFill>
          <p:spPr bwMode="auto">
            <a:xfrm>
              <a:off x="0" y="4725144"/>
              <a:ext cx="2843808" cy="2132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" descr="Image1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4797152"/>
              <a:ext cx="3707904" cy="2060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collier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364088" y="2708920"/>
              <a:ext cx="2016224" cy="2088232"/>
            </a:xfrm>
            <a:prstGeom prst="rect">
              <a:avLst/>
            </a:prstGeom>
            <a:noFill/>
          </p:spPr>
        </p:pic>
        <p:pic>
          <p:nvPicPr>
            <p:cNvPr id="34" name="Picture 2" descr="orecchini"/>
            <p:cNvPicPr>
              <a:picLocks noChangeAspect="1" noChangeArrowheads="1"/>
            </p:cNvPicPr>
            <p:nvPr/>
          </p:nvPicPr>
          <p:blipFill>
            <a:blip r:embed="rId9" cstate="print"/>
            <a:srcRect l="19916" t="19518"/>
            <a:stretch>
              <a:fillRect/>
            </a:stretch>
          </p:blipFill>
          <p:spPr bwMode="auto">
            <a:xfrm>
              <a:off x="7308304" y="2708920"/>
              <a:ext cx="1835696" cy="2088232"/>
            </a:xfrm>
            <a:prstGeom prst="rect">
              <a:avLst/>
            </a:prstGeom>
            <a:noFill/>
          </p:spPr>
        </p:pic>
        <p:pic>
          <p:nvPicPr>
            <p:cNvPr id="35" name="Picture 3" descr="C:\Documents and Settings\Palmieri V\Documenti\All files\All files\TRANSF_TECH\0_INFN_TransfTech\Irigem\PVD\Au_onice vetro\Sandalo\IMG_2707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843808" y="4725144"/>
              <a:ext cx="2664296" cy="2132856"/>
            </a:xfrm>
            <a:prstGeom prst="rect">
              <a:avLst/>
            </a:prstGeom>
            <a:noFill/>
          </p:spPr>
        </p:pic>
        <p:pic>
          <p:nvPicPr>
            <p:cNvPr id="36" name="Picture 2" descr="foto vite ti grezza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978"/>
            <a:stretch>
              <a:fillRect/>
            </a:stretch>
          </p:blipFill>
          <p:spPr bwMode="auto">
            <a:xfrm>
              <a:off x="2774235" y="2708920"/>
              <a:ext cx="2664296" cy="2043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" name="Content Placeholder 2"/>
          <p:cNvSpPr txBox="1">
            <a:spLocks/>
          </p:cNvSpPr>
          <p:nvPr/>
        </p:nvSpPr>
        <p:spPr>
          <a:xfrm>
            <a:off x="179512" y="476672"/>
            <a:ext cx="3240360" cy="576064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800" b="1"/>
              <a:t>Missione</a:t>
            </a:r>
            <a:r>
              <a:rPr lang="en-US" sz="1800"/>
              <a:t>:</a:t>
            </a:r>
          </a:p>
          <a:p>
            <a:r>
              <a:rPr lang="en-US" sz="1800"/>
              <a:t>Ricerca in Fisica e Astrofisica Nuclere</a:t>
            </a:r>
            <a:endParaRPr lang="en-US" sz="1600"/>
          </a:p>
          <a:p>
            <a:r>
              <a:rPr lang="en-US" sz="1800">
                <a:solidFill>
                  <a:srgbClr val="FF0000"/>
                </a:solidFill>
              </a:rPr>
              <a:t>Sviluppo di tecnologie avanzate per applicazioni alla fisica nucleare e ad altri campi.</a:t>
            </a:r>
          </a:p>
          <a:p>
            <a:r>
              <a:rPr lang="en-US" sz="1800">
                <a:solidFill>
                  <a:srgbClr val="FF0000"/>
                </a:solidFill>
              </a:rPr>
              <a:t>Trasferimento tecnologico</a:t>
            </a:r>
          </a:p>
          <a:p>
            <a:pPr marL="0" indent="0">
              <a:buFont typeface="Arial" pitchFamily="34" charset="0"/>
              <a:buNone/>
            </a:pPr>
            <a:r>
              <a:rPr lang="en-US" sz="1800" b="1"/>
              <a:t>Punti di Forza</a:t>
            </a:r>
            <a:r>
              <a:rPr lang="en-US" sz="1800"/>
              <a:t>: </a:t>
            </a:r>
          </a:p>
          <a:p>
            <a:r>
              <a:rPr lang="en-US" sz="1800"/>
              <a:t>Sviluppo di acceleratori</a:t>
            </a:r>
          </a:p>
          <a:p>
            <a:r>
              <a:rPr lang="en-US" sz="1800"/>
              <a:t>Rivelatori per fisica nucleare</a:t>
            </a:r>
          </a:p>
          <a:p>
            <a:r>
              <a:rPr lang="en-US" sz="1800">
                <a:solidFill>
                  <a:srgbClr val="FF0000"/>
                </a:solidFill>
              </a:rPr>
              <a:t>Trattamenti di superficie</a:t>
            </a:r>
          </a:p>
          <a:p>
            <a:pPr marL="0" indent="0">
              <a:buFont typeface="Arial" pitchFamily="34" charset="0"/>
              <a:buNone/>
            </a:pPr>
            <a:r>
              <a:rPr lang="en-US" sz="1800" b="1"/>
              <a:t>Personale</a:t>
            </a:r>
            <a:r>
              <a:rPr lang="en-US" sz="1800"/>
              <a:t>:</a:t>
            </a:r>
          </a:p>
          <a:p>
            <a:r>
              <a:rPr lang="en-US" sz="1800"/>
              <a:t>145 staff </a:t>
            </a:r>
          </a:p>
          <a:p>
            <a:r>
              <a:rPr lang="en-US" sz="1800"/>
              <a:t>700 utenti (50 % dall’Italia)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07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862005" y="-27384"/>
            <a:ext cx="6281995" cy="6885384"/>
            <a:chOff x="2862005" y="-27384"/>
            <a:chExt cx="6281995" cy="6885384"/>
          </a:xfrm>
        </p:grpSpPr>
        <p:pic>
          <p:nvPicPr>
            <p:cNvPr id="2" name="Picture 5" descr="C:\Users\Fabio\Desktop\Toscana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62005" y="2924944"/>
              <a:ext cx="3510195" cy="3933056"/>
            </a:xfrm>
            <a:prstGeom prst="rect">
              <a:avLst/>
            </a:prstGeom>
            <a:noFill/>
          </p:spPr>
        </p:pic>
        <p:pic>
          <p:nvPicPr>
            <p:cNvPr id="3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72000" y="16175"/>
              <a:ext cx="1901094" cy="183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304382" y="4988776"/>
              <a:ext cx="2816698" cy="1866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4" descr="C:\Users\Fabio\Desktop\Veneto.gif"/>
            <p:cNvPicPr>
              <a:picLocks noChangeAspect="1" noChangeArrowheads="1"/>
            </p:cNvPicPr>
            <p:nvPr/>
          </p:nvPicPr>
          <p:blipFill>
            <a:blip r:embed="rId5" cstate="print"/>
            <a:srcRect t="806"/>
            <a:stretch>
              <a:fillRect/>
            </a:stretch>
          </p:blipFill>
          <p:spPr bwMode="auto">
            <a:xfrm>
              <a:off x="5398180" y="-27384"/>
              <a:ext cx="3745820" cy="4115626"/>
            </a:xfrm>
            <a:prstGeom prst="rect">
              <a:avLst/>
            </a:prstGeom>
            <a:noFill/>
          </p:spPr>
        </p:pic>
        <p:pic>
          <p:nvPicPr>
            <p:cNvPr id="6" name="Picture 2" descr="C:\Users\Fabio\My Box Files\Dai_credici\Fabio\ITALRAD_Logo\ITALRAD_small.png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3707904" y="1988840"/>
              <a:ext cx="1691852" cy="1124405"/>
            </a:xfrm>
            <a:prstGeom prst="rect">
              <a:avLst/>
            </a:prstGeom>
            <a:noFill/>
            <a:effectLst/>
          </p:spPr>
        </p:pic>
      </p:grpSp>
      <p:sp>
        <p:nvSpPr>
          <p:cNvPr id="8" name="Content Placeholder 2"/>
          <p:cNvSpPr txBox="1">
            <a:spLocks/>
          </p:cNvSpPr>
          <p:nvPr/>
        </p:nvSpPr>
        <p:spPr>
          <a:xfrm>
            <a:off x="179512" y="476672"/>
            <a:ext cx="3240360" cy="576064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800" b="1"/>
              <a:t>Missione</a:t>
            </a:r>
            <a:r>
              <a:rPr lang="en-US" sz="1800"/>
              <a:t>:</a:t>
            </a:r>
          </a:p>
          <a:p>
            <a:r>
              <a:rPr lang="en-US" sz="1800"/>
              <a:t>Ricerca in Fisica e Astrofisica Nuclere</a:t>
            </a:r>
            <a:endParaRPr lang="en-US" sz="1600"/>
          </a:p>
          <a:p>
            <a:r>
              <a:rPr lang="en-US" sz="1800">
                <a:solidFill>
                  <a:srgbClr val="FF0000"/>
                </a:solidFill>
              </a:rPr>
              <a:t>Sviluppo di tecnologie avanzate per applicazioni alla fisica nucleare e ad altri campi.</a:t>
            </a:r>
          </a:p>
          <a:p>
            <a:r>
              <a:rPr lang="en-US" sz="1800">
                <a:solidFill>
                  <a:srgbClr val="FF0000"/>
                </a:solidFill>
              </a:rPr>
              <a:t>Trasferimento tecnologico</a:t>
            </a:r>
          </a:p>
          <a:p>
            <a:pPr marL="0" indent="0">
              <a:buFont typeface="Arial" pitchFamily="34" charset="0"/>
              <a:buNone/>
            </a:pPr>
            <a:r>
              <a:rPr lang="en-US" sz="1800" b="1"/>
              <a:t>Punti di Forza</a:t>
            </a:r>
            <a:r>
              <a:rPr lang="en-US" sz="1800"/>
              <a:t>: </a:t>
            </a:r>
          </a:p>
          <a:p>
            <a:r>
              <a:rPr lang="en-US" sz="1800"/>
              <a:t>Sviluppo di acceleratori</a:t>
            </a:r>
          </a:p>
          <a:p>
            <a:r>
              <a:rPr lang="en-US" sz="1800"/>
              <a:t>Rivelatori per fisica nucleare</a:t>
            </a:r>
          </a:p>
          <a:p>
            <a:r>
              <a:rPr lang="en-US" sz="1800"/>
              <a:t>Trattamenti di superficie</a:t>
            </a:r>
          </a:p>
          <a:p>
            <a:pPr marL="0" indent="0">
              <a:buFont typeface="Arial" pitchFamily="34" charset="0"/>
              <a:buNone/>
            </a:pPr>
            <a:r>
              <a:rPr lang="en-US" sz="1800" b="1"/>
              <a:t>Personale</a:t>
            </a:r>
            <a:r>
              <a:rPr lang="en-US" sz="1800"/>
              <a:t>:</a:t>
            </a:r>
          </a:p>
          <a:p>
            <a:r>
              <a:rPr lang="en-US" sz="1800"/>
              <a:t>145 staff </a:t>
            </a:r>
          </a:p>
          <a:p>
            <a:r>
              <a:rPr lang="en-US" sz="1800"/>
              <a:t>700 utenti (50 % dall’Italia)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28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179512" y="476672"/>
            <a:ext cx="3240360" cy="576064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800" b="1"/>
              <a:t>Missione</a:t>
            </a:r>
            <a:r>
              <a:rPr lang="en-US" sz="1800"/>
              <a:t>:</a:t>
            </a:r>
          </a:p>
          <a:p>
            <a:r>
              <a:rPr lang="en-US" sz="1800"/>
              <a:t>Ricerca in Fisica e Astrofisica Nuclere</a:t>
            </a:r>
            <a:endParaRPr lang="en-US" sz="1600"/>
          </a:p>
          <a:p>
            <a:r>
              <a:rPr lang="en-US" sz="1800"/>
              <a:t>Sviluppo di tecnologie avanzate per applicazioni alla fisica nucleare e ad altri campi.</a:t>
            </a:r>
          </a:p>
          <a:p>
            <a:r>
              <a:rPr lang="en-US" sz="1800"/>
              <a:t>Trasferimento tecnologico</a:t>
            </a:r>
          </a:p>
          <a:p>
            <a:pPr marL="0" indent="0">
              <a:buFont typeface="Arial" pitchFamily="34" charset="0"/>
              <a:buNone/>
            </a:pPr>
            <a:r>
              <a:rPr lang="en-US" sz="1800" b="1"/>
              <a:t>Punti di Forza</a:t>
            </a:r>
            <a:r>
              <a:rPr lang="en-US" sz="1800"/>
              <a:t>: </a:t>
            </a:r>
          </a:p>
          <a:p>
            <a:r>
              <a:rPr lang="en-US" sz="1800">
                <a:solidFill>
                  <a:srgbClr val="FF0000"/>
                </a:solidFill>
              </a:rPr>
              <a:t>Sviluppo di acceleratori</a:t>
            </a:r>
          </a:p>
          <a:p>
            <a:r>
              <a:rPr lang="en-US" sz="1800"/>
              <a:t>Rivelatori per fisica nucleare</a:t>
            </a:r>
          </a:p>
          <a:p>
            <a:r>
              <a:rPr lang="en-US" sz="1800"/>
              <a:t>Trattamenti di superficie</a:t>
            </a:r>
          </a:p>
          <a:p>
            <a:pPr marL="0" indent="0">
              <a:buFont typeface="Arial" pitchFamily="34" charset="0"/>
              <a:buNone/>
            </a:pPr>
            <a:r>
              <a:rPr lang="en-US" sz="1800" b="1"/>
              <a:t>Personale</a:t>
            </a:r>
            <a:r>
              <a:rPr lang="en-US" sz="1800"/>
              <a:t>:</a:t>
            </a:r>
          </a:p>
          <a:p>
            <a:r>
              <a:rPr lang="en-US" sz="1800"/>
              <a:t>145 staff </a:t>
            </a:r>
          </a:p>
          <a:p>
            <a:r>
              <a:rPr lang="en-US" sz="1800"/>
              <a:t>700 utenti (50 % dall’Italia)</a:t>
            </a:r>
            <a:endParaRPr lang="en-US"/>
          </a:p>
          <a:p>
            <a:endParaRPr lang="en-US"/>
          </a:p>
        </p:txBody>
      </p:sp>
      <p:pic>
        <p:nvPicPr>
          <p:cNvPr id="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495" y="3586118"/>
            <a:ext cx="5511686" cy="2836197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05026" y="384048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ESS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495" y="81036"/>
            <a:ext cx="5486400" cy="3377901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112598" y="2734235"/>
            <a:ext cx="787395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IFMIF</a:t>
            </a:r>
          </a:p>
        </p:txBody>
      </p:sp>
    </p:spTree>
    <p:extLst>
      <p:ext uri="{BB962C8B-B14F-4D97-AF65-F5344CB8AC3E}">
        <p14:creationId xmlns:p14="http://schemas.microsoft.com/office/powerpoint/2010/main" val="112421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LNL - Acceleratori</a:t>
            </a:r>
          </a:p>
        </p:txBody>
      </p:sp>
      <p:pic>
        <p:nvPicPr>
          <p:cNvPr id="6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538" y="1522413"/>
            <a:ext cx="3173412" cy="21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083050"/>
            <a:ext cx="3128963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5" y="3938588"/>
            <a:ext cx="2671763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988" y="1395413"/>
            <a:ext cx="32385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1913"/>
            <a:ext cx="2498725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8" y="3938588"/>
            <a:ext cx="325755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sellaDiTesto 1"/>
          <p:cNvSpPr txBox="1">
            <a:spLocks noChangeArrowheads="1"/>
          </p:cNvSpPr>
          <p:nvPr/>
        </p:nvSpPr>
        <p:spPr bwMode="auto">
          <a:xfrm>
            <a:off x="250825" y="1331913"/>
            <a:ext cx="1584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it-IT" sz="1800" b="1">
                <a:solidFill>
                  <a:srgbClr val="FFC000"/>
                </a:solidFill>
                <a:latin typeface="Times New Roman" charset="0"/>
                <a:cs typeface="Times New Roman" charset="0"/>
              </a:rPr>
              <a:t>CN (1961)</a:t>
            </a:r>
          </a:p>
        </p:txBody>
      </p:sp>
      <p:sp>
        <p:nvSpPr>
          <p:cNvPr id="13" name="Rettangolo 2"/>
          <p:cNvSpPr>
            <a:spLocks noChangeArrowheads="1"/>
          </p:cNvSpPr>
          <p:nvPr/>
        </p:nvSpPr>
        <p:spPr bwMode="auto">
          <a:xfrm>
            <a:off x="3976688" y="3244850"/>
            <a:ext cx="16525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FFC000"/>
                </a:solidFill>
                <a:latin typeface="Times New Roman" charset="0"/>
                <a:cs typeface="Times New Roman" charset="0"/>
              </a:rPr>
              <a:t>AN2000 (1971)</a:t>
            </a:r>
          </a:p>
        </p:txBody>
      </p:sp>
      <p:sp>
        <p:nvSpPr>
          <p:cNvPr id="14" name="Rettangolo 4"/>
          <p:cNvSpPr>
            <a:spLocks noChangeArrowheads="1"/>
          </p:cNvSpPr>
          <p:nvPr/>
        </p:nvSpPr>
        <p:spPr bwMode="auto">
          <a:xfrm>
            <a:off x="6273800" y="1516063"/>
            <a:ext cx="1866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FFC000"/>
                </a:solidFill>
                <a:latin typeface="Times New Roman" charset="0"/>
                <a:cs typeface="Times New Roman" charset="0"/>
              </a:rPr>
              <a:t>TANDEM (1981)</a:t>
            </a:r>
          </a:p>
        </p:txBody>
      </p:sp>
      <p:sp>
        <p:nvSpPr>
          <p:cNvPr id="15" name="Rettangolo 5"/>
          <p:cNvSpPr>
            <a:spLocks noChangeArrowheads="1"/>
          </p:cNvSpPr>
          <p:nvPr/>
        </p:nvSpPr>
        <p:spPr bwMode="auto">
          <a:xfrm>
            <a:off x="290513" y="4083050"/>
            <a:ext cx="1409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FFC000"/>
                </a:solidFill>
                <a:latin typeface="Times New Roman" charset="0"/>
                <a:cs typeface="Times New Roman" charset="0"/>
              </a:rPr>
              <a:t>ALPI (1995)</a:t>
            </a:r>
          </a:p>
        </p:txBody>
      </p:sp>
      <p:sp>
        <p:nvSpPr>
          <p:cNvPr id="16" name="Rettangolo 6"/>
          <p:cNvSpPr>
            <a:spLocks noChangeArrowheads="1"/>
          </p:cNvSpPr>
          <p:nvPr/>
        </p:nvSpPr>
        <p:spPr bwMode="auto">
          <a:xfrm>
            <a:off x="3798888" y="4113213"/>
            <a:ext cx="1546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FFC000"/>
                </a:solidFill>
                <a:latin typeface="Times New Roman" charset="0"/>
                <a:cs typeface="Times New Roman" charset="0"/>
              </a:rPr>
              <a:t>PIAVE (2005)</a:t>
            </a:r>
          </a:p>
        </p:txBody>
      </p:sp>
      <p:sp>
        <p:nvSpPr>
          <p:cNvPr id="17" name="Rettangolo 7"/>
          <p:cNvSpPr>
            <a:spLocks noChangeArrowheads="1"/>
          </p:cNvSpPr>
          <p:nvPr/>
        </p:nvSpPr>
        <p:spPr bwMode="auto">
          <a:xfrm>
            <a:off x="6273800" y="3898900"/>
            <a:ext cx="2501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FFC000"/>
                </a:solidFill>
                <a:latin typeface="Times New Roman" charset="0"/>
                <a:cs typeface="Times New Roman" charset="0"/>
              </a:rPr>
              <a:t>Ciclotrone SPES (2016)</a:t>
            </a:r>
          </a:p>
        </p:txBody>
      </p:sp>
    </p:spTree>
    <p:extLst>
      <p:ext uri="{BB962C8B-B14F-4D97-AF65-F5344CB8AC3E}">
        <p14:creationId xmlns:p14="http://schemas.microsoft.com/office/powerpoint/2010/main" val="52208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LNL – Apparati Sperimentali</a:t>
            </a:r>
          </a:p>
        </p:txBody>
      </p:sp>
      <p:pic>
        <p:nvPicPr>
          <p:cNvPr id="6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2088"/>
            <a:ext cx="3165475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888" y="1462088"/>
            <a:ext cx="5908675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4156075"/>
            <a:ext cx="2873375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660775"/>
            <a:ext cx="3497263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357563"/>
            <a:ext cx="21209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tangolo 9"/>
          <p:cNvSpPr>
            <a:spLocks noChangeArrowheads="1"/>
          </p:cNvSpPr>
          <p:nvPr/>
        </p:nvSpPr>
        <p:spPr bwMode="auto">
          <a:xfrm>
            <a:off x="2051720" y="4077072"/>
            <a:ext cx="8905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FFFFFF"/>
                </a:solidFill>
                <a:latin typeface="Times New Roman" charset="0"/>
                <a:cs typeface="Times New Roman" charset="0"/>
              </a:rPr>
              <a:t>LIRAS</a:t>
            </a:r>
          </a:p>
        </p:txBody>
      </p:sp>
      <p:sp>
        <p:nvSpPr>
          <p:cNvPr id="12" name="Rettangolo 10"/>
          <p:cNvSpPr>
            <a:spLocks noChangeArrowheads="1"/>
          </p:cNvSpPr>
          <p:nvPr/>
        </p:nvSpPr>
        <p:spPr bwMode="auto">
          <a:xfrm>
            <a:off x="247650" y="1404938"/>
            <a:ext cx="10937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solidFill>
                  <a:prstClr val="black"/>
                </a:solidFill>
                <a:latin typeface="Times New Roman" charset="0"/>
                <a:cs typeface="Times New Roman" charset="0"/>
              </a:rPr>
              <a:t>PRISMA</a:t>
            </a:r>
          </a:p>
        </p:txBody>
      </p:sp>
      <p:sp>
        <p:nvSpPr>
          <p:cNvPr id="13" name="Rettangolo 11"/>
          <p:cNvSpPr>
            <a:spLocks noChangeArrowheads="1"/>
          </p:cNvSpPr>
          <p:nvPr/>
        </p:nvSpPr>
        <p:spPr bwMode="auto">
          <a:xfrm>
            <a:off x="5508625" y="1404938"/>
            <a:ext cx="1095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EXOTIC</a:t>
            </a:r>
          </a:p>
        </p:txBody>
      </p:sp>
      <p:sp>
        <p:nvSpPr>
          <p:cNvPr id="14" name="Rettangolo 12"/>
          <p:cNvSpPr>
            <a:spLocks noChangeArrowheads="1"/>
          </p:cNvSpPr>
          <p:nvPr/>
        </p:nvSpPr>
        <p:spPr bwMode="auto">
          <a:xfrm>
            <a:off x="3890963" y="3476625"/>
            <a:ext cx="12620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solidFill>
                  <a:prstClr val="white"/>
                </a:solidFill>
                <a:latin typeface="Times New Roman" charset="0"/>
                <a:cs typeface="Times New Roman" charset="0"/>
              </a:rPr>
              <a:t>GALILEO</a:t>
            </a:r>
          </a:p>
        </p:txBody>
      </p:sp>
      <p:sp>
        <p:nvSpPr>
          <p:cNvPr id="15" name="Rettangolo 13"/>
          <p:cNvSpPr>
            <a:spLocks noChangeArrowheads="1"/>
          </p:cNvSpPr>
          <p:nvPr/>
        </p:nvSpPr>
        <p:spPr bwMode="auto">
          <a:xfrm>
            <a:off x="5654675" y="5629275"/>
            <a:ext cx="1403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solidFill>
                  <a:prstClr val="white"/>
                </a:solidFill>
                <a:latin typeface="Times New Roman" charset="0"/>
                <a:cs typeface="Times New Roman" charset="0"/>
              </a:rPr>
              <a:t>GARFIELD</a:t>
            </a:r>
          </a:p>
        </p:txBody>
      </p:sp>
    </p:spTree>
    <p:extLst>
      <p:ext uri="{BB962C8B-B14F-4D97-AF65-F5344CB8AC3E}">
        <p14:creationId xmlns:p14="http://schemas.microsoft.com/office/powerpoint/2010/main" val="212907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7304</TotalTime>
  <Words>566</Words>
  <Application>Microsoft Macintosh PowerPoint</Application>
  <PresentationFormat>On-screen Show (4:3)</PresentationFormat>
  <Paragraphs>198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Arial</vt:lpstr>
      <vt:lpstr>Arial Rounded MT Bold</vt:lpstr>
      <vt:lpstr>Calibri</vt:lpstr>
      <vt:lpstr>Calibri Light</vt:lpstr>
      <vt:lpstr>Franklin Gothic Book</vt:lpstr>
      <vt:lpstr>ＭＳ Ｐゴシック</vt:lpstr>
      <vt:lpstr>Symbol</vt:lpstr>
      <vt:lpstr>Times New Roman</vt:lpstr>
      <vt:lpstr>Verdana</vt:lpstr>
      <vt:lpstr>Office Theme</vt:lpstr>
      <vt:lpstr>Default Design</vt:lpstr>
      <vt:lpstr>3_Office Theme</vt:lpstr>
      <vt:lpstr>4_Office Theme</vt:lpstr>
      <vt:lpstr>PowerPoint Presentation</vt:lpstr>
      <vt:lpstr>Istituto Nazionale di Fisica Nucleare INFN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LNL - Acceleratori</vt:lpstr>
      <vt:lpstr>LNL – Apparati Sperimentali</vt:lpstr>
      <vt:lpstr>SPES Selective Production of Exotic Species</vt:lpstr>
      <vt:lpstr>Il Ciclotrone</vt:lpstr>
      <vt:lpstr>SPES</vt:lpstr>
      <vt:lpstr>Radioisotopi per la Medicina Nucleare a SPES</vt:lpstr>
      <vt:lpstr>Radiofarmaci</vt:lpstr>
      <vt:lpstr>PowerPoint Presentation</vt:lpstr>
      <vt:lpstr>SPECT Single Photon Emission Computerised Tomography</vt:lpstr>
      <vt:lpstr>Tecnezio 99-m</vt:lpstr>
      <vt:lpstr>Produzione di Radioisotopi con Ciclotrone</vt:lpstr>
      <vt:lpstr>PowerPoint Presentation</vt:lpstr>
      <vt:lpstr>LARAMED LAboratory for RAdioisotopes for MEDicine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Diego Bettoni</cp:lastModifiedBy>
  <cp:revision>86</cp:revision>
  <dcterms:created xsi:type="dcterms:W3CDTF">2018-09-11T06:37:18Z</dcterms:created>
  <dcterms:modified xsi:type="dcterms:W3CDTF">2018-11-12T07:57:11Z</dcterms:modified>
  <cp:category/>
</cp:coreProperties>
</file>