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4" r:id="rId4"/>
    <p:sldId id="273" r:id="rId5"/>
    <p:sldId id="266" r:id="rId6"/>
    <p:sldId id="276" r:id="rId7"/>
    <p:sldId id="275" r:id="rId8"/>
    <p:sldId id="272" r:id="rId9"/>
    <p:sldId id="258" r:id="rId10"/>
    <p:sldId id="270" r:id="rId11"/>
    <p:sldId id="259" r:id="rId12"/>
    <p:sldId id="262" r:id="rId13"/>
    <p:sldId id="269" r:id="rId14"/>
    <p:sldId id="260" r:id="rId15"/>
    <p:sldId id="261" r:id="rId16"/>
    <p:sldId id="263" r:id="rId17"/>
    <p:sldId id="268" r:id="rId18"/>
    <p:sldId id="264" r:id="rId19"/>
    <p:sldId id="271" r:id="rId20"/>
    <p:sldId id="265" r:id="rId21"/>
    <p:sldId id="267" r:id="rId2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48"/>
    <a:srgbClr val="4196B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27"/>
    <p:restoredTop sz="94660"/>
  </p:normalViewPr>
  <p:slideViewPr>
    <p:cSldViewPr>
      <p:cViewPr varScale="1">
        <p:scale>
          <a:sx n="113" d="100"/>
          <a:sy n="113" d="100"/>
        </p:scale>
        <p:origin x="71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56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272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A2526-C7AA-4818-8C21-B7BE80C5AE7D}" type="datetimeFigureOut">
              <a:rPr lang="it-IT" smtClean="0"/>
              <a:t>17/04/18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A9C7-611B-4CC2-9243-EA2FD0CAC59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0739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8B176-4B5C-419D-9A54-8064A4F40AF4}" type="datetimeFigureOut">
              <a:rPr lang="it-IT" smtClean="0"/>
              <a:t>17/04/18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FDE69-637B-4685-A3DA-045E83997A1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827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31866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14742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13" name="Segnaposto data 6">
            <a:extLst>
              <a:ext uri="{FF2B5EF4-FFF2-40B4-BE49-F238E27FC236}">
                <a16:creationId xmlns:a16="http://schemas.microsoft.com/office/drawing/2014/main" id="{660A968C-BB47-304F-8A3C-E9DFE19D8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062" y="6431797"/>
            <a:ext cx="2185194" cy="309571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 dirty="0"/>
              <a:t>LNF 16-20/4/2018</a:t>
            </a:r>
          </a:p>
        </p:txBody>
      </p:sp>
      <p:sp>
        <p:nvSpPr>
          <p:cNvPr id="14" name="Segnaposto piè di pagina 7">
            <a:extLst>
              <a:ext uri="{FF2B5EF4-FFF2-40B4-BE49-F238E27FC236}">
                <a16:creationId xmlns:a16="http://schemas.microsoft.com/office/drawing/2014/main" id="{5C493768-9640-CB44-B071-B64A63944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318" y="6431797"/>
            <a:ext cx="5241578" cy="309571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 dirty="0"/>
              <a:t>Corso </a:t>
            </a:r>
            <a:r>
              <a:rPr lang="it-IT" altLang="it-IT" dirty="0" err="1"/>
              <a:t>RedHat</a:t>
            </a:r>
            <a:r>
              <a:rPr lang="it-IT" altLang="it-IT" dirty="0"/>
              <a:t> per sistemisti INFN</a:t>
            </a:r>
          </a:p>
        </p:txBody>
      </p:sp>
      <p:sp>
        <p:nvSpPr>
          <p:cNvPr id="15" name="Segnaposto numero diapositiva 8">
            <a:extLst>
              <a:ext uri="{FF2B5EF4-FFF2-40B4-BE49-F238E27FC236}">
                <a16:creationId xmlns:a16="http://schemas.microsoft.com/office/drawing/2014/main" id="{F0DA7B4C-B0BA-5548-8557-89983F29B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6431797"/>
            <a:ext cx="1264096" cy="309571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0E0303F-6F7F-4EBC-A3E6-014319F2BCF4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56764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9" name="Segnaposto data 6">
            <a:extLst>
              <a:ext uri="{FF2B5EF4-FFF2-40B4-BE49-F238E27FC236}">
                <a16:creationId xmlns:a16="http://schemas.microsoft.com/office/drawing/2014/main" id="{DDB815CF-3091-064F-823B-25A16A2C6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062" y="6431797"/>
            <a:ext cx="2185194" cy="309571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 dirty="0"/>
              <a:t>LNF 16-20/4/2018</a:t>
            </a:r>
          </a:p>
        </p:txBody>
      </p:sp>
      <p:sp>
        <p:nvSpPr>
          <p:cNvPr id="10" name="Segnaposto piè di pagina 7">
            <a:extLst>
              <a:ext uri="{FF2B5EF4-FFF2-40B4-BE49-F238E27FC236}">
                <a16:creationId xmlns:a16="http://schemas.microsoft.com/office/drawing/2014/main" id="{CB339109-849F-F24D-8E89-6CD15EFA1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318" y="6431797"/>
            <a:ext cx="5241578" cy="309571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 dirty="0"/>
              <a:t>Corso </a:t>
            </a:r>
            <a:r>
              <a:rPr lang="it-IT" altLang="it-IT" dirty="0" err="1"/>
              <a:t>RedHat</a:t>
            </a:r>
            <a:r>
              <a:rPr lang="it-IT" altLang="it-IT" dirty="0"/>
              <a:t> per sistemisti INFN</a:t>
            </a:r>
          </a:p>
        </p:txBody>
      </p:sp>
      <p:sp>
        <p:nvSpPr>
          <p:cNvPr id="11" name="Segnaposto numero diapositiva 8">
            <a:extLst>
              <a:ext uri="{FF2B5EF4-FFF2-40B4-BE49-F238E27FC236}">
                <a16:creationId xmlns:a16="http://schemas.microsoft.com/office/drawing/2014/main" id="{ABBB4DC1-C59E-C149-B9CA-F43B9BEF7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6431797"/>
            <a:ext cx="1264096" cy="309571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0E0303F-6F7F-4EBC-A3E6-014319F2BCF4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95762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12" name="Segnaposto data 6">
            <a:extLst>
              <a:ext uri="{FF2B5EF4-FFF2-40B4-BE49-F238E27FC236}">
                <a16:creationId xmlns:a16="http://schemas.microsoft.com/office/drawing/2014/main" id="{47376A3C-0747-4644-84EE-3271195A1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062" y="6431797"/>
            <a:ext cx="2185194" cy="309571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 dirty="0"/>
              <a:t>LNF 16-20/4/2018</a:t>
            </a:r>
          </a:p>
        </p:txBody>
      </p:sp>
      <p:sp>
        <p:nvSpPr>
          <p:cNvPr id="13" name="Segnaposto piè di pagina 7">
            <a:extLst>
              <a:ext uri="{FF2B5EF4-FFF2-40B4-BE49-F238E27FC236}">
                <a16:creationId xmlns:a16="http://schemas.microsoft.com/office/drawing/2014/main" id="{65CE88B4-E25C-E64D-9F67-4515346D6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318" y="6431797"/>
            <a:ext cx="5241578" cy="309571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 dirty="0"/>
              <a:t>Corso </a:t>
            </a:r>
            <a:r>
              <a:rPr lang="it-IT" altLang="it-IT" dirty="0" err="1"/>
              <a:t>RedHat</a:t>
            </a:r>
            <a:r>
              <a:rPr lang="it-IT" altLang="it-IT" dirty="0"/>
              <a:t> per sistemisti INFN</a:t>
            </a:r>
          </a:p>
        </p:txBody>
      </p:sp>
      <p:sp>
        <p:nvSpPr>
          <p:cNvPr id="14" name="Segnaposto numero diapositiva 8">
            <a:extLst>
              <a:ext uri="{FF2B5EF4-FFF2-40B4-BE49-F238E27FC236}">
                <a16:creationId xmlns:a16="http://schemas.microsoft.com/office/drawing/2014/main" id="{DE19E4FC-EDC7-2C47-A262-31BEA3817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6431797"/>
            <a:ext cx="1264096" cy="309571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0E0303F-6F7F-4EBC-A3E6-014319F2BCF4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65087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egnaposto data 6">
            <a:extLst>
              <a:ext uri="{FF2B5EF4-FFF2-40B4-BE49-F238E27FC236}">
                <a16:creationId xmlns:a16="http://schemas.microsoft.com/office/drawing/2014/main" id="{79C9043F-2394-874B-8185-C46A32D35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062" y="6431797"/>
            <a:ext cx="2185194" cy="309571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 dirty="0"/>
              <a:t>LNF 16-20/4/2018</a:t>
            </a:r>
          </a:p>
        </p:txBody>
      </p:sp>
      <p:sp>
        <p:nvSpPr>
          <p:cNvPr id="11" name="Segnaposto piè di pagina 7">
            <a:extLst>
              <a:ext uri="{FF2B5EF4-FFF2-40B4-BE49-F238E27FC236}">
                <a16:creationId xmlns:a16="http://schemas.microsoft.com/office/drawing/2014/main" id="{9ED1AC3C-3EA0-B648-895A-8CC0469FE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318" y="6431797"/>
            <a:ext cx="5241578" cy="309571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 dirty="0"/>
              <a:t>Corso </a:t>
            </a:r>
            <a:r>
              <a:rPr lang="it-IT" altLang="it-IT" dirty="0" err="1"/>
              <a:t>RedHat</a:t>
            </a:r>
            <a:r>
              <a:rPr lang="it-IT" altLang="it-IT" dirty="0"/>
              <a:t> per sistemisti INFN</a:t>
            </a:r>
          </a:p>
        </p:txBody>
      </p:sp>
      <p:sp>
        <p:nvSpPr>
          <p:cNvPr id="12" name="Segnaposto numero diapositiva 8">
            <a:extLst>
              <a:ext uri="{FF2B5EF4-FFF2-40B4-BE49-F238E27FC236}">
                <a16:creationId xmlns:a16="http://schemas.microsoft.com/office/drawing/2014/main" id="{3425F1AE-24A1-E041-8591-AE815CF0D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6431797"/>
            <a:ext cx="1264096" cy="309571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0E0303F-6F7F-4EBC-A3E6-014319F2BCF4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43456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14" name="Segnaposto data 6">
            <a:extLst>
              <a:ext uri="{FF2B5EF4-FFF2-40B4-BE49-F238E27FC236}">
                <a16:creationId xmlns:a16="http://schemas.microsoft.com/office/drawing/2014/main" id="{F47F1B53-30F7-D246-85DE-80E4633C9A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062" y="6431797"/>
            <a:ext cx="2185194" cy="309571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 dirty="0"/>
              <a:t>LNF 16-20/4/2018</a:t>
            </a:r>
          </a:p>
        </p:txBody>
      </p:sp>
      <p:sp>
        <p:nvSpPr>
          <p:cNvPr id="15" name="Segnaposto piè di pagina 7">
            <a:extLst>
              <a:ext uri="{FF2B5EF4-FFF2-40B4-BE49-F238E27FC236}">
                <a16:creationId xmlns:a16="http://schemas.microsoft.com/office/drawing/2014/main" id="{6629E96B-DA46-2C4B-ACC3-36F9D57A2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318" y="6431797"/>
            <a:ext cx="5241578" cy="309571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 dirty="0"/>
              <a:t>Corso </a:t>
            </a:r>
            <a:r>
              <a:rPr lang="it-IT" altLang="it-IT" dirty="0" err="1"/>
              <a:t>RedHat</a:t>
            </a:r>
            <a:r>
              <a:rPr lang="it-IT" altLang="it-IT" dirty="0"/>
              <a:t> per sistemisti INFN</a:t>
            </a:r>
          </a:p>
        </p:txBody>
      </p:sp>
      <p:sp>
        <p:nvSpPr>
          <p:cNvPr id="16" name="Segnaposto numero diapositiva 8">
            <a:extLst>
              <a:ext uri="{FF2B5EF4-FFF2-40B4-BE49-F238E27FC236}">
                <a16:creationId xmlns:a16="http://schemas.microsoft.com/office/drawing/2014/main" id="{EC1E5ADB-6D17-9A48-8F2F-387F0C31C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6431797"/>
            <a:ext cx="1264096" cy="309571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0E0303F-6F7F-4EBC-A3E6-014319F2BCF4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56189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10" name="Segnaposto data 6">
            <a:extLst>
              <a:ext uri="{FF2B5EF4-FFF2-40B4-BE49-F238E27FC236}">
                <a16:creationId xmlns:a16="http://schemas.microsoft.com/office/drawing/2014/main" id="{618E678A-9DBB-AF4A-9671-B953EED0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062" y="6431797"/>
            <a:ext cx="2185194" cy="309571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 dirty="0"/>
              <a:t>LNF 16-20/4/2018</a:t>
            </a:r>
          </a:p>
        </p:txBody>
      </p:sp>
      <p:sp>
        <p:nvSpPr>
          <p:cNvPr id="11" name="Segnaposto piè di pagina 7">
            <a:extLst>
              <a:ext uri="{FF2B5EF4-FFF2-40B4-BE49-F238E27FC236}">
                <a16:creationId xmlns:a16="http://schemas.microsoft.com/office/drawing/2014/main" id="{929D41B8-2CC6-644F-8A80-4C1999EC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3318" y="6431797"/>
            <a:ext cx="5241578" cy="309571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 dirty="0"/>
              <a:t>Corso </a:t>
            </a:r>
            <a:r>
              <a:rPr lang="it-IT" altLang="it-IT" dirty="0" err="1"/>
              <a:t>RedHat</a:t>
            </a:r>
            <a:r>
              <a:rPr lang="it-IT" altLang="it-IT" dirty="0"/>
              <a:t> per sistemisti INFN</a:t>
            </a:r>
          </a:p>
        </p:txBody>
      </p:sp>
      <p:sp>
        <p:nvSpPr>
          <p:cNvPr id="12" name="Segnaposto numero diapositiva 8">
            <a:extLst>
              <a:ext uri="{FF2B5EF4-FFF2-40B4-BE49-F238E27FC236}">
                <a16:creationId xmlns:a16="http://schemas.microsoft.com/office/drawing/2014/main" id="{B4AFF105-8BE7-DF4C-A190-0C4D9A963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0" y="6431797"/>
            <a:ext cx="1264096" cy="309571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0E0303F-6F7F-4EBC-A3E6-014319F2BCF4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93670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9" name="Segnaposto data 6">
            <a:extLst>
              <a:ext uri="{FF2B5EF4-FFF2-40B4-BE49-F238E27FC236}">
                <a16:creationId xmlns:a16="http://schemas.microsoft.com/office/drawing/2014/main" id="{4659C3E5-8C70-AD4B-8829-79A4EDDA2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062" y="6431797"/>
            <a:ext cx="2185194" cy="309571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 dirty="0"/>
              <a:t>LNF 16-20/4/2018</a:t>
            </a:r>
          </a:p>
        </p:txBody>
      </p:sp>
      <p:sp>
        <p:nvSpPr>
          <p:cNvPr id="10" name="Segnaposto piè di pagina 7">
            <a:extLst>
              <a:ext uri="{FF2B5EF4-FFF2-40B4-BE49-F238E27FC236}">
                <a16:creationId xmlns:a16="http://schemas.microsoft.com/office/drawing/2014/main" id="{DFB4F8B6-9782-0C48-BC1D-0FD582C5C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318" y="6431797"/>
            <a:ext cx="5241578" cy="309571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 dirty="0"/>
              <a:t>Corso </a:t>
            </a:r>
            <a:r>
              <a:rPr lang="it-IT" altLang="it-IT" dirty="0" err="1"/>
              <a:t>RedHat</a:t>
            </a:r>
            <a:r>
              <a:rPr lang="it-IT" altLang="it-IT" dirty="0"/>
              <a:t> per sistemisti INFN</a:t>
            </a:r>
          </a:p>
        </p:txBody>
      </p:sp>
      <p:sp>
        <p:nvSpPr>
          <p:cNvPr id="11" name="Segnaposto numero diapositiva 8">
            <a:extLst>
              <a:ext uri="{FF2B5EF4-FFF2-40B4-BE49-F238E27FC236}">
                <a16:creationId xmlns:a16="http://schemas.microsoft.com/office/drawing/2014/main" id="{50B19996-30A6-8648-AEF1-0AC34C12E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6431797"/>
            <a:ext cx="1264096" cy="309571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0E0303F-6F7F-4EBC-A3E6-014319F2BCF4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12409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6">
            <a:extLst>
              <a:ext uri="{FF2B5EF4-FFF2-40B4-BE49-F238E27FC236}">
                <a16:creationId xmlns:a16="http://schemas.microsoft.com/office/drawing/2014/main" id="{178A31D5-DAE5-ED4F-B896-225527BDC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062" y="6431797"/>
            <a:ext cx="2185194" cy="309571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 dirty="0"/>
              <a:t>LNF 16-20/4/2018</a:t>
            </a:r>
          </a:p>
        </p:txBody>
      </p:sp>
      <p:sp>
        <p:nvSpPr>
          <p:cNvPr id="10" name="Segnaposto piè di pagina 7">
            <a:extLst>
              <a:ext uri="{FF2B5EF4-FFF2-40B4-BE49-F238E27FC236}">
                <a16:creationId xmlns:a16="http://schemas.microsoft.com/office/drawing/2014/main" id="{BFE7BBAE-6050-8B49-956E-597978B42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318" y="6431797"/>
            <a:ext cx="5241578" cy="309571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 dirty="0"/>
              <a:t>Corso </a:t>
            </a:r>
            <a:r>
              <a:rPr lang="it-IT" altLang="it-IT" dirty="0" err="1"/>
              <a:t>RedHat</a:t>
            </a:r>
            <a:r>
              <a:rPr lang="it-IT" altLang="it-IT" dirty="0"/>
              <a:t> per sistemisti INFN</a:t>
            </a:r>
          </a:p>
        </p:txBody>
      </p:sp>
      <p:sp>
        <p:nvSpPr>
          <p:cNvPr id="11" name="Segnaposto numero diapositiva 8">
            <a:extLst>
              <a:ext uri="{FF2B5EF4-FFF2-40B4-BE49-F238E27FC236}">
                <a16:creationId xmlns:a16="http://schemas.microsoft.com/office/drawing/2014/main" id="{D0FE68BF-C3BF-FE48-B409-863DF2F7C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6431797"/>
            <a:ext cx="1264096" cy="309571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0E0303F-6F7F-4EBC-A3E6-014319F2BCF4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00418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US"/>
              <a:t>Click icon to add table</a:t>
            </a:r>
            <a:endParaRPr lang="it-IT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AA1938ED-8752-2846-A875-064F872DC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7780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11" name="Segnaposto data 6">
            <a:extLst>
              <a:ext uri="{FF2B5EF4-FFF2-40B4-BE49-F238E27FC236}">
                <a16:creationId xmlns:a16="http://schemas.microsoft.com/office/drawing/2014/main" id="{70272110-3D7C-5849-AF00-60BCE0A4E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062" y="6431797"/>
            <a:ext cx="2185194" cy="309571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 dirty="0"/>
              <a:t>LNF 16-20/4/2018</a:t>
            </a:r>
          </a:p>
        </p:txBody>
      </p:sp>
      <p:sp>
        <p:nvSpPr>
          <p:cNvPr id="12" name="Segnaposto piè di pagina 7">
            <a:extLst>
              <a:ext uri="{FF2B5EF4-FFF2-40B4-BE49-F238E27FC236}">
                <a16:creationId xmlns:a16="http://schemas.microsoft.com/office/drawing/2014/main" id="{8BFDE47B-7E3A-994E-ACB4-680B0750B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318" y="6431797"/>
            <a:ext cx="5241578" cy="309571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 dirty="0"/>
              <a:t>Corso </a:t>
            </a:r>
            <a:r>
              <a:rPr lang="it-IT" altLang="it-IT" dirty="0" err="1"/>
              <a:t>RedHat</a:t>
            </a:r>
            <a:r>
              <a:rPr lang="it-IT" altLang="it-IT" dirty="0"/>
              <a:t> per sistemisti INFN</a:t>
            </a:r>
          </a:p>
        </p:txBody>
      </p:sp>
      <p:sp>
        <p:nvSpPr>
          <p:cNvPr id="13" name="Segnaposto numero diapositiva 8">
            <a:extLst>
              <a:ext uri="{FF2B5EF4-FFF2-40B4-BE49-F238E27FC236}">
                <a16:creationId xmlns:a16="http://schemas.microsoft.com/office/drawing/2014/main" id="{E5D37704-7BCD-C74D-B23E-0092B7E4A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6431797"/>
            <a:ext cx="1264096" cy="309571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0E0303F-6F7F-4EBC-A3E6-014319F2BCF4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81193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jpe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96188654-62C7-614C-BB9A-97C68235792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7" y="1352902"/>
            <a:ext cx="8976869" cy="496933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3338F4A1-48C3-3C43-A0DB-07568BB412A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39429"/>
            <a:ext cx="4949295" cy="5023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326D70-0455-7E46-A5A6-94D4E3F2250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797"/>
            <a:ext cx="9144000" cy="42620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1680" y="274638"/>
            <a:ext cx="6995120" cy="77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229600" cy="47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Fare clic per modificare gli stili del testo dello schema</a:t>
            </a:r>
          </a:p>
          <a:p>
            <a:pPr lvl="1"/>
            <a:r>
              <a:rPr lang="it-IT" altLang="it-IT" dirty="0"/>
              <a:t>Secondo livello</a:t>
            </a:r>
          </a:p>
          <a:p>
            <a:pPr lvl="2"/>
            <a:r>
              <a:rPr lang="it-IT" altLang="it-IT" dirty="0"/>
              <a:t>Terzo livello</a:t>
            </a:r>
          </a:p>
          <a:p>
            <a:pPr lvl="3"/>
            <a:r>
              <a:rPr lang="it-IT" altLang="it-IT" dirty="0"/>
              <a:t>Quarto livello</a:t>
            </a:r>
          </a:p>
          <a:p>
            <a:pPr lvl="4"/>
            <a:r>
              <a:rPr lang="it-IT" altLang="it-IT" dirty="0"/>
              <a:t>Quinto livello</a:t>
            </a:r>
          </a:p>
        </p:txBody>
      </p:sp>
      <p:pic>
        <p:nvPicPr>
          <p:cNvPr id="7" name="Immagin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9" y="269192"/>
            <a:ext cx="1252567" cy="783544"/>
          </a:xfrm>
          <a:prstGeom prst="rect">
            <a:avLst/>
          </a:prstGeom>
        </p:spPr>
      </p:pic>
      <p:sp>
        <p:nvSpPr>
          <p:cNvPr id="12" name="Segnaposto data 6">
            <a:extLst>
              <a:ext uri="{FF2B5EF4-FFF2-40B4-BE49-F238E27FC236}">
                <a16:creationId xmlns:a16="http://schemas.microsoft.com/office/drawing/2014/main" id="{DA0960E5-F0DF-7046-A372-10E59645A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062" y="6431797"/>
            <a:ext cx="2185194" cy="309571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 dirty="0"/>
              <a:t>LNF 16-20/4/2018</a:t>
            </a:r>
          </a:p>
        </p:txBody>
      </p:sp>
      <p:sp>
        <p:nvSpPr>
          <p:cNvPr id="13" name="Segnaposto piè di pagina 7">
            <a:extLst>
              <a:ext uri="{FF2B5EF4-FFF2-40B4-BE49-F238E27FC236}">
                <a16:creationId xmlns:a16="http://schemas.microsoft.com/office/drawing/2014/main" id="{1C7DE5F8-2AA3-314E-9634-4AF8EBC73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318" y="6431797"/>
            <a:ext cx="5241578" cy="309571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 dirty="0"/>
              <a:t>Corso </a:t>
            </a:r>
            <a:r>
              <a:rPr lang="it-IT" altLang="it-IT" dirty="0" err="1"/>
              <a:t>RedHat</a:t>
            </a:r>
            <a:r>
              <a:rPr lang="it-IT" altLang="it-IT" dirty="0"/>
              <a:t> per sistemisti INFN</a:t>
            </a:r>
          </a:p>
        </p:txBody>
      </p:sp>
      <p:sp>
        <p:nvSpPr>
          <p:cNvPr id="14" name="Segnaposto numero diapositiva 8">
            <a:extLst>
              <a:ext uri="{FF2B5EF4-FFF2-40B4-BE49-F238E27FC236}">
                <a16:creationId xmlns:a16="http://schemas.microsoft.com/office/drawing/2014/main" id="{ED18EE70-F718-0C4A-96D5-0F8B9BA1D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6431797"/>
            <a:ext cx="1264096" cy="309571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0E0303F-6F7F-4EBC-A3E6-014319F2BCF4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E97B78-327E-FD42-9AE6-084F44DD138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234"/>
            <a:ext cx="9144000" cy="486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14E4691-9170-6749-9592-2A10475EC3DC}"/>
              </a:ext>
            </a:extLst>
          </p:cNvPr>
          <p:cNvGrpSpPr/>
          <p:nvPr userDrawn="1"/>
        </p:nvGrpSpPr>
        <p:grpSpPr>
          <a:xfrm>
            <a:off x="7433727" y="6445271"/>
            <a:ext cx="1026705" cy="301002"/>
            <a:chOff x="6941102" y="6445271"/>
            <a:chExt cx="1026705" cy="301002"/>
          </a:xfrm>
        </p:grpSpPr>
        <p:pic>
          <p:nvPicPr>
            <p:cNvPr id="17" name="Picture 2" descr="cc logo">
              <a:extLst>
                <a:ext uri="{FF2B5EF4-FFF2-40B4-BE49-F238E27FC236}">
                  <a16:creationId xmlns:a16="http://schemas.microsoft.com/office/drawing/2014/main" id="{EAF7372C-6A7F-BE43-B262-337D12CF0B0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1102" y="6449366"/>
              <a:ext cx="277897" cy="277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/var/folders/tt/xrfstr714d71z5gytz0hyjf40000gn/T/com.microsoft.Powerpoint/WebArchiveCopyPasteTempFiles/attribution_icon_white_x2.png">
              <a:extLst>
                <a:ext uri="{FF2B5EF4-FFF2-40B4-BE49-F238E27FC236}">
                  <a16:creationId xmlns:a16="http://schemas.microsoft.com/office/drawing/2014/main" id="{EEE9AD96-BDDF-2447-A7F2-36C34CBF20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2327" y="6445271"/>
              <a:ext cx="298731" cy="296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/var/folders/tt/xrfstr714d71z5gytz0hyjf40000gn/T/com.microsoft.Powerpoint/WebArchiveCopyPasteTempFiles/sa_white_x2.png">
              <a:extLst>
                <a:ext uri="{FF2B5EF4-FFF2-40B4-BE49-F238E27FC236}">
                  <a16:creationId xmlns:a16="http://schemas.microsoft.com/office/drawing/2014/main" id="{26DD80B7-F0F4-FC4B-A863-3E2AAB3282E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1114" y="6459580"/>
              <a:ext cx="286693" cy="286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0" r:id="rId9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4196B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196B4"/>
        </a:buClr>
        <a:buChar char="•"/>
        <a:defRPr sz="2800">
          <a:solidFill>
            <a:srgbClr val="002A4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196B4"/>
        </a:buClr>
        <a:buChar char="–"/>
        <a:defRPr sz="2400">
          <a:solidFill>
            <a:srgbClr val="002A4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4196B4"/>
        </a:buClr>
        <a:buChar char="•"/>
        <a:defRPr sz="2000">
          <a:solidFill>
            <a:srgbClr val="002A4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4196B4"/>
        </a:buClr>
        <a:buChar char="–"/>
        <a:defRPr sz="1800">
          <a:solidFill>
            <a:srgbClr val="002A4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4196B4"/>
        </a:buClr>
        <a:buChar char="»"/>
        <a:defRPr sz="1800">
          <a:solidFill>
            <a:srgbClr val="002A4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syslog.com/doc/v8-stable/configuration/properties.html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syslog.com/doc/v8-stable/configuration/property_replacer.html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syslog.com/doc/v8-stable/configuration/templates.html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0CEA7-F14C-2340-AEAD-A2CCFE14B6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Corso </a:t>
            </a:r>
            <a:r>
              <a:rPr lang="it-IT" dirty="0" err="1"/>
              <a:t>RedHat</a:t>
            </a:r>
            <a:r>
              <a:rPr lang="it-IT" dirty="0"/>
              <a:t> per sistemisti INFN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F72D3-97FF-5044-ACE9-95398781E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944216"/>
          </a:xfrm>
        </p:spPr>
        <p:txBody>
          <a:bodyPr/>
          <a:lstStyle/>
          <a:p>
            <a:r>
              <a:rPr lang="it-IT" dirty="0"/>
              <a:t>RHEL/SL/</a:t>
            </a:r>
            <a:r>
              <a:rPr lang="it-IT" dirty="0" err="1"/>
              <a:t>CentOS</a:t>
            </a:r>
            <a:r>
              <a:rPr lang="it-IT" dirty="0"/>
              <a:t> 7</a:t>
            </a:r>
          </a:p>
          <a:p>
            <a:endParaRPr lang="it-IT" dirty="0"/>
          </a:p>
          <a:p>
            <a:r>
              <a:rPr lang="it-IT" dirty="0" err="1"/>
              <a:t>Logging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3683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File di Configurazione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File di </a:t>
            </a:r>
            <a:r>
              <a:rPr lang="it-IT" dirty="0" err="1"/>
              <a:t>conf</a:t>
            </a:r>
            <a:r>
              <a:rPr lang="it-IT" dirty="0"/>
              <a:t>: </a:t>
            </a:r>
            <a:r>
              <a:rPr lang="it-IT" b="1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it-IT" b="1" dirty="0" err="1">
                <a:latin typeface="Courier New" charset="0"/>
                <a:ea typeface="Courier New" charset="0"/>
                <a:cs typeface="Courier New" charset="0"/>
              </a:rPr>
              <a:t>etc</a:t>
            </a:r>
            <a:r>
              <a:rPr lang="it-IT" b="1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it-IT" b="1" dirty="0" err="1">
                <a:latin typeface="Courier New" charset="0"/>
                <a:ea typeface="Courier New" charset="0"/>
                <a:cs typeface="Courier New" charset="0"/>
              </a:rPr>
              <a:t>rsyslog.conf</a:t>
            </a:r>
            <a:endParaRPr lang="it-IT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t-IT" dirty="0"/>
              <a:t>Parametri di configurazione iniziano con $</a:t>
            </a:r>
          </a:p>
          <a:p>
            <a:pPr lvl="1"/>
            <a:r>
              <a:rPr lang="it-IT" i="1" dirty="0"/>
              <a:t>$parametro valore</a:t>
            </a:r>
          </a:p>
          <a:p>
            <a:pPr lvl="1"/>
            <a:r>
              <a:rPr lang="it-IT" dirty="0"/>
              <a:t>$</a:t>
            </a:r>
            <a:r>
              <a:rPr lang="it-IT" dirty="0" err="1"/>
              <a:t>modload</a:t>
            </a:r>
            <a:r>
              <a:rPr lang="it-IT" dirty="0"/>
              <a:t> MODULE</a:t>
            </a:r>
          </a:p>
          <a:p>
            <a:pPr lvl="2"/>
            <a:r>
              <a:rPr lang="it-IT" dirty="0"/>
              <a:t>moduli input: </a:t>
            </a:r>
            <a:r>
              <a:rPr lang="it-IT" dirty="0" err="1"/>
              <a:t>im</a:t>
            </a:r>
            <a:r>
              <a:rPr lang="it-IT" dirty="0"/>
              <a:t>...</a:t>
            </a:r>
          </a:p>
          <a:p>
            <a:pPr lvl="2"/>
            <a:r>
              <a:rPr lang="it-IT" dirty="0"/>
              <a:t>moduli output: </a:t>
            </a:r>
            <a:r>
              <a:rPr lang="it-IT" dirty="0" err="1"/>
              <a:t>om</a:t>
            </a:r>
            <a:r>
              <a:rPr lang="it-IT" dirty="0"/>
              <a:t>...</a:t>
            </a:r>
          </a:p>
          <a:p>
            <a:pPr lvl="1"/>
            <a:r>
              <a:rPr lang="it-IT" dirty="0"/>
              <a:t>$</a:t>
            </a:r>
            <a:r>
              <a:rPr lang="it-IT" dirty="0" err="1"/>
              <a:t>IncludeConfig</a:t>
            </a:r>
            <a:r>
              <a:rPr lang="it-IT" dirty="0"/>
              <a:t> /</a:t>
            </a:r>
            <a:r>
              <a:rPr lang="it-IT" dirty="0" err="1"/>
              <a:t>path</a:t>
            </a:r>
            <a:r>
              <a:rPr lang="it-IT" dirty="0"/>
              <a:t>/to/</a:t>
            </a:r>
            <a:r>
              <a:rPr lang="it-IT" dirty="0" err="1"/>
              <a:t>conf</a:t>
            </a:r>
            <a:endParaRPr lang="it-IT" dirty="0"/>
          </a:p>
          <a:p>
            <a:pPr lvl="1"/>
            <a:r>
              <a:rPr lang="it-IT" dirty="0"/>
              <a:t>...</a:t>
            </a:r>
          </a:p>
          <a:p>
            <a:r>
              <a:rPr lang="it-IT" dirty="0"/>
              <a:t>Regole di </a:t>
            </a:r>
            <a:r>
              <a:rPr lang="it-IT" dirty="0" err="1"/>
              <a:t>routing</a:t>
            </a:r>
            <a:r>
              <a:rPr lang="it-IT" dirty="0"/>
              <a:t> dei log</a:t>
            </a:r>
          </a:p>
          <a:p>
            <a:pPr lvl="1"/>
            <a:r>
              <a:rPr lang="it-IT" i="1" dirty="0"/>
              <a:t>filtro    		azione</a:t>
            </a:r>
          </a:p>
          <a:p>
            <a:pPr lvl="1"/>
            <a:r>
              <a:rPr lang="it-IT" dirty="0"/>
              <a:t>mail.*		/</a:t>
            </a:r>
            <a:r>
              <a:rPr lang="it-IT" dirty="0" err="1"/>
              <a:t>var</a:t>
            </a:r>
            <a:r>
              <a:rPr lang="it-IT" dirty="0"/>
              <a:t>/log/</a:t>
            </a:r>
            <a:r>
              <a:rPr lang="it-IT" dirty="0" err="1"/>
              <a:t>maillog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  <a:endParaRPr lang="it-IT" alt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  <a:endParaRPr lang="it-IT" alt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10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93385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Smistamento dei 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regole</a:t>
            </a:r>
            <a:r>
              <a:rPr lang="en-US" dirty="0"/>
              <a:t> di </a:t>
            </a:r>
            <a:r>
              <a:rPr lang="en-US" dirty="0" err="1"/>
              <a:t>smistamento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log </a:t>
            </a:r>
            <a:r>
              <a:rPr lang="en-US" dirty="0" err="1"/>
              <a:t>sono</a:t>
            </a:r>
            <a:r>
              <a:rPr lang="en-US" dirty="0"/>
              <a:t> indicate come </a:t>
            </a:r>
            <a:r>
              <a:rPr lang="en-US" dirty="0" err="1"/>
              <a:t>coppie</a:t>
            </a:r>
            <a:r>
              <a:rPr lang="en-US" dirty="0"/>
              <a:t> di «</a:t>
            </a:r>
            <a:r>
              <a:rPr lang="en-US" dirty="0" err="1"/>
              <a:t>filtri</a:t>
            </a:r>
            <a:r>
              <a:rPr lang="en-US" dirty="0"/>
              <a:t>» e «</a:t>
            </a:r>
            <a:r>
              <a:rPr lang="en-US" dirty="0" err="1"/>
              <a:t>azioni</a:t>
            </a:r>
            <a:r>
              <a:rPr lang="en-US" dirty="0"/>
              <a:t>» </a:t>
            </a:r>
            <a:r>
              <a:rPr lang="en-US" dirty="0" err="1"/>
              <a:t>separati</a:t>
            </a:r>
            <a:r>
              <a:rPr lang="en-US" dirty="0"/>
              <a:t> da </a:t>
            </a:r>
            <a:r>
              <a:rPr lang="en-US" dirty="0" err="1"/>
              <a:t>spazi</a:t>
            </a:r>
            <a:r>
              <a:rPr lang="en-US" dirty="0"/>
              <a:t> o tab</a:t>
            </a:r>
          </a:p>
          <a:p>
            <a:pPr lvl="1"/>
            <a:r>
              <a:rPr lang="en-US" dirty="0"/>
              <a:t>Il </a:t>
            </a:r>
            <a:r>
              <a:rPr lang="en-US" dirty="0" err="1"/>
              <a:t>filtro</a:t>
            </a:r>
            <a:r>
              <a:rPr lang="en-US" dirty="0"/>
              <a:t>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essere</a:t>
            </a:r>
            <a:endParaRPr lang="en-US" dirty="0"/>
          </a:p>
          <a:p>
            <a:pPr lvl="2"/>
            <a:r>
              <a:rPr lang="en-US" dirty="0"/>
              <a:t>“traditional” severity and facility based selectors</a:t>
            </a:r>
          </a:p>
          <a:p>
            <a:pPr lvl="2"/>
            <a:r>
              <a:rPr lang="en-US" dirty="0"/>
              <a:t>property-based filters</a:t>
            </a:r>
          </a:p>
          <a:p>
            <a:pPr lvl="2"/>
            <a:r>
              <a:rPr lang="en-US" dirty="0"/>
              <a:t>expression-based filters</a:t>
            </a:r>
          </a:p>
          <a:p>
            <a:pPr lvl="1"/>
            <a:r>
              <a:rPr lang="en-US" dirty="0"/>
              <a:t>Le </a:t>
            </a:r>
            <a:r>
              <a:rPr lang="en-US" dirty="0" err="1"/>
              <a:t>azioni</a:t>
            </a:r>
            <a:r>
              <a:rPr lang="en-US" dirty="0"/>
              <a:t> </a:t>
            </a:r>
            <a:r>
              <a:rPr lang="en-US" dirty="0" err="1"/>
              <a:t>descrivono</a:t>
            </a:r>
            <a:r>
              <a:rPr lang="en-US" dirty="0"/>
              <a:t> come </a:t>
            </a:r>
            <a:r>
              <a:rPr lang="en-US" dirty="0" err="1"/>
              <a:t>trattarli</a:t>
            </a:r>
            <a:r>
              <a:rPr lang="en-US" dirty="0"/>
              <a:t>. Ad </a:t>
            </a:r>
            <a:r>
              <a:rPr lang="en-US" dirty="0" err="1"/>
              <a:t>es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/path/to/file: append al file</a:t>
            </a:r>
          </a:p>
          <a:p>
            <a:pPr lvl="2"/>
            <a:r>
              <a:rPr lang="en-US" dirty="0"/>
              <a:t>@hostname: </a:t>
            </a:r>
            <a:r>
              <a:rPr lang="en-US" dirty="0" err="1"/>
              <a:t>invia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log ad </a:t>
            </a:r>
            <a:r>
              <a:rPr lang="en-US" dirty="0" err="1"/>
              <a:t>altro</a:t>
            </a:r>
            <a:r>
              <a:rPr lang="en-US" dirty="0"/>
              <a:t> server syslog</a:t>
            </a:r>
          </a:p>
          <a:p>
            <a:pPr lvl="2"/>
            <a:r>
              <a:rPr lang="en-US" dirty="0"/>
              <a:t>~: discard log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  <a:endParaRPr lang="it-IT" alt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  <a:endParaRPr lang="it-IT" alt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11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803667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Properties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 ogni log sono attribuite delle </a:t>
            </a:r>
            <a:r>
              <a:rPr lang="it-IT" dirty="0" err="1"/>
              <a:t>properties</a:t>
            </a:r>
            <a:endParaRPr lang="it-IT" dirty="0"/>
          </a:p>
          <a:p>
            <a:pPr lvl="1"/>
            <a:r>
              <a:rPr lang="it-IT" b="1" dirty="0"/>
              <a:t>HOSTNAME</a:t>
            </a:r>
            <a:r>
              <a:rPr lang="it-IT" dirty="0"/>
              <a:t>: </a:t>
            </a:r>
            <a:r>
              <a:rPr lang="it-IT" dirty="0" err="1"/>
              <a:t>host</a:t>
            </a:r>
            <a:r>
              <a:rPr lang="it-IT" dirty="0"/>
              <a:t> sorgente</a:t>
            </a:r>
          </a:p>
          <a:p>
            <a:pPr lvl="1"/>
            <a:r>
              <a:rPr lang="it-IT" b="1" dirty="0" err="1"/>
              <a:t>programname</a:t>
            </a:r>
            <a:r>
              <a:rPr lang="it-IT" dirty="0"/>
              <a:t>: nome del processo</a:t>
            </a:r>
          </a:p>
          <a:p>
            <a:pPr lvl="1"/>
            <a:r>
              <a:rPr lang="it-IT" b="1" dirty="0" err="1"/>
              <a:t>timestamp</a:t>
            </a:r>
            <a:r>
              <a:rPr lang="it-IT" dirty="0"/>
              <a:t>: </a:t>
            </a:r>
            <a:r>
              <a:rPr lang="it-IT" dirty="0" err="1"/>
              <a:t>timestamp</a:t>
            </a:r>
            <a:r>
              <a:rPr lang="it-IT" dirty="0"/>
              <a:t> del messaggio</a:t>
            </a:r>
          </a:p>
          <a:p>
            <a:pPr lvl="1"/>
            <a:r>
              <a:rPr lang="it-IT" dirty="0"/>
              <a:t>...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>
                <a:hlinkClick r:id="rId2"/>
              </a:rPr>
              <a:t>https://</a:t>
            </a:r>
            <a:r>
              <a:rPr lang="en-US" sz="2000" dirty="0" err="1">
                <a:hlinkClick r:id="rId2"/>
              </a:rPr>
              <a:t>www.rsyslog.com</a:t>
            </a:r>
            <a:r>
              <a:rPr lang="en-US" sz="2000" dirty="0">
                <a:hlinkClick r:id="rId2"/>
              </a:rPr>
              <a:t>/doc/v8-stable/configuration/</a:t>
            </a:r>
            <a:r>
              <a:rPr lang="en-US" sz="2000" dirty="0" err="1">
                <a:hlinkClick r:id="rId2"/>
              </a:rPr>
              <a:t>properties.html</a:t>
            </a:r>
            <a:endParaRPr lang="en-US" sz="2000" dirty="0"/>
          </a:p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  <a:endParaRPr lang="it-IT" alt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  <a:endParaRPr lang="it-IT" alt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12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717721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Property</a:t>
            </a:r>
            <a:r>
              <a:rPr lang="it-IT" dirty="0"/>
              <a:t> </a:t>
            </a:r>
            <a:r>
              <a:rPr lang="it-IT" dirty="0" err="1"/>
              <a:t>Replacer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contenuto delle </a:t>
            </a:r>
            <a:r>
              <a:rPr lang="it-IT" dirty="0" err="1"/>
              <a:t>property</a:t>
            </a:r>
            <a:r>
              <a:rPr lang="it-IT" dirty="0"/>
              <a:t> può essere modificato tramite delle regole</a:t>
            </a:r>
          </a:p>
          <a:p>
            <a:r>
              <a:rPr lang="it-IT" dirty="0"/>
              <a:t>Ad esempio può essere utile per catalogare i log per AAAA/MM/DD in relazione alla generazione del log originario</a:t>
            </a:r>
          </a:p>
          <a:p>
            <a:endParaRPr lang="it-IT" dirty="0"/>
          </a:p>
          <a:p>
            <a:pPr marL="0" indent="0" algn="ctr">
              <a:buNone/>
            </a:pPr>
            <a:r>
              <a:rPr lang="it-IT" i="1" dirty="0" err="1"/>
              <a:t>timestamp</a:t>
            </a:r>
            <a:r>
              <a:rPr lang="it-IT" i="1" dirty="0"/>
              <a:t>:::date-</a:t>
            </a:r>
            <a:r>
              <a:rPr lang="it-IT" i="1" dirty="0" err="1"/>
              <a:t>year</a:t>
            </a:r>
            <a:endParaRPr lang="it-IT" i="1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1800" dirty="0">
                <a:hlinkClick r:id="rId2"/>
              </a:rPr>
              <a:t>https://</a:t>
            </a:r>
            <a:r>
              <a:rPr lang="en-US" sz="1800" dirty="0" err="1">
                <a:hlinkClick r:id="rId2"/>
              </a:rPr>
              <a:t>www.rsyslog.com</a:t>
            </a:r>
            <a:r>
              <a:rPr lang="en-US" sz="1800" dirty="0">
                <a:hlinkClick r:id="rId2"/>
              </a:rPr>
              <a:t>/doc/v8-stable/configuration/</a:t>
            </a:r>
            <a:r>
              <a:rPr lang="en-US" sz="1800" dirty="0" err="1">
                <a:hlinkClick r:id="rId2"/>
              </a:rPr>
              <a:t>property_replacer.html</a:t>
            </a:r>
            <a:endParaRPr lang="it-IT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  <a:endParaRPr lang="it-IT" alt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  <a:endParaRPr lang="it-IT" alt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13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651903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Template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È possibile creare dei </a:t>
            </a:r>
            <a:r>
              <a:rPr lang="it-IT" dirty="0" err="1"/>
              <a:t>template</a:t>
            </a:r>
            <a:r>
              <a:rPr lang="it-IT" dirty="0"/>
              <a:t> di azioni</a:t>
            </a:r>
          </a:p>
          <a:p>
            <a:r>
              <a:rPr lang="it-IT" dirty="0"/>
              <a:t>Nei </a:t>
            </a:r>
            <a:r>
              <a:rPr lang="it-IT" dirty="0" err="1"/>
              <a:t>template</a:t>
            </a:r>
            <a:r>
              <a:rPr lang="it-IT" dirty="0"/>
              <a:t> è possibile utilizzare delle </a:t>
            </a:r>
            <a:r>
              <a:rPr lang="it-IT" b="1" dirty="0" err="1"/>
              <a:t>properties</a:t>
            </a:r>
            <a:r>
              <a:rPr lang="it-IT" dirty="0"/>
              <a:t> in modo da organizzare i log in file secondo vari parametri relativi al log generato</a:t>
            </a:r>
          </a:p>
          <a:p>
            <a:pPr marL="57150" indent="0">
              <a:buNone/>
            </a:pPr>
            <a:endParaRPr lang="it-IT" sz="2000" dirty="0"/>
          </a:p>
          <a:p>
            <a:pPr marL="457200" lvl="1" indent="0">
              <a:buNone/>
            </a:pPr>
            <a:r>
              <a:rPr lang="it-IT" sz="1600" b="1" dirty="0">
                <a:latin typeface="Courier New" charset="0"/>
                <a:ea typeface="Courier New" charset="0"/>
                <a:cs typeface="Courier New" charset="0"/>
              </a:rPr>
              <a:t>$</a:t>
            </a:r>
            <a:r>
              <a:rPr lang="it-IT" sz="1600" b="1" dirty="0" err="1">
                <a:latin typeface="Courier New" charset="0"/>
                <a:ea typeface="Courier New" charset="0"/>
                <a:cs typeface="Courier New" charset="0"/>
              </a:rPr>
              <a:t>template</a:t>
            </a:r>
            <a:r>
              <a:rPr lang="it-IT" sz="1600" b="1" dirty="0">
                <a:latin typeface="Courier New" charset="0"/>
                <a:ea typeface="Courier New" charset="0"/>
                <a:cs typeface="Courier New" charset="0"/>
              </a:rPr>
              <a:t> tpl01,"/</a:t>
            </a:r>
            <a:r>
              <a:rPr lang="it-IT" sz="1600" b="1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it-IT" sz="1600" b="1" dirty="0">
                <a:latin typeface="Courier New" charset="0"/>
                <a:ea typeface="Courier New" charset="0"/>
                <a:cs typeface="Courier New" charset="0"/>
              </a:rPr>
              <a:t>/log/%HOSTNAME%/%</a:t>
            </a:r>
            <a:r>
              <a:rPr lang="it-IT" sz="1600" b="1" dirty="0" err="1">
                <a:latin typeface="Courier New" charset="0"/>
                <a:ea typeface="Courier New" charset="0"/>
                <a:cs typeface="Courier New" charset="0"/>
              </a:rPr>
              <a:t>programname</a:t>
            </a:r>
            <a:r>
              <a:rPr lang="it-IT" sz="1600" b="1" dirty="0">
                <a:latin typeface="Courier New" charset="0"/>
                <a:ea typeface="Courier New" charset="0"/>
                <a:cs typeface="Courier New" charset="0"/>
              </a:rPr>
              <a:t>%.log"</a:t>
            </a:r>
          </a:p>
          <a:p>
            <a:pPr marL="457200" lvl="1" indent="0">
              <a:buNone/>
            </a:pPr>
            <a:r>
              <a:rPr lang="it-IT" sz="1600" b="1" dirty="0">
                <a:latin typeface="Courier New" charset="0"/>
                <a:ea typeface="Courier New" charset="0"/>
                <a:cs typeface="Courier New" charset="0"/>
              </a:rPr>
              <a:t>*.*       ?tpl01</a:t>
            </a:r>
          </a:p>
          <a:p>
            <a:pPr marL="457200" lvl="1" indent="0">
              <a:buNone/>
            </a:pPr>
            <a:endParaRPr lang="it-IT" sz="1600" b="1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endParaRPr lang="it-IT" sz="1600" b="1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it-IT" sz="1800" dirty="0" err="1">
                <a:ea typeface="Courier New" charset="0"/>
                <a:cs typeface="Courier New" charset="0"/>
                <a:hlinkClick r:id="rId2"/>
              </a:rPr>
              <a:t>https</a:t>
            </a:r>
            <a:r>
              <a:rPr lang="it-IT" sz="1800" dirty="0">
                <a:ea typeface="Courier New" charset="0"/>
                <a:cs typeface="Courier New" charset="0"/>
                <a:hlinkClick r:id="rId2"/>
              </a:rPr>
              <a:t>://</a:t>
            </a:r>
            <a:r>
              <a:rPr lang="it-IT" sz="1800" dirty="0" err="1">
                <a:ea typeface="Courier New" charset="0"/>
                <a:cs typeface="Courier New" charset="0"/>
                <a:hlinkClick r:id="rId2"/>
              </a:rPr>
              <a:t>www.rsyslog.com</a:t>
            </a:r>
            <a:r>
              <a:rPr lang="it-IT" sz="1800" dirty="0">
                <a:ea typeface="Courier New" charset="0"/>
                <a:cs typeface="Courier New" charset="0"/>
                <a:hlinkClick r:id="rId2"/>
              </a:rPr>
              <a:t>/doc/v8-stable/</a:t>
            </a:r>
            <a:r>
              <a:rPr lang="it-IT" sz="1800" dirty="0" err="1">
                <a:ea typeface="Courier New" charset="0"/>
                <a:cs typeface="Courier New" charset="0"/>
                <a:hlinkClick r:id="rId2"/>
              </a:rPr>
              <a:t>configuration</a:t>
            </a:r>
            <a:r>
              <a:rPr lang="it-IT" sz="1800" dirty="0">
                <a:ea typeface="Courier New" charset="0"/>
                <a:cs typeface="Courier New" charset="0"/>
                <a:hlinkClick r:id="rId2"/>
              </a:rPr>
              <a:t>/</a:t>
            </a:r>
            <a:r>
              <a:rPr lang="it-IT" sz="1800" dirty="0" err="1">
                <a:ea typeface="Courier New" charset="0"/>
                <a:cs typeface="Courier New" charset="0"/>
                <a:hlinkClick r:id="rId2"/>
              </a:rPr>
              <a:t>templates.html</a:t>
            </a:r>
            <a:endParaRPr lang="it-IT" sz="1800" dirty="0">
              <a:ea typeface="Courier New" charset="0"/>
              <a:cs typeface="Courier New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  <a:endParaRPr lang="it-IT" alt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  <a:endParaRPr lang="it-IT" alt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14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36886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Filtri </a:t>
            </a:r>
            <a:r>
              <a:rPr lang="it-IT" dirty="0" err="1"/>
              <a:t>property-based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possibile</a:t>
            </a:r>
            <a:r>
              <a:rPr lang="en-US" dirty="0"/>
              <a:t> </a:t>
            </a:r>
            <a:r>
              <a:rPr lang="en-US" dirty="0" err="1"/>
              <a:t>filtrare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messaggi</a:t>
            </a:r>
            <a:r>
              <a:rPr lang="en-US" dirty="0"/>
              <a:t> in base al </a:t>
            </a:r>
            <a:r>
              <a:rPr lang="en-US" dirty="0" err="1"/>
              <a:t>contenuto</a:t>
            </a:r>
            <a:r>
              <a:rPr lang="en-US" dirty="0"/>
              <a:t> di </a:t>
            </a:r>
            <a:r>
              <a:rPr lang="en-US" dirty="0" err="1"/>
              <a:t>alcune</a:t>
            </a:r>
            <a:r>
              <a:rPr lang="en-US" dirty="0"/>
              <a:t> </a:t>
            </a:r>
            <a:r>
              <a:rPr lang="en-US" dirty="0" err="1"/>
              <a:t>loro</a:t>
            </a:r>
            <a:r>
              <a:rPr lang="en-US" dirty="0"/>
              <a:t> </a:t>
            </a:r>
            <a:r>
              <a:rPr lang="en-US" b="1" dirty="0"/>
              <a:t>properties</a:t>
            </a:r>
          </a:p>
          <a:p>
            <a:pPr marL="0" indent="0">
              <a:buNone/>
            </a:pP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sintassi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	: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property, [!]compare-operation, "value"</a:t>
            </a:r>
          </a:p>
          <a:p>
            <a:pPr marL="0" indent="0">
              <a:buNone/>
            </a:pP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  <a:p>
            <a:pPr lvl="0"/>
            <a:r>
              <a:rPr lang="en-US" dirty="0" err="1"/>
              <a:t>Esempi</a:t>
            </a:r>
            <a:r>
              <a:rPr lang="en-US" dirty="0"/>
              <a:t>:</a:t>
            </a:r>
            <a:endParaRPr lang="en-US" b="1" dirty="0"/>
          </a:p>
          <a:p>
            <a:pPr marL="0" indent="0">
              <a:buNone/>
            </a:pP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: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msg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,      contains, "firewall: IN="   -/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/log/firewall </a:t>
            </a:r>
          </a:p>
          <a:p>
            <a:pPr marL="0" indent="0">
              <a:buNone/>
            </a:pPr>
            <a:endParaRPr lang="en-US" sz="1600" b="1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: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fromhost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, regex, ".*app-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db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\d{2}"      -/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/log/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DB_servers.log</a:t>
            </a:r>
            <a:br>
              <a:rPr lang="en-US" sz="2000" b="1" dirty="0">
                <a:latin typeface="Courier New" charset="0"/>
                <a:ea typeface="Courier New" charset="0"/>
                <a:cs typeface="Courier New" charset="0"/>
              </a:rPr>
            </a:b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  <a:endParaRPr lang="it-IT" alt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  <a:endParaRPr lang="it-IT" alt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15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949132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Filtri </a:t>
            </a:r>
            <a:r>
              <a:rPr lang="it-IT" dirty="0" err="1"/>
              <a:t>expression-based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9569"/>
            <a:ext cx="8229600" cy="4785395"/>
          </a:xfrm>
        </p:spPr>
        <p:txBody>
          <a:bodyPr/>
          <a:lstStyle/>
          <a:p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possibile</a:t>
            </a:r>
            <a:r>
              <a:rPr lang="en-US" dirty="0"/>
              <a:t> </a:t>
            </a:r>
            <a:r>
              <a:rPr lang="en-US" dirty="0" err="1"/>
              <a:t>filtrare</a:t>
            </a:r>
            <a:r>
              <a:rPr lang="en-US" dirty="0"/>
              <a:t> in base a </a:t>
            </a:r>
            <a:r>
              <a:rPr lang="en-US" dirty="0" err="1"/>
              <a:t>espressioni</a:t>
            </a:r>
            <a:r>
              <a:rPr lang="en-US" dirty="0"/>
              <a:t> </a:t>
            </a:r>
            <a:r>
              <a:rPr lang="en-US" dirty="0" err="1"/>
              <a:t>complesse</a:t>
            </a:r>
            <a:endParaRPr lang="en-US" b="1" dirty="0"/>
          </a:p>
          <a:p>
            <a:pPr marL="0" indent="0">
              <a:buNone/>
            </a:pP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if $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fromhost-ip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 != '127.0.0.1' and $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programname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 == '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httpd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'      </a:t>
            </a:r>
          </a:p>
          <a:p>
            <a:pPr marL="0" indent="0">
              <a:buNone/>
            </a:pP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   then  *.*   /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/log/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remore_httpd.log</a:t>
            </a:r>
            <a:endParaRPr lang="en-US" sz="1600" b="1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sz="16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  <a:endParaRPr lang="it-IT" alt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  <a:endParaRPr lang="it-IT" alt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16</a:t>
            </a:fld>
            <a:endParaRPr lang="it-IT" altLang="it-IT" dirty="0"/>
          </a:p>
        </p:txBody>
      </p:sp>
      <p:sp>
        <p:nvSpPr>
          <p:cNvPr id="7" name="Curved Left Arrow 6"/>
          <p:cNvSpPr/>
          <p:nvPr/>
        </p:nvSpPr>
        <p:spPr>
          <a:xfrm>
            <a:off x="7812360" y="3099397"/>
            <a:ext cx="360040" cy="43204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80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RainerScript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Una </a:t>
            </a:r>
            <a:r>
              <a:rPr lang="en-US" dirty="0" err="1"/>
              <a:t>sintassi</a:t>
            </a:r>
            <a:r>
              <a:rPr lang="en-US" dirty="0"/>
              <a:t> </a:t>
            </a:r>
            <a:r>
              <a:rPr lang="en-US" dirty="0" err="1"/>
              <a:t>alternativa</a:t>
            </a:r>
            <a:r>
              <a:rPr lang="en-US" dirty="0"/>
              <a:t> </a:t>
            </a:r>
            <a:r>
              <a:rPr lang="en-US" dirty="0" err="1"/>
              <a:t>permette</a:t>
            </a:r>
            <a:r>
              <a:rPr lang="en-US" dirty="0"/>
              <a:t> di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precisi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scrittura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regole</a:t>
            </a:r>
            <a:endParaRPr lang="en-US" dirty="0"/>
          </a:p>
          <a:p>
            <a:pPr marL="0" indent="0">
              <a:buNone/>
            </a:pPr>
            <a:endParaRPr lang="en-US" sz="12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sz="12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if $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syslogfacility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-text == '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auth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' then {</a:t>
            </a: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action(type="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omfile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" file="/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/log/secure")</a:t>
            </a: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} </a:t>
            </a:r>
          </a:p>
          <a:p>
            <a:pPr marL="0" indent="0">
              <a:buNone/>
            </a:pPr>
            <a:endParaRPr lang="en-US" sz="12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if $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syslogfacility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-text == 'local7' then { </a:t>
            </a: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action(type="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omfwd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" Target="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logs.yourdomain.com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" Port="10514" Protocol="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tcp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")</a:t>
            </a: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} </a:t>
            </a:r>
            <a:br>
              <a:rPr lang="en-US" sz="1800" dirty="0">
                <a:latin typeface="Courier New" charset="0"/>
                <a:ea typeface="Courier New" charset="0"/>
                <a:cs typeface="Courier New" charset="0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  <a:endParaRPr lang="it-IT" alt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  <a:endParaRPr lang="it-IT" alt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17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093491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Accettare log da altri </a:t>
            </a:r>
            <a:r>
              <a:rPr lang="it-IT" dirty="0" err="1"/>
              <a:t>host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# Provides UDP syslog reception</a:t>
            </a:r>
          </a:p>
          <a:p>
            <a:pPr marL="0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$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ModLoad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imudp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$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UDPServerRun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514</a:t>
            </a:r>
          </a:p>
          <a:p>
            <a:pPr marL="0" indent="0">
              <a:buNone/>
            </a:pP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# Provides TCP syslog reception</a:t>
            </a:r>
          </a:p>
          <a:p>
            <a:pPr marL="0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$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ModLoad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imtcp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$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InputTCPServerRun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514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  <a:endParaRPr lang="it-IT" alt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  <a:endParaRPr lang="it-IT" alt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18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69496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Il default del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protocollo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syslog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è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UDP</a:t>
            </a:r>
          </a:p>
          <a:p>
            <a:pPr lvl="1"/>
            <a:r>
              <a:rPr lang="en-US" dirty="0" err="1">
                <a:latin typeface="Arial" charset="0"/>
                <a:ea typeface="Arial" charset="0"/>
                <a:cs typeface="Arial" charset="0"/>
              </a:rPr>
              <a:t>Decisamente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poco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reliable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Si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può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utilizzare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il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trasporto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TCP</a:t>
            </a:r>
          </a:p>
          <a:p>
            <a:pPr lvl="1"/>
            <a:r>
              <a:rPr lang="en-US" dirty="0" err="1">
                <a:latin typeface="Arial" charset="0"/>
                <a:ea typeface="Arial" charset="0"/>
                <a:cs typeface="Arial" charset="0"/>
              </a:rPr>
              <a:t>Pur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essendo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un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enorme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miglioramento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rispetto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ad UDP ci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sono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condizioni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in cui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possono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perdere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log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Per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una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vera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sicurezza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è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necessario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usare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il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protocollo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RELP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  <a:endParaRPr lang="it-IT" alt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  <a:endParaRPr lang="it-IT" alt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19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90841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0A28796-5837-2345-A976-7552F8365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SYSLOG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F1FA1-52B6-DC44-93FF-9914D342F4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062" y="6381750"/>
            <a:ext cx="2185194" cy="359618"/>
          </a:xfrm>
        </p:spPr>
        <p:txBody>
          <a:bodyPr/>
          <a:lstStyle/>
          <a:p>
            <a:r>
              <a:rPr lang="it-IT" altLang="it-IT"/>
              <a:t>LNF 16-20/4/2018</a:t>
            </a:r>
            <a:endParaRPr lang="it-IT" alt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EF2A8-C17E-EF44-A699-46BE06FA9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318" y="6381750"/>
            <a:ext cx="5241578" cy="359618"/>
          </a:xfrm>
        </p:spPr>
        <p:txBody>
          <a:bodyPr/>
          <a:lstStyle/>
          <a:p>
            <a:r>
              <a:rPr lang="it-IT" altLang="it-IT"/>
              <a:t>Corso RedHat per sistemisti INFN</a:t>
            </a:r>
            <a:endParaRPr lang="it-IT" alt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7D453-A7FE-4043-A829-D9CF32ADF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6381750"/>
            <a:ext cx="1264096" cy="359618"/>
          </a:xfrm>
        </p:spPr>
        <p:txBody>
          <a:bodyPr/>
          <a:lstStyle/>
          <a:p>
            <a:fld id="{10E0303F-6F7F-4EBC-A3E6-014319F2BCF4}" type="slidenum">
              <a:rPr lang="it-IT" altLang="it-IT" smtClean="0"/>
              <a:pPr/>
              <a:t>2</a:t>
            </a:fld>
            <a:endParaRPr lang="it-IT" altLang="it-IT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FAC510-B89A-A34D-A722-00FDDC938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/>
              <a:t>Protocollo</a:t>
            </a:r>
            <a:r>
              <a:rPr lang="en-US" b="1" dirty="0"/>
              <a:t> standard per </a:t>
            </a:r>
            <a:r>
              <a:rPr lang="en-US" b="1" dirty="0" err="1"/>
              <a:t>i</a:t>
            </a:r>
            <a:r>
              <a:rPr lang="en-US" b="1" dirty="0"/>
              <a:t> log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unix</a:t>
            </a:r>
            <a:r>
              <a:rPr lang="en-US" b="1" dirty="0"/>
              <a:t> (BSD)</a:t>
            </a:r>
          </a:p>
          <a:p>
            <a:endParaRPr lang="en-US" dirty="0"/>
          </a:p>
          <a:p>
            <a:r>
              <a:rPr lang="en-US" dirty="0" err="1"/>
              <a:t>Librerie</a:t>
            </a:r>
            <a:r>
              <a:rPr lang="en-US" dirty="0"/>
              <a:t> client </a:t>
            </a:r>
            <a:r>
              <a:rPr lang="en-US" dirty="0" err="1"/>
              <a:t>presenti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tutti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sistemi</a:t>
            </a:r>
            <a:endParaRPr lang="en-US" dirty="0"/>
          </a:p>
          <a:p>
            <a:pPr lvl="1"/>
            <a:r>
              <a:rPr lang="en-US" dirty="0" err="1"/>
              <a:t>inviano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log </a:t>
            </a:r>
            <a:r>
              <a:rPr lang="en-US" dirty="0" err="1"/>
              <a:t>alla</a:t>
            </a:r>
            <a:r>
              <a:rPr lang="en-US" dirty="0"/>
              <a:t> socket </a:t>
            </a:r>
            <a:r>
              <a:rPr lang="en-US" dirty="0" err="1"/>
              <a:t>unix</a:t>
            </a:r>
            <a:r>
              <a:rPr lang="en-US" dirty="0"/>
              <a:t> /dev/log</a:t>
            </a:r>
          </a:p>
          <a:p>
            <a:endParaRPr lang="en-US" sz="1000" dirty="0"/>
          </a:p>
          <a:p>
            <a:r>
              <a:rPr lang="en-US" dirty="0"/>
              <a:t>Server locale in </a:t>
            </a:r>
            <a:r>
              <a:rPr lang="en-US" dirty="0" err="1"/>
              <a:t>ascolto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/dev/log</a:t>
            </a:r>
          </a:p>
          <a:p>
            <a:pPr lvl="1"/>
            <a:r>
              <a:rPr lang="en-US" dirty="0" err="1"/>
              <a:t>gestisce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routing </a:t>
            </a:r>
            <a:r>
              <a:rPr lang="en-US" dirty="0" err="1"/>
              <a:t>dei</a:t>
            </a:r>
            <a:r>
              <a:rPr lang="en-US" dirty="0"/>
              <a:t> log verso file </a:t>
            </a:r>
            <a:r>
              <a:rPr lang="en-US" dirty="0" err="1"/>
              <a:t>locali</a:t>
            </a:r>
            <a:endParaRPr lang="en-US" dirty="0"/>
          </a:p>
          <a:p>
            <a:pPr lvl="1"/>
            <a:r>
              <a:rPr lang="en-US" dirty="0" err="1"/>
              <a:t>invia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log a server di log </a:t>
            </a:r>
            <a:r>
              <a:rPr lang="en-US" dirty="0" err="1"/>
              <a:t>remoti</a:t>
            </a:r>
            <a:endParaRPr lang="en-US" dirty="0"/>
          </a:p>
          <a:p>
            <a:pPr lvl="2"/>
            <a:r>
              <a:rPr lang="en-US" dirty="0"/>
              <a:t>Porta 514 UDP o TCP</a:t>
            </a:r>
          </a:p>
        </p:txBody>
      </p:sp>
    </p:spTree>
    <p:extLst>
      <p:ext uri="{BB962C8B-B14F-4D97-AF65-F5344CB8AC3E}">
        <p14:creationId xmlns:p14="http://schemas.microsoft.com/office/powerpoint/2010/main" val="2837405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(</a:t>
            </a:r>
            <a:r>
              <a:rPr lang="it-IT" dirty="0" err="1"/>
              <a:t>quite</a:t>
            </a:r>
            <a:r>
              <a:rPr lang="it-IT" dirty="0"/>
              <a:t>) </a:t>
            </a:r>
            <a:r>
              <a:rPr lang="it-IT" dirty="0" err="1"/>
              <a:t>Reliable</a:t>
            </a:r>
            <a:r>
              <a:rPr lang="it-IT" dirty="0"/>
              <a:t> </a:t>
            </a:r>
            <a:r>
              <a:rPr lang="it-IT" dirty="0" err="1"/>
              <a:t>forwarding</a:t>
            </a:r>
            <a:r>
              <a:rPr lang="it-IT" dirty="0"/>
              <a:t> (TCP)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# ### begin forwarding rule ###</a:t>
            </a:r>
          </a:p>
          <a:p>
            <a:pPr marL="0" indent="0"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# The statement between the begin ... end define a SINGLE forwarding</a:t>
            </a:r>
          </a:p>
          <a:p>
            <a:pPr marL="0" indent="0"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# rule. They belong together, do NOT split them. If you create multiple</a:t>
            </a:r>
          </a:p>
          <a:p>
            <a:pPr marL="0" indent="0"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# forwarding rules, duplicate the whole block!</a:t>
            </a:r>
          </a:p>
          <a:p>
            <a:pPr marL="0" indent="0"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# Remote Logging (we use TCP for reliable delivery)</a:t>
            </a:r>
          </a:p>
          <a:p>
            <a:pPr marL="0" indent="0"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#</a:t>
            </a:r>
          </a:p>
          <a:p>
            <a:pPr marL="0" indent="0"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# An on-disk queue is created for this action. If the remote host is</a:t>
            </a:r>
          </a:p>
          <a:p>
            <a:pPr marL="0" indent="0"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# down, messages are spooled to disk and sent when it is up again.</a:t>
            </a:r>
          </a:p>
          <a:p>
            <a:pPr marL="0" indent="0">
              <a:buNone/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$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ActionQueueFileName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fwdRule1 # unique name prefix for spool files</a:t>
            </a:r>
          </a:p>
          <a:p>
            <a:pPr marL="0" indent="0">
              <a:buNone/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$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ActionQueueMaxDiskSpace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1g   # 1gb space limit (use as much as possible)</a:t>
            </a:r>
          </a:p>
          <a:p>
            <a:pPr marL="0" indent="0">
              <a:buNone/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$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ActionQueueSaveOnShutdown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on # save messages to disk on shutdown</a:t>
            </a:r>
          </a:p>
          <a:p>
            <a:pPr marL="0" indent="0">
              <a:buNone/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$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ActionQueueType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LinkedList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  # run asynchronously</a:t>
            </a:r>
          </a:p>
          <a:p>
            <a:pPr marL="0" indent="0">
              <a:buNone/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$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ActionResumeRetryCount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-1    # infinite retries if host is down</a:t>
            </a:r>
          </a:p>
          <a:p>
            <a:pPr marL="0" indent="0">
              <a:buNone/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# remote host is: name/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ip:port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, e.g. 192.168.0.1:514, port optional</a:t>
            </a:r>
          </a:p>
          <a:p>
            <a:pPr marL="0" indent="0">
              <a:buNone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*.* @@remote-host:514</a:t>
            </a:r>
          </a:p>
          <a:p>
            <a:pPr marL="0" indent="0">
              <a:buNone/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# ### end of the forwarding rule ###</a:t>
            </a:r>
          </a:p>
          <a:p>
            <a:pPr marL="400050" lvl="1" indent="0">
              <a:buNone/>
            </a:pPr>
            <a:endParaRPr lang="en-US" sz="8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 algn="ctr">
              <a:buNone/>
            </a:pPr>
            <a:r>
              <a:rPr lang="en-US" sz="1400" b="1" dirty="0">
                <a:solidFill>
                  <a:srgbClr val="C00000"/>
                </a:solidFill>
              </a:rPr>
              <a:t>Plain TCP syslog is not a fully reliable transport.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rgbClr val="C00000"/>
                </a:solidFill>
              </a:rPr>
              <a:t>In order to get full reliability, you need to use the RELP protocol.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  <a:endParaRPr lang="it-IT" alt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  <a:endParaRPr lang="it-IT" alt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20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51139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</a:t>
            </a:r>
            <a:r>
              <a:rPr lang="en-US" dirty="0"/>
              <a:t>eliable </a:t>
            </a:r>
            <a:r>
              <a:rPr lang="en-US" b="1" dirty="0"/>
              <a:t>E</a:t>
            </a:r>
            <a:r>
              <a:rPr lang="en-US" dirty="0"/>
              <a:t>vent </a:t>
            </a:r>
            <a:r>
              <a:rPr lang="en-US" b="1" dirty="0"/>
              <a:t>L</a:t>
            </a:r>
            <a:r>
              <a:rPr lang="en-US" dirty="0"/>
              <a:t>ogging </a:t>
            </a:r>
            <a:r>
              <a:rPr lang="en-US" b="1" dirty="0"/>
              <a:t>P</a:t>
            </a:r>
            <a:r>
              <a:rPr lang="en-US" dirty="0"/>
              <a:t>rotocol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000" dirty="0"/>
          </a:p>
          <a:p>
            <a:r>
              <a:rPr lang="en-US" dirty="0"/>
              <a:t>RELP </a:t>
            </a:r>
            <a:r>
              <a:rPr lang="en-US" dirty="0" err="1"/>
              <a:t>prevede</a:t>
            </a:r>
            <a:r>
              <a:rPr lang="en-US" dirty="0"/>
              <a:t> un acknowledge al client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ricezione</a:t>
            </a:r>
            <a:r>
              <a:rPr lang="en-US" dirty="0"/>
              <a:t> del log da parte </a:t>
            </a:r>
            <a:r>
              <a:rPr lang="en-US" dirty="0" err="1"/>
              <a:t>dei</a:t>
            </a:r>
            <a:r>
              <a:rPr lang="en-US" dirty="0"/>
              <a:t> server</a:t>
            </a:r>
          </a:p>
          <a:p>
            <a:r>
              <a:rPr lang="en-US" dirty="0" err="1"/>
              <a:t>Installare</a:t>
            </a:r>
            <a:r>
              <a:rPr lang="en-US" dirty="0"/>
              <a:t>: 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yum install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rsyslog-relp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 err="1"/>
              <a:t>Sul</a:t>
            </a:r>
            <a:r>
              <a:rPr lang="en-US" dirty="0"/>
              <a:t> sever:</a:t>
            </a:r>
          </a:p>
          <a:p>
            <a:pPr marL="0" indent="0">
              <a:buNone/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$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ModLoad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imrelp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            # Load the input module</a:t>
            </a:r>
          </a:p>
          <a:p>
            <a:pPr marL="0" indent="0">
              <a:buNone/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$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InputRELPServerRun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20514    # Set the port to 20514</a:t>
            </a:r>
          </a:p>
          <a:p>
            <a:endParaRPr lang="en-US" sz="1000" dirty="0"/>
          </a:p>
          <a:p>
            <a:r>
              <a:rPr lang="en-US" dirty="0" err="1"/>
              <a:t>Sul</a:t>
            </a:r>
            <a:r>
              <a:rPr lang="en-US" dirty="0"/>
              <a:t> client:</a:t>
            </a:r>
          </a:p>
          <a:p>
            <a:pPr marL="0" indent="0">
              <a:buNone/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$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ModLoad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omrelp</a:t>
            </a:r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*.*	 :omrelp:logsrv:20514;RSYSLOG_ForwardFormat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  <a:endParaRPr lang="it-IT" alt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  <a:endParaRPr lang="it-IT" alt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21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99165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0A28796-5837-2345-A976-7552F8365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SYSLOG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F1FA1-52B6-DC44-93FF-9914D342F4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062" y="6381750"/>
            <a:ext cx="2185194" cy="359618"/>
          </a:xfrm>
        </p:spPr>
        <p:txBody>
          <a:bodyPr/>
          <a:lstStyle/>
          <a:p>
            <a:r>
              <a:rPr lang="it-IT" altLang="it-IT"/>
              <a:t>LNF 16-20/4/2018</a:t>
            </a:r>
            <a:endParaRPr lang="it-IT" alt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EF2A8-C17E-EF44-A699-46BE06FA9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318" y="6381750"/>
            <a:ext cx="5241578" cy="359618"/>
          </a:xfrm>
        </p:spPr>
        <p:txBody>
          <a:bodyPr/>
          <a:lstStyle/>
          <a:p>
            <a:r>
              <a:rPr lang="it-IT" altLang="it-IT"/>
              <a:t>Corso RedHat per sistemisti INFN</a:t>
            </a:r>
            <a:endParaRPr lang="it-IT" alt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7D453-A7FE-4043-A829-D9CF32ADF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6381750"/>
            <a:ext cx="1264096" cy="359618"/>
          </a:xfrm>
        </p:spPr>
        <p:txBody>
          <a:bodyPr/>
          <a:lstStyle/>
          <a:p>
            <a:fld id="{10E0303F-6F7F-4EBC-A3E6-014319F2BCF4}" type="slidenum">
              <a:rPr lang="it-IT" altLang="it-IT" smtClean="0"/>
              <a:pPr/>
              <a:t>3</a:t>
            </a:fld>
            <a:endParaRPr lang="it-IT" altLang="it-IT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FAC510-B89A-A34D-A722-00FDDC938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 </a:t>
            </a:r>
            <a:r>
              <a:rPr lang="en-US" b="1" dirty="0" err="1"/>
              <a:t>componenti</a:t>
            </a:r>
            <a:r>
              <a:rPr lang="en-US" b="1" dirty="0"/>
              <a:t> in </a:t>
            </a:r>
            <a:r>
              <a:rPr lang="en-US" b="1" dirty="0" err="1"/>
              <a:t>ogni</a:t>
            </a:r>
            <a:r>
              <a:rPr lang="en-US" b="1" dirty="0"/>
              <a:t> </a:t>
            </a:r>
            <a:r>
              <a:rPr lang="en-US" b="1" dirty="0" err="1"/>
              <a:t>messaggio</a:t>
            </a:r>
            <a:r>
              <a:rPr lang="en-US" b="1" dirty="0"/>
              <a:t> di log</a:t>
            </a:r>
            <a:endParaRPr lang="en-US" dirty="0"/>
          </a:p>
          <a:p>
            <a:pPr lvl="1"/>
            <a:r>
              <a:rPr lang="en-US" dirty="0"/>
              <a:t>Facility</a:t>
            </a:r>
          </a:p>
          <a:p>
            <a:pPr lvl="2"/>
            <a:r>
              <a:rPr lang="en-US" dirty="0"/>
              <a:t>24 (</a:t>
            </a:r>
            <a:r>
              <a:rPr lang="en-US" dirty="0" err="1"/>
              <a:t>kern,user,mail</a:t>
            </a:r>
            <a:r>
              <a:rPr lang="en-US" dirty="0"/>
              <a:t>,...,local[0-7])</a:t>
            </a:r>
          </a:p>
          <a:p>
            <a:pPr lvl="1"/>
            <a:r>
              <a:rPr lang="en-US" dirty="0"/>
              <a:t>Priority / Severity</a:t>
            </a:r>
          </a:p>
          <a:p>
            <a:pPr lvl="2"/>
            <a:r>
              <a:rPr lang="en-US" dirty="0"/>
              <a:t>8 </a:t>
            </a:r>
            <a:r>
              <a:rPr lang="en-US" dirty="0" err="1"/>
              <a:t>livelli</a:t>
            </a:r>
            <a:r>
              <a:rPr lang="en-US" dirty="0"/>
              <a:t> di </a:t>
            </a:r>
            <a:r>
              <a:rPr lang="en-US" dirty="0" err="1"/>
              <a:t>priorità</a:t>
            </a:r>
            <a:r>
              <a:rPr lang="en-US" dirty="0"/>
              <a:t> (</a:t>
            </a:r>
            <a:r>
              <a:rPr lang="en-US" dirty="0" err="1"/>
              <a:t>emerg,alert,crit</a:t>
            </a:r>
            <a:r>
              <a:rPr lang="en-US" dirty="0"/>
              <a:t>,...,debug)</a:t>
            </a:r>
          </a:p>
          <a:p>
            <a:pPr lvl="1"/>
            <a:r>
              <a:rPr lang="en-US" dirty="0"/>
              <a:t>Message</a:t>
            </a:r>
          </a:p>
          <a:p>
            <a:pPr lvl="2"/>
            <a:r>
              <a:rPr lang="en-US" dirty="0"/>
              <a:t>TAG</a:t>
            </a:r>
          </a:p>
          <a:p>
            <a:pPr lvl="3"/>
            <a:r>
              <a:rPr lang="en-US" dirty="0"/>
              <a:t>APP-NAME</a:t>
            </a:r>
          </a:p>
          <a:p>
            <a:pPr lvl="3"/>
            <a:r>
              <a:rPr lang="en-US" dirty="0"/>
              <a:t>PROCID</a:t>
            </a:r>
          </a:p>
          <a:p>
            <a:pPr lvl="3"/>
            <a:r>
              <a:rPr lang="en-US" dirty="0"/>
              <a:t>MSGID</a:t>
            </a:r>
          </a:p>
          <a:p>
            <a:pPr lvl="2"/>
            <a:r>
              <a:rPr lang="en-US" dirty="0"/>
              <a:t>CONTENT</a:t>
            </a:r>
          </a:p>
          <a:p>
            <a:pPr marL="914400" lvl="2" indent="0" algn="r">
              <a:buNone/>
            </a:pPr>
            <a:r>
              <a:rPr lang="en-US" b="1" i="1" dirty="0">
                <a:latin typeface="Courier New" charset="0"/>
                <a:ea typeface="Courier New" charset="0"/>
                <a:cs typeface="Courier New" charset="0"/>
              </a:rPr>
              <a:t># man logger #</a:t>
            </a:r>
          </a:p>
        </p:txBody>
      </p:sp>
    </p:spTree>
    <p:extLst>
      <p:ext uri="{BB962C8B-B14F-4D97-AF65-F5344CB8AC3E}">
        <p14:creationId xmlns:p14="http://schemas.microsoft.com/office/powerpoint/2010/main" val="1926511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0A28796-5837-2345-A976-7552F8365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Che giro fanno i log?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F1FA1-52B6-DC44-93FF-9914D342F4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062" y="6381750"/>
            <a:ext cx="2185194" cy="359618"/>
          </a:xfrm>
        </p:spPr>
        <p:txBody>
          <a:bodyPr/>
          <a:lstStyle/>
          <a:p>
            <a:r>
              <a:rPr lang="it-IT" altLang="it-IT"/>
              <a:t>LNF 16-20/4/2018</a:t>
            </a:r>
            <a:endParaRPr lang="it-IT" alt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EF2A8-C17E-EF44-A699-46BE06FA9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318" y="6381750"/>
            <a:ext cx="5241578" cy="359618"/>
          </a:xfrm>
        </p:spPr>
        <p:txBody>
          <a:bodyPr/>
          <a:lstStyle/>
          <a:p>
            <a:r>
              <a:rPr lang="it-IT" altLang="it-IT"/>
              <a:t>Corso RedHat per sistemisti INFN</a:t>
            </a:r>
            <a:endParaRPr lang="it-IT" alt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7D453-A7FE-4043-A829-D9CF32ADF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6381750"/>
            <a:ext cx="1264096" cy="359618"/>
          </a:xfrm>
        </p:spPr>
        <p:txBody>
          <a:bodyPr/>
          <a:lstStyle/>
          <a:p>
            <a:fld id="{10E0303F-6F7F-4EBC-A3E6-014319F2BCF4}" type="slidenum">
              <a:rPr lang="it-IT" altLang="it-IT" smtClean="0"/>
              <a:pPr/>
              <a:t>4</a:t>
            </a:fld>
            <a:endParaRPr lang="it-IT" altLang="it-IT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FAC510-B89A-A34D-A722-00FDDC938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 di </a:t>
            </a:r>
            <a:r>
              <a:rPr lang="en-US" dirty="0" err="1"/>
              <a:t>systemd</a:t>
            </a:r>
            <a:endParaRPr lang="en-US" dirty="0"/>
          </a:p>
          <a:p>
            <a:pPr lvl="1"/>
            <a:r>
              <a:rPr lang="en-US" dirty="0" err="1"/>
              <a:t>syslogd</a:t>
            </a:r>
            <a:r>
              <a:rPr lang="en-US" dirty="0"/>
              <a:t> o </a:t>
            </a:r>
            <a:r>
              <a:rPr lang="en-US" dirty="0" err="1"/>
              <a:t>rsyslogd</a:t>
            </a:r>
            <a:r>
              <a:rPr lang="en-US" dirty="0"/>
              <a:t> </a:t>
            </a:r>
            <a:r>
              <a:rPr lang="en-US" dirty="0" err="1"/>
              <a:t>ascoltano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socket /dev/log</a:t>
            </a:r>
          </a:p>
          <a:p>
            <a:endParaRPr lang="en-US" dirty="0"/>
          </a:p>
          <a:p>
            <a:r>
              <a:rPr lang="en-US" dirty="0"/>
              <a:t>Con </a:t>
            </a:r>
            <a:r>
              <a:rPr lang="en-US" dirty="0" err="1"/>
              <a:t>systemd</a:t>
            </a:r>
            <a:r>
              <a:rPr lang="en-US" dirty="0"/>
              <a:t> (</a:t>
            </a:r>
            <a:r>
              <a:rPr lang="en-US" u="sng" dirty="0" err="1"/>
              <a:t>su</a:t>
            </a:r>
            <a:r>
              <a:rPr lang="en-US" u="sng" dirty="0"/>
              <a:t> distro RHEL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systemd-journald</a:t>
            </a:r>
            <a:r>
              <a:rPr lang="en-US" dirty="0"/>
              <a:t> </a:t>
            </a:r>
            <a:r>
              <a:rPr lang="en-US" dirty="0" err="1"/>
              <a:t>ascolta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socket /dev/log</a:t>
            </a:r>
          </a:p>
          <a:p>
            <a:pPr lvl="1"/>
            <a:r>
              <a:rPr lang="en-US" dirty="0" err="1"/>
              <a:t>rsyslog</a:t>
            </a:r>
            <a:r>
              <a:rPr lang="en-US" dirty="0"/>
              <a:t> non </a:t>
            </a:r>
            <a:r>
              <a:rPr lang="en-US" dirty="0" err="1"/>
              <a:t>ascolta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/dev/log</a:t>
            </a:r>
          </a:p>
          <a:p>
            <a:pPr lvl="2"/>
            <a:r>
              <a:rPr lang="en-US" dirty="0"/>
              <a:t>$</a:t>
            </a:r>
            <a:r>
              <a:rPr lang="en-US" dirty="0" err="1"/>
              <a:t>OmitLocalLogging</a:t>
            </a:r>
            <a:r>
              <a:rPr lang="en-US" dirty="0"/>
              <a:t> on</a:t>
            </a:r>
          </a:p>
          <a:p>
            <a:pPr lvl="1"/>
            <a:r>
              <a:rPr lang="en-US" dirty="0" err="1"/>
              <a:t>journald</a:t>
            </a:r>
            <a:r>
              <a:rPr lang="en-US" dirty="0"/>
              <a:t> </a:t>
            </a:r>
            <a:r>
              <a:rPr lang="en-US" dirty="0" err="1"/>
              <a:t>scrive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log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modo</a:t>
            </a:r>
            <a:r>
              <a:rPr lang="en-US" dirty="0"/>
              <a:t> </a:t>
            </a:r>
            <a:r>
              <a:rPr lang="en-US" dirty="0" err="1"/>
              <a:t>strutturato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ramdisk</a:t>
            </a:r>
            <a:endParaRPr lang="en-US" dirty="0"/>
          </a:p>
          <a:p>
            <a:pPr lvl="1"/>
            <a:r>
              <a:rPr lang="en-US" dirty="0" err="1"/>
              <a:t>rsyslogd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log di </a:t>
            </a:r>
            <a:r>
              <a:rPr lang="en-US" dirty="0" err="1"/>
              <a:t>journald</a:t>
            </a:r>
            <a:endParaRPr lang="en-US" dirty="0"/>
          </a:p>
          <a:p>
            <a:pPr lvl="2"/>
            <a:r>
              <a:rPr lang="en-US" dirty="0"/>
              <a:t>$</a:t>
            </a:r>
            <a:r>
              <a:rPr lang="en-US" dirty="0" err="1"/>
              <a:t>ModLoad</a:t>
            </a:r>
            <a:r>
              <a:rPr lang="en-US" dirty="0"/>
              <a:t> </a:t>
            </a:r>
            <a:r>
              <a:rPr lang="en-US" dirty="0" err="1"/>
              <a:t>imjournal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8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systemd-journald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/>
              <a:t>Gestore</a:t>
            </a:r>
            <a:r>
              <a:rPr lang="en-US" b="1" dirty="0"/>
              <a:t> </a:t>
            </a:r>
            <a:r>
              <a:rPr lang="en-US" b="1" dirty="0" err="1"/>
              <a:t>dei</a:t>
            </a:r>
            <a:r>
              <a:rPr lang="en-US" b="1" dirty="0"/>
              <a:t> log di </a:t>
            </a:r>
            <a:r>
              <a:rPr lang="en-US" b="1" dirty="0" err="1"/>
              <a:t>systemd</a:t>
            </a:r>
            <a:endParaRPr lang="en-US" b="1" dirty="0"/>
          </a:p>
          <a:p>
            <a:endParaRPr lang="en-US" dirty="0"/>
          </a:p>
          <a:p>
            <a:r>
              <a:rPr lang="en-US" dirty="0" err="1"/>
              <a:t>Processo</a:t>
            </a:r>
            <a:r>
              <a:rPr lang="en-US" dirty="0"/>
              <a:t> running</a:t>
            </a:r>
          </a:p>
          <a:p>
            <a:pPr lvl="1"/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/lib/</a:t>
            </a:r>
            <a:r>
              <a:rPr lang="en-US" dirty="0" err="1"/>
              <a:t>systemd</a:t>
            </a:r>
            <a:r>
              <a:rPr lang="en-US" dirty="0"/>
              <a:t>/</a:t>
            </a:r>
            <a:r>
              <a:rPr lang="en-US" dirty="0" err="1"/>
              <a:t>systemd-journald</a:t>
            </a:r>
            <a:endParaRPr lang="en-US" dirty="0"/>
          </a:p>
          <a:p>
            <a:r>
              <a:rPr lang="en-US" dirty="0"/>
              <a:t>File </a:t>
            </a:r>
            <a:r>
              <a:rPr lang="en-US" dirty="0" err="1"/>
              <a:t>configurazione</a:t>
            </a:r>
            <a:endParaRPr lang="en-US" dirty="0"/>
          </a:p>
          <a:p>
            <a:pPr lvl="1"/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systemd</a:t>
            </a:r>
            <a:r>
              <a:rPr lang="en-US" dirty="0"/>
              <a:t>/</a:t>
            </a:r>
            <a:r>
              <a:rPr lang="en-US" dirty="0" err="1"/>
              <a:t>journald.conf</a:t>
            </a:r>
            <a:endParaRPr lang="en-US" dirty="0"/>
          </a:p>
          <a:p>
            <a:endParaRPr lang="en-US" dirty="0"/>
          </a:p>
          <a:p>
            <a:r>
              <a:rPr lang="en-US" dirty="0"/>
              <a:t>Per </a:t>
            </a:r>
            <a:r>
              <a:rPr lang="en-US" dirty="0" err="1"/>
              <a:t>leggere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i="1" dirty="0"/>
              <a:t>journal</a:t>
            </a:r>
            <a:r>
              <a:rPr lang="en-US" dirty="0"/>
              <a:t>: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journalctl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  <a:endParaRPr lang="it-IT" alt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  <a:endParaRPr lang="it-IT" alt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5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66301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systemd-journald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Riceve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log da</a:t>
            </a:r>
          </a:p>
          <a:p>
            <a:pPr lvl="1"/>
            <a:r>
              <a:rPr lang="en-US" dirty="0"/>
              <a:t>Kernel log messages, via </a:t>
            </a:r>
            <a:r>
              <a:rPr lang="en-US" dirty="0" err="1"/>
              <a:t>kmsg</a:t>
            </a:r>
            <a:endParaRPr lang="en-US" dirty="0"/>
          </a:p>
          <a:p>
            <a:pPr lvl="1"/>
            <a:r>
              <a:rPr lang="en-US" dirty="0"/>
              <a:t>Socket /dev/log (</a:t>
            </a:r>
            <a:r>
              <a:rPr lang="en-US" dirty="0" err="1"/>
              <a:t>systemd</a:t>
            </a:r>
            <a:r>
              <a:rPr lang="en-US" dirty="0"/>
              <a:t>-</a:t>
            </a:r>
            <a:r>
              <a:rPr lang="en-US" dirty="0" err="1"/>
              <a:t>journald</a:t>
            </a:r>
            <a:r>
              <a:rPr lang="en-US" dirty="0"/>
              <a:t>-dev-</a:t>
            </a:r>
            <a:r>
              <a:rPr lang="en-US" dirty="0" err="1"/>
              <a:t>log.socket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Structured system log via the native Journal API</a:t>
            </a:r>
          </a:p>
          <a:p>
            <a:pPr lvl="2"/>
            <a:r>
              <a:rPr lang="en-US" dirty="0" err="1"/>
              <a:t>sd_journal_print</a:t>
            </a:r>
            <a:r>
              <a:rPr lang="en-US" dirty="0"/>
              <a:t>(4)</a:t>
            </a:r>
          </a:p>
          <a:p>
            <a:pPr lvl="2"/>
            <a:r>
              <a:rPr lang="en-US" dirty="0" err="1"/>
              <a:t>systemd</a:t>
            </a:r>
            <a:r>
              <a:rPr lang="en-US" dirty="0"/>
              <a:t>-cat</a:t>
            </a:r>
          </a:p>
          <a:p>
            <a:pPr lvl="1"/>
            <a:r>
              <a:rPr lang="en-US" dirty="0"/>
              <a:t>Standard output and standard error of service units</a:t>
            </a:r>
          </a:p>
          <a:p>
            <a:pPr lvl="1"/>
            <a:r>
              <a:rPr lang="en-US" dirty="0"/>
              <a:t>Audit records, originating from the kernel audit subsystem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  <a:endParaRPr lang="it-IT" alt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  <a:endParaRPr lang="it-IT" alt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6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579921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systemd-journald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Scrive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log in </a:t>
            </a:r>
            <a:r>
              <a:rPr lang="en-US" dirty="0" err="1"/>
              <a:t>modo</a:t>
            </a:r>
            <a:r>
              <a:rPr lang="en-US" dirty="0"/>
              <a:t> </a:t>
            </a:r>
            <a:r>
              <a:rPr lang="en-US" dirty="0" err="1"/>
              <a:t>strutturato</a:t>
            </a:r>
            <a:r>
              <a:rPr lang="en-US" dirty="0"/>
              <a:t> in un </a:t>
            </a:r>
            <a:r>
              <a:rPr lang="en-US" b="1" dirty="0" err="1"/>
              <a:t>ramdisk</a:t>
            </a:r>
            <a:endParaRPr lang="en-US" b="1" dirty="0"/>
          </a:p>
          <a:p>
            <a:pPr lvl="1"/>
            <a:r>
              <a:rPr lang="en-US" dirty="0"/>
              <a:t>/run/log/journal/</a:t>
            </a:r>
          </a:p>
          <a:p>
            <a:pPr lvl="1"/>
            <a:r>
              <a:rPr lang="en-US" dirty="0"/>
              <a:t>Per </a:t>
            </a:r>
            <a:r>
              <a:rPr lang="en-US" dirty="0" err="1"/>
              <a:t>persistenza</a:t>
            </a:r>
            <a:r>
              <a:rPr lang="en-US" dirty="0"/>
              <a:t> </a:t>
            </a:r>
            <a:r>
              <a:rPr lang="en-US" dirty="0" err="1"/>
              <a:t>basta</a:t>
            </a:r>
            <a:r>
              <a:rPr lang="en-US" dirty="0"/>
              <a:t> </a:t>
            </a:r>
            <a:r>
              <a:rPr lang="en-US" dirty="0" err="1"/>
              <a:t>creare</a:t>
            </a:r>
            <a:r>
              <a:rPr lang="en-US" dirty="0"/>
              <a:t> </a:t>
            </a:r>
            <a:r>
              <a:rPr lang="en-US" dirty="0" err="1"/>
              <a:t>dir</a:t>
            </a:r>
            <a:r>
              <a:rPr lang="en-US" dirty="0"/>
              <a:t> /</a:t>
            </a:r>
            <a:r>
              <a:rPr lang="en-US" dirty="0" err="1"/>
              <a:t>var</a:t>
            </a:r>
            <a:r>
              <a:rPr lang="en-US" dirty="0"/>
              <a:t>/log/journal/</a:t>
            </a:r>
          </a:p>
          <a:p>
            <a:r>
              <a:rPr lang="en-US" b="1" dirty="0"/>
              <a:t>Per default </a:t>
            </a:r>
            <a:r>
              <a:rPr lang="en-US" b="1" dirty="0" err="1"/>
              <a:t>journald</a:t>
            </a:r>
            <a:r>
              <a:rPr lang="en-US" b="1" dirty="0"/>
              <a:t> ha un rate limit sui log</a:t>
            </a:r>
          </a:p>
          <a:p>
            <a:pPr lvl="1"/>
            <a:r>
              <a:rPr lang="en-US" dirty="0" err="1"/>
              <a:t>RateLimitIntervalSec</a:t>
            </a:r>
            <a:r>
              <a:rPr lang="en-US" dirty="0"/>
              <a:t>=30s</a:t>
            </a:r>
          </a:p>
          <a:p>
            <a:pPr lvl="1"/>
            <a:r>
              <a:rPr lang="en-US" dirty="0" err="1"/>
              <a:t>RateLimitBurst</a:t>
            </a:r>
            <a:r>
              <a:rPr lang="en-US" dirty="0"/>
              <a:t>=1000</a:t>
            </a:r>
          </a:p>
          <a:p>
            <a:r>
              <a:rPr lang="en-US" b="1" dirty="0" err="1"/>
              <a:t>Consiglio</a:t>
            </a:r>
            <a:r>
              <a:rPr lang="en-US" b="1" dirty="0"/>
              <a:t> di </a:t>
            </a:r>
            <a:r>
              <a:rPr lang="en-US" b="1" dirty="0" err="1"/>
              <a:t>impostare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limiti</a:t>
            </a:r>
            <a:r>
              <a:rPr lang="en-US" b="1" dirty="0"/>
              <a:t> a 0 !!!!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  <a:endParaRPr lang="it-IT" alt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  <a:endParaRPr lang="it-IT" alt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7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358916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0A28796-5837-2345-A976-7552F8365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Rsyslog</a:t>
            </a:r>
            <a:endParaRPr lang="it-I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F1FA1-52B6-DC44-93FF-9914D342F4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062" y="6381750"/>
            <a:ext cx="2185194" cy="359618"/>
          </a:xfrm>
        </p:spPr>
        <p:txBody>
          <a:bodyPr/>
          <a:lstStyle/>
          <a:p>
            <a:r>
              <a:rPr lang="it-IT" altLang="it-IT"/>
              <a:t>LNF 16-20/4/2018</a:t>
            </a:r>
            <a:endParaRPr lang="it-IT" alt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EF2A8-C17E-EF44-A699-46BE06FA9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318" y="6381750"/>
            <a:ext cx="5241578" cy="359618"/>
          </a:xfrm>
        </p:spPr>
        <p:txBody>
          <a:bodyPr/>
          <a:lstStyle/>
          <a:p>
            <a:r>
              <a:rPr lang="it-IT" altLang="it-IT"/>
              <a:t>Corso RedHat per sistemisti INFN</a:t>
            </a:r>
            <a:endParaRPr lang="it-IT" alt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7D453-A7FE-4043-A829-D9CF32ADF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6381750"/>
            <a:ext cx="1264096" cy="359618"/>
          </a:xfrm>
        </p:spPr>
        <p:txBody>
          <a:bodyPr/>
          <a:lstStyle/>
          <a:p>
            <a:fld id="{10E0303F-6F7F-4EBC-A3E6-014319F2BCF4}" type="slidenum">
              <a:rPr lang="it-IT" altLang="it-IT" smtClean="0"/>
              <a:pPr/>
              <a:t>8</a:t>
            </a:fld>
            <a:endParaRPr lang="it-IT" altLang="it-IT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FAC510-B89A-A34D-A722-00FDDC938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"the </a:t>
            </a:r>
            <a:r>
              <a:rPr lang="en-US" b="1" dirty="0"/>
              <a:t>r</a:t>
            </a:r>
            <a:r>
              <a:rPr lang="en-US" dirty="0"/>
              <a:t>ocket-fast </a:t>
            </a:r>
            <a:r>
              <a:rPr lang="en-US" b="1" dirty="0"/>
              <a:t>sys</a:t>
            </a:r>
            <a:r>
              <a:rPr lang="en-US" dirty="0"/>
              <a:t>tem for </a:t>
            </a:r>
            <a:r>
              <a:rPr lang="en-US" b="1" dirty="0"/>
              <a:t>log</a:t>
            </a:r>
            <a:r>
              <a:rPr lang="en-US" dirty="0"/>
              <a:t> processing"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 err="1"/>
              <a:t>È</a:t>
            </a:r>
            <a:r>
              <a:rPr lang="en-US" dirty="0"/>
              <a:t> un server standard </a:t>
            </a:r>
            <a:r>
              <a:rPr lang="en-US" b="1" dirty="0"/>
              <a:t>syslog</a:t>
            </a:r>
          </a:p>
          <a:p>
            <a:endParaRPr lang="en-US" dirty="0"/>
          </a:p>
          <a:p>
            <a:r>
              <a:rPr lang="en-US" dirty="0" err="1"/>
              <a:t>Caratteristiche</a:t>
            </a:r>
            <a:r>
              <a:rPr lang="en-US" dirty="0"/>
              <a:t> </a:t>
            </a:r>
            <a:r>
              <a:rPr lang="en-US" dirty="0" err="1"/>
              <a:t>principalli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Trasporto</a:t>
            </a:r>
            <a:r>
              <a:rPr lang="en-US" dirty="0"/>
              <a:t> </a:t>
            </a:r>
            <a:r>
              <a:rPr lang="en-US" dirty="0" err="1"/>
              <a:t>affidabile</a:t>
            </a:r>
            <a:r>
              <a:rPr lang="en-US" dirty="0"/>
              <a:t> via TCP, SSL, TLS e RELP</a:t>
            </a:r>
          </a:p>
          <a:p>
            <a:pPr lvl="1"/>
            <a:r>
              <a:rPr lang="en-US" dirty="0" err="1"/>
              <a:t>Scrittura</a:t>
            </a:r>
            <a:r>
              <a:rPr lang="en-US" dirty="0"/>
              <a:t> in database</a:t>
            </a:r>
          </a:p>
          <a:p>
            <a:pPr lvl="1"/>
            <a:r>
              <a:rPr lang="en-US" dirty="0"/>
              <a:t>Buffer di </a:t>
            </a:r>
            <a:r>
              <a:rPr lang="en-US" dirty="0" err="1"/>
              <a:t>invio</a:t>
            </a:r>
            <a:r>
              <a:rPr lang="en-US" dirty="0"/>
              <a:t> se </a:t>
            </a:r>
            <a:r>
              <a:rPr lang="en-US" dirty="0" err="1"/>
              <a:t>il</a:t>
            </a:r>
            <a:r>
              <a:rPr lang="en-US" dirty="0"/>
              <a:t> server non </a:t>
            </a:r>
            <a:r>
              <a:rPr lang="en-US" dirty="0" err="1"/>
              <a:t>è</a:t>
            </a:r>
            <a:r>
              <a:rPr lang="en-US" dirty="0"/>
              <a:t> pronto</a:t>
            </a:r>
          </a:p>
          <a:p>
            <a:pPr lvl="1"/>
            <a:r>
              <a:rPr lang="en-US" dirty="0" err="1"/>
              <a:t>Supporto</a:t>
            </a:r>
            <a:r>
              <a:rPr lang="en-US" dirty="0"/>
              <a:t> per </a:t>
            </a:r>
            <a:r>
              <a:rPr lang="en-US" dirty="0" err="1"/>
              <a:t>journald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48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Rsyslog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Configurazione</a:t>
            </a:r>
          </a:p>
          <a:p>
            <a:r>
              <a:rPr lang="it-IT" dirty="0"/>
              <a:t>Filtri</a:t>
            </a:r>
          </a:p>
          <a:p>
            <a:r>
              <a:rPr lang="it-IT" dirty="0"/>
              <a:t>Azioni</a:t>
            </a:r>
          </a:p>
          <a:p>
            <a:r>
              <a:rPr lang="it-IT" dirty="0" err="1"/>
              <a:t>Reliable</a:t>
            </a:r>
            <a:r>
              <a:rPr lang="it-IT" dirty="0"/>
              <a:t> </a:t>
            </a:r>
            <a:r>
              <a:rPr lang="it-IT" dirty="0" err="1"/>
              <a:t>Event</a:t>
            </a:r>
            <a:r>
              <a:rPr lang="it-IT" dirty="0"/>
              <a:t> </a:t>
            </a:r>
            <a:r>
              <a:rPr lang="it-IT" dirty="0" err="1"/>
              <a:t>Logging</a:t>
            </a:r>
            <a:r>
              <a:rPr lang="it-IT" dirty="0"/>
              <a:t> </a:t>
            </a:r>
            <a:r>
              <a:rPr lang="it-IT" dirty="0" err="1"/>
              <a:t>Protocol</a:t>
            </a:r>
            <a:r>
              <a:rPr lang="it-IT" dirty="0"/>
              <a:t> (RELP)</a:t>
            </a:r>
          </a:p>
          <a:p>
            <a:r>
              <a:rPr lang="it-IT" dirty="0" err="1"/>
              <a:t>Rsyslog</a:t>
            </a:r>
            <a:r>
              <a:rPr lang="it-IT" dirty="0"/>
              <a:t> e Journal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  <a:endParaRPr lang="it-IT" alt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  <a:endParaRPr lang="it-IT" alt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9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68753531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nrico1" id="{4A9052F8-F66B-6C4B-9E6E-F9CCA2B84433}" vid="{4B0775EE-9086-BF45-B68F-986AF79B25C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Struttura predefinita</Template>
  <TotalTime>7020</TotalTime>
  <Words>1132</Words>
  <Application>Microsoft Macintosh PowerPoint</Application>
  <PresentationFormat>On-screen Show (4:3)</PresentationFormat>
  <Paragraphs>262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Courier New</vt:lpstr>
      <vt:lpstr>Struttura predefinita</vt:lpstr>
      <vt:lpstr>Corso RedHat per sistemisti INFN</vt:lpstr>
      <vt:lpstr>SYSLOG</vt:lpstr>
      <vt:lpstr>SYSLOG</vt:lpstr>
      <vt:lpstr>Che giro fanno i log?</vt:lpstr>
      <vt:lpstr>systemd-journald</vt:lpstr>
      <vt:lpstr>systemd-journald</vt:lpstr>
      <vt:lpstr>systemd-journald</vt:lpstr>
      <vt:lpstr>Rsyslog</vt:lpstr>
      <vt:lpstr>Rsyslog</vt:lpstr>
      <vt:lpstr>File di Configurazione</vt:lpstr>
      <vt:lpstr>Smistamento dei log</vt:lpstr>
      <vt:lpstr>Properties</vt:lpstr>
      <vt:lpstr>Property Replacer</vt:lpstr>
      <vt:lpstr>Template</vt:lpstr>
      <vt:lpstr>Filtri property-based</vt:lpstr>
      <vt:lpstr>Filtri expression-based</vt:lpstr>
      <vt:lpstr>RainerScript</vt:lpstr>
      <vt:lpstr>Accettare log da altri host</vt:lpstr>
      <vt:lpstr>Reliability</vt:lpstr>
      <vt:lpstr>(quite) Reliable forwarding (TCP)</vt:lpstr>
      <vt:lpstr>Reliable Event Logging Protocol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RedHat per sistemisti INFN</dc:title>
  <dc:creator>Enrico Maria Vincenzo Fasanelli</dc:creator>
  <cp:lastModifiedBy>Enrico Maria Vincenzo Fasanelli</cp:lastModifiedBy>
  <cp:revision>58</cp:revision>
  <dcterms:created xsi:type="dcterms:W3CDTF">2018-03-24T10:59:47Z</dcterms:created>
  <dcterms:modified xsi:type="dcterms:W3CDTF">2018-04-17T10:58:29Z</dcterms:modified>
</cp:coreProperties>
</file>