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8" r:id="rId3"/>
    <p:sldId id="280" r:id="rId4"/>
    <p:sldId id="281" r:id="rId5"/>
    <p:sldId id="282" r:id="rId6"/>
    <p:sldId id="283" r:id="rId7"/>
    <p:sldId id="284" r:id="rId8"/>
    <p:sldId id="259" r:id="rId9"/>
    <p:sldId id="260" r:id="rId10"/>
    <p:sldId id="272" r:id="rId11"/>
    <p:sldId id="279" r:id="rId12"/>
    <p:sldId id="273" r:id="rId13"/>
    <p:sldId id="274" r:id="rId14"/>
    <p:sldId id="276" r:id="rId15"/>
    <p:sldId id="275" r:id="rId16"/>
    <p:sldId id="261" r:id="rId17"/>
    <p:sldId id="277" r:id="rId18"/>
    <p:sldId id="269" r:id="rId19"/>
    <p:sldId id="263" r:id="rId20"/>
    <p:sldId id="265" r:id="rId21"/>
    <p:sldId id="270" r:id="rId22"/>
    <p:sldId id="267" r:id="rId23"/>
    <p:sldId id="268" r:id="rId24"/>
    <p:sldId id="271" r:id="rId25"/>
    <p:sldId id="266" r:id="rId26"/>
    <p:sldId id="278" r:id="rId27"/>
    <p:sldId id="264" r:id="rId28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48"/>
    <a:srgbClr val="4196B4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9"/>
    <p:restoredTop sz="94607"/>
  </p:normalViewPr>
  <p:slideViewPr>
    <p:cSldViewPr snapToGrid="0">
      <p:cViewPr varScale="1">
        <p:scale>
          <a:sx n="119" d="100"/>
          <a:sy n="119" d="100"/>
        </p:scale>
        <p:origin x="157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el Maselli" userId="S::dmaselli@infn.it::e4486e52-671f-4a76-ba13-9f1ebc8adc42" providerId="AD" clId="Web-{69F16D4F-E3A9-4D2B-8B97-43245784C631}"/>
  </pc:docChgLst>
  <pc:docChgLst>
    <pc:chgData name="Dael Maselli" userId="S::dmaselli@infn.it::e4486e52-671f-4a76-ba13-9f1ebc8adc42" providerId="AD" clId="Web-{240FC97F-C950-4B0B-8E24-24D954DA61B3}"/>
  </pc:docChgLst>
  <pc:docChgLst>
    <pc:chgData name="Dael Maselli" userId="e4486e52-671f-4a76-ba13-9f1ebc8adc42" providerId="ADAL" clId="{F41E4624-0F42-9047-8C21-862836F6A545}"/>
  </pc:docChgLst>
  <pc:docChgLst>
    <pc:chgData name="Dael Maselli" userId="e4486e52-671f-4a76-ba13-9f1ebc8adc42" providerId="ADAL" clId="{FEBC4497-19E7-8A42-B7BE-81B8C779E41F}"/>
    <pc:docChg chg="modSld">
      <pc:chgData name="Dael Maselli" userId="e4486e52-671f-4a76-ba13-9f1ebc8adc42" providerId="ADAL" clId="{FEBC4497-19E7-8A42-B7BE-81B8C779E41F}" dt="2018-11-19T14:35:53.315" v="1" actId="20577"/>
      <pc:docMkLst>
        <pc:docMk/>
      </pc:docMkLst>
      <pc:sldChg chg="modSp">
        <pc:chgData name="Dael Maselli" userId="e4486e52-671f-4a76-ba13-9f1ebc8adc42" providerId="ADAL" clId="{FEBC4497-19E7-8A42-B7BE-81B8C779E41F}" dt="2018-11-19T14:35:53.315" v="1" actId="20577"/>
        <pc:sldMkLst>
          <pc:docMk/>
          <pc:sldMk cId="2056569536" sldId="284"/>
        </pc:sldMkLst>
        <pc:spChg chg="mod">
          <ac:chgData name="Dael Maselli" userId="e4486e52-671f-4a76-ba13-9f1ebc8adc42" providerId="ADAL" clId="{FEBC4497-19E7-8A42-B7BE-81B8C779E41F}" dt="2018-11-19T14:35:53.315" v="1" actId="20577"/>
          <ac:spMkLst>
            <pc:docMk/>
            <pc:sldMk cId="2056569536" sldId="284"/>
            <ac:spMk id="3" creationId="{00000000-0000-0000-0000-000000000000}"/>
          </ac:spMkLst>
        </pc:spChg>
      </pc:sldChg>
    </pc:docChg>
  </pc:docChgLst>
  <pc:docChgLst>
    <pc:chgData name="Dael Maselli" userId="S::dmaselli@infn.it::e4486e52-671f-4a76-ba13-9f1ebc8adc42" providerId="AD" clId="Web-{6F769606-C59F-4DD6-9652-8959989A5968}"/>
  </pc:docChgLst>
  <pc:docChgLst>
    <pc:chgData name="Dael Maselli" userId="S::dmaselli@infn.it::e4486e52-671f-4a76-ba13-9f1ebc8adc42" providerId="AD" clId="Web-{E6E17D10-F85A-4E91-849D-6E585D5EBF5A}"/>
  </pc:docChgLst>
  <pc:docChgLst>
    <pc:chgData name="Dael Maselli" userId="S::dmaselli@infn.it::e4486e52-671f-4a76-ba13-9f1ebc8adc42" providerId="AD" clId="Web-{E36D40B5-6B17-40B7-8ABC-136FB5211FF5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A2526-C7AA-4818-8C21-B7BE80C5AE7D}" type="datetimeFigureOut">
              <a:rPr lang="it-IT" smtClean="0"/>
              <a:t>19/11/18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7A9C7-611B-4CC2-9243-EA2FD0CAC59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0739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8B176-4B5C-419D-9A54-8064A4F40AF4}" type="datetimeFigureOut">
              <a:rPr lang="it-IT" smtClean="0"/>
              <a:t>19/11/18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FDE69-637B-4685-A3DA-045E83997A1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2827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31866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114742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13" name="Segnaposto data 6">
            <a:extLst>
              <a:ext uri="{FF2B5EF4-FFF2-40B4-BE49-F238E27FC236}">
                <a16:creationId xmlns:a16="http://schemas.microsoft.com/office/drawing/2014/main" id="{660A968C-BB47-304F-8A3C-E9DFE19D85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062" y="6431797"/>
            <a:ext cx="2185194" cy="309571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it-IT" altLang="it-IT"/>
              <a:t>LNF 16-20/4/2018</a:t>
            </a:r>
          </a:p>
        </p:txBody>
      </p:sp>
      <p:sp>
        <p:nvSpPr>
          <p:cNvPr id="14" name="Segnaposto piè di pagina 7">
            <a:extLst>
              <a:ext uri="{FF2B5EF4-FFF2-40B4-BE49-F238E27FC236}">
                <a16:creationId xmlns:a16="http://schemas.microsoft.com/office/drawing/2014/main" id="{5C493768-9640-CB44-B071-B64A639446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318" y="6431797"/>
            <a:ext cx="5241578" cy="309571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it-IT" altLang="it-IT"/>
              <a:t>Corso </a:t>
            </a:r>
            <a:r>
              <a:rPr lang="it-IT" altLang="it-IT" err="1"/>
              <a:t>RedHat</a:t>
            </a:r>
            <a:r>
              <a:rPr lang="it-IT" altLang="it-IT"/>
              <a:t> per sistemisti INFN</a:t>
            </a:r>
          </a:p>
        </p:txBody>
      </p:sp>
      <p:sp>
        <p:nvSpPr>
          <p:cNvPr id="15" name="Segnaposto numero diapositiva 8">
            <a:extLst>
              <a:ext uri="{FF2B5EF4-FFF2-40B4-BE49-F238E27FC236}">
                <a16:creationId xmlns:a16="http://schemas.microsoft.com/office/drawing/2014/main" id="{F0DA7B4C-B0BA-5548-8557-89983F29B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2400" y="6431797"/>
            <a:ext cx="1264096" cy="309571"/>
          </a:xfrm>
          <a:prstGeom prst="rect">
            <a:avLst/>
          </a:prstGeom>
        </p:spPr>
        <p:txBody>
          <a:bodyPr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10E0303F-6F7F-4EBC-A3E6-014319F2BCF4}" type="slidenum">
              <a:rPr lang="it-IT" altLang="it-IT" smtClean="0"/>
              <a:pPr/>
              <a:t>‹#›</a:t>
            </a:fld>
            <a:endParaRPr lang="it-IT" altLang="it-IT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7054299-457B-FA49-B176-209502A8E588}"/>
              </a:ext>
            </a:extLst>
          </p:cNvPr>
          <p:cNvGrpSpPr/>
          <p:nvPr userDrawn="1"/>
        </p:nvGrpSpPr>
        <p:grpSpPr>
          <a:xfrm>
            <a:off x="7433727" y="6445271"/>
            <a:ext cx="1026705" cy="301002"/>
            <a:chOff x="6941102" y="6445271"/>
            <a:chExt cx="1026705" cy="301002"/>
          </a:xfrm>
        </p:grpSpPr>
        <p:pic>
          <p:nvPicPr>
            <p:cNvPr id="8" name="Picture 2" descr="cc logo">
              <a:extLst>
                <a:ext uri="{FF2B5EF4-FFF2-40B4-BE49-F238E27FC236}">
                  <a16:creationId xmlns:a16="http://schemas.microsoft.com/office/drawing/2014/main" id="{BB7A18DA-5859-AD4B-B7AA-71FC7CD689E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1102" y="6449366"/>
              <a:ext cx="277897" cy="277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/var/folders/tt/xrfstr714d71z5gytz0hyjf40000gn/T/com.microsoft.Powerpoint/WebArchiveCopyPasteTempFiles/attribution_icon_white_x2.png">
              <a:extLst>
                <a:ext uri="{FF2B5EF4-FFF2-40B4-BE49-F238E27FC236}">
                  <a16:creationId xmlns:a16="http://schemas.microsoft.com/office/drawing/2014/main" id="{BA2FB4A3-4D0E-BE4D-805A-5107670386B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2327" y="6445271"/>
              <a:ext cx="298731" cy="296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/var/folders/tt/xrfstr714d71z5gytz0hyjf40000gn/T/com.microsoft.Powerpoint/WebArchiveCopyPasteTempFiles/sa_white_x2.png">
              <a:extLst>
                <a:ext uri="{FF2B5EF4-FFF2-40B4-BE49-F238E27FC236}">
                  <a16:creationId xmlns:a16="http://schemas.microsoft.com/office/drawing/2014/main" id="{7B955D73-85CE-4F4E-8884-AD7574FB642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1114" y="6459580"/>
              <a:ext cx="286693" cy="286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7641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9" name="Segnaposto data 6">
            <a:extLst>
              <a:ext uri="{FF2B5EF4-FFF2-40B4-BE49-F238E27FC236}">
                <a16:creationId xmlns:a16="http://schemas.microsoft.com/office/drawing/2014/main" id="{DDB815CF-3091-064F-823B-25A16A2C68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062" y="6431797"/>
            <a:ext cx="2185194" cy="309571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it-IT" altLang="it-IT"/>
              <a:t>LNF 16-20/4/2018</a:t>
            </a:r>
          </a:p>
        </p:txBody>
      </p:sp>
      <p:sp>
        <p:nvSpPr>
          <p:cNvPr id="10" name="Segnaposto piè di pagina 7">
            <a:extLst>
              <a:ext uri="{FF2B5EF4-FFF2-40B4-BE49-F238E27FC236}">
                <a16:creationId xmlns:a16="http://schemas.microsoft.com/office/drawing/2014/main" id="{CB339109-849F-F24D-8E89-6CD15EFA14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318" y="6431797"/>
            <a:ext cx="5241578" cy="309571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it-IT" altLang="it-IT"/>
              <a:t>Corso </a:t>
            </a:r>
            <a:r>
              <a:rPr lang="it-IT" altLang="it-IT" err="1"/>
              <a:t>RedHat</a:t>
            </a:r>
            <a:r>
              <a:rPr lang="it-IT" altLang="it-IT"/>
              <a:t> per sistemisti INFN</a:t>
            </a:r>
          </a:p>
        </p:txBody>
      </p:sp>
      <p:sp>
        <p:nvSpPr>
          <p:cNvPr id="11" name="Segnaposto numero diapositiva 8">
            <a:extLst>
              <a:ext uri="{FF2B5EF4-FFF2-40B4-BE49-F238E27FC236}">
                <a16:creationId xmlns:a16="http://schemas.microsoft.com/office/drawing/2014/main" id="{ABBB4DC1-C59E-C149-B9CA-F43B9BEF7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2400" y="6431797"/>
            <a:ext cx="1264096" cy="309571"/>
          </a:xfrm>
          <a:prstGeom prst="rect">
            <a:avLst/>
          </a:prstGeom>
        </p:spPr>
        <p:txBody>
          <a:bodyPr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10E0303F-6F7F-4EBC-A3E6-014319F2BCF4}" type="slidenum">
              <a:rPr lang="it-IT" altLang="it-IT" smtClean="0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57625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12" name="Segnaposto data 6">
            <a:extLst>
              <a:ext uri="{FF2B5EF4-FFF2-40B4-BE49-F238E27FC236}">
                <a16:creationId xmlns:a16="http://schemas.microsoft.com/office/drawing/2014/main" id="{47376A3C-0747-4644-84EE-3271195A1C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062" y="6431797"/>
            <a:ext cx="2185194" cy="309571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it-IT" altLang="it-IT"/>
              <a:t>LNF 16-20/4/2018</a:t>
            </a:r>
          </a:p>
        </p:txBody>
      </p:sp>
      <p:sp>
        <p:nvSpPr>
          <p:cNvPr id="13" name="Segnaposto piè di pagina 7">
            <a:extLst>
              <a:ext uri="{FF2B5EF4-FFF2-40B4-BE49-F238E27FC236}">
                <a16:creationId xmlns:a16="http://schemas.microsoft.com/office/drawing/2014/main" id="{65CE88B4-E25C-E64D-9F67-4515346D6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318" y="6431797"/>
            <a:ext cx="5241578" cy="309571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it-IT" altLang="it-IT"/>
              <a:t>Corso </a:t>
            </a:r>
            <a:r>
              <a:rPr lang="it-IT" altLang="it-IT" err="1"/>
              <a:t>RedHat</a:t>
            </a:r>
            <a:r>
              <a:rPr lang="it-IT" altLang="it-IT"/>
              <a:t> per sistemisti INFN</a:t>
            </a:r>
          </a:p>
        </p:txBody>
      </p:sp>
      <p:sp>
        <p:nvSpPr>
          <p:cNvPr id="14" name="Segnaposto numero diapositiva 8">
            <a:extLst>
              <a:ext uri="{FF2B5EF4-FFF2-40B4-BE49-F238E27FC236}">
                <a16:creationId xmlns:a16="http://schemas.microsoft.com/office/drawing/2014/main" id="{DE19E4FC-EDC7-2C47-A262-31BEA3817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2400" y="6431797"/>
            <a:ext cx="1264096" cy="309571"/>
          </a:xfrm>
          <a:prstGeom prst="rect">
            <a:avLst/>
          </a:prstGeom>
        </p:spPr>
        <p:txBody>
          <a:bodyPr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10E0303F-6F7F-4EBC-A3E6-014319F2BCF4}" type="slidenum">
              <a:rPr lang="it-IT" altLang="it-IT" smtClean="0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5087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egnaposto data 6">
            <a:extLst>
              <a:ext uri="{FF2B5EF4-FFF2-40B4-BE49-F238E27FC236}">
                <a16:creationId xmlns:a16="http://schemas.microsoft.com/office/drawing/2014/main" id="{79C9043F-2394-874B-8185-C46A32D35A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062" y="6431797"/>
            <a:ext cx="2185194" cy="309571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it-IT" altLang="it-IT"/>
              <a:t>LNF 16-20/4/2018</a:t>
            </a:r>
          </a:p>
        </p:txBody>
      </p:sp>
      <p:sp>
        <p:nvSpPr>
          <p:cNvPr id="11" name="Segnaposto piè di pagina 7">
            <a:extLst>
              <a:ext uri="{FF2B5EF4-FFF2-40B4-BE49-F238E27FC236}">
                <a16:creationId xmlns:a16="http://schemas.microsoft.com/office/drawing/2014/main" id="{9ED1AC3C-3EA0-B648-895A-8CC0469FE7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318" y="6431797"/>
            <a:ext cx="5241578" cy="309571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it-IT" altLang="it-IT"/>
              <a:t>Corso </a:t>
            </a:r>
            <a:r>
              <a:rPr lang="it-IT" altLang="it-IT" err="1"/>
              <a:t>RedHat</a:t>
            </a:r>
            <a:r>
              <a:rPr lang="it-IT" altLang="it-IT"/>
              <a:t> per sistemisti INFN</a:t>
            </a:r>
          </a:p>
        </p:txBody>
      </p:sp>
      <p:sp>
        <p:nvSpPr>
          <p:cNvPr id="12" name="Segnaposto numero diapositiva 8">
            <a:extLst>
              <a:ext uri="{FF2B5EF4-FFF2-40B4-BE49-F238E27FC236}">
                <a16:creationId xmlns:a16="http://schemas.microsoft.com/office/drawing/2014/main" id="{3425F1AE-24A1-E041-8591-AE815CF0D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2400" y="6431797"/>
            <a:ext cx="1264096" cy="309571"/>
          </a:xfrm>
          <a:prstGeom prst="rect">
            <a:avLst/>
          </a:prstGeom>
        </p:spPr>
        <p:txBody>
          <a:bodyPr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10E0303F-6F7F-4EBC-A3E6-014319F2BCF4}" type="slidenum">
              <a:rPr lang="it-IT" altLang="it-IT" smtClean="0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34569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14" name="Segnaposto data 6">
            <a:extLst>
              <a:ext uri="{FF2B5EF4-FFF2-40B4-BE49-F238E27FC236}">
                <a16:creationId xmlns:a16="http://schemas.microsoft.com/office/drawing/2014/main" id="{F47F1B53-30F7-D246-85DE-80E4633C9A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062" y="6431797"/>
            <a:ext cx="2185194" cy="309571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it-IT" altLang="it-IT"/>
              <a:t>LNF 16-20/4/2018</a:t>
            </a:r>
          </a:p>
        </p:txBody>
      </p:sp>
      <p:sp>
        <p:nvSpPr>
          <p:cNvPr id="15" name="Segnaposto piè di pagina 7">
            <a:extLst>
              <a:ext uri="{FF2B5EF4-FFF2-40B4-BE49-F238E27FC236}">
                <a16:creationId xmlns:a16="http://schemas.microsoft.com/office/drawing/2014/main" id="{6629E96B-DA46-2C4B-ACC3-36F9D57A27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318" y="6431797"/>
            <a:ext cx="5241578" cy="309571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it-IT" altLang="it-IT"/>
              <a:t>Corso </a:t>
            </a:r>
            <a:r>
              <a:rPr lang="it-IT" altLang="it-IT" err="1"/>
              <a:t>RedHat</a:t>
            </a:r>
            <a:r>
              <a:rPr lang="it-IT" altLang="it-IT"/>
              <a:t> per sistemisti INFN</a:t>
            </a:r>
          </a:p>
        </p:txBody>
      </p:sp>
      <p:sp>
        <p:nvSpPr>
          <p:cNvPr id="16" name="Segnaposto numero diapositiva 8">
            <a:extLst>
              <a:ext uri="{FF2B5EF4-FFF2-40B4-BE49-F238E27FC236}">
                <a16:creationId xmlns:a16="http://schemas.microsoft.com/office/drawing/2014/main" id="{EC1E5ADB-6D17-9A48-8F2F-387F0C31C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2400" y="6431797"/>
            <a:ext cx="1264096" cy="309571"/>
          </a:xfrm>
          <a:prstGeom prst="rect">
            <a:avLst/>
          </a:prstGeom>
        </p:spPr>
        <p:txBody>
          <a:bodyPr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10E0303F-6F7F-4EBC-A3E6-014319F2BCF4}" type="slidenum">
              <a:rPr lang="it-IT" altLang="it-IT" smtClean="0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61896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10" name="Segnaposto data 6">
            <a:extLst>
              <a:ext uri="{FF2B5EF4-FFF2-40B4-BE49-F238E27FC236}">
                <a16:creationId xmlns:a16="http://schemas.microsoft.com/office/drawing/2014/main" id="{618E678A-9DBB-AF4A-9671-B953EED0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062" y="6431797"/>
            <a:ext cx="2185194" cy="309571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it-IT" altLang="it-IT"/>
              <a:t>LNF 16-20/4/2018</a:t>
            </a:r>
          </a:p>
        </p:txBody>
      </p:sp>
      <p:sp>
        <p:nvSpPr>
          <p:cNvPr id="11" name="Segnaposto piè di pagina 7">
            <a:extLst>
              <a:ext uri="{FF2B5EF4-FFF2-40B4-BE49-F238E27FC236}">
                <a16:creationId xmlns:a16="http://schemas.microsoft.com/office/drawing/2014/main" id="{929D41B8-2CC6-644F-8A80-4C1999ECA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3318" y="6431797"/>
            <a:ext cx="5241578" cy="309571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it-IT" altLang="it-IT"/>
              <a:t>Corso </a:t>
            </a:r>
            <a:r>
              <a:rPr lang="it-IT" altLang="it-IT" err="1"/>
              <a:t>RedHat</a:t>
            </a:r>
            <a:r>
              <a:rPr lang="it-IT" altLang="it-IT"/>
              <a:t> per sistemisti INFN</a:t>
            </a:r>
          </a:p>
        </p:txBody>
      </p:sp>
      <p:sp>
        <p:nvSpPr>
          <p:cNvPr id="12" name="Segnaposto numero diapositiva 8">
            <a:extLst>
              <a:ext uri="{FF2B5EF4-FFF2-40B4-BE49-F238E27FC236}">
                <a16:creationId xmlns:a16="http://schemas.microsoft.com/office/drawing/2014/main" id="{B4AFF105-8BE7-DF4C-A190-0C4D9A963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2400" y="6431797"/>
            <a:ext cx="1264096" cy="309571"/>
          </a:xfrm>
          <a:prstGeom prst="rect">
            <a:avLst/>
          </a:prstGeom>
        </p:spPr>
        <p:txBody>
          <a:bodyPr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10E0303F-6F7F-4EBC-A3E6-014319F2BCF4}" type="slidenum">
              <a:rPr lang="it-IT" altLang="it-IT" smtClean="0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3670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9" name="Segnaposto data 6">
            <a:extLst>
              <a:ext uri="{FF2B5EF4-FFF2-40B4-BE49-F238E27FC236}">
                <a16:creationId xmlns:a16="http://schemas.microsoft.com/office/drawing/2014/main" id="{4659C3E5-8C70-AD4B-8829-79A4EDDA2D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062" y="6431797"/>
            <a:ext cx="2185194" cy="309571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it-IT" altLang="it-IT"/>
              <a:t>LNF 16-20/4/2018</a:t>
            </a:r>
          </a:p>
        </p:txBody>
      </p:sp>
      <p:sp>
        <p:nvSpPr>
          <p:cNvPr id="10" name="Segnaposto piè di pagina 7">
            <a:extLst>
              <a:ext uri="{FF2B5EF4-FFF2-40B4-BE49-F238E27FC236}">
                <a16:creationId xmlns:a16="http://schemas.microsoft.com/office/drawing/2014/main" id="{DFB4F8B6-9782-0C48-BC1D-0FD582C5C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318" y="6431797"/>
            <a:ext cx="5241578" cy="309571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it-IT" altLang="it-IT"/>
              <a:t>Corso </a:t>
            </a:r>
            <a:r>
              <a:rPr lang="it-IT" altLang="it-IT" err="1"/>
              <a:t>RedHat</a:t>
            </a:r>
            <a:r>
              <a:rPr lang="it-IT" altLang="it-IT"/>
              <a:t> per sistemisti INFN</a:t>
            </a:r>
          </a:p>
        </p:txBody>
      </p:sp>
      <p:sp>
        <p:nvSpPr>
          <p:cNvPr id="11" name="Segnaposto numero diapositiva 8">
            <a:extLst>
              <a:ext uri="{FF2B5EF4-FFF2-40B4-BE49-F238E27FC236}">
                <a16:creationId xmlns:a16="http://schemas.microsoft.com/office/drawing/2014/main" id="{50B19996-30A6-8648-AEF1-0AC34C12E0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2400" y="6431797"/>
            <a:ext cx="1264096" cy="309571"/>
          </a:xfrm>
          <a:prstGeom prst="rect">
            <a:avLst/>
          </a:prstGeom>
        </p:spPr>
        <p:txBody>
          <a:bodyPr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10E0303F-6F7F-4EBC-A3E6-014319F2BCF4}" type="slidenum">
              <a:rPr lang="it-IT" altLang="it-IT" smtClean="0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2409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data 6">
            <a:extLst>
              <a:ext uri="{FF2B5EF4-FFF2-40B4-BE49-F238E27FC236}">
                <a16:creationId xmlns:a16="http://schemas.microsoft.com/office/drawing/2014/main" id="{178A31D5-DAE5-ED4F-B896-225527BDC6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062" y="6431797"/>
            <a:ext cx="2185194" cy="309571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it-IT" altLang="it-IT"/>
              <a:t>LNF 16-20/4/2018</a:t>
            </a:r>
          </a:p>
        </p:txBody>
      </p:sp>
      <p:sp>
        <p:nvSpPr>
          <p:cNvPr id="10" name="Segnaposto piè di pagina 7">
            <a:extLst>
              <a:ext uri="{FF2B5EF4-FFF2-40B4-BE49-F238E27FC236}">
                <a16:creationId xmlns:a16="http://schemas.microsoft.com/office/drawing/2014/main" id="{BFE7BBAE-6050-8B49-956E-597978B42C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318" y="6431797"/>
            <a:ext cx="5241578" cy="309571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it-IT" altLang="it-IT"/>
              <a:t>Corso </a:t>
            </a:r>
            <a:r>
              <a:rPr lang="it-IT" altLang="it-IT" err="1"/>
              <a:t>RedHat</a:t>
            </a:r>
            <a:r>
              <a:rPr lang="it-IT" altLang="it-IT"/>
              <a:t> per sistemisti INFN</a:t>
            </a:r>
          </a:p>
        </p:txBody>
      </p:sp>
      <p:sp>
        <p:nvSpPr>
          <p:cNvPr id="11" name="Segnaposto numero diapositiva 8">
            <a:extLst>
              <a:ext uri="{FF2B5EF4-FFF2-40B4-BE49-F238E27FC236}">
                <a16:creationId xmlns:a16="http://schemas.microsoft.com/office/drawing/2014/main" id="{D0FE68BF-C3BF-FE48-B409-863DF2F7C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2400" y="6431797"/>
            <a:ext cx="1264096" cy="309571"/>
          </a:xfrm>
          <a:prstGeom prst="rect">
            <a:avLst/>
          </a:prstGeom>
        </p:spPr>
        <p:txBody>
          <a:bodyPr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10E0303F-6F7F-4EBC-A3E6-014319F2BCF4}" type="slidenum">
              <a:rPr lang="it-IT" altLang="it-IT" smtClean="0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0418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en-US"/>
              <a:t>Click icon to add table</a:t>
            </a:r>
            <a:endParaRPr lang="it-IT"/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AA1938ED-8752-2846-A875-064F872DC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7780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11" name="Segnaposto data 6">
            <a:extLst>
              <a:ext uri="{FF2B5EF4-FFF2-40B4-BE49-F238E27FC236}">
                <a16:creationId xmlns:a16="http://schemas.microsoft.com/office/drawing/2014/main" id="{70272110-3D7C-5849-AF00-60BCE0A4EA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062" y="6431797"/>
            <a:ext cx="2185194" cy="309571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it-IT" altLang="it-IT"/>
              <a:t>LNF 16-20/4/2018</a:t>
            </a:r>
          </a:p>
        </p:txBody>
      </p:sp>
      <p:sp>
        <p:nvSpPr>
          <p:cNvPr id="12" name="Segnaposto piè di pagina 7">
            <a:extLst>
              <a:ext uri="{FF2B5EF4-FFF2-40B4-BE49-F238E27FC236}">
                <a16:creationId xmlns:a16="http://schemas.microsoft.com/office/drawing/2014/main" id="{8BFDE47B-7E3A-994E-ACB4-680B0750B6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318" y="6431797"/>
            <a:ext cx="5241578" cy="309571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it-IT" altLang="it-IT"/>
              <a:t>Corso </a:t>
            </a:r>
            <a:r>
              <a:rPr lang="it-IT" altLang="it-IT" err="1"/>
              <a:t>RedHat</a:t>
            </a:r>
            <a:r>
              <a:rPr lang="it-IT" altLang="it-IT"/>
              <a:t> per sistemisti INFN</a:t>
            </a:r>
          </a:p>
        </p:txBody>
      </p:sp>
      <p:sp>
        <p:nvSpPr>
          <p:cNvPr id="13" name="Segnaposto numero diapositiva 8">
            <a:extLst>
              <a:ext uri="{FF2B5EF4-FFF2-40B4-BE49-F238E27FC236}">
                <a16:creationId xmlns:a16="http://schemas.microsoft.com/office/drawing/2014/main" id="{E5D37704-7BCD-C74D-B23E-0092B7E4AE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2400" y="6431797"/>
            <a:ext cx="1264096" cy="309571"/>
          </a:xfrm>
          <a:prstGeom prst="rect">
            <a:avLst/>
          </a:prstGeom>
        </p:spPr>
        <p:txBody>
          <a:bodyPr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10E0303F-6F7F-4EBC-A3E6-014319F2BCF4}" type="slidenum">
              <a:rPr lang="it-IT" altLang="it-IT" smtClean="0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11938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jpe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96188654-62C7-614C-BB9A-97C68235792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7" y="1352902"/>
            <a:ext cx="8976869" cy="496933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15" name="Content Placeholder 5">
            <a:extLst>
              <a:ext uri="{FF2B5EF4-FFF2-40B4-BE49-F238E27FC236}">
                <a16:creationId xmlns:a16="http://schemas.microsoft.com/office/drawing/2014/main" id="{3338F4A1-48C3-3C43-A0DB-07568BB412A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39429"/>
            <a:ext cx="4949295" cy="50235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326D70-0455-7E46-A5A6-94D4E3F2250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1797"/>
            <a:ext cx="9144000" cy="426203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1680" y="274638"/>
            <a:ext cx="6995120" cy="77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0768"/>
            <a:ext cx="8229600" cy="478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pic>
        <p:nvPicPr>
          <p:cNvPr id="7" name="Immagin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09" y="269192"/>
            <a:ext cx="1252567" cy="783544"/>
          </a:xfrm>
          <a:prstGeom prst="rect">
            <a:avLst/>
          </a:prstGeom>
        </p:spPr>
      </p:pic>
      <p:sp>
        <p:nvSpPr>
          <p:cNvPr id="12" name="Segnaposto data 6">
            <a:extLst>
              <a:ext uri="{FF2B5EF4-FFF2-40B4-BE49-F238E27FC236}">
                <a16:creationId xmlns:a16="http://schemas.microsoft.com/office/drawing/2014/main" id="{DA0960E5-F0DF-7046-A372-10E59645AF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062" y="6431797"/>
            <a:ext cx="2185194" cy="309571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it-IT" altLang="it-IT"/>
              <a:t>LNF 16-20/4/2018</a:t>
            </a:r>
          </a:p>
        </p:txBody>
      </p:sp>
      <p:sp>
        <p:nvSpPr>
          <p:cNvPr id="13" name="Segnaposto piè di pagina 7">
            <a:extLst>
              <a:ext uri="{FF2B5EF4-FFF2-40B4-BE49-F238E27FC236}">
                <a16:creationId xmlns:a16="http://schemas.microsoft.com/office/drawing/2014/main" id="{1C7DE5F8-2AA3-314E-9634-4AF8EBC735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318" y="6431797"/>
            <a:ext cx="5241578" cy="309571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it-IT" altLang="it-IT"/>
              <a:t>Corso </a:t>
            </a:r>
            <a:r>
              <a:rPr lang="it-IT" altLang="it-IT" err="1"/>
              <a:t>RedHat</a:t>
            </a:r>
            <a:r>
              <a:rPr lang="it-IT" altLang="it-IT"/>
              <a:t> per sistemisti INFN</a:t>
            </a:r>
          </a:p>
        </p:txBody>
      </p:sp>
      <p:sp>
        <p:nvSpPr>
          <p:cNvPr id="14" name="Segnaposto numero diapositiva 8">
            <a:extLst>
              <a:ext uri="{FF2B5EF4-FFF2-40B4-BE49-F238E27FC236}">
                <a16:creationId xmlns:a16="http://schemas.microsoft.com/office/drawing/2014/main" id="{ED18EE70-F718-0C4A-96D5-0F8B9BA1D6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2400" y="6431797"/>
            <a:ext cx="1264096" cy="309571"/>
          </a:xfrm>
          <a:prstGeom prst="rect">
            <a:avLst/>
          </a:prstGeom>
        </p:spPr>
        <p:txBody>
          <a:bodyPr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10E0303F-6F7F-4EBC-A3E6-014319F2BCF4}" type="slidenum">
              <a:rPr lang="it-IT" altLang="it-IT" smtClean="0"/>
              <a:pPr/>
              <a:t>‹#›</a:t>
            </a:fld>
            <a:endParaRPr lang="it-IT" altLang="it-I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E97B78-327E-FD42-9AE6-084F44DD138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1234"/>
            <a:ext cx="9144000" cy="486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0" r:id="rId9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4196B4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196B4"/>
        </a:buClr>
        <a:buChar char="•"/>
        <a:defRPr sz="2800">
          <a:solidFill>
            <a:srgbClr val="002A4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4196B4"/>
        </a:buClr>
        <a:buChar char="–"/>
        <a:defRPr sz="2400">
          <a:solidFill>
            <a:srgbClr val="002A48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4196B4"/>
        </a:buClr>
        <a:buChar char="•"/>
        <a:defRPr sz="2000">
          <a:solidFill>
            <a:srgbClr val="002A4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4196B4"/>
        </a:buClr>
        <a:buChar char="–"/>
        <a:defRPr sz="1800">
          <a:solidFill>
            <a:srgbClr val="002A48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4196B4"/>
        </a:buClr>
        <a:buChar char="»"/>
        <a:defRPr sz="1800">
          <a:solidFill>
            <a:srgbClr val="002A4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access.redhat.com/articles/2252881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user@nfsdomain.org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0CEA7-F14C-2340-AEAD-A2CCFE14B6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Corso </a:t>
            </a:r>
            <a:r>
              <a:rPr lang="it-IT" dirty="0" err="1"/>
              <a:t>RedHat</a:t>
            </a:r>
            <a:r>
              <a:rPr lang="it-IT"/>
              <a:t> per sistemisti INFN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3F72D3-97FF-5044-ACE9-95398781E3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/>
              <a:t>RHEL/SL/</a:t>
            </a:r>
            <a:r>
              <a:rPr lang="it-IT" err="1"/>
              <a:t>CentOS</a:t>
            </a:r>
            <a:r>
              <a:rPr lang="it-IT"/>
              <a:t> 7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13C9115-86D0-1E41-BE18-3AB6B823A06A}"/>
              </a:ext>
            </a:extLst>
          </p:cNvPr>
          <p:cNvSpPr txBox="1">
            <a:spLocks/>
          </p:cNvSpPr>
          <p:nvPr/>
        </p:nvSpPr>
        <p:spPr bwMode="auto">
          <a:xfrm>
            <a:off x="685800" y="4496658"/>
            <a:ext cx="77724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4196B4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kern="0"/>
              <a:t>NFS V4</a:t>
            </a:r>
          </a:p>
        </p:txBody>
      </p:sp>
    </p:spTree>
    <p:extLst>
      <p:ext uri="{BB962C8B-B14F-4D97-AF65-F5344CB8AC3E}">
        <p14:creationId xmlns:p14="http://schemas.microsoft.com/office/powerpoint/2010/main" val="743683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err="1"/>
              <a:t>idmapd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2616"/>
            <a:ext cx="8229600" cy="4785395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it-IT"/>
              <a:t>Mapping tra gli stessi utenti e gruppi tra client e server </a:t>
            </a:r>
            <a:r>
              <a:rPr lang="it-IT" b="1"/>
              <a:t>sulla base dei nomi </a:t>
            </a:r>
            <a:r>
              <a:rPr lang="it-IT"/>
              <a:t>di utente e gruppo</a:t>
            </a:r>
            <a:endParaRPr lang="it-IT" b="1">
              <a:cs typeface="Arial"/>
            </a:endParaRPr>
          </a:p>
          <a:p>
            <a:pPr marL="742950" lvl="2" indent="-342900"/>
            <a:r>
              <a:rPr lang="it-IT"/>
              <a:t>Non su UID/GID</a:t>
            </a:r>
            <a:endParaRPr lang="it-IT">
              <a:cs typeface="Arial"/>
            </a:endParaRPr>
          </a:p>
          <a:p>
            <a:pPr marL="742950" lvl="2"/>
            <a:r>
              <a:rPr lang="it-IT">
                <a:cs typeface="Arial"/>
              </a:rPr>
              <a:t>Nelle comunicazioni client/server viaggiano i nomi</a:t>
            </a:r>
            <a:endParaRPr lang="it-IT"/>
          </a:p>
          <a:p>
            <a:pPr lvl="2"/>
            <a:endParaRPr lang="it-IT" sz="1400">
              <a:latin typeface="Courier New"/>
              <a:cs typeface="Courier New"/>
            </a:endParaRPr>
          </a:p>
          <a:p>
            <a:r>
              <a:rPr lang="it-IT">
                <a:cs typeface="Arial"/>
              </a:rPr>
              <a:t>Sia sul server che su client</a:t>
            </a:r>
            <a:endParaRPr lang="it-IT"/>
          </a:p>
          <a:p>
            <a:r>
              <a:rPr lang="it-IT"/>
              <a:t>Possibilità di mapping statici</a:t>
            </a:r>
            <a:endParaRPr lang="it-IT">
              <a:cs typeface="Arial"/>
            </a:endParaRPr>
          </a:p>
          <a:p>
            <a:r>
              <a:rPr lang="it-IT">
                <a:cs typeface="Arial"/>
              </a:rPr>
              <a:t>Possibilità di inserire i </a:t>
            </a:r>
            <a:r>
              <a:rPr lang="it-IT" err="1">
                <a:cs typeface="Arial"/>
              </a:rPr>
              <a:t>maping</a:t>
            </a:r>
            <a:r>
              <a:rPr lang="it-IT">
                <a:cs typeface="Arial"/>
              </a:rPr>
              <a:t> su LDAP</a:t>
            </a:r>
          </a:p>
          <a:p>
            <a:pPr marL="0" indent="0" algn="r">
              <a:buNone/>
            </a:pPr>
            <a:endParaRPr lang="it-IT">
              <a:cs typeface="Arial"/>
            </a:endParaRPr>
          </a:p>
          <a:p>
            <a:pPr marL="0" indent="0" algn="r">
              <a:buNone/>
            </a:pPr>
            <a:r>
              <a:rPr lang="it-IT" sz="2000">
                <a:cs typeface="Arial"/>
              </a:rPr>
              <a:t>(</a:t>
            </a:r>
            <a:r>
              <a:rPr lang="it-IT" sz="2000">
                <a:cs typeface="Arial"/>
                <a:hlinkClick r:id="rId2"/>
              </a:rPr>
              <a:t>https://access.redhat.com/articles/2252881</a:t>
            </a:r>
            <a:r>
              <a:rPr lang="it-IT" sz="2000">
                <a:cs typeface="Arial"/>
              </a:rPr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 altLang="it-IT"/>
              <a:t>LNF 16-20/4/2018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altLang="it-IT"/>
              <a:t>Corso RedHat per sistemisti INFN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0303F-6F7F-4EBC-A3E6-014319F2BCF4}" type="slidenum">
              <a:rPr lang="it-IT" altLang="it-IT" smtClean="0"/>
              <a:pPr/>
              <a:t>10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61806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err="1"/>
              <a:t>Idmapd</a:t>
            </a:r>
            <a:r>
              <a:rPr lang="it-IT">
                <a:cs typeface="Arial"/>
              </a:rPr>
              <a:t> / problemi?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400050">
              <a:buFontTx/>
              <a:buChar char="•"/>
            </a:pPr>
            <a:r>
              <a:rPr lang="it-IT">
                <a:cs typeface="Arial"/>
              </a:rPr>
              <a:t>Dominio di client e server deve essere uguale</a:t>
            </a:r>
            <a:endParaRPr lang="en-US"/>
          </a:p>
          <a:p>
            <a:pPr marL="742950" lvl="2" indent="-342900"/>
            <a:r>
              <a:rPr lang="it-IT">
                <a:cs typeface="Arial"/>
              </a:rPr>
              <a:t>Altrimenti tutto </a:t>
            </a:r>
            <a:r>
              <a:rPr lang="it-IT" err="1">
                <a:cs typeface="Arial"/>
              </a:rPr>
              <a:t>nfsnobody</a:t>
            </a:r>
          </a:p>
          <a:p>
            <a:pPr marL="742950" lvl="2" indent="-342900"/>
            <a:r>
              <a:rPr lang="it-IT">
                <a:cs typeface="Arial"/>
              </a:rPr>
              <a:t>Ma si può configurare un </a:t>
            </a:r>
            <a:r>
              <a:rPr lang="it-IT" err="1">
                <a:cs typeface="Arial"/>
              </a:rPr>
              <a:t>override</a:t>
            </a:r>
            <a:r>
              <a:rPr lang="it-IT">
                <a:cs typeface="Arial"/>
              </a:rPr>
              <a:t> in /</a:t>
            </a:r>
            <a:r>
              <a:rPr lang="it-IT" err="1">
                <a:cs typeface="Arial"/>
              </a:rPr>
              <a:t>etc</a:t>
            </a:r>
            <a:r>
              <a:rPr lang="it-IT">
                <a:cs typeface="Arial"/>
              </a:rPr>
              <a:t>/</a:t>
            </a:r>
            <a:r>
              <a:rPr lang="it-IT" err="1">
                <a:cs typeface="Arial"/>
              </a:rPr>
              <a:t>idmapd.conf</a:t>
            </a:r>
            <a:endParaRPr lang="it-IT" err="1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it-IT">
                <a:cs typeface="Arial"/>
              </a:rPr>
              <a:t>Per AUTH_SYS</a:t>
            </a:r>
            <a:endParaRPr lang="it-IT">
              <a:solidFill>
                <a:schemeClr val="tx1"/>
              </a:solidFill>
              <a:cs typeface="Arial"/>
            </a:endParaRPr>
          </a:p>
          <a:p>
            <a:pPr lvl="1"/>
            <a:r>
              <a:rPr lang="it-IT">
                <a:cs typeface="Arial"/>
              </a:rPr>
              <a:t>Da RH6 possibile disabilitarlo</a:t>
            </a:r>
          </a:p>
          <a:p>
            <a:pPr lvl="1"/>
            <a:r>
              <a:rPr lang="it-IT">
                <a:cs typeface="Arial"/>
              </a:rPr>
              <a:t>Da RH7 disabilitato per default</a:t>
            </a:r>
          </a:p>
          <a:p>
            <a:pPr lvl="2"/>
            <a:r>
              <a:rPr lang="it-IT" sz="1400">
                <a:latin typeface="Courier New"/>
                <a:cs typeface="Courier New"/>
              </a:rPr>
              <a:t>client: /</a:t>
            </a:r>
            <a:r>
              <a:rPr lang="it-IT" sz="1400" err="1">
                <a:latin typeface="Courier New"/>
                <a:cs typeface="Courier New"/>
              </a:rPr>
              <a:t>sys</a:t>
            </a:r>
            <a:r>
              <a:rPr lang="it-IT" sz="1400">
                <a:latin typeface="Courier New"/>
                <a:cs typeface="Courier New"/>
              </a:rPr>
              <a:t>/</a:t>
            </a:r>
            <a:r>
              <a:rPr lang="it-IT" sz="1400" err="1">
                <a:latin typeface="Courier New"/>
                <a:cs typeface="Courier New"/>
              </a:rPr>
              <a:t>module</a:t>
            </a:r>
            <a:r>
              <a:rPr lang="it-IT" sz="1400">
                <a:latin typeface="Courier New"/>
                <a:cs typeface="Courier New"/>
              </a:rPr>
              <a:t>/</a:t>
            </a:r>
            <a:r>
              <a:rPr lang="it-IT" sz="1400" err="1">
                <a:latin typeface="Courier New"/>
                <a:cs typeface="Courier New"/>
              </a:rPr>
              <a:t>nfs</a:t>
            </a:r>
            <a:r>
              <a:rPr lang="it-IT" sz="1400">
                <a:latin typeface="Courier New"/>
                <a:cs typeface="Courier New"/>
              </a:rPr>
              <a:t>/</a:t>
            </a:r>
            <a:r>
              <a:rPr lang="it-IT" sz="1400" err="1">
                <a:latin typeface="Courier New"/>
                <a:cs typeface="Courier New"/>
              </a:rPr>
              <a:t>parameters</a:t>
            </a:r>
            <a:r>
              <a:rPr lang="it-IT" sz="1400">
                <a:latin typeface="Courier New"/>
                <a:cs typeface="Courier New"/>
              </a:rPr>
              <a:t>/nfs4_disable_idmapping</a:t>
            </a:r>
            <a:endParaRPr lang="en-US" sz="1400">
              <a:latin typeface="Courier New"/>
              <a:cs typeface="Courier New"/>
            </a:endParaRPr>
          </a:p>
          <a:p>
            <a:pPr lvl="2"/>
            <a:r>
              <a:rPr lang="it-IT" sz="1400">
                <a:latin typeface="Courier New"/>
                <a:cs typeface="Courier New"/>
              </a:rPr>
              <a:t>server: /</a:t>
            </a:r>
            <a:r>
              <a:rPr lang="it-IT" sz="1400" err="1">
                <a:latin typeface="Courier New"/>
                <a:cs typeface="Courier New"/>
              </a:rPr>
              <a:t>sys</a:t>
            </a:r>
            <a:r>
              <a:rPr lang="it-IT" sz="1400">
                <a:latin typeface="Courier New"/>
                <a:cs typeface="Courier New"/>
              </a:rPr>
              <a:t>/</a:t>
            </a:r>
            <a:r>
              <a:rPr lang="it-IT" sz="1400" err="1">
                <a:latin typeface="Courier New"/>
                <a:cs typeface="Courier New"/>
              </a:rPr>
              <a:t>module</a:t>
            </a:r>
            <a:r>
              <a:rPr lang="it-IT" sz="1400">
                <a:latin typeface="Courier New"/>
                <a:cs typeface="Courier New"/>
              </a:rPr>
              <a:t>/</a:t>
            </a:r>
            <a:r>
              <a:rPr lang="it-IT" sz="1400" err="1">
                <a:latin typeface="Courier New"/>
                <a:cs typeface="Courier New"/>
              </a:rPr>
              <a:t>nfs</a:t>
            </a:r>
            <a:r>
              <a:rPr lang="it-IT" sz="1400" b="1" err="1">
                <a:latin typeface="Courier New"/>
                <a:cs typeface="Courier New"/>
              </a:rPr>
              <a:t>d</a:t>
            </a:r>
            <a:r>
              <a:rPr lang="it-IT" sz="1400">
                <a:latin typeface="Courier New"/>
                <a:cs typeface="Courier New"/>
              </a:rPr>
              <a:t>/</a:t>
            </a:r>
            <a:r>
              <a:rPr lang="it-IT" sz="1400" err="1">
                <a:latin typeface="Courier New"/>
                <a:cs typeface="Courier New"/>
              </a:rPr>
              <a:t>parameters</a:t>
            </a:r>
            <a:r>
              <a:rPr lang="it-IT" sz="1400">
                <a:latin typeface="Courier New"/>
                <a:cs typeface="Courier New"/>
              </a:rPr>
              <a:t>/nfs4_disable_idmapping</a:t>
            </a:r>
          </a:p>
          <a:p>
            <a:pPr>
              <a:lnSpc>
                <a:spcPct val="200000"/>
              </a:lnSpc>
            </a:pPr>
            <a:r>
              <a:rPr lang="it-IT" b="1">
                <a:cs typeface="Arial"/>
              </a:rPr>
              <a:t>Sempre abilitato con AUTH_GSS</a:t>
            </a:r>
            <a:endParaRPr lang="it-IT" b="1">
              <a:solidFill>
                <a:schemeClr val="tx1"/>
              </a:solidFill>
              <a:cs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 altLang="it-IT"/>
              <a:t>LNF 16-20/4/2018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altLang="it-IT"/>
              <a:t>Corso RedHat per sistemisti INFN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0303F-6F7F-4EBC-A3E6-014319F2BCF4}" type="slidenum">
              <a:rPr lang="it-IT" altLang="it-IT" smtClean="0"/>
              <a:pPr/>
              <a:t>11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26184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ACL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r>
              <a:rPr lang="it-IT"/>
              <a:t>NFS v4 implementa un proprio modello di ACL simile a quello Windows/AFS</a:t>
            </a:r>
          </a:p>
          <a:p>
            <a:pPr lvl="1"/>
            <a:r>
              <a:rPr lang="it-IT"/>
              <a:t>Gestione tramite </a:t>
            </a:r>
            <a:r>
              <a:rPr lang="it-IT" b="1">
                <a:latin typeface="Courier New" charset="0"/>
                <a:ea typeface="Courier New" charset="0"/>
                <a:cs typeface="Courier New" charset="0"/>
              </a:rPr>
              <a:t>nfs4_setfacl nfs4_getfacl</a:t>
            </a:r>
          </a:p>
          <a:p>
            <a:pPr lvl="2"/>
            <a:r>
              <a:rPr lang="it-IT" b="1" err="1">
                <a:latin typeface="Courier New" charset="0"/>
                <a:ea typeface="Courier New" charset="0"/>
                <a:cs typeface="Courier New" charset="0"/>
              </a:rPr>
              <a:t>yum</a:t>
            </a:r>
            <a:r>
              <a:rPr lang="it-IT" b="1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it-IT" b="1" err="1">
                <a:latin typeface="Courier New" charset="0"/>
                <a:ea typeface="Courier New" charset="0"/>
                <a:cs typeface="Courier New" charset="0"/>
              </a:rPr>
              <a:t>install</a:t>
            </a:r>
            <a:r>
              <a:rPr lang="it-IT" b="1">
                <a:latin typeface="Courier New" charset="0"/>
                <a:ea typeface="Courier New" charset="0"/>
                <a:cs typeface="Courier New" charset="0"/>
              </a:rPr>
              <a:t> nfs4-acl-tools</a:t>
            </a:r>
          </a:p>
          <a:p>
            <a:endParaRPr lang="it-IT"/>
          </a:p>
          <a:p>
            <a:r>
              <a:rPr lang="it-IT"/>
              <a:t>Formato:</a:t>
            </a:r>
          </a:p>
          <a:p>
            <a:pPr marL="457200" lvl="1" indent="0" algn="ctr">
              <a:buNone/>
            </a:pPr>
            <a:r>
              <a:rPr lang="it-IT" sz="2800" err="1">
                <a:latin typeface="Courier New" charset="0"/>
                <a:ea typeface="Courier New" charset="0"/>
                <a:cs typeface="Courier New" charset="0"/>
              </a:rPr>
              <a:t>type:flags:principal:permissions</a:t>
            </a:r>
            <a:endParaRPr lang="it-IT" sz="2800">
              <a:latin typeface="Courier New" charset="0"/>
              <a:ea typeface="Courier New" charset="0"/>
              <a:cs typeface="Courier New" charset="0"/>
            </a:endParaRPr>
          </a:p>
          <a:p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 altLang="it-IT"/>
              <a:t>LNF 16-20/4/2018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altLang="it-IT"/>
              <a:t>Corso RedHat per sistemisti INFN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0303F-6F7F-4EBC-A3E6-014319F2BCF4}" type="slidenum">
              <a:rPr lang="it-IT" altLang="it-IT" smtClean="0"/>
              <a:pPr/>
              <a:t>12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66130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ACL: </a:t>
            </a:r>
            <a:r>
              <a:rPr lang="it-IT" err="1"/>
              <a:t>Type</a:t>
            </a:r>
            <a:r>
              <a:rPr lang="it-IT"/>
              <a:t> &amp; Flags</a:t>
            </a:r>
            <a:endParaRPr lang="it-IT">
              <a:cs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 altLang="it-IT"/>
              <a:t>LNF 16-20/4/2018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altLang="it-IT"/>
              <a:t>Corso RedHat per sistemisti INFN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0303F-6F7F-4EBC-A3E6-014319F2BCF4}" type="slidenum">
              <a:rPr lang="it-IT" altLang="it-IT" smtClean="0"/>
              <a:pPr/>
              <a:t>13</a:t>
            </a:fld>
            <a:endParaRPr lang="it-IT" altLang="it-IT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315306"/>
              </p:ext>
            </p:extLst>
          </p:nvPr>
        </p:nvGraphicFramePr>
        <p:xfrm>
          <a:off x="619125" y="3115270"/>
          <a:ext cx="7905750" cy="2811780"/>
        </p:xfrm>
        <a:graphic>
          <a:graphicData uri="http://schemas.openxmlformats.org/drawingml/2006/table">
            <a:tbl>
              <a:tblPr/>
              <a:tblGrid>
                <a:gridCol w="784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21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000066"/>
                          </a:solidFill>
                          <a:effectLst/>
                        </a:rPr>
                        <a:t>Flag</a:t>
                      </a:r>
                    </a:p>
                  </a:txBody>
                  <a:tcPr marL="12700" marR="127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solidFill>
                            <a:srgbClr val="000066"/>
                          </a:solidFill>
                          <a:effectLst/>
                        </a:rPr>
                        <a:t>Name</a:t>
                      </a:r>
                    </a:p>
                  </a:txBody>
                  <a:tcPr marL="12700" marR="127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solidFill>
                            <a:srgbClr val="000066"/>
                          </a:solidFill>
                          <a:effectLst/>
                        </a:rPr>
                        <a:t>Function</a:t>
                      </a:r>
                    </a:p>
                  </a:txBody>
                  <a:tcPr marL="12700" marR="127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d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directory-inherit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New subdirectories will have the same ACE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f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file-inherit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New files will have the same ACE minus the </a:t>
                      </a:r>
                      <a:r>
                        <a:rPr lang="en-US" err="1">
                          <a:effectLst/>
                        </a:rPr>
                        <a:t>inheritence</a:t>
                      </a:r>
                      <a:r>
                        <a:rPr lang="en-US">
                          <a:effectLst/>
                        </a:rPr>
                        <a:t> flags 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n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no-propogate inherit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New subdirectories will inherit the ACE minus the inheritence flags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i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inherit-only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New files and subdirectories will have this ACE but the ACE for the directory with the flag is null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g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group </a:t>
                      </a:r>
                      <a:r>
                        <a:rPr lang="en-US" err="1">
                          <a:effectLst/>
                        </a:rPr>
                        <a:t>acl</a:t>
                      </a:r>
                      <a:endParaRPr lang="en-US">
                        <a:effectLst/>
                      </a:endParaRP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'WHO' is a group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19125" y="1673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x-none" altLang="x-non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83311"/>
              </p:ext>
            </p:extLst>
          </p:nvPr>
        </p:nvGraphicFramePr>
        <p:xfrm>
          <a:off x="619125" y="1673860"/>
          <a:ext cx="7905750" cy="975360"/>
        </p:xfrm>
        <a:graphic>
          <a:graphicData uri="http://schemas.openxmlformats.org/drawingml/2006/table">
            <a:tbl>
              <a:tblPr/>
              <a:tblGrid>
                <a:gridCol w="784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1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000066"/>
                          </a:solidFill>
                          <a:effectLst/>
                        </a:rPr>
                        <a:t>Type</a:t>
                      </a:r>
                    </a:p>
                  </a:txBody>
                  <a:tcPr marL="12700" marR="127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solidFill>
                          <a:srgbClr val="000066"/>
                        </a:solidFill>
                        <a:effectLst/>
                      </a:endParaRPr>
                    </a:p>
                  </a:txBody>
                  <a:tcPr marL="12700" marR="127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A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Allow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D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Deny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19125" y="1673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x-none" altLang="x-non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533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ACL: </a:t>
            </a:r>
            <a:r>
              <a:rPr lang="it-IT" err="1"/>
              <a:t>Principal</a:t>
            </a:r>
            <a:endParaRPr lang="it-IT" err="1">
              <a:cs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 altLang="it-IT"/>
              <a:t>LNF 16-20/4/2018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altLang="it-IT"/>
              <a:t>Corso RedHat per sistemisti INFN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0303F-6F7F-4EBC-A3E6-014319F2BCF4}" type="slidenum">
              <a:rPr lang="it-IT" altLang="it-IT" smtClean="0"/>
              <a:pPr/>
              <a:t>14</a:t>
            </a:fld>
            <a:endParaRPr lang="it-IT" altLang="it-IT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19125" y="1673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x-none" altLang="x-non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19125" y="1673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x-none" altLang="x-non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n-US"/>
              <a:t>A named user</a:t>
            </a:r>
          </a:p>
          <a:p>
            <a:pPr lvl="1"/>
            <a:r>
              <a:rPr lang="en-US"/>
              <a:t>Example: </a:t>
            </a:r>
            <a:r>
              <a:rPr lang="en-US">
                <a:hlinkClick r:id="rId2"/>
              </a:rPr>
              <a:t>user@nfsdomain.org</a:t>
            </a:r>
            <a:endParaRPr lang="en-US"/>
          </a:p>
          <a:p>
            <a:r>
              <a:rPr lang="en-US"/>
              <a:t>Special principals</a:t>
            </a:r>
          </a:p>
          <a:p>
            <a:pPr lvl="1"/>
            <a:r>
              <a:rPr lang="en-US"/>
              <a:t>OWNER@</a:t>
            </a:r>
          </a:p>
          <a:p>
            <a:pPr lvl="1"/>
            <a:r>
              <a:rPr lang="en-US"/>
              <a:t>GROUP@</a:t>
            </a:r>
          </a:p>
          <a:p>
            <a:pPr lvl="1"/>
            <a:r>
              <a:rPr lang="en-US"/>
              <a:t>EVERYONE@</a:t>
            </a:r>
          </a:p>
          <a:p>
            <a:r>
              <a:rPr lang="en-US"/>
              <a:t>A group</a:t>
            </a:r>
          </a:p>
          <a:p>
            <a:pPr lvl="1"/>
            <a:r>
              <a:rPr lang="en-US"/>
              <a:t>Note: When the principal is a group, you need to add a group flag, '</a:t>
            </a:r>
            <a:r>
              <a:rPr lang="en-US" b="1"/>
              <a:t>g</a:t>
            </a:r>
            <a:r>
              <a:rPr lang="en-US"/>
              <a:t>', as shown in the below example</a:t>
            </a:r>
          </a:p>
          <a:p>
            <a:pPr lvl="1"/>
            <a:r>
              <a:rPr lang="en-US" err="1"/>
              <a:t>A:g:group@osc.edu:rxtncy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19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ACL: </a:t>
            </a:r>
            <a:r>
              <a:rPr lang="it-IT" err="1"/>
              <a:t>Permissions</a:t>
            </a:r>
            <a:endParaRPr lang="it-IT" err="1">
              <a:cs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 altLang="it-IT"/>
              <a:t>LNF 16-20/4/2018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altLang="it-IT"/>
              <a:t>Corso RedHat per sistemisti INFN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0303F-6F7F-4EBC-A3E6-014319F2BCF4}" type="slidenum">
              <a:rPr lang="it-IT" altLang="it-IT" smtClean="0"/>
              <a:pPr/>
              <a:t>15</a:t>
            </a:fld>
            <a:endParaRPr lang="it-IT" altLang="it-IT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136754"/>
              </p:ext>
            </p:extLst>
          </p:nvPr>
        </p:nvGraphicFramePr>
        <p:xfrm>
          <a:off x="539552" y="1328938"/>
          <a:ext cx="8147248" cy="4883070"/>
        </p:xfrm>
        <a:graphic>
          <a:graphicData uri="http://schemas.openxmlformats.org/drawingml/2006/table">
            <a:tbl>
              <a:tblPr/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9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1965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0066"/>
                          </a:solidFill>
                          <a:effectLst/>
                        </a:rPr>
                        <a:t>Permission</a:t>
                      </a:r>
                    </a:p>
                  </a:txBody>
                  <a:tcPr marL="8825" marR="8825" marT="8825" marB="8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rgbClr val="000066"/>
                          </a:solidFill>
                          <a:effectLst/>
                        </a:rPr>
                        <a:t>Function</a:t>
                      </a:r>
                    </a:p>
                  </a:txBody>
                  <a:tcPr marL="8825" marR="8825" marT="8825" marB="8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536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effectLst/>
                        </a:rPr>
                        <a:t>r</a:t>
                      </a:r>
                    </a:p>
                  </a:txBody>
                  <a:tcPr marL="22062" marR="22062" marT="22062" marB="2206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read-data (files) / list-directory (directories)</a:t>
                      </a:r>
                    </a:p>
                  </a:txBody>
                  <a:tcPr marL="22062" marR="22062" marT="22062" marB="2206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536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effectLst/>
                        </a:rPr>
                        <a:t>w</a:t>
                      </a:r>
                    </a:p>
                  </a:txBody>
                  <a:tcPr marL="22062" marR="22062" marT="22062" marB="2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write-data (files) / create-file (directories)</a:t>
                      </a:r>
                    </a:p>
                  </a:txBody>
                  <a:tcPr marL="22062" marR="22062" marT="22062" marB="2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452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effectLst/>
                        </a:rPr>
                        <a:t>a</a:t>
                      </a:r>
                    </a:p>
                  </a:txBody>
                  <a:tcPr marL="22062" marR="22062" marT="22062" marB="2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append-data (files) / create-subdirectory (directories)</a:t>
                      </a:r>
                    </a:p>
                  </a:txBody>
                  <a:tcPr marL="22062" marR="22062" marT="22062" marB="2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536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effectLst/>
                        </a:rPr>
                        <a:t>x</a:t>
                      </a:r>
                    </a:p>
                  </a:txBody>
                  <a:tcPr marL="22062" marR="22062" marT="22062" marB="2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execute (files) / change-directory (directories</a:t>
                      </a:r>
                    </a:p>
                  </a:txBody>
                  <a:tcPr marL="22062" marR="22062" marT="22062" marB="2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536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effectLst/>
                        </a:rPr>
                        <a:t>d</a:t>
                      </a:r>
                    </a:p>
                  </a:txBody>
                  <a:tcPr marL="22062" marR="22062" marT="22062" marB="2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delete the file/directory</a:t>
                      </a:r>
                    </a:p>
                  </a:txBody>
                  <a:tcPr marL="22062" marR="22062" marT="22062" marB="2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452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effectLst/>
                        </a:rPr>
                        <a:t>D</a:t>
                      </a:r>
                    </a:p>
                  </a:txBody>
                  <a:tcPr marL="22062" marR="22062" marT="22062" marB="2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delete-child : remove a file or subdirectory from the given directory (directories only)</a:t>
                      </a:r>
                    </a:p>
                  </a:txBody>
                  <a:tcPr marL="22062" marR="22062" marT="22062" marB="2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536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effectLst/>
                        </a:rPr>
                        <a:t>t</a:t>
                      </a:r>
                    </a:p>
                  </a:txBody>
                  <a:tcPr marL="22062" marR="22062" marT="22062" marB="2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read the attributes of the file/directory</a:t>
                      </a:r>
                    </a:p>
                  </a:txBody>
                  <a:tcPr marL="22062" marR="22062" marT="22062" marB="2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536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effectLst/>
                        </a:rPr>
                        <a:t>T</a:t>
                      </a:r>
                    </a:p>
                  </a:txBody>
                  <a:tcPr marL="22062" marR="22062" marT="22062" marB="2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write the attribute of the file/directory</a:t>
                      </a:r>
                    </a:p>
                  </a:txBody>
                  <a:tcPr marL="22062" marR="22062" marT="22062" marB="2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536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effectLst/>
                        </a:rPr>
                        <a:t>n</a:t>
                      </a:r>
                    </a:p>
                  </a:txBody>
                  <a:tcPr marL="22062" marR="22062" marT="22062" marB="2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read the named attributes of the file/directory</a:t>
                      </a:r>
                    </a:p>
                  </a:txBody>
                  <a:tcPr marL="22062" marR="22062" marT="22062" marB="2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6536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effectLst/>
                        </a:rPr>
                        <a:t>N</a:t>
                      </a:r>
                    </a:p>
                  </a:txBody>
                  <a:tcPr marL="22062" marR="22062" marT="22062" marB="2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write the named attributes of the file/directory</a:t>
                      </a:r>
                    </a:p>
                  </a:txBody>
                  <a:tcPr marL="22062" marR="22062" marT="22062" marB="2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6536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effectLst/>
                        </a:rPr>
                        <a:t>c</a:t>
                      </a:r>
                    </a:p>
                  </a:txBody>
                  <a:tcPr marL="22062" marR="22062" marT="22062" marB="2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read the file/directory ACL</a:t>
                      </a:r>
                    </a:p>
                  </a:txBody>
                  <a:tcPr marL="22062" marR="22062" marT="22062" marB="2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6536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effectLst/>
                        </a:rPr>
                        <a:t>C</a:t>
                      </a:r>
                    </a:p>
                  </a:txBody>
                  <a:tcPr marL="22062" marR="22062" marT="22062" marB="2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write the file/directory ACL</a:t>
                      </a:r>
                    </a:p>
                  </a:txBody>
                  <a:tcPr marL="22062" marR="22062" marT="22062" marB="2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6536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effectLst/>
                        </a:rPr>
                        <a:t>o</a:t>
                      </a:r>
                    </a:p>
                  </a:txBody>
                  <a:tcPr marL="22062" marR="22062" marT="22062" marB="2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change ownership of the file/directory</a:t>
                      </a:r>
                    </a:p>
                  </a:txBody>
                  <a:tcPr marL="22062" marR="22062" marT="22062" marB="220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983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ACL NFS vs. </a:t>
            </a:r>
            <a:r>
              <a:rPr lang="it-IT" err="1"/>
              <a:t>Posix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3200" b="1"/>
              <a:t>Nessun FS Linux supporta il modello completo delle </a:t>
            </a:r>
            <a:r>
              <a:rPr lang="it-IT" sz="3200" b="1" err="1"/>
              <a:t>acl</a:t>
            </a:r>
            <a:r>
              <a:rPr lang="it-IT" sz="3200" b="1"/>
              <a:t> </a:t>
            </a:r>
            <a:r>
              <a:rPr lang="it-IT" sz="3200" b="1" err="1"/>
              <a:t>nfs</a:t>
            </a:r>
            <a:endParaRPr lang="it-IT" sz="3200" b="1"/>
          </a:p>
          <a:p>
            <a:r>
              <a:rPr lang="it-IT"/>
              <a:t>Le ACL NFS vengono memorizzate come ACL del </a:t>
            </a:r>
            <a:r>
              <a:rPr lang="it-IT" err="1"/>
              <a:t>Filesystem</a:t>
            </a:r>
            <a:r>
              <a:rPr lang="it-IT"/>
              <a:t> sottostante</a:t>
            </a:r>
          </a:p>
          <a:p>
            <a:endParaRPr lang="it-IT"/>
          </a:p>
          <a:p>
            <a:endParaRPr lang="it-IT"/>
          </a:p>
          <a:p>
            <a:endParaRPr lang="it-IT"/>
          </a:p>
          <a:p>
            <a:pPr lvl="1"/>
            <a:r>
              <a:rPr lang="it-IT"/>
              <a:t>Non è possibile utilizzare set/</a:t>
            </a:r>
            <a:r>
              <a:rPr lang="it-IT" err="1"/>
              <a:t>getfacl</a:t>
            </a:r>
            <a:r>
              <a:rPr lang="it-IT"/>
              <a:t> dal client NFS</a:t>
            </a:r>
          </a:p>
          <a:p>
            <a:pPr lvl="1"/>
            <a:r>
              <a:rPr lang="it-IT"/>
              <a:t>Dal client NFS solo comandi nfs4_ </a:t>
            </a:r>
          </a:p>
          <a:p>
            <a:pPr lvl="1"/>
            <a:r>
              <a:rPr lang="it-IT"/>
              <a:t>...oppure </a:t>
            </a:r>
            <a:r>
              <a:rPr lang="it-IT" err="1"/>
              <a:t>setfacl</a:t>
            </a:r>
            <a:r>
              <a:rPr lang="it-IT"/>
              <a:t> nel FS sul server</a:t>
            </a:r>
          </a:p>
          <a:p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 altLang="it-IT"/>
              <a:t>LNF 16-20/4/2018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altLang="it-IT"/>
              <a:t>Corso RedHat per sistemisti INFN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0303F-6F7F-4EBC-A3E6-014319F2BCF4}" type="slidenum">
              <a:rPr lang="it-IT" altLang="it-IT" smtClean="0"/>
              <a:pPr/>
              <a:t>16</a:t>
            </a:fld>
            <a:endParaRPr lang="it-IT" altLang="it-IT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373081"/>
              </p:ext>
            </p:extLst>
          </p:nvPr>
        </p:nvGraphicFramePr>
        <p:xfrm>
          <a:off x="619125" y="3429000"/>
          <a:ext cx="7905750" cy="1313180"/>
        </p:xfrm>
        <a:graphic>
          <a:graphicData uri="http://schemas.openxmlformats.org/drawingml/2006/table">
            <a:tbl>
              <a:tblPr/>
              <a:tblGrid>
                <a:gridCol w="1288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7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</a:rPr>
                        <a:t>Alias</a:t>
                      </a:r>
                    </a:p>
                  </a:txBody>
                  <a:tcPr marL="12700" marR="127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</a:rPr>
                        <a:t>Name</a:t>
                      </a:r>
                    </a:p>
                  </a:txBody>
                  <a:tcPr marL="12700" marR="127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</a:rPr>
                        <a:t>Expansion</a:t>
                      </a:r>
                    </a:p>
                  </a:txBody>
                  <a:tcPr marL="12700" marR="127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noFill/>
                          </a:ln>
                          <a:effectLst/>
                        </a:rPr>
                        <a:t>R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noFill/>
                          </a:ln>
                          <a:effectLst/>
                        </a:rPr>
                        <a:t>Read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noFill/>
                          </a:ln>
                          <a:effectLst/>
                        </a:rPr>
                        <a:t>rntcy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noFill/>
                          </a:ln>
                          <a:effectLst/>
                        </a:rPr>
                        <a:t>W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noFill/>
                          </a:ln>
                          <a:effectLst/>
                        </a:rPr>
                        <a:t>Write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err="1">
                          <a:ln>
                            <a:noFill/>
                          </a:ln>
                          <a:effectLst/>
                        </a:rPr>
                        <a:t>watTNcCy</a:t>
                      </a:r>
                      <a:r>
                        <a:rPr lang="en-US">
                          <a:ln>
                            <a:noFill/>
                          </a:ln>
                          <a:effectLst/>
                        </a:rPr>
                        <a:t> (with D added to directory ACE's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noFill/>
                          </a:ln>
                          <a:effectLst/>
                        </a:rPr>
                        <a:t>X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noFill/>
                          </a:ln>
                          <a:effectLst/>
                        </a:rPr>
                        <a:t>Execute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err="1">
                          <a:ln>
                            <a:noFill/>
                          </a:ln>
                          <a:effectLst/>
                        </a:rPr>
                        <a:t>xtcy</a:t>
                      </a:r>
                      <a:endParaRPr lang="en-US">
                        <a:ln>
                          <a:noFill/>
                        </a:ln>
                        <a:effectLst/>
                      </a:endParaRP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186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ACL: Comandi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 altLang="it-IT"/>
              <a:t>LNF 16-20/4/2018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altLang="it-IT"/>
              <a:t>Corso RedHat per sistemisti INFN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0303F-6F7F-4EBC-A3E6-014319F2BCF4}" type="slidenum">
              <a:rPr lang="it-IT" altLang="it-IT" smtClean="0"/>
              <a:pPr/>
              <a:t>17</a:t>
            </a:fld>
            <a:endParaRPr lang="it-IT" altLang="it-IT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19125" y="1673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x-none" altLang="x-non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19125" y="1673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x-none" altLang="x-non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r>
              <a:rPr lang="en-US" sz="2400" b="1">
                <a:latin typeface="Courier New" charset="0"/>
                <a:ea typeface="Courier New" charset="0"/>
                <a:cs typeface="Courier New" charset="0"/>
              </a:rPr>
              <a:t>nfs4_getfacl file </a:t>
            </a:r>
          </a:p>
          <a:p>
            <a:pPr marL="0" indent="0">
              <a:buNone/>
            </a:pPr>
            <a:endParaRPr lang="en-US" sz="1000" b="1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400" b="1">
                <a:latin typeface="Courier New" charset="0"/>
                <a:ea typeface="Courier New" charset="0"/>
                <a:cs typeface="Courier New" charset="0"/>
              </a:rPr>
              <a:t>nfs4_setfacl [OPTIONS] COMMAND file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 b="1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 b="1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endParaRPr lang="en-US" sz="2400" b="1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400" b="1">
                <a:latin typeface="Courier New" charset="0"/>
                <a:ea typeface="Courier New" charset="0"/>
                <a:cs typeface="Courier New" charset="0"/>
              </a:rPr>
              <a:t>nfs4_editfacl [OPTIONS] file </a:t>
            </a:r>
            <a:br>
              <a:rPr lang="en-US" sz="2400"/>
            </a:br>
            <a:endParaRPr lang="en-US" sz="240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777788"/>
              </p:ext>
            </p:extLst>
          </p:nvPr>
        </p:nvGraphicFramePr>
        <p:xfrm>
          <a:off x="611132" y="3959444"/>
          <a:ext cx="7905750" cy="1313180"/>
        </p:xfrm>
        <a:graphic>
          <a:graphicData uri="http://schemas.openxmlformats.org/drawingml/2006/table">
            <a:tbl>
              <a:tblPr/>
              <a:tblGrid>
                <a:gridCol w="856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6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solidFill>
                            <a:srgbClr val="000066"/>
                          </a:solidFill>
                          <a:effectLst/>
                        </a:rPr>
                        <a:t>Option</a:t>
                      </a:r>
                    </a:p>
                  </a:txBody>
                  <a:tcPr marL="12700" marR="127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solidFill>
                            <a:srgbClr val="000066"/>
                          </a:solidFill>
                          <a:effectLst/>
                        </a:rPr>
                        <a:t>Name</a:t>
                      </a:r>
                    </a:p>
                  </a:txBody>
                  <a:tcPr marL="12700" marR="127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solidFill>
                            <a:srgbClr val="000066"/>
                          </a:solidFill>
                          <a:effectLst/>
                        </a:rPr>
                        <a:t>Function</a:t>
                      </a:r>
                    </a:p>
                  </a:txBody>
                  <a:tcPr marL="12700" marR="127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mr-IN">
                          <a:effectLst/>
                        </a:rPr>
                        <a:t>-R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recursive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Applies ACE to a directory's files and subdirectories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mr-IN">
                          <a:effectLst/>
                        </a:rPr>
                        <a:t>-L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logical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Used with -R, follows symbolic links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mr-IN">
                          <a:effectLst/>
                        </a:rPr>
                        <a:t>-</a:t>
                      </a:r>
                      <a:r>
                        <a:rPr lang="mr-IN" err="1">
                          <a:effectLst/>
                        </a:rPr>
                        <a:t>P</a:t>
                      </a:r>
                      <a:endParaRPr lang="mr-IN">
                        <a:effectLst/>
                      </a:endParaRP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physical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Used with -R, skips symbolic links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19125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x-none" altLang="x-non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98720"/>
              </p:ext>
            </p:extLst>
          </p:nvPr>
        </p:nvGraphicFramePr>
        <p:xfrm>
          <a:off x="611132" y="2545190"/>
          <a:ext cx="7909519" cy="1198880"/>
        </p:xfrm>
        <a:graphic>
          <a:graphicData uri="http://schemas.openxmlformats.org/drawingml/2006/table">
            <a:tbl>
              <a:tblPr/>
              <a:tblGrid>
                <a:gridCol w="2732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7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579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Command</a:t>
                      </a:r>
                    </a:p>
                  </a:txBody>
                  <a:tcPr marL="12700" marR="127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Function</a:t>
                      </a:r>
                    </a:p>
                  </a:txBody>
                  <a:tcPr marL="12700" marR="127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ctr"/>
                      <a:r>
                        <a:rPr lang="en-US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-a </a:t>
                      </a:r>
                      <a:r>
                        <a:rPr lang="en-US" i="1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acl</a:t>
                      </a:r>
                      <a:endParaRPr lang="en-US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Add an ACL permission.</a:t>
                      </a:r>
                    </a:p>
                  </a:txBody>
                  <a:tcPr marL="12700" marR="12700" marT="12700" marB="127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ctr"/>
                      <a:r>
                        <a:rPr lang="en-US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-m </a:t>
                      </a:r>
                      <a:r>
                        <a:rPr lang="en-US" i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fromACL toACL</a:t>
                      </a:r>
                      <a:endParaRPr lang="en-US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Modify an ACL from </a:t>
                      </a:r>
                      <a:r>
                        <a:rPr lang="en-US" i="1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fromACL</a:t>
                      </a:r>
                      <a:r>
                        <a:rPr lang="en-US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​ to </a:t>
                      </a:r>
                      <a:r>
                        <a:rPr lang="en-US" i="1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toACL</a:t>
                      </a:r>
                      <a:r>
                        <a:rPr lang="en-US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​.</a:t>
                      </a:r>
                    </a:p>
                  </a:txBody>
                  <a:tcPr marL="12700" marR="127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ctr"/>
                      <a:r>
                        <a:rPr lang="en-US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-x </a:t>
                      </a:r>
                      <a:r>
                        <a:rPr lang="en-US" i="1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acl</a:t>
                      </a:r>
                      <a:endParaRPr lang="en-US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Deletes an ACL permission.</a:t>
                      </a:r>
                    </a:p>
                  </a:txBody>
                  <a:tcPr marL="12700" marR="127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5854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err="1"/>
              <a:t>Locking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In NFS 2/3 era necessario un canale/servizio separato per la gestione del </a:t>
            </a:r>
            <a:r>
              <a:rPr lang="it-IT" err="1"/>
              <a:t>locking</a:t>
            </a:r>
            <a:endParaRPr lang="it-IT"/>
          </a:p>
          <a:p>
            <a:r>
              <a:rPr lang="it-IT"/>
              <a:t>In NFSv4 è compreso nel protocollo principale</a:t>
            </a:r>
          </a:p>
          <a:p>
            <a:r>
              <a:rPr lang="it-IT" b="1"/>
              <a:t>Supportato solo </a:t>
            </a:r>
            <a:r>
              <a:rPr lang="it-IT" b="1" err="1"/>
              <a:t>fcntl</a:t>
            </a:r>
            <a:endParaRPr lang="it-IT" b="1"/>
          </a:p>
          <a:p>
            <a:pPr lvl="1"/>
            <a:r>
              <a:rPr lang="it-IT" err="1"/>
              <a:t>flock</a:t>
            </a:r>
            <a:r>
              <a:rPr lang="it-IT"/>
              <a:t> viene tradotto in </a:t>
            </a:r>
            <a:r>
              <a:rPr lang="it-IT" err="1"/>
              <a:t>fcntl</a:t>
            </a:r>
            <a:r>
              <a:rPr lang="it-IT"/>
              <a:t> dai client</a:t>
            </a:r>
          </a:p>
          <a:p>
            <a:r>
              <a:rPr lang="it-IT"/>
              <a:t>Disabilitabile nel </a:t>
            </a:r>
            <a:r>
              <a:rPr lang="it-IT" err="1"/>
              <a:t>mount</a:t>
            </a:r>
            <a:r>
              <a:rPr lang="it-IT"/>
              <a:t> del client con </a:t>
            </a:r>
            <a:r>
              <a:rPr lang="it-IT" err="1"/>
              <a:t>nolock</a:t>
            </a:r>
            <a:r>
              <a:rPr lang="it-IT"/>
              <a:t>:</a:t>
            </a:r>
          </a:p>
          <a:p>
            <a:pPr lvl="1"/>
            <a:r>
              <a:rPr lang="it-IT"/>
              <a:t>per montare la /</a:t>
            </a:r>
            <a:r>
              <a:rPr lang="it-IT" err="1"/>
              <a:t>var</a:t>
            </a:r>
            <a:r>
              <a:rPr lang="it-IT"/>
              <a:t> perché contiene file utilizzati dal servizio di </a:t>
            </a:r>
            <a:r>
              <a:rPr lang="it-IT" err="1"/>
              <a:t>locking</a:t>
            </a:r>
            <a:r>
              <a:rPr lang="it-IT"/>
              <a:t> stesso</a:t>
            </a:r>
          </a:p>
          <a:p>
            <a:pPr lvl="1"/>
            <a:r>
              <a:rPr lang="it-IT"/>
              <a:t>Se un'applicazione che risiede su un solo client ne fa un uso massivo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 altLang="it-IT"/>
              <a:t>LNF 16-20/4/2018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altLang="it-IT"/>
              <a:t>Corso RedHat per sistemisti INFN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0303F-6F7F-4EBC-A3E6-014319F2BCF4}" type="slidenum">
              <a:rPr lang="it-IT" altLang="it-IT" smtClean="0"/>
              <a:pPr/>
              <a:t>18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8884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Referral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È un export che contiene un puntatore ad un altro export su altro server.</a:t>
            </a:r>
          </a:p>
          <a:p>
            <a:r>
              <a:rPr lang="it-IT" dirty="0"/>
              <a:t>Quando il client accede alla directory esportata con opzione </a:t>
            </a:r>
            <a:r>
              <a:rPr lang="it-IT" dirty="0" err="1"/>
              <a:t>refer</a:t>
            </a:r>
            <a:r>
              <a:rPr lang="it-IT" dirty="0"/>
              <a:t>, legge il puntatore ed esegue il </a:t>
            </a:r>
            <a:r>
              <a:rPr lang="it-IT" dirty="0" err="1"/>
              <a:t>mount</a:t>
            </a:r>
            <a:r>
              <a:rPr lang="it-IT" dirty="0"/>
              <a:t> dal server puntato.</a:t>
            </a:r>
          </a:p>
          <a:p>
            <a:pPr marL="0" indent="0" algn="ctr">
              <a:buNone/>
            </a:pPr>
            <a:r>
              <a:rPr lang="it-IT" b="1" dirty="0" err="1"/>
              <a:t>refer</a:t>
            </a:r>
            <a:r>
              <a:rPr lang="it-IT" b="1" dirty="0"/>
              <a:t>=</a:t>
            </a:r>
            <a:r>
              <a:rPr lang="it-IT" b="1" dirty="0" err="1"/>
              <a:t>path@host</a:t>
            </a:r>
            <a:r>
              <a:rPr lang="it-IT" b="1" dirty="0"/>
              <a:t>[+</a:t>
            </a:r>
            <a:r>
              <a:rPr lang="it-IT" b="1" dirty="0" err="1"/>
              <a:t>host</a:t>
            </a:r>
            <a:r>
              <a:rPr lang="it-IT" b="1" dirty="0"/>
              <a:t>][:</a:t>
            </a:r>
            <a:r>
              <a:rPr lang="it-IT" b="1" dirty="0" err="1"/>
              <a:t>path@host</a:t>
            </a:r>
            <a:r>
              <a:rPr lang="it-IT" b="1" dirty="0"/>
              <a:t>[+</a:t>
            </a:r>
            <a:r>
              <a:rPr lang="it-IT" b="1" dirty="0" err="1"/>
              <a:t>host</a:t>
            </a:r>
            <a:r>
              <a:rPr lang="it-IT" b="1" dirty="0"/>
              <a:t>]]</a:t>
            </a:r>
          </a:p>
          <a:p>
            <a:pPr lvl="1"/>
            <a:r>
              <a:rPr lang="it-IT" sz="2000" dirty="0"/>
              <a:t>A  client  </a:t>
            </a:r>
            <a:r>
              <a:rPr lang="it-IT" sz="2000" dirty="0" err="1"/>
              <a:t>referencing</a:t>
            </a:r>
            <a:r>
              <a:rPr lang="it-IT" sz="2000" dirty="0"/>
              <a:t>  the  export  </a:t>
            </a:r>
            <a:r>
              <a:rPr lang="it-IT" sz="2000" dirty="0" err="1"/>
              <a:t>point</a:t>
            </a:r>
            <a:r>
              <a:rPr lang="it-IT" sz="2000" dirty="0"/>
              <a:t> </a:t>
            </a:r>
            <a:r>
              <a:rPr lang="it-IT" sz="2000" dirty="0" err="1"/>
              <a:t>will</a:t>
            </a:r>
            <a:r>
              <a:rPr lang="it-IT" sz="2000" dirty="0"/>
              <a:t> be </a:t>
            </a:r>
            <a:r>
              <a:rPr lang="it-IT" sz="2000" dirty="0" err="1"/>
              <a:t>directed</a:t>
            </a:r>
            <a:r>
              <a:rPr lang="it-IT" sz="2000" dirty="0"/>
              <a:t> to </a:t>
            </a:r>
            <a:r>
              <a:rPr lang="it-IT" sz="2000" dirty="0" err="1"/>
              <a:t>choose</a:t>
            </a:r>
            <a:r>
              <a:rPr lang="it-IT" sz="2000" dirty="0"/>
              <a:t> from the </a:t>
            </a:r>
            <a:r>
              <a:rPr lang="it-IT" sz="2000" dirty="0" err="1"/>
              <a:t>given</a:t>
            </a:r>
            <a:r>
              <a:rPr lang="it-IT" sz="2000" dirty="0"/>
              <a:t> list an alternative location for the </a:t>
            </a:r>
            <a:r>
              <a:rPr lang="it-IT" sz="2000" dirty="0" err="1"/>
              <a:t>filesystem</a:t>
            </a:r>
            <a:r>
              <a:rPr lang="it-IT" sz="2000" dirty="0"/>
              <a:t>.  (Note </a:t>
            </a:r>
            <a:r>
              <a:rPr lang="it-IT" sz="2000" dirty="0" err="1"/>
              <a:t>that</a:t>
            </a:r>
            <a:r>
              <a:rPr lang="it-IT" sz="2000" dirty="0"/>
              <a:t> the </a:t>
            </a:r>
            <a:r>
              <a:rPr lang="it-IT" sz="2000" b="1" dirty="0"/>
              <a:t>server must </a:t>
            </a:r>
            <a:r>
              <a:rPr lang="it-IT" sz="2000" b="1" dirty="0" err="1"/>
              <a:t>have</a:t>
            </a:r>
            <a:r>
              <a:rPr lang="it-IT" sz="2000" b="1" dirty="0"/>
              <a:t> a </a:t>
            </a:r>
            <a:r>
              <a:rPr lang="it-IT" sz="2000" b="1" dirty="0" err="1"/>
              <a:t>mountpoint</a:t>
            </a:r>
            <a:r>
              <a:rPr lang="it-IT" sz="2000" b="1" dirty="0"/>
              <a:t> </a:t>
            </a:r>
            <a:r>
              <a:rPr lang="it-IT" sz="2000" b="1" dirty="0" err="1"/>
              <a:t>here</a:t>
            </a:r>
            <a:r>
              <a:rPr lang="it-IT" sz="2000" dirty="0"/>
              <a:t>, </a:t>
            </a:r>
            <a:r>
              <a:rPr lang="it-IT" sz="2000" dirty="0" err="1"/>
              <a:t>though</a:t>
            </a:r>
            <a:r>
              <a:rPr lang="it-IT" sz="2000" dirty="0"/>
              <a:t> a </a:t>
            </a:r>
            <a:r>
              <a:rPr lang="it-IT" sz="2000" dirty="0" err="1"/>
              <a:t>different</a:t>
            </a:r>
            <a:r>
              <a:rPr lang="it-IT" sz="2000" dirty="0"/>
              <a:t> </a:t>
            </a:r>
            <a:r>
              <a:rPr lang="it-IT" sz="2000" dirty="0" err="1"/>
              <a:t>filesystem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not</a:t>
            </a:r>
            <a:r>
              <a:rPr lang="it-IT" sz="2000" dirty="0"/>
              <a:t> </a:t>
            </a:r>
            <a:r>
              <a:rPr lang="it-IT" sz="2000" dirty="0" err="1"/>
              <a:t>required</a:t>
            </a:r>
            <a:r>
              <a:rPr lang="it-IT" sz="2000" dirty="0"/>
              <a:t>; so, for </a:t>
            </a:r>
            <a:r>
              <a:rPr lang="it-IT" sz="2000" dirty="0" err="1"/>
              <a:t>example</a:t>
            </a:r>
            <a:r>
              <a:rPr lang="it-IT" sz="2000" dirty="0"/>
              <a:t>,              </a:t>
            </a:r>
            <a:r>
              <a:rPr lang="it-IT" sz="2000" b="1" dirty="0" err="1"/>
              <a:t>mount</a:t>
            </a:r>
            <a:r>
              <a:rPr lang="it-IT" sz="2000" b="1" dirty="0"/>
              <a:t> --</a:t>
            </a:r>
            <a:r>
              <a:rPr lang="it-IT" sz="2000" b="1" dirty="0" err="1"/>
              <a:t>bind</a:t>
            </a:r>
            <a:r>
              <a:rPr lang="it-IT" sz="2000" b="1" dirty="0"/>
              <a:t> /</a:t>
            </a:r>
            <a:r>
              <a:rPr lang="it-IT" sz="2000" b="1" dirty="0" err="1"/>
              <a:t>path</a:t>
            </a:r>
            <a:r>
              <a:rPr lang="it-IT" sz="2000" b="1" dirty="0"/>
              <a:t> /</a:t>
            </a:r>
            <a:r>
              <a:rPr lang="it-IT" sz="2000" b="1" dirty="0" err="1"/>
              <a:t>path</a:t>
            </a:r>
            <a:r>
              <a:rPr lang="it-IT" sz="2000" b="1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sufficient</a:t>
            </a:r>
            <a:r>
              <a:rPr lang="it-IT" sz="2000" dirty="0"/>
              <a:t>.)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 altLang="it-IT"/>
              <a:t>LNF 16-20/4/2018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altLang="it-IT"/>
              <a:t>Corso RedHat per sistemisti INFN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0303F-6F7F-4EBC-A3E6-014319F2BCF4}" type="slidenum">
              <a:rPr lang="it-IT" altLang="it-IT" smtClean="0"/>
              <a:pPr/>
              <a:t>19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52087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NFSv4 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>
                <a:cs typeface="Arial"/>
              </a:rPr>
              <a:t>Il server ascolta solo sulla porta TCP 2049</a:t>
            </a:r>
            <a:endParaRPr lang="it-IT" sz="2400"/>
          </a:p>
          <a:p>
            <a:pPr lvl="1"/>
            <a:r>
              <a:rPr lang="it-IT" sz="2000">
                <a:cs typeface="Arial"/>
              </a:rPr>
              <a:t>Sufficiente aprire una porta su firewall</a:t>
            </a:r>
          </a:p>
          <a:p>
            <a:r>
              <a:rPr lang="it-IT" sz="2400">
                <a:cs typeface="Arial"/>
              </a:rPr>
              <a:t>Ottimizzato per WAN</a:t>
            </a:r>
            <a:endParaRPr lang="it-IT" sz="2400"/>
          </a:p>
          <a:p>
            <a:r>
              <a:rPr lang="it-IT" sz="2400">
                <a:cs typeface="Arial"/>
              </a:rPr>
              <a:t>Cifratura traffico</a:t>
            </a:r>
          </a:p>
          <a:p>
            <a:r>
              <a:rPr lang="it-IT" sz="2400">
                <a:cs typeface="Arial"/>
              </a:rPr>
              <a:t>Controllo integrità del trasporto dei dati</a:t>
            </a:r>
          </a:p>
          <a:p>
            <a:r>
              <a:rPr lang="it-IT" sz="2400">
                <a:cs typeface="Arial"/>
              </a:rPr>
              <a:t>Non più dipendente da </a:t>
            </a:r>
            <a:r>
              <a:rPr lang="it-IT" sz="2400" err="1">
                <a:cs typeface="Arial"/>
              </a:rPr>
              <a:t>rpcbind</a:t>
            </a:r>
            <a:r>
              <a:rPr lang="it-IT" sz="2400">
                <a:cs typeface="Arial"/>
              </a:rPr>
              <a:t>/</a:t>
            </a:r>
            <a:r>
              <a:rPr lang="it-IT" sz="2400" err="1">
                <a:cs typeface="Arial"/>
              </a:rPr>
              <a:t>portmapper</a:t>
            </a:r>
          </a:p>
          <a:p>
            <a:r>
              <a:rPr lang="it-IT" sz="2400">
                <a:cs typeface="Arial"/>
              </a:rPr>
              <a:t>Supporto </a:t>
            </a:r>
            <a:r>
              <a:rPr lang="it-IT" sz="2400"/>
              <a:t>ACL</a:t>
            </a:r>
            <a:endParaRPr lang="it-IT" sz="2400">
              <a:cs typeface="Arial"/>
            </a:endParaRPr>
          </a:p>
          <a:p>
            <a:r>
              <a:rPr lang="it-IT" sz="2400" err="1"/>
              <a:t>Locking</a:t>
            </a:r>
            <a:r>
              <a:rPr lang="it-IT" sz="2400"/>
              <a:t> incorporato nel protocollo</a:t>
            </a:r>
            <a:endParaRPr lang="it-IT" sz="2400">
              <a:cs typeface="Arial"/>
            </a:endParaRPr>
          </a:p>
          <a:p>
            <a:endParaRPr lang="it-IT" sz="2400">
              <a:cs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 altLang="it-IT"/>
              <a:t>LNF 16-20/4/2018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altLang="it-IT"/>
              <a:t>Corso RedHat per sistemisti INFN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0303F-6F7F-4EBC-A3E6-014319F2BCF4}" type="slidenum">
              <a:rPr lang="it-IT" altLang="it-IT" smtClean="0"/>
              <a:pPr/>
              <a:t>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89707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Export </a:t>
            </a:r>
            <a:r>
              <a:rPr lang="it-IT" err="1"/>
              <a:t>Options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it-IT" b="1">
                <a:latin typeface="Courier New"/>
                <a:cs typeface="Courier New"/>
              </a:rPr>
              <a:t>/</a:t>
            </a:r>
            <a:r>
              <a:rPr lang="it-IT" b="1" err="1">
                <a:latin typeface="Courier New"/>
                <a:cs typeface="Courier New"/>
              </a:rPr>
              <a:t>etc</a:t>
            </a:r>
            <a:r>
              <a:rPr lang="it-IT" b="1">
                <a:latin typeface="Courier New"/>
                <a:cs typeface="Courier New"/>
              </a:rPr>
              <a:t>/</a:t>
            </a:r>
            <a:r>
              <a:rPr lang="it-IT" b="1" err="1">
                <a:latin typeface="Courier New"/>
                <a:cs typeface="Courier New"/>
              </a:rPr>
              <a:t>exports</a:t>
            </a:r>
            <a:endParaRPr lang="it-IT" err="1">
              <a:latin typeface="Courier New"/>
              <a:cs typeface="Courier New"/>
            </a:endParaRPr>
          </a:p>
          <a:p>
            <a:r>
              <a:rPr lang="it-IT" err="1"/>
              <a:t>secure</a:t>
            </a:r>
            <a:endParaRPr lang="it-IT" err="1">
              <a:cs typeface="Arial"/>
            </a:endParaRPr>
          </a:p>
          <a:p>
            <a:pPr lvl="1"/>
            <a:r>
              <a:rPr lang="it-IT"/>
              <a:t>il client deve usare una porta bassa</a:t>
            </a:r>
            <a:endParaRPr lang="it-IT">
              <a:cs typeface="Arial"/>
            </a:endParaRPr>
          </a:p>
          <a:p>
            <a:r>
              <a:rPr lang="it-IT" err="1"/>
              <a:t>insecure</a:t>
            </a:r>
            <a:endParaRPr lang="it-IT"/>
          </a:p>
          <a:p>
            <a:pPr lvl="1"/>
            <a:r>
              <a:rPr lang="it-IT"/>
              <a:t>il client può usare anche una porta alta</a:t>
            </a:r>
            <a:endParaRPr lang="it-IT">
              <a:cs typeface="Arial"/>
            </a:endParaRPr>
          </a:p>
          <a:p>
            <a:r>
              <a:rPr lang="it-IT" err="1"/>
              <a:t>security_label</a:t>
            </a:r>
            <a:r>
              <a:rPr lang="it-IT"/>
              <a:t> (solo v4.2)</a:t>
            </a:r>
            <a:endParaRPr lang="it-IT">
              <a:cs typeface="Arial"/>
            </a:endParaRPr>
          </a:p>
          <a:p>
            <a:pPr lvl="1"/>
            <a:r>
              <a:rPr lang="it-IT"/>
              <a:t>abilita il supporto per le security </a:t>
            </a:r>
            <a:r>
              <a:rPr lang="it-IT" err="1"/>
              <a:t>label</a:t>
            </a:r>
            <a:r>
              <a:rPr lang="it-IT"/>
              <a:t> di </a:t>
            </a:r>
            <a:r>
              <a:rPr lang="it-IT" err="1"/>
              <a:t>SELinux</a:t>
            </a:r>
            <a:endParaRPr lang="it-IT"/>
          </a:p>
          <a:p>
            <a:pPr lvl="1"/>
            <a:r>
              <a:rPr lang="it-IT"/>
              <a:t>solo se tutti i client lo supportano</a:t>
            </a:r>
            <a:endParaRPr lang="it-IT">
              <a:cs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 altLang="it-IT"/>
              <a:t>LNF 16-20/4/2018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altLang="it-IT"/>
              <a:t>Corso RedHat per sistemisti INFN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0303F-6F7F-4EBC-A3E6-014319F2BCF4}" type="slidenum">
              <a:rPr lang="it-IT" altLang="it-IT" smtClean="0"/>
              <a:pPr/>
              <a:t>20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2739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Mount </a:t>
            </a:r>
            <a:r>
              <a:rPr lang="it-IT" err="1"/>
              <a:t>Options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Font typeface="Arial"/>
              <a:buChar char="•"/>
            </a:pPr>
            <a:r>
              <a:rPr lang="it-IT" b="1" dirty="0">
                <a:latin typeface="Courier New"/>
                <a:cs typeface="Courier New"/>
              </a:rPr>
              <a:t>/</a:t>
            </a:r>
            <a:r>
              <a:rPr lang="it-IT" b="1" dirty="0" err="1">
                <a:latin typeface="Courier New"/>
                <a:cs typeface="Courier New"/>
              </a:rPr>
              <a:t>etc</a:t>
            </a:r>
            <a:r>
              <a:rPr lang="it-IT" b="1" dirty="0">
                <a:latin typeface="Courier New"/>
                <a:cs typeface="Courier New"/>
              </a:rPr>
              <a:t>/</a:t>
            </a:r>
            <a:r>
              <a:rPr lang="it-IT" b="1" dirty="0" err="1">
                <a:latin typeface="Courier New"/>
                <a:cs typeface="Courier New"/>
              </a:rPr>
              <a:t>nfsmount.conf</a:t>
            </a:r>
            <a:endParaRPr lang="it-IT" b="1" dirty="0">
              <a:solidFill>
                <a:schemeClr val="tx1"/>
              </a:solidFill>
              <a:cs typeface="Arial"/>
            </a:endParaRPr>
          </a:p>
          <a:p>
            <a:r>
              <a:rPr lang="it-IT" dirty="0" err="1"/>
              <a:t>nfsvers</a:t>
            </a:r>
            <a:r>
              <a:rPr lang="it-IT" dirty="0"/>
              <a:t>=4.1</a:t>
            </a:r>
            <a:endParaRPr lang="it-IT" dirty="0">
              <a:solidFill>
                <a:schemeClr val="tx1"/>
              </a:solidFill>
            </a:endParaRPr>
          </a:p>
          <a:p>
            <a:r>
              <a:rPr lang="it-IT" dirty="0" err="1"/>
              <a:t>port</a:t>
            </a:r>
            <a:r>
              <a:rPr lang="it-IT" dirty="0"/>
              <a:t>=</a:t>
            </a:r>
            <a:endParaRPr lang="it-IT" dirty="0">
              <a:cs typeface="Arial"/>
            </a:endParaRPr>
          </a:p>
          <a:p>
            <a:pPr lvl="1"/>
            <a:r>
              <a:rPr lang="it-IT" dirty="0"/>
              <a:t>Porta unica di comunicazione con il server</a:t>
            </a:r>
            <a:endParaRPr lang="it-IT" dirty="0">
              <a:cs typeface="Arial"/>
            </a:endParaRPr>
          </a:p>
          <a:p>
            <a:pPr lvl="1"/>
            <a:r>
              <a:rPr lang="it-IT" dirty="0"/>
              <a:t>Default 2049</a:t>
            </a:r>
            <a:endParaRPr lang="it-IT" dirty="0">
              <a:cs typeface="Arial"/>
            </a:endParaRPr>
          </a:p>
          <a:p>
            <a:pPr lvl="1"/>
            <a:r>
              <a:rPr lang="it-IT" dirty="0" err="1"/>
              <a:t>rcpbind</a:t>
            </a:r>
            <a:r>
              <a:rPr lang="it-IT" dirty="0"/>
              <a:t> non necessario</a:t>
            </a:r>
            <a:endParaRPr lang="it-IT" dirty="0">
              <a:cs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 altLang="it-IT"/>
              <a:t>LNF 16-20/4/2018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altLang="it-IT"/>
              <a:t>Corso RedHat per sistemisti INFN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0303F-6F7F-4EBC-A3E6-014319F2BCF4}" type="slidenum">
              <a:rPr lang="it-IT" altLang="it-IT" smtClean="0"/>
              <a:pPr/>
              <a:t>21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80056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Mount </a:t>
            </a:r>
            <a:r>
              <a:rPr lang="it-IT" err="1"/>
              <a:t>Sync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7100"/>
            <a:ext cx="8229600" cy="3929063"/>
          </a:xfrm>
        </p:spPr>
        <p:txBody>
          <a:bodyPr/>
          <a:lstStyle/>
          <a:p>
            <a:r>
              <a:rPr lang="it-IT" dirty="0"/>
              <a:t>Opzione di </a:t>
            </a:r>
            <a:r>
              <a:rPr lang="it-IT" dirty="0" err="1"/>
              <a:t>mount</a:t>
            </a:r>
            <a:r>
              <a:rPr lang="it-IT" dirty="0"/>
              <a:t>: </a:t>
            </a:r>
            <a:r>
              <a:rPr lang="it-IT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sync</a:t>
            </a:r>
            <a:endParaRPr lang="it-IT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it-IT" dirty="0"/>
              <a:t>Ogni operazione di </a:t>
            </a:r>
            <a:r>
              <a:rPr lang="it-IT" dirty="0" err="1"/>
              <a:t>write</a:t>
            </a:r>
            <a:r>
              <a:rPr lang="it-IT" dirty="0"/>
              <a:t> scrive anche sul server</a:t>
            </a:r>
          </a:p>
          <a:p>
            <a:pPr lvl="1"/>
            <a:r>
              <a:rPr lang="it-IT" dirty="0"/>
              <a:t>prima che venga ritornato il controllo al client</a:t>
            </a:r>
          </a:p>
          <a:p>
            <a:r>
              <a:rPr lang="it-IT" dirty="0"/>
              <a:t>Dati molto coerenti tra i client</a:t>
            </a:r>
          </a:p>
          <a:p>
            <a:r>
              <a:rPr lang="it-IT" dirty="0"/>
              <a:t>Molto costoso in termini di performance</a:t>
            </a:r>
          </a:p>
          <a:p>
            <a:r>
              <a:rPr lang="it-IT" dirty="0"/>
              <a:t>Ne vale la pena?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 altLang="it-IT"/>
              <a:t>LNF 16-20/4/2018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altLang="it-IT"/>
              <a:t>Corso RedHat per sistemisti INFN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0303F-6F7F-4EBC-A3E6-014319F2BCF4}" type="slidenum">
              <a:rPr lang="it-IT" altLang="it-IT" smtClean="0"/>
              <a:pPr/>
              <a:t>22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84027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Mount </a:t>
            </a:r>
            <a:r>
              <a:rPr lang="it-IT" err="1"/>
              <a:t>Async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Il </a:t>
            </a:r>
            <a:r>
              <a:rPr lang="it-IT" b="1" dirty="0"/>
              <a:t>default</a:t>
            </a:r>
            <a:r>
              <a:rPr lang="it-IT" dirty="0"/>
              <a:t> del </a:t>
            </a:r>
            <a:r>
              <a:rPr lang="it-IT" dirty="0" err="1"/>
              <a:t>mount</a:t>
            </a:r>
            <a:r>
              <a:rPr lang="it-IT" dirty="0"/>
              <a:t> è ASYNC</a:t>
            </a:r>
          </a:p>
          <a:p>
            <a:r>
              <a:rPr lang="it-IT" dirty="0"/>
              <a:t>È "più </a:t>
            </a:r>
            <a:r>
              <a:rPr lang="it-IT" dirty="0" err="1"/>
              <a:t>sync</a:t>
            </a:r>
            <a:r>
              <a:rPr lang="it-IT" dirty="0"/>
              <a:t>" di un </a:t>
            </a:r>
            <a:r>
              <a:rPr lang="it-IT" dirty="0" err="1"/>
              <a:t>mount</a:t>
            </a:r>
            <a:r>
              <a:rPr lang="it-IT" dirty="0"/>
              <a:t> di un FS locale</a:t>
            </a:r>
          </a:p>
          <a:p>
            <a:r>
              <a:rPr lang="it-IT" dirty="0"/>
              <a:t>I dati vengono scritti sul server quando:</a:t>
            </a:r>
          </a:p>
          <a:p>
            <a:pPr lvl="1"/>
            <a:r>
              <a:rPr lang="it-IT" dirty="0"/>
              <a:t>La memoria cache sul client deve essere liberata</a:t>
            </a:r>
          </a:p>
          <a:p>
            <a:pPr lvl="1"/>
            <a:r>
              <a:rPr lang="it-IT" dirty="0"/>
              <a:t>Un applicazione chiama </a:t>
            </a:r>
            <a:r>
              <a:rPr lang="it-IT" dirty="0" err="1"/>
              <a:t>sync</a:t>
            </a:r>
            <a:r>
              <a:rPr lang="it-IT" dirty="0"/>
              <a:t>, </a:t>
            </a:r>
            <a:r>
              <a:rPr lang="it-IT" dirty="0" err="1"/>
              <a:t>msync</a:t>
            </a:r>
            <a:r>
              <a:rPr lang="it-IT" dirty="0"/>
              <a:t> o </a:t>
            </a:r>
            <a:r>
              <a:rPr lang="it-IT" dirty="0" err="1"/>
              <a:t>fsync</a:t>
            </a:r>
            <a:endParaRPr lang="it-IT" dirty="0"/>
          </a:p>
          <a:p>
            <a:pPr lvl="1"/>
            <a:r>
              <a:rPr lang="it-IT" dirty="0"/>
              <a:t>Un applicazione chiude un file con </a:t>
            </a:r>
            <a:r>
              <a:rPr lang="it-IT" dirty="0" err="1"/>
              <a:t>close</a:t>
            </a:r>
            <a:endParaRPr lang="it-IT" dirty="0"/>
          </a:p>
          <a:p>
            <a:pPr lvl="1"/>
            <a:r>
              <a:rPr lang="it-IT" dirty="0"/>
              <a:t>Viene fatto un </a:t>
            </a:r>
            <a:r>
              <a:rPr lang="it-IT" dirty="0" err="1"/>
              <a:t>lock</a:t>
            </a:r>
            <a:r>
              <a:rPr lang="it-IT" dirty="0"/>
              <a:t> o </a:t>
            </a:r>
            <a:r>
              <a:rPr lang="it-IT" dirty="0" err="1"/>
              <a:t>unlock</a:t>
            </a:r>
            <a:r>
              <a:rPr lang="it-IT" dirty="0"/>
              <a:t> con </a:t>
            </a:r>
            <a:r>
              <a:rPr lang="it-IT" dirty="0" err="1"/>
              <a:t>fcntl</a:t>
            </a:r>
            <a:endParaRPr lang="it-IT" dirty="0"/>
          </a:p>
          <a:p>
            <a:r>
              <a:rPr lang="it-IT" dirty="0"/>
              <a:t>Se un file è aperto con il </a:t>
            </a:r>
            <a:r>
              <a:rPr lang="it-IT" dirty="0" err="1"/>
              <a:t>flag</a:t>
            </a:r>
            <a:r>
              <a:rPr lang="it-IT" dirty="0"/>
              <a:t> O_SYNC tutte le operazioni sono scritte sul server prima di ritornare il controllo all'applicazione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 altLang="it-IT"/>
              <a:t>LNF 16-20/4/2018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altLang="it-IT"/>
              <a:t>Corso RedHat per sistemisti INFN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0303F-6F7F-4EBC-A3E6-014319F2BCF4}" type="slidenum">
              <a:rPr lang="it-IT" altLang="it-IT" smtClean="0"/>
              <a:pPr/>
              <a:t>23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47199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Server </a:t>
            </a:r>
            <a:r>
              <a:rPr lang="it-IT" err="1"/>
              <a:t>sync</a:t>
            </a:r>
            <a:r>
              <a:rPr lang="it-IT"/>
              <a:t>/</a:t>
            </a:r>
            <a:r>
              <a:rPr lang="it-IT" err="1"/>
              <a:t>async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L'opzione di export </a:t>
            </a:r>
            <a:r>
              <a:rPr lang="it-IT" err="1"/>
              <a:t>async</a:t>
            </a:r>
            <a:endParaRPr lang="it-IT"/>
          </a:p>
          <a:p>
            <a:pPr lvl="1"/>
            <a:r>
              <a:rPr lang="it-IT"/>
              <a:t>permette al server di rispondere alle richieste prima che queste sia state scritte su disco</a:t>
            </a:r>
          </a:p>
          <a:p>
            <a:pPr lvl="1"/>
            <a:r>
              <a:rPr lang="it-IT"/>
              <a:t>violando il protocollo NFS</a:t>
            </a:r>
          </a:p>
          <a:p>
            <a:pPr lvl="1"/>
            <a:r>
              <a:rPr lang="it-IT"/>
              <a:t>era il default in </a:t>
            </a:r>
            <a:r>
              <a:rPr lang="it-IT" err="1"/>
              <a:t>nfs-utils</a:t>
            </a:r>
            <a:r>
              <a:rPr lang="it-IT"/>
              <a:t> &lt;= 1.0.0</a:t>
            </a:r>
          </a:p>
          <a:p>
            <a:endParaRPr lang="it-IT"/>
          </a:p>
          <a:p>
            <a:r>
              <a:rPr lang="it-IT"/>
              <a:t>Con l'opzione </a:t>
            </a:r>
            <a:r>
              <a:rPr lang="it-IT" err="1"/>
              <a:t>sync</a:t>
            </a:r>
            <a:endParaRPr lang="it-IT"/>
          </a:p>
          <a:p>
            <a:pPr lvl="1"/>
            <a:r>
              <a:rPr lang="it-IT"/>
              <a:t>Il server risponde alle richieste solo quando il dato è stato scritto su uno </a:t>
            </a:r>
            <a:r>
              <a:rPr lang="it-IT" err="1"/>
              <a:t>storage</a:t>
            </a:r>
            <a:r>
              <a:rPr lang="it-IT"/>
              <a:t> non volatile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 altLang="it-IT"/>
              <a:t>LNF 16-20/4/2018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altLang="it-IT"/>
              <a:t>Corso RedHat per sistemisti INFN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0303F-6F7F-4EBC-A3E6-014319F2BCF4}" type="slidenum">
              <a:rPr lang="it-IT" altLang="it-IT" smtClean="0"/>
              <a:pPr/>
              <a:t>24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08267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Servizi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>
              <a:cs typeface="Arial"/>
            </a:endParaRPr>
          </a:p>
          <a:p>
            <a:r>
              <a:rPr lang="it-IT" dirty="0">
                <a:cs typeface="Arial"/>
              </a:rPr>
              <a:t>Sul server:</a:t>
            </a:r>
            <a:endParaRPr lang="en-US" dirty="0">
              <a:cs typeface="Arial"/>
            </a:endParaRPr>
          </a:p>
          <a:p>
            <a:pPr lvl="1"/>
            <a:r>
              <a:rPr lang="it-IT" dirty="0" err="1">
                <a:latin typeface="Courier New"/>
                <a:cs typeface="Courier New"/>
              </a:rPr>
              <a:t>systemctl</a:t>
            </a:r>
            <a:r>
              <a:rPr lang="it-IT" dirty="0">
                <a:latin typeface="Courier New"/>
                <a:cs typeface="Courier New"/>
              </a:rPr>
              <a:t> start </a:t>
            </a:r>
            <a:r>
              <a:rPr lang="it-IT" dirty="0" err="1">
                <a:latin typeface="Courier New"/>
                <a:cs typeface="Courier New"/>
              </a:rPr>
              <a:t>nfs-server.service</a:t>
            </a:r>
            <a:endParaRPr lang="it-IT" dirty="0">
              <a:solidFill>
                <a:schemeClr val="tx1"/>
              </a:solidFill>
              <a:latin typeface="Courier New"/>
              <a:cs typeface="Courier New"/>
            </a:endParaRPr>
          </a:p>
          <a:p>
            <a:endParaRPr lang="it-IT" dirty="0">
              <a:cs typeface="Arial"/>
            </a:endParaRPr>
          </a:p>
          <a:p>
            <a:r>
              <a:rPr lang="it-IT" dirty="0">
                <a:cs typeface="Arial"/>
              </a:rPr>
              <a:t>Sul client:</a:t>
            </a:r>
          </a:p>
          <a:p>
            <a:pPr lvl="1"/>
            <a:r>
              <a:rPr lang="it-IT" dirty="0" err="1">
                <a:latin typeface="Courier New"/>
                <a:cs typeface="Courier New"/>
              </a:rPr>
              <a:t>systemctl</a:t>
            </a:r>
            <a:r>
              <a:rPr lang="it-IT" dirty="0">
                <a:latin typeface="Courier New"/>
                <a:cs typeface="Courier New"/>
              </a:rPr>
              <a:t> start </a:t>
            </a:r>
            <a:r>
              <a:rPr lang="it-IT" dirty="0" err="1">
                <a:latin typeface="Courier New"/>
                <a:cs typeface="Courier New"/>
              </a:rPr>
              <a:t>nfs-client.target</a:t>
            </a:r>
            <a:endParaRPr lang="it-IT" dirty="0">
              <a:latin typeface="Courier New"/>
              <a:cs typeface="Courier New"/>
            </a:endParaRPr>
          </a:p>
          <a:p>
            <a:endParaRPr lang="it-IT" dirty="0">
              <a:latin typeface="Courier New"/>
              <a:cs typeface="Courier New"/>
            </a:endParaRPr>
          </a:p>
          <a:p>
            <a:endParaRPr lang="it-IT" dirty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 altLang="it-IT"/>
              <a:t>LNF 16-20/4/2018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altLang="it-IT"/>
              <a:t>Corso RedHat per sistemisti INFN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0303F-6F7F-4EBC-A3E6-014319F2BCF4}" type="slidenum">
              <a:rPr lang="it-IT" altLang="it-IT" smtClean="0"/>
              <a:pPr/>
              <a:t>25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12630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 altLang="it-IT"/>
              <a:t>LNF 16-20/4/2018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altLang="it-IT"/>
              <a:t>Corso RedHat per sistemisti INFN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0303F-6F7F-4EBC-A3E6-014319F2BCF4}" type="slidenum">
              <a:rPr lang="it-IT" altLang="it-IT" smtClean="0"/>
              <a:pPr/>
              <a:t>26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243192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Replica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In un export è possibile dichiarare quali altri server hanno una copia dello stesso </a:t>
            </a:r>
            <a:r>
              <a:rPr lang="it-IT" err="1"/>
              <a:t>filesystem</a:t>
            </a:r>
            <a:endParaRPr lang="it-IT"/>
          </a:p>
          <a:p>
            <a:r>
              <a:rPr lang="it-IT"/>
              <a:t>In caso di </a:t>
            </a:r>
            <a:r>
              <a:rPr lang="it-IT" err="1"/>
              <a:t>fail</a:t>
            </a:r>
            <a:r>
              <a:rPr lang="it-IT"/>
              <a:t> dell'export iniziale i client utilizzeranno automaticamente le relative repliche </a:t>
            </a:r>
          </a:p>
          <a:p>
            <a:pPr marL="0" indent="0" algn="ctr">
              <a:buNone/>
            </a:pPr>
            <a:r>
              <a:rPr lang="it-IT" b="1" err="1"/>
              <a:t>replicas</a:t>
            </a:r>
            <a:r>
              <a:rPr lang="it-IT" b="1"/>
              <a:t>=</a:t>
            </a:r>
            <a:r>
              <a:rPr lang="it-IT" b="1" err="1"/>
              <a:t>path@host</a:t>
            </a:r>
            <a:r>
              <a:rPr lang="it-IT" b="1"/>
              <a:t>[+</a:t>
            </a:r>
            <a:r>
              <a:rPr lang="it-IT" b="1" err="1"/>
              <a:t>host</a:t>
            </a:r>
            <a:r>
              <a:rPr lang="it-IT" b="1"/>
              <a:t>][:</a:t>
            </a:r>
            <a:r>
              <a:rPr lang="it-IT" b="1" err="1"/>
              <a:t>path@host</a:t>
            </a:r>
            <a:r>
              <a:rPr lang="it-IT" b="1"/>
              <a:t>[+</a:t>
            </a:r>
            <a:r>
              <a:rPr lang="it-IT" b="1" err="1"/>
              <a:t>host</a:t>
            </a:r>
            <a:r>
              <a:rPr lang="it-IT" b="1"/>
              <a:t>]]</a:t>
            </a:r>
          </a:p>
          <a:p>
            <a:pPr lvl="1"/>
            <a:r>
              <a:rPr lang="it-IT" err="1"/>
              <a:t>If</a:t>
            </a:r>
            <a:r>
              <a:rPr lang="it-IT"/>
              <a:t> the client </a:t>
            </a:r>
            <a:r>
              <a:rPr lang="it-IT" err="1"/>
              <a:t>asks</a:t>
            </a:r>
            <a:r>
              <a:rPr lang="it-IT"/>
              <a:t> for alternative </a:t>
            </a:r>
            <a:r>
              <a:rPr lang="it-IT" err="1"/>
              <a:t>locations</a:t>
            </a:r>
            <a:r>
              <a:rPr lang="it-IT"/>
              <a:t> for the export </a:t>
            </a:r>
            <a:r>
              <a:rPr lang="it-IT" err="1"/>
              <a:t>point</a:t>
            </a:r>
            <a:r>
              <a:rPr lang="it-IT"/>
              <a:t>, </a:t>
            </a:r>
            <a:r>
              <a:rPr lang="it-IT" err="1"/>
              <a:t>it</a:t>
            </a:r>
            <a:r>
              <a:rPr lang="it-IT"/>
              <a:t> </a:t>
            </a:r>
            <a:r>
              <a:rPr lang="it-IT" err="1"/>
              <a:t>will</a:t>
            </a:r>
            <a:r>
              <a:rPr lang="it-IT"/>
              <a:t> be </a:t>
            </a:r>
            <a:r>
              <a:rPr lang="it-IT" err="1"/>
              <a:t>given</a:t>
            </a:r>
            <a:r>
              <a:rPr lang="it-IT"/>
              <a:t> </a:t>
            </a:r>
            <a:r>
              <a:rPr lang="it-IT" err="1"/>
              <a:t>this</a:t>
            </a:r>
            <a:r>
              <a:rPr lang="it-IT"/>
              <a:t> list of </a:t>
            </a:r>
            <a:r>
              <a:rPr lang="it-IT" err="1"/>
              <a:t>alternatives</a:t>
            </a:r>
            <a:r>
              <a:rPr lang="it-IT"/>
              <a:t>.</a:t>
            </a:r>
          </a:p>
          <a:p>
            <a:pPr lvl="1"/>
            <a:r>
              <a:rPr lang="it-IT" b="1"/>
              <a:t>Note </a:t>
            </a:r>
            <a:r>
              <a:rPr lang="it-IT" b="1" err="1"/>
              <a:t>that</a:t>
            </a:r>
            <a:r>
              <a:rPr lang="it-IT" b="1"/>
              <a:t> </a:t>
            </a:r>
            <a:r>
              <a:rPr lang="it-IT" b="1" err="1"/>
              <a:t>actual</a:t>
            </a:r>
            <a:r>
              <a:rPr lang="it-IT" b="1"/>
              <a:t> </a:t>
            </a:r>
            <a:r>
              <a:rPr lang="it-IT" b="1" err="1"/>
              <a:t>replication</a:t>
            </a:r>
            <a:r>
              <a:rPr lang="it-IT" b="1"/>
              <a:t> of the </a:t>
            </a:r>
            <a:r>
              <a:rPr lang="it-IT" b="1" err="1"/>
              <a:t>filesystem</a:t>
            </a:r>
            <a:r>
              <a:rPr lang="it-IT" b="1"/>
              <a:t> must be </a:t>
            </a:r>
            <a:r>
              <a:rPr lang="it-IT" b="1" err="1"/>
              <a:t>handled</a:t>
            </a:r>
            <a:r>
              <a:rPr lang="it-IT" b="1"/>
              <a:t> </a:t>
            </a:r>
            <a:r>
              <a:rPr lang="it-IT" b="1" err="1"/>
              <a:t>elsewhere</a:t>
            </a:r>
            <a:r>
              <a:rPr lang="it-IT" b="1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 altLang="it-IT"/>
              <a:t>LNF 16-20/4/2018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altLang="it-IT"/>
              <a:t>Corso RedHat per sistemisti INFN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0303F-6F7F-4EBC-A3E6-014319F2BCF4}" type="slidenum">
              <a:rPr lang="it-IT" altLang="it-IT" smtClean="0"/>
              <a:pPr/>
              <a:t>27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38679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NFSv4 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z="2400">
              <a:cs typeface="Arial"/>
            </a:endParaRPr>
          </a:p>
          <a:p>
            <a:r>
              <a:rPr lang="it-IT" sz="2400">
                <a:cs typeface="Arial"/>
              </a:rPr>
              <a:t>Servizi non più necessari con nfs4</a:t>
            </a:r>
            <a:endParaRPr lang="it-IT">
              <a:solidFill>
                <a:schemeClr val="tx1"/>
              </a:solidFill>
            </a:endParaRPr>
          </a:p>
          <a:p>
            <a:pPr lvl="1"/>
            <a:r>
              <a:rPr lang="it-IT" sz="2000" err="1">
                <a:latin typeface="Courier New"/>
                <a:cs typeface="Courier New"/>
              </a:rPr>
              <a:t>rpcbind</a:t>
            </a:r>
            <a:r>
              <a:rPr lang="it-IT" sz="2000">
                <a:latin typeface="Courier New"/>
                <a:cs typeface="Courier New"/>
              </a:rPr>
              <a:t> / </a:t>
            </a:r>
            <a:r>
              <a:rPr lang="it-IT" sz="2000" err="1">
                <a:latin typeface="Courier New"/>
                <a:cs typeface="Courier New"/>
              </a:rPr>
              <a:t>portmap</a:t>
            </a:r>
            <a:endParaRPr lang="it-IT" sz="2000">
              <a:latin typeface="Courier New"/>
              <a:cs typeface="Courier New"/>
            </a:endParaRPr>
          </a:p>
          <a:p>
            <a:pPr lvl="1"/>
            <a:r>
              <a:rPr lang="it-IT" sz="2000" err="1">
                <a:latin typeface="Courier New"/>
                <a:cs typeface="Courier New"/>
              </a:rPr>
              <a:t>lockd</a:t>
            </a:r>
          </a:p>
          <a:p>
            <a:pPr lvl="1"/>
            <a:r>
              <a:rPr lang="it-IT" sz="2000" err="1">
                <a:latin typeface="Courier New"/>
                <a:cs typeface="Courier New"/>
              </a:rPr>
              <a:t>rpc.statd</a:t>
            </a:r>
          </a:p>
          <a:p>
            <a:pPr lvl="1"/>
            <a:endParaRPr lang="it-IT" sz="2000">
              <a:cs typeface="Arial"/>
            </a:endParaRPr>
          </a:p>
          <a:p>
            <a:r>
              <a:rPr lang="it-IT" sz="2400" err="1">
                <a:cs typeface="Arial"/>
              </a:rPr>
              <a:t>rpc.mountd</a:t>
            </a:r>
            <a:r>
              <a:rPr lang="it-IT" sz="2400">
                <a:cs typeface="Arial"/>
              </a:rPr>
              <a:t> solo sul server ma non comunica in rete</a:t>
            </a:r>
          </a:p>
          <a:p>
            <a:pPr lvl="1"/>
            <a:r>
              <a:rPr lang="it-IT" sz="2000" err="1">
                <a:latin typeface="Courier New"/>
                <a:cs typeface="Courier New"/>
              </a:rPr>
              <a:t>showmount</a:t>
            </a:r>
            <a:r>
              <a:rPr lang="it-IT" sz="2000">
                <a:latin typeface="Courier New"/>
                <a:cs typeface="Courier New"/>
              </a:rPr>
              <a:t> </a:t>
            </a:r>
            <a:r>
              <a:rPr lang="it-IT" sz="2000">
                <a:latin typeface="Arial"/>
                <a:cs typeface="Arial"/>
              </a:rPr>
              <a:t>non funziona con nfs4</a:t>
            </a:r>
          </a:p>
          <a:p>
            <a:pPr lvl="1"/>
            <a:r>
              <a:rPr lang="it-IT" sz="2000">
                <a:latin typeface="Arial"/>
                <a:cs typeface="Arial"/>
              </a:rPr>
              <a:t>Si può fare </a:t>
            </a:r>
            <a:r>
              <a:rPr lang="it-IT" sz="2000" err="1">
                <a:latin typeface="Courier New"/>
                <a:cs typeface="Courier New"/>
              </a:rPr>
              <a:t>mount</a:t>
            </a:r>
            <a:r>
              <a:rPr lang="it-IT" sz="2000">
                <a:latin typeface="Courier New"/>
                <a:cs typeface="Courier New"/>
              </a:rPr>
              <a:t> </a:t>
            </a:r>
            <a:r>
              <a:rPr lang="it-IT" sz="2000">
                <a:latin typeface="Arial"/>
                <a:cs typeface="Arial"/>
              </a:rPr>
              <a:t>di </a:t>
            </a:r>
            <a:r>
              <a:rPr lang="it-IT" sz="2000">
                <a:latin typeface="Courier New"/>
                <a:cs typeface="Courier New"/>
              </a:rPr>
              <a:t>server:/</a:t>
            </a:r>
            <a:r>
              <a:rPr lang="it-IT" sz="2000">
                <a:latin typeface="Arial"/>
                <a:cs typeface="Arial"/>
              </a:rPr>
              <a:t> per vedere cosa esporta</a:t>
            </a:r>
          </a:p>
          <a:p>
            <a:pPr lvl="1"/>
            <a:endParaRPr lang="it-IT" sz="2000">
              <a:latin typeface="Courier New"/>
              <a:cs typeface="Courier New"/>
            </a:endParaRPr>
          </a:p>
          <a:p>
            <a:pPr lvl="1"/>
            <a:endParaRPr lang="it-IT" sz="2000">
              <a:latin typeface="Courier New"/>
              <a:cs typeface="Courier New"/>
            </a:endParaRPr>
          </a:p>
          <a:p>
            <a:pPr lvl="1"/>
            <a:endParaRPr lang="it-IT" sz="2000">
              <a:cs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 altLang="it-IT"/>
              <a:t>LNF 16-20/4/2018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altLang="it-IT"/>
              <a:t>Corso RedHat per sistemisti INFN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0303F-6F7F-4EBC-A3E6-014319F2BCF4}" type="slidenum">
              <a:rPr lang="it-IT" altLang="it-IT" smtClean="0"/>
              <a:pPr/>
              <a:t>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40381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NFSv4</a:t>
            </a:r>
            <a:r>
              <a:rPr lang="it-IT">
                <a:cs typeface="Arial"/>
              </a:rPr>
              <a:t> </a:t>
            </a:r>
            <a:r>
              <a:rPr lang="it-IT" err="1">
                <a:cs typeface="Arial"/>
              </a:rPr>
              <a:t>Caching</a:t>
            </a:r>
            <a:endParaRPr lang="it-IT" err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z="2400">
              <a:latin typeface="Courier New"/>
              <a:cs typeface="Courier New"/>
            </a:endParaRPr>
          </a:p>
          <a:p>
            <a:pPr>
              <a:buNone/>
            </a:pPr>
            <a:r>
              <a:rPr lang="it-IT" sz="2400">
                <a:latin typeface="Courier New"/>
                <a:cs typeface="Courier New"/>
              </a:rPr>
              <a:t>The </a:t>
            </a:r>
            <a:r>
              <a:rPr lang="it-IT" sz="2400" b="1" i="1" err="1">
                <a:latin typeface="Courier New"/>
                <a:cs typeface="Courier New"/>
              </a:rPr>
              <a:t>change</a:t>
            </a:r>
            <a:r>
              <a:rPr lang="it-IT" sz="2400" b="1" i="1">
                <a:latin typeface="Courier New"/>
                <a:cs typeface="Courier New"/>
              </a:rPr>
              <a:t> </a:t>
            </a:r>
            <a:r>
              <a:rPr lang="it-IT" sz="2400" b="1" i="1" err="1">
                <a:latin typeface="Courier New"/>
                <a:cs typeface="Courier New"/>
              </a:rPr>
              <a:t>attribute</a:t>
            </a:r>
            <a:r>
              <a:rPr lang="it-IT" sz="2400">
                <a:latin typeface="Courier New"/>
                <a:cs typeface="Courier New"/>
              </a:rPr>
              <a:t> </a:t>
            </a:r>
            <a:r>
              <a:rPr lang="it-IT" sz="2400" err="1">
                <a:latin typeface="Courier New"/>
                <a:cs typeface="Courier New"/>
              </a:rPr>
              <a:t>is</a:t>
            </a:r>
            <a:r>
              <a:rPr lang="it-IT" sz="2400">
                <a:latin typeface="Courier New"/>
                <a:cs typeface="Courier New"/>
              </a:rPr>
              <a:t> a new part of NFS file and directory metadata </a:t>
            </a:r>
            <a:r>
              <a:rPr lang="it-IT" sz="2400" err="1">
                <a:latin typeface="Courier New"/>
                <a:cs typeface="Courier New"/>
              </a:rPr>
              <a:t>which</a:t>
            </a:r>
            <a:r>
              <a:rPr lang="it-IT" sz="2400">
                <a:latin typeface="Courier New"/>
                <a:cs typeface="Courier New"/>
              </a:rPr>
              <a:t> </a:t>
            </a:r>
            <a:r>
              <a:rPr lang="it-IT" sz="2400" err="1">
                <a:latin typeface="Courier New"/>
                <a:cs typeface="Courier New"/>
              </a:rPr>
              <a:t>tracks</a:t>
            </a:r>
            <a:r>
              <a:rPr lang="it-IT" sz="2400">
                <a:latin typeface="Courier New"/>
                <a:cs typeface="Courier New"/>
              </a:rPr>
              <a:t> data </a:t>
            </a:r>
            <a:r>
              <a:rPr lang="it-IT" sz="2400" err="1">
                <a:latin typeface="Courier New"/>
                <a:cs typeface="Courier New"/>
              </a:rPr>
              <a:t>changes</a:t>
            </a:r>
            <a:r>
              <a:rPr lang="it-IT" sz="2400">
                <a:latin typeface="Courier New"/>
                <a:cs typeface="Courier New"/>
              </a:rPr>
              <a:t>. </a:t>
            </a:r>
            <a:r>
              <a:rPr lang="it-IT" sz="2400" err="1">
                <a:latin typeface="Courier New"/>
                <a:cs typeface="Courier New"/>
              </a:rPr>
              <a:t>It</a:t>
            </a:r>
            <a:r>
              <a:rPr lang="it-IT" sz="2400">
                <a:latin typeface="Courier New"/>
                <a:cs typeface="Courier New"/>
              </a:rPr>
              <a:t> </a:t>
            </a:r>
            <a:r>
              <a:rPr lang="it-IT" sz="2400" err="1">
                <a:latin typeface="Courier New"/>
                <a:cs typeface="Courier New"/>
              </a:rPr>
              <a:t>replaces</a:t>
            </a:r>
            <a:r>
              <a:rPr lang="it-IT" sz="2400">
                <a:latin typeface="Courier New"/>
                <a:cs typeface="Courier New"/>
              </a:rPr>
              <a:t> the use of a </a:t>
            </a:r>
            <a:r>
              <a:rPr lang="it-IT" sz="2400" err="1">
                <a:latin typeface="Courier New"/>
                <a:cs typeface="Courier New"/>
              </a:rPr>
              <a:t>file's</a:t>
            </a:r>
            <a:r>
              <a:rPr lang="it-IT" sz="2400">
                <a:latin typeface="Courier New"/>
                <a:cs typeface="Courier New"/>
              </a:rPr>
              <a:t> </a:t>
            </a:r>
            <a:r>
              <a:rPr lang="it-IT" sz="2400" err="1">
                <a:latin typeface="Courier New"/>
                <a:cs typeface="Courier New"/>
              </a:rPr>
              <a:t>modification</a:t>
            </a:r>
            <a:r>
              <a:rPr lang="it-IT" sz="2400">
                <a:latin typeface="Courier New"/>
                <a:cs typeface="Courier New"/>
              </a:rPr>
              <a:t> and </a:t>
            </a:r>
            <a:r>
              <a:rPr lang="it-IT" sz="2400" err="1">
                <a:latin typeface="Courier New"/>
                <a:cs typeface="Courier New"/>
              </a:rPr>
              <a:t>change</a:t>
            </a:r>
            <a:r>
              <a:rPr lang="it-IT" sz="2400">
                <a:latin typeface="Courier New"/>
                <a:cs typeface="Courier New"/>
              </a:rPr>
              <a:t> time </a:t>
            </a:r>
            <a:r>
              <a:rPr lang="it-IT" sz="2400" err="1">
                <a:latin typeface="Courier New"/>
                <a:cs typeface="Courier New"/>
              </a:rPr>
              <a:t>stamps</a:t>
            </a:r>
            <a:r>
              <a:rPr lang="it-IT" sz="2400">
                <a:latin typeface="Courier New"/>
                <a:cs typeface="Courier New"/>
              </a:rPr>
              <a:t> </a:t>
            </a:r>
            <a:r>
              <a:rPr lang="it-IT" sz="2400" err="1">
                <a:latin typeface="Courier New"/>
                <a:cs typeface="Courier New"/>
              </a:rPr>
              <a:t>as</a:t>
            </a:r>
            <a:r>
              <a:rPr lang="it-IT" sz="2400">
                <a:latin typeface="Courier New"/>
                <a:cs typeface="Courier New"/>
              </a:rPr>
              <a:t> a way for clients to validate the </a:t>
            </a:r>
            <a:r>
              <a:rPr lang="it-IT" sz="2400" err="1">
                <a:latin typeface="Courier New"/>
                <a:cs typeface="Courier New"/>
              </a:rPr>
              <a:t>content</a:t>
            </a:r>
            <a:r>
              <a:rPr lang="it-IT" sz="2400">
                <a:latin typeface="Courier New"/>
                <a:cs typeface="Courier New"/>
              </a:rPr>
              <a:t> of </a:t>
            </a:r>
            <a:r>
              <a:rPr lang="it-IT" sz="2400" err="1">
                <a:latin typeface="Courier New"/>
                <a:cs typeface="Courier New"/>
              </a:rPr>
              <a:t>their</a:t>
            </a:r>
            <a:r>
              <a:rPr lang="it-IT" sz="2400">
                <a:latin typeface="Courier New"/>
                <a:cs typeface="Courier New"/>
              </a:rPr>
              <a:t> </a:t>
            </a:r>
            <a:r>
              <a:rPr lang="it-IT" sz="2400" err="1">
                <a:latin typeface="Courier New"/>
                <a:cs typeface="Courier New"/>
              </a:rPr>
              <a:t>caches</a:t>
            </a:r>
            <a:r>
              <a:rPr lang="it-IT" sz="2400">
                <a:latin typeface="Courier New"/>
                <a:cs typeface="Courier New"/>
              </a:rPr>
              <a:t>. </a:t>
            </a:r>
            <a:r>
              <a:rPr lang="it-IT" sz="2400" err="1">
                <a:latin typeface="Courier New"/>
                <a:cs typeface="Courier New"/>
              </a:rPr>
              <a:t>Change</a:t>
            </a:r>
            <a:r>
              <a:rPr lang="it-IT" sz="2400">
                <a:latin typeface="Courier New"/>
                <a:cs typeface="Courier New"/>
              </a:rPr>
              <a:t> </a:t>
            </a:r>
            <a:r>
              <a:rPr lang="it-IT" sz="2400" err="1">
                <a:latin typeface="Courier New"/>
                <a:cs typeface="Courier New"/>
              </a:rPr>
              <a:t>attributes</a:t>
            </a:r>
            <a:r>
              <a:rPr lang="it-IT" sz="2400">
                <a:latin typeface="Courier New"/>
                <a:cs typeface="Courier New"/>
              </a:rPr>
              <a:t> are </a:t>
            </a:r>
            <a:r>
              <a:rPr lang="it-IT" sz="2400" err="1">
                <a:latin typeface="Courier New"/>
                <a:cs typeface="Courier New"/>
              </a:rPr>
              <a:t>independent</a:t>
            </a:r>
            <a:r>
              <a:rPr lang="it-IT" sz="2400">
                <a:latin typeface="Courier New"/>
                <a:cs typeface="Courier New"/>
              </a:rPr>
              <a:t> of the time </a:t>
            </a:r>
            <a:r>
              <a:rPr lang="it-IT" sz="2400" err="1">
                <a:latin typeface="Courier New"/>
                <a:cs typeface="Courier New"/>
              </a:rPr>
              <a:t>stamp</a:t>
            </a:r>
            <a:r>
              <a:rPr lang="it-IT" sz="2400">
                <a:latin typeface="Courier New"/>
                <a:cs typeface="Courier New"/>
              </a:rPr>
              <a:t> </a:t>
            </a:r>
            <a:r>
              <a:rPr lang="it-IT" sz="2400" err="1">
                <a:latin typeface="Courier New"/>
                <a:cs typeface="Courier New"/>
              </a:rPr>
              <a:t>resolution</a:t>
            </a:r>
            <a:r>
              <a:rPr lang="it-IT" sz="2400">
                <a:latin typeface="Courier New"/>
                <a:cs typeface="Courier New"/>
              </a:rPr>
              <a:t> on </a:t>
            </a:r>
            <a:r>
              <a:rPr lang="it-IT" sz="2400" err="1">
                <a:latin typeface="Courier New"/>
                <a:cs typeface="Courier New"/>
              </a:rPr>
              <a:t>either</a:t>
            </a:r>
            <a:r>
              <a:rPr lang="it-IT" sz="2400">
                <a:latin typeface="Courier New"/>
                <a:cs typeface="Courier New"/>
              </a:rPr>
              <a:t> the server or client, </a:t>
            </a:r>
            <a:r>
              <a:rPr lang="it-IT" sz="2400" err="1">
                <a:latin typeface="Courier New"/>
                <a:cs typeface="Courier New"/>
              </a:rPr>
              <a:t>however</a:t>
            </a:r>
            <a:r>
              <a:rPr lang="it-IT" sz="2400">
                <a:latin typeface="Courier New"/>
                <a:cs typeface="Courier New"/>
              </a:rPr>
              <a:t>.</a:t>
            </a:r>
            <a:endParaRPr lang="it-IT">
              <a:solidFill>
                <a:schemeClr val="tx1"/>
              </a:solidFill>
              <a:latin typeface="Courier New"/>
              <a:cs typeface="Courier New"/>
            </a:endParaRPr>
          </a:p>
          <a:p>
            <a:pPr lvl="1"/>
            <a:endParaRPr lang="it-IT" sz="2000">
              <a:latin typeface="Courier New"/>
              <a:cs typeface="Courier New"/>
            </a:endParaRPr>
          </a:p>
          <a:p>
            <a:pPr lvl="1"/>
            <a:endParaRPr lang="it-IT" sz="2000">
              <a:cs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 altLang="it-IT"/>
              <a:t>LNF 16-20/4/2018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altLang="it-IT"/>
              <a:t>Corso RedHat per sistemisti INFN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0303F-6F7F-4EBC-A3E6-014319F2BCF4}" type="slidenum">
              <a:rPr lang="it-IT" altLang="it-IT" smtClean="0"/>
              <a:pPr/>
              <a:t>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61332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NFSv4</a:t>
            </a:r>
            <a:r>
              <a:rPr lang="it-IT">
                <a:cs typeface="Arial"/>
              </a:rPr>
              <a:t> </a:t>
            </a:r>
            <a:r>
              <a:rPr lang="it-IT" err="1">
                <a:cs typeface="Arial"/>
              </a:rPr>
              <a:t>Caching</a:t>
            </a:r>
            <a:endParaRPr lang="it-IT" err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3643"/>
            <a:ext cx="8229600" cy="4785395"/>
          </a:xfrm>
        </p:spPr>
        <p:txBody>
          <a:bodyPr/>
          <a:lstStyle/>
          <a:p>
            <a:pPr marL="274320" indent="-274320" algn="just">
              <a:spcBef>
                <a:spcPts val="1800"/>
              </a:spcBef>
              <a:buNone/>
            </a:pPr>
            <a:r>
              <a:rPr lang="it-IT" sz="2000">
                <a:latin typeface="Courier New"/>
                <a:cs typeface="Courier New"/>
              </a:rPr>
              <a:t>A </a:t>
            </a:r>
            <a:r>
              <a:rPr lang="it-IT" sz="2000" b="1" i="1">
                <a:latin typeface="Courier New"/>
                <a:cs typeface="Courier New"/>
              </a:rPr>
              <a:t>file </a:t>
            </a:r>
            <a:r>
              <a:rPr lang="it-IT" sz="2000" b="1" i="1" err="1">
                <a:latin typeface="Courier New"/>
                <a:cs typeface="Courier New"/>
              </a:rPr>
              <a:t>delegation</a:t>
            </a:r>
            <a:r>
              <a:rPr lang="it-IT" sz="2000">
                <a:latin typeface="Courier New"/>
                <a:cs typeface="Courier New"/>
              </a:rPr>
              <a:t> </a:t>
            </a:r>
            <a:r>
              <a:rPr lang="it-IT" sz="2000" err="1">
                <a:latin typeface="Courier New"/>
                <a:cs typeface="Courier New"/>
              </a:rPr>
              <a:t>is</a:t>
            </a:r>
            <a:r>
              <a:rPr lang="it-IT" sz="2000">
                <a:latin typeface="Courier New"/>
                <a:cs typeface="Courier New"/>
              </a:rPr>
              <a:t> a </a:t>
            </a:r>
            <a:r>
              <a:rPr lang="it-IT" sz="2000" err="1">
                <a:latin typeface="Courier New"/>
                <a:cs typeface="Courier New"/>
              </a:rPr>
              <a:t>contract</a:t>
            </a:r>
            <a:r>
              <a:rPr lang="it-IT" sz="2000">
                <a:latin typeface="Courier New"/>
                <a:cs typeface="Courier New"/>
              </a:rPr>
              <a:t> </a:t>
            </a:r>
            <a:r>
              <a:rPr lang="it-IT" sz="2000" err="1">
                <a:latin typeface="Courier New"/>
                <a:cs typeface="Courier New"/>
              </a:rPr>
              <a:t>between</a:t>
            </a:r>
            <a:r>
              <a:rPr lang="it-IT" sz="2000">
                <a:latin typeface="Courier New"/>
                <a:cs typeface="Courier New"/>
              </a:rPr>
              <a:t> an NFS </a:t>
            </a:r>
            <a:r>
              <a:rPr lang="it-IT" sz="2000" err="1">
                <a:latin typeface="Courier New"/>
                <a:cs typeface="Courier New"/>
              </a:rPr>
              <a:t>version</a:t>
            </a:r>
            <a:r>
              <a:rPr lang="it-IT" sz="2000">
                <a:latin typeface="Courier New"/>
                <a:cs typeface="Courier New"/>
              </a:rPr>
              <a:t> 4 client and server </a:t>
            </a:r>
            <a:r>
              <a:rPr lang="it-IT" sz="2000" err="1">
                <a:latin typeface="Courier New"/>
                <a:cs typeface="Courier New"/>
              </a:rPr>
              <a:t>that</a:t>
            </a:r>
            <a:r>
              <a:rPr lang="it-IT" sz="2000">
                <a:latin typeface="Courier New"/>
                <a:cs typeface="Courier New"/>
              </a:rPr>
              <a:t> </a:t>
            </a:r>
            <a:r>
              <a:rPr lang="it-IT" sz="2000" err="1">
                <a:latin typeface="Courier New"/>
                <a:cs typeface="Courier New"/>
              </a:rPr>
              <a:t>allows</a:t>
            </a:r>
            <a:r>
              <a:rPr lang="it-IT" sz="2000">
                <a:latin typeface="Courier New"/>
                <a:cs typeface="Courier New"/>
              </a:rPr>
              <a:t> the client to </a:t>
            </a:r>
            <a:r>
              <a:rPr lang="it-IT" sz="2000" err="1">
                <a:latin typeface="Courier New"/>
                <a:cs typeface="Courier New"/>
              </a:rPr>
              <a:t>treat</a:t>
            </a:r>
            <a:r>
              <a:rPr lang="it-IT" sz="2000">
                <a:latin typeface="Courier New"/>
                <a:cs typeface="Courier New"/>
              </a:rPr>
              <a:t> a file </a:t>
            </a:r>
            <a:r>
              <a:rPr lang="it-IT" sz="2000" err="1">
                <a:latin typeface="Courier New"/>
                <a:cs typeface="Courier New"/>
              </a:rPr>
              <a:t>temporarily</a:t>
            </a:r>
            <a:r>
              <a:rPr lang="it-IT" sz="2000">
                <a:latin typeface="Courier New"/>
                <a:cs typeface="Courier New"/>
              </a:rPr>
              <a:t> </a:t>
            </a:r>
            <a:r>
              <a:rPr lang="it-IT" sz="2000" err="1">
                <a:latin typeface="Courier New"/>
                <a:cs typeface="Courier New"/>
              </a:rPr>
              <a:t>as</a:t>
            </a:r>
            <a:r>
              <a:rPr lang="it-IT" sz="2000">
                <a:latin typeface="Courier New"/>
                <a:cs typeface="Courier New"/>
              </a:rPr>
              <a:t> </a:t>
            </a:r>
            <a:r>
              <a:rPr lang="it-IT" sz="2000" err="1">
                <a:latin typeface="Courier New"/>
                <a:cs typeface="Courier New"/>
              </a:rPr>
              <a:t>if</a:t>
            </a:r>
            <a:r>
              <a:rPr lang="it-IT" sz="2000">
                <a:latin typeface="Courier New"/>
                <a:cs typeface="Courier New"/>
              </a:rPr>
              <a:t> no </a:t>
            </a:r>
            <a:r>
              <a:rPr lang="it-IT" sz="2000" err="1">
                <a:latin typeface="Courier New"/>
                <a:cs typeface="Courier New"/>
              </a:rPr>
              <a:t>other</a:t>
            </a:r>
            <a:r>
              <a:rPr lang="it-IT" sz="2000">
                <a:latin typeface="Courier New"/>
                <a:cs typeface="Courier New"/>
              </a:rPr>
              <a:t> client </a:t>
            </a:r>
            <a:r>
              <a:rPr lang="it-IT" sz="2000" err="1">
                <a:latin typeface="Courier New"/>
                <a:cs typeface="Courier New"/>
              </a:rPr>
              <a:t>is</a:t>
            </a:r>
            <a:r>
              <a:rPr lang="it-IT" sz="2000">
                <a:latin typeface="Courier New"/>
                <a:cs typeface="Courier New"/>
              </a:rPr>
              <a:t> </a:t>
            </a:r>
            <a:r>
              <a:rPr lang="it-IT" sz="2000" err="1">
                <a:latin typeface="Courier New"/>
                <a:cs typeface="Courier New"/>
              </a:rPr>
              <a:t>accessing</a:t>
            </a:r>
            <a:r>
              <a:rPr lang="it-IT" sz="2000">
                <a:latin typeface="Courier New"/>
                <a:cs typeface="Courier New"/>
              </a:rPr>
              <a:t> </a:t>
            </a:r>
            <a:r>
              <a:rPr lang="it-IT" sz="2000" err="1">
                <a:latin typeface="Courier New"/>
                <a:cs typeface="Courier New"/>
              </a:rPr>
              <a:t>it</a:t>
            </a:r>
            <a:r>
              <a:rPr lang="it-IT" sz="2000">
                <a:latin typeface="Courier New"/>
                <a:cs typeface="Courier New"/>
              </a:rPr>
              <a:t>. The server </a:t>
            </a:r>
            <a:r>
              <a:rPr lang="it-IT" sz="2000" err="1">
                <a:latin typeface="Courier New"/>
                <a:cs typeface="Courier New"/>
              </a:rPr>
              <a:t>promises</a:t>
            </a:r>
            <a:r>
              <a:rPr lang="it-IT" sz="2000">
                <a:latin typeface="Courier New"/>
                <a:cs typeface="Courier New"/>
              </a:rPr>
              <a:t> to </a:t>
            </a:r>
            <a:r>
              <a:rPr lang="it-IT" sz="2000" err="1">
                <a:latin typeface="Courier New"/>
                <a:cs typeface="Courier New"/>
              </a:rPr>
              <a:t>notify</a:t>
            </a:r>
            <a:r>
              <a:rPr lang="it-IT" sz="2000">
                <a:latin typeface="Courier New"/>
                <a:cs typeface="Courier New"/>
              </a:rPr>
              <a:t> the client (via a </a:t>
            </a:r>
            <a:r>
              <a:rPr lang="it-IT" sz="2000" err="1">
                <a:latin typeface="Courier New"/>
                <a:cs typeface="Courier New"/>
              </a:rPr>
              <a:t>callback</a:t>
            </a:r>
            <a:r>
              <a:rPr lang="it-IT" sz="2000">
                <a:latin typeface="Courier New"/>
                <a:cs typeface="Courier New"/>
              </a:rPr>
              <a:t> </a:t>
            </a:r>
            <a:r>
              <a:rPr lang="it-IT" sz="2000" err="1">
                <a:latin typeface="Courier New"/>
                <a:cs typeface="Courier New"/>
              </a:rPr>
              <a:t>request</a:t>
            </a:r>
            <a:r>
              <a:rPr lang="it-IT" sz="2000">
                <a:latin typeface="Courier New"/>
                <a:cs typeface="Courier New"/>
              </a:rPr>
              <a:t>) </a:t>
            </a:r>
            <a:r>
              <a:rPr lang="it-IT" sz="2000" err="1">
                <a:latin typeface="Courier New"/>
                <a:cs typeface="Courier New"/>
              </a:rPr>
              <a:t>if</a:t>
            </a:r>
            <a:r>
              <a:rPr lang="it-IT" sz="2000">
                <a:latin typeface="Courier New"/>
                <a:cs typeface="Courier New"/>
              </a:rPr>
              <a:t> </a:t>
            </a:r>
            <a:r>
              <a:rPr lang="it-IT" sz="2000" err="1">
                <a:latin typeface="Courier New"/>
                <a:cs typeface="Courier New"/>
              </a:rPr>
              <a:t>another</a:t>
            </a:r>
            <a:r>
              <a:rPr lang="it-IT" sz="2000">
                <a:latin typeface="Courier New"/>
                <a:cs typeface="Courier New"/>
              </a:rPr>
              <a:t> client </a:t>
            </a:r>
            <a:r>
              <a:rPr lang="it-IT" sz="2000" err="1">
                <a:latin typeface="Courier New"/>
                <a:cs typeface="Courier New"/>
              </a:rPr>
              <a:t>attempts</a:t>
            </a:r>
            <a:r>
              <a:rPr lang="it-IT" sz="2000">
                <a:latin typeface="Courier New"/>
                <a:cs typeface="Courier New"/>
              </a:rPr>
              <a:t> to access </a:t>
            </a:r>
            <a:r>
              <a:rPr lang="it-IT" sz="2000" err="1">
                <a:latin typeface="Courier New"/>
                <a:cs typeface="Courier New"/>
              </a:rPr>
              <a:t>that</a:t>
            </a:r>
            <a:r>
              <a:rPr lang="it-IT" sz="2000">
                <a:latin typeface="Courier New"/>
                <a:cs typeface="Courier New"/>
              </a:rPr>
              <a:t> file. Once a file </a:t>
            </a:r>
            <a:r>
              <a:rPr lang="it-IT" sz="2000" err="1">
                <a:latin typeface="Courier New"/>
                <a:cs typeface="Courier New"/>
              </a:rPr>
              <a:t>has</a:t>
            </a:r>
            <a:r>
              <a:rPr lang="it-IT" sz="2000">
                <a:latin typeface="Courier New"/>
                <a:cs typeface="Courier New"/>
              </a:rPr>
              <a:t> </a:t>
            </a:r>
            <a:r>
              <a:rPr lang="it-IT" sz="2000" err="1">
                <a:latin typeface="Courier New"/>
                <a:cs typeface="Courier New"/>
              </a:rPr>
              <a:t>been</a:t>
            </a:r>
            <a:r>
              <a:rPr lang="it-IT" sz="2000">
                <a:latin typeface="Courier New"/>
                <a:cs typeface="Courier New"/>
              </a:rPr>
              <a:t> </a:t>
            </a:r>
            <a:r>
              <a:rPr lang="it-IT" sz="2000" err="1">
                <a:latin typeface="Courier New"/>
                <a:cs typeface="Courier New"/>
              </a:rPr>
              <a:t>delegated</a:t>
            </a:r>
            <a:r>
              <a:rPr lang="it-IT" sz="2000">
                <a:latin typeface="Courier New"/>
                <a:cs typeface="Courier New"/>
              </a:rPr>
              <a:t> to a client, the client can cache </a:t>
            </a:r>
            <a:r>
              <a:rPr lang="it-IT" sz="2000" err="1">
                <a:latin typeface="Courier New"/>
                <a:cs typeface="Courier New"/>
              </a:rPr>
              <a:t>that</a:t>
            </a:r>
            <a:r>
              <a:rPr lang="it-IT" sz="2000">
                <a:latin typeface="Courier New"/>
                <a:cs typeface="Courier New"/>
              </a:rPr>
              <a:t> </a:t>
            </a:r>
            <a:r>
              <a:rPr lang="it-IT" sz="2000" err="1">
                <a:latin typeface="Courier New"/>
                <a:cs typeface="Courier New"/>
              </a:rPr>
              <a:t>file's</a:t>
            </a:r>
            <a:r>
              <a:rPr lang="it-IT" sz="2000">
                <a:latin typeface="Courier New"/>
                <a:cs typeface="Courier New"/>
              </a:rPr>
              <a:t> data and metadata </a:t>
            </a:r>
            <a:r>
              <a:rPr lang="it-IT" sz="2000" err="1">
                <a:latin typeface="Courier New"/>
                <a:cs typeface="Courier New"/>
              </a:rPr>
              <a:t>aggressively</a:t>
            </a:r>
            <a:r>
              <a:rPr lang="it-IT" sz="2000">
                <a:latin typeface="Courier New"/>
                <a:cs typeface="Courier New"/>
              </a:rPr>
              <a:t> </a:t>
            </a:r>
            <a:r>
              <a:rPr lang="it-IT" sz="2000" err="1">
                <a:latin typeface="Courier New"/>
                <a:cs typeface="Courier New"/>
              </a:rPr>
              <a:t>without</a:t>
            </a:r>
            <a:r>
              <a:rPr lang="it-IT" sz="2000">
                <a:latin typeface="Courier New"/>
                <a:cs typeface="Courier New"/>
              </a:rPr>
              <a:t> </a:t>
            </a:r>
            <a:r>
              <a:rPr lang="it-IT" sz="2000" err="1">
                <a:latin typeface="Courier New"/>
                <a:cs typeface="Courier New"/>
              </a:rPr>
              <a:t>contacting</a:t>
            </a:r>
            <a:r>
              <a:rPr lang="it-IT" sz="2000">
                <a:latin typeface="Courier New"/>
                <a:cs typeface="Courier New"/>
              </a:rPr>
              <a:t> the server.</a:t>
            </a:r>
            <a:endParaRPr lang="en-US">
              <a:cs typeface="Arial"/>
            </a:endParaRPr>
          </a:p>
          <a:p>
            <a:pPr algn="just">
              <a:spcBef>
                <a:spcPts val="1800"/>
              </a:spcBef>
              <a:buNone/>
            </a:pPr>
            <a:r>
              <a:rPr lang="it-IT" sz="2000" err="1">
                <a:latin typeface="Courier New"/>
                <a:cs typeface="Courier New"/>
              </a:rPr>
              <a:t>Servers</a:t>
            </a:r>
            <a:r>
              <a:rPr lang="it-IT" sz="2000">
                <a:latin typeface="Courier New"/>
                <a:cs typeface="Courier New"/>
              </a:rPr>
              <a:t> </a:t>
            </a:r>
            <a:r>
              <a:rPr lang="it-IT" sz="2000" err="1">
                <a:latin typeface="Courier New"/>
                <a:cs typeface="Courier New"/>
              </a:rPr>
              <a:t>grant</a:t>
            </a:r>
            <a:r>
              <a:rPr lang="it-IT" sz="2000">
                <a:latin typeface="Courier New"/>
                <a:cs typeface="Courier New"/>
              </a:rPr>
              <a:t> file </a:t>
            </a:r>
            <a:r>
              <a:rPr lang="it-IT" sz="2000" err="1">
                <a:latin typeface="Courier New"/>
                <a:cs typeface="Courier New"/>
              </a:rPr>
              <a:t>delegations</a:t>
            </a:r>
            <a:r>
              <a:rPr lang="it-IT" sz="2000">
                <a:latin typeface="Courier New"/>
                <a:cs typeface="Courier New"/>
              </a:rPr>
              <a:t> </a:t>
            </a:r>
            <a:r>
              <a:rPr lang="it-IT" sz="2000" err="1">
                <a:latin typeface="Courier New"/>
                <a:cs typeface="Courier New"/>
              </a:rPr>
              <a:t>when</a:t>
            </a:r>
            <a:r>
              <a:rPr lang="it-IT" sz="2000">
                <a:latin typeface="Courier New"/>
                <a:cs typeface="Courier New"/>
              </a:rPr>
              <a:t> a file </a:t>
            </a:r>
            <a:r>
              <a:rPr lang="it-IT" sz="2000" err="1">
                <a:latin typeface="Courier New"/>
                <a:cs typeface="Courier New"/>
              </a:rPr>
              <a:t>is</a:t>
            </a:r>
            <a:r>
              <a:rPr lang="it-IT" sz="2000">
                <a:latin typeface="Courier New"/>
                <a:cs typeface="Courier New"/>
              </a:rPr>
              <a:t> </a:t>
            </a:r>
            <a:r>
              <a:rPr lang="it-IT" sz="2000" err="1">
                <a:latin typeface="Courier New"/>
                <a:cs typeface="Courier New"/>
              </a:rPr>
              <a:t>opened</a:t>
            </a:r>
            <a:r>
              <a:rPr lang="it-IT" sz="2000">
                <a:latin typeface="Courier New"/>
                <a:cs typeface="Courier New"/>
              </a:rPr>
              <a:t>, and can </a:t>
            </a:r>
            <a:r>
              <a:rPr lang="it-IT" sz="2000" err="1">
                <a:latin typeface="Courier New"/>
                <a:cs typeface="Courier New"/>
              </a:rPr>
              <a:t>recall</a:t>
            </a:r>
            <a:r>
              <a:rPr lang="it-IT" sz="2000">
                <a:latin typeface="Courier New"/>
                <a:cs typeface="Courier New"/>
              </a:rPr>
              <a:t> </a:t>
            </a:r>
            <a:r>
              <a:rPr lang="it-IT" sz="2000" err="1">
                <a:latin typeface="Courier New"/>
                <a:cs typeface="Courier New"/>
              </a:rPr>
              <a:t>delegations</a:t>
            </a:r>
            <a:r>
              <a:rPr lang="it-IT" sz="2000">
                <a:latin typeface="Courier New"/>
                <a:cs typeface="Courier New"/>
              </a:rPr>
              <a:t> </a:t>
            </a:r>
            <a:r>
              <a:rPr lang="it-IT" sz="2000" err="1">
                <a:latin typeface="Courier New"/>
                <a:cs typeface="Courier New"/>
              </a:rPr>
              <a:t>at</a:t>
            </a:r>
            <a:r>
              <a:rPr lang="it-IT" sz="2000">
                <a:latin typeface="Courier New"/>
                <a:cs typeface="Courier New"/>
              </a:rPr>
              <a:t> </a:t>
            </a:r>
            <a:r>
              <a:rPr lang="it-IT" sz="2000" err="1">
                <a:latin typeface="Courier New"/>
                <a:cs typeface="Courier New"/>
              </a:rPr>
              <a:t>any</a:t>
            </a:r>
            <a:r>
              <a:rPr lang="it-IT" sz="2000">
                <a:latin typeface="Courier New"/>
                <a:cs typeface="Courier New"/>
              </a:rPr>
              <a:t> time </a:t>
            </a:r>
            <a:r>
              <a:rPr lang="it-IT" sz="2000" err="1">
                <a:latin typeface="Courier New"/>
                <a:cs typeface="Courier New"/>
              </a:rPr>
              <a:t>when</a:t>
            </a:r>
            <a:r>
              <a:rPr lang="it-IT" sz="2000">
                <a:latin typeface="Courier New"/>
                <a:cs typeface="Courier New"/>
              </a:rPr>
              <a:t> </a:t>
            </a:r>
            <a:r>
              <a:rPr lang="it-IT" sz="2000" err="1">
                <a:latin typeface="Courier New"/>
                <a:cs typeface="Courier New"/>
              </a:rPr>
              <a:t>another</a:t>
            </a:r>
            <a:r>
              <a:rPr lang="it-IT" sz="2000">
                <a:latin typeface="Courier New"/>
                <a:cs typeface="Courier New"/>
              </a:rPr>
              <a:t> client </a:t>
            </a:r>
            <a:r>
              <a:rPr lang="it-IT" sz="2000" err="1">
                <a:latin typeface="Courier New"/>
                <a:cs typeface="Courier New"/>
              </a:rPr>
              <a:t>wants</a:t>
            </a:r>
            <a:r>
              <a:rPr lang="it-IT" sz="2000">
                <a:latin typeface="Courier New"/>
                <a:cs typeface="Courier New"/>
              </a:rPr>
              <a:t> access to the file </a:t>
            </a:r>
            <a:r>
              <a:rPr lang="it-IT" sz="2000" err="1">
                <a:latin typeface="Courier New"/>
                <a:cs typeface="Courier New"/>
              </a:rPr>
              <a:t>that</a:t>
            </a:r>
            <a:r>
              <a:rPr lang="it-IT" sz="2000">
                <a:latin typeface="Courier New"/>
                <a:cs typeface="Courier New"/>
              </a:rPr>
              <a:t>  </a:t>
            </a:r>
            <a:r>
              <a:rPr lang="it-IT" sz="2000" err="1">
                <a:latin typeface="Courier New"/>
                <a:cs typeface="Courier New"/>
              </a:rPr>
              <a:t>conflicts</a:t>
            </a:r>
            <a:r>
              <a:rPr lang="it-IT" sz="2000">
                <a:latin typeface="Courier New"/>
                <a:cs typeface="Courier New"/>
              </a:rPr>
              <a:t> with </a:t>
            </a:r>
            <a:r>
              <a:rPr lang="it-IT" sz="2000" err="1">
                <a:latin typeface="Courier New"/>
                <a:cs typeface="Courier New"/>
              </a:rPr>
              <a:t>any</a:t>
            </a:r>
            <a:r>
              <a:rPr lang="it-IT" sz="2000">
                <a:latin typeface="Courier New"/>
                <a:cs typeface="Courier New"/>
              </a:rPr>
              <a:t> </a:t>
            </a:r>
            <a:r>
              <a:rPr lang="it-IT" sz="2000" err="1">
                <a:latin typeface="Courier New"/>
                <a:cs typeface="Courier New"/>
              </a:rPr>
              <a:t>delegations</a:t>
            </a:r>
            <a:r>
              <a:rPr lang="it-IT" sz="2000">
                <a:latin typeface="Courier New"/>
                <a:cs typeface="Courier New"/>
              </a:rPr>
              <a:t> </a:t>
            </a:r>
            <a:r>
              <a:rPr lang="it-IT" sz="2000" err="1">
                <a:latin typeface="Courier New"/>
                <a:cs typeface="Courier New"/>
              </a:rPr>
              <a:t>already</a:t>
            </a:r>
            <a:r>
              <a:rPr lang="it-IT" sz="2000">
                <a:latin typeface="Courier New"/>
                <a:cs typeface="Courier New"/>
              </a:rPr>
              <a:t> </a:t>
            </a:r>
            <a:r>
              <a:rPr lang="it-IT" sz="2000" err="1">
                <a:latin typeface="Courier New"/>
                <a:cs typeface="Courier New"/>
              </a:rPr>
              <a:t>granted</a:t>
            </a:r>
            <a:endParaRPr lang="it-IT" sz="2000">
              <a:solidFill>
                <a:schemeClr val="tx1"/>
              </a:solidFill>
              <a:cs typeface="Arial"/>
            </a:endParaRPr>
          </a:p>
          <a:p>
            <a:pPr marL="274320" indent="-274320" algn="just">
              <a:spcBef>
                <a:spcPts val="1800"/>
              </a:spcBef>
              <a:buNone/>
            </a:pPr>
            <a:endParaRPr lang="it-IT" sz="200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 altLang="it-IT"/>
              <a:t>LNF 16-20/4/2018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altLang="it-IT"/>
              <a:t>Corso RedHat per sistemisti INFN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0303F-6F7F-4EBC-A3E6-014319F2BCF4}" type="slidenum">
              <a:rPr lang="it-IT" altLang="it-IT" smtClean="0"/>
              <a:pPr/>
              <a:t>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28038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NFSv4.</a:t>
            </a:r>
            <a:r>
              <a:rPr lang="it-IT" b="1"/>
              <a:t>???</a:t>
            </a:r>
            <a:r>
              <a:rPr lang="it-IT"/>
              <a:t> 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>
                <a:cs typeface="Arial"/>
              </a:rPr>
              <a:t>Le minor release di nfs4 sono importanti</a:t>
            </a:r>
          </a:p>
          <a:p>
            <a:pPr lvl="1"/>
            <a:r>
              <a:rPr lang="it-IT" sz="2000" dirty="0">
                <a:cs typeface="Arial"/>
              </a:rPr>
              <a:t>Nuove </a:t>
            </a:r>
            <a:r>
              <a:rPr lang="it-IT" sz="2000" dirty="0" err="1">
                <a:cs typeface="Arial"/>
              </a:rPr>
              <a:t>features</a:t>
            </a:r>
            <a:endParaRPr lang="it-IT" sz="2000" dirty="0">
              <a:cs typeface="Arial"/>
            </a:endParaRPr>
          </a:p>
          <a:p>
            <a:r>
              <a:rPr lang="it-IT" sz="2400" dirty="0" err="1">
                <a:cs typeface="Arial"/>
              </a:rPr>
              <a:t>Following</a:t>
            </a:r>
            <a:r>
              <a:rPr lang="it-IT" sz="2400" dirty="0">
                <a:cs typeface="Arial"/>
              </a:rPr>
              <a:t> are the </a:t>
            </a:r>
            <a:r>
              <a:rPr lang="it-IT" sz="2400" dirty="0" err="1">
                <a:cs typeface="Arial"/>
              </a:rPr>
              <a:t>features</a:t>
            </a:r>
            <a:r>
              <a:rPr lang="it-IT" sz="2400" dirty="0">
                <a:cs typeface="Arial"/>
              </a:rPr>
              <a:t> of NFSv4.</a:t>
            </a:r>
            <a:r>
              <a:rPr lang="it-IT" sz="2400" b="1" dirty="0">
                <a:cs typeface="Arial"/>
              </a:rPr>
              <a:t>1</a:t>
            </a:r>
            <a:r>
              <a:rPr lang="it-IT" sz="2400" dirty="0">
                <a:cs typeface="Arial"/>
              </a:rPr>
              <a:t>:</a:t>
            </a:r>
          </a:p>
          <a:p>
            <a:pPr lvl="1" algn="just"/>
            <a:r>
              <a:rPr lang="it-IT" sz="2000" dirty="0" err="1">
                <a:cs typeface="Arial"/>
              </a:rPr>
              <a:t>Enhances</a:t>
            </a:r>
            <a:r>
              <a:rPr lang="it-IT" sz="2000" dirty="0">
                <a:cs typeface="Arial"/>
              </a:rPr>
              <a:t> performance and security of network, and </a:t>
            </a:r>
            <a:r>
              <a:rPr lang="it-IT" sz="2000" dirty="0" err="1">
                <a:cs typeface="Arial"/>
              </a:rPr>
              <a:t>also</a:t>
            </a:r>
            <a:r>
              <a:rPr lang="it-IT" sz="2000" dirty="0">
                <a:cs typeface="Arial"/>
              </a:rPr>
              <a:t> </a:t>
            </a:r>
            <a:r>
              <a:rPr lang="it-IT" sz="2000" dirty="0" err="1">
                <a:cs typeface="Arial"/>
              </a:rPr>
              <a:t>includes</a:t>
            </a:r>
            <a:r>
              <a:rPr lang="it-IT" sz="2000" dirty="0">
                <a:cs typeface="Arial"/>
              </a:rPr>
              <a:t> client-side </a:t>
            </a:r>
            <a:r>
              <a:rPr lang="it-IT" sz="2000" dirty="0" err="1">
                <a:cs typeface="Arial"/>
              </a:rPr>
              <a:t>support</a:t>
            </a:r>
            <a:r>
              <a:rPr lang="it-IT" sz="2000" dirty="0">
                <a:cs typeface="Arial"/>
              </a:rPr>
              <a:t> for </a:t>
            </a:r>
            <a:r>
              <a:rPr lang="it-IT" sz="2000" dirty="0" err="1">
                <a:cs typeface="Arial"/>
              </a:rPr>
              <a:t>Parallel</a:t>
            </a:r>
            <a:r>
              <a:rPr lang="it-IT" sz="2000" dirty="0">
                <a:cs typeface="Arial"/>
              </a:rPr>
              <a:t> NFS (</a:t>
            </a:r>
            <a:r>
              <a:rPr lang="it-IT" sz="2000" dirty="0" err="1">
                <a:cs typeface="Arial"/>
              </a:rPr>
              <a:t>pNFS</a:t>
            </a:r>
            <a:r>
              <a:rPr lang="it-IT" sz="2000" dirty="0">
                <a:cs typeface="Arial"/>
              </a:rPr>
              <a:t>).</a:t>
            </a:r>
            <a:endParaRPr lang="it-IT" sz="2000" dirty="0">
              <a:solidFill>
                <a:schemeClr val="tx1"/>
              </a:solidFill>
              <a:cs typeface="Arial"/>
            </a:endParaRPr>
          </a:p>
          <a:p>
            <a:pPr lvl="1" algn="just"/>
            <a:r>
              <a:rPr lang="it-IT" sz="2000" dirty="0">
                <a:cs typeface="Arial"/>
              </a:rPr>
              <a:t>No </a:t>
            </a:r>
            <a:r>
              <a:rPr lang="it-IT" sz="2000" dirty="0" err="1">
                <a:cs typeface="Arial"/>
              </a:rPr>
              <a:t>longer</a:t>
            </a:r>
            <a:r>
              <a:rPr lang="it-IT" sz="2000" dirty="0">
                <a:cs typeface="Arial"/>
              </a:rPr>
              <a:t> </a:t>
            </a:r>
            <a:r>
              <a:rPr lang="it-IT" sz="2000" dirty="0" err="1">
                <a:cs typeface="Arial"/>
              </a:rPr>
              <a:t>requires</a:t>
            </a:r>
            <a:r>
              <a:rPr lang="it-IT" sz="2000" dirty="0">
                <a:cs typeface="Arial"/>
              </a:rPr>
              <a:t> a separate TCP connection for </a:t>
            </a:r>
            <a:r>
              <a:rPr lang="it-IT" sz="2000" dirty="0" err="1">
                <a:cs typeface="Arial"/>
              </a:rPr>
              <a:t>callbacks</a:t>
            </a:r>
            <a:r>
              <a:rPr lang="it-IT" sz="2000" dirty="0">
                <a:cs typeface="Arial"/>
              </a:rPr>
              <a:t>, </a:t>
            </a:r>
            <a:r>
              <a:rPr lang="it-IT" sz="2000" dirty="0" err="1">
                <a:cs typeface="Arial"/>
              </a:rPr>
              <a:t>which</a:t>
            </a:r>
            <a:r>
              <a:rPr lang="it-IT" sz="2000" dirty="0">
                <a:cs typeface="Arial"/>
              </a:rPr>
              <a:t> </a:t>
            </a:r>
            <a:r>
              <a:rPr lang="it-IT" sz="2000" dirty="0" err="1">
                <a:cs typeface="Arial"/>
              </a:rPr>
              <a:t>allows</a:t>
            </a:r>
            <a:r>
              <a:rPr lang="it-IT" sz="2000" dirty="0">
                <a:cs typeface="Arial"/>
              </a:rPr>
              <a:t> an NFS server to </a:t>
            </a:r>
            <a:r>
              <a:rPr lang="it-IT" sz="2000" dirty="0" err="1">
                <a:cs typeface="Arial"/>
              </a:rPr>
              <a:t>grant</a:t>
            </a:r>
            <a:r>
              <a:rPr lang="it-IT" sz="2000" dirty="0">
                <a:cs typeface="Arial"/>
              </a:rPr>
              <a:t> </a:t>
            </a:r>
            <a:r>
              <a:rPr lang="it-IT" sz="2000" dirty="0" err="1">
                <a:cs typeface="Arial"/>
              </a:rPr>
              <a:t>delegations</a:t>
            </a:r>
            <a:r>
              <a:rPr lang="it-IT" sz="2000" dirty="0">
                <a:cs typeface="Arial"/>
              </a:rPr>
              <a:t> </a:t>
            </a:r>
            <a:r>
              <a:rPr lang="it-IT" sz="2000" dirty="0" err="1">
                <a:cs typeface="Arial"/>
              </a:rPr>
              <a:t>even</a:t>
            </a:r>
            <a:r>
              <a:rPr lang="it-IT" sz="2000" dirty="0">
                <a:cs typeface="Arial"/>
              </a:rPr>
              <a:t> </a:t>
            </a:r>
            <a:r>
              <a:rPr lang="it-IT" sz="2000" dirty="0" err="1">
                <a:cs typeface="Arial"/>
              </a:rPr>
              <a:t>when</a:t>
            </a:r>
            <a:r>
              <a:rPr lang="it-IT" sz="2000" dirty="0">
                <a:cs typeface="Arial"/>
              </a:rPr>
              <a:t> </a:t>
            </a:r>
            <a:r>
              <a:rPr lang="it-IT" sz="2000" dirty="0" err="1">
                <a:cs typeface="Arial"/>
              </a:rPr>
              <a:t>it</a:t>
            </a:r>
            <a:r>
              <a:rPr lang="it-IT" sz="2000" dirty="0">
                <a:cs typeface="Arial"/>
              </a:rPr>
              <a:t> </a:t>
            </a:r>
            <a:r>
              <a:rPr lang="it-IT" sz="2000" dirty="0" err="1">
                <a:cs typeface="Arial"/>
              </a:rPr>
              <a:t>cannot</a:t>
            </a:r>
            <a:r>
              <a:rPr lang="it-IT" sz="2000" dirty="0">
                <a:cs typeface="Arial"/>
              </a:rPr>
              <a:t> </a:t>
            </a:r>
            <a:r>
              <a:rPr lang="it-IT" sz="2000" dirty="0" err="1">
                <a:cs typeface="Arial"/>
              </a:rPr>
              <a:t>contact</a:t>
            </a:r>
            <a:r>
              <a:rPr lang="it-IT" sz="2000" dirty="0">
                <a:cs typeface="Arial"/>
              </a:rPr>
              <a:t> the client. (NAT or a firewall)</a:t>
            </a:r>
          </a:p>
          <a:p>
            <a:pPr lvl="1" algn="just"/>
            <a:r>
              <a:rPr lang="it-IT" sz="2000" dirty="0" err="1">
                <a:cs typeface="Arial"/>
              </a:rPr>
              <a:t>It</a:t>
            </a:r>
            <a:r>
              <a:rPr lang="it-IT" sz="2000" dirty="0">
                <a:cs typeface="Arial"/>
              </a:rPr>
              <a:t> </a:t>
            </a:r>
            <a:r>
              <a:rPr lang="it-IT" sz="2000" dirty="0" err="1">
                <a:cs typeface="Arial"/>
              </a:rPr>
              <a:t>provides</a:t>
            </a:r>
            <a:r>
              <a:rPr lang="it-IT" sz="2000" dirty="0">
                <a:cs typeface="Arial"/>
              </a:rPr>
              <a:t> </a:t>
            </a:r>
            <a:r>
              <a:rPr lang="it-IT" sz="2000" dirty="0" err="1">
                <a:cs typeface="Arial"/>
              </a:rPr>
              <a:t>exactly</a:t>
            </a:r>
            <a:r>
              <a:rPr lang="it-IT" sz="2000" dirty="0">
                <a:cs typeface="Arial"/>
              </a:rPr>
              <a:t>-once </a:t>
            </a:r>
            <a:r>
              <a:rPr lang="it-IT" sz="2000" dirty="0" err="1">
                <a:cs typeface="Arial"/>
              </a:rPr>
              <a:t>semantics</a:t>
            </a:r>
            <a:r>
              <a:rPr lang="it-IT" sz="2000" dirty="0">
                <a:cs typeface="Arial"/>
              </a:rPr>
              <a:t> (</a:t>
            </a:r>
            <a:r>
              <a:rPr lang="it-IT" sz="2000" dirty="0" err="1">
                <a:cs typeface="Arial"/>
              </a:rPr>
              <a:t>except</a:t>
            </a:r>
            <a:r>
              <a:rPr lang="it-IT" sz="2000" dirty="0">
                <a:cs typeface="Arial"/>
              </a:rPr>
              <a:t> for </a:t>
            </a:r>
            <a:r>
              <a:rPr lang="it-IT" sz="2000" dirty="0" err="1">
                <a:cs typeface="Arial"/>
              </a:rPr>
              <a:t>reboot</a:t>
            </a:r>
            <a:r>
              <a:rPr lang="it-IT" sz="2000" dirty="0">
                <a:cs typeface="Arial"/>
              </a:rPr>
              <a:t> </a:t>
            </a:r>
            <a:r>
              <a:rPr lang="it-IT" sz="2000" dirty="0" err="1">
                <a:cs typeface="Arial"/>
              </a:rPr>
              <a:t>operations</a:t>
            </a:r>
            <a:r>
              <a:rPr lang="it-IT" sz="2000" dirty="0">
                <a:cs typeface="Arial"/>
              </a:rPr>
              <a:t>), </a:t>
            </a:r>
            <a:r>
              <a:rPr lang="it-IT" sz="2000" dirty="0" err="1">
                <a:cs typeface="Arial"/>
              </a:rPr>
              <a:t>preventing</a:t>
            </a:r>
            <a:r>
              <a:rPr lang="it-IT" sz="2000" dirty="0">
                <a:cs typeface="Arial"/>
              </a:rPr>
              <a:t> a </a:t>
            </a:r>
            <a:r>
              <a:rPr lang="it-IT" sz="2000" dirty="0" err="1">
                <a:cs typeface="Arial"/>
              </a:rPr>
              <a:t>previous</a:t>
            </a:r>
            <a:r>
              <a:rPr lang="it-IT" sz="2000" dirty="0">
                <a:cs typeface="Arial"/>
              </a:rPr>
              <a:t> </a:t>
            </a:r>
            <a:r>
              <a:rPr lang="it-IT" sz="2000" dirty="0" err="1">
                <a:cs typeface="Arial"/>
              </a:rPr>
              <a:t>issue</a:t>
            </a:r>
            <a:r>
              <a:rPr lang="it-IT" sz="2000" dirty="0">
                <a:cs typeface="Arial"/>
              </a:rPr>
              <a:t> </a:t>
            </a:r>
            <a:r>
              <a:rPr lang="it-IT" sz="2000" dirty="0" err="1">
                <a:cs typeface="Arial"/>
              </a:rPr>
              <a:t>whereby</a:t>
            </a:r>
            <a:r>
              <a:rPr lang="it-IT" sz="2000" dirty="0">
                <a:cs typeface="Arial"/>
              </a:rPr>
              <a:t> </a:t>
            </a:r>
            <a:r>
              <a:rPr lang="it-IT" sz="2000" dirty="0" err="1">
                <a:cs typeface="Arial"/>
              </a:rPr>
              <a:t>certain</a:t>
            </a:r>
            <a:r>
              <a:rPr lang="it-IT" sz="2000" dirty="0">
                <a:cs typeface="Arial"/>
              </a:rPr>
              <a:t> </a:t>
            </a:r>
            <a:r>
              <a:rPr lang="it-IT" sz="2000" dirty="0" err="1">
                <a:cs typeface="Arial"/>
              </a:rPr>
              <a:t>operations</a:t>
            </a:r>
            <a:r>
              <a:rPr lang="it-IT" sz="2000" dirty="0">
                <a:cs typeface="Arial"/>
              </a:rPr>
              <a:t> </a:t>
            </a:r>
            <a:r>
              <a:rPr lang="it-IT" sz="2000" dirty="0" err="1">
                <a:cs typeface="Arial"/>
              </a:rPr>
              <a:t>could</a:t>
            </a:r>
            <a:r>
              <a:rPr lang="it-IT" sz="2000" dirty="0">
                <a:cs typeface="Arial"/>
              </a:rPr>
              <a:t> </a:t>
            </a:r>
            <a:r>
              <a:rPr lang="it-IT" sz="2000" dirty="0" err="1">
                <a:cs typeface="Arial"/>
              </a:rPr>
              <a:t>return</a:t>
            </a:r>
            <a:r>
              <a:rPr lang="it-IT" sz="2000" dirty="0">
                <a:cs typeface="Arial"/>
              </a:rPr>
              <a:t> an inaccurate </a:t>
            </a:r>
            <a:r>
              <a:rPr lang="it-IT" sz="2000" dirty="0" err="1">
                <a:cs typeface="Arial"/>
              </a:rPr>
              <a:t>result</a:t>
            </a:r>
            <a:r>
              <a:rPr lang="it-IT" sz="2000" dirty="0">
                <a:cs typeface="Arial"/>
              </a:rPr>
              <a:t> </a:t>
            </a:r>
            <a:r>
              <a:rPr lang="it-IT" sz="2000" dirty="0" err="1">
                <a:cs typeface="Arial"/>
              </a:rPr>
              <a:t>if</a:t>
            </a:r>
            <a:r>
              <a:rPr lang="it-IT" sz="2000" dirty="0">
                <a:cs typeface="Arial"/>
              </a:rPr>
              <a:t> a </a:t>
            </a:r>
            <a:r>
              <a:rPr lang="it-IT" sz="2000" dirty="0" err="1">
                <a:cs typeface="Arial"/>
              </a:rPr>
              <a:t>reply</a:t>
            </a:r>
            <a:r>
              <a:rPr lang="it-IT" sz="2000" dirty="0">
                <a:cs typeface="Arial"/>
              </a:rPr>
              <a:t> </a:t>
            </a:r>
            <a:r>
              <a:rPr lang="it-IT" sz="2000" dirty="0" err="1">
                <a:cs typeface="Arial"/>
              </a:rPr>
              <a:t>was</a:t>
            </a:r>
            <a:r>
              <a:rPr lang="it-IT" sz="2000" dirty="0">
                <a:cs typeface="Arial"/>
              </a:rPr>
              <a:t> </a:t>
            </a:r>
            <a:r>
              <a:rPr lang="it-IT" sz="2000" dirty="0" err="1">
                <a:cs typeface="Arial"/>
              </a:rPr>
              <a:t>lost</a:t>
            </a:r>
            <a:r>
              <a:rPr lang="it-IT" sz="2000" dirty="0">
                <a:cs typeface="Arial"/>
              </a:rPr>
              <a:t> and the </a:t>
            </a:r>
            <a:r>
              <a:rPr lang="it-IT" sz="2000" dirty="0" err="1">
                <a:cs typeface="Arial"/>
              </a:rPr>
              <a:t>operation</a:t>
            </a:r>
            <a:r>
              <a:rPr lang="it-IT" sz="2000" dirty="0">
                <a:cs typeface="Arial"/>
              </a:rPr>
              <a:t> </a:t>
            </a:r>
            <a:r>
              <a:rPr lang="it-IT" sz="2000" dirty="0" err="1">
                <a:cs typeface="Arial"/>
              </a:rPr>
              <a:t>was</a:t>
            </a:r>
            <a:r>
              <a:rPr lang="it-IT" sz="2000" dirty="0">
                <a:cs typeface="Arial"/>
              </a:rPr>
              <a:t> </a:t>
            </a:r>
            <a:r>
              <a:rPr lang="it-IT" sz="2000" dirty="0" err="1">
                <a:cs typeface="Arial"/>
              </a:rPr>
              <a:t>sent</a:t>
            </a:r>
            <a:r>
              <a:rPr lang="it-IT" sz="2000" dirty="0">
                <a:cs typeface="Arial"/>
              </a:rPr>
              <a:t> </a:t>
            </a:r>
            <a:r>
              <a:rPr lang="it-IT" sz="2000" dirty="0" err="1">
                <a:cs typeface="Arial"/>
              </a:rPr>
              <a:t>twice</a:t>
            </a:r>
            <a:r>
              <a:rPr lang="it-IT" sz="2000" dirty="0">
                <a:cs typeface="Arial"/>
              </a:rPr>
              <a:t>.</a:t>
            </a:r>
            <a:endParaRPr lang="it-IT" sz="2000" dirty="0">
              <a:solidFill>
                <a:schemeClr val="tx1"/>
              </a:solidFill>
              <a:cs typeface="Arial"/>
            </a:endParaRPr>
          </a:p>
          <a:p>
            <a:endParaRPr lang="it-IT" sz="2400" dirty="0">
              <a:cs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 altLang="it-IT"/>
              <a:t>LNF 16-20/4/2018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altLang="it-IT"/>
              <a:t>Corso RedHat per sistemisti INFN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0303F-6F7F-4EBC-A3E6-014319F2BCF4}" type="slidenum">
              <a:rPr lang="it-IT" altLang="it-IT" smtClean="0"/>
              <a:pPr/>
              <a:t>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11930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NFSv4.2 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/>
              <a:t>NFSv4.2 in </a:t>
            </a:r>
            <a:r>
              <a:rPr lang="it-IT" sz="2400" dirty="0" err="1"/>
              <a:t>Red</a:t>
            </a:r>
            <a:r>
              <a:rPr lang="it-IT" sz="2400" dirty="0"/>
              <a:t> </a:t>
            </a:r>
            <a:r>
              <a:rPr lang="it-IT" sz="2400" dirty="0" err="1"/>
              <a:t>Hat</a:t>
            </a:r>
            <a:r>
              <a:rPr lang="it-IT" sz="2400" dirty="0"/>
              <a:t> Enterprise Linux </a:t>
            </a:r>
            <a:r>
              <a:rPr lang="it-IT" sz="2400" b="1" dirty="0"/>
              <a:t>7.5 </a:t>
            </a:r>
            <a:r>
              <a:rPr lang="it-IT" sz="2400" dirty="0"/>
              <a:t>:</a:t>
            </a:r>
          </a:p>
          <a:p>
            <a:pPr lvl="1"/>
            <a:r>
              <a:rPr lang="it-IT" sz="2000" b="1" dirty="0"/>
              <a:t>Server-Side Copy</a:t>
            </a:r>
            <a:r>
              <a:rPr lang="it-IT" sz="2000" dirty="0"/>
              <a:t>:</a:t>
            </a:r>
          </a:p>
          <a:p>
            <a:pPr lvl="2"/>
            <a:r>
              <a:rPr lang="it-IT" sz="1600" dirty="0"/>
              <a:t>NFSv4.2 </a:t>
            </a:r>
            <a:r>
              <a:rPr lang="it-IT" sz="1600" dirty="0" err="1"/>
              <a:t>supports</a:t>
            </a:r>
            <a:r>
              <a:rPr lang="it-IT" sz="1600" dirty="0"/>
              <a:t> </a:t>
            </a:r>
            <a:r>
              <a:rPr lang="it-IT" sz="1600" dirty="0" err="1"/>
              <a:t>copy_file_range</a:t>
            </a:r>
            <a:r>
              <a:rPr lang="it-IT" sz="1600" dirty="0"/>
              <a:t>() </a:t>
            </a:r>
            <a:r>
              <a:rPr lang="it-IT" sz="1600" dirty="0" err="1"/>
              <a:t>system</a:t>
            </a:r>
            <a:r>
              <a:rPr lang="it-IT" sz="1600" dirty="0"/>
              <a:t> call, </a:t>
            </a:r>
            <a:r>
              <a:rPr lang="it-IT" sz="1600" dirty="0" err="1"/>
              <a:t>which</a:t>
            </a:r>
            <a:r>
              <a:rPr lang="it-IT" sz="1600" dirty="0"/>
              <a:t> </a:t>
            </a:r>
            <a:r>
              <a:rPr lang="it-IT" sz="1600" dirty="0" err="1"/>
              <a:t>allows</a:t>
            </a:r>
            <a:r>
              <a:rPr lang="it-IT" sz="1600" dirty="0"/>
              <a:t> the NFS client to </a:t>
            </a:r>
            <a:r>
              <a:rPr lang="it-IT" sz="1600" dirty="0" err="1"/>
              <a:t>efficiently</a:t>
            </a:r>
            <a:r>
              <a:rPr lang="it-IT" sz="1600" dirty="0"/>
              <a:t> copy data </a:t>
            </a:r>
            <a:r>
              <a:rPr lang="it-IT" sz="1600" dirty="0" err="1"/>
              <a:t>without</a:t>
            </a:r>
            <a:r>
              <a:rPr lang="it-IT" sz="1600" dirty="0"/>
              <a:t> </a:t>
            </a:r>
            <a:r>
              <a:rPr lang="it-IT" sz="1600" dirty="0" err="1"/>
              <a:t>wasting</a:t>
            </a:r>
            <a:r>
              <a:rPr lang="it-IT" sz="1600" dirty="0"/>
              <a:t> network </a:t>
            </a:r>
            <a:r>
              <a:rPr lang="it-IT" sz="1600" dirty="0" err="1"/>
              <a:t>resources</a:t>
            </a:r>
            <a:r>
              <a:rPr lang="it-IT" sz="1600" dirty="0"/>
              <a:t>.</a:t>
            </a:r>
          </a:p>
          <a:p>
            <a:pPr lvl="1"/>
            <a:r>
              <a:rPr lang="it-IT" sz="2000" b="1" dirty="0"/>
              <a:t>Sparse </a:t>
            </a:r>
            <a:r>
              <a:rPr lang="it-IT" sz="2000" b="1" dirty="0" err="1"/>
              <a:t>Files</a:t>
            </a:r>
            <a:r>
              <a:rPr lang="it-IT" sz="2000" dirty="0"/>
              <a:t>:</a:t>
            </a:r>
          </a:p>
          <a:p>
            <a:pPr lvl="2"/>
            <a:r>
              <a:rPr lang="it-IT" sz="1600" dirty="0" err="1"/>
              <a:t>It</a:t>
            </a:r>
            <a:r>
              <a:rPr lang="it-IT" sz="1600" dirty="0"/>
              <a:t> </a:t>
            </a:r>
            <a:r>
              <a:rPr lang="it-IT" sz="1600" dirty="0" err="1"/>
              <a:t>verifies</a:t>
            </a:r>
            <a:r>
              <a:rPr lang="it-IT" sz="1600" dirty="0"/>
              <a:t> </a:t>
            </a:r>
            <a:r>
              <a:rPr lang="it-IT" sz="1600" dirty="0" err="1"/>
              <a:t>space</a:t>
            </a:r>
            <a:r>
              <a:rPr lang="it-IT" sz="1600" dirty="0"/>
              <a:t> </a:t>
            </a:r>
            <a:r>
              <a:rPr lang="it-IT" sz="1600" dirty="0" err="1"/>
              <a:t>efficiency</a:t>
            </a:r>
            <a:r>
              <a:rPr lang="it-IT" sz="1600" dirty="0"/>
              <a:t> of a file and </a:t>
            </a:r>
            <a:r>
              <a:rPr lang="it-IT" sz="1600" dirty="0" err="1"/>
              <a:t>allows</a:t>
            </a:r>
            <a:r>
              <a:rPr lang="it-IT" sz="1600" dirty="0"/>
              <a:t> </a:t>
            </a:r>
            <a:r>
              <a:rPr lang="it-IT" sz="1600" dirty="0" err="1"/>
              <a:t>placeholder</a:t>
            </a:r>
            <a:r>
              <a:rPr lang="it-IT" sz="1600" dirty="0"/>
              <a:t> to </a:t>
            </a:r>
            <a:r>
              <a:rPr lang="it-IT" sz="1600" dirty="0" err="1"/>
              <a:t>improve</a:t>
            </a:r>
            <a:r>
              <a:rPr lang="it-IT" sz="1600" dirty="0"/>
              <a:t> </a:t>
            </a:r>
            <a:r>
              <a:rPr lang="it-IT" sz="1600" dirty="0" err="1"/>
              <a:t>storage</a:t>
            </a:r>
            <a:r>
              <a:rPr lang="it-IT" sz="1600" dirty="0"/>
              <a:t> </a:t>
            </a:r>
            <a:r>
              <a:rPr lang="it-IT" sz="1600" dirty="0" err="1"/>
              <a:t>efficiency</a:t>
            </a:r>
            <a:r>
              <a:rPr lang="it-IT" sz="1600" dirty="0"/>
              <a:t>. </a:t>
            </a:r>
            <a:endParaRPr lang="en-US" sz="1600" dirty="0"/>
          </a:p>
          <a:p>
            <a:pPr lvl="1"/>
            <a:r>
              <a:rPr lang="it-IT" sz="2000" b="1" dirty="0"/>
              <a:t>Space </a:t>
            </a:r>
            <a:r>
              <a:rPr lang="it-IT" sz="2000" b="1" dirty="0" err="1"/>
              <a:t>Reservation</a:t>
            </a:r>
            <a:r>
              <a:rPr lang="it-IT" sz="2000" dirty="0"/>
              <a:t>:</a:t>
            </a:r>
          </a:p>
          <a:p>
            <a:pPr lvl="2"/>
            <a:r>
              <a:rPr lang="it-IT" sz="1600" dirty="0" err="1"/>
              <a:t>It</a:t>
            </a:r>
            <a:r>
              <a:rPr lang="it-IT" sz="1600" dirty="0"/>
              <a:t> </a:t>
            </a:r>
            <a:r>
              <a:rPr lang="it-IT" sz="1600" dirty="0" err="1"/>
              <a:t>permits</a:t>
            </a:r>
            <a:r>
              <a:rPr lang="it-IT" sz="1600" dirty="0"/>
              <a:t> </a:t>
            </a:r>
            <a:r>
              <a:rPr lang="it-IT" sz="1600" dirty="0" err="1"/>
              <a:t>storage</a:t>
            </a:r>
            <a:r>
              <a:rPr lang="it-IT" sz="1600" dirty="0"/>
              <a:t> </a:t>
            </a:r>
            <a:r>
              <a:rPr lang="it-IT" sz="1600" dirty="0" err="1"/>
              <a:t>servers</a:t>
            </a:r>
            <a:r>
              <a:rPr lang="it-IT" sz="1600" dirty="0"/>
              <a:t> to </a:t>
            </a:r>
            <a:r>
              <a:rPr lang="it-IT" sz="1600" dirty="0" err="1"/>
              <a:t>reserve</a:t>
            </a:r>
            <a:r>
              <a:rPr lang="it-IT" sz="1600" dirty="0"/>
              <a:t> free </a:t>
            </a:r>
            <a:r>
              <a:rPr lang="it-IT" sz="1600" dirty="0" err="1"/>
              <a:t>space</a:t>
            </a:r>
            <a:r>
              <a:rPr lang="it-IT" sz="1600" dirty="0"/>
              <a:t>, </a:t>
            </a:r>
            <a:r>
              <a:rPr lang="it-IT" sz="1600" dirty="0" err="1"/>
              <a:t>which</a:t>
            </a:r>
            <a:r>
              <a:rPr lang="it-IT" sz="1600" dirty="0"/>
              <a:t> </a:t>
            </a:r>
            <a:r>
              <a:rPr lang="it-IT" sz="1600" dirty="0" err="1"/>
              <a:t>prohibits</a:t>
            </a:r>
            <a:r>
              <a:rPr lang="it-IT" sz="1600" dirty="0"/>
              <a:t> </a:t>
            </a:r>
            <a:r>
              <a:rPr lang="it-IT" sz="1600" dirty="0" err="1"/>
              <a:t>servers</a:t>
            </a:r>
            <a:r>
              <a:rPr lang="it-IT" sz="1600" dirty="0"/>
              <a:t> to </a:t>
            </a:r>
            <a:r>
              <a:rPr lang="it-IT" sz="1600" dirty="0" err="1"/>
              <a:t>run</a:t>
            </a:r>
            <a:r>
              <a:rPr lang="it-IT" sz="1600" dirty="0"/>
              <a:t> out of </a:t>
            </a:r>
            <a:r>
              <a:rPr lang="it-IT" sz="1600" dirty="0" err="1"/>
              <a:t>space</a:t>
            </a:r>
            <a:r>
              <a:rPr lang="it-IT" sz="1600" dirty="0"/>
              <a:t>.</a:t>
            </a:r>
            <a:endParaRPr lang="en-US" sz="1600" dirty="0"/>
          </a:p>
          <a:p>
            <a:pPr lvl="1"/>
            <a:r>
              <a:rPr lang="it-IT" sz="2000" b="1" dirty="0" err="1"/>
              <a:t>Labeled</a:t>
            </a:r>
            <a:r>
              <a:rPr lang="it-IT" sz="2000" b="1" dirty="0"/>
              <a:t> NFS</a:t>
            </a:r>
            <a:r>
              <a:rPr lang="it-IT" sz="2000" dirty="0"/>
              <a:t>:</a:t>
            </a:r>
          </a:p>
          <a:p>
            <a:pPr lvl="2"/>
            <a:r>
              <a:rPr lang="it-IT" sz="1600" dirty="0" err="1"/>
              <a:t>It</a:t>
            </a:r>
            <a:r>
              <a:rPr lang="it-IT" sz="1600" dirty="0"/>
              <a:t> </a:t>
            </a:r>
            <a:r>
              <a:rPr lang="it-IT" sz="1600" dirty="0" err="1"/>
              <a:t>enforces</a:t>
            </a:r>
            <a:r>
              <a:rPr lang="it-IT" sz="1600" dirty="0"/>
              <a:t> data </a:t>
            </a:r>
            <a:r>
              <a:rPr lang="it-IT" sz="1600" dirty="0" err="1"/>
              <a:t>access</a:t>
            </a:r>
            <a:r>
              <a:rPr lang="it-IT" sz="1600" dirty="0"/>
              <a:t> </a:t>
            </a:r>
            <a:r>
              <a:rPr lang="it-IT" sz="1600" dirty="0" err="1"/>
              <a:t>rights</a:t>
            </a:r>
            <a:r>
              <a:rPr lang="it-IT" sz="1600" dirty="0"/>
              <a:t>  and </a:t>
            </a:r>
            <a:r>
              <a:rPr lang="it-IT" sz="1600" dirty="0" err="1"/>
              <a:t>enables</a:t>
            </a:r>
            <a:r>
              <a:rPr lang="it-IT" sz="1600" dirty="0"/>
              <a:t> </a:t>
            </a:r>
            <a:r>
              <a:rPr lang="it-IT" sz="1600" dirty="0" err="1"/>
              <a:t>SELinux</a:t>
            </a:r>
            <a:r>
              <a:rPr lang="it-IT" sz="1600" dirty="0"/>
              <a:t> </a:t>
            </a:r>
            <a:r>
              <a:rPr lang="it-IT" sz="1600" dirty="0" err="1"/>
              <a:t>labels</a:t>
            </a:r>
            <a:r>
              <a:rPr lang="it-IT" sz="1600" dirty="0"/>
              <a:t> </a:t>
            </a:r>
            <a:r>
              <a:rPr lang="it-IT" sz="1600" dirty="0" err="1"/>
              <a:t>betwen</a:t>
            </a:r>
            <a:r>
              <a:rPr lang="it-IT" sz="1600" dirty="0"/>
              <a:t> a client and a server for </a:t>
            </a:r>
            <a:r>
              <a:rPr lang="it-IT" sz="1600" dirty="0" err="1"/>
              <a:t>individual</a:t>
            </a:r>
            <a:r>
              <a:rPr lang="it-IT" sz="1600" dirty="0"/>
              <a:t> </a:t>
            </a:r>
            <a:r>
              <a:rPr lang="it-IT" sz="1600" dirty="0" err="1"/>
              <a:t>files</a:t>
            </a:r>
            <a:r>
              <a:rPr lang="it-IT" sz="1600" dirty="0"/>
              <a:t> on an NFS file </a:t>
            </a:r>
            <a:r>
              <a:rPr lang="it-IT" sz="1600" dirty="0" err="1"/>
              <a:t>system</a:t>
            </a:r>
            <a:r>
              <a:rPr lang="it-IT" sz="1600" dirty="0"/>
              <a:t>.</a:t>
            </a:r>
            <a:endParaRPr lang="it-IT" dirty="0"/>
          </a:p>
          <a:p>
            <a:pPr lvl="1"/>
            <a:r>
              <a:rPr lang="it-IT" sz="2000" b="1" dirty="0"/>
              <a:t>Layout </a:t>
            </a:r>
            <a:r>
              <a:rPr lang="it-IT" sz="2000" b="1" dirty="0" err="1"/>
              <a:t>Enhancements</a:t>
            </a:r>
            <a:r>
              <a:rPr lang="it-IT" sz="2000" b="1" dirty="0"/>
              <a:t>:</a:t>
            </a:r>
          </a:p>
          <a:p>
            <a:pPr lvl="2"/>
            <a:r>
              <a:rPr lang="it-IT" sz="1200" dirty="0"/>
              <a:t>NFSv4.2 </a:t>
            </a:r>
            <a:r>
              <a:rPr lang="it-IT" sz="1200" dirty="0" err="1"/>
              <a:t>provides</a:t>
            </a:r>
            <a:r>
              <a:rPr lang="it-IT" sz="1200" dirty="0"/>
              <a:t> new </a:t>
            </a:r>
            <a:r>
              <a:rPr lang="it-IT" sz="1200" dirty="0" err="1"/>
              <a:t>operation</a:t>
            </a:r>
            <a:r>
              <a:rPr lang="it-IT" sz="1200" dirty="0"/>
              <a:t>, </a:t>
            </a:r>
            <a:r>
              <a:rPr lang="it-IT" sz="1200" dirty="0" err="1"/>
              <a:t>layoutstats</a:t>
            </a:r>
            <a:r>
              <a:rPr lang="it-IT" sz="1200" dirty="0"/>
              <a:t>(), </a:t>
            </a:r>
            <a:r>
              <a:rPr lang="it-IT" sz="1200" dirty="0" err="1"/>
              <a:t>which</a:t>
            </a:r>
            <a:r>
              <a:rPr lang="it-IT" sz="1200" dirty="0"/>
              <a:t> the client can use to </a:t>
            </a:r>
            <a:r>
              <a:rPr lang="it-IT" sz="1200" dirty="0" err="1"/>
              <a:t>notify</a:t>
            </a:r>
            <a:r>
              <a:rPr lang="it-IT" sz="1200" dirty="0"/>
              <a:t> the </a:t>
            </a:r>
            <a:r>
              <a:rPr lang="it-IT" sz="1200" dirty="0" err="1"/>
              <a:t>metadata</a:t>
            </a:r>
            <a:r>
              <a:rPr lang="it-IT" sz="1200" dirty="0"/>
              <a:t> server </a:t>
            </a:r>
            <a:r>
              <a:rPr lang="it-IT" sz="1200" dirty="0" err="1"/>
              <a:t>about</a:t>
            </a:r>
            <a:r>
              <a:rPr lang="it-IT" sz="1200" dirty="0"/>
              <a:t> </a:t>
            </a:r>
            <a:r>
              <a:rPr lang="it-IT" sz="1200" dirty="0" err="1"/>
              <a:t>its</a:t>
            </a:r>
            <a:r>
              <a:rPr lang="it-IT" sz="1200" dirty="0"/>
              <a:t> </a:t>
            </a:r>
            <a:r>
              <a:rPr lang="it-IT" sz="1200" dirty="0" err="1"/>
              <a:t>communication</a:t>
            </a:r>
            <a:r>
              <a:rPr lang="it-IT" sz="1200" dirty="0"/>
              <a:t> with the layout.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 altLang="it-IT"/>
              <a:t>LNF 16-20/4/2018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altLang="it-IT"/>
              <a:t>Corso RedHat per sistemisti INFN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0303F-6F7F-4EBC-A3E6-014319F2BCF4}" type="slidenum">
              <a:rPr lang="it-IT" altLang="it-IT" smtClean="0"/>
              <a:pPr/>
              <a:t>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56569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AUTH_SYS vs AUTH_GSS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/>
              <a:t>AUTH_SYS</a:t>
            </a:r>
            <a:r>
              <a:rPr lang="en-US" sz="2400"/>
              <a:t> </a:t>
            </a:r>
            <a:r>
              <a:rPr lang="en-US" sz="2400" err="1"/>
              <a:t>è</a:t>
            </a:r>
            <a:r>
              <a:rPr lang="en-US" sz="2400"/>
              <a:t> la </a:t>
            </a:r>
            <a:r>
              <a:rPr lang="en-US" sz="2400" err="1"/>
              <a:t>modalità</a:t>
            </a:r>
            <a:r>
              <a:rPr lang="en-US" sz="2400"/>
              <a:t> </a:t>
            </a:r>
            <a:r>
              <a:rPr lang="en-US" sz="2400" err="1"/>
              <a:t>classica</a:t>
            </a:r>
            <a:r>
              <a:rPr lang="en-US" sz="2400"/>
              <a:t> con cui </a:t>
            </a:r>
            <a:r>
              <a:rPr lang="en-US" sz="2400" err="1"/>
              <a:t>vengono</a:t>
            </a:r>
            <a:r>
              <a:rPr lang="en-US" sz="2400"/>
              <a:t> </a:t>
            </a:r>
            <a:r>
              <a:rPr lang="en-US" sz="2400" err="1"/>
              <a:t>autorizzate</a:t>
            </a:r>
            <a:r>
              <a:rPr lang="en-US" sz="2400"/>
              <a:t> le </a:t>
            </a:r>
            <a:r>
              <a:rPr lang="en-US" sz="2400" err="1"/>
              <a:t>operazioni</a:t>
            </a:r>
            <a:r>
              <a:rPr lang="en-US" sz="2400"/>
              <a:t> </a:t>
            </a:r>
            <a:r>
              <a:rPr lang="en-US" sz="2400" err="1"/>
              <a:t>su</a:t>
            </a:r>
            <a:r>
              <a:rPr lang="en-US" sz="2400"/>
              <a:t> NFS</a:t>
            </a:r>
          </a:p>
          <a:p>
            <a:pPr lvl="1"/>
            <a:r>
              <a:rPr lang="en-US" sz="2000"/>
              <a:t>Il server ha </a:t>
            </a:r>
            <a:r>
              <a:rPr lang="en-US" sz="2000" err="1"/>
              <a:t>una</a:t>
            </a:r>
            <a:r>
              <a:rPr lang="en-US" sz="2000"/>
              <a:t> </a:t>
            </a:r>
            <a:r>
              <a:rPr lang="en-US" sz="2000" err="1"/>
              <a:t>lista</a:t>
            </a:r>
            <a:r>
              <a:rPr lang="en-US" sz="2000"/>
              <a:t> di IP </a:t>
            </a:r>
            <a:r>
              <a:rPr lang="en-US" sz="2000" err="1"/>
              <a:t>autorizzati</a:t>
            </a:r>
            <a:r>
              <a:rPr lang="en-US" sz="2000"/>
              <a:t> ad </a:t>
            </a:r>
            <a:r>
              <a:rPr lang="en-US" sz="2000" err="1"/>
              <a:t>eseguire</a:t>
            </a:r>
            <a:r>
              <a:rPr lang="en-US" sz="2000"/>
              <a:t> </a:t>
            </a:r>
            <a:r>
              <a:rPr lang="en-US" sz="2000" err="1"/>
              <a:t>il</a:t>
            </a:r>
            <a:r>
              <a:rPr lang="en-US" sz="2000"/>
              <a:t> mount</a:t>
            </a:r>
          </a:p>
          <a:p>
            <a:pPr lvl="1"/>
            <a:r>
              <a:rPr lang="en-US" sz="2000"/>
              <a:t>Il </a:t>
            </a:r>
            <a:r>
              <a:rPr lang="en-US" sz="2000" err="1"/>
              <a:t>controllo</a:t>
            </a:r>
            <a:r>
              <a:rPr lang="en-US" sz="2000"/>
              <a:t> </a:t>
            </a:r>
            <a:r>
              <a:rPr lang="en-US" sz="2000" err="1"/>
              <a:t>delle</a:t>
            </a:r>
            <a:r>
              <a:rPr lang="en-US" sz="2000"/>
              <a:t> </a:t>
            </a:r>
            <a:r>
              <a:rPr lang="en-US" sz="2000" err="1"/>
              <a:t>autorizzazioni</a:t>
            </a:r>
            <a:r>
              <a:rPr lang="en-US" sz="2000"/>
              <a:t> sui file </a:t>
            </a:r>
            <a:r>
              <a:rPr lang="en-US" sz="2000" err="1"/>
              <a:t>è</a:t>
            </a:r>
            <a:r>
              <a:rPr lang="en-US" sz="2000"/>
              <a:t> </a:t>
            </a:r>
            <a:r>
              <a:rPr lang="en-US" sz="2000" err="1"/>
              <a:t>demandato</a:t>
            </a:r>
            <a:r>
              <a:rPr lang="en-US" sz="2000"/>
              <a:t> </a:t>
            </a:r>
            <a:r>
              <a:rPr lang="en-US" sz="2000" err="1"/>
              <a:t>ai</a:t>
            </a:r>
            <a:r>
              <a:rPr lang="en-US" sz="2000"/>
              <a:t> </a:t>
            </a:r>
            <a:r>
              <a:rPr lang="en-US" sz="2000" b="1"/>
              <a:t>client</a:t>
            </a:r>
            <a:r>
              <a:rPr lang="en-US" sz="2000"/>
              <a:t> </a:t>
            </a:r>
            <a:r>
              <a:rPr lang="en-US" sz="2000" err="1"/>
              <a:t>tramite</a:t>
            </a:r>
            <a:r>
              <a:rPr lang="en-US" sz="2000"/>
              <a:t> </a:t>
            </a:r>
            <a:r>
              <a:rPr lang="en-US" sz="2000" err="1"/>
              <a:t>controllo</a:t>
            </a:r>
            <a:r>
              <a:rPr lang="en-US" sz="2000"/>
              <a:t> </a:t>
            </a:r>
            <a:r>
              <a:rPr lang="en-US" sz="2000" err="1"/>
              <a:t>degli</a:t>
            </a:r>
            <a:r>
              <a:rPr lang="en-US" sz="2000"/>
              <a:t> UID/GID</a:t>
            </a:r>
          </a:p>
          <a:p>
            <a:pPr lvl="2"/>
            <a:r>
              <a:rPr lang="en-US" sz="1600" err="1"/>
              <a:t>Tranne</a:t>
            </a:r>
            <a:r>
              <a:rPr lang="en-US" sz="1600"/>
              <a:t> </a:t>
            </a:r>
            <a:r>
              <a:rPr lang="en-US" sz="1600" err="1"/>
              <a:t>root_squash</a:t>
            </a:r>
            <a:r>
              <a:rPr lang="en-US" sz="1600"/>
              <a:t> e </a:t>
            </a:r>
            <a:r>
              <a:rPr lang="en-US" sz="1600" err="1"/>
              <a:t>all_squash</a:t>
            </a:r>
            <a:endParaRPr lang="en-US" sz="1600"/>
          </a:p>
          <a:p>
            <a:pPr lvl="1"/>
            <a:endParaRPr lang="en-US" sz="1400"/>
          </a:p>
          <a:p>
            <a:r>
              <a:rPr lang="en-US" sz="2400" b="1"/>
              <a:t>AUTH_GSS</a:t>
            </a:r>
            <a:r>
              <a:rPr lang="en-US" sz="2400"/>
              <a:t> </a:t>
            </a:r>
            <a:r>
              <a:rPr lang="en-US" sz="2400" err="1"/>
              <a:t>prevede</a:t>
            </a:r>
            <a:r>
              <a:rPr lang="en-US" sz="2400"/>
              <a:t> </a:t>
            </a:r>
            <a:r>
              <a:rPr lang="en-US" sz="2400" err="1"/>
              <a:t>che</a:t>
            </a:r>
            <a:r>
              <a:rPr lang="en-US" sz="2400"/>
              <a:t> </a:t>
            </a:r>
            <a:r>
              <a:rPr lang="en-US" sz="2400" err="1"/>
              <a:t>il</a:t>
            </a:r>
            <a:r>
              <a:rPr lang="en-US" sz="2400"/>
              <a:t> server non </a:t>
            </a:r>
            <a:r>
              <a:rPr lang="en-US" sz="2400" err="1"/>
              <a:t>si</a:t>
            </a:r>
            <a:r>
              <a:rPr lang="en-US" sz="2400"/>
              <a:t> </a:t>
            </a:r>
            <a:r>
              <a:rPr lang="en-US" sz="2400" err="1"/>
              <a:t>fidi</a:t>
            </a:r>
            <a:r>
              <a:rPr lang="en-US" sz="2400"/>
              <a:t> del </a:t>
            </a:r>
            <a:r>
              <a:rPr lang="en-US" sz="2400" err="1"/>
              <a:t>riconoscimento</a:t>
            </a:r>
            <a:r>
              <a:rPr lang="en-US" sz="2400"/>
              <a:t> </a:t>
            </a:r>
            <a:r>
              <a:rPr lang="en-US" sz="2400" err="1"/>
              <a:t>che</a:t>
            </a:r>
            <a:r>
              <a:rPr lang="en-US" sz="2400"/>
              <a:t> </a:t>
            </a:r>
            <a:r>
              <a:rPr lang="en-US" sz="2400" err="1"/>
              <a:t>il</a:t>
            </a:r>
            <a:r>
              <a:rPr lang="en-US" sz="2400"/>
              <a:t> client fa </a:t>
            </a:r>
            <a:r>
              <a:rPr lang="en-US" sz="2400" err="1"/>
              <a:t>degli</a:t>
            </a:r>
            <a:r>
              <a:rPr lang="en-US" sz="2400"/>
              <a:t> </a:t>
            </a:r>
            <a:r>
              <a:rPr lang="en-US" sz="2400" err="1"/>
              <a:t>utenti</a:t>
            </a:r>
            <a:endParaRPr lang="en-US" sz="2400"/>
          </a:p>
          <a:p>
            <a:pPr lvl="1"/>
            <a:r>
              <a:rPr lang="en-US" sz="2000" err="1"/>
              <a:t>ogni</a:t>
            </a:r>
            <a:r>
              <a:rPr lang="en-US" sz="2000"/>
              <a:t> </a:t>
            </a:r>
            <a:r>
              <a:rPr lang="en-US" sz="2000" err="1"/>
              <a:t>utente</a:t>
            </a:r>
            <a:r>
              <a:rPr lang="en-US" sz="2000"/>
              <a:t> </a:t>
            </a:r>
            <a:r>
              <a:rPr lang="en-US" sz="2000" b="1" err="1"/>
              <a:t>deve</a:t>
            </a:r>
            <a:r>
              <a:rPr lang="en-US" sz="2000"/>
              <a:t> </a:t>
            </a:r>
            <a:r>
              <a:rPr lang="en-US" sz="2000" err="1"/>
              <a:t>presentarsi</a:t>
            </a:r>
            <a:r>
              <a:rPr lang="en-US" sz="2000"/>
              <a:t> con un ticket Kerberos al server</a:t>
            </a:r>
          </a:p>
          <a:p>
            <a:pPr lvl="1"/>
            <a:r>
              <a:rPr lang="en-US" sz="2000"/>
              <a:t>Il </a:t>
            </a:r>
            <a:r>
              <a:rPr lang="en-US" sz="2000" b="1"/>
              <a:t>server</a:t>
            </a:r>
            <a:r>
              <a:rPr lang="en-US" sz="2000"/>
              <a:t> </a:t>
            </a:r>
            <a:r>
              <a:rPr lang="en-US" sz="2000" err="1"/>
              <a:t>verifica</a:t>
            </a:r>
            <a:r>
              <a:rPr lang="en-US" sz="2000"/>
              <a:t> </a:t>
            </a:r>
            <a:r>
              <a:rPr lang="en-US" sz="2000" err="1"/>
              <a:t>i</a:t>
            </a:r>
            <a:r>
              <a:rPr lang="en-US" sz="2000"/>
              <a:t> </a:t>
            </a:r>
            <a:r>
              <a:rPr lang="en-US" sz="2000" err="1"/>
              <a:t>permessi</a:t>
            </a:r>
            <a:r>
              <a:rPr lang="en-US" sz="2000"/>
              <a:t> </a:t>
            </a:r>
            <a:r>
              <a:rPr lang="en-US" sz="2000" err="1"/>
              <a:t>dei</a:t>
            </a:r>
            <a:r>
              <a:rPr lang="en-US" sz="2000"/>
              <a:t> </a:t>
            </a:r>
            <a:r>
              <a:rPr lang="en-US" sz="2000" err="1"/>
              <a:t>singoli</a:t>
            </a:r>
            <a:r>
              <a:rPr lang="en-US" sz="2000"/>
              <a:t> </a:t>
            </a:r>
            <a:r>
              <a:rPr lang="en-US" sz="2000" err="1"/>
              <a:t>utenti</a:t>
            </a:r>
            <a:r>
              <a:rPr lang="en-US" sz="2000"/>
              <a:t> (principal KRB)</a:t>
            </a:r>
          </a:p>
          <a:p>
            <a:pPr lvl="1"/>
            <a:r>
              <a:rPr lang="en-US" sz="2000"/>
              <a:t>Il </a:t>
            </a:r>
            <a:r>
              <a:rPr lang="en-US" sz="2000" b="1"/>
              <a:t>server</a:t>
            </a:r>
            <a:r>
              <a:rPr lang="en-US" sz="2000"/>
              <a:t> </a:t>
            </a:r>
            <a:r>
              <a:rPr lang="en-US" sz="2000" err="1"/>
              <a:t>controlla</a:t>
            </a:r>
            <a:r>
              <a:rPr lang="en-US" sz="2000"/>
              <a:t> </a:t>
            </a:r>
            <a:r>
              <a:rPr lang="en-US" sz="2000" err="1"/>
              <a:t>l'appartenenza</a:t>
            </a:r>
            <a:r>
              <a:rPr lang="en-US" sz="2000"/>
              <a:t> </a:t>
            </a:r>
            <a:r>
              <a:rPr lang="en-US" sz="2000" err="1"/>
              <a:t>degli</a:t>
            </a:r>
            <a:r>
              <a:rPr lang="en-US" sz="2000"/>
              <a:t> </a:t>
            </a:r>
            <a:r>
              <a:rPr lang="en-US" sz="2000" err="1"/>
              <a:t>utenti</a:t>
            </a:r>
            <a:r>
              <a:rPr lang="en-US" sz="2000"/>
              <a:t> a </a:t>
            </a:r>
            <a:r>
              <a:rPr lang="en-US" sz="2000" err="1"/>
              <a:t>gruppi</a:t>
            </a:r>
            <a:r>
              <a:rPr lang="en-US" sz="2000"/>
              <a:t> Unix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 altLang="it-IT"/>
              <a:t>LNF 16-20/4/2018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altLang="it-IT"/>
              <a:t>Corso RedHat per sistemisti INFN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0303F-6F7F-4EBC-A3E6-014319F2BCF4}" type="slidenum">
              <a:rPr lang="it-IT" altLang="it-IT" smtClean="0"/>
              <a:pPr/>
              <a:t>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34863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AUTH_GSS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Per esportare un </a:t>
            </a:r>
            <a:r>
              <a:rPr lang="it-IT" err="1"/>
              <a:t>mount</a:t>
            </a:r>
            <a:r>
              <a:rPr lang="it-IT"/>
              <a:t> con AUTH_GSS</a:t>
            </a:r>
          </a:p>
          <a:p>
            <a:pPr lvl="1"/>
            <a:r>
              <a:rPr lang="it-IT"/>
              <a:t>Client e server devono disporre di ticket </a:t>
            </a:r>
          </a:p>
          <a:p>
            <a:pPr lvl="2"/>
            <a:r>
              <a:rPr lang="it-IT" b="1" err="1"/>
              <a:t>nfs</a:t>
            </a:r>
            <a:r>
              <a:rPr lang="it-IT"/>
              <a:t>/</a:t>
            </a:r>
            <a:r>
              <a:rPr lang="it-IT" err="1"/>
              <a:t>hostname.</a:t>
            </a:r>
            <a:r>
              <a:rPr lang="it-IT" i="1" err="1"/>
              <a:t>domain@REALM</a:t>
            </a:r>
          </a:p>
          <a:p>
            <a:pPr lvl="1"/>
            <a:r>
              <a:rPr lang="it-IT"/>
              <a:t>Tutti gli utenti devono avere ticket </a:t>
            </a:r>
            <a:r>
              <a:rPr lang="it-IT" err="1"/>
              <a:t>Kerberos</a:t>
            </a:r>
            <a:r>
              <a:rPr lang="it-IT"/>
              <a:t> con </a:t>
            </a:r>
            <a:r>
              <a:rPr lang="it-IT" err="1"/>
              <a:t>principal</a:t>
            </a:r>
            <a:r>
              <a:rPr lang="it-IT"/>
              <a:t> = </a:t>
            </a:r>
            <a:r>
              <a:rPr lang="it-IT" i="1" err="1"/>
              <a:t>utente_posix@REALM</a:t>
            </a:r>
            <a:endParaRPr lang="it-IT" i="1"/>
          </a:p>
          <a:p>
            <a:pPr lvl="1"/>
            <a:r>
              <a:rPr lang="it-IT"/>
              <a:t>Export options sec=</a:t>
            </a:r>
          </a:p>
          <a:p>
            <a:pPr lvl="2"/>
            <a:r>
              <a:rPr lang="it-IT"/>
              <a:t>krb5: </a:t>
            </a:r>
            <a:r>
              <a:rPr lang="it-IT" err="1"/>
              <a:t>authentication</a:t>
            </a:r>
            <a:r>
              <a:rPr lang="it-IT"/>
              <a:t> </a:t>
            </a:r>
            <a:r>
              <a:rPr lang="it-IT" err="1"/>
              <a:t>only</a:t>
            </a:r>
            <a:r>
              <a:rPr lang="it-IT"/>
              <a:t> (verifica identità)</a:t>
            </a:r>
          </a:p>
          <a:p>
            <a:pPr lvl="2"/>
            <a:r>
              <a:rPr lang="it-IT"/>
              <a:t>krb5i: </a:t>
            </a:r>
            <a:r>
              <a:rPr lang="it-IT" err="1"/>
              <a:t>integrity</a:t>
            </a:r>
            <a:r>
              <a:rPr lang="it-IT"/>
              <a:t> </a:t>
            </a:r>
            <a:r>
              <a:rPr lang="it-IT" err="1"/>
              <a:t>protection</a:t>
            </a:r>
            <a:r>
              <a:rPr lang="it-IT"/>
              <a:t> (firma del traffico)</a:t>
            </a:r>
          </a:p>
          <a:p>
            <a:pPr lvl="2"/>
            <a:r>
              <a:rPr lang="it-IT"/>
              <a:t>krb5p: privacy </a:t>
            </a:r>
            <a:r>
              <a:rPr lang="it-IT" err="1"/>
              <a:t>protection</a:t>
            </a:r>
            <a:r>
              <a:rPr lang="it-IT"/>
              <a:t> (cifratura del traffico)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 altLang="it-IT"/>
              <a:t>LNF 16-20/4/2018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altLang="it-IT"/>
              <a:t>Corso RedHat per sistemisti INFN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E0303F-6F7F-4EBC-A3E6-014319F2BCF4}" type="slidenum">
              <a:rPr lang="it-IT" altLang="it-IT" smtClean="0"/>
              <a:pPr/>
              <a:t>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49450658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nrico1" id="{4A9052F8-F66B-6C4B-9E6E-F9CCA2B84433}" vid="{4B0775EE-9086-BF45-B68F-986AF79B25C8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1512</Words>
  <Application>Microsoft Macintosh PowerPoint</Application>
  <PresentationFormat>On-screen Show (4:3)</PresentationFormat>
  <Paragraphs>362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Courier New</vt:lpstr>
      <vt:lpstr>Struttura predefinita</vt:lpstr>
      <vt:lpstr>Corso RedHat per sistemisti INFN</vt:lpstr>
      <vt:lpstr>NFSv4 </vt:lpstr>
      <vt:lpstr>NFSv4 </vt:lpstr>
      <vt:lpstr>NFSv4 Caching</vt:lpstr>
      <vt:lpstr>NFSv4 Caching</vt:lpstr>
      <vt:lpstr>NFSv4.??? </vt:lpstr>
      <vt:lpstr>NFSv4.2 </vt:lpstr>
      <vt:lpstr>AUTH_SYS vs AUTH_GSS</vt:lpstr>
      <vt:lpstr>AUTH_GSS</vt:lpstr>
      <vt:lpstr>idmapd</vt:lpstr>
      <vt:lpstr>Idmapd / problemi?</vt:lpstr>
      <vt:lpstr>ACL</vt:lpstr>
      <vt:lpstr>ACL: Type &amp; Flags</vt:lpstr>
      <vt:lpstr>ACL: Principal</vt:lpstr>
      <vt:lpstr>ACL: Permissions</vt:lpstr>
      <vt:lpstr>ACL NFS vs. Posix</vt:lpstr>
      <vt:lpstr>ACL: Comandi</vt:lpstr>
      <vt:lpstr>Locking</vt:lpstr>
      <vt:lpstr>Referral</vt:lpstr>
      <vt:lpstr>Export Options</vt:lpstr>
      <vt:lpstr>Mount Options</vt:lpstr>
      <vt:lpstr>Mount Sync</vt:lpstr>
      <vt:lpstr>Mount Async</vt:lpstr>
      <vt:lpstr>Server sync/async</vt:lpstr>
      <vt:lpstr>Servizi</vt:lpstr>
      <vt:lpstr>FINE</vt:lpstr>
      <vt:lpstr>Replica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RedHat per sistemisti INFN</dc:title>
  <cp:lastModifiedBy>Dael Maselli</cp:lastModifiedBy>
  <cp:revision>96</cp:revision>
  <dcterms:modified xsi:type="dcterms:W3CDTF">2018-11-19T14:35:58Z</dcterms:modified>
</cp:coreProperties>
</file>