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0" r:id="rId4"/>
    <p:sldId id="274" r:id="rId5"/>
    <p:sldId id="277" r:id="rId6"/>
    <p:sldId id="278" r:id="rId7"/>
    <p:sldId id="279" r:id="rId8"/>
    <p:sldId id="282" r:id="rId9"/>
    <p:sldId id="257" r:id="rId10"/>
    <p:sldId id="258" r:id="rId11"/>
    <p:sldId id="259" r:id="rId12"/>
    <p:sldId id="265" r:id="rId13"/>
    <p:sldId id="260" r:id="rId14"/>
    <p:sldId id="261" r:id="rId15"/>
    <p:sldId id="283" r:id="rId16"/>
    <p:sldId id="284" r:id="rId17"/>
    <p:sldId id="285" r:id="rId18"/>
    <p:sldId id="286" r:id="rId19"/>
    <p:sldId id="262" r:id="rId20"/>
    <p:sldId id="263" r:id="rId21"/>
    <p:sldId id="26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6600"/>
    <a:srgbClr val="0000FF"/>
    <a:srgbClr val="F8F8F8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27" autoAdjust="0"/>
  </p:normalViewPr>
  <p:slideViewPr>
    <p:cSldViewPr snapToGrid="0">
      <p:cViewPr varScale="1">
        <p:scale>
          <a:sx n="74" d="100"/>
          <a:sy n="74" d="100"/>
        </p:scale>
        <p:origin x="967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5"/>
          <p:cNvSpPr txBox="1">
            <a:spLocks/>
          </p:cNvSpPr>
          <p:nvPr userDrawn="1"/>
        </p:nvSpPr>
        <p:spPr>
          <a:xfrm>
            <a:off x="11076088" y="6369764"/>
            <a:ext cx="963216" cy="3915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4942407-1BDF-4C31-9A03-87D35CF46FF5}" type="slidenum">
              <a:rPr lang="fr-FR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pPr/>
              <a:t>‹N›</a:t>
            </a:fld>
            <a:endParaRPr lang="fr-F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logoipn.png"/>
          <p:cNvPicPr>
            <a:picLocks noChangeAspect="1"/>
          </p:cNvPicPr>
          <p:nvPr userDrawn="1"/>
        </p:nvPicPr>
        <p:blipFill rotWithShape="1">
          <a:blip r:embed="rId2" cstate="print"/>
          <a:srcRect l="10765" t="9954" r="14818" b="14941"/>
          <a:stretch/>
        </p:blipFill>
        <p:spPr>
          <a:xfrm>
            <a:off x="0" y="0"/>
            <a:ext cx="1645920" cy="1084218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0" y="6413379"/>
            <a:ext cx="1139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M. Fouaidy         AMICI WP5 </a:t>
            </a:r>
            <a:r>
              <a:rPr lang="fr-FR" b="1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Workshop Salerno</a:t>
            </a:r>
            <a:r>
              <a:rPr lang="en-US" sz="18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22/01/2019</a:t>
            </a:r>
            <a:endParaRPr lang="en-GB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AMICI Partner and Industry Days for Scientific Technology Infrastructure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857" y="36049"/>
            <a:ext cx="1274756" cy="50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6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35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766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314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84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52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741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4482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077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19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44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1B77-014F-4B58-8D45-B00360FFB90F}" type="datetimeFigureOut">
              <a:rPr lang="fr-FR" smtClean="0"/>
              <a:t>22/01/2019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6B4D6-FCC0-472E-9026-466EC5A24AED}" type="slidenum">
              <a:rPr lang="fr-FR" smtClean="0"/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535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1946" y="1354165"/>
            <a:ext cx="11599756" cy="44909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9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has been done</a:t>
            </a:r>
          </a:p>
          <a:p>
            <a:pPr marL="514350" indent="-514350">
              <a:lnSpc>
                <a:spcPts val="49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Agenda/Topics  of the Krakow meeting</a:t>
            </a:r>
          </a:p>
          <a:p>
            <a:pPr marL="514350" indent="-514350">
              <a:lnSpc>
                <a:spcPts val="49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Status of the current actions of WP5.2</a:t>
            </a:r>
          </a:p>
          <a:p>
            <a:pPr marL="514350" indent="-514350">
              <a:lnSpc>
                <a:spcPts val="49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Overall Status of WP5.2 actions</a:t>
            </a:r>
          </a:p>
          <a:p>
            <a:pPr marL="514350" indent="-514350">
              <a:lnSpc>
                <a:spcPts val="49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Sources of data and existing database: some ideas</a:t>
            </a:r>
          </a:p>
          <a:p>
            <a:pPr marL="514350" indent="-514350">
              <a:lnSpc>
                <a:spcPts val="49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Krakow talk </a:t>
            </a:r>
          </a:p>
          <a:p>
            <a:pPr marL="514350" indent="-514350">
              <a:lnSpc>
                <a:spcPts val="5100"/>
              </a:lnSpc>
              <a:buFont typeface="+mj-lt"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About the deliverable D5.1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022169" y="216977"/>
            <a:ext cx="471148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Status of WP5.2 activity</a:t>
            </a:r>
          </a:p>
        </p:txBody>
      </p:sp>
    </p:spTree>
    <p:extLst>
      <p:ext uri="{BB962C8B-B14F-4D97-AF65-F5344CB8AC3E}">
        <p14:creationId xmlns:p14="http://schemas.microsoft.com/office/powerpoint/2010/main" val="4144847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568609" y="2612536"/>
            <a:ext cx="8323871" cy="3821275"/>
            <a:chOff x="1" y="2101469"/>
            <a:chExt cx="8964488" cy="3711928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88"/>
            <a:stretch/>
          </p:blipFill>
          <p:spPr bwMode="auto">
            <a:xfrm>
              <a:off x="575556" y="2101469"/>
              <a:ext cx="7220500" cy="86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47"/>
            <a:stretch/>
          </p:blipFill>
          <p:spPr bwMode="auto">
            <a:xfrm>
              <a:off x="1" y="4929265"/>
              <a:ext cx="8964488" cy="884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e 4"/>
            <p:cNvGrpSpPr/>
            <p:nvPr/>
          </p:nvGrpSpPr>
          <p:grpSpPr>
            <a:xfrm>
              <a:off x="107504" y="2965565"/>
              <a:ext cx="8296630" cy="1841671"/>
              <a:chOff x="107504" y="2965565"/>
              <a:chExt cx="8296630" cy="1841671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107504" y="3223059"/>
                <a:ext cx="3024336" cy="1584177"/>
                <a:chOff x="107504" y="3223059"/>
                <a:chExt cx="3024336" cy="1584177"/>
              </a:xfrm>
            </p:grpSpPr>
            <p:sp>
              <p:nvSpPr>
                <p:cNvPr id="15" name="Ellipse 14"/>
                <p:cNvSpPr/>
                <p:nvPr/>
              </p:nvSpPr>
              <p:spPr>
                <a:xfrm>
                  <a:off x="107504" y="3223059"/>
                  <a:ext cx="3024336" cy="158417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575556" y="3356992"/>
                  <a:ext cx="2088233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itchFamily="2" charset="2"/>
                    <a:buChar char="§"/>
                  </a:pPr>
                  <a:r>
                    <a:rPr lang="fr-FR" sz="16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Component #1</a:t>
                  </a:r>
                </a:p>
                <a:p>
                  <a:pPr marL="285750" indent="-285750">
                    <a:buFont typeface="Wingdings" pitchFamily="2" charset="2"/>
                    <a:buChar char="§"/>
                  </a:pPr>
                  <a:endParaRPr lang="fr-FR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285750" indent="-285750">
                    <a:buFont typeface="Wingdings" pitchFamily="2" charset="2"/>
                    <a:buChar char="§"/>
                  </a:pPr>
                  <a:endParaRPr lang="fr-FR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285750" indent="-285750">
                    <a:buFont typeface="Wingdings" pitchFamily="2" charset="2"/>
                    <a:buChar char="§"/>
                  </a:pPr>
                  <a:endParaRPr lang="fr-FR" sz="1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marL="285750" indent="-285750">
                    <a:buFont typeface="Wingdings" pitchFamily="2" charset="2"/>
                    <a:buChar char="§"/>
                  </a:pPr>
                  <a:r>
                    <a:rPr lang="fr-FR" sz="1600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Component #n</a:t>
                  </a:r>
                </a:p>
              </p:txBody>
            </p:sp>
            <p:cxnSp>
              <p:nvCxnSpPr>
                <p:cNvPr id="17" name="Connecteur droit 16"/>
                <p:cNvCxnSpPr/>
                <p:nvPr/>
              </p:nvCxnSpPr>
              <p:spPr>
                <a:xfrm>
                  <a:off x="1568892" y="3688257"/>
                  <a:ext cx="0" cy="57606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" name="Connecteur en angle 6"/>
              <p:cNvCxnSpPr/>
              <p:nvPr/>
            </p:nvCxnSpPr>
            <p:spPr>
              <a:xfrm>
                <a:off x="2411760" y="3356992"/>
                <a:ext cx="1774045" cy="576064"/>
              </a:xfrm>
              <a:prstGeom prst="bentConnector3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lèche vers le bas 7"/>
              <p:cNvSpPr/>
              <p:nvPr/>
            </p:nvSpPr>
            <p:spPr>
              <a:xfrm>
                <a:off x="1109038" y="2965565"/>
                <a:ext cx="360040" cy="314523"/>
              </a:xfrm>
              <a:prstGeom prst="down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4311498" y="3034473"/>
                <a:ext cx="4092636" cy="1710471"/>
                <a:chOff x="4311498" y="3034473"/>
                <a:chExt cx="4092636" cy="1710471"/>
              </a:xfrm>
            </p:grpSpPr>
            <p:sp>
              <p:nvSpPr>
                <p:cNvPr id="10" name="Rectangle à coins arrondis 9"/>
                <p:cNvSpPr/>
                <p:nvPr/>
              </p:nvSpPr>
              <p:spPr>
                <a:xfrm>
                  <a:off x="4311498" y="3645024"/>
                  <a:ext cx="2132710" cy="1099920"/>
                </a:xfrm>
                <a:prstGeom prst="roundRect">
                  <a:avLst/>
                </a:prstGeom>
                <a:noFill/>
                <a:ln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" name="ZoneTexte 10"/>
                <p:cNvSpPr txBox="1"/>
                <p:nvPr/>
              </p:nvSpPr>
              <p:spPr>
                <a:xfrm>
                  <a:off x="4482244" y="3735360"/>
                  <a:ext cx="1601925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Element</a:t>
                  </a:r>
                  <a:r>
                    <a:rPr lang="fr-FR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#1</a:t>
                  </a:r>
                </a:p>
                <a:p>
                  <a:r>
                    <a:rPr lang="fr-FR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r>
                    <a:rPr lang="fr-FR" dirty="0" err="1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Element</a:t>
                  </a:r>
                  <a:r>
                    <a:rPr lang="fr-FR" dirty="0">
                      <a:solidFill>
                        <a:srgbClr val="002060"/>
                      </a:solidFill>
                      <a:latin typeface="Arial" pitchFamily="34" charset="0"/>
                      <a:cs typeface="Arial" pitchFamily="34" charset="0"/>
                    </a:rPr>
                    <a:t> #p</a:t>
                  </a:r>
                </a:p>
              </p:txBody>
            </p:sp>
            <p:cxnSp>
              <p:nvCxnSpPr>
                <p:cNvPr id="12" name="Connecteur en angle 11"/>
                <p:cNvCxnSpPr/>
                <p:nvPr/>
              </p:nvCxnSpPr>
              <p:spPr>
                <a:xfrm flipV="1">
                  <a:off x="6278345" y="3356992"/>
                  <a:ext cx="720080" cy="576064"/>
                </a:xfrm>
                <a:prstGeom prst="bentConnector3">
                  <a:avLst>
                    <a:gd name="adj1" fmla="val 34002"/>
                  </a:avLst>
                </a:prstGeom>
                <a:ln w="38100">
                  <a:solidFill>
                    <a:schemeClr val="tx2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ZoneTexte 12"/>
                <p:cNvSpPr txBox="1"/>
                <p:nvPr/>
              </p:nvSpPr>
              <p:spPr>
                <a:xfrm>
                  <a:off x="6963974" y="3034473"/>
                  <a:ext cx="1440160" cy="1477328"/>
                </a:xfrm>
                <a:prstGeom prst="rect">
                  <a:avLst/>
                </a:prstGeom>
                <a:solidFill>
                  <a:srgbClr val="FFFF99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err="1">
                      <a:latin typeface="Arial" pitchFamily="34" charset="0"/>
                      <a:cs typeface="Arial" pitchFamily="34" charset="0"/>
                    </a:rPr>
                    <a:t>Properties</a:t>
                  </a:r>
                  <a:endParaRPr lang="fr-FR" dirty="0"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fr-FR" dirty="0" err="1">
                      <a:latin typeface="Arial" pitchFamily="34" charset="0"/>
                      <a:cs typeface="Arial" pitchFamily="34" charset="0"/>
                    </a:rPr>
                    <a:t>Suppliers</a:t>
                  </a:r>
                  <a:endParaRPr lang="fr-FR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fr-FR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fr-FR" dirty="0">
                    <a:latin typeface="Arial" pitchFamily="34" charset="0"/>
                    <a:cs typeface="Arial" pitchFamily="34" charset="0"/>
                  </a:endParaRPr>
                </a:p>
                <a:p>
                  <a:endParaRPr lang="fr-FR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Connecteur droit 13"/>
                <p:cNvCxnSpPr/>
                <p:nvPr/>
              </p:nvCxnSpPr>
              <p:spPr>
                <a:xfrm>
                  <a:off x="7491042" y="3688257"/>
                  <a:ext cx="0" cy="576064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8" name="ZoneTexte 17"/>
          <p:cNvSpPr txBox="1"/>
          <p:nvPr/>
        </p:nvSpPr>
        <p:spPr>
          <a:xfrm>
            <a:off x="2861436" y="110500"/>
            <a:ext cx="638821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Philosophy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Database</a:t>
            </a:r>
            <a:r>
              <a:rPr lang="fr-FR" sz="3200" baseline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tructure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6176" y="1648244"/>
            <a:ext cx="3458746" cy="43088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Machine structure (</a:t>
            </a:r>
            <a:r>
              <a:rPr lang="fr-FR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layout</a:t>
            </a:r>
            <a:r>
              <a:rPr lang="fr-FR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95551" y="1388675"/>
            <a:ext cx="614292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 # 1         </a:t>
            </a:r>
            <a:r>
              <a:rPr lang="fr-F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Production  (Source)  </a:t>
            </a:r>
          </a:p>
          <a:p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 # 2           </a:t>
            </a:r>
            <a:r>
              <a:rPr lang="fr-F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Transport (LEBT)</a:t>
            </a:r>
          </a:p>
          <a:p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 #N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476642" y="794470"/>
            <a:ext cx="5397558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Functionnal</a:t>
            </a:r>
            <a:r>
              <a:rPr lang="fr-FR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breakdown structure</a:t>
            </a:r>
          </a:p>
        </p:txBody>
      </p:sp>
      <p:cxnSp>
        <p:nvCxnSpPr>
          <p:cNvPr id="22" name="Connecteur droit 21"/>
          <p:cNvCxnSpPr/>
          <p:nvPr/>
        </p:nvCxnSpPr>
        <p:spPr>
          <a:xfrm>
            <a:off x="4139952" y="1988840"/>
            <a:ext cx="0" cy="30187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Virage 22"/>
          <p:cNvSpPr/>
          <p:nvPr/>
        </p:nvSpPr>
        <p:spPr>
          <a:xfrm>
            <a:off x="2227950" y="836712"/>
            <a:ext cx="1266972" cy="811532"/>
          </a:xfrm>
          <a:prstGeom prst="ben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Flèche vers le bas 23"/>
          <p:cNvSpPr/>
          <p:nvPr/>
        </p:nvSpPr>
        <p:spPr>
          <a:xfrm>
            <a:off x="4730545" y="1182025"/>
            <a:ext cx="334311" cy="323788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208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4"/>
          <a:stretch/>
        </p:blipFill>
        <p:spPr bwMode="auto">
          <a:xfrm>
            <a:off x="1090406" y="749052"/>
            <a:ext cx="11101593" cy="1867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21767"/>
              </p:ext>
            </p:extLst>
          </p:nvPr>
        </p:nvGraphicFramePr>
        <p:xfrm>
          <a:off x="570578" y="3375259"/>
          <a:ext cx="11621421" cy="300263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53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9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5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9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2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857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9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Cavity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Total number of Modules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Cavity frequency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# Cavity per module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# Cavity per section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Cryomodule length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Section length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明朝"/>
                        <a:cs typeface="Calibri" pitchFamily="34" charset="0"/>
                      </a:endParaRPr>
                    </a:p>
                  </a:txBody>
                  <a:tcPr marL="68015" marR="68015" marT="68015" marB="6801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Spoke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352 MHz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n-US" sz="2000" b="1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~ 2.9 m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58.5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明朝"/>
                        <a:cs typeface="Arial" pitchFamily="34" charset="0"/>
                      </a:endParaRPr>
                    </a:p>
                  </a:txBody>
                  <a:tcPr marL="68015" marR="68015" marT="68015" marB="680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Medium-beta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 MHz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6.7 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113.9 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High-beta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0.92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704 MHz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6.7 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227.9 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208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400 m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 marL="68015" marR="68015" marT="68015" marB="680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113614" y="160556"/>
            <a:ext cx="830455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ESS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linac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example of how to proceed</a:t>
            </a:r>
          </a:p>
        </p:txBody>
      </p:sp>
      <p:sp>
        <p:nvSpPr>
          <p:cNvPr id="5" name="Ellipse 4"/>
          <p:cNvSpPr/>
          <p:nvPr/>
        </p:nvSpPr>
        <p:spPr>
          <a:xfrm>
            <a:off x="5786203" y="1049310"/>
            <a:ext cx="1117527" cy="13041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89840" y="2760372"/>
            <a:ext cx="6444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focuse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the spoke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linac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section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249518" y="2826533"/>
            <a:ext cx="864096" cy="390897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9963" y="174151"/>
            <a:ext cx="893301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ESS accelerating  spoke </a:t>
            </a:r>
            <a:r>
              <a:rPr lang="en-US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crymodule</a:t>
            </a: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main parts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213913"/>
            <a:ext cx="3566487" cy="511498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69963" y="799545"/>
            <a:ext cx="95671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Cryomodule housing two fully equipped Double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spoke cavities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65845" y="3277123"/>
            <a:ext cx="144736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Jumper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42705" y="3572626"/>
            <a:ext cx="174965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Cold box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50014" y="4151794"/>
            <a:ext cx="2627467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Heat exchanger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JT valves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Tubing, bellows, connections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MLI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Instrumentation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628484"/>
            <a:ext cx="306034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Cold tuner,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Magnetic shielding,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Power coupler,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Instrumentation</a:t>
            </a:r>
          </a:p>
        </p:txBody>
      </p:sp>
      <p:cxnSp>
        <p:nvCxnSpPr>
          <p:cNvPr id="9" name="Connecteur droit avec flèche 8"/>
          <p:cNvCxnSpPr>
            <a:cxnSpLocks/>
            <a:stCxn id="5" idx="3"/>
          </p:cNvCxnSpPr>
          <p:nvPr/>
        </p:nvCxnSpPr>
        <p:spPr>
          <a:xfrm flipV="1">
            <a:off x="1813205" y="3188963"/>
            <a:ext cx="2698834" cy="31899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cxnSpLocks/>
            <a:stCxn id="6" idx="1"/>
          </p:cNvCxnSpPr>
          <p:nvPr/>
        </p:nvCxnSpPr>
        <p:spPr>
          <a:xfrm flipH="1">
            <a:off x="6025878" y="3803459"/>
            <a:ext cx="1816827" cy="25990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34439" y="3921860"/>
            <a:ext cx="249548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Vacuum insulation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Leak tightness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MLI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Special Bellows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1805" y="5411547"/>
            <a:ext cx="1839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coils </a:t>
            </a:r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 flipV="1">
            <a:off x="2546405" y="4522025"/>
            <a:ext cx="1449531" cy="101406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cxnSpLocks/>
          </p:cNvCxnSpPr>
          <p:nvPr/>
        </p:nvCxnSpPr>
        <p:spPr>
          <a:xfrm flipV="1">
            <a:off x="2533338" y="3803257"/>
            <a:ext cx="1330997" cy="1713123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124539" y="1298433"/>
            <a:ext cx="4327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insulated Cryogenic line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721476" y="6127278"/>
            <a:ext cx="2368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Pumping</a:t>
            </a:r>
            <a:r>
              <a:rPr lang="en-US" sz="2000" dirty="0">
                <a:solidFill>
                  <a:srgbClr val="FF0000"/>
                </a:solidFill>
              </a:rPr>
              <a:t> system</a:t>
            </a:r>
          </a:p>
        </p:txBody>
      </p:sp>
      <p:cxnSp>
        <p:nvCxnSpPr>
          <p:cNvPr id="24" name="Connecteur droit avec flèche 23"/>
          <p:cNvCxnSpPr>
            <a:cxnSpLocks/>
            <a:stCxn id="23" idx="1"/>
          </p:cNvCxnSpPr>
          <p:nvPr/>
        </p:nvCxnSpPr>
        <p:spPr>
          <a:xfrm flipH="1" flipV="1">
            <a:off x="5037893" y="5671405"/>
            <a:ext cx="1683583" cy="65592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cxnSpLocks/>
            <a:stCxn id="15" idx="1"/>
          </p:cNvCxnSpPr>
          <p:nvPr/>
        </p:nvCxnSpPr>
        <p:spPr>
          <a:xfrm flipH="1" flipV="1">
            <a:off x="6052415" y="1481752"/>
            <a:ext cx="1072124" cy="167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120034" y="1794758"/>
            <a:ext cx="507196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 helium heating system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618896" y="2439128"/>
            <a:ext cx="308407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resistors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exchanger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controller</a:t>
            </a:r>
          </a:p>
        </p:txBody>
      </p:sp>
    </p:spTree>
    <p:extLst>
      <p:ext uri="{BB962C8B-B14F-4D97-AF65-F5344CB8AC3E}">
        <p14:creationId xmlns:p14="http://schemas.microsoft.com/office/powerpoint/2010/main" val="970668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25877" y="78537"/>
            <a:ext cx="642507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ESS spoke </a:t>
            </a:r>
            <a:r>
              <a:rPr lang="fr-F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cryomodule</a:t>
            </a:r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 cold 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302658" y="3971260"/>
            <a:ext cx="208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Vacuum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vessel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Stainless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008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695169" y="4831330"/>
            <a:ext cx="18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pipes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48880" y="31512120"/>
            <a:ext cx="2386129" cy="222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366" y="889085"/>
            <a:ext cx="5099106" cy="475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9326435" y="3265512"/>
            <a:ext cx="223216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Cryomodule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00698" y="5874460"/>
            <a:ext cx="161001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Cold box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266206" y="580609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RF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waveguide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882784" y="4809491"/>
            <a:ext cx="320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Thermal radiation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shields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(Cu or Al)</a:t>
            </a:r>
          </a:p>
        </p:txBody>
      </p:sp>
      <p:pic>
        <p:nvPicPr>
          <p:cNvPr id="16" name="Picture 2" descr="D:\IPNO\ESS\CRYOGENIE\MATERIELS\ECHANGEUR\FABRICATION\DOSSIER_FABRICATION\PHOTOS_ECHANGEUR_DATE_ELLIPTIQUES\PHOTOS_ECHANGEUR_DATE_ELLIPTIQUES\WP_20151022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0504" y="4166052"/>
            <a:ext cx="153463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 flipV="1">
            <a:off x="4373506" y="3335895"/>
            <a:ext cx="2303688" cy="4528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2" idx="1"/>
          </p:cNvCxnSpPr>
          <p:nvPr/>
        </p:nvCxnSpPr>
        <p:spPr>
          <a:xfrm flipH="1" flipV="1">
            <a:off x="5421570" y="2429003"/>
            <a:ext cx="3904865" cy="10981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5890449" y="4868181"/>
            <a:ext cx="1000384" cy="98018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1646818" y="2653259"/>
            <a:ext cx="6178048" cy="9318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158345" y="3011405"/>
            <a:ext cx="150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valve</a:t>
            </a:r>
          </a:p>
        </p:txBody>
      </p:sp>
      <p:cxnSp>
        <p:nvCxnSpPr>
          <p:cNvPr id="25" name="Connecteur droit avec flèche 24"/>
          <p:cNvCxnSpPr>
            <a:stCxn id="31" idx="3"/>
          </p:cNvCxnSpPr>
          <p:nvPr/>
        </p:nvCxnSpPr>
        <p:spPr>
          <a:xfrm>
            <a:off x="2295394" y="1985212"/>
            <a:ext cx="2265480" cy="40524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1055756" y="3885214"/>
            <a:ext cx="260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Cryogenic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</a:t>
            </a: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exchanger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155321" y="2377256"/>
            <a:ext cx="320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Thermal radiation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shields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(Cu or Al)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07161" y="1631269"/>
            <a:ext cx="2088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Vacuum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vessel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Stainless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0274" y="3362258"/>
            <a:ext cx="150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JT valves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112425" y="1210014"/>
            <a:ext cx="4794057" cy="46383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ZoneTexte 48"/>
          <p:cNvSpPr txBox="1"/>
          <p:nvPr/>
        </p:nvSpPr>
        <p:spPr>
          <a:xfrm>
            <a:off x="514153" y="1281584"/>
            <a:ext cx="18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Feedthrough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2128603" y="1546549"/>
            <a:ext cx="2779095" cy="5739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ZoneTexte 52"/>
          <p:cNvSpPr txBox="1"/>
          <p:nvPr/>
        </p:nvSpPr>
        <p:spPr>
          <a:xfrm>
            <a:off x="237506" y="5365417"/>
            <a:ext cx="473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Instrumentation (P,T,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cryofluid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,..)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8422751" y="686794"/>
            <a:ext cx="309651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Cryogenic</a:t>
            </a:r>
            <a:r>
              <a:rPr lang="fr-F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line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775277" y="1513520"/>
            <a:ext cx="3291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Vacuum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vessel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Stainless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steel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Bellows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Gasket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MultiLayer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Insulation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(MLI)</a:t>
            </a:r>
          </a:p>
        </p:txBody>
      </p:sp>
      <p:sp>
        <p:nvSpPr>
          <p:cNvPr id="60" name="Rectangle à coins arrondis 59"/>
          <p:cNvSpPr/>
          <p:nvPr/>
        </p:nvSpPr>
        <p:spPr>
          <a:xfrm>
            <a:off x="8699886" y="1470540"/>
            <a:ext cx="3292608" cy="1717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à coins arrondis 60"/>
          <p:cNvSpPr/>
          <p:nvPr/>
        </p:nvSpPr>
        <p:spPr>
          <a:xfrm>
            <a:off x="9012616" y="3928902"/>
            <a:ext cx="3003040" cy="17171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Connecteur droit avec flèche 62"/>
          <p:cNvCxnSpPr/>
          <p:nvPr/>
        </p:nvCxnSpPr>
        <p:spPr>
          <a:xfrm flipH="1">
            <a:off x="7374002" y="1034289"/>
            <a:ext cx="1055382" cy="4933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 flipV="1">
            <a:off x="1703653" y="3019976"/>
            <a:ext cx="2222224" cy="257562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1476855" y="729070"/>
            <a:ext cx="3758963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Some critical components</a:t>
            </a:r>
          </a:p>
        </p:txBody>
      </p:sp>
    </p:spTree>
    <p:extLst>
      <p:ext uri="{BB962C8B-B14F-4D97-AF65-F5344CB8AC3E}">
        <p14:creationId xmlns:p14="http://schemas.microsoft.com/office/powerpoint/2010/main" val="340910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" name="Picture 2" descr="D:\ESS\Images\belle phot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85" r="19896"/>
          <a:stretch>
            <a:fillRect/>
          </a:stretch>
        </p:blipFill>
        <p:spPr bwMode="auto">
          <a:xfrm>
            <a:off x="1425102" y="1478627"/>
            <a:ext cx="4958495" cy="4679721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3732550" y="80501"/>
            <a:ext cx="6835515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the </a:t>
            </a:r>
            <a:r>
              <a:rPr lang="fr-F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fr-FR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design, fabrication?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474706" y="1265245"/>
            <a:ext cx="2186718" cy="40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Vacuum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vessel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4008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5467" y="6029233"/>
            <a:ext cx="1826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Cooling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pipes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000703" y="5721457"/>
            <a:ext cx="2020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Supporting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rods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(Epoxy)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348880" y="31512120"/>
            <a:ext cx="2386129" cy="222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0747" y="2073120"/>
            <a:ext cx="31737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Accelerating</a:t>
            </a:r>
            <a:r>
              <a:rPr lang="fr-FR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SRF </a:t>
            </a:r>
          </a:p>
          <a:p>
            <a:r>
              <a:rPr lang="fr-FR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Cryomodule</a:t>
            </a:r>
            <a:endParaRPr lang="fr-F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32460" y="1384975"/>
            <a:ext cx="320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Thermal radiation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shields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(Cu or Al)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4244810" y="4269680"/>
            <a:ext cx="2277842" cy="139611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2274053" y="3940106"/>
            <a:ext cx="231709" cy="180508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031772" y="5805449"/>
            <a:ext cx="2231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Magnetic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shields</a:t>
            </a:r>
            <a:endParaRPr lang="fr-FR" sz="20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Cryoperm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,…)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91482" y="3141270"/>
            <a:ext cx="150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fr-FR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valve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>
            <a:off x="4197246" y="1739431"/>
            <a:ext cx="813639" cy="190317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3704452" y="4666643"/>
            <a:ext cx="1297245" cy="82553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leau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80423"/>
              </p:ext>
            </p:extLst>
          </p:nvPr>
        </p:nvGraphicFramePr>
        <p:xfrm>
          <a:off x="6297276" y="2220113"/>
          <a:ext cx="5876203" cy="3096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859">
                  <a:extLst>
                    <a:ext uri="{9D8B030D-6E8A-4147-A177-3AD203B41FA5}">
                      <a16:colId xmlns:a16="http://schemas.microsoft.com/office/drawing/2014/main" val="1057246871"/>
                    </a:ext>
                  </a:extLst>
                </a:gridCol>
                <a:gridCol w="3305344">
                  <a:extLst>
                    <a:ext uri="{9D8B030D-6E8A-4147-A177-3AD203B41FA5}">
                      <a16:colId xmlns:a16="http://schemas.microsoft.com/office/drawing/2014/main" val="302714146"/>
                    </a:ext>
                  </a:extLst>
                </a:gridCol>
              </a:tblGrid>
              <a:tr h="350183">
                <a:tc>
                  <a:txBody>
                    <a:bodyPr/>
                    <a:lstStyle/>
                    <a:p>
                      <a:r>
                        <a:rPr lang="en-US" dirty="0"/>
                        <a:t>Property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Impacted parameters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1335216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dirty="0"/>
                        <a:t>Material,</a:t>
                      </a:r>
                    </a:p>
                    <a:p>
                      <a:r>
                        <a:rPr lang="en-US" dirty="0"/>
                        <a:t>Grade</a:t>
                      </a:r>
                    </a:p>
                    <a:p>
                      <a:r>
                        <a:rPr lang="en-US" dirty="0"/>
                        <a:t>Purity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Fabrication  process (machining,</a:t>
                      </a:r>
                      <a:r>
                        <a:rPr lang="en-US" baseline="0" dirty="0"/>
                        <a:t> welding,..), cost, availability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1870414"/>
                  </a:ext>
                </a:extLst>
              </a:tr>
              <a:tr h="444774">
                <a:tc>
                  <a:txBody>
                    <a:bodyPr/>
                    <a:lstStyle/>
                    <a:p>
                      <a:r>
                        <a:rPr lang="en-US" dirty="0"/>
                        <a:t>Mechanical properties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Vacuum,</a:t>
                      </a:r>
                      <a:r>
                        <a:rPr lang="en-US" baseline="0" dirty="0"/>
                        <a:t> stress vs strain curve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4469778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dirty="0"/>
                        <a:t>Thermal properties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Cryogenic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8150067"/>
                  </a:ext>
                </a:extLst>
              </a:tr>
              <a:tr h="354943">
                <a:tc>
                  <a:txBody>
                    <a:bodyPr/>
                    <a:lstStyle/>
                    <a:p>
                      <a:r>
                        <a:rPr lang="en-US" dirty="0"/>
                        <a:t>Magnetic properties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SRF cavity dynamic</a:t>
                      </a:r>
                      <a:r>
                        <a:rPr lang="en-US" baseline="0" dirty="0"/>
                        <a:t> losses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6222680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dirty="0"/>
                        <a:t>Radiation (neutrons, </a:t>
                      </a:r>
                      <a:r>
                        <a:rPr lang="en-US" dirty="0" err="1"/>
                        <a:t>Xrays</a:t>
                      </a:r>
                      <a:r>
                        <a:rPr lang="en-US" dirty="0"/>
                        <a:t>,..)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Reliability,</a:t>
                      </a:r>
                      <a:r>
                        <a:rPr lang="en-US" baseline="0" dirty="0"/>
                        <a:t> lifetime, performance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8989405"/>
                  </a:ext>
                </a:extLst>
              </a:tr>
            </a:tbl>
          </a:graphicData>
        </a:graphic>
      </p:graphicFrame>
      <p:cxnSp>
        <p:nvCxnSpPr>
          <p:cNvPr id="51" name="Connecteur en angle 50"/>
          <p:cNvCxnSpPr>
            <a:stCxn id="8" idx="3"/>
          </p:cNvCxnSpPr>
          <p:nvPr/>
        </p:nvCxnSpPr>
        <p:spPr>
          <a:xfrm flipV="1">
            <a:off x="2612236" y="4528331"/>
            <a:ext cx="4049470" cy="1700957"/>
          </a:xfrm>
          <a:prstGeom prst="bentConnector3">
            <a:avLst>
              <a:gd name="adj1" fmla="val 29640"/>
            </a:avLst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10215764" y="1673547"/>
            <a:ext cx="85164" cy="57729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75"/>
          <p:cNvCxnSpPr/>
          <p:nvPr/>
        </p:nvCxnSpPr>
        <p:spPr>
          <a:xfrm>
            <a:off x="7166544" y="1771616"/>
            <a:ext cx="988105" cy="78954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/>
          <p:nvPr/>
        </p:nvCxnSpPr>
        <p:spPr>
          <a:xfrm flipV="1">
            <a:off x="5065313" y="4666643"/>
            <a:ext cx="1108916" cy="1088891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7232548" y="5052401"/>
            <a:ext cx="1012229" cy="628677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/>
          <p:cNvSpPr txBox="1"/>
          <p:nvPr/>
        </p:nvSpPr>
        <p:spPr>
          <a:xfrm>
            <a:off x="82132" y="3576256"/>
            <a:ext cx="205925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Flowrate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Leakrate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8930237" y="5927515"/>
            <a:ext cx="24922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output</a:t>
            </a:r>
          </a:p>
        </p:txBody>
      </p:sp>
      <p:sp>
        <p:nvSpPr>
          <p:cNvPr id="121" name="ZoneTexte 120"/>
          <p:cNvSpPr txBox="1"/>
          <p:nvPr/>
        </p:nvSpPr>
        <p:spPr>
          <a:xfrm>
            <a:off x="155979" y="1149958"/>
            <a:ext cx="37483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Keyword (input)</a:t>
            </a:r>
          </a:p>
        </p:txBody>
      </p:sp>
      <p:sp>
        <p:nvSpPr>
          <p:cNvPr id="122" name="Flèche vers le bas 121"/>
          <p:cNvSpPr/>
          <p:nvPr/>
        </p:nvSpPr>
        <p:spPr>
          <a:xfrm flipH="1" flipV="1">
            <a:off x="1286046" y="1601880"/>
            <a:ext cx="395392" cy="49098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lèche vers le bas 122"/>
          <p:cNvSpPr/>
          <p:nvPr/>
        </p:nvSpPr>
        <p:spPr>
          <a:xfrm rot="10800000" flipH="1" flipV="1">
            <a:off x="9692507" y="5309731"/>
            <a:ext cx="482604" cy="6177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88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237" y="1770994"/>
            <a:ext cx="422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SRF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cryomodule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237" y="3096169"/>
            <a:ext cx="2700337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cavity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Lhe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Tuner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Coupler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shields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Thermal Shields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vessel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771740" y="2637953"/>
            <a:ext cx="267328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Cavity 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Nb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Flanges : SS,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8130" y="2484011"/>
            <a:ext cx="211455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</a:p>
        </p:txBody>
      </p:sp>
      <p:sp>
        <p:nvSpPr>
          <p:cNvPr id="6" name="Flèche droite 5"/>
          <p:cNvSpPr/>
          <p:nvPr/>
        </p:nvSpPr>
        <p:spPr>
          <a:xfrm rot="20739751">
            <a:off x="2763743" y="3071699"/>
            <a:ext cx="986115" cy="1748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droite 6"/>
          <p:cNvSpPr/>
          <p:nvPr/>
        </p:nvSpPr>
        <p:spPr>
          <a:xfrm>
            <a:off x="2726270" y="3564564"/>
            <a:ext cx="860391" cy="1985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3547356" y="4752853"/>
            <a:ext cx="2825839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Thermal Shield: Cu, Al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660288" y="3490941"/>
            <a:ext cx="1964530" cy="4148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Tank : SS,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660288" y="5145362"/>
            <a:ext cx="2583654" cy="4130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Vacuum vessel: SS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2645520" y="4873254"/>
            <a:ext cx="864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èche droite 11"/>
          <p:cNvSpPr/>
          <p:nvPr/>
        </p:nvSpPr>
        <p:spPr>
          <a:xfrm>
            <a:off x="2765574" y="5232349"/>
            <a:ext cx="864000" cy="21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4386263" y="2012351"/>
            <a:ext cx="1443038" cy="471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547149" y="1973069"/>
            <a:ext cx="1771650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20910"/>
              </p:ext>
            </p:extLst>
          </p:nvPr>
        </p:nvGraphicFramePr>
        <p:xfrm>
          <a:off x="7154977" y="2649309"/>
          <a:ext cx="4891088" cy="25856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1088">
                  <a:extLst>
                    <a:ext uri="{9D8B030D-6E8A-4147-A177-3AD203B41FA5}">
                      <a16:colId xmlns:a16="http://schemas.microsoft.com/office/drawing/2014/main" val="1057246871"/>
                    </a:ext>
                  </a:extLst>
                </a:gridCol>
              </a:tblGrid>
              <a:tr h="35504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Material, Grade</a:t>
                      </a:r>
                      <a:r>
                        <a:rPr lang="en-US" baseline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Purity treatment, metallurgy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1870414"/>
                  </a:ext>
                </a:extLst>
              </a:tr>
              <a:tr h="444774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(Young and shear modulus, YS,UTS,)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469778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Thermal (Conductivity,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diffusiviy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8150067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 </a:t>
                      </a:r>
                      <a:r>
                        <a:rPr lang="en-US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(Resistivity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992904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Superconducting (TC, HC,JC..)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84347"/>
                  </a:ext>
                </a:extLst>
              </a:tr>
              <a:tr h="354943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Magnetic properties (permeability,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222680"/>
                  </a:ext>
                </a:extLst>
              </a:tr>
              <a:tr h="355046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 (neutrons,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Xrays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989405"/>
                  </a:ext>
                </a:extLst>
              </a:tr>
            </a:tbl>
          </a:graphicData>
        </a:graphic>
      </p:graphicFrame>
      <p:sp>
        <p:nvSpPr>
          <p:cNvPr id="16" name="Flèche droite 15"/>
          <p:cNvSpPr/>
          <p:nvPr/>
        </p:nvSpPr>
        <p:spPr>
          <a:xfrm>
            <a:off x="6494597" y="2029922"/>
            <a:ext cx="1387255" cy="347958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8627896" y="6079320"/>
            <a:ext cx="24922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output</a:t>
            </a:r>
          </a:p>
        </p:txBody>
      </p:sp>
      <p:sp>
        <p:nvSpPr>
          <p:cNvPr id="18" name="Flèche vers le bas 17"/>
          <p:cNvSpPr/>
          <p:nvPr/>
        </p:nvSpPr>
        <p:spPr>
          <a:xfrm>
            <a:off x="9047755" y="5340349"/>
            <a:ext cx="536445" cy="718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211455" y="1108407"/>
            <a:ext cx="249226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input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675002" y="171210"/>
            <a:ext cx="402765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AMICI works?</a:t>
            </a:r>
          </a:p>
        </p:txBody>
      </p:sp>
    </p:spTree>
    <p:extLst>
      <p:ext uri="{BB962C8B-B14F-4D97-AF65-F5344CB8AC3E}">
        <p14:creationId xmlns:p14="http://schemas.microsoft.com/office/powerpoint/2010/main" val="355390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650930" y="1363852"/>
            <a:ext cx="10213382" cy="4897464"/>
            <a:chOff x="657" y="482"/>
            <a:chExt cx="4264" cy="2923"/>
          </a:xfrm>
        </p:grpSpPr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1132" y="666"/>
              <a:ext cx="3698" cy="2596"/>
              <a:chOff x="1132" y="666"/>
              <a:chExt cx="3698" cy="2596"/>
            </a:xfrm>
          </p:grpSpPr>
          <p:pic>
            <p:nvPicPr>
              <p:cNvPr id="23" name="Picture 30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32" y="979"/>
                <a:ext cx="3698" cy="2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Freeform 31"/>
              <p:cNvSpPr>
                <a:spLocks/>
              </p:cNvSpPr>
              <p:nvPr/>
            </p:nvSpPr>
            <p:spPr bwMode="auto">
              <a:xfrm>
                <a:off x="1338" y="666"/>
                <a:ext cx="189" cy="2356"/>
              </a:xfrm>
              <a:custGeom>
                <a:avLst/>
                <a:gdLst>
                  <a:gd name="T0" fmla="*/ 0 w 189"/>
                  <a:gd name="T1" fmla="*/ 2356 h 2356"/>
                  <a:gd name="T2" fmla="*/ 24 w 189"/>
                  <a:gd name="T3" fmla="*/ 534 h 2356"/>
                  <a:gd name="T4" fmla="*/ 108 w 189"/>
                  <a:gd name="T5" fmla="*/ 84 h 2356"/>
                  <a:gd name="T6" fmla="*/ 189 w 189"/>
                  <a:gd name="T7" fmla="*/ 6 h 23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9"/>
                  <a:gd name="T13" fmla="*/ 0 h 2356"/>
                  <a:gd name="T14" fmla="*/ 189 w 189"/>
                  <a:gd name="T15" fmla="*/ 2356 h 23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9" h="2356">
                    <a:moveTo>
                      <a:pt x="0" y="2356"/>
                    </a:moveTo>
                    <a:cubicBezTo>
                      <a:pt x="4" y="2052"/>
                      <a:pt x="6" y="913"/>
                      <a:pt x="24" y="534"/>
                    </a:cubicBezTo>
                    <a:cubicBezTo>
                      <a:pt x="42" y="155"/>
                      <a:pt x="66" y="171"/>
                      <a:pt x="108" y="84"/>
                    </a:cubicBezTo>
                    <a:cubicBezTo>
                      <a:pt x="159" y="0"/>
                      <a:pt x="172" y="22"/>
                      <a:pt x="189" y="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1566" y="482"/>
              <a:ext cx="499" cy="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Laminé (73%)</a:t>
              </a:r>
            </a:p>
          </p:txBody>
        </p:sp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1927" y="890"/>
              <a:ext cx="63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600° C, 2h</a:t>
              </a:r>
            </a:p>
          </p:txBody>
        </p:sp>
        <p:sp>
          <p:nvSpPr>
            <p:cNvPr id="8" name="Text Box 34"/>
            <p:cNvSpPr txBox="1">
              <a:spLocks noChangeArrowheads="1"/>
            </p:cNvSpPr>
            <p:nvPr/>
          </p:nvSpPr>
          <p:spPr bwMode="auto">
            <a:xfrm>
              <a:off x="3016" y="1162"/>
              <a:ext cx="63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700° C, 2h</a:t>
              </a:r>
            </a:p>
          </p:txBody>
        </p:sp>
        <p:sp>
          <p:nvSpPr>
            <p:cNvPr id="9" name="Text Box 35"/>
            <p:cNvSpPr txBox="1">
              <a:spLocks noChangeArrowheads="1"/>
            </p:cNvSpPr>
            <p:nvPr/>
          </p:nvSpPr>
          <p:spPr bwMode="auto">
            <a:xfrm>
              <a:off x="2608" y="2205"/>
              <a:ext cx="63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800° C, 2h</a:t>
              </a:r>
            </a:p>
          </p:txBody>
        </p:sp>
        <p:sp>
          <p:nvSpPr>
            <p:cNvPr id="10" name="Text Box 36"/>
            <p:cNvSpPr txBox="1">
              <a:spLocks noChangeArrowheads="1"/>
            </p:cNvSpPr>
            <p:nvPr/>
          </p:nvSpPr>
          <p:spPr bwMode="auto">
            <a:xfrm>
              <a:off x="4285" y="1525"/>
              <a:ext cx="636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chemeClr val="tx1"/>
                  </a:solidFill>
                </a:rPr>
                <a:t>900° C, 2h</a:t>
              </a:r>
            </a:p>
          </p:txBody>
        </p:sp>
        <p:sp>
          <p:nvSpPr>
            <p:cNvPr id="11" name="Text Box 37"/>
            <p:cNvSpPr txBox="1">
              <a:spLocks noChangeArrowheads="1"/>
            </p:cNvSpPr>
            <p:nvPr/>
          </p:nvSpPr>
          <p:spPr bwMode="auto">
            <a:xfrm>
              <a:off x="3334" y="2886"/>
              <a:ext cx="635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000">
                  <a:solidFill>
                    <a:schemeClr val="tx1"/>
                  </a:solidFill>
                </a:rPr>
                <a:t>À réception</a:t>
              </a:r>
            </a:p>
          </p:txBody>
        </p:sp>
        <p:sp>
          <p:nvSpPr>
            <p:cNvPr id="12" name="Line 38"/>
            <p:cNvSpPr>
              <a:spLocks noChangeShapeType="1"/>
            </p:cNvSpPr>
            <p:nvPr/>
          </p:nvSpPr>
          <p:spPr bwMode="auto">
            <a:xfrm flipH="1">
              <a:off x="1973" y="1071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3379" y="1298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40"/>
            <p:cNvSpPr>
              <a:spLocks noChangeShapeType="1"/>
            </p:cNvSpPr>
            <p:nvPr/>
          </p:nvSpPr>
          <p:spPr bwMode="auto">
            <a:xfrm rot="16200000" flipH="1">
              <a:off x="2948" y="2409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Line 41"/>
            <p:cNvSpPr>
              <a:spLocks noChangeShapeType="1"/>
            </p:cNvSpPr>
            <p:nvPr/>
          </p:nvSpPr>
          <p:spPr bwMode="auto">
            <a:xfrm flipV="1">
              <a:off x="3538" y="2681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Line 42"/>
            <p:cNvSpPr>
              <a:spLocks noChangeShapeType="1"/>
            </p:cNvSpPr>
            <p:nvPr/>
          </p:nvSpPr>
          <p:spPr bwMode="auto">
            <a:xfrm flipH="1">
              <a:off x="4332" y="1661"/>
              <a:ext cx="13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43"/>
            <p:cNvSpPr txBox="1">
              <a:spLocks noChangeArrowheads="1"/>
            </p:cNvSpPr>
            <p:nvPr/>
          </p:nvSpPr>
          <p:spPr bwMode="auto">
            <a:xfrm>
              <a:off x="657" y="935"/>
              <a:ext cx="49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>
                  <a:solidFill>
                    <a:schemeClr val="tx1"/>
                  </a:solidFill>
                </a:rPr>
                <a:t>Contrainte</a:t>
              </a:r>
              <a:r>
                <a:rPr lang="en-US">
                  <a:solidFill>
                    <a:schemeClr val="tx1"/>
                  </a:solidFill>
                </a:rPr>
                <a:t> </a:t>
              </a:r>
              <a:r>
                <a:rPr lang="en-US" sz="1000">
                  <a:solidFill>
                    <a:schemeClr val="tx1"/>
                  </a:solidFill>
                </a:rPr>
                <a:t>(MPa)</a:t>
              </a:r>
            </a:p>
          </p:txBody>
        </p:sp>
        <p:sp>
          <p:nvSpPr>
            <p:cNvPr id="18" name="Text Box 44"/>
            <p:cNvSpPr txBox="1">
              <a:spLocks noChangeArrowheads="1"/>
            </p:cNvSpPr>
            <p:nvPr/>
          </p:nvSpPr>
          <p:spPr bwMode="auto">
            <a:xfrm>
              <a:off x="3969" y="3235"/>
              <a:ext cx="73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>
                  <a:solidFill>
                    <a:schemeClr val="tx1"/>
                  </a:solidFill>
                </a:rPr>
                <a:t>Déformation </a:t>
              </a:r>
              <a:r>
                <a:rPr lang="en-US" sz="1000">
                  <a:solidFill>
                    <a:schemeClr val="tx1"/>
                  </a:solidFill>
                </a:rPr>
                <a:t>(%)</a:t>
              </a:r>
            </a:p>
          </p:txBody>
        </p:sp>
        <p:sp>
          <p:nvSpPr>
            <p:cNvPr id="19" name="Line 45"/>
            <p:cNvSpPr>
              <a:spLocks noChangeShapeType="1"/>
            </p:cNvSpPr>
            <p:nvPr/>
          </p:nvSpPr>
          <p:spPr bwMode="auto">
            <a:xfrm flipH="1">
              <a:off x="1519" y="663"/>
              <a:ext cx="13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46"/>
            <p:cNvSpPr>
              <a:spLocks noChangeShapeType="1"/>
            </p:cNvSpPr>
            <p:nvPr/>
          </p:nvSpPr>
          <p:spPr bwMode="auto">
            <a:xfrm>
              <a:off x="1338" y="845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>
              <a:off x="1342" y="825"/>
              <a:ext cx="91" cy="9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1346" y="805"/>
              <a:ext cx="91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915736" y="109033"/>
            <a:ext cx="6380498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of data: Strain versus strain: metallurgy, heat treatment</a:t>
            </a:r>
          </a:p>
        </p:txBody>
      </p:sp>
    </p:spTree>
    <p:extLst>
      <p:ext uri="{BB962C8B-B14F-4D97-AF65-F5344CB8AC3E}">
        <p14:creationId xmlns:p14="http://schemas.microsoft.com/office/powerpoint/2010/main" val="2935085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9" t="4730" r="25026" b="23677"/>
          <a:stretch/>
        </p:blipFill>
        <p:spPr bwMode="auto">
          <a:xfrm>
            <a:off x="402956" y="1312957"/>
            <a:ext cx="5800707" cy="4280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7" t="5886" r="18455" b="14025"/>
          <a:stretch/>
        </p:blipFill>
        <p:spPr bwMode="auto">
          <a:xfrm>
            <a:off x="7058050" y="1052469"/>
            <a:ext cx="4611946" cy="2875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5" t="20384" r="17636" b="14458"/>
          <a:stretch/>
        </p:blipFill>
        <p:spPr bwMode="auto">
          <a:xfrm>
            <a:off x="6568929" y="4298339"/>
            <a:ext cx="3878381" cy="2436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1" t="82126" r="57428" b="4871"/>
          <a:stretch/>
        </p:blipFill>
        <p:spPr bwMode="auto">
          <a:xfrm>
            <a:off x="3553051" y="3127313"/>
            <a:ext cx="2154850" cy="11389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630476" y="4172408"/>
            <a:ext cx="838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T(K)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89251" y="1387182"/>
            <a:ext cx="135114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k(W/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137046" y="1682289"/>
            <a:ext cx="208606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Phonon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necteur droit avec flèche 8"/>
          <p:cNvCxnSpPr>
            <a:stCxn id="8" idx="1"/>
          </p:cNvCxnSpPr>
          <p:nvPr/>
        </p:nvCxnSpPr>
        <p:spPr>
          <a:xfrm flipH="1">
            <a:off x="2975410" y="1882344"/>
            <a:ext cx="1161636" cy="1083281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8" idx="1"/>
          </p:cNvCxnSpPr>
          <p:nvPr/>
        </p:nvCxnSpPr>
        <p:spPr>
          <a:xfrm flipH="1">
            <a:off x="2881944" y="1882344"/>
            <a:ext cx="1255102" cy="60796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975410" y="103769"/>
            <a:ext cx="6556048" cy="4642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</a:pPr>
            <a:r>
              <a:rPr lang="fr-FR" sz="3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Examples</a:t>
            </a:r>
            <a:r>
              <a:rPr lang="fr-FR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Niobium  thermal data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03663" y="3866147"/>
            <a:ext cx="5398333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Recrystallisation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fr-F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k(T) and </a:t>
            </a:r>
            <a:r>
              <a:rPr lang="fr-FR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hardness</a:t>
            </a:r>
            <a:endParaRPr lang="fr-FR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85039" y="1237912"/>
            <a:ext cx="135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k(W/</a:t>
            </a:r>
            <a:r>
              <a:rPr lang="fr-FR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m.K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641661" y="275798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  <a:latin typeface="Arial Black" pitchFamily="34" charset="0"/>
              </a:rPr>
              <a:t>T(K)</a:t>
            </a:r>
          </a:p>
        </p:txBody>
      </p:sp>
      <p:sp>
        <p:nvSpPr>
          <p:cNvPr id="15" name="Flèche vers le bas 14"/>
          <p:cNvSpPr/>
          <p:nvPr/>
        </p:nvSpPr>
        <p:spPr>
          <a:xfrm rot="7803552">
            <a:off x="9303189" y="3114204"/>
            <a:ext cx="216000" cy="7988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 rot="12853000" flipV="1">
            <a:off x="10439909" y="4228601"/>
            <a:ext cx="288000" cy="936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2862499" y="1259946"/>
            <a:ext cx="12834" cy="32421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862499" y="4850903"/>
            <a:ext cx="42597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78651" y="5702918"/>
            <a:ext cx="4973048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Phonon 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peak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strongly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mechanical</a:t>
            </a:r>
            <a:r>
              <a:rPr lang="fr-FR" sz="2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deformation</a:t>
            </a:r>
            <a:endParaRPr lang="fr-FR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028275" y="711764"/>
            <a:ext cx="16098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Annealed</a:t>
            </a:r>
            <a:endParaRPr lang="fr-F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1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" t="2310" r="945" b="3129"/>
          <a:stretch/>
        </p:blipFill>
        <p:spPr bwMode="auto">
          <a:xfrm>
            <a:off x="893088" y="883405"/>
            <a:ext cx="10414862" cy="537791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2158138" y="132879"/>
            <a:ext cx="7884763" cy="553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Niobium thermal </a:t>
            </a:r>
            <a:r>
              <a:rPr lang="fr-FR" sz="3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conductivity</a:t>
            </a:r>
            <a:r>
              <a:rPr lang="fr-FR" sz="3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data of IPNO</a:t>
            </a:r>
          </a:p>
        </p:txBody>
      </p:sp>
    </p:spTree>
    <p:extLst>
      <p:ext uri="{BB962C8B-B14F-4D97-AF65-F5344CB8AC3E}">
        <p14:creationId xmlns:p14="http://schemas.microsoft.com/office/powerpoint/2010/main" val="3576428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/>
        </p:nvPicPr>
        <p:blipFill rotWithShape="1">
          <a:blip r:embed="rId2" cstate="print"/>
          <a:srcRect l="3452" t="6376" r="4275"/>
          <a:stretch/>
        </p:blipFill>
        <p:spPr bwMode="auto">
          <a:xfrm>
            <a:off x="6931302" y="712559"/>
            <a:ext cx="2124358" cy="161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6"/>
          <p:cNvPicPr>
            <a:picLocks noChangeAspect="1"/>
          </p:cNvPicPr>
          <p:nvPr/>
        </p:nvPicPr>
        <p:blipFill rotWithShape="1">
          <a:blip r:embed="rId3" cstate="print"/>
          <a:srcRect l="17558" r="15523"/>
          <a:stretch/>
        </p:blipFill>
        <p:spPr bwMode="auto">
          <a:xfrm>
            <a:off x="5714474" y="816686"/>
            <a:ext cx="1130935" cy="112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vue8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59784" y="1145362"/>
            <a:ext cx="2664935" cy="17011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16294" y="147264"/>
            <a:ext cx="871686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should be included in AMICI database?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12593" r="12245"/>
          <a:stretch/>
        </p:blipFill>
        <p:spPr bwMode="auto">
          <a:xfrm>
            <a:off x="103454" y="3498463"/>
            <a:ext cx="2177980" cy="157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31351" y="2964957"/>
            <a:ext cx="117229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 field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55284" y="2547181"/>
            <a:ext cx="3961440" cy="2746906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Material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Cavity: High purity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Nb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RRR~300</a:t>
            </a: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Helium tank: Ti</a:t>
            </a: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Flanges: SS or Ti</a:t>
            </a: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Bellows: Ti</a:t>
            </a:r>
          </a:p>
          <a:p>
            <a:pPr>
              <a:lnSpc>
                <a:spcPts val="2300"/>
              </a:lnSpc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Industry know how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Deep drawing</a:t>
            </a: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EBW</a:t>
            </a:r>
          </a:p>
          <a:p>
            <a:pPr>
              <a:lnSpc>
                <a:spcPts val="23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Brazing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31351" y="5242765"/>
            <a:ext cx="8824309" cy="1015663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Material data needed for design and fabrication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Structural (grain size), mechanical properties (E, v, Strain </a:t>
            </a:r>
            <a:r>
              <a:rPr lang="en-US" sz="2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stress curve)</a:t>
            </a:r>
          </a:p>
          <a:p>
            <a:pPr>
              <a:lnSpc>
                <a:spcPts val="2400"/>
              </a:lnSpc>
            </a:pP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Superconducting, electrical  (RRR), thermal properties (Conductivity),…</a:t>
            </a:r>
          </a:p>
        </p:txBody>
      </p:sp>
      <p:pic>
        <p:nvPicPr>
          <p:cNvPr id="10" name="Image 9" descr="modele_libre_1bar2.png"/>
          <p:cNvPicPr>
            <a:picLocks noChangeAspect="1"/>
          </p:cNvPicPr>
          <p:nvPr/>
        </p:nvPicPr>
        <p:blipFill rotWithShape="1">
          <a:blip r:embed="rId6" cstate="print"/>
          <a:srcRect b="15015"/>
          <a:stretch/>
        </p:blipFill>
        <p:spPr>
          <a:xfrm>
            <a:off x="2447001" y="3329426"/>
            <a:ext cx="2553953" cy="1747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ZoneTexte 10"/>
          <p:cNvSpPr txBox="1"/>
          <p:nvPr/>
        </p:nvSpPr>
        <p:spPr>
          <a:xfrm>
            <a:off x="1914794" y="2665667"/>
            <a:ext cx="3260920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Mechanical behavior under pressure</a:t>
            </a:r>
          </a:p>
        </p:txBody>
      </p:sp>
      <p:sp>
        <p:nvSpPr>
          <p:cNvPr id="12" name="Ellipse 11"/>
          <p:cNvSpPr/>
          <p:nvPr/>
        </p:nvSpPr>
        <p:spPr>
          <a:xfrm>
            <a:off x="2447001" y="1145363"/>
            <a:ext cx="2767606" cy="140181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2770919" y="1405035"/>
            <a:ext cx="2334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and computation using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Industrial codes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221393" y="3000727"/>
            <a:ext cx="18288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 DB</a:t>
            </a:r>
          </a:p>
        </p:txBody>
      </p:sp>
      <p:sp>
        <p:nvSpPr>
          <p:cNvPr id="16" name="Double flèche horizontale 15"/>
          <p:cNvSpPr/>
          <p:nvPr/>
        </p:nvSpPr>
        <p:spPr>
          <a:xfrm>
            <a:off x="9239311" y="3065846"/>
            <a:ext cx="842004" cy="360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uble flèche horizontale 16"/>
          <p:cNvSpPr/>
          <p:nvPr/>
        </p:nvSpPr>
        <p:spPr>
          <a:xfrm rot="19746883">
            <a:off x="8329769" y="3936182"/>
            <a:ext cx="1887443" cy="360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uble flèche horizontale 17"/>
          <p:cNvSpPr/>
          <p:nvPr/>
        </p:nvSpPr>
        <p:spPr>
          <a:xfrm rot="19023807">
            <a:off x="8339690" y="4626518"/>
            <a:ext cx="2823966" cy="360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uble flèche horizontale 18"/>
          <p:cNvSpPr/>
          <p:nvPr/>
        </p:nvSpPr>
        <p:spPr>
          <a:xfrm rot="691712">
            <a:off x="4928580" y="2296450"/>
            <a:ext cx="5227506" cy="360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6555" y="976150"/>
            <a:ext cx="1183005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industry (Round table)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with FUSUMATECH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Several meeting between French institutes (CNRS and CEA)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to DESY – Meeting of Database expert (Vladimir GUBAREV)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with IPNO IT department including Database expert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at Krakow with IFJ-PAN Overall and detailed discussion on AMICI-DB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Reports to WP5 leader and to AMICI SC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Bibliography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Mailing to academia and industry to get experts lists</a:t>
            </a:r>
          </a:p>
          <a:p>
            <a:pPr marL="342900" indent="-342900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Survey of existing database useful for AMICI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43188" y="114301"/>
            <a:ext cx="41433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been done</a:t>
            </a:r>
          </a:p>
        </p:txBody>
      </p:sp>
    </p:spTree>
    <p:extLst>
      <p:ext uri="{BB962C8B-B14F-4D97-AF65-F5344CB8AC3E}">
        <p14:creationId xmlns:p14="http://schemas.microsoft.com/office/powerpoint/2010/main" val="215735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7" descr="Coupleur3 11-09-1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88" t="1012" r="40555" b="2493"/>
          <a:stretch>
            <a:fillRect/>
          </a:stretch>
        </p:blipFill>
        <p:spPr bwMode="auto">
          <a:xfrm>
            <a:off x="249090" y="1570128"/>
            <a:ext cx="2091052" cy="444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436109" y="5873711"/>
            <a:ext cx="183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Outer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conductor</a:t>
            </a:r>
            <a:endParaRPr lang="fr-FR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-134124" y="6092269"/>
            <a:ext cx="1719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Vacuum gauge</a:t>
            </a:r>
          </a:p>
        </p:txBody>
      </p:sp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185653" y="1026718"/>
            <a:ext cx="18686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Inner</a:t>
            </a:r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conductor</a:t>
            </a:r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OFHC </a:t>
            </a:r>
            <a:r>
              <a:rPr lang="fr-FR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copper</a:t>
            </a:r>
            <a:endParaRPr lang="fr-FR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0045" y="3727303"/>
            <a:ext cx="1168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e- </a:t>
            </a:r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pick-up</a:t>
            </a:r>
            <a:endParaRPr lang="fr-FR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2604319" y="4944171"/>
            <a:ext cx="12604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Alumina </a:t>
            </a:r>
          </a:p>
          <a:p>
            <a:r>
              <a:rPr lang="fr-FR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disc</a:t>
            </a:r>
            <a:endParaRPr lang="fr-FR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83" r="33417"/>
          <a:stretch>
            <a:fillRect/>
          </a:stretch>
        </p:blipFill>
        <p:spPr>
          <a:xfrm>
            <a:off x="9484746" y="1132277"/>
            <a:ext cx="2626279" cy="5010224"/>
          </a:xfrm>
          <a:prstGeom prst="rect">
            <a:avLst/>
          </a:prstGeom>
        </p:spPr>
      </p:pic>
      <p:cxnSp>
        <p:nvCxnSpPr>
          <p:cNvPr id="9" name="Connecteur droit avec flèche 8"/>
          <p:cNvCxnSpPr>
            <a:cxnSpLocks/>
          </p:cNvCxnSpPr>
          <p:nvPr/>
        </p:nvCxnSpPr>
        <p:spPr>
          <a:xfrm flipH="1" flipV="1">
            <a:off x="2054282" y="4826833"/>
            <a:ext cx="285862" cy="1046329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1833252" y="5005430"/>
            <a:ext cx="687512" cy="174788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913048" y="1611493"/>
            <a:ext cx="450621" cy="66144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44262" y="4071959"/>
            <a:ext cx="237981" cy="61254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cxnSpLocks/>
          </p:cNvCxnSpPr>
          <p:nvPr/>
        </p:nvCxnSpPr>
        <p:spPr>
          <a:xfrm flipV="1">
            <a:off x="444262" y="5466529"/>
            <a:ext cx="118990" cy="675972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663853" y="887293"/>
            <a:ext cx="6439203" cy="3939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Informations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about </a:t>
            </a:r>
            <a:r>
              <a:rPr lang="en-US" sz="22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referenced industrial know how 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(Past </a:t>
            </a:r>
            <a:r>
              <a:rPr lang="en-US" sz="2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successfull</a:t>
            </a:r>
            <a:r>
              <a:rPr lang="en-US" sz="2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experience)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High RF power (Klystrons, IOT,..)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RF components (WG, loads, ..)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Alumina window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Vacuum brazing (RF window)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Surface treatment (Copper plating: inner&amp; outer conductors, </a:t>
            </a:r>
            <a:r>
              <a:rPr lang="en-US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TiN</a:t>
            </a: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coating Al2O3 window )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Mechanical fabrication and assembly</a:t>
            </a: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Instrumentation: vacuum, light, electron activity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85129" y="92000"/>
            <a:ext cx="877307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critical components: RF Power coupler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173551" y="5895287"/>
            <a:ext cx="203286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AMICI-DB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488777" y="5466529"/>
            <a:ext cx="3199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</a:rPr>
              <a:t>Room temperature </a:t>
            </a: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en-US" sz="2200" dirty="0">
                <a:solidFill>
                  <a:srgbClr val="0000FF"/>
                </a:solidFill>
              </a:rPr>
              <a:t> (coupler conditioning)</a:t>
            </a:r>
          </a:p>
        </p:txBody>
      </p:sp>
      <p:cxnSp>
        <p:nvCxnSpPr>
          <p:cNvPr id="20" name="Connecteur droit avec flèche 19"/>
          <p:cNvCxnSpPr>
            <a:cxnSpLocks/>
          </p:cNvCxnSpPr>
          <p:nvPr/>
        </p:nvCxnSpPr>
        <p:spPr>
          <a:xfrm flipV="1">
            <a:off x="9103056" y="4482266"/>
            <a:ext cx="1360706" cy="984263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uble flèche horizontale 25"/>
          <p:cNvSpPr/>
          <p:nvPr/>
        </p:nvSpPr>
        <p:spPr>
          <a:xfrm rot="16200000">
            <a:off x="4539302" y="5132628"/>
            <a:ext cx="1008000" cy="4320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44773"/>
          <a:stretch/>
        </p:blipFill>
        <p:spPr bwMode="auto">
          <a:xfrm>
            <a:off x="99342" y="1018863"/>
            <a:ext cx="2882732" cy="335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333000" y="24022"/>
            <a:ext cx="8235066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critical components: Fast Active Cold Tuning System ( FACTS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190300" y="1205988"/>
            <a:ext cx="4326425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Slow and coarse  tuner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slow and long range (~2mm, 500 kHz) resonant  frequency adjustment during cool down from RT   to  2-4.2 K.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Actuator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Stepping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motor&amp;planetary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gear 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82073" y="4003066"/>
            <a:ext cx="442414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 and fine  tuner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Function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Fast active compensation of short range (~4µm, 1kHz) Lorentz detuning during cavity operation.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Actuator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Piezoelectric actuator</a:t>
            </a:r>
          </a:p>
        </p:txBody>
      </p:sp>
      <p:sp>
        <p:nvSpPr>
          <p:cNvPr id="6" name="Flèche vers le bas 5"/>
          <p:cNvSpPr/>
          <p:nvPr/>
        </p:nvSpPr>
        <p:spPr>
          <a:xfrm rot="4191627">
            <a:off x="2777750" y="1958814"/>
            <a:ext cx="396000" cy="576000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e bas 6"/>
          <p:cNvSpPr/>
          <p:nvPr/>
        </p:nvSpPr>
        <p:spPr>
          <a:xfrm rot="7401597" flipH="1">
            <a:off x="2753385" y="3402614"/>
            <a:ext cx="396000" cy="576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6" y="4374954"/>
            <a:ext cx="2363243" cy="166642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861361" y="3710853"/>
            <a:ext cx="4330639" cy="2462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 needed for </a:t>
            </a:r>
          </a:p>
          <a:p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cavity frequency to RF source frequency resulting 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Beam quality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Acceleration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Reducing Operating cost</a:t>
            </a:r>
          </a:p>
        </p:txBody>
      </p:sp>
      <p:sp>
        <p:nvSpPr>
          <p:cNvPr id="11" name="Flèche vers le bas 10"/>
          <p:cNvSpPr/>
          <p:nvPr/>
        </p:nvSpPr>
        <p:spPr>
          <a:xfrm rot="16200000">
            <a:off x="7311019" y="4672369"/>
            <a:ext cx="561504" cy="5391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7724951" y="1234150"/>
            <a:ext cx="4452593" cy="230832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Mechanical properties (Young modulus, thermal contraction,)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Lifetime and reliability (motor, piezo actuator)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Radiation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hardness</a:t>
            </a:r>
            <a:r>
              <a:rPr lang="en-US" sz="2400" dirty="0">
                <a:solidFill>
                  <a:srgbClr val="FF0000"/>
                </a:solidFill>
              </a:rPr>
              <a:t> at </a:t>
            </a:r>
            <a:r>
              <a:rPr lang="en-US" sz="2400" dirty="0" err="1">
                <a:solidFill>
                  <a:srgbClr val="FF0000"/>
                </a:solidFill>
              </a:rPr>
              <a:t>Lhe</a:t>
            </a:r>
            <a:r>
              <a:rPr lang="en-US" sz="2400" dirty="0">
                <a:solidFill>
                  <a:srgbClr val="FF0000"/>
                </a:solidFill>
              </a:rPr>
              <a:t> temperature</a:t>
            </a:r>
          </a:p>
        </p:txBody>
      </p:sp>
    </p:spTree>
    <p:extLst>
      <p:ext uri="{BB962C8B-B14F-4D97-AF65-F5344CB8AC3E}">
        <p14:creationId xmlns:p14="http://schemas.microsoft.com/office/powerpoint/2010/main" val="1257458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8889467" y="1816372"/>
            <a:ext cx="3358401" cy="129464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9470843" y="1897418"/>
            <a:ext cx="2505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Design and computation using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Industrial codes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409" y="4069231"/>
            <a:ext cx="6957110" cy="769441"/>
          </a:xfrm>
          <a:prstGeom prst="rect">
            <a:avLst/>
          </a:prstGeom>
          <a:solidFill>
            <a:srgbClr val="F8F8F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Characterization of Cu and </a:t>
            </a:r>
            <a:r>
              <a:rPr 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at institutes (Dedicated facilities: cryogenic tests, SIMS, SEM…)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32" y="4973020"/>
            <a:ext cx="6386838" cy="1446550"/>
          </a:xfrm>
          <a:prstGeom prst="rect">
            <a:avLst/>
          </a:prstGeom>
          <a:solidFill>
            <a:srgbClr val="F8F8F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Actuators characterization in superconducting accelerator environment (low temperature, radiation (X rays, neutrons) ,…)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Steeping motor lifetime tests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891452" y="5054987"/>
            <a:ext cx="5158781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Need of strong collaboration agreement rules (IP, technology transfer)between academia and industry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3" y="2653933"/>
            <a:ext cx="1838132" cy="1296144"/>
          </a:xfrm>
          <a:prstGeom prst="rect">
            <a:avLst/>
          </a:prstGeom>
        </p:spPr>
      </p:pic>
      <p:pic>
        <p:nvPicPr>
          <p:cNvPr id="8" name="Image 4"/>
          <p:cNvPicPr>
            <a:picLocks noChangeAspect="1"/>
          </p:cNvPicPr>
          <p:nvPr/>
        </p:nvPicPr>
        <p:blipFill rotWithShape="1">
          <a:blip r:embed="rId3" cstate="print"/>
          <a:srcRect l="3452" t="6376" r="4275"/>
          <a:stretch/>
        </p:blipFill>
        <p:spPr bwMode="auto">
          <a:xfrm>
            <a:off x="10292394" y="3122909"/>
            <a:ext cx="1919128" cy="146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7223319" y="1238201"/>
            <a:ext cx="498820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 design and fabrication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931" y="1252820"/>
            <a:ext cx="477503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studies, lifetime tests, specific data (cryogenic temp., radiation)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558977" y="52200"/>
            <a:ext cx="903617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academia knowledge and industry Know How to  AMICI-DB</a:t>
            </a:r>
          </a:p>
        </p:txBody>
      </p:sp>
      <p:sp>
        <p:nvSpPr>
          <p:cNvPr id="18" name="Étoile à 7 branches 17"/>
          <p:cNvSpPr/>
          <p:nvPr/>
        </p:nvSpPr>
        <p:spPr>
          <a:xfrm>
            <a:off x="5484408" y="1633918"/>
            <a:ext cx="2754613" cy="2218998"/>
          </a:xfrm>
          <a:prstGeom prst="star7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5864589" y="2609888"/>
            <a:ext cx="2472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AMICI-DB</a:t>
            </a:r>
          </a:p>
        </p:txBody>
      </p:sp>
      <p:sp>
        <p:nvSpPr>
          <p:cNvPr id="20" name="Flèche droite 19"/>
          <p:cNvSpPr/>
          <p:nvPr/>
        </p:nvSpPr>
        <p:spPr>
          <a:xfrm flipH="1">
            <a:off x="7870984" y="2322564"/>
            <a:ext cx="846265" cy="4247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2089476" y="2749305"/>
            <a:ext cx="3249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Published Data (Review Papers)</a:t>
            </a:r>
          </a:p>
        </p:txBody>
      </p:sp>
      <p:sp>
        <p:nvSpPr>
          <p:cNvPr id="26" name="Flèche droite 25"/>
          <p:cNvSpPr/>
          <p:nvPr/>
        </p:nvSpPr>
        <p:spPr>
          <a:xfrm rot="10118656" flipH="1">
            <a:off x="4972935" y="3024381"/>
            <a:ext cx="648000" cy="396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à coins arrondis 26"/>
          <p:cNvSpPr/>
          <p:nvPr/>
        </p:nvSpPr>
        <p:spPr>
          <a:xfrm>
            <a:off x="2051547" y="2689005"/>
            <a:ext cx="3010839" cy="10247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3281133" y="2447897"/>
            <a:ext cx="299804" cy="3960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V="1">
            <a:off x="2653410" y="3631516"/>
            <a:ext cx="777625" cy="44803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 flipH="1" flipV="1">
            <a:off x="7600016" y="3324712"/>
            <a:ext cx="1324205" cy="1802974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375469" y="3924885"/>
            <a:ext cx="3027996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Issue: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Intellectual property! </a:t>
            </a:r>
          </a:p>
        </p:txBody>
      </p:sp>
    </p:spTree>
    <p:extLst>
      <p:ext uri="{BB962C8B-B14F-4D97-AF65-F5344CB8AC3E}">
        <p14:creationId xmlns:p14="http://schemas.microsoft.com/office/powerpoint/2010/main" val="2096720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763687" y="1"/>
            <a:ext cx="6336603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 and Components (1)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573735"/>
            <a:ext cx="8820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What should be included   in the database?</a:t>
            </a:r>
            <a:endParaRPr lang="en-US" sz="2400" b="1" dirty="0">
              <a:solidFill>
                <a:srgbClr val="5F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indent="-457200">
              <a:buAutoNum type="arabicPeriod"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635000" indent="-457200">
              <a:buAutoNum type="arabicPeriod"/>
            </a:pPr>
            <a:endParaRPr lang="en-US" sz="2400" b="1" dirty="0">
              <a:solidFill>
                <a:srgbClr val="5F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  <a:p>
            <a:pPr marL="177800"/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94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 used to fabricate accelerator systems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Niobium, Nb3Sn,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NbTi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Stainless steel, Titanium,…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Ceramics (power couplers)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Magnetic material (µmetal ,co-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netic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…)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914400" lvl="1" indent="-457200"/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94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as used during processing/preparation</a:t>
            </a:r>
            <a:endParaRPr 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Chemical etching mixture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Ultra-pure water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Media for mechanical polishing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22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1907703" y="1"/>
            <a:ext cx="6035569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 and Components (2)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2009" y="612883"/>
            <a:ext cx="10854609" cy="5878532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marL="177800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2. COMPONENT</a:t>
            </a:r>
            <a:endParaRPr lang="en-US" sz="2400" b="1" dirty="0">
              <a:solidFill>
                <a:srgbClr val="5F29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examples:</a:t>
            </a:r>
          </a:p>
          <a:p>
            <a:pPr marL="177800"/>
            <a:endParaRPr lang="en-US" sz="2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94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Ancillaries,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used to implement accelerator systems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Cables,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RF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feedthrough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, HV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feedthrough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Screws, bolts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Gaskets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914400" lvl="1" indent="-457200"/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9400"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Sensors/Instrumentation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used in accelerator environment ?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Specially when they are very specific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Temperature sensors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Piezo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actuators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Vacuum gages</a:t>
            </a:r>
            <a:endParaRPr lang="en-US" sz="24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/>
            <a:endParaRPr lang="en-US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20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2162557" y="258619"/>
            <a:ext cx="5965444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Components (3)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-805" y="1031223"/>
            <a:ext cx="9315065" cy="5155257"/>
          </a:xfrm>
          <a:prstGeom prst="rect">
            <a:avLst/>
          </a:prstGeom>
          <a:noFill/>
          <a:ln>
            <a:solidFill>
              <a:schemeClr val="lt1"/>
            </a:solidFill>
          </a:ln>
        </p:spPr>
        <p:txBody>
          <a:bodyPr wrap="square" rtlCol="0">
            <a:spAutoFit/>
          </a:bodyPr>
          <a:lstStyle/>
          <a:p>
            <a:pPr marL="177800"/>
            <a:endParaRPr lang="en-US" sz="900" b="1" dirty="0">
              <a:solidFill>
                <a:srgbClr val="5F2987"/>
              </a:solidFill>
              <a:latin typeface="Calibri" pitchFamily="34" charset="0"/>
              <a:cs typeface="Calibri" pitchFamily="34" charset="0"/>
            </a:endParaRPr>
          </a:p>
          <a:p>
            <a:pPr marL="6350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Apart from material and component, other category to add to the database ? </a:t>
            </a:r>
          </a:p>
          <a:p>
            <a:pPr marL="177800"/>
            <a:r>
              <a:rPr lang="en-US" sz="28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35000" indent="-457200">
              <a:buFont typeface="Wingdings" panose="05000000000000000000" pitchFamily="2" charset="2"/>
              <a:buChar char="q"/>
            </a:pP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and Numerical Simulation tools (ex: Mechanical, Thermal, RF software, </a:t>
            </a:r>
            <a:r>
              <a:rPr lang="en-US" sz="26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Multipacting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field emission )?</a:t>
            </a:r>
          </a:p>
          <a:p>
            <a:pPr marL="177800"/>
            <a:endParaRPr lang="en-US" sz="28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indent="-457200">
              <a:buFont typeface="Wingdings" panose="05000000000000000000" pitchFamily="2" charset="2"/>
              <a:buChar char="q"/>
            </a:pP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Procedures  (Preparation, mounting, assembling, testing, …)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endParaRPr lang="en-US" sz="2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indent="-457200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equipment of  technological infrastructures ? </a:t>
            </a:r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/>
            <a:endParaRPr 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indent="-457200"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listed in the database or is within Amici/WP3 ?</a:t>
            </a:r>
          </a:p>
        </p:txBody>
      </p:sp>
    </p:spTree>
    <p:extLst>
      <p:ext uri="{BB962C8B-B14F-4D97-AF65-F5344CB8AC3E}">
        <p14:creationId xmlns:p14="http://schemas.microsoft.com/office/powerpoint/2010/main" val="3969203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rganigramme : Disque magnétique 1"/>
          <p:cNvSpPr/>
          <p:nvPr/>
        </p:nvSpPr>
        <p:spPr>
          <a:xfrm>
            <a:off x="4235178" y="2578301"/>
            <a:ext cx="2703153" cy="1854485"/>
          </a:xfrm>
          <a:prstGeom prst="flowChartMagneticDisk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3" name="ZoneTexte 2"/>
          <p:cNvSpPr txBox="1"/>
          <p:nvPr/>
        </p:nvSpPr>
        <p:spPr>
          <a:xfrm>
            <a:off x="4274035" y="1025387"/>
            <a:ext cx="16859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endParaRPr lang="fr-F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306483" y="2578301"/>
            <a:ext cx="1685900" cy="461665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 Tests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321707" y="2597270"/>
            <a:ext cx="1685900" cy="83099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Pulsed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21707" y="1030767"/>
            <a:ext cx="19461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</a:t>
            </a:r>
            <a:r>
              <a:rPr lang="fr-F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49278" y="4767144"/>
            <a:ext cx="1685900" cy="461665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Chemistry</a:t>
            </a:r>
            <a:endParaRPr lang="fr-FR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82347" y="823844"/>
            <a:ext cx="1685900" cy="830997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fr-F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fr-FR" sz="2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433072" y="4827905"/>
            <a:ext cx="1511716" cy="464894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Tuning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>
            <a:stCxn id="3" idx="2"/>
          </p:cNvCxnSpPr>
          <p:nvPr/>
        </p:nvCxnSpPr>
        <p:spPr>
          <a:xfrm>
            <a:off x="5116985" y="1856384"/>
            <a:ext cx="118585" cy="721917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366904" y="4432786"/>
            <a:ext cx="427411" cy="395119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endCxn id="2" idx="4"/>
          </p:cNvCxnSpPr>
          <p:nvPr/>
        </p:nvCxnSpPr>
        <p:spPr>
          <a:xfrm flipH="1">
            <a:off x="6938331" y="2778355"/>
            <a:ext cx="1368152" cy="727189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6433071" y="1552188"/>
            <a:ext cx="1081324" cy="1061548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3431085" y="4110271"/>
            <a:ext cx="986966" cy="645031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>
            <a:endCxn id="2" idx="2"/>
          </p:cNvCxnSpPr>
          <p:nvPr/>
        </p:nvCxnSpPr>
        <p:spPr>
          <a:xfrm>
            <a:off x="3007607" y="2931560"/>
            <a:ext cx="1227571" cy="573984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164657" y="54319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P.D. Gall et al. 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10 th SRF workshop, 2001,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Tsukuba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  <a:r>
              <a:rPr 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010690" y="261373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MB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790609" y="3473749"/>
            <a:ext cx="1685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43075" y="74596"/>
            <a:ext cx="863948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Tesla Test Facility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3290663" y="1886443"/>
            <a:ext cx="1251357" cy="891912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43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0"/>
            <a:ext cx="869944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Tesla Test Facility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8502" r="3216"/>
          <a:stretch/>
        </p:blipFill>
        <p:spPr bwMode="auto">
          <a:xfrm>
            <a:off x="899411" y="749667"/>
            <a:ext cx="9563724" cy="554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1496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09" y="1280230"/>
            <a:ext cx="12201993" cy="487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to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discussion with the expert who developed database concerning SRF cavities for TTF, FLASH and XFEL. </a:t>
            </a:r>
          </a:p>
          <a:p>
            <a:pPr marL="342900" indent="-342900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Initial plan:  to benchmark different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softwares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order to choose the best one for AMICI-DB. </a:t>
            </a:r>
          </a:p>
          <a:p>
            <a:pPr algn="just">
              <a:lnSpc>
                <a:spcPts val="42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But following the meeting at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discussion with database expert at IPNO IT department 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seems to be suited for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AMICI-DB development. </a:t>
            </a:r>
          </a:p>
          <a:p>
            <a:pPr marL="342900" indent="-342900" algn="just">
              <a:lnSpc>
                <a:spcPts val="42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Meeting with IPNO IT department team for discussion/validation of the version based on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XFEL DB. General agreement and feedback needed once IFJ PAN started the work on AMICI-DB (e.g. configuration, architecture, functionalities,…)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3638" y="135117"/>
            <a:ext cx="84249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3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software for database development and configuration/architecture at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2152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756" t="4762" r="5513" b="1402"/>
          <a:stretch/>
        </p:blipFill>
        <p:spPr>
          <a:xfrm>
            <a:off x="631367" y="1212130"/>
            <a:ext cx="7957997" cy="519498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20555" y="0"/>
            <a:ext cx="9357177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configuration for XFEL/R&amp;D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fr-FR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7963705" y="5392312"/>
            <a:ext cx="4018433" cy="729430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 Vladimir GUBAREV (Expert SRF cavity database at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Desy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1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39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28987" y="117889"/>
            <a:ext cx="5872163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Agenda  of the Krakow meeting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90646" y="1257100"/>
            <a:ext cx="11035692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Tuesday 23/10/2018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Philosophy and goal of AMICI-DB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Structure/Skeleton of AMICI-DB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Content of AMICI-DB: what kind of information and/or data should be included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collected. How to manage?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Functionality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Architecture proposal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Working plan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3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24/10/2018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Minutes Report of the meeting </a:t>
            </a:r>
          </a:p>
          <a:p>
            <a:pPr marL="342900" indent="-342900">
              <a:lnSpc>
                <a:spcPts val="33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of IFJ-PAN infrastructure </a:t>
            </a:r>
          </a:p>
        </p:txBody>
      </p:sp>
    </p:spTree>
    <p:extLst>
      <p:ext uri="{BB962C8B-B14F-4D97-AF65-F5344CB8AC3E}">
        <p14:creationId xmlns:p14="http://schemas.microsoft.com/office/powerpoint/2010/main" val="3767099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10136"/>
            <a:ext cx="12336904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/>
              <a:t>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Deliverable of the task WP5.2:</a:t>
            </a:r>
          </a:p>
          <a:p>
            <a:pPr>
              <a:lnSpc>
                <a:spcPts val="3000"/>
              </a:lnSpc>
            </a:pPr>
            <a:r>
              <a:rPr lang="en-US" sz="2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D5.1 Definition of the possible structure and content of a database for materials and components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for 14/04/2019 (M26). </a:t>
            </a:r>
          </a:p>
          <a:p>
            <a:pPr>
              <a:lnSpc>
                <a:spcPts val="3000"/>
              </a:lnSpc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an initial set of basic data and data sheets relevant to the issue of Material specifications  and Components specifications.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subset should be sufficiently large, significant and </a:t>
            </a:r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agreed by experts to guide in defining the structure of the database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content, categories, key words, parameters description, etc…</a:t>
            </a:r>
          </a:p>
          <a:p>
            <a:pPr>
              <a:lnSpc>
                <a:spcPts val="3000"/>
              </a:lnSpc>
            </a:pPr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well advanced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Need help from experts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 of critical components and relevant material properties for each main part of an accelerator and magnets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Actions: 1) list of expert and mailing, 2) organize collected data</a:t>
            </a:r>
          </a:p>
          <a:p>
            <a:pPr>
              <a:lnSpc>
                <a:spcPts val="3000"/>
              </a:lnSpc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one, or possibly a few, tentative structure for the database, as described above.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well advanced.  </a:t>
            </a:r>
            <a:r>
              <a:rPr lang="en-US" sz="2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Action: work on fine structure and functionality.</a:t>
            </a:r>
          </a:p>
          <a:p>
            <a:pPr>
              <a:lnSpc>
                <a:spcPts val="3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1&amp;2 financially supported by current AMICI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a professional database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Step 3 to be financially supported and achieved within the EU project (AMICI Phase 2?)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028014" y="0"/>
            <a:ext cx="589113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deliverable D5.1</a:t>
            </a:r>
          </a:p>
        </p:txBody>
      </p:sp>
    </p:spTree>
    <p:extLst>
      <p:ext uri="{BB962C8B-B14F-4D97-AF65-F5344CB8AC3E}">
        <p14:creationId xmlns:p14="http://schemas.microsoft.com/office/powerpoint/2010/main" val="380128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4669" y="1019490"/>
            <a:ext cx="11412676" cy="5452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Goal of Task 5.2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Philosophy</a:t>
            </a:r>
            <a:r>
              <a:rPr lang="fr-F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Database</a:t>
            </a:r>
            <a:r>
              <a:rPr lang="fr-F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structure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ESS </a:t>
            </a:r>
            <a:r>
              <a:rPr lang="en-US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linac</a:t>
            </a: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example of how to proceed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fr-F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are the </a:t>
            </a:r>
            <a:r>
              <a:rPr lang="fr-F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fr-F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fr-FR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design, fabrication?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What should be included in AMICI database?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Some critical components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academia knowledge and industry Know How to  AMICI-DB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and Components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</a:t>
            </a:r>
            <a:r>
              <a:rPr lang="fr-F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the Tesla Test Facility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software for database development and configuration/architecture at </a:t>
            </a:r>
            <a:r>
              <a:rPr lang="en-US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en-U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configuration for XFEL/R&amp;D </a:t>
            </a:r>
            <a:r>
              <a:rPr lang="fr-F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Cavity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fr-FR" sz="2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FR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06911" y="179883"/>
            <a:ext cx="467997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Topics of Krakow talk </a:t>
            </a:r>
          </a:p>
        </p:txBody>
      </p:sp>
    </p:spTree>
    <p:extLst>
      <p:ext uri="{BB962C8B-B14F-4D97-AF65-F5344CB8AC3E}">
        <p14:creationId xmlns:p14="http://schemas.microsoft.com/office/powerpoint/2010/main" val="314138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55815"/>
              </p:ext>
            </p:extLst>
          </p:nvPr>
        </p:nvGraphicFramePr>
        <p:xfrm>
          <a:off x="83341" y="812229"/>
          <a:ext cx="12108660" cy="557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817">
                  <a:extLst>
                    <a:ext uri="{9D8B030D-6E8A-4147-A177-3AD203B41FA5}">
                      <a16:colId xmlns:a16="http://schemas.microsoft.com/office/drawing/2014/main" val="2934709197"/>
                    </a:ext>
                  </a:extLst>
                </a:gridCol>
                <a:gridCol w="4000255">
                  <a:extLst>
                    <a:ext uri="{9D8B030D-6E8A-4147-A177-3AD203B41FA5}">
                      <a16:colId xmlns:a16="http://schemas.microsoft.com/office/drawing/2014/main" val="983666652"/>
                    </a:ext>
                  </a:extLst>
                </a:gridCol>
                <a:gridCol w="3343272">
                  <a:extLst>
                    <a:ext uri="{9D8B030D-6E8A-4147-A177-3AD203B41FA5}">
                      <a16:colId xmlns:a16="http://schemas.microsoft.com/office/drawing/2014/main" val="3181577089"/>
                    </a:ext>
                  </a:extLst>
                </a:gridCol>
                <a:gridCol w="1274596">
                  <a:extLst>
                    <a:ext uri="{9D8B030D-6E8A-4147-A177-3AD203B41FA5}">
                      <a16:colId xmlns:a16="http://schemas.microsoft.com/office/drawing/2014/main" val="386336267"/>
                    </a:ext>
                  </a:extLst>
                </a:gridCol>
                <a:gridCol w="1340018">
                  <a:extLst>
                    <a:ext uri="{9D8B030D-6E8A-4147-A177-3AD203B41FA5}">
                      <a16:colId xmlns:a16="http://schemas.microsoft.com/office/drawing/2014/main" val="816735860"/>
                    </a:ext>
                  </a:extLst>
                </a:gridCol>
                <a:gridCol w="1790702">
                  <a:extLst>
                    <a:ext uri="{9D8B030D-6E8A-4147-A177-3AD203B41FA5}">
                      <a16:colId xmlns:a16="http://schemas.microsoft.com/office/drawing/2014/main" val="389842647"/>
                    </a:ext>
                  </a:extLst>
                </a:gridCol>
              </a:tblGrid>
              <a:tr h="3596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824861"/>
                  </a:ext>
                </a:extLst>
              </a:tr>
              <a:tr h="8691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Mailing to academia experts (industry?)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each main part of accelerator (particle source, MEBT,….)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21/12/18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Fouaidy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CNRS, STFC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7679567"/>
                  </a:ext>
                </a:extLst>
              </a:tr>
              <a:tr h="9696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Contact and meeting with FUSUMATECH Task and/or WP leader in charge of data base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Cooperation for sharing the job/data</a:t>
                      </a:r>
                      <a:r>
                        <a:rPr lang="fr-FR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fr-FR" sz="20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about the functionality, keywords 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14/01/19</a:t>
                      </a: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Fouaidy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do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9012916"/>
                  </a:ext>
                </a:extLst>
              </a:tr>
              <a:tr h="727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full dressed superconducting magnet including the cryostat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layout of cryostat for superconducting magnet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18/01/19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F.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Rondeaux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do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7667695"/>
                  </a:ext>
                </a:extLst>
              </a:tr>
              <a:tr h="484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room temperature (RT) RF cavities and ancillaries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Layout of RT RF accelerating section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14/01/2019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El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Khaldi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fr-FR" sz="20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2000" baseline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01580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614613" y="42862"/>
            <a:ext cx="74580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the current actions of WP5.2</a:t>
            </a:r>
          </a:p>
        </p:txBody>
      </p:sp>
      <p:sp>
        <p:nvSpPr>
          <p:cNvPr id="4" name="Ellipse 3"/>
          <p:cNvSpPr/>
          <p:nvPr/>
        </p:nvSpPr>
        <p:spPr>
          <a:xfrm>
            <a:off x="0" y="2062739"/>
            <a:ext cx="4458825" cy="16377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44000" y="3438792"/>
            <a:ext cx="4385138" cy="22190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uble flèche verticale 5"/>
          <p:cNvSpPr/>
          <p:nvPr/>
        </p:nvSpPr>
        <p:spPr>
          <a:xfrm>
            <a:off x="2013413" y="3402652"/>
            <a:ext cx="288000" cy="628649"/>
          </a:xfrm>
          <a:prstGeom prst="upDownArrow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1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17301"/>
              </p:ext>
            </p:extLst>
          </p:nvPr>
        </p:nvGraphicFramePr>
        <p:xfrm>
          <a:off x="347993" y="1357820"/>
          <a:ext cx="11844007" cy="1533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953">
                  <a:extLst>
                    <a:ext uri="{9D8B030D-6E8A-4147-A177-3AD203B41FA5}">
                      <a16:colId xmlns:a16="http://schemas.microsoft.com/office/drawing/2014/main" val="2934709197"/>
                    </a:ext>
                  </a:extLst>
                </a:gridCol>
                <a:gridCol w="3567649">
                  <a:extLst>
                    <a:ext uri="{9D8B030D-6E8A-4147-A177-3AD203B41FA5}">
                      <a16:colId xmlns:a16="http://schemas.microsoft.com/office/drawing/2014/main" val="983666652"/>
                    </a:ext>
                  </a:extLst>
                </a:gridCol>
                <a:gridCol w="3633386">
                  <a:extLst>
                    <a:ext uri="{9D8B030D-6E8A-4147-A177-3AD203B41FA5}">
                      <a16:colId xmlns:a16="http://schemas.microsoft.com/office/drawing/2014/main" val="3181577089"/>
                    </a:ext>
                  </a:extLst>
                </a:gridCol>
                <a:gridCol w="1228726">
                  <a:extLst>
                    <a:ext uri="{9D8B030D-6E8A-4147-A177-3AD203B41FA5}">
                      <a16:colId xmlns:a16="http://schemas.microsoft.com/office/drawing/2014/main" val="38633626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816735860"/>
                    </a:ext>
                  </a:extLst>
                </a:gridCol>
                <a:gridCol w="1576393">
                  <a:extLst>
                    <a:ext uri="{9D8B030D-6E8A-4147-A177-3AD203B41FA5}">
                      <a16:colId xmlns:a16="http://schemas.microsoft.com/office/drawing/2014/main" val="389842647"/>
                    </a:ext>
                  </a:extLst>
                </a:gridCol>
              </a:tblGrid>
              <a:tr h="3596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endParaRPr lang="fr-FR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Goal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Deadline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fr-FR" sz="2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824861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words: input  to AMICI-DB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IEEE list, else?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14/01/19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732904"/>
                  </a:ext>
                </a:extLst>
              </a:tr>
              <a:tr h="2424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Bibliography 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 data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Done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9741264"/>
                  </a:ext>
                </a:extLst>
              </a:tr>
              <a:tr h="484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of room temperature (RT) RF cavities and ancillaries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Layout of RT RF accelerating section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14/01/2019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M. El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Khaldi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 do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01580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671763" y="471487"/>
            <a:ext cx="74580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the current actions of WP5.2</a:t>
            </a:r>
          </a:p>
        </p:txBody>
      </p:sp>
    </p:spTree>
    <p:extLst>
      <p:ext uri="{BB962C8B-B14F-4D97-AF65-F5344CB8AC3E}">
        <p14:creationId xmlns:p14="http://schemas.microsoft.com/office/powerpoint/2010/main" val="340696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851" y="1055359"/>
            <a:ext cx="12301539" cy="57349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Philosophy and goal of AMICI-DB                                   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     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Structure/Skeleton of AMICI-DB                                       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of AMICI-DB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what kind of information and/or data should be included?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properties needed for design, fabrication?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progress-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needed (experts)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collected. How to manage?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from IFJ PAN??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Functionality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needed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 of software and configuration/architecture proposal            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Finished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words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First proposal – Advise/Feedback from experts needed  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  <a:p>
            <a:pPr marL="342900" indent="-342900">
              <a:lnSpc>
                <a:spcPts val="44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of data and survey of existing database useful for AMICI            </a:t>
            </a:r>
            <a:r>
              <a:rPr lang="en-US" sz="2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progress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71763" y="157162"/>
            <a:ext cx="6900861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Status of WP5.2 actions</a:t>
            </a:r>
          </a:p>
        </p:txBody>
      </p:sp>
    </p:spTree>
    <p:extLst>
      <p:ext uri="{BB962C8B-B14F-4D97-AF65-F5344CB8AC3E}">
        <p14:creationId xmlns:p14="http://schemas.microsoft.com/office/powerpoint/2010/main" val="423531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949" y="927909"/>
            <a:ext cx="114842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Cryodata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industrial software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ASM HANDBOOK</a:t>
            </a: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Techniques de l’ingénieur</a:t>
            </a: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</a:t>
            </a: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Published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papers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Books 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Cryogenics (general, liquid helium, cryogenic engineering)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Fundamental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and/or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Applied</a:t>
            </a: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superconductivity</a:t>
            </a: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RF engineering</a:t>
            </a: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NIST  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https://www.nist.gov/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2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 existing databases,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softwares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(Survey to be done: academia )</a:t>
            </a:r>
            <a:endParaRPr lang="fr-FR" sz="24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20643" y="185979"/>
            <a:ext cx="8896987" cy="5863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Sources of data and existing database: some ideas</a:t>
            </a:r>
            <a:endParaRPr lang="fr-FR" sz="30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2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141735" y="199924"/>
            <a:ext cx="4671393" cy="5486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 Goal of Task 5.2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9830" y="988447"/>
            <a:ext cx="11452485" cy="5414303"/>
          </a:xfrm>
          <a:prstGeom prst="rect">
            <a:avLst/>
          </a:prstGeom>
          <a:solidFill>
            <a:srgbClr val="F8F8F8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2900"/>
              </a:lnSpc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stated in the AMICI proposal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ts val="2900"/>
              </a:lnSpc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“Establish a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common knowledge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background and use among Technological Infrastructures and related laboratories and industries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relation to material and components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involved in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accelerator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superconducting magnets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“</a:t>
            </a:r>
          </a:p>
          <a:p>
            <a:pPr algn="ctr">
              <a:lnSpc>
                <a:spcPts val="2900"/>
              </a:lnSpc>
              <a:spcAft>
                <a:spcPts val="300"/>
              </a:spcAft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Motivations for developing a dedicated database.</a:t>
            </a:r>
          </a:p>
          <a:p>
            <a:pPr marL="342900" indent="-342900" algn="just">
              <a:lnSpc>
                <a:spcPts val="29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Accelerator performances are determined by: 1)  The design and engineering of the machine, </a:t>
            </a:r>
          </a:p>
          <a:p>
            <a:pPr algn="just">
              <a:lnSpc>
                <a:spcPts val="2900"/>
              </a:lnSpc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2) Material and/or component choice and specifications. </a:t>
            </a:r>
          </a:p>
          <a:p>
            <a:pPr marL="342900" indent="-342900" algn="just">
              <a:lnSpc>
                <a:spcPts val="29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and characteristics properties of material and components, when available, are not easy to find in literature. Some of these are transmitted via private communications.</a:t>
            </a:r>
          </a:p>
          <a:p>
            <a:pPr marL="342900" indent="-342900" algn="just">
              <a:lnSpc>
                <a:spcPts val="29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Lack of data on materials and components suited for  use and reliable operation in the specific accelerator environment (e.g. radiation, cryogenic temperature…).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900"/>
              </a:lnSpc>
              <a:spcAft>
                <a:spcPts val="300"/>
              </a:spcAft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en-US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Main objective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9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Create a common reference database for materials and components used in accelerators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(accelerating structures, magnets, diagnostics, ancillaries…) and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 to fill it with relevant data.</a:t>
            </a:r>
          </a:p>
        </p:txBody>
      </p:sp>
      <p:sp>
        <p:nvSpPr>
          <p:cNvPr id="4" name="Flèche droite 3"/>
          <p:cNvSpPr/>
          <p:nvPr/>
        </p:nvSpPr>
        <p:spPr>
          <a:xfrm>
            <a:off x="1595854" y="5121215"/>
            <a:ext cx="818359" cy="288032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54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Microsoft Office PowerPoint</Application>
  <PresentationFormat>Widescreen</PresentationFormat>
  <Paragraphs>458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I.P.N.Orsay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Mohammed FOUAIDY</dc:creator>
  <cp:lastModifiedBy>pasquale fabbricatore</cp:lastModifiedBy>
  <cp:revision>83</cp:revision>
  <dcterms:created xsi:type="dcterms:W3CDTF">2018-10-22T10:58:52Z</dcterms:created>
  <dcterms:modified xsi:type="dcterms:W3CDTF">2019-01-22T10:53:51Z</dcterms:modified>
</cp:coreProperties>
</file>