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17F7-2DF5-42EC-AEE2-F7D178D66F15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643A6-9D3B-4924-9978-818E7FC9F1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88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17F7-2DF5-42EC-AEE2-F7D178D66F15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643A6-9D3B-4924-9978-818E7FC9F1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60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17F7-2DF5-42EC-AEE2-F7D178D66F15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643A6-9D3B-4924-9978-818E7FC9F1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76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17F7-2DF5-42EC-AEE2-F7D178D66F15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643A6-9D3B-4924-9978-818E7FC9F1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495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17F7-2DF5-42EC-AEE2-F7D178D66F15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643A6-9D3B-4924-9978-818E7FC9F1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0336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17F7-2DF5-42EC-AEE2-F7D178D66F15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643A6-9D3B-4924-9978-818E7FC9F1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015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17F7-2DF5-42EC-AEE2-F7D178D66F15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643A6-9D3B-4924-9978-818E7FC9F1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961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17F7-2DF5-42EC-AEE2-F7D178D66F15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643A6-9D3B-4924-9978-818E7FC9F1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74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17F7-2DF5-42EC-AEE2-F7D178D66F15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643A6-9D3B-4924-9978-818E7FC9F1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74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17F7-2DF5-42EC-AEE2-F7D178D66F15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643A6-9D3B-4924-9978-818E7FC9F1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3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17F7-2DF5-42EC-AEE2-F7D178D66F15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643A6-9D3B-4924-9978-818E7FC9F1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59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D17F7-2DF5-42EC-AEE2-F7D178D66F15}" type="datetimeFigureOut">
              <a:rPr lang="it-IT" smtClean="0"/>
              <a:t>02/10/2018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643A6-9D3B-4924-9978-818E7FC9F1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68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ASSEGNAZIONI CSN1 2019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P. </a:t>
            </a:r>
            <a:r>
              <a:rPr lang="it-IT" dirty="0" err="1" smtClean="0"/>
              <a:t>Camarri</a:t>
            </a:r>
            <a:endParaRPr lang="it-IT" dirty="0" smtClean="0"/>
          </a:p>
          <a:p>
            <a:r>
              <a:rPr lang="it-IT" dirty="0" smtClean="0"/>
              <a:t>Riunione </a:t>
            </a:r>
            <a:r>
              <a:rPr lang="it-IT" dirty="0" err="1" smtClean="0"/>
              <a:t>CdS</a:t>
            </a:r>
            <a:r>
              <a:rPr lang="it-IT" dirty="0" smtClean="0"/>
              <a:t> INFN Roma Tor Vergata</a:t>
            </a:r>
          </a:p>
          <a:p>
            <a:r>
              <a:rPr lang="it-IT" dirty="0" smtClean="0"/>
              <a:t>2 ottobre 2018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138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SIGLE DI CSN1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1800" b="1" dirty="0" smtClean="0"/>
              <a:t>ATLAS</a:t>
            </a:r>
          </a:p>
          <a:p>
            <a:r>
              <a:rPr lang="it-IT" sz="1800" b="1" dirty="0" smtClean="0"/>
              <a:t>BELLE2</a:t>
            </a:r>
          </a:p>
          <a:p>
            <a:r>
              <a:rPr lang="it-IT" sz="1800" b="1" dirty="0" smtClean="0"/>
              <a:t>BESIII</a:t>
            </a:r>
          </a:p>
          <a:p>
            <a:r>
              <a:rPr lang="it-IT" sz="1800" b="1" dirty="0" smtClean="0"/>
              <a:t>CALC1-TIER1</a:t>
            </a:r>
          </a:p>
          <a:p>
            <a:r>
              <a:rPr lang="it-IT" sz="1800" b="1" dirty="0" smtClean="0"/>
              <a:t>CMS</a:t>
            </a:r>
          </a:p>
          <a:p>
            <a:r>
              <a:rPr lang="it-IT" sz="1800" b="1" dirty="0" smtClean="0"/>
              <a:t>COMPASS</a:t>
            </a:r>
          </a:p>
          <a:p>
            <a:r>
              <a:rPr lang="it-IT" sz="1800" b="1" dirty="0" smtClean="0"/>
              <a:t>FASE2_ATLAS</a:t>
            </a:r>
          </a:p>
          <a:p>
            <a:r>
              <a:rPr lang="it-IT" sz="1800" b="1" dirty="0" smtClean="0"/>
              <a:t>FASE2_CMS</a:t>
            </a:r>
          </a:p>
          <a:p>
            <a:r>
              <a:rPr lang="it-IT" sz="1800" b="1" dirty="0" smtClean="0"/>
              <a:t>FBK_CSN1</a:t>
            </a:r>
          </a:p>
          <a:p>
            <a:r>
              <a:rPr lang="it-IT" sz="1800" b="1" dirty="0" smtClean="0"/>
              <a:t>GMINUS2</a:t>
            </a:r>
          </a:p>
          <a:p>
            <a:r>
              <a:rPr lang="it-IT" sz="1800" b="1" dirty="0" smtClean="0"/>
              <a:t>KLOE</a:t>
            </a:r>
            <a:endParaRPr lang="it-IT" sz="1800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1800" b="1" dirty="0" smtClean="0"/>
              <a:t>LHC-b</a:t>
            </a:r>
          </a:p>
          <a:p>
            <a:r>
              <a:rPr lang="it-IT" sz="1800" b="1" dirty="0" err="1" smtClean="0"/>
              <a:t>LHCf</a:t>
            </a:r>
            <a:endParaRPr lang="it-IT" sz="1800" b="1" dirty="0" smtClean="0"/>
          </a:p>
          <a:p>
            <a:r>
              <a:rPr lang="it-IT" sz="1800" b="1" dirty="0" smtClean="0"/>
              <a:t>MEG</a:t>
            </a:r>
          </a:p>
          <a:p>
            <a:r>
              <a:rPr lang="it-IT" sz="1800" b="1" dirty="0" smtClean="0"/>
              <a:t>NA62</a:t>
            </a:r>
          </a:p>
          <a:p>
            <a:r>
              <a:rPr lang="it-IT" sz="1800" b="1" dirty="0" smtClean="0"/>
              <a:t>PADME</a:t>
            </a:r>
          </a:p>
          <a:p>
            <a:r>
              <a:rPr lang="it-IT" sz="1800" b="1" dirty="0" smtClean="0"/>
              <a:t>PMU2E</a:t>
            </a:r>
          </a:p>
          <a:p>
            <a:r>
              <a:rPr lang="it-IT" sz="1800" b="1" dirty="0" smtClean="0"/>
              <a:t>P_SHIP</a:t>
            </a:r>
          </a:p>
          <a:p>
            <a:r>
              <a:rPr lang="it-IT" sz="1800" b="1" dirty="0" smtClean="0"/>
              <a:t>RD_FA</a:t>
            </a:r>
          </a:p>
          <a:p>
            <a:r>
              <a:rPr lang="it-IT" sz="1800" b="1" dirty="0" smtClean="0"/>
              <a:t>TOTEM</a:t>
            </a:r>
          </a:p>
          <a:p>
            <a:r>
              <a:rPr lang="it-IT" sz="1800" b="1" dirty="0" smtClean="0"/>
              <a:t>UA9</a:t>
            </a:r>
            <a:endParaRPr lang="it-IT" sz="1800" b="1" dirty="0"/>
          </a:p>
        </p:txBody>
      </p:sp>
    </p:spTree>
    <p:extLst>
      <p:ext uri="{BB962C8B-B14F-4D97-AF65-F5344CB8AC3E}">
        <p14:creationId xmlns:p14="http://schemas.microsoft.com/office/powerpoint/2010/main" val="27456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Sigle di CSN1 a Roma Tor Vergata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ATLAS (A. Di Ciaccio)</a:t>
            </a:r>
          </a:p>
          <a:p>
            <a:r>
              <a:rPr lang="it-IT" dirty="0" smtClean="0"/>
              <a:t>FASE2_ATLAS (A. Di Ciaccio)</a:t>
            </a:r>
          </a:p>
          <a:p>
            <a:r>
              <a:rPr lang="it-IT" dirty="0" smtClean="0"/>
              <a:t>GMINUS2 (G. Di </a:t>
            </a:r>
            <a:r>
              <a:rPr lang="it-IT" dirty="0" err="1" smtClean="0"/>
              <a:t>Sciascio</a:t>
            </a:r>
            <a:r>
              <a:rPr lang="it-IT" dirty="0" smtClean="0"/>
              <a:t>)</a:t>
            </a:r>
          </a:p>
          <a:p>
            <a:r>
              <a:rPr lang="it-IT" dirty="0" smtClean="0"/>
              <a:t>KLOE.DTZ (R. Messi)</a:t>
            </a:r>
          </a:p>
          <a:p>
            <a:r>
              <a:rPr lang="it-IT" dirty="0" smtClean="0"/>
              <a:t>LHC-b (E. </a:t>
            </a:r>
            <a:r>
              <a:rPr lang="it-IT" dirty="0" err="1" smtClean="0"/>
              <a:t>Santovetti</a:t>
            </a:r>
            <a:r>
              <a:rPr lang="it-IT" dirty="0" smtClean="0"/>
              <a:t>)</a:t>
            </a:r>
          </a:p>
          <a:p>
            <a:r>
              <a:rPr lang="it-IT" dirty="0" smtClean="0"/>
              <a:t>NA62 (A. </a:t>
            </a:r>
            <a:r>
              <a:rPr lang="it-IT" dirty="0" err="1" smtClean="0"/>
              <a:t>Salamon</a:t>
            </a:r>
            <a:r>
              <a:rPr lang="it-IT" dirty="0" smtClean="0"/>
              <a:t>)</a:t>
            </a:r>
          </a:p>
          <a:p>
            <a:r>
              <a:rPr lang="it-IT" dirty="0" smtClean="0"/>
              <a:t>DOTAZIONI GR 1 (P. </a:t>
            </a:r>
            <a:r>
              <a:rPr lang="it-IT" dirty="0" err="1" smtClean="0"/>
              <a:t>Camarri</a:t>
            </a:r>
            <a:r>
              <a:rPr lang="it-IT" dirty="0" smtClean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216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it-IT" dirty="0" smtClean="0"/>
              <a:t>Tabella sintetica assegnazioni CSN1 2019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10417" t="14308" r="1583" b="35230"/>
          <a:stretch/>
        </p:blipFill>
        <p:spPr>
          <a:xfrm>
            <a:off x="-7902" y="1701800"/>
            <a:ext cx="12199902" cy="378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05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60400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ASSEGNAZIONI CSN1 2019 PER CIASCUNA SIGLA A ROMA TOR VERGATA</a:t>
            </a:r>
            <a:endParaRPr lang="it-IT" sz="28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 smtClean="0"/>
              <a:t>ATLAS (A. Di Ciaccio)   9.5 FTE fisici + 4 tecnici (E. Pastori, M. </a:t>
            </a:r>
            <a:r>
              <a:rPr lang="it-IT" b="1" dirty="0" err="1" smtClean="0"/>
              <a:t>Travaglini</a:t>
            </a:r>
            <a:r>
              <a:rPr lang="it-IT" b="1" dirty="0" smtClean="0"/>
              <a:t>, E.M. </a:t>
            </a:r>
            <a:r>
              <a:rPr lang="it-IT" b="1" dirty="0" err="1" smtClean="0"/>
              <a:t>Tusi</a:t>
            </a:r>
            <a:r>
              <a:rPr lang="it-IT" b="1" dirty="0" smtClean="0"/>
              <a:t>, G. Vitali)</a:t>
            </a:r>
          </a:p>
          <a:p>
            <a:pPr lvl="1"/>
            <a:r>
              <a:rPr lang="it-IT" dirty="0" smtClean="0"/>
              <a:t>Missioni: </a:t>
            </a:r>
            <a:r>
              <a:rPr lang="it-IT" b="1" dirty="0" smtClean="0"/>
              <a:t>124 </a:t>
            </a:r>
            <a:r>
              <a:rPr lang="it-IT" b="1" dirty="0" err="1" smtClean="0"/>
              <a:t>kEuro</a:t>
            </a:r>
            <a:r>
              <a:rPr lang="it-IT" b="1" dirty="0" smtClean="0"/>
              <a:t> </a:t>
            </a:r>
          </a:p>
          <a:p>
            <a:pPr lvl="1"/>
            <a:r>
              <a:rPr lang="it-IT" dirty="0" smtClean="0"/>
              <a:t>Consumo: </a:t>
            </a:r>
            <a:r>
              <a:rPr lang="it-IT" b="1" dirty="0" smtClean="0"/>
              <a:t>24.5 </a:t>
            </a:r>
            <a:r>
              <a:rPr lang="it-IT" b="1" dirty="0" err="1" smtClean="0"/>
              <a:t>kEuro</a:t>
            </a:r>
            <a:r>
              <a:rPr lang="it-IT" b="1" dirty="0" smtClean="0"/>
              <a:t> </a:t>
            </a:r>
            <a:r>
              <a:rPr lang="it-IT" dirty="0" smtClean="0"/>
              <a:t>(1.3 </a:t>
            </a:r>
            <a:r>
              <a:rPr lang="it-IT" dirty="0" err="1" smtClean="0"/>
              <a:t>kEuro</a:t>
            </a:r>
            <a:r>
              <a:rPr lang="it-IT" dirty="0" smtClean="0"/>
              <a:t> / FTE in chiusura bilancio)</a:t>
            </a:r>
          </a:p>
          <a:p>
            <a:pPr lvl="1"/>
            <a:r>
              <a:rPr lang="it-IT" dirty="0" smtClean="0"/>
              <a:t>Apparati: 0 </a:t>
            </a:r>
            <a:r>
              <a:rPr lang="it-IT" dirty="0" err="1" smtClean="0"/>
              <a:t>kEuro</a:t>
            </a:r>
            <a:r>
              <a:rPr lang="it-IT" dirty="0" smtClean="0"/>
              <a:t> (ritirata la richiesta di 115 </a:t>
            </a:r>
            <a:r>
              <a:rPr lang="it-IT" dirty="0" err="1" smtClean="0"/>
              <a:t>kEuro</a:t>
            </a:r>
            <a:r>
              <a:rPr lang="it-IT" dirty="0"/>
              <a:t> </a:t>
            </a:r>
            <a:r>
              <a:rPr lang="it-IT" dirty="0" smtClean="0"/>
              <a:t>per </a:t>
            </a:r>
            <a:r>
              <a:rPr lang="it-IT" dirty="0" err="1" smtClean="0"/>
              <a:t>refurbishment</a:t>
            </a:r>
            <a:r>
              <a:rPr lang="it-IT" dirty="0" smtClean="0"/>
              <a:t> del sistema di gas RPC)</a:t>
            </a:r>
          </a:p>
          <a:p>
            <a:pPr marL="457200" lvl="1" indent="0">
              <a:buNone/>
            </a:pPr>
            <a:endParaRPr lang="it-IT" dirty="0" smtClean="0"/>
          </a:p>
          <a:p>
            <a:r>
              <a:rPr lang="it-IT" b="1" dirty="0" smtClean="0"/>
              <a:t>FASE2_ATLAS (A. Di Ciaccio)   9 FTE fisici + 5 tecnici (L. Di Stante, G. Nobili, E. Pastori, M. </a:t>
            </a:r>
            <a:r>
              <a:rPr lang="it-IT" b="1" dirty="0" err="1" smtClean="0"/>
              <a:t>Travaglini</a:t>
            </a:r>
            <a:r>
              <a:rPr lang="it-IT" b="1" dirty="0" smtClean="0"/>
              <a:t>, E.M. </a:t>
            </a:r>
            <a:r>
              <a:rPr lang="it-IT" b="1" dirty="0" err="1" smtClean="0"/>
              <a:t>Tusi</a:t>
            </a:r>
            <a:r>
              <a:rPr lang="it-IT" b="1" dirty="0" smtClean="0"/>
              <a:t>)</a:t>
            </a:r>
          </a:p>
          <a:p>
            <a:pPr lvl="1"/>
            <a:r>
              <a:rPr lang="it-IT" dirty="0" smtClean="0"/>
              <a:t>Consumo: </a:t>
            </a:r>
            <a:r>
              <a:rPr lang="it-IT" b="1" dirty="0" smtClean="0"/>
              <a:t>34 </a:t>
            </a:r>
            <a:r>
              <a:rPr lang="it-IT" b="1" dirty="0" err="1" smtClean="0"/>
              <a:t>kEuro</a:t>
            </a:r>
            <a:r>
              <a:rPr lang="it-IT" b="1" dirty="0" smtClean="0"/>
              <a:t> </a:t>
            </a:r>
            <a:r>
              <a:rPr lang="it-IT" dirty="0" smtClean="0"/>
              <a:t>(10 </a:t>
            </a:r>
            <a:r>
              <a:rPr lang="it-IT" dirty="0" err="1" smtClean="0"/>
              <a:t>kEuro</a:t>
            </a:r>
            <a:r>
              <a:rPr lang="it-IT" dirty="0" smtClean="0"/>
              <a:t>: </a:t>
            </a:r>
            <a:r>
              <a:rPr lang="it-IT" dirty="0" err="1" smtClean="0"/>
              <a:t>run</a:t>
            </a:r>
            <a:r>
              <a:rPr lang="it-IT" dirty="0" smtClean="0"/>
              <a:t> di fonderia per TDC front-end RPC per BIS7/8 (CORE); 4 </a:t>
            </a:r>
            <a:r>
              <a:rPr lang="it-IT" dirty="0" err="1" smtClean="0"/>
              <a:t>kEuro</a:t>
            </a:r>
            <a:r>
              <a:rPr lang="it-IT" dirty="0" smtClean="0"/>
              <a:t>: 32 sensori per controllo gas </a:t>
            </a:r>
            <a:r>
              <a:rPr lang="it-IT" dirty="0" err="1" smtClean="0"/>
              <a:t>system</a:t>
            </a:r>
            <a:r>
              <a:rPr lang="it-IT" dirty="0" smtClean="0"/>
              <a:t> RPC BIS7/8 (CORE); 10 </a:t>
            </a:r>
            <a:r>
              <a:rPr lang="it-IT" dirty="0" err="1" smtClean="0"/>
              <a:t>kEuro</a:t>
            </a:r>
            <a:r>
              <a:rPr lang="it-IT" dirty="0" smtClean="0"/>
              <a:t>: cavi, nastro di rame per assemblaggio camere BIS7/8 (CORE); 5 </a:t>
            </a:r>
            <a:r>
              <a:rPr lang="it-IT" dirty="0" err="1" smtClean="0"/>
              <a:t>kEuro</a:t>
            </a:r>
            <a:r>
              <a:rPr lang="it-IT" dirty="0" smtClean="0"/>
              <a:t>: 1 prototipo RPC di medie dimensioni per RPC BI; 5 </a:t>
            </a:r>
            <a:r>
              <a:rPr lang="it-IT" dirty="0" err="1" smtClean="0"/>
              <a:t>kEuro</a:t>
            </a:r>
            <a:r>
              <a:rPr lang="it-IT" dirty="0" smtClean="0"/>
              <a:t>: prototipo di PAD per BIS7/8 (CORE))</a:t>
            </a:r>
          </a:p>
          <a:p>
            <a:pPr lvl="1"/>
            <a:r>
              <a:rPr lang="it-IT" dirty="0" smtClean="0"/>
              <a:t>Altri consumi: </a:t>
            </a:r>
            <a:r>
              <a:rPr lang="it-IT" b="1" dirty="0" smtClean="0"/>
              <a:t>4 </a:t>
            </a:r>
            <a:r>
              <a:rPr lang="it-IT" b="1" dirty="0" err="1" smtClean="0"/>
              <a:t>kEuro</a:t>
            </a:r>
            <a:r>
              <a:rPr lang="it-IT" b="1" dirty="0" smtClean="0"/>
              <a:t> </a:t>
            </a:r>
            <a:r>
              <a:rPr lang="it-IT" dirty="0" smtClean="0"/>
              <a:t>(Eco-gas RPC)</a:t>
            </a:r>
          </a:p>
          <a:p>
            <a:pPr lvl="1"/>
            <a:r>
              <a:rPr lang="it-IT" dirty="0" smtClean="0"/>
              <a:t>Trasporti: </a:t>
            </a:r>
            <a:r>
              <a:rPr lang="it-IT" b="1" dirty="0" smtClean="0"/>
              <a:t>4 </a:t>
            </a:r>
            <a:r>
              <a:rPr lang="it-IT" b="1" dirty="0" err="1" smtClean="0"/>
              <a:t>kEuro</a:t>
            </a:r>
            <a:r>
              <a:rPr lang="it-IT" b="1" dirty="0" smtClean="0"/>
              <a:t> </a:t>
            </a:r>
            <a:r>
              <a:rPr lang="it-IT" dirty="0" smtClean="0"/>
              <a:t>(Completamento spedizione al CERN 96 gas gap e 192 pannelli di strisce per assemblaggio BIS7/8, 3-4 trasporti) </a:t>
            </a:r>
          </a:p>
          <a:p>
            <a:pPr lvl="1"/>
            <a:r>
              <a:rPr lang="it-IT" dirty="0" smtClean="0"/>
              <a:t>Apparati: 0 </a:t>
            </a:r>
            <a:r>
              <a:rPr lang="it-IT" dirty="0" err="1" smtClean="0"/>
              <a:t>kEuro</a:t>
            </a:r>
            <a:r>
              <a:rPr lang="it-IT" dirty="0" smtClean="0"/>
              <a:t> (richiesta di modulo CAEN V1190A per test-</a:t>
            </a:r>
            <a:r>
              <a:rPr lang="it-IT" dirty="0" err="1" smtClean="0"/>
              <a:t>beam</a:t>
            </a:r>
            <a:r>
              <a:rPr lang="it-IT" dirty="0" smtClean="0"/>
              <a:t> prototipi camere da effettuare utilizzando fondi DOT1 se disponibili)</a:t>
            </a:r>
          </a:p>
        </p:txBody>
      </p:sp>
    </p:spTree>
    <p:extLst>
      <p:ext uri="{BB962C8B-B14F-4D97-AF65-F5344CB8AC3E}">
        <p14:creationId xmlns:p14="http://schemas.microsoft.com/office/powerpoint/2010/main" val="226227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26093"/>
            <a:ext cx="10515600" cy="5650870"/>
          </a:xfrm>
        </p:spPr>
        <p:txBody>
          <a:bodyPr/>
          <a:lstStyle/>
          <a:p>
            <a:r>
              <a:rPr lang="it-IT" b="1" dirty="0" smtClean="0"/>
              <a:t>GMINUS2 (G. Di </a:t>
            </a:r>
            <a:r>
              <a:rPr lang="it-IT" b="1" dirty="0" err="1" smtClean="0"/>
              <a:t>Sciascio</a:t>
            </a:r>
            <a:r>
              <a:rPr lang="it-IT" b="1" dirty="0" smtClean="0"/>
              <a:t>)   3.8 FTE fisici</a:t>
            </a:r>
          </a:p>
          <a:p>
            <a:pPr lvl="1"/>
            <a:r>
              <a:rPr lang="it-IT" dirty="0" smtClean="0"/>
              <a:t>Missioni: </a:t>
            </a:r>
            <a:r>
              <a:rPr lang="it-IT" b="1" dirty="0" smtClean="0"/>
              <a:t>33 </a:t>
            </a:r>
            <a:r>
              <a:rPr lang="it-IT" b="1" dirty="0" err="1" smtClean="0"/>
              <a:t>kEuro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Consumo: </a:t>
            </a:r>
            <a:r>
              <a:rPr lang="it-IT" b="1" dirty="0" smtClean="0"/>
              <a:t>5 </a:t>
            </a:r>
            <a:r>
              <a:rPr lang="it-IT" b="1" dirty="0" err="1" smtClean="0"/>
              <a:t>kEuro</a:t>
            </a:r>
            <a:r>
              <a:rPr lang="it-IT" b="1" dirty="0" smtClean="0"/>
              <a:t> </a:t>
            </a:r>
            <a:r>
              <a:rPr lang="it-IT" dirty="0" smtClean="0"/>
              <a:t>(1.3 </a:t>
            </a:r>
            <a:r>
              <a:rPr lang="it-IT" dirty="0" err="1" smtClean="0"/>
              <a:t>kEuro</a:t>
            </a:r>
            <a:r>
              <a:rPr lang="it-IT" dirty="0" smtClean="0"/>
              <a:t> / FTE)</a:t>
            </a:r>
          </a:p>
          <a:p>
            <a:pPr lvl="1"/>
            <a:r>
              <a:rPr lang="it-IT" dirty="0" smtClean="0"/>
              <a:t>Trasporti: 0 </a:t>
            </a:r>
            <a:r>
              <a:rPr lang="it-IT" dirty="0" err="1" smtClean="0"/>
              <a:t>kEuro</a:t>
            </a:r>
            <a:r>
              <a:rPr lang="it-IT" dirty="0" smtClean="0"/>
              <a:t> (azzerata richiesta di 2 </a:t>
            </a:r>
            <a:r>
              <a:rPr lang="it-IT" dirty="0" err="1" smtClean="0"/>
              <a:t>kEuro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Apparati: </a:t>
            </a:r>
            <a:r>
              <a:rPr lang="it-IT" b="1" dirty="0" smtClean="0"/>
              <a:t>2.5 </a:t>
            </a:r>
            <a:r>
              <a:rPr lang="it-IT" b="1" dirty="0" err="1" smtClean="0"/>
              <a:t>kEuro</a:t>
            </a:r>
            <a:r>
              <a:rPr lang="it-IT" b="1" dirty="0" smtClean="0"/>
              <a:t> </a:t>
            </a:r>
            <a:r>
              <a:rPr lang="it-IT" dirty="0" smtClean="0"/>
              <a:t>(richiesta iniziale di 5 </a:t>
            </a:r>
            <a:r>
              <a:rPr lang="it-IT" dirty="0" err="1" smtClean="0"/>
              <a:t>kEuro</a:t>
            </a:r>
            <a:r>
              <a:rPr lang="it-IT" dirty="0" smtClean="0"/>
              <a:t> dimezzata in assegnazione, essendo già presente parte di ottica del sistema di timing/calibrazione; richiesta di 10 </a:t>
            </a:r>
            <a:r>
              <a:rPr lang="it-IT" dirty="0" err="1" smtClean="0"/>
              <a:t>kEuro</a:t>
            </a:r>
            <a:r>
              <a:rPr lang="it-IT" dirty="0" smtClean="0"/>
              <a:t> SJ per manutenzioni azzerata essendo stati assegnati 15 </a:t>
            </a:r>
            <a:r>
              <a:rPr lang="it-IT" dirty="0" err="1" smtClean="0"/>
              <a:t>kEuro</a:t>
            </a:r>
            <a:r>
              <a:rPr lang="it-IT" dirty="0" smtClean="0"/>
              <a:t> SJ a Pisa)</a:t>
            </a:r>
          </a:p>
          <a:p>
            <a:r>
              <a:rPr lang="it-IT" b="1" dirty="0" smtClean="0"/>
              <a:t>KLOE.DTZ (R. Messi)   0.2 FTE fisici</a:t>
            </a:r>
          </a:p>
          <a:p>
            <a:pPr lvl="1"/>
            <a:r>
              <a:rPr lang="it-IT" dirty="0" smtClean="0"/>
              <a:t>Missioni: </a:t>
            </a:r>
            <a:r>
              <a:rPr lang="it-IT" b="1" dirty="0" smtClean="0"/>
              <a:t>0.5 </a:t>
            </a:r>
            <a:r>
              <a:rPr lang="it-IT" b="1" dirty="0" err="1" smtClean="0"/>
              <a:t>kEuro</a:t>
            </a:r>
            <a:r>
              <a:rPr lang="it-IT" b="1" dirty="0" smtClean="0"/>
              <a:t> </a:t>
            </a:r>
            <a:r>
              <a:rPr lang="it-IT" dirty="0" smtClean="0"/>
              <a:t>(Metabolismo)</a:t>
            </a:r>
          </a:p>
          <a:p>
            <a:pPr lvl="1"/>
            <a:r>
              <a:rPr lang="it-IT" dirty="0" smtClean="0"/>
              <a:t>Consumo: </a:t>
            </a:r>
            <a:r>
              <a:rPr lang="it-IT" b="1" dirty="0" smtClean="0"/>
              <a:t>0.5 </a:t>
            </a:r>
            <a:r>
              <a:rPr lang="it-IT" b="1" dirty="0" err="1" smtClean="0"/>
              <a:t>kEuro</a:t>
            </a:r>
            <a:r>
              <a:rPr lang="it-IT" b="1" dirty="0" smtClean="0"/>
              <a:t> </a:t>
            </a:r>
            <a:r>
              <a:rPr lang="it-IT" dirty="0" smtClean="0"/>
              <a:t>(Metabolismo)</a:t>
            </a:r>
          </a:p>
          <a:p>
            <a:pPr lvl="1"/>
            <a:endParaRPr lang="it-IT" dirty="0"/>
          </a:p>
          <a:p>
            <a:pPr lvl="1"/>
            <a:endParaRPr lang="it-IT" dirty="0" smtClean="0"/>
          </a:p>
          <a:p>
            <a:pPr lvl="1"/>
            <a:endParaRPr lang="it-IT" dirty="0"/>
          </a:p>
          <a:p>
            <a:pPr marL="457200" lvl="1" indent="0">
              <a:buNone/>
            </a:pPr>
            <a:endParaRPr lang="it-IT" dirty="0" smtClean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030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88515"/>
            <a:ext cx="10515600" cy="5688448"/>
          </a:xfrm>
        </p:spPr>
        <p:txBody>
          <a:bodyPr/>
          <a:lstStyle/>
          <a:p>
            <a:r>
              <a:rPr lang="it-IT" b="1" dirty="0" smtClean="0"/>
              <a:t>LHC-b (E. </a:t>
            </a:r>
            <a:r>
              <a:rPr lang="it-IT" b="1" dirty="0" err="1" smtClean="0"/>
              <a:t>Santovetti</a:t>
            </a:r>
            <a:r>
              <a:rPr lang="it-IT" b="1" dirty="0" smtClean="0"/>
              <a:t>)  2 FTE fisici + 1 tecnico (G. </a:t>
            </a:r>
            <a:r>
              <a:rPr lang="it-IT" b="1" dirty="0" err="1" smtClean="0"/>
              <a:t>Paoluzzi</a:t>
            </a:r>
            <a:r>
              <a:rPr lang="it-IT" b="1" dirty="0" smtClean="0"/>
              <a:t>)</a:t>
            </a:r>
          </a:p>
          <a:p>
            <a:pPr lvl="1"/>
            <a:r>
              <a:rPr lang="it-IT" dirty="0" smtClean="0"/>
              <a:t>Missioni: </a:t>
            </a:r>
            <a:r>
              <a:rPr lang="it-IT" b="1" dirty="0" smtClean="0"/>
              <a:t>8.5 </a:t>
            </a:r>
            <a:r>
              <a:rPr lang="it-IT" b="1" dirty="0" err="1" smtClean="0"/>
              <a:t>kEuro</a:t>
            </a:r>
            <a:r>
              <a:rPr lang="it-IT" b="1" dirty="0" smtClean="0"/>
              <a:t> </a:t>
            </a:r>
          </a:p>
          <a:p>
            <a:pPr lvl="1"/>
            <a:r>
              <a:rPr lang="it-IT" dirty="0" smtClean="0"/>
              <a:t>Consumo: </a:t>
            </a:r>
            <a:r>
              <a:rPr lang="it-IT" b="1" dirty="0" smtClean="0"/>
              <a:t>2.5 </a:t>
            </a:r>
            <a:r>
              <a:rPr lang="it-IT" b="1" dirty="0" err="1" smtClean="0"/>
              <a:t>kEuro</a:t>
            </a:r>
            <a:r>
              <a:rPr lang="it-IT" b="1" dirty="0" smtClean="0"/>
              <a:t> </a:t>
            </a:r>
            <a:r>
              <a:rPr lang="it-IT" dirty="0" smtClean="0"/>
              <a:t>(1.3 </a:t>
            </a:r>
            <a:r>
              <a:rPr lang="it-IT" dirty="0" err="1" smtClean="0"/>
              <a:t>kEuro</a:t>
            </a:r>
            <a:r>
              <a:rPr lang="it-IT" dirty="0" smtClean="0"/>
              <a:t> / FTE in chiusura di bilancio)</a:t>
            </a:r>
          </a:p>
          <a:p>
            <a:r>
              <a:rPr lang="it-IT" b="1" dirty="0" smtClean="0"/>
              <a:t>NA62 (A. </a:t>
            </a:r>
            <a:r>
              <a:rPr lang="it-IT" b="1" dirty="0" err="1" smtClean="0"/>
              <a:t>Salamon</a:t>
            </a:r>
            <a:r>
              <a:rPr lang="it-IT" b="1" dirty="0" smtClean="0"/>
              <a:t>)  2 FTE fisici + 1 tecnico (G. </a:t>
            </a:r>
            <a:r>
              <a:rPr lang="it-IT" b="1" dirty="0" err="1" smtClean="0"/>
              <a:t>Paoluzzi</a:t>
            </a:r>
            <a:r>
              <a:rPr lang="it-IT" b="1" dirty="0" smtClean="0"/>
              <a:t>)</a:t>
            </a:r>
          </a:p>
          <a:p>
            <a:pPr lvl="1"/>
            <a:r>
              <a:rPr lang="it-IT" dirty="0" smtClean="0"/>
              <a:t>Missioni: </a:t>
            </a:r>
            <a:r>
              <a:rPr lang="it-IT" b="1" dirty="0" smtClean="0"/>
              <a:t>10 </a:t>
            </a:r>
            <a:r>
              <a:rPr lang="it-IT" b="1" dirty="0" err="1" smtClean="0"/>
              <a:t>kEuro</a:t>
            </a:r>
            <a:r>
              <a:rPr lang="it-IT" b="1" dirty="0" smtClean="0"/>
              <a:t> </a:t>
            </a:r>
            <a:r>
              <a:rPr lang="it-IT" dirty="0" smtClean="0"/>
              <a:t>( </a:t>
            </a:r>
            <a:r>
              <a:rPr lang="it-IT" b="1" dirty="0" smtClean="0"/>
              <a:t>+ 6 </a:t>
            </a:r>
            <a:r>
              <a:rPr lang="it-IT" b="1" dirty="0" err="1" smtClean="0"/>
              <a:t>kEuro</a:t>
            </a:r>
            <a:r>
              <a:rPr lang="it-IT" b="1" dirty="0" smtClean="0"/>
              <a:t> SJ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Consumo: </a:t>
            </a:r>
            <a:r>
              <a:rPr lang="it-IT" b="1" dirty="0" smtClean="0"/>
              <a:t>2.5 </a:t>
            </a:r>
            <a:r>
              <a:rPr lang="it-IT" b="1" dirty="0" err="1" smtClean="0"/>
              <a:t>kEuro</a:t>
            </a:r>
            <a:endParaRPr lang="it-IT" b="1" dirty="0" smtClean="0"/>
          </a:p>
          <a:p>
            <a:pPr lvl="1"/>
            <a:r>
              <a:rPr lang="it-IT" dirty="0" smtClean="0"/>
              <a:t>Trasporti: 0 </a:t>
            </a:r>
            <a:r>
              <a:rPr lang="it-IT" dirty="0" err="1" smtClean="0"/>
              <a:t>kEuro</a:t>
            </a:r>
            <a:r>
              <a:rPr lang="it-IT" dirty="0" smtClean="0"/>
              <a:t> (azzerata richiesta di 1 </a:t>
            </a:r>
            <a:r>
              <a:rPr lang="it-IT" dirty="0" err="1" smtClean="0"/>
              <a:t>kEuro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Licenze </a:t>
            </a:r>
            <a:r>
              <a:rPr lang="it-IT" dirty="0" err="1" smtClean="0"/>
              <a:t>sw</a:t>
            </a:r>
            <a:r>
              <a:rPr lang="it-IT" dirty="0" smtClean="0"/>
              <a:t>: 0 </a:t>
            </a:r>
            <a:r>
              <a:rPr lang="it-IT" dirty="0" err="1" smtClean="0"/>
              <a:t>kEuro</a:t>
            </a:r>
            <a:r>
              <a:rPr lang="it-IT" dirty="0" smtClean="0"/>
              <a:t> (azzerata richiesta di 1 </a:t>
            </a:r>
            <a:r>
              <a:rPr lang="it-IT" dirty="0" err="1" smtClean="0"/>
              <a:t>kEuro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Inventario: 0 </a:t>
            </a:r>
            <a:r>
              <a:rPr lang="it-IT" dirty="0" err="1" smtClean="0"/>
              <a:t>kEuro</a:t>
            </a:r>
            <a:r>
              <a:rPr lang="it-IT" dirty="0" smtClean="0"/>
              <a:t> (azzerata richiesta di 1 </a:t>
            </a:r>
            <a:r>
              <a:rPr lang="it-IT" dirty="0" err="1" smtClean="0"/>
              <a:t>kEuro</a:t>
            </a:r>
            <a:r>
              <a:rPr lang="it-IT" dirty="0" smtClean="0"/>
              <a:t> per acquisto workstation)</a:t>
            </a:r>
          </a:p>
          <a:p>
            <a:pPr lvl="1"/>
            <a:r>
              <a:rPr lang="it-IT" dirty="0" smtClean="0"/>
              <a:t>Apparati: 0 </a:t>
            </a:r>
            <a:r>
              <a:rPr lang="it-IT" dirty="0" err="1" smtClean="0"/>
              <a:t>kEuro</a:t>
            </a:r>
            <a:r>
              <a:rPr lang="it-IT" dirty="0" smtClean="0"/>
              <a:t> (richiesta di 16 </a:t>
            </a:r>
            <a:r>
              <a:rPr lang="it-IT" dirty="0" err="1" smtClean="0"/>
              <a:t>kEuro</a:t>
            </a:r>
            <a:r>
              <a:rPr lang="it-IT" dirty="0" smtClean="0"/>
              <a:t> riassorbita da riassegnazione di 30 </a:t>
            </a:r>
            <a:r>
              <a:rPr lang="it-IT" dirty="0" err="1" smtClean="0"/>
              <a:t>kEuro</a:t>
            </a:r>
            <a:r>
              <a:rPr lang="it-IT" dirty="0" smtClean="0"/>
              <a:t> dal 2018 a Pisa)</a:t>
            </a:r>
          </a:p>
          <a:p>
            <a:pPr lvl="1"/>
            <a:endParaRPr lang="it-IT" dirty="0"/>
          </a:p>
          <a:p>
            <a:pPr lvl="1"/>
            <a:endParaRPr lang="it-IT" dirty="0" smtClean="0"/>
          </a:p>
          <a:p>
            <a:pPr lvl="1"/>
            <a:endParaRPr lang="it-IT" dirty="0"/>
          </a:p>
          <a:p>
            <a:pPr marL="457200" lvl="1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548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63463"/>
            <a:ext cx="10515600" cy="5713500"/>
          </a:xfrm>
        </p:spPr>
        <p:txBody>
          <a:bodyPr/>
          <a:lstStyle/>
          <a:p>
            <a:r>
              <a:rPr lang="it-IT" b="1" dirty="0" smtClean="0"/>
              <a:t>DOTAZIONI GR 1 (P. </a:t>
            </a:r>
            <a:r>
              <a:rPr lang="it-IT" b="1" dirty="0" err="1" smtClean="0"/>
              <a:t>Camarri</a:t>
            </a:r>
            <a:r>
              <a:rPr lang="it-IT" b="1" dirty="0" smtClean="0"/>
              <a:t>)</a:t>
            </a:r>
          </a:p>
          <a:p>
            <a:pPr lvl="1"/>
            <a:r>
              <a:rPr lang="it-IT" dirty="0" smtClean="0"/>
              <a:t>Missioni: </a:t>
            </a:r>
            <a:r>
              <a:rPr lang="it-IT" b="1" dirty="0" smtClean="0"/>
              <a:t>14.5 </a:t>
            </a:r>
            <a:r>
              <a:rPr lang="it-IT" b="1" dirty="0" err="1" smtClean="0"/>
              <a:t>kEuro</a:t>
            </a:r>
            <a:endParaRPr lang="it-IT" b="1" dirty="0" smtClean="0"/>
          </a:p>
          <a:p>
            <a:pPr lvl="1"/>
            <a:r>
              <a:rPr lang="it-IT" dirty="0" smtClean="0"/>
              <a:t>Consumo: </a:t>
            </a:r>
            <a:r>
              <a:rPr lang="it-IT" b="1" dirty="0" smtClean="0"/>
              <a:t>12 </a:t>
            </a:r>
            <a:r>
              <a:rPr lang="it-IT" b="1" dirty="0" err="1" smtClean="0"/>
              <a:t>kEuro</a:t>
            </a:r>
            <a:endParaRPr lang="it-IT" b="1" dirty="0" smtClean="0"/>
          </a:p>
          <a:p>
            <a:pPr lvl="1"/>
            <a:r>
              <a:rPr lang="it-IT" dirty="0" smtClean="0"/>
              <a:t>Seminari: </a:t>
            </a:r>
            <a:r>
              <a:rPr lang="it-IT" b="1" dirty="0" smtClean="0"/>
              <a:t>2 </a:t>
            </a:r>
            <a:r>
              <a:rPr lang="it-IT" b="1" dirty="0" err="1" smtClean="0"/>
              <a:t>kEuro</a:t>
            </a:r>
            <a:endParaRPr lang="it-IT" b="1" dirty="0" smtClean="0"/>
          </a:p>
          <a:p>
            <a:pPr lvl="1"/>
            <a:r>
              <a:rPr lang="it-IT" dirty="0" smtClean="0"/>
              <a:t>Pubblicazioni: 0 </a:t>
            </a:r>
            <a:r>
              <a:rPr lang="it-IT" dirty="0" err="1" smtClean="0"/>
              <a:t>kEuro</a:t>
            </a:r>
            <a:r>
              <a:rPr lang="it-IT" dirty="0" smtClean="0"/>
              <a:t> (azzerata richiesta di 2 </a:t>
            </a:r>
            <a:r>
              <a:rPr lang="it-IT" dirty="0" err="1" smtClean="0"/>
              <a:t>kEuro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Inventario: </a:t>
            </a:r>
            <a:r>
              <a:rPr lang="it-IT" b="1" dirty="0" smtClean="0"/>
              <a:t>21 </a:t>
            </a:r>
            <a:r>
              <a:rPr lang="it-IT" b="1" dirty="0" err="1" smtClean="0"/>
              <a:t>kEuro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200136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Altre sigle 2019 con anagrafica a Roma TV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UE – AIDA_2020 (R. Cardarelli 10%, L. Massa 10%)</a:t>
            </a:r>
          </a:p>
          <a:p>
            <a:r>
              <a:rPr lang="it-IT" dirty="0" smtClean="0"/>
              <a:t>UE – NPTEV_TQP2020 (L. </a:t>
            </a:r>
            <a:r>
              <a:rPr lang="it-IT" dirty="0" err="1" smtClean="0"/>
              <a:t>Cerrito</a:t>
            </a:r>
            <a:r>
              <a:rPr lang="it-IT" dirty="0" smtClean="0"/>
              <a:t> 0%)</a:t>
            </a:r>
          </a:p>
          <a:p>
            <a:r>
              <a:rPr lang="it-IT" dirty="0" smtClean="0"/>
              <a:t>C3M – MC_C3M (P. </a:t>
            </a:r>
            <a:r>
              <a:rPr lang="it-IT" dirty="0" err="1" smtClean="0"/>
              <a:t>Camarri</a:t>
            </a:r>
            <a:r>
              <a:rPr lang="it-IT" dirty="0" smtClean="0"/>
              <a:t> 0%, L. </a:t>
            </a:r>
            <a:r>
              <a:rPr lang="it-IT" dirty="0" err="1" smtClean="0"/>
              <a:t>Cerrito</a:t>
            </a:r>
            <a:r>
              <a:rPr lang="it-IT" dirty="0" smtClean="0"/>
              <a:t> 0%, A. Di Ciaccio 0%, G. Di </a:t>
            </a:r>
            <a:r>
              <a:rPr lang="it-IT" dirty="0" err="1" smtClean="0"/>
              <a:t>Sciascio</a:t>
            </a:r>
            <a:r>
              <a:rPr lang="it-IT" dirty="0" smtClean="0"/>
              <a:t> 0%, S. </a:t>
            </a:r>
            <a:r>
              <a:rPr lang="it-IT" dirty="0" err="1" smtClean="0"/>
              <a:t>Miozzi</a:t>
            </a:r>
            <a:r>
              <a:rPr lang="it-IT" dirty="0" smtClean="0"/>
              <a:t> 0%)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3522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635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ASSEGNAZIONI CSN1 2019</vt:lpstr>
      <vt:lpstr>SIGLE DI CSN1</vt:lpstr>
      <vt:lpstr>Sigle di CSN1 a Roma Tor Vergata</vt:lpstr>
      <vt:lpstr>Tabella sintetica assegnazioni CSN1 2019</vt:lpstr>
      <vt:lpstr>ASSEGNAZIONI CSN1 2019 PER CIASCUNA SIGLA A ROMA TOR VERGATA</vt:lpstr>
      <vt:lpstr>Presentazione standard di PowerPoint</vt:lpstr>
      <vt:lpstr>Presentazione standard di PowerPoint</vt:lpstr>
      <vt:lpstr>Presentazione standard di PowerPoint</vt:lpstr>
      <vt:lpstr>Altre sigle 2019 con anagrafica a Roma TV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ASSEGNAZIONI CSN1 2019</dc:title>
  <dc:creator>Paolo</dc:creator>
  <cp:lastModifiedBy>Paolo</cp:lastModifiedBy>
  <cp:revision>14</cp:revision>
  <dcterms:created xsi:type="dcterms:W3CDTF">2018-10-02T07:38:40Z</dcterms:created>
  <dcterms:modified xsi:type="dcterms:W3CDTF">2018-10-02T09:39:12Z</dcterms:modified>
</cp:coreProperties>
</file>