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2" r:id="rId23"/>
    <p:sldId id="283" r:id="rId24"/>
    <p:sldId id="284" r:id="rId25"/>
    <p:sldId id="29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4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109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27B2A5D-CD06-498B-B340-44AE28B9E03E}" type="datetimeFigureOut">
              <a:rPr lang="it-IT" smtClean="0"/>
              <a:t>13/09/2018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5C6C194-7D96-476C-96B9-C633DA62F91D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NA62: stato e richieste 2019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F. Ambrosino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46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GTK: correnti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835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2" y="4038600"/>
            <a:ext cx="779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6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GTK: correnti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7914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40429" y="5001795"/>
            <a:ext cx="224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&gt;350 giorni su fascio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423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RICHIESTE 2019: Q&amp;A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Q: GTK-4 : perché, come, etc.</a:t>
            </a:r>
          </a:p>
          <a:p>
            <a:r>
              <a:rPr lang="it-IT" dirty="0" smtClean="0"/>
              <a:t>A: Una quarta stazione è stata proposta per migliorare le </a:t>
            </a:r>
            <a:r>
              <a:rPr lang="it-IT" dirty="0" err="1" smtClean="0"/>
              <a:t>perfomance</a:t>
            </a:r>
            <a:r>
              <a:rPr lang="it-IT" dirty="0" smtClean="0"/>
              <a:t> del sistema (risoluzione temporale, in impulso, K-</a:t>
            </a:r>
            <a:r>
              <a:rPr lang="it-IT" dirty="0" smtClean="0">
                <a:latin typeface="Symbol" panose="05050102010706020507" pitchFamily="18" charset="2"/>
              </a:rPr>
              <a:t>p</a:t>
            </a:r>
            <a:r>
              <a:rPr lang="it-IT" dirty="0" smtClean="0"/>
              <a:t> </a:t>
            </a:r>
            <a:r>
              <a:rPr lang="it-IT" dirty="0" err="1" smtClean="0"/>
              <a:t>matching</a:t>
            </a:r>
            <a:r>
              <a:rPr lang="it-IT" dirty="0" smtClean="0"/>
              <a:t> etc.)</a:t>
            </a:r>
          </a:p>
          <a:p>
            <a:r>
              <a:rPr lang="it-IT" dirty="0" smtClean="0"/>
              <a:t>Studi ancora troppo preliminari per essere conclusivi sull’opportunità o meno di aggiungere GTK-4: analisi costi/benefici incompleta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04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GTK-4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861630" cy="460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52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GTK-4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1268760"/>
            <a:ext cx="8839200" cy="5517232"/>
          </a:xfrm>
        </p:spPr>
        <p:txBody>
          <a:bodyPr>
            <a:normAutofit fontScale="70000" lnSpcReduction="20000"/>
          </a:bodyPr>
          <a:lstStyle/>
          <a:p>
            <a:r>
              <a:rPr lang="it-IT" b="1" u="sng" dirty="0" smtClean="0"/>
              <a:t>SE</a:t>
            </a:r>
            <a:r>
              <a:rPr lang="it-IT" dirty="0" smtClean="0"/>
              <a:t> decidiamo di farla non ci sono grossi ostacoli tecnici:</a:t>
            </a:r>
          </a:p>
          <a:p>
            <a:r>
              <a:rPr lang="en-US" dirty="0" err="1"/>
              <a:t>L’installazione</a:t>
            </a:r>
            <a:r>
              <a:rPr lang="en-US" dirty="0"/>
              <a:t> di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stazione</a:t>
            </a:r>
            <a:r>
              <a:rPr lang="en-US" dirty="0"/>
              <a:t> </a:t>
            </a:r>
            <a:r>
              <a:rPr lang="en-US" dirty="0" err="1"/>
              <a:t>supplementare</a:t>
            </a:r>
            <a:r>
              <a:rPr lang="en-US" dirty="0"/>
              <a:t> </a:t>
            </a:r>
            <a:r>
              <a:rPr lang="en-US" dirty="0" err="1"/>
              <a:t>richiede</a:t>
            </a:r>
            <a:r>
              <a:rPr lang="en-US" dirty="0"/>
              <a:t>:</a:t>
            </a:r>
          </a:p>
          <a:p>
            <a:pPr lvl="1">
              <a:buAutoNum type="alphaLcParenR"/>
            </a:pPr>
            <a:r>
              <a:rPr lang="en-US" dirty="0" err="1"/>
              <a:t>Modifica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linea</a:t>
            </a:r>
            <a:r>
              <a:rPr lang="en-US" dirty="0"/>
              <a:t> di </a:t>
            </a:r>
            <a:r>
              <a:rPr lang="en-US" dirty="0" err="1"/>
              <a:t>fascio</a:t>
            </a:r>
            <a:r>
              <a:rPr lang="en-US" dirty="0"/>
              <a:t> (</a:t>
            </a:r>
            <a:r>
              <a:rPr lang="en-US" dirty="0" err="1"/>
              <a:t>gruppo</a:t>
            </a:r>
            <a:r>
              <a:rPr lang="en-US" dirty="0"/>
              <a:t> CERN).</a:t>
            </a:r>
          </a:p>
          <a:p>
            <a:pPr lvl="1">
              <a:buAutoNum type="alphaLcParenR"/>
            </a:pPr>
            <a:r>
              <a:rPr lang="en-US" dirty="0"/>
              <a:t>Vessel (Louvain).</a:t>
            </a:r>
          </a:p>
          <a:p>
            <a:pPr lvl="1">
              <a:buAutoNum type="alphaLcParenR"/>
            </a:pPr>
            <a:r>
              <a:rPr lang="en-US" dirty="0" err="1"/>
              <a:t>Aggiunta</a:t>
            </a:r>
            <a:r>
              <a:rPr lang="en-US" dirty="0"/>
              <a:t> di un loop al cooling plant (IT) e </a:t>
            </a:r>
            <a:r>
              <a:rPr lang="en-US" dirty="0" err="1"/>
              <a:t>modifica</a:t>
            </a:r>
            <a:r>
              <a:rPr lang="en-US" dirty="0"/>
              <a:t> software (</a:t>
            </a:r>
            <a:r>
              <a:rPr lang="en-US" dirty="0" err="1"/>
              <a:t>gruppo</a:t>
            </a:r>
            <a:r>
              <a:rPr lang="en-US" dirty="0"/>
              <a:t> CERN).</a:t>
            </a:r>
          </a:p>
          <a:p>
            <a:pPr lvl="1">
              <a:buAutoNum type="alphaLcParenR"/>
            </a:pPr>
            <a:r>
              <a:rPr lang="en-US" dirty="0" err="1"/>
              <a:t>Installazione</a:t>
            </a:r>
            <a:r>
              <a:rPr lang="en-US" dirty="0"/>
              <a:t> </a:t>
            </a:r>
            <a:r>
              <a:rPr lang="en-US" dirty="0" err="1"/>
              <a:t>fibre</a:t>
            </a:r>
            <a:r>
              <a:rPr lang="en-US" dirty="0"/>
              <a:t> </a:t>
            </a:r>
            <a:r>
              <a:rPr lang="en-US" dirty="0" err="1"/>
              <a:t>ottiche</a:t>
            </a:r>
            <a:r>
              <a:rPr lang="en-US" dirty="0"/>
              <a:t> (</a:t>
            </a:r>
            <a:r>
              <a:rPr lang="en-US" dirty="0" err="1"/>
              <a:t>ditta</a:t>
            </a:r>
            <a:r>
              <a:rPr lang="en-US" dirty="0"/>
              <a:t> </a:t>
            </a:r>
            <a:r>
              <a:rPr lang="en-US" dirty="0" err="1"/>
              <a:t>esterna</a:t>
            </a:r>
            <a:r>
              <a:rPr lang="en-US" dirty="0"/>
              <a:t>).</a:t>
            </a:r>
          </a:p>
          <a:p>
            <a:pPr lvl="1">
              <a:buAutoNum type="alphaLcParenR"/>
            </a:pPr>
            <a:r>
              <a:rPr lang="en-US" dirty="0"/>
              <a:t> 10 </a:t>
            </a:r>
            <a:r>
              <a:rPr lang="en-US" dirty="0" err="1"/>
              <a:t>schede</a:t>
            </a:r>
            <a:r>
              <a:rPr lang="en-US" dirty="0"/>
              <a:t> GTK-Readout (Ferrara).</a:t>
            </a:r>
          </a:p>
          <a:p>
            <a:pPr lvl="1">
              <a:buAutoNum type="alphaLcParenR"/>
            </a:pPr>
            <a:r>
              <a:rPr lang="en-US" dirty="0"/>
              <a:t>Crate per </a:t>
            </a:r>
            <a:r>
              <a:rPr lang="en-US" dirty="0" err="1"/>
              <a:t>il</a:t>
            </a:r>
            <a:r>
              <a:rPr lang="en-US" dirty="0"/>
              <a:t> GTK-Readout.</a:t>
            </a:r>
          </a:p>
          <a:p>
            <a:pPr lvl="1">
              <a:buAutoNum type="alphaLcParenR"/>
            </a:pPr>
            <a:r>
              <a:rPr lang="en-US" dirty="0"/>
              <a:t>2 PC </a:t>
            </a:r>
            <a:r>
              <a:rPr lang="en-US" dirty="0" err="1"/>
              <a:t>supplementari</a:t>
            </a:r>
            <a:r>
              <a:rPr lang="en-US" dirty="0"/>
              <a:t> per </a:t>
            </a:r>
            <a:r>
              <a:rPr lang="en-US" dirty="0" err="1"/>
              <a:t>il</a:t>
            </a:r>
            <a:r>
              <a:rPr lang="en-US" dirty="0"/>
              <a:t> DAQ-GTK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Sharing </a:t>
            </a:r>
            <a:r>
              <a:rPr lang="en-US" dirty="0" err="1" smtClean="0"/>
              <a:t>costi</a:t>
            </a:r>
            <a:r>
              <a:rPr lang="en-US" dirty="0" smtClean="0"/>
              <a:t> 45/45/10 IT/CERN/UCL as usual</a:t>
            </a:r>
          </a:p>
          <a:p>
            <a:r>
              <a:rPr lang="en-US" b="1" dirty="0" err="1" smtClean="0"/>
              <a:t>Richiesta</a:t>
            </a:r>
            <a:r>
              <a:rPr lang="en-US" b="1" dirty="0" smtClean="0"/>
              <a:t> </a:t>
            </a:r>
            <a:r>
              <a:rPr lang="en-US" b="1" dirty="0" err="1" smtClean="0"/>
              <a:t>adesso</a:t>
            </a:r>
            <a:r>
              <a:rPr lang="en-US" b="1" dirty="0" smtClean="0"/>
              <a:t> parte di readout </a:t>
            </a:r>
            <a:r>
              <a:rPr lang="en-US" b="1" dirty="0" err="1" smtClean="0"/>
              <a:t>su</a:t>
            </a:r>
            <a:r>
              <a:rPr lang="en-US" b="1" dirty="0" smtClean="0"/>
              <a:t> FE per </a:t>
            </a:r>
            <a:r>
              <a:rPr lang="en-US" b="1" dirty="0" err="1" smtClean="0"/>
              <a:t>rischio</a:t>
            </a:r>
            <a:r>
              <a:rPr lang="en-US" b="1" dirty="0" smtClean="0"/>
              <a:t> </a:t>
            </a:r>
            <a:r>
              <a:rPr lang="en-US" b="1" dirty="0" err="1" smtClean="0"/>
              <a:t>obsolescenza</a:t>
            </a:r>
            <a:r>
              <a:rPr lang="en-US" b="1" dirty="0" smtClean="0"/>
              <a:t> FPGA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sole FPGA (ad </a:t>
            </a:r>
            <a:r>
              <a:rPr lang="en-US" dirty="0" err="1" smtClean="0"/>
              <a:t>oggi</a:t>
            </a:r>
            <a:r>
              <a:rPr lang="en-US" dirty="0" smtClean="0"/>
              <a:t>) circa 30k</a:t>
            </a:r>
          </a:p>
          <a:p>
            <a:r>
              <a:rPr lang="en-US" dirty="0" err="1" smtClean="0"/>
              <a:t>Decisione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GTK-4 </a:t>
            </a:r>
            <a:r>
              <a:rPr lang="en-US" dirty="0" err="1" smtClean="0"/>
              <a:t>entro</a:t>
            </a:r>
            <a:r>
              <a:rPr lang="en-US" dirty="0" smtClean="0"/>
              <a:t> </a:t>
            </a:r>
            <a:r>
              <a:rPr lang="en-US" dirty="0" err="1" smtClean="0"/>
              <a:t>Aprile</a:t>
            </a:r>
            <a:r>
              <a:rPr lang="en-US" dirty="0" smtClean="0"/>
              <a:t>: </a:t>
            </a:r>
            <a:r>
              <a:rPr lang="en-US" dirty="0" err="1" smtClean="0"/>
              <a:t>sblocco</a:t>
            </a:r>
            <a:r>
              <a:rPr lang="en-US" dirty="0" smtClean="0"/>
              <a:t> SJ o </a:t>
            </a:r>
            <a:r>
              <a:rPr lang="en-US" dirty="0" err="1" smtClean="0"/>
              <a:t>immediata</a:t>
            </a:r>
            <a:r>
              <a:rPr lang="en-US" dirty="0" smtClean="0"/>
              <a:t> </a:t>
            </a:r>
            <a:r>
              <a:rPr lang="en-US" dirty="0" err="1" smtClean="0"/>
              <a:t>disponibilità</a:t>
            </a:r>
            <a:r>
              <a:rPr lang="en-US" dirty="0" smtClean="0"/>
              <a:t> a CSN1</a:t>
            </a:r>
          </a:p>
        </p:txBody>
      </p:sp>
    </p:spTree>
    <p:extLst>
      <p:ext uri="{BB962C8B-B14F-4D97-AF65-F5344CB8AC3E}">
        <p14:creationId xmlns:p14="http://schemas.microsoft.com/office/powerpoint/2010/main" val="24521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454" y="551638"/>
            <a:ext cx="3788546" cy="378854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Q&amp;A: FI </a:t>
            </a:r>
            <a:r>
              <a:rPr lang="it-IT" dirty="0" err="1" smtClean="0"/>
              <a:t>piezo+elettronica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1554162"/>
            <a:ext cx="5131296" cy="4525963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Manutenzione ordinaria delle schede di </a:t>
            </a:r>
            <a:r>
              <a:rPr lang="it-IT" dirty="0" err="1" smtClean="0"/>
              <a:t>frontend</a:t>
            </a:r>
            <a:r>
              <a:rPr lang="it-IT" dirty="0" smtClean="0"/>
              <a:t>: canali difettosi, connettori etc. sulla base di quanto visto in presa dati.</a:t>
            </a:r>
          </a:p>
          <a:p>
            <a:r>
              <a:rPr lang="it-IT" dirty="0" smtClean="0"/>
              <a:t>Seconda scheda </a:t>
            </a:r>
            <a:r>
              <a:rPr lang="it-IT" dirty="0" err="1" smtClean="0"/>
              <a:t>Piezo</a:t>
            </a:r>
            <a:r>
              <a:rPr lang="it-IT" dirty="0" smtClean="0"/>
              <a:t>-MUX (multiplexer per controllare con un singolo controller un motore </a:t>
            </a:r>
            <a:r>
              <a:rPr lang="it-IT" dirty="0" err="1" smtClean="0"/>
              <a:t>piezo</a:t>
            </a:r>
            <a:r>
              <a:rPr lang="it-IT" dirty="0" smtClean="0"/>
              <a:t> alla volta) come </a:t>
            </a:r>
            <a:r>
              <a:rPr lang="it-IT" dirty="0" err="1" smtClean="0"/>
              <a:t>spare</a:t>
            </a:r>
            <a:endParaRPr lang="it-IT" dirty="0" smtClean="0"/>
          </a:p>
          <a:p>
            <a:r>
              <a:rPr lang="it-IT" dirty="0" err="1" smtClean="0"/>
              <a:t>Spare</a:t>
            </a:r>
            <a:r>
              <a:rPr lang="it-IT" dirty="0" smtClean="0"/>
              <a:t> HV-LV: i moduli HV CAEN del RICH sono </a:t>
            </a:r>
            <a:r>
              <a:rPr lang="it-IT" b="1" dirty="0" smtClean="0"/>
              <a:t>fuori produzione</a:t>
            </a:r>
            <a:r>
              <a:rPr lang="it-IT" dirty="0" smtClean="0"/>
              <a:t> da CAEN (sistema basato su SY1527 e moduli A1733N, A1535SN)</a:t>
            </a:r>
          </a:p>
          <a:p>
            <a:r>
              <a:rPr lang="it-IT" dirty="0" err="1" smtClean="0"/>
              <a:t>Spare</a:t>
            </a:r>
            <a:r>
              <a:rPr lang="it-IT" dirty="0" smtClean="0"/>
              <a:t> LV se necessario può aspettare 2021 e anche </a:t>
            </a:r>
            <a:r>
              <a:rPr lang="it-IT" dirty="0" err="1" smtClean="0"/>
              <a:t>spares</a:t>
            </a:r>
            <a:r>
              <a:rPr lang="it-IT" dirty="0" smtClean="0"/>
              <a:t> HV richiesti da PG (ancora in produzione)</a:t>
            </a:r>
            <a:endParaRPr lang="it-IT" dirty="0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55" y="4394224"/>
            <a:ext cx="3187821" cy="242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Q&amp;A: Calibrazione LAV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85 schede </a:t>
            </a:r>
            <a:r>
              <a:rPr lang="it-IT" dirty="0" smtClean="0"/>
              <a:t>(32ch) pronte </a:t>
            </a:r>
            <a:r>
              <a:rPr lang="it-IT" dirty="0"/>
              <a:t>e </a:t>
            </a:r>
            <a:r>
              <a:rPr lang="it-IT" dirty="0" smtClean="0"/>
              <a:t>testate </a:t>
            </a:r>
          </a:p>
          <a:p>
            <a:r>
              <a:rPr lang="it-IT" dirty="0"/>
              <a:t>P</a:t>
            </a:r>
            <a:r>
              <a:rPr lang="it-IT" dirty="0" smtClean="0"/>
              <a:t>rimi </a:t>
            </a:r>
            <a:r>
              <a:rPr lang="it-IT" dirty="0"/>
              <a:t>5 anelli di LAV equipaggiati e testati (installazione più semplice</a:t>
            </a:r>
            <a:r>
              <a:rPr lang="it-IT" dirty="0" smtClean="0"/>
              <a:t>)</a:t>
            </a:r>
          </a:p>
          <a:p>
            <a:r>
              <a:rPr lang="it-IT" dirty="0" smtClean="0"/>
              <a:t>Installazione sui restanti anelli più complessa, rimandata al LS2: richieste missioni di tecnici e fisici su LNF per l’istallazione.</a:t>
            </a:r>
          </a:p>
          <a:p>
            <a:r>
              <a:rPr lang="it-IT" dirty="0" smtClean="0"/>
              <a:t>Verrà completata nel 2019</a:t>
            </a:r>
          </a:p>
          <a:p>
            <a:r>
              <a:rPr lang="it-IT" dirty="0" smtClean="0"/>
              <a:t>Contestualmente verrà effettuato il recupero dei canali morti e rumorosi su tutti i LAV e revisionato il sistema HV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21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Q&amp;A: GPURICH@RM1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Progetto GPURICH include collaborazione con personale RM1 (A. Lonardo, L. </a:t>
            </a:r>
            <a:r>
              <a:rPr lang="it-IT" dirty="0" err="1" smtClean="0"/>
              <a:t>Pontisso,P.Vicini</a:t>
            </a:r>
            <a:r>
              <a:rPr lang="it-IT" dirty="0" smtClean="0"/>
              <a:t>)</a:t>
            </a:r>
          </a:p>
          <a:p>
            <a:r>
              <a:rPr lang="it-IT" dirty="0" smtClean="0"/>
              <a:t>Expertise «</a:t>
            </a:r>
            <a:r>
              <a:rPr lang="it-IT" dirty="0" err="1" smtClean="0"/>
              <a:t>NaNet</a:t>
            </a:r>
            <a:r>
              <a:rPr lang="it-IT" dirty="0" smtClean="0"/>
              <a:t>» per scheda ad alte prestazioni per utilizzare informazione da GPU direttamente a livello 0 </a:t>
            </a:r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79" y="4869160"/>
            <a:ext cx="76581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0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Q&amp;A : RM2 &amp; TELDES </a:t>
            </a:r>
            <a:r>
              <a:rPr lang="it-IT" dirty="0" err="1" smtClean="0"/>
              <a:t>spare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L0 calo </a:t>
            </a:r>
            <a:r>
              <a:rPr lang="it-IT" dirty="0" err="1" smtClean="0"/>
              <a:t>HW&amp;Spare</a:t>
            </a:r>
            <a:r>
              <a:rPr lang="it-IT" dirty="0" smtClean="0"/>
              <a:t> status</a:t>
            </a:r>
            <a:endParaRPr lang="it-IT" dirty="0"/>
          </a:p>
        </p:txBody>
      </p:sp>
      <p:sp>
        <p:nvSpPr>
          <p:cNvPr id="4" name="Segnaposto testo 1"/>
          <p:cNvSpPr txBox="1">
            <a:spLocks/>
          </p:cNvSpPr>
          <p:nvPr/>
        </p:nvSpPr>
        <p:spPr>
          <a:xfrm>
            <a:off x="4811865" y="2636912"/>
            <a:ext cx="4320481" cy="4896544"/>
          </a:xfrm>
          <a:prstGeom prst="rect">
            <a:avLst/>
          </a:prstGeom>
        </p:spPr>
        <p:txBody>
          <a:bodyPr vert="horz">
            <a:normAutofit/>
          </a:bodyPr>
          <a:lstStyle>
            <a:defPPr marL="342720" marR="0" lvl="0" indent="-342720" algn="l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LGC Sans" pitchFamily="2"/>
                <a:cs typeface="DejaVu LGC Sans" pitchFamily="2"/>
              </a:defRPr>
            </a:defPPr>
            <a:lvl1pPr marL="342720" marR="0" lvl="0" indent="-34272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  <a:defRPr kumimoji="0"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LGC Sans" pitchFamily="2"/>
                <a:cs typeface="DejaVu LGC Sans" pitchFamily="2"/>
              </a:defRPr>
            </a:lvl1pPr>
            <a:lvl2pPr marL="742680" marR="0" lvl="1" indent="-285480" algn="l" rtl="0" eaLnBrk="1" latinLnBrk="0" hangingPunct="1">
              <a:lnSpc>
                <a:spcPct val="87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kumimoji="0"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LGC Sans" pitchFamily="2"/>
                <a:cs typeface="DejaVu LGC Sans" pitchFamily="2"/>
              </a:defRPr>
            </a:lvl2pPr>
            <a:lvl3pPr marL="1143000" marR="0" lvl="2" indent="-228600" algn="l" rtl="0" eaLnBrk="1" latinLnBrk="0" hangingPunct="1">
              <a:lnSpc>
                <a:spcPct val="66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3pPr>
            <a:lvl4pPr marL="1600199" marR="0" lvl="3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4pPr>
            <a:lvl5pPr marL="2057400" marR="0" lvl="4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5pPr>
            <a:lvl6pPr marL="2057400" marR="0" lvl="5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6pPr>
            <a:lvl7pPr marL="2057400" marR="0" lvl="6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7pPr>
            <a:lvl8pPr marL="2057400" marR="0" lvl="7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8pPr>
            <a:lvl9pPr marL="2057400" marR="0" lvl="8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9pPr>
          </a:lstStyle>
          <a:p>
            <a:r>
              <a:rPr lang="en-US" sz="1600" b="1" dirty="0" smtClean="0">
                <a:solidFill>
                  <a:srgbClr val="FF3333"/>
                </a:solidFill>
              </a:rPr>
              <a:t>TEL62 (37 in L0Calo):</a:t>
            </a:r>
            <a:r>
              <a:rPr lang="en-US" sz="1600" dirty="0" smtClean="0"/>
              <a:t> 1 “customized” ready</a:t>
            </a:r>
          </a:p>
          <a:p>
            <a:endParaRPr lang="en-US" sz="1600" b="1" dirty="0" smtClean="0">
              <a:solidFill>
                <a:srgbClr val="FF3333"/>
              </a:solidFill>
            </a:endParaRPr>
          </a:p>
          <a:p>
            <a:r>
              <a:rPr lang="en-US" sz="1600" b="1" dirty="0" smtClean="0">
                <a:solidFill>
                  <a:srgbClr val="0070C0"/>
                </a:solidFill>
              </a:rPr>
              <a:t>TELDES</a:t>
            </a:r>
            <a:r>
              <a:rPr lang="en-US" sz="1600" dirty="0" smtClean="0">
                <a:solidFill>
                  <a:srgbClr val="FF3333"/>
                </a:solidFill>
              </a:rPr>
              <a:t> (58 in L0Calo):</a:t>
            </a:r>
            <a:r>
              <a:rPr lang="en-US" sz="1600" dirty="0" smtClean="0"/>
              <a:t> 3 ready + 15 (← most of the components procured, PCB to be built and assembled</a:t>
            </a:r>
            <a:r>
              <a:rPr lang="en-US" sz="1600" b="1" dirty="0" smtClean="0"/>
              <a:t>)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3333"/>
                </a:solidFill>
              </a:rPr>
              <a:t>TX (36 in L0Calo):</a:t>
            </a:r>
            <a:r>
              <a:rPr lang="en-US" sz="1600" dirty="0" smtClean="0"/>
              <a:t> 11 ready + 4 (← assembled, to be tested)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3333"/>
                </a:solidFill>
              </a:rPr>
              <a:t>RX (16 in L0Calo):</a:t>
            </a:r>
            <a:r>
              <a:rPr lang="en-US" sz="1600" dirty="0" smtClean="0"/>
              <a:t> 9 ready + 1 (← to be completed, few components to be mounted)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0070C0"/>
                </a:solidFill>
              </a:rPr>
              <a:t>READOUT</a:t>
            </a:r>
            <a:r>
              <a:rPr lang="en-US" sz="1600" dirty="0" smtClean="0">
                <a:solidFill>
                  <a:srgbClr val="FF3333"/>
                </a:solidFill>
              </a:rPr>
              <a:t> (7/36 in L0Calo):</a:t>
            </a:r>
            <a:r>
              <a:rPr lang="en-US" sz="1600" dirty="0" smtClean="0"/>
              <a:t> 10 ready + 40 (← PCB produced and some components procured, to be assembled</a:t>
            </a:r>
            <a:r>
              <a:rPr lang="en-US" sz="1600" u="heavy" dirty="0" smtClean="0"/>
              <a:t>)</a:t>
            </a:r>
          </a:p>
          <a:p>
            <a:endParaRPr lang="en-US" sz="1600" b="1" dirty="0" smtClean="0">
              <a:solidFill>
                <a:srgbClr val="FF3333"/>
              </a:solidFill>
            </a:endParaRPr>
          </a:p>
          <a:p>
            <a:r>
              <a:rPr lang="en-US" sz="1600" b="1" dirty="0" smtClean="0">
                <a:solidFill>
                  <a:srgbClr val="FF3333"/>
                </a:solidFill>
              </a:rPr>
              <a:t>GROUNDING (6 in L0Calo):</a:t>
            </a:r>
            <a:r>
              <a:rPr lang="en-US" sz="1600" dirty="0" smtClean="0"/>
              <a:t> being shipped</a:t>
            </a:r>
            <a:endParaRPr lang="en-US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51520" y="2636912"/>
            <a:ext cx="4356600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8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38200"/>
          </a:xfrm>
        </p:spPr>
        <p:txBody>
          <a:bodyPr/>
          <a:lstStyle/>
          <a:p>
            <a:r>
              <a:rPr lang="it-IT" dirty="0" smtClean="0"/>
              <a:t>TELDES &amp; READOUT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2"/>
          <p:cNvSpPr txBox="1">
            <a:spLocks/>
          </p:cNvSpPr>
          <p:nvPr/>
        </p:nvSpPr>
        <p:spPr>
          <a:xfrm>
            <a:off x="4343400" y="4089600"/>
            <a:ext cx="4800600" cy="2488680"/>
          </a:xfrm>
          <a:prstGeom prst="rect">
            <a:avLst/>
          </a:prstGeom>
        </p:spPr>
        <p:txBody>
          <a:bodyPr vert="horz">
            <a:normAutofit/>
          </a:bodyPr>
          <a:lstStyle>
            <a:defPPr marL="342720" marR="0" lvl="0" indent="-342720" algn="l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LGC Sans" pitchFamily="2"/>
                <a:cs typeface="DejaVu LGC Sans" pitchFamily="2"/>
              </a:defRPr>
            </a:defPPr>
            <a:lvl1pPr marL="342720" marR="0" lvl="0" indent="-34272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  <a:defRPr kumimoji="0"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LGC Sans" pitchFamily="2"/>
                <a:cs typeface="DejaVu LGC Sans" pitchFamily="2"/>
              </a:defRPr>
            </a:lvl1pPr>
            <a:lvl2pPr marL="742680" marR="0" lvl="1" indent="-285480" algn="l" rtl="0" eaLnBrk="1" latinLnBrk="0" hangingPunct="1">
              <a:lnSpc>
                <a:spcPct val="87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kumimoji="0"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LGC Sans" pitchFamily="2"/>
                <a:cs typeface="DejaVu LGC Sans" pitchFamily="2"/>
              </a:defRPr>
            </a:lvl2pPr>
            <a:lvl3pPr marL="1143000" marR="0" lvl="2" indent="-228600" algn="l" rtl="0" eaLnBrk="1" latinLnBrk="0" hangingPunct="1">
              <a:lnSpc>
                <a:spcPct val="66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3pPr>
            <a:lvl4pPr marL="1600199" marR="0" lvl="3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4pPr>
            <a:lvl5pPr marL="2057400" marR="0" lvl="4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5pPr>
            <a:lvl6pPr marL="2057400" marR="0" lvl="5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6pPr>
            <a:lvl7pPr marL="2057400" marR="0" lvl="6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7pPr>
            <a:lvl8pPr marL="2057400" marR="0" lvl="7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8pPr>
            <a:lvl9pPr marL="2057400" marR="0" lvl="8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9pPr>
          </a:lstStyle>
          <a:p>
            <a:r>
              <a:rPr lang="it-IT" sz="1800" dirty="0" smtClean="0"/>
              <a:t>10 PCB </a:t>
            </a:r>
            <a:r>
              <a:rPr lang="it-IT" sz="1800" dirty="0" err="1" smtClean="0"/>
              <a:t>gia’</a:t>
            </a:r>
            <a:r>
              <a:rPr lang="it-IT" sz="1800" dirty="0" smtClean="0"/>
              <a:t> assemblati per il </a:t>
            </a:r>
            <a:r>
              <a:rPr lang="it-IT" sz="1800" dirty="0" err="1" smtClean="0"/>
              <a:t>readout</a:t>
            </a:r>
            <a:r>
              <a:rPr lang="it-IT" sz="1800" dirty="0" smtClean="0"/>
              <a:t> dei  cluster ricostruiti per L1</a:t>
            </a:r>
          </a:p>
          <a:p>
            <a:r>
              <a:rPr lang="it-IT" sz="1800" dirty="0" smtClean="0">
                <a:solidFill>
                  <a:srgbClr val="ED1C24"/>
                </a:solidFill>
              </a:rPr>
              <a:t>Altri 40 per il </a:t>
            </a:r>
            <a:r>
              <a:rPr lang="it-IT" sz="1800" dirty="0" err="1" smtClean="0">
                <a:solidFill>
                  <a:srgbClr val="ED1C24"/>
                </a:solidFill>
              </a:rPr>
              <a:t>readout</a:t>
            </a:r>
            <a:r>
              <a:rPr lang="it-IT" sz="1800" dirty="0" smtClean="0">
                <a:solidFill>
                  <a:srgbClr val="ED1C24"/>
                </a:solidFill>
              </a:rPr>
              <a:t> dei dati </a:t>
            </a:r>
            <a:r>
              <a:rPr lang="it-IT" sz="1800" dirty="0" err="1" smtClean="0">
                <a:solidFill>
                  <a:srgbClr val="ED1C24"/>
                </a:solidFill>
              </a:rPr>
              <a:t>raw</a:t>
            </a:r>
            <a:r>
              <a:rPr lang="it-IT" sz="1800" dirty="0" smtClean="0">
                <a:solidFill>
                  <a:srgbClr val="ED1C24"/>
                </a:solidFill>
              </a:rPr>
              <a:t> e come </a:t>
            </a:r>
            <a:r>
              <a:rPr lang="it-IT" sz="1800" dirty="0" err="1" smtClean="0">
                <a:solidFill>
                  <a:srgbClr val="ED1C24"/>
                </a:solidFill>
              </a:rPr>
              <a:t>spare</a:t>
            </a:r>
            <a:endParaRPr lang="it-IT" sz="1800" dirty="0" smtClean="0">
              <a:solidFill>
                <a:srgbClr val="ED1C24"/>
              </a:solidFill>
            </a:endParaRPr>
          </a:p>
          <a:p>
            <a:r>
              <a:rPr lang="it-IT" sz="1800" dirty="0" smtClean="0"/>
              <a:t>Produzione PCB: </a:t>
            </a:r>
            <a:r>
              <a:rPr lang="it-IT" sz="1800" dirty="0" err="1" smtClean="0"/>
              <a:t>gia’</a:t>
            </a:r>
            <a:r>
              <a:rPr lang="it-IT" sz="1800" dirty="0" smtClean="0"/>
              <a:t> prodotti</a:t>
            </a:r>
          </a:p>
          <a:p>
            <a:r>
              <a:rPr lang="it-IT" sz="1800" dirty="0" smtClean="0"/>
              <a:t>Componenti: 200 Euro/scheda ma alcuni </a:t>
            </a:r>
            <a:r>
              <a:rPr lang="it-IT" sz="1800" dirty="0" err="1" smtClean="0"/>
              <a:t>gia’</a:t>
            </a:r>
            <a:r>
              <a:rPr lang="it-IT" sz="1800" dirty="0" smtClean="0"/>
              <a:t> acquistati</a:t>
            </a:r>
          </a:p>
          <a:p>
            <a:r>
              <a:rPr lang="it-IT" sz="1800" dirty="0" smtClean="0"/>
              <a:t>Assemblaggio: 120 Euro/scheda</a:t>
            </a:r>
          </a:p>
          <a:p>
            <a:r>
              <a:rPr lang="it-IT" sz="1800" dirty="0" smtClean="0"/>
              <a:t>Totale: 40 x 320 = 12800 =&gt; </a:t>
            </a:r>
            <a:r>
              <a:rPr lang="it-IT" sz="1800" dirty="0" smtClean="0">
                <a:solidFill>
                  <a:srgbClr val="ED1C24"/>
                </a:solidFill>
              </a:rPr>
              <a:t>10000 Euro</a:t>
            </a:r>
          </a:p>
          <a:p>
            <a:endParaRPr lang="it-IT" sz="1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3750" t="18760" r="3750" b="18760"/>
          <a:stretch>
            <a:fillRect/>
          </a:stretch>
        </p:blipFill>
        <p:spPr>
          <a:xfrm>
            <a:off x="338760" y="3919320"/>
            <a:ext cx="3894840" cy="121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750" t="18760" r="3750" b="18760"/>
          <a:stretch>
            <a:fillRect/>
          </a:stretch>
        </p:blipFill>
        <p:spPr>
          <a:xfrm>
            <a:off x="340560" y="5157000"/>
            <a:ext cx="3894840" cy="121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3360" y="822240"/>
            <a:ext cx="3173040" cy="30175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egnaposto testo 6"/>
          <p:cNvSpPr txBox="1">
            <a:spLocks/>
          </p:cNvSpPr>
          <p:nvPr/>
        </p:nvSpPr>
        <p:spPr>
          <a:xfrm>
            <a:off x="4343400" y="1137960"/>
            <a:ext cx="4800600" cy="2021399"/>
          </a:xfrm>
          <a:prstGeom prst="rect">
            <a:avLst/>
          </a:prstGeom>
        </p:spPr>
        <p:txBody>
          <a:bodyPr vert="horz">
            <a:normAutofit/>
          </a:bodyPr>
          <a:lstStyle>
            <a:defPPr marL="342720" marR="0" lvl="0" indent="-342720" algn="l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LGC Sans" pitchFamily="2"/>
                <a:cs typeface="DejaVu LGC Sans" pitchFamily="2"/>
              </a:defRPr>
            </a:defPPr>
            <a:lvl1pPr marL="342720" marR="0" lvl="0" indent="-34272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  <a:defRPr kumimoji="0"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LGC Sans" pitchFamily="2"/>
                <a:cs typeface="DejaVu LGC Sans" pitchFamily="2"/>
              </a:defRPr>
            </a:lvl1pPr>
            <a:lvl2pPr marL="742680" marR="0" lvl="1" indent="-285480" algn="l" rtl="0" eaLnBrk="1" latinLnBrk="0" hangingPunct="1">
              <a:lnSpc>
                <a:spcPct val="87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kumimoji="0"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DejaVu LGC Sans" pitchFamily="2"/>
                <a:cs typeface="DejaVu LGC Sans" pitchFamily="2"/>
              </a:defRPr>
            </a:lvl2pPr>
            <a:lvl3pPr marL="1143000" marR="0" lvl="2" indent="-228600" algn="l" rtl="0" eaLnBrk="1" latinLnBrk="0" hangingPunct="1">
              <a:lnSpc>
                <a:spcPct val="66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3pPr>
            <a:lvl4pPr marL="1600199" marR="0" lvl="3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4pPr>
            <a:lvl5pPr marL="2057400" marR="0" lvl="4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5pPr>
            <a:lvl6pPr marL="2057400" marR="0" lvl="5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6pPr>
            <a:lvl7pPr marL="2057400" marR="0" lvl="6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7pPr>
            <a:lvl8pPr marL="2057400" marR="0" lvl="7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8pPr>
            <a:lvl9pPr marL="2057400" marR="0" lvl="8" indent="-228600" algn="l" rtl="0" eaLnBrk="1" latinLnBrk="0" hangingPunct="1">
              <a:lnSpc>
                <a:spcPct val="66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kumimoji="0"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66"/>
                <a:ea typeface="DejaVu LGC Sans" pitchFamily="2"/>
                <a:cs typeface="DejaVu LGC Sans" pitchFamily="2"/>
              </a:defRPr>
            </a:lvl9pPr>
          </a:lstStyle>
          <a:p>
            <a:r>
              <a:rPr lang="it-IT" sz="1800" smtClean="0"/>
              <a:t>Disponibili 3 spare</a:t>
            </a:r>
          </a:p>
          <a:p>
            <a:r>
              <a:rPr lang="it-IT" sz="1800" smtClean="0">
                <a:solidFill>
                  <a:srgbClr val="ED1C24"/>
                </a:solidFill>
              </a:rPr>
              <a:t>Produzione altri 15 spare (quotazione ARTEL)</a:t>
            </a:r>
          </a:p>
          <a:p>
            <a:r>
              <a:rPr lang="it-IT" sz="1800" smtClean="0"/>
              <a:t>Produzione PCB: 130 Euro/scheda</a:t>
            </a:r>
          </a:p>
          <a:p>
            <a:r>
              <a:rPr lang="it-IT" sz="1800" smtClean="0"/>
              <a:t>Componenti: &gt;600 Euro/scheda ma gia’ acquistati quasi tutti</a:t>
            </a:r>
          </a:p>
          <a:p>
            <a:r>
              <a:rPr lang="it-IT" sz="1800" smtClean="0"/>
              <a:t>Assemblaggio: 160 Euro/scheda</a:t>
            </a:r>
          </a:p>
          <a:p>
            <a:r>
              <a:rPr lang="it-IT" sz="1800" smtClean="0"/>
              <a:t>Totale: 15 x 290 = 4350 =&gt; </a:t>
            </a:r>
            <a:r>
              <a:rPr lang="it-IT" sz="1800" smtClean="0">
                <a:solidFill>
                  <a:srgbClr val="ED1C24"/>
                </a:solidFill>
              </a:rPr>
              <a:t>5000 Euro</a:t>
            </a:r>
            <a:endParaRPr lang="it-IT" sz="1800">
              <a:solidFill>
                <a:srgbClr val="ED1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9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Stato presa dati</a:t>
            </a:r>
          </a:p>
          <a:p>
            <a:r>
              <a:rPr lang="it-IT" dirty="0" smtClean="0"/>
              <a:t>Stato sistemi italiani</a:t>
            </a:r>
          </a:p>
          <a:p>
            <a:r>
              <a:rPr lang="it-IT" dirty="0" smtClean="0"/>
              <a:t>Richieste 2019: Q&amp;A</a:t>
            </a:r>
          </a:p>
          <a:p>
            <a:r>
              <a:rPr lang="it-IT" dirty="0" smtClean="0"/>
              <a:t>Futuro</a:t>
            </a:r>
          </a:p>
          <a:p>
            <a:r>
              <a:rPr lang="it-IT" dirty="0" smtClean="0"/>
              <a:t>Elezioni NA62 </a:t>
            </a:r>
            <a:r>
              <a:rPr lang="it-IT" dirty="0" err="1" smtClean="0"/>
              <a:t>officers</a:t>
            </a:r>
            <a:endParaRPr lang="it-IT" dirty="0" smtClean="0"/>
          </a:p>
          <a:p>
            <a:r>
              <a:rPr lang="it-IT" dirty="0" smtClean="0"/>
              <a:t>Finanze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3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Q&amp;A: TDAQ status &amp; UPGRADE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TEL62/TDCB</a:t>
            </a:r>
          </a:p>
          <a:p>
            <a:r>
              <a:rPr lang="it-IT" dirty="0"/>
              <a:t>TEL62: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it-IT" dirty="0"/>
              <a:t>Numero limitato di </a:t>
            </a:r>
            <a:r>
              <a:rPr lang="it-IT" dirty="0" err="1"/>
              <a:t>spare</a:t>
            </a:r>
            <a:r>
              <a:rPr lang="it-IT" dirty="0"/>
              <a:t>: O(5) su O(100) schede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it-IT" dirty="0"/>
              <a:t>Pochi problemi hardware rilevati durante il funzionamento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it-IT" dirty="0"/>
              <a:t>10% mortalità infantile, schede non recuperabili nonostante gli sforzi di diagnostica in sede e da parte del costruttore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it-IT" dirty="0"/>
              <a:t>Alcune schede «dubbie» funzionanti nei test di laboratorio ma apparentemente con difetti su fascio (</a:t>
            </a:r>
            <a:r>
              <a:rPr lang="it-IT" dirty="0" err="1"/>
              <a:t>spare</a:t>
            </a:r>
            <a:r>
              <a:rPr lang="it-IT" dirty="0"/>
              <a:t> di seconda scelta)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it-IT" dirty="0"/>
              <a:t>Manutenzione oltre il 2018 non era prevista</a:t>
            </a:r>
          </a:p>
          <a:p>
            <a:endParaRPr lang="it-IT" dirty="0"/>
          </a:p>
          <a:p>
            <a:r>
              <a:rPr lang="it-IT" dirty="0"/>
              <a:t>Richieste nuove:</a:t>
            </a:r>
            <a:br>
              <a:rPr lang="it-IT" dirty="0"/>
            </a:br>
            <a:r>
              <a:rPr lang="it-IT" dirty="0"/>
              <a:t>- 1 TEL62 + 4 TDCB for CHANTI</a:t>
            </a:r>
            <a:br>
              <a:rPr lang="it-IT" dirty="0"/>
            </a:br>
            <a:r>
              <a:rPr lang="it-IT" dirty="0"/>
              <a:t>- 1 TEL62 + 3 TDCB for ANTI0</a:t>
            </a:r>
          </a:p>
          <a:p>
            <a:r>
              <a:rPr lang="it-IT" dirty="0"/>
              <a:t>+ </a:t>
            </a:r>
            <a:r>
              <a:rPr lang="it-IT" dirty="0" err="1"/>
              <a:t>spares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65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Costruzione TEL62/TDCB</a:t>
            </a:r>
            <a:endParaRPr lang="it-IT" dirty="0"/>
          </a:p>
        </p:txBody>
      </p:sp>
      <p:sp>
        <p:nvSpPr>
          <p:cNvPr id="4" name="TextBox 3"/>
          <p:cNvSpPr txBox="1">
            <a:spLocks noGrp="1"/>
          </p:cNvSpPr>
          <p:nvPr>
            <p:ph idx="1"/>
          </p:nvPr>
        </p:nvSpPr>
        <p:spPr>
          <a:xfrm>
            <a:off x="395536" y="1268760"/>
            <a:ext cx="8686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Il disegno delle TELL1 di LHCb è di </a:t>
            </a:r>
            <a:r>
              <a:rPr lang="it-IT" sz="2000" dirty="0" smtClean="0"/>
              <a:t>oltre 15 </a:t>
            </a:r>
            <a:r>
              <a:rPr lang="it-IT" sz="2000" dirty="0" smtClean="0"/>
              <a:t>anni fa</a:t>
            </a:r>
            <a:br>
              <a:rPr lang="it-IT" sz="2000" dirty="0" smtClean="0"/>
            </a:br>
            <a:r>
              <a:rPr lang="it-IT" sz="2000" dirty="0" smtClean="0"/>
              <a:t>Il disegno delle TEL62 è di </a:t>
            </a:r>
            <a:r>
              <a:rPr lang="it-IT" sz="2000" dirty="0" smtClean="0"/>
              <a:t>quasi</a:t>
            </a:r>
            <a:r>
              <a:rPr lang="it-IT" sz="2000" dirty="0" smtClean="0"/>
              <a:t> 10 anni fa</a:t>
            </a:r>
            <a:endParaRPr lang="it-IT" sz="2000" dirty="0" smtClean="0"/>
          </a:p>
          <a:p>
            <a:r>
              <a:rPr lang="it-IT" sz="2000" dirty="0" smtClean="0"/>
              <a:t>Molti componenti ormai obsoleti e di difficile reperibilità</a:t>
            </a:r>
          </a:p>
          <a:p>
            <a:r>
              <a:rPr lang="it-IT" sz="2000" dirty="0" smtClean="0"/>
              <a:t>Abbiamo FPGA spare per 5 schede</a:t>
            </a:r>
          </a:p>
          <a:p>
            <a:r>
              <a:rPr lang="it-IT" sz="2000" dirty="0" smtClean="0"/>
              <a:t>Abbiamo la maggior parte dei componenti per 10 schede (tranne componenti CERN)</a:t>
            </a:r>
          </a:p>
          <a:p>
            <a:r>
              <a:rPr lang="it-IT" sz="2000" dirty="0" smtClean="0"/>
              <a:t>Mancano le schede mezzanine ancillarie (recupero da LHCb?)</a:t>
            </a:r>
          </a:p>
          <a:p>
            <a:endParaRPr lang="it-IT" sz="2000" dirty="0" smtClean="0"/>
          </a:p>
          <a:p>
            <a:r>
              <a:rPr lang="it-IT" sz="2000" dirty="0" smtClean="0"/>
              <a:t>Stima per 5 TEL62 boards (mezzanine escluse): 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12K€ (</a:t>
            </a:r>
            <a:r>
              <a:rPr lang="it-IT" sz="2000" dirty="0" smtClean="0"/>
              <a:t>PCB+montaggio) </a:t>
            </a:r>
            <a:r>
              <a:rPr lang="it-IT" sz="2000" dirty="0"/>
              <a:t>+ 1K€ (</a:t>
            </a:r>
            <a:r>
              <a:rPr lang="it-IT" sz="2000" dirty="0" smtClean="0"/>
              <a:t>componenti) </a:t>
            </a:r>
            <a:r>
              <a:rPr lang="it-IT" sz="2000" dirty="0"/>
              <a:t>+ 10K€ (</a:t>
            </a:r>
            <a:r>
              <a:rPr lang="it-IT" sz="2000" dirty="0" smtClean="0"/>
              <a:t>FPGA)</a:t>
            </a:r>
            <a:br>
              <a:rPr lang="it-IT" sz="2000" dirty="0" smtClean="0"/>
            </a:br>
            <a:r>
              <a:rPr lang="it-IT" sz="2000" dirty="0" smtClean="0"/>
              <a:t>Costoso per la scala piccola</a:t>
            </a:r>
            <a:br>
              <a:rPr lang="it-IT" sz="2000" dirty="0" smtClean="0"/>
            </a:br>
            <a:r>
              <a:rPr lang="it-IT" sz="2000" dirty="0" smtClean="0"/>
              <a:t>Impegnabili entro 2018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Manca manpower a Pisa per test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Per TDCB bisogna trovare (o recuperare, più costoso) gli HPTDC (non più disponibili al CERN): stima costo 1(1.5) KE/scheda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409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 </a:t>
            </a:r>
            <a:r>
              <a:rPr lang="it-IT" dirty="0" err="1" smtClean="0"/>
              <a:t>intensity</a:t>
            </a:r>
            <a:r>
              <a:rPr lang="it-IT" dirty="0" smtClean="0"/>
              <a:t> </a:t>
            </a:r>
            <a:r>
              <a:rPr lang="it-IT" dirty="0" err="1" smtClean="0"/>
              <a:t>Tests</a:t>
            </a:r>
            <a:r>
              <a:rPr lang="it-IT" dirty="0" smtClean="0"/>
              <a:t> 2018</a:t>
            </a:r>
            <a:endParaRPr lang="it-IT" dirty="0"/>
          </a:p>
        </p:txBody>
      </p:sp>
      <p:sp>
        <p:nvSpPr>
          <p:cNvPr id="5" name="TextBox 3"/>
          <p:cNvSpPr txBox="1">
            <a:spLocks noGrp="1"/>
          </p:cNvSpPr>
          <p:nvPr>
            <p:ph idx="1"/>
          </p:nvPr>
        </p:nvSpPr>
        <p:spPr>
          <a:xfrm>
            <a:off x="304800" y="1554162"/>
            <a:ext cx="8686800" cy="488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Non conosciamo </a:t>
            </a:r>
            <a:r>
              <a:rPr lang="it-IT" sz="2000" dirty="0"/>
              <a:t>(tutte) le limitazioni di ogni sistema perché dipendono </a:t>
            </a:r>
            <a:r>
              <a:rPr lang="it-IT" sz="2000" dirty="0" smtClean="0"/>
              <a:t>da molti </a:t>
            </a:r>
            <a:r>
              <a:rPr lang="it-IT" sz="1800" dirty="0" smtClean="0"/>
              <a:t>parametri</a:t>
            </a:r>
            <a:r>
              <a:rPr lang="it-IT" sz="2000" dirty="0" smtClean="0"/>
              <a:t> : </a:t>
            </a:r>
            <a:r>
              <a:rPr lang="it-IT" sz="2000" dirty="0" err="1" smtClean="0"/>
              <a:t>rate,qualità</a:t>
            </a:r>
            <a:r>
              <a:rPr lang="it-IT" sz="2000" dirty="0" smtClean="0"/>
              <a:t> e struttura istantanea del fascio, </a:t>
            </a:r>
            <a:r>
              <a:rPr lang="it-IT" sz="2000" dirty="0"/>
              <a:t>rate di trigger L0, rate di trigger L1, fattore di reiezione della farm, ecc</a:t>
            </a:r>
            <a:r>
              <a:rPr lang="it-IT" sz="2000" dirty="0" smtClean="0"/>
              <a:t>...</a:t>
            </a:r>
            <a:endParaRPr lang="it-IT" sz="2000" dirty="0" smtClean="0"/>
          </a:p>
          <a:p>
            <a:r>
              <a:rPr lang="it-IT" sz="2000" dirty="0" smtClean="0"/>
              <a:t>Proposta </a:t>
            </a:r>
            <a:r>
              <a:rPr lang="it-IT" sz="2000" dirty="0" smtClean="0"/>
              <a:t>di presa dati ad intensità più elevate (sia dal gruppo di analisi che dal gruppo TDAQ</a:t>
            </a:r>
            <a:r>
              <a:rPr lang="it-IT" sz="2000" dirty="0" smtClean="0"/>
              <a:t>)</a:t>
            </a:r>
            <a:endParaRPr lang="it-IT" sz="2000" dirty="0" smtClean="0"/>
          </a:p>
          <a:p>
            <a:pPr marL="685800" lvl="1"/>
            <a:r>
              <a:rPr lang="it-IT" sz="1600" dirty="0" smtClean="0"/>
              <a:t>Se il sistema funziona e i parametri sono simili all’attuale: qualità della performance per l’analisi (3-4 giorni per valore di intensità)</a:t>
            </a:r>
            <a:endParaRPr lang="it-IT" sz="1600" dirty="0"/>
          </a:p>
          <a:p>
            <a:pPr lvl="1" indent="-342900">
              <a:buFontTx/>
              <a:buChar char="-"/>
            </a:pPr>
            <a:endParaRPr lang="it-IT" sz="1600" dirty="0" smtClean="0"/>
          </a:p>
          <a:p>
            <a:pPr marL="685800" lvl="1"/>
            <a:r>
              <a:rPr lang="it-IT" sz="1600" dirty="0" smtClean="0"/>
              <a:t>Se i parametri cambiano significativamente: verifica dai dati se campione comunque accettabile per l’analisi (qualche run per </a:t>
            </a:r>
            <a:r>
              <a:rPr lang="it-IT" sz="1600" dirty="0"/>
              <a:t>valore di intensità)</a:t>
            </a:r>
            <a:endParaRPr lang="it-IT" sz="1600" dirty="0" smtClean="0"/>
          </a:p>
          <a:p>
            <a:pPr lvl="1" indent="-342900">
              <a:buFontTx/>
              <a:buChar char="-"/>
            </a:pPr>
            <a:endParaRPr lang="it-IT" sz="1600" dirty="0"/>
          </a:p>
          <a:p>
            <a:pPr marL="685800" lvl="1"/>
            <a:r>
              <a:rPr lang="it-IT" sz="1600" dirty="0" smtClean="0"/>
              <a:t>Se parametri molto diversi e/o solo alcuni rivelatori: studio delle limitazioni del TDAQ (decine di burst per condizione)</a:t>
            </a:r>
            <a:endParaRPr lang="it-IT" sz="1600" dirty="0"/>
          </a:p>
          <a:p>
            <a:pPr lvl="1"/>
            <a:endParaRPr lang="it-IT" sz="1600" dirty="0" smtClean="0"/>
          </a:p>
          <a:p>
            <a:r>
              <a:rPr lang="it-IT" sz="2000" dirty="0" smtClean="0"/>
              <a:t>La decisione di fare un test è sostenuta dalla collaborazione</a:t>
            </a:r>
            <a:br>
              <a:rPr lang="it-IT" sz="2000" dirty="0" smtClean="0"/>
            </a:br>
            <a:r>
              <a:rPr lang="it-IT" sz="2000" dirty="0" smtClean="0"/>
              <a:t>- Da capire quando (disponibilità manpower!) e programma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48899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MORe</a:t>
            </a:r>
            <a:r>
              <a:rPr lang="it-IT" dirty="0" smtClean="0"/>
              <a:t> on TDAQ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1554162"/>
            <a:ext cx="8803704" cy="4525963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Proposte nella collaborazione per sistema completamente nuovo (realistico?)</a:t>
            </a:r>
          </a:p>
          <a:p>
            <a:endParaRPr lang="it-IT" dirty="0"/>
          </a:p>
          <a:p>
            <a:r>
              <a:rPr lang="it-IT" dirty="0"/>
              <a:t>Idee su possibilità di potenziare L0TP (</a:t>
            </a:r>
            <a:r>
              <a:rPr lang="it-IT" dirty="0" err="1"/>
              <a:t>manpower</a:t>
            </a:r>
            <a:r>
              <a:rPr lang="it-IT" dirty="0"/>
              <a:t>?)</a:t>
            </a:r>
            <a:br>
              <a:rPr lang="it-IT" dirty="0"/>
            </a:br>
            <a:endParaRPr lang="it-IT" dirty="0"/>
          </a:p>
          <a:p>
            <a:r>
              <a:rPr lang="it-IT" dirty="0"/>
              <a:t>Idee su possibilità di aumentare </a:t>
            </a:r>
            <a:r>
              <a:rPr lang="it-IT" dirty="0" err="1"/>
              <a:t>adiabaticamente</a:t>
            </a:r>
            <a:r>
              <a:rPr lang="it-IT" dirty="0"/>
              <a:t> di 25% il rate di uscita dalle TEL62 (ad esempio nuova scheda di uscita con 1 link in più): hardware + firmware</a:t>
            </a:r>
            <a:br>
              <a:rPr lang="it-IT" dirty="0"/>
            </a:br>
            <a:r>
              <a:rPr lang="it-IT" dirty="0"/>
              <a:t>Stima 8-10 KEUR prototipo + 1K per scheda</a:t>
            </a:r>
          </a:p>
          <a:p>
            <a:endParaRPr lang="it-IT" dirty="0"/>
          </a:p>
          <a:p>
            <a:r>
              <a:rPr lang="it-IT" dirty="0"/>
              <a:t>Necessità di un «</a:t>
            </a:r>
            <a:r>
              <a:rPr lang="it-IT" b="1" dirty="0"/>
              <a:t>dry </a:t>
            </a:r>
            <a:r>
              <a:rPr lang="it-IT" b="1" dirty="0" err="1"/>
              <a:t>run</a:t>
            </a:r>
            <a:r>
              <a:rPr lang="it-IT" dirty="0"/>
              <a:t>» ogni anno per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Mantenere </a:t>
            </a:r>
            <a:r>
              <a:rPr lang="it-IT" dirty="0"/>
              <a:t>il sistema </a:t>
            </a:r>
            <a:r>
              <a:rPr lang="it-IT" dirty="0" smtClean="0"/>
              <a:t>funzionante</a:t>
            </a:r>
          </a:p>
          <a:p>
            <a:pPr lvl="1"/>
            <a:r>
              <a:rPr lang="it-IT" dirty="0" smtClean="0"/>
              <a:t>Mantenere </a:t>
            </a:r>
            <a:r>
              <a:rPr lang="it-IT" dirty="0"/>
              <a:t>l’expertise (formare giovani)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00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Addendum al </a:t>
            </a:r>
            <a:r>
              <a:rPr lang="it-IT" dirty="0" err="1" smtClean="0"/>
              <a:t>proposal</a:t>
            </a:r>
            <a:r>
              <a:rPr lang="it-IT" dirty="0" smtClean="0"/>
              <a:t> in preparazione</a:t>
            </a:r>
          </a:p>
          <a:p>
            <a:r>
              <a:rPr lang="it-IT" dirty="0" smtClean="0"/>
              <a:t>Verrà presentato in tempo per l’SPSC di Aprile (2-3 Aprile 2019)</a:t>
            </a:r>
          </a:p>
          <a:p>
            <a:r>
              <a:rPr lang="it-IT" dirty="0" smtClean="0"/>
              <a:t>«</a:t>
            </a:r>
            <a:r>
              <a:rPr lang="it-IT" dirty="0" err="1" smtClean="0"/>
              <a:t>Firm</a:t>
            </a:r>
            <a:r>
              <a:rPr lang="it-IT" dirty="0" smtClean="0"/>
              <a:t> </a:t>
            </a:r>
            <a:r>
              <a:rPr lang="it-IT" dirty="0" err="1" smtClean="0"/>
              <a:t>extrapolation</a:t>
            </a:r>
            <a:r>
              <a:rPr lang="it-IT" dirty="0" smtClean="0"/>
              <a:t> to the ultimate </a:t>
            </a:r>
            <a:r>
              <a:rPr lang="it-IT" dirty="0" err="1" smtClean="0"/>
              <a:t>sensitivity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</a:t>
            </a:r>
            <a:r>
              <a:rPr lang="it-IT" dirty="0" err="1" smtClean="0"/>
              <a:t>analysis</a:t>
            </a:r>
            <a:r>
              <a:rPr lang="it-IT" dirty="0" smtClean="0"/>
              <a:t> </a:t>
            </a:r>
            <a:r>
              <a:rPr lang="it-IT" dirty="0" err="1" smtClean="0"/>
              <a:t>result</a:t>
            </a:r>
            <a:r>
              <a:rPr lang="it-IT" dirty="0" smtClean="0"/>
              <a:t>»</a:t>
            </a:r>
          </a:p>
          <a:p>
            <a:r>
              <a:rPr lang="it-IT" dirty="0" smtClean="0"/>
              <a:t>Piano di «mantenimento» dell’esperimento</a:t>
            </a:r>
          </a:p>
          <a:p>
            <a:r>
              <a:rPr lang="it-IT" dirty="0" smtClean="0"/>
              <a:t>Strategia raggiungere il goal del 10% di incertezza entro il Run3  </a:t>
            </a:r>
          </a:p>
          <a:p>
            <a:r>
              <a:rPr lang="it-IT" dirty="0" smtClean="0"/>
              <a:t>10</a:t>
            </a:r>
            <a:r>
              <a:rPr lang="it-IT" baseline="30000" dirty="0" smtClean="0"/>
              <a:t>18</a:t>
            </a:r>
            <a:r>
              <a:rPr lang="it-IT" dirty="0" smtClean="0"/>
              <a:t> </a:t>
            </a:r>
            <a:r>
              <a:rPr lang="it-IT" dirty="0" err="1" smtClean="0"/>
              <a:t>pot</a:t>
            </a:r>
            <a:r>
              <a:rPr lang="it-IT" dirty="0" smtClean="0"/>
              <a:t> in </a:t>
            </a:r>
            <a:r>
              <a:rPr lang="it-IT" dirty="0" err="1" smtClean="0"/>
              <a:t>dump</a:t>
            </a:r>
            <a:r>
              <a:rPr lang="it-IT" dirty="0" smtClean="0"/>
              <a:t> per Dark Sector una possibilità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19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Idee su GTK: </a:t>
            </a:r>
            <a:r>
              <a:rPr lang="it-IT" dirty="0" err="1" smtClean="0"/>
              <a:t>cooling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1268761"/>
            <a:ext cx="8686800" cy="216024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Lo </a:t>
            </a:r>
            <a:r>
              <a:rPr lang="en-US" dirty="0" err="1"/>
              <a:t>spessore</a:t>
            </a:r>
            <a:r>
              <a:rPr lang="en-US" dirty="0"/>
              <a:t> </a:t>
            </a:r>
            <a:r>
              <a:rPr lang="en-US" dirty="0" err="1"/>
              <a:t>attraversato</a:t>
            </a:r>
            <a:r>
              <a:rPr lang="en-US" dirty="0"/>
              <a:t> dal </a:t>
            </a:r>
            <a:r>
              <a:rPr lang="en-US" dirty="0" err="1"/>
              <a:t>fascio</a:t>
            </a:r>
            <a:r>
              <a:rPr lang="en-US" dirty="0"/>
              <a:t> (in Si) e’:</a:t>
            </a:r>
          </a:p>
          <a:p>
            <a:pPr marL="40005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0.3 </a:t>
            </a:r>
            <a:r>
              <a:rPr lang="en-US" dirty="0"/>
              <a:t>mm: cooling plate (da 0.21 a 0.38)</a:t>
            </a:r>
          </a:p>
          <a:p>
            <a:pPr marL="400050" lvl="1" indent="0">
              <a:buNone/>
            </a:pPr>
            <a:r>
              <a:rPr lang="en-US" dirty="0"/>
              <a:t>     </a:t>
            </a:r>
            <a:r>
              <a:rPr lang="en-US" dirty="0" smtClean="0"/>
              <a:t> 0.1 </a:t>
            </a:r>
            <a:r>
              <a:rPr lang="en-US" dirty="0"/>
              <a:t>mm: chip readout</a:t>
            </a:r>
          </a:p>
          <a:p>
            <a:pPr marL="400050" lvl="1" indent="0">
              <a:buNone/>
            </a:pPr>
            <a:r>
              <a:rPr lang="en-US" dirty="0"/>
              <a:t>      </a:t>
            </a:r>
            <a:r>
              <a:rPr lang="en-US" dirty="0" smtClean="0"/>
              <a:t>0.2 </a:t>
            </a:r>
            <a:r>
              <a:rPr lang="en-US" dirty="0"/>
              <a:t>mm: </a:t>
            </a:r>
            <a:r>
              <a:rPr lang="en-US" dirty="0" err="1"/>
              <a:t>sensore</a:t>
            </a:r>
            <a:r>
              <a:rPr lang="en-US" dirty="0"/>
              <a:t> </a:t>
            </a:r>
          </a:p>
          <a:p>
            <a:pPr marL="400050" lvl="1" indent="0">
              <a:buNone/>
            </a:pPr>
            <a:r>
              <a:rPr lang="en-US" dirty="0"/>
              <a:t>Per un </a:t>
            </a:r>
            <a:r>
              <a:rPr lang="en-US" dirty="0" err="1"/>
              <a:t>totale</a:t>
            </a:r>
            <a:r>
              <a:rPr lang="en-US" dirty="0"/>
              <a:t> di 0.6 mm di cui circa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50% </a:t>
            </a:r>
            <a:r>
              <a:rPr lang="en-US" b="1" dirty="0" err="1">
                <a:solidFill>
                  <a:srgbClr val="FF0000"/>
                </a:solidFill>
              </a:rPr>
              <a:t>dovuto</a:t>
            </a:r>
            <a:r>
              <a:rPr lang="en-US" b="1" dirty="0">
                <a:solidFill>
                  <a:srgbClr val="FF0000"/>
                </a:solidFill>
              </a:rPr>
              <a:t> al cooling plate</a:t>
            </a:r>
            <a:r>
              <a:rPr lang="en-US" dirty="0" smtClean="0"/>
              <a:t>.</a:t>
            </a:r>
          </a:p>
          <a:p>
            <a:pPr marL="457200" indent="-457200"/>
            <a:r>
              <a:rPr lang="en-US" dirty="0" smtClean="0"/>
              <a:t>Il </a:t>
            </a:r>
            <a:r>
              <a:rPr lang="en-US" dirty="0" err="1" smtClean="0"/>
              <a:t>grosso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potenza</a:t>
            </a:r>
            <a:r>
              <a:rPr lang="en-US" dirty="0" smtClean="0"/>
              <a:t> è </a:t>
            </a:r>
            <a:r>
              <a:rPr lang="en-US" dirty="0" err="1" smtClean="0"/>
              <a:t>dissipato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bordi</a:t>
            </a:r>
            <a:r>
              <a:rPr lang="en-US" dirty="0" smtClean="0"/>
              <a:t>: </a:t>
            </a:r>
            <a:r>
              <a:rPr lang="en-US" dirty="0" err="1" smtClean="0"/>
              <a:t>rimuovere</a:t>
            </a:r>
            <a:r>
              <a:rPr lang="en-US" dirty="0" smtClean="0"/>
              <a:t> parte </a:t>
            </a:r>
            <a:r>
              <a:rPr lang="en-US" dirty="0" err="1" smtClean="0"/>
              <a:t>centrale</a:t>
            </a:r>
            <a:r>
              <a:rPr lang="en-US" dirty="0" smtClean="0"/>
              <a:t> del cooling plate ?</a:t>
            </a:r>
            <a:endParaRPr lang="en-US" dirty="0"/>
          </a:p>
          <a:p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683568" y="3501008"/>
            <a:ext cx="4030382" cy="2849582"/>
            <a:chOff x="1453029" y="3840630"/>
            <a:chExt cx="4030382" cy="2849582"/>
          </a:xfrm>
        </p:grpSpPr>
        <p:pic>
          <p:nvPicPr>
            <p:cNvPr id="4" name="Picture 5" descr="micro-channe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029" y="3840630"/>
              <a:ext cx="4030382" cy="2849582"/>
            </a:xfrm>
            <a:prstGeom prst="rect">
              <a:avLst/>
            </a:prstGeom>
          </p:spPr>
        </p:pic>
        <p:cxnSp>
          <p:nvCxnSpPr>
            <p:cNvPr id="5" name="Straight Connector 8"/>
            <p:cNvCxnSpPr/>
            <p:nvPr/>
          </p:nvCxnSpPr>
          <p:spPr>
            <a:xfrm>
              <a:off x="2764118" y="4796118"/>
              <a:ext cx="1150470" cy="1016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/>
            <p:cNvCxnSpPr/>
            <p:nvPr/>
          </p:nvCxnSpPr>
          <p:spPr>
            <a:xfrm flipV="1">
              <a:off x="2764118" y="4796118"/>
              <a:ext cx="1150470" cy="1016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01008"/>
            <a:ext cx="3544758" cy="31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ttangolo 32"/>
          <p:cNvSpPr/>
          <p:nvPr/>
        </p:nvSpPr>
        <p:spPr>
          <a:xfrm>
            <a:off x="7668344" y="4077072"/>
            <a:ext cx="576064" cy="7200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7173281" y="3604374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PLL+TDC</a:t>
            </a:r>
            <a:endParaRPr lang="it-IT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7236296" y="5723964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PLL+TDC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249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Semi-OFFICIAL feedback from PBC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C. </a:t>
            </a:r>
            <a:r>
              <a:rPr lang="it-IT" dirty="0" err="1" smtClean="0"/>
              <a:t>Vallée</a:t>
            </a:r>
            <a:r>
              <a:rPr lang="it-IT" dirty="0" smtClean="0"/>
              <a:t>, 27/08/2018</a:t>
            </a:r>
            <a:endParaRPr lang="it-IT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492896"/>
            <a:ext cx="7524750" cy="129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4509120"/>
            <a:ext cx="7315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-99392"/>
            <a:ext cx="8686800" cy="838200"/>
          </a:xfrm>
        </p:spPr>
        <p:txBody>
          <a:bodyPr/>
          <a:lstStyle/>
          <a:p>
            <a:r>
              <a:rPr lang="it-IT" dirty="0" smtClean="0"/>
              <a:t>Futuro (long </a:t>
            </a:r>
            <a:r>
              <a:rPr lang="it-IT" dirty="0" err="1" smtClean="0"/>
              <a:t>term</a:t>
            </a:r>
            <a:r>
              <a:rPr lang="it-IT" dirty="0" smtClean="0"/>
              <a:t>): KLEVER</a:t>
            </a:r>
            <a:endParaRPr lang="it-I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8062"/>
            <a:ext cx="784225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9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KLEVER/</a:t>
            </a:r>
            <a:r>
              <a:rPr lang="it-IT" dirty="0" err="1" smtClean="0"/>
              <a:t>AXIAl</a:t>
            </a:r>
            <a:r>
              <a:rPr lang="it-IT" dirty="0" smtClean="0"/>
              <a:t> test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525963"/>
          </a:xfrm>
        </p:spPr>
        <p:txBody>
          <a:bodyPr/>
          <a:lstStyle/>
          <a:p>
            <a:r>
              <a:rPr lang="it-IT" dirty="0" smtClean="0"/>
              <a:t>Finanziato da CSN1 sui fondi 2018</a:t>
            </a:r>
            <a:endParaRPr lang="it-I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80667"/>
            <a:ext cx="6374998" cy="47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754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KLEVER/</a:t>
            </a:r>
            <a:r>
              <a:rPr lang="it-IT" dirty="0" err="1" smtClean="0"/>
              <a:t>AXIAl</a:t>
            </a:r>
            <a:r>
              <a:rPr lang="it-IT" dirty="0" smtClean="0"/>
              <a:t> test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525963"/>
          </a:xfrm>
        </p:spPr>
        <p:txBody>
          <a:bodyPr/>
          <a:lstStyle/>
          <a:p>
            <a:r>
              <a:rPr lang="it-IT" dirty="0" smtClean="0"/>
              <a:t>Finanziato da CSN1 sui fondi 2018</a:t>
            </a:r>
            <a:endParaRPr lang="it-I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80667"/>
            <a:ext cx="6374998" cy="47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02796"/>
            <a:ext cx="5824314" cy="48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3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Stato presa dati 2018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31 settimane da 9 Aprile a 12 Novembre</a:t>
            </a:r>
          </a:p>
          <a:p>
            <a:r>
              <a:rPr lang="it-IT" dirty="0" smtClean="0"/>
              <a:t>Data </a:t>
            </a:r>
            <a:r>
              <a:rPr lang="it-IT" dirty="0" err="1" smtClean="0"/>
              <a:t>taking</a:t>
            </a:r>
            <a:r>
              <a:rPr lang="it-IT" dirty="0" smtClean="0"/>
              <a:t> </a:t>
            </a:r>
            <a:r>
              <a:rPr lang="it-IT" dirty="0" err="1" smtClean="0"/>
              <a:t>smooth</a:t>
            </a:r>
            <a:r>
              <a:rPr lang="it-IT" dirty="0" smtClean="0"/>
              <a:t>, statistica raccolta circa 1.6 x 2017</a:t>
            </a:r>
          </a:p>
          <a:p>
            <a:r>
              <a:rPr lang="it-IT" dirty="0" smtClean="0"/>
              <a:t>Circa 20 SM PNN </a:t>
            </a:r>
            <a:r>
              <a:rPr lang="it-IT" dirty="0" err="1" smtClean="0"/>
              <a:t>events</a:t>
            </a:r>
            <a:r>
              <a:rPr lang="it-IT" dirty="0" smtClean="0"/>
              <a:t> on tape attesi</a:t>
            </a:r>
          </a:p>
          <a:p>
            <a:r>
              <a:rPr lang="it-IT" dirty="0" smtClean="0"/>
              <a:t>Qualità dei dati monitorata quasi online e costantemente di alto livello</a:t>
            </a:r>
          </a:p>
          <a:p>
            <a:r>
              <a:rPr lang="it-IT" dirty="0" smtClean="0"/>
              <a:t>Nuovo collimatore (Giugno 2018)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697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-99392"/>
            <a:ext cx="8686800" cy="838200"/>
          </a:xfrm>
        </p:spPr>
        <p:txBody>
          <a:bodyPr/>
          <a:lstStyle/>
          <a:p>
            <a:r>
              <a:rPr lang="it-IT" dirty="0" smtClean="0"/>
              <a:t>Risultati preliminari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5" y="990426"/>
            <a:ext cx="772795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220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Elezioni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1412776"/>
            <a:ext cx="8686800" cy="5040560"/>
          </a:xfrm>
        </p:spPr>
        <p:txBody>
          <a:bodyPr>
            <a:normAutofit fontScale="85000" lnSpcReduction="10000"/>
          </a:bodyPr>
          <a:lstStyle/>
          <a:p>
            <a:r>
              <a:rPr lang="it-IT" dirty="0" smtClean="0"/>
              <a:t>Il top </a:t>
            </a:r>
            <a:r>
              <a:rPr lang="it-IT" dirty="0" err="1" smtClean="0"/>
              <a:t>managment</a:t>
            </a:r>
            <a:r>
              <a:rPr lang="it-IT" dirty="0" smtClean="0"/>
              <a:t> include ad oggi 4 posizioni:</a:t>
            </a:r>
          </a:p>
          <a:p>
            <a:pPr lvl="1"/>
            <a:r>
              <a:rPr lang="it-IT" dirty="0" err="1" smtClean="0"/>
              <a:t>Spokesperson</a:t>
            </a:r>
            <a:r>
              <a:rPr lang="it-IT" dirty="0" smtClean="0"/>
              <a:t> (oggi A. Ceccucci -CERN)</a:t>
            </a:r>
          </a:p>
          <a:p>
            <a:pPr lvl="1"/>
            <a:r>
              <a:rPr lang="it-IT" dirty="0" err="1" smtClean="0"/>
              <a:t>Physics</a:t>
            </a:r>
            <a:r>
              <a:rPr lang="it-IT" dirty="0" smtClean="0"/>
              <a:t> Coordinator (oggi G. Ruggiero -Lancaster)</a:t>
            </a:r>
          </a:p>
          <a:p>
            <a:pPr lvl="1"/>
            <a:r>
              <a:rPr lang="it-IT" dirty="0" smtClean="0"/>
              <a:t>Head of </a:t>
            </a:r>
            <a:r>
              <a:rPr lang="it-IT" dirty="0" err="1" smtClean="0"/>
              <a:t>Editorial</a:t>
            </a:r>
            <a:r>
              <a:rPr lang="it-IT" dirty="0" smtClean="0"/>
              <a:t> Board (oggi B. Bloch-</a:t>
            </a:r>
            <a:r>
              <a:rPr lang="it-IT" dirty="0" err="1" smtClean="0"/>
              <a:t>Devaux</a:t>
            </a:r>
            <a:r>
              <a:rPr lang="it-IT" dirty="0" smtClean="0"/>
              <a:t>-U. Torino)</a:t>
            </a:r>
          </a:p>
          <a:p>
            <a:pPr lvl="1"/>
            <a:r>
              <a:rPr lang="it-IT" dirty="0" smtClean="0"/>
              <a:t>Head of </a:t>
            </a:r>
            <a:r>
              <a:rPr lang="it-IT" dirty="0" err="1" smtClean="0"/>
              <a:t>Speaker’s</a:t>
            </a:r>
            <a:r>
              <a:rPr lang="it-IT" dirty="0" smtClean="0"/>
              <a:t> Bureau (oggi C. Lazzeroni-Birmingham)</a:t>
            </a:r>
          </a:p>
          <a:p>
            <a:r>
              <a:rPr lang="it-IT" dirty="0" smtClean="0"/>
              <a:t>Tutte le posizioni saranno soggette a elezioni a partire da Ottobre e entro fine 2018, </a:t>
            </a:r>
          </a:p>
          <a:p>
            <a:r>
              <a:rPr lang="it-IT" dirty="0"/>
              <a:t>L</a:t>
            </a:r>
            <a:r>
              <a:rPr lang="it-IT" dirty="0" smtClean="0"/>
              <a:t>e nuove cariche saranno valide per il triennio 19-21</a:t>
            </a:r>
          </a:p>
          <a:p>
            <a:r>
              <a:rPr lang="it-IT" dirty="0" err="1" smtClean="0"/>
              <a:t>Selection</a:t>
            </a:r>
            <a:r>
              <a:rPr lang="it-IT" dirty="0" smtClean="0"/>
              <a:t> </a:t>
            </a:r>
            <a:r>
              <a:rPr lang="it-IT" dirty="0" err="1" smtClean="0"/>
              <a:t>Committee</a:t>
            </a:r>
            <a:r>
              <a:rPr lang="it-IT" dirty="0" smtClean="0"/>
              <a:t>: J. </a:t>
            </a:r>
            <a:r>
              <a:rPr lang="it-IT" dirty="0" err="1" smtClean="0"/>
              <a:t>Engelfried</a:t>
            </a:r>
            <a:r>
              <a:rPr lang="it-IT" dirty="0" smtClean="0"/>
              <a:t> (</a:t>
            </a:r>
            <a:r>
              <a:rPr lang="it-IT" dirty="0" err="1" smtClean="0"/>
              <a:t>chair</a:t>
            </a:r>
            <a:r>
              <a:rPr lang="it-IT" dirty="0" smtClean="0"/>
              <a:t>), F. Ambrosino, J. </a:t>
            </a:r>
            <a:r>
              <a:rPr lang="it-IT" dirty="0" err="1" smtClean="0"/>
              <a:t>Dainton</a:t>
            </a:r>
            <a:r>
              <a:rPr lang="it-IT" dirty="0" smtClean="0"/>
              <a:t> (nominato a Luglio) </a:t>
            </a:r>
          </a:p>
          <a:p>
            <a:r>
              <a:rPr lang="it-IT" dirty="0" smtClean="0"/>
              <a:t>Possibilità di estendere il top </a:t>
            </a:r>
            <a:r>
              <a:rPr lang="it-IT" dirty="0" err="1" smtClean="0"/>
              <a:t>managment</a:t>
            </a:r>
            <a:r>
              <a:rPr lang="it-IT" dirty="0" smtClean="0"/>
              <a:t> con una o più figure aggiuntive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4298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Finanze 2018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Missioni : pagamenti e restituzioni CSN1</a:t>
            </a:r>
          </a:p>
          <a:p>
            <a:pPr lvl="1"/>
            <a:r>
              <a:rPr lang="it-IT" dirty="0" smtClean="0"/>
              <a:t>NA : 22k (pagamento SF2018) + 5k (SF 2019)</a:t>
            </a:r>
          </a:p>
          <a:p>
            <a:pPr lvl="1"/>
            <a:r>
              <a:rPr lang="it-IT" dirty="0"/>
              <a:t>PG: 7k (SF 2019) </a:t>
            </a:r>
            <a:endParaRPr lang="it-IT" dirty="0" smtClean="0"/>
          </a:p>
          <a:p>
            <a:pPr lvl="1"/>
            <a:r>
              <a:rPr lang="it-IT" dirty="0" smtClean="0"/>
              <a:t>TO: 2k (SF 2019)</a:t>
            </a:r>
          </a:p>
          <a:p>
            <a:pPr lvl="1"/>
            <a:r>
              <a:rPr lang="it-IT" dirty="0" smtClean="0"/>
              <a:t>FI:  2k (SF 2019)</a:t>
            </a:r>
          </a:p>
          <a:p>
            <a:pPr lvl="1"/>
            <a:r>
              <a:rPr lang="it-IT" dirty="0" smtClean="0"/>
              <a:t>LNF,FE,PI: 0</a:t>
            </a:r>
          </a:p>
          <a:p>
            <a:pPr lvl="1"/>
            <a:r>
              <a:rPr lang="it-IT" dirty="0" smtClean="0"/>
              <a:t>RM1: 0 se sbloccato SJ (4,5k) (oggi negativo)</a:t>
            </a:r>
          </a:p>
          <a:p>
            <a:pPr lvl="1"/>
            <a:r>
              <a:rPr lang="it-IT" dirty="0" smtClean="0"/>
              <a:t>RM2: 4k (+ 5,5 k SJ) per SF2019</a:t>
            </a:r>
          </a:p>
          <a:p>
            <a:r>
              <a:rPr lang="it-IT" dirty="0" smtClean="0"/>
              <a:t>Totale 22k per SF 2018 Corvino + 25k restituiti alla CSN1, </a:t>
            </a:r>
            <a:r>
              <a:rPr lang="it-IT" dirty="0" err="1" smtClean="0"/>
              <a:t>hopefully</a:t>
            </a:r>
            <a:r>
              <a:rPr lang="it-IT" dirty="0" smtClean="0"/>
              <a:t> anticipi SF 2019 </a:t>
            </a:r>
          </a:p>
          <a:p>
            <a:r>
              <a:rPr lang="it-IT" dirty="0" smtClean="0"/>
              <a:t>SF 2019: 22k (Corvino) + 44k (new SF)</a:t>
            </a:r>
          </a:p>
        </p:txBody>
      </p:sp>
    </p:spTree>
    <p:extLst>
      <p:ext uri="{BB962C8B-B14F-4D97-AF65-F5344CB8AC3E}">
        <p14:creationId xmlns:p14="http://schemas.microsoft.com/office/powerpoint/2010/main" val="3337994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CORE TDAQ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74 k riassegnato nel 2018 (PI) +anticipo MOF 2018 (30.5 k)  (NA)</a:t>
            </a:r>
          </a:p>
          <a:p>
            <a:r>
              <a:rPr lang="it-IT" dirty="0" smtClean="0"/>
              <a:t>PI: residuo 2018 =&gt; 30 k</a:t>
            </a:r>
          </a:p>
          <a:p>
            <a:r>
              <a:rPr lang="it-IT" dirty="0" smtClean="0"/>
              <a:t>NA: Possibile replica anticipo MOF 2019 per 30k (o restituzione alla CSN1 ).</a:t>
            </a:r>
          </a:p>
          <a:p>
            <a:r>
              <a:rPr lang="it-IT" dirty="0" smtClean="0"/>
              <a:t>Auspichiamo riassegnazione CORE residuo al 2019 anche in virtù dei possibili sviluppi che seguiranno al test ad alta intensità.</a:t>
            </a:r>
            <a:endParaRPr lang="it-IT" dirty="0"/>
          </a:p>
          <a:p>
            <a:r>
              <a:rPr lang="it-IT" dirty="0" smtClean="0"/>
              <a:t>Se riassegnati, assorbono la richiesta di 16k RM2 apparati.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3572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2019-2020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93110" cy="39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36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DATI 2018: Reiezione pI</a:t>
            </a:r>
            <a:r>
              <a:rPr lang="it-IT" dirty="0"/>
              <a:t>0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198389"/>
            <a:ext cx="9047163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7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DATi</a:t>
            </a:r>
            <a:r>
              <a:rPr lang="it-IT" dirty="0" smtClean="0"/>
              <a:t> 2018: </a:t>
            </a:r>
            <a:r>
              <a:rPr lang="it-IT" dirty="0" err="1" smtClean="0"/>
              <a:t>pi</a:t>
            </a:r>
            <a:r>
              <a:rPr lang="it-IT" dirty="0" smtClean="0"/>
              <a:t>/mu ID con il RICH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0" y="1361207"/>
            <a:ext cx="9182100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1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NUOVo</a:t>
            </a:r>
            <a:r>
              <a:rPr lang="it-IT" dirty="0" smtClean="0"/>
              <a:t> COLLIMATORE (</a:t>
            </a:r>
            <a:r>
              <a:rPr lang="it-IT" dirty="0" smtClean="0">
                <a:latin typeface="Corbel"/>
              </a:rPr>
              <a:t>≈</a:t>
            </a:r>
            <a:r>
              <a:rPr lang="it-IT" dirty="0" smtClean="0"/>
              <a:t>20/06/2018)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78284"/>
            <a:ext cx="9108504" cy="547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UPSTream</a:t>
            </a:r>
            <a:r>
              <a:rPr lang="it-IT" dirty="0" smtClean="0"/>
              <a:t> background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340768"/>
            <a:ext cx="8877300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6170835" y="6021288"/>
            <a:ext cx="283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2018: accettanza + 30% (no «box» </a:t>
            </a:r>
            <a:r>
              <a:rPr lang="it-IT" dirty="0" err="1" smtClean="0"/>
              <a:t>cut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6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SISTEMi</a:t>
            </a:r>
            <a:r>
              <a:rPr lang="it-IT" dirty="0" smtClean="0"/>
              <a:t> </a:t>
            </a:r>
            <a:r>
              <a:rPr lang="it-IT" dirty="0" err="1" smtClean="0"/>
              <a:t>ITAliani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TDAQ: up &amp; </a:t>
            </a:r>
            <a:r>
              <a:rPr lang="it-IT" dirty="0" err="1" smtClean="0"/>
              <a:t>running</a:t>
            </a:r>
            <a:r>
              <a:rPr lang="it-IT" dirty="0" smtClean="0"/>
              <a:t> oltre le specifiche di progetto</a:t>
            </a:r>
          </a:p>
          <a:p>
            <a:r>
              <a:rPr lang="it-IT" dirty="0" smtClean="0"/>
              <a:t>GTK: problemi con una stazione (sostituita con una «usata» da Giugno 2016, funzionante)</a:t>
            </a:r>
          </a:p>
          <a:p>
            <a:r>
              <a:rPr lang="it-IT" dirty="0" smtClean="0"/>
              <a:t>CHANTI: OK (ma </a:t>
            </a:r>
            <a:r>
              <a:rPr lang="it-IT" dirty="0" err="1" smtClean="0"/>
              <a:t>SiPM</a:t>
            </a:r>
            <a:r>
              <a:rPr lang="it-IT" dirty="0" smtClean="0"/>
              <a:t> da cambiare a fine </a:t>
            </a:r>
            <a:r>
              <a:rPr lang="it-IT" dirty="0" err="1" smtClean="0"/>
              <a:t>run</a:t>
            </a:r>
            <a:r>
              <a:rPr lang="it-IT" dirty="0" smtClean="0"/>
              <a:t>)</a:t>
            </a:r>
          </a:p>
          <a:p>
            <a:r>
              <a:rPr lang="it-IT" dirty="0" smtClean="0"/>
              <a:t>LAV: OK</a:t>
            </a:r>
          </a:p>
          <a:p>
            <a:r>
              <a:rPr lang="it-IT" dirty="0" smtClean="0"/>
              <a:t>CHOD: OK</a:t>
            </a:r>
          </a:p>
          <a:p>
            <a:r>
              <a:rPr lang="it-IT" dirty="0" smtClean="0"/>
              <a:t>RICH: OK</a:t>
            </a:r>
          </a:p>
          <a:p>
            <a:r>
              <a:rPr lang="it-IT" dirty="0" smtClean="0"/>
              <a:t>L0-CALO: OK</a:t>
            </a:r>
          </a:p>
          <a:p>
            <a:r>
              <a:rPr lang="it-IT" dirty="0" smtClean="0"/>
              <a:t>L0TP: OK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37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GTK </a:t>
            </a:r>
            <a:r>
              <a:rPr lang="it-IT" dirty="0" err="1" smtClean="0"/>
              <a:t>issues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GTK-15 (n-in-p) installato il 15/3 come stazione 3 e rimosso il 12/6/2018.</a:t>
            </a:r>
          </a:p>
          <a:p>
            <a:pPr lvl="1"/>
            <a:r>
              <a:rPr lang="it-IT" dirty="0" smtClean="0"/>
              <a:t>&gt;200 </a:t>
            </a:r>
            <a:r>
              <a:rPr lang="it-IT" dirty="0" err="1" smtClean="0"/>
              <a:t>broken</a:t>
            </a:r>
            <a:r>
              <a:rPr lang="it-IT" dirty="0" smtClean="0"/>
              <a:t> bonds: indagine in corso</a:t>
            </a:r>
          </a:p>
          <a:p>
            <a:r>
              <a:rPr lang="it-IT" dirty="0" smtClean="0"/>
              <a:t>GTK-16 (p-in-n) in 12/6, out 27/6: </a:t>
            </a:r>
          </a:p>
          <a:p>
            <a:pPr lvl="1"/>
            <a:r>
              <a:rPr lang="it-IT" dirty="0" err="1" smtClean="0"/>
              <a:t>noisy</a:t>
            </a:r>
            <a:r>
              <a:rPr lang="it-IT" dirty="0" smtClean="0"/>
              <a:t> </a:t>
            </a:r>
            <a:r>
              <a:rPr lang="it-IT" dirty="0" err="1" smtClean="0"/>
              <a:t>pixels</a:t>
            </a:r>
            <a:endParaRPr lang="it-IT" dirty="0" smtClean="0"/>
          </a:p>
          <a:p>
            <a:r>
              <a:rPr lang="it-IT" dirty="0" smtClean="0"/>
              <a:t>GTK-17 (n-in-p) problema in fase di assemblaggio su un chip (mancano i </a:t>
            </a:r>
            <a:r>
              <a:rPr lang="it-IT" dirty="0" err="1" smtClean="0"/>
              <a:t>bumps</a:t>
            </a:r>
            <a:r>
              <a:rPr lang="it-IT" dirty="0" smtClean="0"/>
              <a:t> ?)</a:t>
            </a:r>
          </a:p>
          <a:p>
            <a:r>
              <a:rPr lang="it-IT" dirty="0" smtClean="0"/>
              <a:t>GTK-7 (n-in-p) re-inserito dal 27/6 -&gt; OK</a:t>
            </a:r>
          </a:p>
          <a:p>
            <a:pPr lvl="1"/>
            <a:r>
              <a:rPr lang="it-IT" dirty="0" smtClean="0"/>
              <a:t>Oltre 350 giorni su fascio</a:t>
            </a:r>
          </a:p>
          <a:p>
            <a:pPr lvl="1"/>
            <a:r>
              <a:rPr lang="it-IT" dirty="0" smtClean="0"/>
              <a:t>Correnti naturalmente un po’ più alte, da monitorare possibili effetti su risoluzione temporale</a:t>
            </a:r>
          </a:p>
          <a:p>
            <a:r>
              <a:rPr lang="it-IT" dirty="0" smtClean="0"/>
              <a:t>GTK-18 (n-in-p, </a:t>
            </a:r>
            <a:r>
              <a:rPr lang="it-IT" dirty="0" err="1" smtClean="0"/>
              <a:t>spare</a:t>
            </a:r>
            <a:r>
              <a:rPr lang="it-IT" dirty="0" smtClean="0"/>
              <a:t>) pronto a giorni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55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1002</TotalTime>
  <Words>1556</Words>
  <Application>Microsoft Office PowerPoint</Application>
  <PresentationFormat>Presentazione su schermo (4:3)</PresentationFormat>
  <Paragraphs>192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Terra</vt:lpstr>
      <vt:lpstr>NA62: stato e richieste 2019</vt:lpstr>
      <vt:lpstr>Outline</vt:lpstr>
      <vt:lpstr>Stato presa dati 2018</vt:lpstr>
      <vt:lpstr>DATI 2018: Reiezione pI0</vt:lpstr>
      <vt:lpstr>DATi 2018: pi/mu ID con il RICH</vt:lpstr>
      <vt:lpstr>NUOVo COLLIMATORE (≈20/06/2018)</vt:lpstr>
      <vt:lpstr>UPSTream background</vt:lpstr>
      <vt:lpstr>SISTEMi ITAliani</vt:lpstr>
      <vt:lpstr>GTK issues</vt:lpstr>
      <vt:lpstr>GTK: correnti</vt:lpstr>
      <vt:lpstr>GTK: correnti</vt:lpstr>
      <vt:lpstr>RICHIESTE 2019: Q&amp;A</vt:lpstr>
      <vt:lpstr>GTK-4</vt:lpstr>
      <vt:lpstr>GTK-4</vt:lpstr>
      <vt:lpstr>Q&amp;A: FI piezo+elettronica</vt:lpstr>
      <vt:lpstr>Q&amp;A: Calibrazione LAV</vt:lpstr>
      <vt:lpstr>Q&amp;A: GPURICH@RM1</vt:lpstr>
      <vt:lpstr>Q&amp;A : RM2 &amp; TELDES spare</vt:lpstr>
      <vt:lpstr>TELDES &amp; READOUT</vt:lpstr>
      <vt:lpstr>Q&amp;A: TDAQ status &amp; UPGRADE</vt:lpstr>
      <vt:lpstr>Costruzione TEL62/TDCB</vt:lpstr>
      <vt:lpstr>High intensity Tests 2018</vt:lpstr>
      <vt:lpstr>MORe on TDAQ</vt:lpstr>
      <vt:lpstr>Futuro</vt:lpstr>
      <vt:lpstr>Idee su GTK: cooling</vt:lpstr>
      <vt:lpstr>Semi-OFFICIAL feedback from PBC</vt:lpstr>
      <vt:lpstr>Futuro (long term): KLEVER</vt:lpstr>
      <vt:lpstr>KLEVER/AXIAl test beam</vt:lpstr>
      <vt:lpstr>KLEVER/AXIAl test beam</vt:lpstr>
      <vt:lpstr>Risultati preliminari</vt:lpstr>
      <vt:lpstr>Elezioni</vt:lpstr>
      <vt:lpstr>Finanze 2018</vt:lpstr>
      <vt:lpstr>CORE TDAQ</vt:lpstr>
      <vt:lpstr>2019-2020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NA62: stato e richieste 2019</dc:title>
  <dc:creator>Ambrosino</dc:creator>
  <cp:lastModifiedBy>Ambrosino</cp:lastModifiedBy>
  <cp:revision>51</cp:revision>
  <dcterms:created xsi:type="dcterms:W3CDTF">2018-09-13T17:00:29Z</dcterms:created>
  <dcterms:modified xsi:type="dcterms:W3CDTF">2018-09-14T09:43:09Z</dcterms:modified>
</cp:coreProperties>
</file>