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65" r:id="rId5"/>
    <p:sldId id="259" r:id="rId6"/>
    <p:sldId id="260" r:id="rId7"/>
    <p:sldId id="267" r:id="rId8"/>
    <p:sldId id="264" r:id="rId9"/>
    <p:sldId id="269" r:id="rId10"/>
    <p:sldId id="270" r:id="rId11"/>
    <p:sldId id="292" r:id="rId12"/>
    <p:sldId id="289" r:id="rId13"/>
    <p:sldId id="290" r:id="rId14"/>
    <p:sldId id="291" r:id="rId15"/>
    <p:sldId id="261" r:id="rId16"/>
    <p:sldId id="262" r:id="rId17"/>
    <p:sldId id="263" r:id="rId18"/>
    <p:sldId id="272" r:id="rId19"/>
    <p:sldId id="277" r:id="rId20"/>
    <p:sldId id="271" r:id="rId21"/>
    <p:sldId id="286" r:id="rId22"/>
    <p:sldId id="288" r:id="rId23"/>
    <p:sldId id="279" r:id="rId24"/>
    <p:sldId id="282" r:id="rId25"/>
    <p:sldId id="283" r:id="rId26"/>
    <p:sldId id="284" r:id="rId27"/>
    <p:sldId id="274" r:id="rId28"/>
    <p:sldId id="281" r:id="rId29"/>
    <p:sldId id="280" r:id="rId30"/>
    <p:sldId id="275" r:id="rId31"/>
    <p:sldId id="27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F4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3" autoAdjust="0"/>
    <p:restoredTop sz="98587" autoAdjust="0"/>
  </p:normalViewPr>
  <p:slideViewPr>
    <p:cSldViewPr snapToGrid="0" snapToObjects="1" showGuides="1">
      <p:cViewPr>
        <p:scale>
          <a:sx n="75" d="100"/>
          <a:sy n="75" d="100"/>
        </p:scale>
        <p:origin x="-2552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0CB51-DCE1-014A-9202-9D407254AEFC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25C02-3EEA-404B-B19D-D49DCD160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636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341BC-0EE7-6844-8E81-A6F059B76107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77F13-70E2-F544-BCD0-4E44EBA4D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424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cosa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I </a:t>
            </a:r>
            <a:r>
              <a:rPr lang="en-US" dirty="0" err="1" smtClean="0"/>
              <a:t>punti</a:t>
            </a:r>
            <a:r>
              <a:rPr lang="en-US" dirty="0" smtClean="0"/>
              <a:t> blue sotto la </a:t>
            </a:r>
            <a:r>
              <a:rPr lang="en-US" dirty="0" err="1" smtClean="0"/>
              <a:t>curva</a:t>
            </a:r>
            <a:r>
              <a:rPr lang="en-US" dirty="0" smtClean="0"/>
              <a:t> di </a:t>
            </a:r>
            <a:r>
              <a:rPr lang="en-US" dirty="0" err="1" smtClean="0"/>
              <a:t>elasticità</a:t>
            </a:r>
            <a:r>
              <a:rPr lang="en-US" dirty="0" smtClean="0"/>
              <a:t>? </a:t>
            </a:r>
          </a:p>
          <a:p>
            <a:r>
              <a:rPr lang="en-US" dirty="0" err="1" smtClean="0"/>
              <a:t>Dunque</a:t>
            </a:r>
            <a:r>
              <a:rPr lang="en-US" dirty="0" smtClean="0"/>
              <a:t>, </a:t>
            </a:r>
            <a:r>
              <a:rPr lang="en-US" dirty="0" err="1" smtClean="0"/>
              <a:t>cosa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quelli</a:t>
            </a:r>
            <a:r>
              <a:rPr lang="en-US" dirty="0" smtClean="0"/>
              <a:t> </a:t>
            </a:r>
            <a:r>
              <a:rPr lang="en-US" dirty="0" err="1" smtClean="0"/>
              <a:t>verdi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77F13-70E2-F544-BCD0-4E44EBA4D3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9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F3E6-C6B2-494F-9A91-FF5F9A6C152E}" type="datetime1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39F9-DAE9-DE48-83C7-50BB1FDAE6C0}" type="datetime1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463A-C89B-784D-8581-19EEE5EA0D53}" type="datetime1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CB17-2127-B14C-BA2E-D7D4F90FDF85}" type="datetime1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0E20-47C5-9E4E-B17D-80C1AF986DBB}" type="datetime1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23BB-5CA8-4B4A-BB4C-55CD7E17A006}" type="datetime1">
              <a:rPr lang="en-US" smtClean="0"/>
              <a:pPr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004C6-616B-DD46-9588-18263D5DEB22}" type="datetime1">
              <a:rPr lang="en-US" smtClean="0"/>
              <a:pPr/>
              <a:t>9/10/18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2ECA-327E-C946-99B6-D491C13B1BF4}" type="datetime1">
              <a:rPr lang="en-US" smtClean="0"/>
              <a:pPr/>
              <a:t>9/10/18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7C92-B300-854B-AA0C-A2D0C1DDA716}" type="datetime1">
              <a:rPr lang="en-US" smtClean="0"/>
              <a:pPr/>
              <a:t>9/10/18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AC28-40EB-AF41-9EEA-006C5830AC98}" type="datetime1">
              <a:rPr lang="en-US" smtClean="0"/>
              <a:pPr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9C8D-8DAF-9144-B7D2-F517AF4CEB76}" type="datetime1">
              <a:rPr lang="en-US" smtClean="0"/>
              <a:pPr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BA62D-1757-8A4A-846F-4F05B6399465}" type="datetime1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37546-E8A2-0F4A-8103-5B9B65DC1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MUonE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Muon</a:t>
            </a:r>
            <a:r>
              <a:rPr lang="en-US" b="1" dirty="0" smtClean="0">
                <a:solidFill>
                  <a:srgbClr val="FF0000"/>
                </a:solidFill>
              </a:rPr>
              <a:t> Electron </a:t>
            </a: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b="1" dirty="0" smtClean="0">
                <a:solidFill>
                  <a:srgbClr val="FF0000"/>
                </a:solidFill>
              </a:rPr>
              <a:t>lastic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cattering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92575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U. Marconi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INFN Bologna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 behalf of the proponents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44134" y="6020885"/>
            <a:ext cx="5749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“When all else fails, you can always tell the truth.” A. Salam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ot_mue_NEW_1G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6" y="1241861"/>
            <a:ext cx="7117635" cy="40244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97206" y="782151"/>
            <a:ext cx="301920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angle_μ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angle_e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271" y="5191695"/>
            <a:ext cx="5405969" cy="15636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200905" y="5266268"/>
            <a:ext cx="503764" cy="140440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23541" y="1578816"/>
            <a:ext cx="6333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</a:t>
            </a:r>
            <a:r>
              <a:rPr lang="en-US" sz="2400" b="1" dirty="0" smtClean="0">
                <a:solidFill>
                  <a:srgbClr val="FF0000"/>
                </a:solidFill>
              </a:rPr>
              <a:t>lasticity curve: beam momentum (187 ± 7) </a:t>
            </a:r>
            <a:r>
              <a:rPr lang="en-US" sz="2400" b="1" dirty="0" err="1" smtClean="0">
                <a:solidFill>
                  <a:srgbClr val="FF0000"/>
                </a:solidFill>
              </a:rPr>
              <a:t>GeV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4133" y="2141603"/>
            <a:ext cx="2706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Data with E &gt; 1 </a:t>
            </a:r>
            <a:r>
              <a:rPr lang="en-US" sz="2400" b="1" dirty="0" err="1" smtClean="0">
                <a:solidFill>
                  <a:srgbClr val="0000FF"/>
                </a:solidFill>
              </a:rPr>
              <a:t>GeV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7143665" y="580824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ECAL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32" y="-5605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Data: using the Calorimeter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841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lot_mu_e_1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38" y="1107183"/>
            <a:ext cx="7419837" cy="41014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97206" y="782151"/>
            <a:ext cx="301920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angle_μ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angle_e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271" y="5208628"/>
            <a:ext cx="5405969" cy="15636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200905" y="5266268"/>
            <a:ext cx="503764" cy="140440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23541" y="1578816"/>
            <a:ext cx="6333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</a:t>
            </a:r>
            <a:r>
              <a:rPr lang="en-US" sz="2400" b="1" dirty="0" smtClean="0">
                <a:solidFill>
                  <a:srgbClr val="FF0000"/>
                </a:solidFill>
              </a:rPr>
              <a:t>lasticity curve: beam momentum (187 ± 7) </a:t>
            </a:r>
            <a:r>
              <a:rPr lang="en-US" sz="2400" b="1" dirty="0" err="1" smtClean="0">
                <a:solidFill>
                  <a:srgbClr val="FF0000"/>
                </a:solidFill>
              </a:rPr>
              <a:t>GeV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4133" y="2141603"/>
            <a:ext cx="2944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Data with E &gt; 0.5 </a:t>
            </a:r>
            <a:r>
              <a:rPr lang="en-US" sz="2400" b="1" dirty="0" err="1" smtClean="0">
                <a:solidFill>
                  <a:srgbClr val="0000FF"/>
                </a:solidFill>
              </a:rPr>
              <a:t>GeV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7143665" y="582517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ECAL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32" y="-5605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Data: using the Calorimeter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0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Ongoing studies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Efficiency of the selection </a:t>
            </a:r>
          </a:p>
          <a:p>
            <a:pPr lvl="1"/>
            <a:r>
              <a:rPr lang="en-US" dirty="0" smtClean="0"/>
              <a:t>χ</a:t>
            </a:r>
            <a:r>
              <a:rPr lang="en-US" baseline="30000" dirty="0" smtClean="0"/>
              <a:t>2 </a:t>
            </a:r>
            <a:r>
              <a:rPr lang="en-US" dirty="0" smtClean="0"/>
              <a:t> </a:t>
            </a:r>
            <a:r>
              <a:rPr lang="en-US" dirty="0"/>
              <a:t>of the </a:t>
            </a:r>
            <a:r>
              <a:rPr lang="en-US" dirty="0" smtClean="0"/>
              <a:t>tracks</a:t>
            </a:r>
          </a:p>
          <a:p>
            <a:pPr lvl="1"/>
            <a:r>
              <a:rPr lang="en-US" dirty="0" err="1" smtClean="0"/>
              <a:t>Coplanarity</a:t>
            </a:r>
            <a:r>
              <a:rPr lang="en-US" dirty="0" smtClean="0"/>
              <a:t> </a:t>
            </a:r>
            <a:r>
              <a:rPr lang="en-US" dirty="0" smtClean="0"/>
              <a:t>of the three direction vectors.</a:t>
            </a:r>
          </a:p>
          <a:p>
            <a:pPr lvl="1"/>
            <a:r>
              <a:rPr lang="en-US" dirty="0" smtClean="0"/>
              <a:t>Elasticity: d= d(</a:t>
            </a:r>
            <a:r>
              <a:rPr lang="en-US" dirty="0" err="1" smtClean="0"/>
              <a:t>P,γ</a:t>
            </a:r>
            <a:r>
              <a:rPr lang="en-US" dirty="0" smtClean="0"/>
              <a:t>) of the angles from the </a:t>
            </a:r>
            <a:r>
              <a:rPr lang="en-US" dirty="0" err="1" smtClean="0"/>
              <a:t>elasticit</a:t>
            </a:r>
            <a:r>
              <a:rPr lang="en-US" dirty="0" smtClean="0"/>
              <a:t> curve. Not used yet.</a:t>
            </a:r>
          </a:p>
          <a:p>
            <a:pPr lvl="1"/>
            <a:r>
              <a:rPr lang="en-US" dirty="0" smtClean="0"/>
              <a:t>Common vertex constraint at the target of the tracks (</a:t>
            </a:r>
            <a:r>
              <a:rPr lang="en-US" dirty="0" err="1" smtClean="0"/>
              <a:t>muon</a:t>
            </a:r>
            <a:r>
              <a:rPr lang="en-US" dirty="0" smtClean="0"/>
              <a:t> in, </a:t>
            </a:r>
            <a:r>
              <a:rPr lang="en-US" dirty="0" err="1" smtClean="0"/>
              <a:t>muon</a:t>
            </a:r>
            <a:r>
              <a:rPr lang="en-US" dirty="0" smtClean="0"/>
              <a:t> out, electron candidate)</a:t>
            </a:r>
          </a:p>
          <a:p>
            <a:pPr lvl="1"/>
            <a:r>
              <a:rPr lang="en-US" dirty="0" smtClean="0"/>
              <a:t>Energy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6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Effects of the selection cuts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plot_mue_cu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111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3600" y="3622019"/>
            <a:ext cx="31412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Signal candidates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8238"/>
            <a:ext cx="8229600" cy="20113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relevant is the hit resolution?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7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04"/>
            <a:ext cx="8229600" cy="1604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Effect of the resolution: GEANT4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UA9 resolution 7μm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43503" y="1816262"/>
            <a:ext cx="20061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angle_µ </a:t>
            </a:r>
            <a:r>
              <a:rPr lang="en-US" b="1" dirty="0" err="1" smtClean="0"/>
              <a:t>vs</a:t>
            </a:r>
            <a:r>
              <a:rPr lang="en-US" b="1" dirty="0" smtClean="0"/>
              <a:t> </a:t>
            </a:r>
            <a:r>
              <a:rPr lang="en-US" b="1" dirty="0" err="1" smtClean="0"/>
              <a:t>angle_e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85311"/>
            <a:ext cx="8160830" cy="45710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87898" y="1972900"/>
            <a:ext cx="261426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angle_µ </a:t>
            </a:r>
            <a:r>
              <a:rPr lang="en-US" sz="2400" b="1" dirty="0" err="1" smtClean="0"/>
              <a:t>vs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angle_e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8" descr="bk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519238"/>
            <a:ext cx="8426158" cy="43418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4504"/>
            <a:ext cx="8229600" cy="1604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Effect of the resolution: GEANT4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UA9 resolution 7μm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6071" y="2158364"/>
            <a:ext cx="2207656" cy="1077218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Signal</a:t>
            </a:r>
          </a:p>
          <a:p>
            <a:r>
              <a:rPr lang="en-US" sz="3200" b="1" dirty="0" smtClean="0">
                <a:solidFill>
                  <a:srgbClr val="68F411"/>
                </a:solidFill>
              </a:rPr>
              <a:t>Background</a:t>
            </a:r>
            <a:endParaRPr lang="en-US" sz="3200" b="1" dirty="0">
              <a:solidFill>
                <a:srgbClr val="68F41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 descr="bkg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11" y="1964267"/>
            <a:ext cx="8334589" cy="4235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1671" y="2159679"/>
            <a:ext cx="2207656" cy="1077218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Signal</a:t>
            </a:r>
          </a:p>
          <a:p>
            <a:r>
              <a:rPr lang="en-US" sz="3200" b="1" dirty="0" smtClean="0">
                <a:solidFill>
                  <a:srgbClr val="68F411"/>
                </a:solidFill>
              </a:rPr>
              <a:t>Background</a:t>
            </a:r>
            <a:endParaRPr lang="en-US" sz="3200" b="1" dirty="0">
              <a:solidFill>
                <a:srgbClr val="68F41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4504"/>
            <a:ext cx="8229600" cy="19097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Effect of the resolution: GEANT4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UA9 resolution 7μm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E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e</a:t>
            </a:r>
            <a:r>
              <a:rPr lang="en-US" b="1" dirty="0" smtClean="0">
                <a:solidFill>
                  <a:srgbClr val="FF0000"/>
                </a:solidFill>
              </a:rPr>
              <a:t> &gt; 1 </a:t>
            </a:r>
            <a:r>
              <a:rPr lang="en-US" b="1" dirty="0" err="1" smtClean="0">
                <a:solidFill>
                  <a:srgbClr val="FF0000"/>
                </a:solidFill>
              </a:rPr>
              <a:t>GeV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6134" y="6171684"/>
            <a:ext cx="2169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Who are them?</a:t>
            </a:r>
            <a:endParaRPr lang="en-US" sz="2400" b="1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353733" y="5537200"/>
            <a:ext cx="1117600" cy="495984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soluzio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19923" y="-36397"/>
            <a:ext cx="5373045" cy="741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769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Sensors comparison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87540" y="6173281"/>
            <a:ext cx="228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Electron energy (</a:t>
            </a:r>
            <a:r>
              <a:rPr lang="en-US" b="1" dirty="0" err="1" smtClean="0"/>
              <a:t>GeV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392078" y="2031915"/>
            <a:ext cx="196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Angular resolution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10671" y="3934727"/>
            <a:ext cx="2133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b="1" dirty="0" smtClean="0">
                <a:solidFill>
                  <a:srgbClr val="0000FF"/>
                </a:solidFill>
              </a:rPr>
              <a:t>0 </a:t>
            </a:r>
            <a:r>
              <a:rPr lang="en-US" b="1" dirty="0" err="1" smtClean="0">
                <a:solidFill>
                  <a:srgbClr val="0000FF"/>
                </a:solidFill>
              </a:rPr>
              <a:t>μm</a:t>
            </a:r>
            <a:r>
              <a:rPr lang="en-US" b="1" dirty="0" smtClean="0">
                <a:solidFill>
                  <a:srgbClr val="0000FF"/>
                </a:solidFill>
              </a:rPr>
              <a:t> hit resolution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8481" y="3015061"/>
            <a:ext cx="2133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8F411"/>
                </a:solidFill>
              </a:rPr>
              <a:t>20 </a:t>
            </a:r>
            <a:r>
              <a:rPr lang="en-US" b="1" dirty="0" err="1" smtClean="0">
                <a:solidFill>
                  <a:srgbClr val="68F411"/>
                </a:solidFill>
              </a:rPr>
              <a:t>μm</a:t>
            </a:r>
            <a:r>
              <a:rPr lang="en-US" b="1" dirty="0" smtClean="0">
                <a:solidFill>
                  <a:srgbClr val="68F411"/>
                </a:solidFill>
              </a:rPr>
              <a:t> hit resolution</a:t>
            </a:r>
            <a:endParaRPr lang="en-US" b="1" dirty="0">
              <a:solidFill>
                <a:srgbClr val="68F4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3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Sensors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200"/>
            <a:ext cx="8229600" cy="5121275"/>
          </a:xfrm>
        </p:spPr>
        <p:txBody>
          <a:bodyPr>
            <a:normAutofit/>
          </a:bodyPr>
          <a:lstStyle/>
          <a:p>
            <a:r>
              <a:rPr lang="en-US" b="1" dirty="0" smtClean="0"/>
              <a:t>Requirements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Dimensions: 10 cm × 10 cm</a:t>
            </a:r>
          </a:p>
          <a:p>
            <a:pPr lvl="1"/>
            <a:r>
              <a:rPr lang="en-US" dirty="0" smtClean="0"/>
              <a:t>Single hit resolution: r ≤ 10 </a:t>
            </a:r>
            <a:r>
              <a:rPr lang="en-US" dirty="0" err="1" smtClean="0"/>
              <a:t>μm</a:t>
            </a:r>
            <a:endParaRPr lang="en-US" dirty="0" smtClean="0"/>
          </a:p>
          <a:p>
            <a:pPr lvl="1"/>
            <a:r>
              <a:rPr lang="en-US" dirty="0" smtClean="0"/>
              <a:t>Clock rate: 40 MHz </a:t>
            </a:r>
          </a:p>
          <a:p>
            <a:pPr lvl="1"/>
            <a:r>
              <a:rPr lang="en-US" dirty="0" smtClean="0"/>
              <a:t>Minimal thickness: d </a:t>
            </a:r>
            <a:r>
              <a:rPr lang="en-US" dirty="0"/>
              <a:t>≤ </a:t>
            </a:r>
            <a:r>
              <a:rPr lang="en-US" dirty="0" smtClean="0"/>
              <a:t>300 </a:t>
            </a:r>
            <a:r>
              <a:rPr lang="en-US" dirty="0" err="1"/>
              <a:t>μm</a:t>
            </a:r>
            <a:endParaRPr lang="en-US" dirty="0"/>
          </a:p>
          <a:p>
            <a:r>
              <a:rPr lang="en-US" b="1" dirty="0" smtClean="0"/>
              <a:t>Possible implementation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strip </a:t>
            </a:r>
            <a:r>
              <a:rPr lang="en-US" dirty="0"/>
              <a:t>pitch </a:t>
            </a:r>
            <a:r>
              <a:rPr lang="en-US" dirty="0" smtClean="0"/>
              <a:t>p ≤ 50μm and floating electrodes charge sharing to get a resolution better than the geometrical </a:t>
            </a:r>
            <a:r>
              <a:rPr lang="en-US" dirty="0" err="1" smtClean="0"/>
              <a:t>σ</a:t>
            </a:r>
            <a:r>
              <a:rPr lang="en-US" dirty="0" smtClean="0"/>
              <a:t>=p/</a:t>
            </a:r>
            <a:r>
              <a:rPr lang="en-US" dirty="0" err="1" smtClean="0"/>
              <a:t>sqrt</a:t>
            </a:r>
            <a:r>
              <a:rPr lang="en-US" dirty="0" smtClean="0"/>
              <a:t>(12), depending on S/N</a:t>
            </a:r>
          </a:p>
          <a:p>
            <a:pPr lvl="1"/>
            <a:r>
              <a:rPr lang="en-US" dirty="0" smtClean="0"/>
              <a:t>1028 channel hybrid per sensor single sided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4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</a:p>
          <a:p>
            <a:r>
              <a:rPr lang="en-US" b="1" dirty="0" smtClean="0"/>
              <a:t>Test beam 2018 results</a:t>
            </a:r>
          </a:p>
          <a:p>
            <a:pPr lvl="1"/>
            <a:r>
              <a:rPr lang="en-US" b="1" dirty="0" smtClean="0"/>
              <a:t>Implications on the detector design </a:t>
            </a:r>
          </a:p>
          <a:p>
            <a:r>
              <a:rPr lang="en-US" b="1" dirty="0" smtClean="0"/>
              <a:t>Plans for 2019</a:t>
            </a:r>
          </a:p>
          <a:p>
            <a:r>
              <a:rPr lang="en-US" b="1" dirty="0" smtClean="0"/>
              <a:t>Measurement technique</a:t>
            </a:r>
          </a:p>
          <a:p>
            <a:r>
              <a:rPr lang="en-US" b="1" dirty="0" smtClean="0"/>
              <a:t>Progresses with the theory 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71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Requests for funding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72"/>
            <a:ext cx="8229600" cy="5175778"/>
          </a:xfrm>
        </p:spPr>
        <p:txBody>
          <a:bodyPr>
            <a:normAutofit/>
          </a:bodyPr>
          <a:lstStyle/>
          <a:p>
            <a:r>
              <a:rPr lang="en-US" dirty="0" smtClean="0"/>
              <a:t>Sensor: 3 </a:t>
            </a:r>
            <a:r>
              <a:rPr lang="en-US" dirty="0" err="1" smtClean="0"/>
              <a:t>kE</a:t>
            </a:r>
            <a:r>
              <a:rPr lang="en-US" dirty="0" smtClean="0"/>
              <a:t> each, if to be built on purpose.</a:t>
            </a:r>
          </a:p>
          <a:p>
            <a:r>
              <a:rPr lang="en-US" dirty="0" smtClean="0"/>
              <a:t>Hybrid circuit, to host the ASICs: 1 </a:t>
            </a:r>
            <a:r>
              <a:rPr lang="en-US" dirty="0" err="1" smtClean="0"/>
              <a:t>kE</a:t>
            </a:r>
            <a:r>
              <a:rPr lang="en-US" dirty="0" smtClean="0"/>
              <a:t> each.</a:t>
            </a:r>
          </a:p>
          <a:p>
            <a:r>
              <a:rPr lang="en-US" dirty="0" smtClean="0"/>
              <a:t>DAQ system: 10 </a:t>
            </a:r>
            <a:r>
              <a:rPr lang="en-US" dirty="0" err="1" smtClean="0"/>
              <a:t>kE</a:t>
            </a:r>
            <a:endParaRPr lang="en-US" dirty="0" smtClean="0"/>
          </a:p>
          <a:p>
            <a:r>
              <a:rPr lang="en-US" dirty="0" smtClean="0"/>
              <a:t>Mechanics: 2 </a:t>
            </a:r>
            <a:r>
              <a:rPr lang="en-US" dirty="0" err="1" smtClean="0"/>
              <a:t>kE</a:t>
            </a:r>
            <a:endParaRPr lang="en-US" dirty="0" smtClean="0"/>
          </a:p>
          <a:p>
            <a:r>
              <a:rPr lang="en-US" dirty="0" smtClean="0"/>
              <a:t>To build 8 detector planes (XY coordinates):</a:t>
            </a:r>
            <a:br>
              <a:rPr lang="en-US" dirty="0" smtClean="0"/>
            </a:br>
            <a:r>
              <a:rPr lang="en-US" dirty="0" smtClean="0"/>
              <a:t>8 × 4 + 10 + 2 = 44 </a:t>
            </a:r>
            <a:r>
              <a:rPr lang="en-US" dirty="0" err="1" smtClean="0"/>
              <a:t>kE</a:t>
            </a:r>
            <a:endParaRPr lang="en-US" dirty="0" smtClean="0"/>
          </a:p>
          <a:p>
            <a:r>
              <a:rPr lang="en-US" dirty="0" smtClean="0"/>
              <a:t>We assumed the cost would be order ~50 </a:t>
            </a:r>
            <a:r>
              <a:rPr lang="en-US" dirty="0" err="1" smtClean="0"/>
              <a:t>kE</a:t>
            </a:r>
            <a:r>
              <a:rPr lang="en-US" dirty="0" smtClean="0"/>
              <a:t> , </a:t>
            </a:r>
            <a:r>
              <a:rPr lang="en-US" b="1" dirty="0" smtClean="0"/>
              <a:t>sub-</a:t>
            </a:r>
            <a:r>
              <a:rPr lang="en-US" b="1" dirty="0" err="1" smtClean="0"/>
              <a:t>judice</a:t>
            </a:r>
            <a:r>
              <a:rPr lang="en-US" dirty="0"/>
              <a:t>:</a:t>
            </a:r>
            <a:endParaRPr lang="en-US" dirty="0" smtClean="0"/>
          </a:p>
          <a:p>
            <a:pPr lvl="1"/>
            <a:r>
              <a:rPr lang="en-US" dirty="0" smtClean="0"/>
              <a:t>Do ASICs providing the required features exist?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0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Plans for 2019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9067"/>
            <a:ext cx="8229600" cy="535728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Sensors and ASIC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Surface: 10 cm x 10 cm </a:t>
            </a:r>
          </a:p>
          <a:p>
            <a:pPr lvl="1"/>
            <a:r>
              <a:rPr lang="en-US" sz="2000" dirty="0" smtClean="0"/>
              <a:t>Rate: 40 MHz </a:t>
            </a:r>
          </a:p>
          <a:p>
            <a:pPr lvl="1"/>
            <a:r>
              <a:rPr lang="en-US" sz="2000" dirty="0" smtClean="0"/>
              <a:t>Hit resolution: 5 - 10 </a:t>
            </a:r>
            <a:r>
              <a:rPr lang="en-US" sz="2000" dirty="0" err="1" smtClean="0"/>
              <a:t>μm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 err="1" smtClean="0"/>
              <a:t>Sensors’s</a:t>
            </a:r>
            <a:r>
              <a:rPr lang="en-US" sz="2000" dirty="0" smtClean="0"/>
              <a:t> thickness ≤ 300 </a:t>
            </a:r>
            <a:r>
              <a:rPr lang="en-US" sz="2000" dirty="0" err="1" smtClean="0"/>
              <a:t>μm</a:t>
            </a:r>
            <a:endParaRPr lang="en-US" sz="2000" dirty="0" smtClean="0"/>
          </a:p>
          <a:p>
            <a:pPr lvl="1"/>
            <a:r>
              <a:rPr lang="en-US" sz="2000" dirty="0" smtClean="0"/>
              <a:t>Charge </a:t>
            </a:r>
            <a:r>
              <a:rPr lang="en-US" sz="2000" dirty="0"/>
              <a:t>division, i.e. floating strip </a:t>
            </a:r>
            <a:r>
              <a:rPr lang="en-US" sz="2000" dirty="0" smtClean="0"/>
              <a:t>technology</a:t>
            </a:r>
          </a:p>
          <a:p>
            <a:r>
              <a:rPr lang="en-US" sz="2800" b="1" dirty="0" smtClean="0"/>
              <a:t>Mechanics support to get ~</a:t>
            </a:r>
            <a:r>
              <a:rPr lang="en-US" sz="2800" b="1" dirty="0"/>
              <a:t>10 </a:t>
            </a:r>
            <a:r>
              <a:rPr lang="en-US" sz="2800" b="1" dirty="0" err="1"/>
              <a:t>μm</a:t>
            </a:r>
            <a:r>
              <a:rPr lang="en-US" sz="2800" b="1" dirty="0"/>
              <a:t> </a:t>
            </a:r>
            <a:r>
              <a:rPr lang="en-US" sz="2800" b="1" dirty="0" smtClean="0"/>
              <a:t>z precision</a:t>
            </a:r>
          </a:p>
          <a:p>
            <a:r>
              <a:rPr lang="en-US" sz="2800" b="1" dirty="0"/>
              <a:t>Test </a:t>
            </a:r>
            <a:r>
              <a:rPr lang="en-US" sz="2800" b="1" dirty="0" smtClean="0"/>
              <a:t>beam: </a:t>
            </a:r>
            <a:br>
              <a:rPr lang="en-US" sz="2800" b="1" dirty="0" smtClean="0"/>
            </a:br>
            <a:r>
              <a:rPr lang="en-US" sz="2800" b="1" dirty="0" smtClean="0"/>
              <a:t>DESY, </a:t>
            </a:r>
            <a:r>
              <a:rPr lang="en-US" sz="2800" dirty="0" smtClean="0"/>
              <a:t>MAINZ and </a:t>
            </a:r>
            <a:r>
              <a:rPr lang="en-US" sz="2800" dirty="0" err="1" smtClean="0"/>
              <a:t>Fermilab</a:t>
            </a:r>
            <a:r>
              <a:rPr lang="en-US" sz="2800" dirty="0"/>
              <a:t>.</a:t>
            </a:r>
            <a:endParaRPr lang="en-US" sz="2800" dirty="0" smtClean="0"/>
          </a:p>
          <a:p>
            <a:r>
              <a:rPr lang="en-US" sz="2800" b="1" dirty="0" smtClean="0"/>
              <a:t>Measure the energy or the momentum of the electron candidates</a:t>
            </a:r>
          </a:p>
          <a:p>
            <a:pPr lvl="1"/>
            <a:r>
              <a:rPr lang="en-US" sz="2000" dirty="0" smtClean="0"/>
              <a:t>In order to reject the background due to </a:t>
            </a:r>
            <a:r>
              <a:rPr lang="en-US" sz="2000" dirty="0" err="1" smtClean="0"/>
              <a:t>muon</a:t>
            </a:r>
            <a:r>
              <a:rPr lang="en-US" sz="2000" dirty="0" smtClean="0"/>
              <a:t> pair production and to get rid of low energy MSC electrons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27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37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Plans for 2019 (2)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370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Detailed MC description of the detector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Needed to perform detailed feasibility studies.</a:t>
            </a:r>
          </a:p>
          <a:p>
            <a:pPr lvl="1"/>
            <a:r>
              <a:rPr lang="en-US" dirty="0" smtClean="0"/>
              <a:t>Correct for MSC effects, account for detector’s efficiency and selection cuts.</a:t>
            </a:r>
          </a:p>
          <a:p>
            <a:r>
              <a:rPr lang="en-US" b="1" dirty="0" smtClean="0"/>
              <a:t>Measuring the running of </a:t>
            </a:r>
            <a:r>
              <a:rPr lang="en-US" b="1" dirty="0"/>
              <a:t>α = α </a:t>
            </a:r>
            <a:r>
              <a:rPr lang="en-US" b="1" dirty="0" smtClean="0"/>
              <a:t>(q</a:t>
            </a:r>
            <a:r>
              <a:rPr lang="en-US" b="1" baseline="30000" dirty="0" smtClean="0"/>
              <a:t>2</a:t>
            </a:r>
            <a:r>
              <a:rPr lang="en-US" b="1" dirty="0" smtClean="0"/>
              <a:t>) with simulated data</a:t>
            </a:r>
          </a:p>
          <a:p>
            <a:pPr lvl="1"/>
            <a:r>
              <a:rPr lang="en-US" b="1" dirty="0" smtClean="0"/>
              <a:t>LO based feasibility studies ongoing</a:t>
            </a:r>
            <a:endParaRPr lang="en-US" dirty="0" smtClean="0"/>
          </a:p>
          <a:p>
            <a:pPr lvl="1"/>
            <a:r>
              <a:rPr lang="en-US" b="1" dirty="0" smtClean="0"/>
              <a:t>NLO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can’t rely on a mathematical function expression for the cross-section: </a:t>
            </a:r>
            <a:br>
              <a:rPr lang="en-US" dirty="0" smtClean="0"/>
            </a:br>
            <a:r>
              <a:rPr lang="en-US" dirty="0" smtClean="0"/>
              <a:t>It might turn to be rather an involved procedure.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3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Possible location </a:t>
            </a:r>
            <a:r>
              <a:rPr lang="en-US" b="1" dirty="0" smtClean="0">
                <a:solidFill>
                  <a:srgbClr val="FF0000"/>
                </a:solidFill>
              </a:rPr>
              <a:t>at </a:t>
            </a:r>
            <a:r>
              <a:rPr lang="en-US" b="1" dirty="0">
                <a:solidFill>
                  <a:srgbClr val="FF0000"/>
                </a:solidFill>
              </a:rPr>
              <a:t>CERN M2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3515"/>
            <a:ext cx="8686800" cy="682086"/>
          </a:xfrm>
        </p:spPr>
        <p:txBody>
          <a:bodyPr/>
          <a:lstStyle/>
          <a:p>
            <a:r>
              <a:rPr lang="en-US" dirty="0" smtClean="0"/>
              <a:t>Between BSM and COMPASS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5601"/>
            <a:ext cx="7772400" cy="43844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5745" y="6010032"/>
            <a:ext cx="3179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A. </a:t>
            </a:r>
            <a:r>
              <a:rPr lang="en-US" dirty="0" err="1"/>
              <a:t>Magnon</a:t>
            </a:r>
            <a:r>
              <a:rPr lang="en-US" dirty="0"/>
              <a:t> &amp; C. Valle document </a:t>
            </a:r>
          </a:p>
        </p:txBody>
      </p:sp>
    </p:spTree>
    <p:extLst>
      <p:ext uri="{BB962C8B-B14F-4D97-AF65-F5344CB8AC3E}">
        <p14:creationId xmlns:p14="http://schemas.microsoft.com/office/powerpoint/2010/main" val="2134438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Measuring the momentum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78" y="1417638"/>
            <a:ext cx="7747038" cy="49036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69200" y="1417638"/>
            <a:ext cx="372533" cy="5974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858000" y="1151465"/>
            <a:ext cx="2150533" cy="2370668"/>
            <a:chOff x="6858000" y="1151465"/>
            <a:chExt cx="2150533" cy="2370668"/>
          </a:xfrm>
        </p:grpSpPr>
        <p:grpSp>
          <p:nvGrpSpPr>
            <p:cNvPr id="17" name="Group 16"/>
            <p:cNvGrpSpPr/>
            <p:nvPr/>
          </p:nvGrpSpPr>
          <p:grpSpPr>
            <a:xfrm>
              <a:off x="7281334" y="1151465"/>
              <a:ext cx="1269999" cy="2105819"/>
              <a:chOff x="7281334" y="1151465"/>
              <a:chExt cx="1269999" cy="210581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7569200" y="2382838"/>
                <a:ext cx="372533" cy="59742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 flipV="1">
                <a:off x="7281334" y="1151468"/>
                <a:ext cx="982134" cy="24923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 flipV="1">
                <a:off x="8280404" y="1151465"/>
                <a:ext cx="270929" cy="210581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 flipV="1">
                <a:off x="7281334" y="3008046"/>
                <a:ext cx="982134" cy="24923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6858000" y="1608667"/>
              <a:ext cx="2150533" cy="1399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7366000" y="1930400"/>
              <a:ext cx="1303867" cy="1591733"/>
            </a:xfrm>
            <a:custGeom>
              <a:avLst/>
              <a:gdLst>
                <a:gd name="connsiteX0" fmla="*/ 0 w 1303867"/>
                <a:gd name="connsiteY0" fmla="*/ 0 h 1591733"/>
                <a:gd name="connsiteX1" fmla="*/ 677333 w 1303867"/>
                <a:gd name="connsiteY1" fmla="*/ 609600 h 1591733"/>
                <a:gd name="connsiteX2" fmla="*/ 1303867 w 1303867"/>
                <a:gd name="connsiteY2" fmla="*/ 1591733 h 159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3867" h="1591733">
                  <a:moveTo>
                    <a:pt x="0" y="0"/>
                  </a:moveTo>
                  <a:cubicBezTo>
                    <a:pt x="230011" y="172155"/>
                    <a:pt x="460022" y="344311"/>
                    <a:pt x="677333" y="609600"/>
                  </a:cubicBezTo>
                  <a:cubicBezTo>
                    <a:pt x="894644" y="874889"/>
                    <a:pt x="1303867" y="1591733"/>
                    <a:pt x="1303867" y="159173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084598" y="3556000"/>
            <a:ext cx="1743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 dipole magnet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784704" y="1930400"/>
            <a:ext cx="31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7886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6433"/>
            <a:ext cx="9144000" cy="539991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643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Measuring the momentum (2)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2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 descr="PastedGraphic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582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Spare slides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5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49" y="840374"/>
            <a:ext cx="7937500" cy="5719160"/>
          </a:xfrm>
          <a:prstGeom prst="rect">
            <a:avLst/>
          </a:prstGeom>
        </p:spPr>
      </p:pic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457200" y="-104137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Signature: elastic scattering in the (</a:t>
            </a:r>
            <a:r>
              <a:rPr lang="en-US" sz="4000" b="1" dirty="0" err="1" smtClean="0">
                <a:solidFill>
                  <a:srgbClr val="FF0000"/>
                </a:solidFill>
              </a:rPr>
              <a:t>θ</a:t>
            </a:r>
            <a:r>
              <a:rPr lang="en-US" sz="4000" b="1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4000" b="1" dirty="0" smtClean="0">
                <a:solidFill>
                  <a:srgbClr val="FF0000"/>
                </a:solidFill>
              </a:rPr>
              <a:t> , </a:t>
            </a:r>
            <a:r>
              <a:rPr lang="en-US" sz="4000" b="1" dirty="0" err="1" smtClean="0">
                <a:solidFill>
                  <a:srgbClr val="FF0000"/>
                </a:solidFill>
              </a:rPr>
              <a:t>θ</a:t>
            </a:r>
            <a:r>
              <a:rPr lang="en-US" sz="4000" b="1" baseline="-25000" dirty="0" err="1" smtClean="0">
                <a:solidFill>
                  <a:srgbClr val="FF0000"/>
                </a:solidFill>
              </a:rPr>
              <a:t>μ</a:t>
            </a:r>
            <a:r>
              <a:rPr lang="en-US" sz="4000" b="1" dirty="0" smtClean="0">
                <a:solidFill>
                  <a:srgbClr val="FF0000"/>
                </a:solidFill>
              </a:rPr>
              <a:t>) plane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432300" y="1930400"/>
            <a:ext cx="3581400" cy="1600200"/>
            <a:chOff x="4432300" y="1930400"/>
            <a:chExt cx="3581400" cy="1600200"/>
          </a:xfrm>
        </p:grpSpPr>
        <p:sp>
          <p:nvSpPr>
            <p:cNvPr id="19" name="Trapezoid 18"/>
            <p:cNvSpPr/>
            <p:nvPr/>
          </p:nvSpPr>
          <p:spPr>
            <a:xfrm>
              <a:off x="4432300" y="1930400"/>
              <a:ext cx="3581400" cy="1600200"/>
            </a:xfrm>
            <a:prstGeom prst="trapezoid">
              <a:avLst>
                <a:gd name="adj" fmla="val 64255"/>
              </a:avLst>
            </a:prstGeom>
            <a:gradFill>
              <a:gsLst>
                <a:gs pos="3000">
                  <a:schemeClr val="accent1">
                    <a:tint val="100000"/>
                    <a:shade val="100000"/>
                    <a:satMod val="130000"/>
                  </a:schemeClr>
                </a:gs>
                <a:gs pos="55000">
                  <a:schemeClr val="accent1">
                    <a:tint val="50000"/>
                    <a:shade val="100000"/>
                    <a:satMod val="350000"/>
                    <a:alpha val="49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4965700" y="2781300"/>
              <a:ext cx="2451100" cy="1270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981575" y="2797175"/>
              <a:ext cx="1841500" cy="27940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978400" y="2514600"/>
              <a:ext cx="533400" cy="27940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435600" y="2209800"/>
              <a:ext cx="6995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e-out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84975" y="2987675"/>
              <a:ext cx="713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μ-out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80007" y="2394466"/>
              <a:ext cx="565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μ-in</a:t>
              </a:r>
              <a:endParaRPr lang="en-US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6058930" y="2260600"/>
            <a:ext cx="455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</a:rPr>
              <a:t>θ</a:t>
            </a:r>
            <a:r>
              <a:rPr lang="en-US" sz="2400" b="1" baseline="-25000" dirty="0" err="1">
                <a:solidFill>
                  <a:srgbClr val="000000"/>
                </a:solidFill>
              </a:rPr>
              <a:t>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7863" y="2914134"/>
            <a:ext cx="467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</a:rPr>
              <a:t>θ</a:t>
            </a:r>
            <a:r>
              <a:rPr lang="en-US" sz="2400" b="1" baseline="-25000" dirty="0" err="1">
                <a:solidFill>
                  <a:srgbClr val="000000"/>
                </a:solidFill>
              </a:rPr>
              <a:t>μ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" y="6328701"/>
            <a:ext cx="4095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00"/>
                </a:solidFill>
              </a:rPr>
              <a:t>θ</a:t>
            </a:r>
            <a:r>
              <a:rPr lang="en-US" sz="2400" b="1" baseline="-25000" dirty="0" err="1" smtClean="0">
                <a:solidFill>
                  <a:srgbClr val="000000"/>
                </a:solidFill>
              </a:rPr>
              <a:t>e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sz="2400" b="1" dirty="0" err="1" smtClean="0">
                <a:solidFill>
                  <a:srgbClr val="000000"/>
                </a:solidFill>
                <a:sym typeface="Wingdings"/>
              </a:rPr>
              <a:t>E</a:t>
            </a:r>
            <a:r>
              <a:rPr lang="en-US" sz="2400" b="1" baseline="-25000" dirty="0" err="1" smtClean="0">
                <a:solidFill>
                  <a:srgbClr val="000000"/>
                </a:solidFill>
                <a:sym typeface="Wingdings"/>
              </a:rPr>
              <a:t>e</a:t>
            </a:r>
            <a:r>
              <a:rPr lang="en-US" sz="2400" b="1" baseline="-250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sym typeface="Wingdings"/>
              </a:rPr>
              <a:t> t = q</a:t>
            </a:r>
            <a:r>
              <a:rPr lang="en-US" sz="2400" b="1" baseline="30000" dirty="0" smtClean="0">
                <a:solidFill>
                  <a:srgbClr val="000000"/>
                </a:solidFill>
                <a:sym typeface="Wingdings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sym typeface="Wingdings"/>
              </a:rPr>
              <a:t> = 2m</a:t>
            </a:r>
            <a:r>
              <a:rPr lang="en-US" sz="2400" b="1" baseline="-25000" dirty="0" smtClean="0">
                <a:solidFill>
                  <a:srgbClr val="000000"/>
                </a:solidFill>
                <a:sym typeface="Wingdings"/>
              </a:rPr>
              <a:t>e</a:t>
            </a:r>
            <a:r>
              <a:rPr lang="en-US" sz="2400" b="1" baseline="30000" dirty="0" smtClean="0">
                <a:solidFill>
                  <a:srgbClr val="000000"/>
                </a:solidFill>
                <a:sym typeface="Wingdings"/>
              </a:rPr>
              <a:t>2 </a:t>
            </a:r>
            <a:r>
              <a:rPr lang="en-US" sz="2400" b="1" dirty="0" smtClean="0">
                <a:solidFill>
                  <a:srgbClr val="000000"/>
                </a:solidFill>
                <a:sym typeface="Wingdings"/>
              </a:rPr>
              <a:t>- 2m</a:t>
            </a:r>
            <a:r>
              <a:rPr lang="en-US" sz="2400" b="1" baseline="-25000" dirty="0" smtClean="0">
                <a:solidFill>
                  <a:srgbClr val="000000"/>
                </a:solidFill>
                <a:sym typeface="Wingdings"/>
              </a:rPr>
              <a:t>e</a:t>
            </a:r>
            <a:r>
              <a:rPr lang="en-US" sz="2400" b="1" dirty="0" smtClean="0">
                <a:solidFill>
                  <a:srgbClr val="000000"/>
                </a:solidFill>
                <a:sym typeface="Wingdings"/>
              </a:rPr>
              <a:t>E</a:t>
            </a:r>
            <a:r>
              <a:rPr lang="en-US" sz="2400" b="1" baseline="-25000" dirty="0" smtClean="0">
                <a:solidFill>
                  <a:srgbClr val="000000"/>
                </a:solidFill>
                <a:sym typeface="Wingdings"/>
              </a:rPr>
              <a:t>e</a:t>
            </a:r>
            <a:endParaRPr lang="en-US" sz="2400" baseline="-25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2DAB-5CE4-2244-98DA-6C29D8411BE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7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Cross section and the signal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g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259" y="1885421"/>
            <a:ext cx="6777481" cy="48995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8866" y="1100138"/>
            <a:ext cx="7806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To reach</a:t>
            </a:r>
            <a:r>
              <a:rPr lang="en-US" sz="2000" b="1" dirty="0" smtClean="0"/>
              <a:t> a precision on </a:t>
            </a:r>
            <a:r>
              <a:rPr lang="el-GR" sz="2000" b="1" dirty="0" smtClean="0"/>
              <a:t>a</a:t>
            </a:r>
            <a:r>
              <a:rPr lang="el-GR" sz="2000" b="1" baseline="-25000" dirty="0" smtClean="0"/>
              <a:t>μ</a:t>
            </a:r>
            <a:r>
              <a:rPr lang="en-US" sz="2000" b="1" baseline="30000" dirty="0" smtClean="0"/>
              <a:t>HLO </a:t>
            </a:r>
            <a:r>
              <a:rPr lang="en-US" sz="2000" b="1" dirty="0" smtClean="0"/>
              <a:t>as with time-like data (4 × 10</a:t>
            </a:r>
            <a:r>
              <a:rPr lang="en-US" sz="2000" b="1" baseline="30000" dirty="0" smtClean="0"/>
              <a:t>-10</a:t>
            </a:r>
            <a:r>
              <a:rPr lang="en-US" sz="2000" b="1" dirty="0" smtClean="0"/>
              <a:t>):</a:t>
            </a:r>
          </a:p>
          <a:p>
            <a:r>
              <a:rPr lang="en-US" sz="2000" b="1" dirty="0" smtClean="0"/>
              <a:t>2 years of data taking, with a </a:t>
            </a:r>
            <a:r>
              <a:rPr lang="en-US" sz="2000" b="1" dirty="0" err="1" smtClean="0"/>
              <a:t>muon</a:t>
            </a:r>
            <a:r>
              <a:rPr lang="en-US" sz="2000" b="1" dirty="0" smtClean="0"/>
              <a:t> beam of intensity of 1.3 × 10</a:t>
            </a:r>
            <a:r>
              <a:rPr lang="en-US" sz="2000" b="1" baseline="30000" dirty="0" smtClean="0"/>
              <a:t>7</a:t>
            </a:r>
            <a:r>
              <a:rPr lang="en-US" sz="2000" b="1" dirty="0" smtClean="0"/>
              <a:t> s</a:t>
            </a:r>
            <a:r>
              <a:rPr lang="en-US" sz="2000" b="1" baseline="30000" dirty="0" smtClean="0"/>
              <a:t>-1</a:t>
            </a:r>
            <a:r>
              <a:rPr lang="en-US" sz="2000" b="1" dirty="0" smtClean="0"/>
              <a:t> </a:t>
            </a:r>
            <a:br>
              <a:rPr lang="en-US" sz="2000" b="1" dirty="0" smtClean="0"/>
            </a:br>
            <a:r>
              <a:rPr lang="en-US" sz="2000" b="1" dirty="0" smtClean="0"/>
              <a:t>60 cm of low Z material segmented in thin layers, each of 10mm</a:t>
            </a:r>
            <a:endParaRPr lang="en-US" sz="2000" b="1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2DAB-5CE4-2244-98DA-6C29D8411BE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82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Test beam 2018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00124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setup has been located downstream COMPASS, behind the Tungsten hadrons filter.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Aim of the measurement campaign:</a:t>
            </a:r>
            <a:r>
              <a:rPr lang="en-US" sz="2400" dirty="0"/>
              <a:t> </a:t>
            </a:r>
            <a:r>
              <a:rPr lang="en-US" sz="2400" dirty="0" err="1" smtClean="0"/>
              <a:t>ese</a:t>
            </a:r>
            <a:r>
              <a:rPr lang="en-US" sz="2400" dirty="0" smtClean="0"/>
              <a:t> </a:t>
            </a:r>
            <a:r>
              <a:rPr lang="en-US" sz="2400" dirty="0" err="1" smtClean="0"/>
              <a:t>muons</a:t>
            </a:r>
            <a:r>
              <a:rPr lang="en-US" sz="2400" dirty="0" smtClean="0"/>
              <a:t>, mainly from pion decays, to study the </a:t>
            </a:r>
            <a:r>
              <a:rPr lang="en-US" sz="2400" dirty="0" err="1" smtClean="0"/>
              <a:t>muon</a:t>
            </a:r>
            <a:r>
              <a:rPr lang="en-US" sz="2400" dirty="0" smtClean="0"/>
              <a:t> </a:t>
            </a:r>
            <a:r>
              <a:rPr lang="en-US" sz="2400" dirty="0"/>
              <a:t>– electron </a:t>
            </a:r>
            <a:r>
              <a:rPr lang="en-US" sz="2400" dirty="0" smtClean="0"/>
              <a:t> </a:t>
            </a:r>
            <a:r>
              <a:rPr lang="en-US" sz="2400" dirty="0"/>
              <a:t>elastic </a:t>
            </a:r>
            <a:r>
              <a:rPr lang="en-US" sz="2400" dirty="0" smtClean="0"/>
              <a:t>scattering.</a:t>
            </a:r>
          </a:p>
          <a:p>
            <a:pPr marL="742950" lvl="2" indent="-342900"/>
            <a:r>
              <a:rPr lang="en-US" sz="2000" dirty="0" smtClean="0"/>
              <a:t> Estimated </a:t>
            </a:r>
            <a:r>
              <a:rPr lang="en-US" sz="2000" dirty="0"/>
              <a:t>beam </a:t>
            </a:r>
            <a:r>
              <a:rPr lang="en-US" sz="2000" dirty="0" smtClean="0"/>
              <a:t>momentum p </a:t>
            </a:r>
            <a:r>
              <a:rPr lang="en-US" sz="2000" dirty="0"/>
              <a:t>= (187±7</a:t>
            </a:r>
            <a:r>
              <a:rPr lang="en-US" sz="2000" dirty="0" smtClean="0"/>
              <a:t>)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pPr marL="742950" lvl="2" indent="-342900"/>
            <a:r>
              <a:rPr lang="en-US" sz="2000" dirty="0" smtClean="0"/>
              <a:t>Correlation between the scattering angles:</a:t>
            </a:r>
            <a:br>
              <a:rPr lang="en-US" sz="2000" dirty="0" smtClean="0"/>
            </a:br>
            <a:r>
              <a:rPr lang="en-US" sz="2000" dirty="0" err="1" smtClean="0"/>
              <a:t>muon</a:t>
            </a:r>
            <a:r>
              <a:rPr lang="en-US" sz="2000" dirty="0" smtClean="0"/>
              <a:t> angle </a:t>
            </a:r>
            <a:r>
              <a:rPr lang="en-US" sz="2000" dirty="0" err="1" smtClean="0"/>
              <a:t>vs</a:t>
            </a:r>
            <a:r>
              <a:rPr lang="en-US" sz="2000" dirty="0" smtClean="0"/>
              <a:t> the electron angle;</a:t>
            </a:r>
          </a:p>
          <a:p>
            <a:pPr marL="742950" lvl="2" indent="-342900"/>
            <a:r>
              <a:rPr lang="en-US" sz="2000" dirty="0" smtClean="0"/>
              <a:t>Electron energy </a:t>
            </a:r>
            <a:r>
              <a:rPr lang="en-US" sz="2000" dirty="0" err="1" smtClean="0"/>
              <a:t>vs</a:t>
            </a:r>
            <a:r>
              <a:rPr lang="en-US" sz="2000" dirty="0" smtClean="0"/>
              <a:t> the electron angle correlation and PID.</a:t>
            </a:r>
          </a:p>
          <a:p>
            <a:r>
              <a:rPr lang="en-US" sz="2400" dirty="0" smtClean="0"/>
              <a:t>The detector consists of:</a:t>
            </a:r>
          </a:p>
          <a:p>
            <a:pPr lvl="1"/>
            <a:r>
              <a:rPr lang="en-US" sz="2000" dirty="0" smtClean="0"/>
              <a:t>Tracking system: stations equipped with the AGILE silicon strip sensors: 400 micron thick, single sided, </a:t>
            </a:r>
            <a:br>
              <a:rPr lang="en-US" sz="2000" dirty="0" smtClean="0"/>
            </a:br>
            <a:r>
              <a:rPr lang="en-US" sz="2000" dirty="0" smtClean="0"/>
              <a:t>~40 micron intrinsic hit resolution. </a:t>
            </a:r>
            <a:endParaRPr lang="en-US" sz="2000" dirty="0"/>
          </a:p>
          <a:p>
            <a:pPr lvl="1"/>
            <a:r>
              <a:rPr lang="en-US" sz="2000" dirty="0" smtClean="0"/>
              <a:t>Electromagnetic calorimeter: 3x3 cell matrix. 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2867"/>
            <a:ext cx="9144000" cy="55868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71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Tracking efficiency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6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230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3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80627_0955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223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Test beam 2018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8077200" y="2387600"/>
            <a:ext cx="1032933" cy="338667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65067" y="1879600"/>
            <a:ext cx="786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beam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3069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6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Test beam 2018: arrangements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7173"/>
            <a:ext cx="8128000" cy="58043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3937000"/>
            <a:ext cx="3437467" cy="1143000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3201" y="2658533"/>
            <a:ext cx="49953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4004" y="2291433"/>
            <a:ext cx="538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beam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126341" y="5486400"/>
            <a:ext cx="2903359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Tracking station positioning</a:t>
            </a:r>
          </a:p>
          <a:p>
            <a:pPr algn="ctr"/>
            <a:r>
              <a:rPr lang="en-US" b="1" dirty="0" err="1" smtClean="0"/>
              <a:t>Δz</a:t>
            </a:r>
            <a:r>
              <a:rPr lang="en-US" b="1" dirty="0" smtClean="0"/>
              <a:t> ~ 1mm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04"/>
            <a:ext cx="8229600" cy="80062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Simulation: Test beam 2018, GEANT4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20622" y="743683"/>
            <a:ext cx="7214961" cy="1631216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Tracking algorithm applied.</a:t>
            </a:r>
          </a:p>
          <a:p>
            <a:r>
              <a:rPr lang="en-US" sz="2000" b="1" dirty="0" smtClean="0">
                <a:solidFill>
                  <a:srgbClr val="000000"/>
                </a:solidFill>
              </a:rPr>
              <a:t>Configuration: without T2, using the downstream boxes 2, 4 and 5</a:t>
            </a:r>
          </a:p>
          <a:p>
            <a:r>
              <a:rPr lang="en-US" sz="2000" b="1" dirty="0" smtClean="0">
                <a:solidFill>
                  <a:srgbClr val="000000"/>
                </a:solidFill>
              </a:rPr>
              <a:t>Box 3 removed since it was not working properly</a:t>
            </a:r>
          </a:p>
          <a:p>
            <a:r>
              <a:rPr lang="en-US" sz="2000" b="1" dirty="0"/>
              <a:t>150 million incoming </a:t>
            </a:r>
            <a:r>
              <a:rPr lang="en-US" sz="2000" b="1" dirty="0" err="1"/>
              <a:t>muons</a:t>
            </a:r>
            <a:r>
              <a:rPr lang="en-US" sz="2000" b="1" dirty="0"/>
              <a:t> → 5742 reconstructed events </a:t>
            </a:r>
          </a:p>
          <a:p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02" y="2237990"/>
            <a:ext cx="7978097" cy="41522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403" y="2027924"/>
            <a:ext cx="261426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angle_µ </a:t>
            </a:r>
            <a:r>
              <a:rPr lang="en-US" sz="2400" b="1" dirty="0" err="1" smtClean="0"/>
              <a:t>vs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angle_e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5196548" y="2796231"/>
            <a:ext cx="27133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40µm hit resolution</a:t>
            </a:r>
          </a:p>
          <a:p>
            <a:r>
              <a:rPr lang="en-US" sz="2400" b="1" dirty="0" smtClean="0"/>
              <a:t>angular ~ 0.1 </a:t>
            </a:r>
            <a:r>
              <a:rPr lang="en-US" sz="2400" b="1" dirty="0" err="1" smtClean="0"/>
              <a:t>mrad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006608" y="3937004"/>
            <a:ext cx="6021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</a:t>
            </a:r>
            <a:r>
              <a:rPr lang="en-US" sz="2400" b="1" dirty="0" smtClean="0">
                <a:solidFill>
                  <a:srgbClr val="FF0000"/>
                </a:solidFill>
              </a:rPr>
              <a:t>lasticity curve: beam momentum at 187 </a:t>
            </a:r>
            <a:r>
              <a:rPr lang="en-US" sz="2400" b="1" dirty="0" err="1" smtClean="0">
                <a:solidFill>
                  <a:srgbClr val="FF0000"/>
                </a:solidFill>
              </a:rPr>
              <a:t>GeV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08000" y="2391832"/>
            <a:ext cx="0" cy="35941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-127348" y="4004216"/>
            <a:ext cx="85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 err="1" smtClean="0"/>
              <a:t>mrad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540934" y="6474881"/>
            <a:ext cx="68017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16507" y="6093372"/>
            <a:ext cx="96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 smtClean="0"/>
              <a:t>mrad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6212"/>
            <a:ext cx="9144000" cy="47702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36071" y="2158364"/>
            <a:ext cx="2207656" cy="1077218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Signal</a:t>
            </a:r>
          </a:p>
          <a:p>
            <a:r>
              <a:rPr lang="en-US" sz="3200" b="1" dirty="0" smtClean="0">
                <a:solidFill>
                  <a:srgbClr val="68F411"/>
                </a:solidFill>
              </a:rPr>
              <a:t>Background</a:t>
            </a:r>
            <a:endParaRPr lang="en-US" sz="3200" b="1" dirty="0">
              <a:solidFill>
                <a:srgbClr val="68F41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1774" y="1117772"/>
            <a:ext cx="301920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angle_µ </a:t>
            </a:r>
            <a:r>
              <a:rPr lang="en-US" sz="2800" b="1" dirty="0" err="1" smtClean="0"/>
              <a:t>vs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angle_e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71125" y="5885639"/>
            <a:ext cx="2150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8F411"/>
                </a:solidFill>
              </a:rPr>
              <a:t>Pair production </a:t>
            </a:r>
            <a:endParaRPr lang="en-US" sz="2400" b="1" dirty="0">
              <a:solidFill>
                <a:srgbClr val="68F41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54504"/>
            <a:ext cx="8229600" cy="800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</a:rPr>
              <a:t>Simulation: Test beam 2018, GEANT4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1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bk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" y="1531144"/>
            <a:ext cx="9144000" cy="4695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731" y="6160890"/>
            <a:ext cx="2121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8F411"/>
                </a:solidFill>
              </a:rPr>
              <a:t>Pair production </a:t>
            </a:r>
            <a:endParaRPr lang="en-US" sz="2400" dirty="0">
              <a:solidFill>
                <a:srgbClr val="68F41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2090619"/>
            <a:ext cx="2207656" cy="1077218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Signal</a:t>
            </a:r>
          </a:p>
          <a:p>
            <a:r>
              <a:rPr lang="en-US" sz="3200" b="1" dirty="0" smtClean="0">
                <a:solidFill>
                  <a:srgbClr val="68F411"/>
                </a:solidFill>
              </a:rPr>
              <a:t>Background</a:t>
            </a:r>
            <a:endParaRPr lang="en-US" sz="3200" b="1" dirty="0">
              <a:solidFill>
                <a:srgbClr val="68F41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54504"/>
            <a:ext cx="8229600" cy="1334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</a:rPr>
              <a:t>Simulation: Test beam 2018, GEANT4</a:t>
            </a:r>
          </a:p>
          <a:p>
            <a:r>
              <a:rPr lang="en-US" b="1" dirty="0">
                <a:solidFill>
                  <a:srgbClr val="FF0000"/>
                </a:solidFill>
              </a:rPr>
              <a:t>Electron candidate: </a:t>
            </a:r>
            <a:r>
              <a:rPr lang="en-US" b="1" dirty="0" err="1" smtClean="0">
                <a:solidFill>
                  <a:srgbClr val="FF0000"/>
                </a:solidFill>
              </a:rPr>
              <a:t>E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&gt; 1 </a:t>
            </a:r>
            <a:r>
              <a:rPr lang="en-US" b="1" dirty="0" err="1">
                <a:solidFill>
                  <a:srgbClr val="FF0000"/>
                </a:solidFill>
              </a:rPr>
              <a:t>GeV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7546-E8A2-0F4A-8103-5B9B65DC1F4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27876" y="1559473"/>
            <a:ext cx="320504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Energy_e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angle_e</a:t>
            </a:r>
            <a:endParaRPr lang="en-US" sz="2800" b="1" dirty="0"/>
          </a:p>
        </p:txBody>
      </p:sp>
      <p:pic>
        <p:nvPicPr>
          <p:cNvPr id="6" name="Picture 5" descr="energy_vs_angle_GEA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473"/>
            <a:ext cx="9144000" cy="474958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40770"/>
            <a:ext cx="8229600" cy="1113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Simulation: Test beam 2018, GEANT4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Electron energy angle correlation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9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4748</TotalTime>
  <Words>765</Words>
  <Application>Microsoft Macintosh PowerPoint</Application>
  <PresentationFormat>On-screen Show (4:3)</PresentationFormat>
  <Paragraphs>175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MUonE Muon Electron Elastic Scattering</vt:lpstr>
      <vt:lpstr>Content</vt:lpstr>
      <vt:lpstr>Test beam 2018</vt:lpstr>
      <vt:lpstr>Test beam 2018</vt:lpstr>
      <vt:lpstr>Test beam 2018: arrangements</vt:lpstr>
      <vt:lpstr>Simulation: Test beam 2018, GEANT4</vt:lpstr>
      <vt:lpstr>PowerPoint Presentation</vt:lpstr>
      <vt:lpstr>PowerPoint Presentation</vt:lpstr>
      <vt:lpstr>PowerPoint Presentation</vt:lpstr>
      <vt:lpstr>Data: using the Calorimeter</vt:lpstr>
      <vt:lpstr>Data: using the Calorimeter</vt:lpstr>
      <vt:lpstr>Ongoing studies</vt:lpstr>
      <vt:lpstr>Effects of the selection cuts</vt:lpstr>
      <vt:lpstr>How relevant is the hit resolution? </vt:lpstr>
      <vt:lpstr>Effect of the resolution: GEANT4 UA9 resolution 7μm </vt:lpstr>
      <vt:lpstr>Effect of the resolution: GEANT4 UA9 resolution 7μm </vt:lpstr>
      <vt:lpstr>Effect of the resolution: GEANT4 UA9 resolution 7μm  Ee &gt; 1 GeV </vt:lpstr>
      <vt:lpstr>Sensors comparison</vt:lpstr>
      <vt:lpstr>Sensors</vt:lpstr>
      <vt:lpstr>Requests for funding</vt:lpstr>
      <vt:lpstr>Plans for 2019</vt:lpstr>
      <vt:lpstr>Plans for 2019 (2)</vt:lpstr>
      <vt:lpstr>Possible location at CERN M2  </vt:lpstr>
      <vt:lpstr>Measuring the momentum</vt:lpstr>
      <vt:lpstr>Measuring the momentum (2)</vt:lpstr>
      <vt:lpstr>PowerPoint Presentation</vt:lpstr>
      <vt:lpstr>Spare slides</vt:lpstr>
      <vt:lpstr>Signature: elastic scattering in the (θe , θμ) plane</vt:lpstr>
      <vt:lpstr>Cross section and the signal</vt:lpstr>
      <vt:lpstr>Tracking efficiency</vt:lpstr>
      <vt:lpstr>PowerPoint Presentation</vt:lpstr>
    </vt:vector>
  </TitlesOfParts>
  <Company>INFN Bologna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Umberto Marconi</dc:creator>
  <cp:lastModifiedBy>Umberto Marconi</cp:lastModifiedBy>
  <cp:revision>233</cp:revision>
  <dcterms:created xsi:type="dcterms:W3CDTF">2018-08-31T10:04:31Z</dcterms:created>
  <dcterms:modified xsi:type="dcterms:W3CDTF">2018-09-10T15:25:29Z</dcterms:modified>
</cp:coreProperties>
</file>