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7"/>
  </p:notesMasterIdLst>
  <p:handoutMasterIdLst>
    <p:handoutMasterId r:id="rId28"/>
  </p:handoutMasterIdLst>
  <p:sldIdLst>
    <p:sldId id="256" r:id="rId3"/>
    <p:sldId id="265" r:id="rId4"/>
    <p:sldId id="275" r:id="rId5"/>
    <p:sldId id="269" r:id="rId6"/>
    <p:sldId id="276" r:id="rId7"/>
    <p:sldId id="277" r:id="rId8"/>
    <p:sldId id="295" r:id="rId9"/>
    <p:sldId id="296" r:id="rId10"/>
    <p:sldId id="297" r:id="rId11"/>
    <p:sldId id="278" r:id="rId12"/>
    <p:sldId id="279" r:id="rId13"/>
    <p:sldId id="282" r:id="rId14"/>
    <p:sldId id="267" r:id="rId15"/>
    <p:sldId id="300" r:id="rId16"/>
    <p:sldId id="289" r:id="rId17"/>
    <p:sldId id="283" r:id="rId18"/>
    <p:sldId id="268" r:id="rId19"/>
    <p:sldId id="270" r:id="rId20"/>
    <p:sldId id="292" r:id="rId21"/>
    <p:sldId id="291" r:id="rId22"/>
    <p:sldId id="290" r:id="rId23"/>
    <p:sldId id="293" r:id="rId24"/>
    <p:sldId id="294" r:id="rId25"/>
    <p:sldId id="274" r:id="rId26"/>
  </p:sldIdLst>
  <p:sldSz cx="12188825"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howGuides="1">
      <p:cViewPr>
        <p:scale>
          <a:sx n="66" d="100"/>
          <a:sy n="66" d="100"/>
        </p:scale>
        <p:origin x="1965" y="1119"/>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notesTextViewPr>
    <p:cViewPr>
      <p:scale>
        <a:sx n="1" d="1"/>
        <a:sy n="1" d="1"/>
      </p:scale>
      <p:origin x="0" y="0"/>
    </p:cViewPr>
  </p:notesTextViewPr>
  <p:notesViewPr>
    <p:cSldViewPr showGuides="1">
      <p:cViewPr varScale="1">
        <p:scale>
          <a:sx n="66" d="100"/>
          <a:sy n="66" d="100"/>
        </p:scale>
        <p:origin x="225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060F7B-9920-4F24-BE71-F0E4E3B7B934}"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AA38CBC9-AC6B-457D-9F63-4D1AB8E7793E}">
      <dgm:prSet phldrT="[Text]" custT="1"/>
      <dgm:spPr/>
      <dgm:t>
        <a:bodyPr/>
        <a:lstStyle/>
        <a:p>
          <a:pPr algn="ctr" defTabSz="914400">
            <a:buNone/>
          </a:pPr>
          <a:r>
            <a:rPr lang="it-IT" sz="2400" b="0" i="0" noProof="0" dirty="0">
              <a:latin typeface="+mn-lt"/>
              <a:ea typeface="+mn-ea"/>
              <a:cs typeface="+mn-cs"/>
            </a:rPr>
            <a:t>Servizio di Direzione </a:t>
          </a:r>
        </a:p>
      </dgm:t>
    </dgm:pt>
    <dgm:pt modelId="{02DFC051-974F-4AF1-85DB-FFF5F1CCD57A}" type="parTrans" cxnId="{F68BA8B4-E5E5-4A12-9338-5CF5693ADCA2}">
      <dgm:prSet/>
      <dgm:spPr/>
      <dgm:t>
        <a:bodyPr/>
        <a:lstStyle/>
        <a:p>
          <a:endParaRPr lang="en-US"/>
        </a:p>
      </dgm:t>
    </dgm:pt>
    <dgm:pt modelId="{7ACF197E-8A7D-4D14-A941-EE15BE87306C}" type="sibTrans" cxnId="{F68BA8B4-E5E5-4A12-9338-5CF5693ADCA2}">
      <dgm:prSet/>
      <dgm:spPr/>
      <dgm:t>
        <a:bodyPr/>
        <a:lstStyle/>
        <a:p>
          <a:endParaRPr lang="en-US"/>
        </a:p>
      </dgm:t>
    </dgm:pt>
    <dgm:pt modelId="{50789F86-D3CE-4C0B-B830-60161BD38E85}">
      <dgm:prSet phldrT="[Text]"/>
      <dgm:spPr/>
      <dgm:t>
        <a:bodyPr/>
        <a:lstStyle/>
        <a:p>
          <a:pPr algn="ctr" defTabSz="914400">
            <a:buNone/>
          </a:pPr>
          <a:r>
            <a:rPr lang="it-IT" sz="1800" b="0" i="0" u="none" noProof="1">
              <a:latin typeface="Franklin Gothic Medium"/>
              <a:ea typeface="+mn-ea"/>
              <a:cs typeface="+mn-cs"/>
            </a:rPr>
            <a:t>Divisione Tecnica e dei Servizi Generali</a:t>
          </a:r>
          <a:endParaRPr lang="it-IT" sz="1800" b="0" i="0" noProof="1">
            <a:latin typeface="Franklin Gothic Medium"/>
            <a:ea typeface="+mn-ea"/>
            <a:cs typeface="+mn-cs"/>
          </a:endParaRPr>
        </a:p>
      </dgm:t>
    </dgm:pt>
    <dgm:pt modelId="{6D6B568F-9C4B-44DB-A886-035491FEC9C2}" type="parTrans" cxnId="{1593062C-A63F-4042-94C9-FF0880BD82E8}">
      <dgm:prSet/>
      <dgm:spPr/>
      <dgm:t>
        <a:bodyPr/>
        <a:lstStyle/>
        <a:p>
          <a:endParaRPr lang="en-US"/>
        </a:p>
      </dgm:t>
    </dgm:pt>
    <dgm:pt modelId="{775D1C29-7B88-46A3-9FAD-95EFDC006E81}" type="sibTrans" cxnId="{1593062C-A63F-4042-94C9-FF0880BD82E8}">
      <dgm:prSet/>
      <dgm:spPr/>
      <dgm:t>
        <a:bodyPr/>
        <a:lstStyle/>
        <a:p>
          <a:endParaRPr lang="en-US"/>
        </a:p>
      </dgm:t>
    </dgm:pt>
    <dgm:pt modelId="{87E6D3C0-9C36-4C9B-9EE4-FCB2F172CF62}">
      <dgm:prSet phldrT="[Text]"/>
      <dgm:spPr/>
      <dgm:t>
        <a:bodyPr/>
        <a:lstStyle/>
        <a:p>
          <a:pPr algn="ctr" defTabSz="914400">
            <a:buNone/>
          </a:pPr>
          <a:r>
            <a:rPr lang="it-IT" noProof="1"/>
            <a:t>Divisione Ricerca</a:t>
          </a:r>
        </a:p>
      </dgm:t>
    </dgm:pt>
    <dgm:pt modelId="{1916856A-C084-48E2-AF18-70269AD79DF2}" type="parTrans" cxnId="{EB3E6C57-F560-450F-B619-F6F67905927D}">
      <dgm:prSet/>
      <dgm:spPr/>
      <dgm:t>
        <a:bodyPr/>
        <a:lstStyle/>
        <a:p>
          <a:endParaRPr lang="en-US"/>
        </a:p>
      </dgm:t>
    </dgm:pt>
    <dgm:pt modelId="{5C1F42F6-070E-4EBA-8EBC-C32D27C49363}" type="sibTrans" cxnId="{EB3E6C57-F560-450F-B619-F6F67905927D}">
      <dgm:prSet/>
      <dgm:spPr/>
      <dgm:t>
        <a:bodyPr/>
        <a:lstStyle/>
        <a:p>
          <a:endParaRPr lang="en-US"/>
        </a:p>
      </dgm:t>
    </dgm:pt>
    <dgm:pt modelId="{20EB584B-A7B7-43D9-BF6A-2C9338C05B4D}">
      <dgm:prSet phldrT="[Text]"/>
      <dgm:spPr/>
      <dgm:t>
        <a:bodyPr/>
        <a:lstStyle/>
        <a:p>
          <a:pPr algn="ctr" defTabSz="914400">
            <a:buNone/>
          </a:pPr>
          <a:r>
            <a:rPr lang="it-IT" sz="1800" b="0" i="0" noProof="0" dirty="0">
              <a:latin typeface="Franklin Gothic Medium"/>
              <a:ea typeface="+mn-ea"/>
              <a:cs typeface="+mn-cs"/>
            </a:rPr>
            <a:t>Ricercatori</a:t>
          </a:r>
        </a:p>
      </dgm:t>
    </dgm:pt>
    <dgm:pt modelId="{6E0D28F6-A05C-413F-A991-03D9F094F998}" type="parTrans" cxnId="{FBE6BCEA-0F85-486D-B532-D55CCA25A01D}">
      <dgm:prSet/>
      <dgm:spPr/>
      <dgm:t>
        <a:bodyPr/>
        <a:lstStyle/>
        <a:p>
          <a:endParaRPr lang="en-US"/>
        </a:p>
      </dgm:t>
    </dgm:pt>
    <dgm:pt modelId="{B04B74A7-039D-46F2-A30E-0D07E04CAE1A}" type="sibTrans" cxnId="{FBE6BCEA-0F85-486D-B532-D55CCA25A01D}">
      <dgm:prSet/>
      <dgm:spPr/>
      <dgm:t>
        <a:bodyPr/>
        <a:lstStyle/>
        <a:p>
          <a:endParaRPr lang="en-US"/>
        </a:p>
      </dgm:t>
    </dgm:pt>
    <dgm:pt modelId="{7E2B8B4E-293F-43EE-AB7D-6598814ECB3C}">
      <dgm:prSet phldrT="[Text]"/>
      <dgm:spPr/>
      <dgm:t>
        <a:bodyPr/>
        <a:lstStyle/>
        <a:p>
          <a:pPr algn="ctr" defTabSz="914400">
            <a:buNone/>
          </a:pPr>
          <a:r>
            <a:rPr lang="it-IT" sz="1800" b="0" i="0" noProof="1">
              <a:latin typeface="Franklin Gothic Medium"/>
              <a:ea typeface="+mn-ea"/>
              <a:cs typeface="+mn-cs"/>
            </a:rPr>
            <a:t>Divisione Acceleratori</a:t>
          </a:r>
        </a:p>
      </dgm:t>
    </dgm:pt>
    <dgm:pt modelId="{C9A52CF1-B2E8-4848-8964-6633294F16CC}" type="parTrans" cxnId="{18D120E8-5826-42E7-A890-F4AFB63D3D78}">
      <dgm:prSet/>
      <dgm:spPr/>
      <dgm:t>
        <a:bodyPr/>
        <a:lstStyle/>
        <a:p>
          <a:endParaRPr lang="en-US"/>
        </a:p>
      </dgm:t>
    </dgm:pt>
    <dgm:pt modelId="{03860152-2A6F-476F-91FD-CBA9D7B26338}" type="sibTrans" cxnId="{18D120E8-5826-42E7-A890-F4AFB63D3D78}">
      <dgm:prSet/>
      <dgm:spPr/>
      <dgm:t>
        <a:bodyPr/>
        <a:lstStyle/>
        <a:p>
          <a:endParaRPr lang="en-US"/>
        </a:p>
      </dgm:t>
    </dgm:pt>
    <dgm:pt modelId="{B0C37B97-914B-49F2-84E5-94B39EF2352F}" type="pres">
      <dgm:prSet presAssocID="{B8060F7B-9920-4F24-BE71-F0E4E3B7B934}" presName="Name0" presStyleCnt="0">
        <dgm:presLayoutVars>
          <dgm:chMax val="1"/>
          <dgm:dir/>
          <dgm:animLvl val="ctr"/>
          <dgm:resizeHandles val="exact"/>
        </dgm:presLayoutVars>
      </dgm:prSet>
      <dgm:spPr/>
    </dgm:pt>
    <dgm:pt modelId="{D2BB9C9C-582A-4226-99A2-A6A4B7AD887A}" type="pres">
      <dgm:prSet presAssocID="{AA38CBC9-AC6B-457D-9F63-4D1AB8E7793E}" presName="centerShape" presStyleLbl="node0" presStyleIdx="0" presStyleCnt="1" custScaleX="99282"/>
      <dgm:spPr/>
    </dgm:pt>
    <dgm:pt modelId="{0B9D5D8D-AE9B-4E3C-8081-7E5A4C702F02}" type="pres">
      <dgm:prSet presAssocID="{50789F86-D3CE-4C0B-B830-60161BD38E85}" presName="node" presStyleLbl="node1" presStyleIdx="0" presStyleCnt="4">
        <dgm:presLayoutVars>
          <dgm:bulletEnabled val="1"/>
        </dgm:presLayoutVars>
      </dgm:prSet>
      <dgm:spPr/>
    </dgm:pt>
    <dgm:pt modelId="{E8755371-EE00-4D9C-9546-B5D2DEB3691D}" type="pres">
      <dgm:prSet presAssocID="{50789F86-D3CE-4C0B-B830-60161BD38E85}" presName="dummy" presStyleCnt="0"/>
      <dgm:spPr/>
    </dgm:pt>
    <dgm:pt modelId="{65DE7562-7D1C-4B0F-8927-12F8E6C5F5AF}" type="pres">
      <dgm:prSet presAssocID="{775D1C29-7B88-46A3-9FAD-95EFDC006E81}" presName="sibTrans" presStyleLbl="sibTrans2D1" presStyleIdx="0" presStyleCnt="4"/>
      <dgm:spPr/>
    </dgm:pt>
    <dgm:pt modelId="{1C226D9E-C8BD-43C0-B5A7-66592C02513E}" type="pres">
      <dgm:prSet presAssocID="{87E6D3C0-9C36-4C9B-9EE4-FCB2F172CF62}" presName="node" presStyleLbl="node1" presStyleIdx="1" presStyleCnt="4" custRadScaleRad="100357" custRadScaleInc="-3552">
        <dgm:presLayoutVars>
          <dgm:bulletEnabled val="1"/>
        </dgm:presLayoutVars>
      </dgm:prSet>
      <dgm:spPr/>
    </dgm:pt>
    <dgm:pt modelId="{2E93314B-ED13-4B02-B199-BBF658DCCBEE}" type="pres">
      <dgm:prSet presAssocID="{87E6D3C0-9C36-4C9B-9EE4-FCB2F172CF62}" presName="dummy" presStyleCnt="0"/>
      <dgm:spPr/>
    </dgm:pt>
    <dgm:pt modelId="{22CB3940-637A-4C32-AB7F-CFAD929A59AB}" type="pres">
      <dgm:prSet presAssocID="{5C1F42F6-070E-4EBA-8EBC-C32D27C49363}" presName="sibTrans" presStyleLbl="sibTrans2D1" presStyleIdx="1" presStyleCnt="4"/>
      <dgm:spPr/>
    </dgm:pt>
    <dgm:pt modelId="{29DFD080-5F1B-4B82-A3B2-DA9D6DF3694E}" type="pres">
      <dgm:prSet presAssocID="{20EB584B-A7B7-43D9-BF6A-2C9338C05B4D}" presName="node" presStyleLbl="node1" presStyleIdx="2" presStyleCnt="4" custRadScaleRad="99810" custRadScaleInc="-5992">
        <dgm:presLayoutVars>
          <dgm:bulletEnabled val="1"/>
        </dgm:presLayoutVars>
      </dgm:prSet>
      <dgm:spPr/>
    </dgm:pt>
    <dgm:pt modelId="{3C0BB87F-E2C7-4D7C-BF8F-45EA9A4A93F1}" type="pres">
      <dgm:prSet presAssocID="{20EB584B-A7B7-43D9-BF6A-2C9338C05B4D}" presName="dummy" presStyleCnt="0"/>
      <dgm:spPr/>
    </dgm:pt>
    <dgm:pt modelId="{53B5DF5F-8B8B-41EF-8531-276CBECDCAB4}" type="pres">
      <dgm:prSet presAssocID="{B04B74A7-039D-46F2-A30E-0D07E04CAE1A}" presName="sibTrans" presStyleLbl="sibTrans2D1" presStyleIdx="2" presStyleCnt="4"/>
      <dgm:spPr/>
    </dgm:pt>
    <dgm:pt modelId="{B3F8C3C3-65FB-486F-82C0-A8478B7022B9}" type="pres">
      <dgm:prSet presAssocID="{7E2B8B4E-293F-43EE-AB7D-6598814ECB3C}" presName="node" presStyleLbl="node1" presStyleIdx="3" presStyleCnt="4">
        <dgm:presLayoutVars>
          <dgm:bulletEnabled val="1"/>
        </dgm:presLayoutVars>
      </dgm:prSet>
      <dgm:spPr/>
    </dgm:pt>
    <dgm:pt modelId="{655FDCB9-5F59-4F26-9EF0-749F42DEA7F0}" type="pres">
      <dgm:prSet presAssocID="{7E2B8B4E-293F-43EE-AB7D-6598814ECB3C}" presName="dummy" presStyleCnt="0"/>
      <dgm:spPr/>
    </dgm:pt>
    <dgm:pt modelId="{FADEA337-AD34-4422-B53A-01423AF1AC8F}" type="pres">
      <dgm:prSet presAssocID="{03860152-2A6F-476F-91FD-CBA9D7B26338}" presName="sibTrans" presStyleLbl="sibTrans2D1" presStyleIdx="3" presStyleCnt="4"/>
      <dgm:spPr/>
    </dgm:pt>
  </dgm:ptLst>
  <dgm:cxnLst>
    <dgm:cxn modelId="{3E929F04-D66A-4ADD-A218-BA7B4D2C65EC}" type="presOf" srcId="{B04B74A7-039D-46F2-A30E-0D07E04CAE1A}" destId="{53B5DF5F-8B8B-41EF-8531-276CBECDCAB4}" srcOrd="0" destOrd="0" presId="urn:microsoft.com/office/officeart/2005/8/layout/radial6"/>
    <dgm:cxn modelId="{1593062C-A63F-4042-94C9-FF0880BD82E8}" srcId="{AA38CBC9-AC6B-457D-9F63-4D1AB8E7793E}" destId="{50789F86-D3CE-4C0B-B830-60161BD38E85}" srcOrd="0" destOrd="0" parTransId="{6D6B568F-9C4B-44DB-A886-035491FEC9C2}" sibTransId="{775D1C29-7B88-46A3-9FAD-95EFDC006E81}"/>
    <dgm:cxn modelId="{213B572F-3D42-4865-8468-2B23B55DDDF6}" type="presOf" srcId="{775D1C29-7B88-46A3-9FAD-95EFDC006E81}" destId="{65DE7562-7D1C-4B0F-8927-12F8E6C5F5AF}" srcOrd="0" destOrd="0" presId="urn:microsoft.com/office/officeart/2005/8/layout/radial6"/>
    <dgm:cxn modelId="{5F25D665-3021-461A-AA8B-FC4CA49A8593}" type="presOf" srcId="{87E6D3C0-9C36-4C9B-9EE4-FCB2F172CF62}" destId="{1C226D9E-C8BD-43C0-B5A7-66592C02513E}" srcOrd="0" destOrd="0" presId="urn:microsoft.com/office/officeart/2005/8/layout/radial6"/>
    <dgm:cxn modelId="{B0853F4E-0D10-4453-BA0F-87D700E6FDEE}" type="presOf" srcId="{7E2B8B4E-293F-43EE-AB7D-6598814ECB3C}" destId="{B3F8C3C3-65FB-486F-82C0-A8478B7022B9}" srcOrd="0" destOrd="0" presId="urn:microsoft.com/office/officeart/2005/8/layout/radial6"/>
    <dgm:cxn modelId="{EB3E6C57-F560-450F-B619-F6F67905927D}" srcId="{AA38CBC9-AC6B-457D-9F63-4D1AB8E7793E}" destId="{87E6D3C0-9C36-4C9B-9EE4-FCB2F172CF62}" srcOrd="1" destOrd="0" parTransId="{1916856A-C084-48E2-AF18-70269AD79DF2}" sibTransId="{5C1F42F6-070E-4EBA-8EBC-C32D27C49363}"/>
    <dgm:cxn modelId="{487B127C-E0EE-48AC-AACB-3F827CA01E94}" type="presOf" srcId="{20EB584B-A7B7-43D9-BF6A-2C9338C05B4D}" destId="{29DFD080-5F1B-4B82-A3B2-DA9D6DF3694E}" srcOrd="0" destOrd="0" presId="urn:microsoft.com/office/officeart/2005/8/layout/radial6"/>
    <dgm:cxn modelId="{63BD5587-3071-4797-BB80-7C21100AAD79}" type="presOf" srcId="{03860152-2A6F-476F-91FD-CBA9D7B26338}" destId="{FADEA337-AD34-4422-B53A-01423AF1AC8F}" srcOrd="0" destOrd="0" presId="urn:microsoft.com/office/officeart/2005/8/layout/radial6"/>
    <dgm:cxn modelId="{66D10D89-90C6-4D3D-B022-615F34E0F6A8}" type="presOf" srcId="{B8060F7B-9920-4F24-BE71-F0E4E3B7B934}" destId="{B0C37B97-914B-49F2-84E5-94B39EF2352F}" srcOrd="0" destOrd="0" presId="urn:microsoft.com/office/officeart/2005/8/layout/radial6"/>
    <dgm:cxn modelId="{F68BA8B4-E5E5-4A12-9338-5CF5693ADCA2}" srcId="{B8060F7B-9920-4F24-BE71-F0E4E3B7B934}" destId="{AA38CBC9-AC6B-457D-9F63-4D1AB8E7793E}" srcOrd="0" destOrd="0" parTransId="{02DFC051-974F-4AF1-85DB-FFF5F1CCD57A}" sibTransId="{7ACF197E-8A7D-4D14-A941-EE15BE87306C}"/>
    <dgm:cxn modelId="{D34E2ED8-ECCD-4FDF-AE76-C792B052F77C}" type="presOf" srcId="{5C1F42F6-070E-4EBA-8EBC-C32D27C49363}" destId="{22CB3940-637A-4C32-AB7F-CFAD929A59AB}" srcOrd="0" destOrd="0" presId="urn:microsoft.com/office/officeart/2005/8/layout/radial6"/>
    <dgm:cxn modelId="{9F2E5EDD-E3E4-45F7-937A-24FDB14700F0}" type="presOf" srcId="{50789F86-D3CE-4C0B-B830-60161BD38E85}" destId="{0B9D5D8D-AE9B-4E3C-8081-7E5A4C702F02}" srcOrd="0" destOrd="0" presId="urn:microsoft.com/office/officeart/2005/8/layout/radial6"/>
    <dgm:cxn modelId="{18D120E8-5826-42E7-A890-F4AFB63D3D78}" srcId="{AA38CBC9-AC6B-457D-9F63-4D1AB8E7793E}" destId="{7E2B8B4E-293F-43EE-AB7D-6598814ECB3C}" srcOrd="3" destOrd="0" parTransId="{C9A52CF1-B2E8-4848-8964-6633294F16CC}" sibTransId="{03860152-2A6F-476F-91FD-CBA9D7B26338}"/>
    <dgm:cxn modelId="{FBE6BCEA-0F85-486D-B532-D55CCA25A01D}" srcId="{AA38CBC9-AC6B-457D-9F63-4D1AB8E7793E}" destId="{20EB584B-A7B7-43D9-BF6A-2C9338C05B4D}" srcOrd="2" destOrd="0" parTransId="{6E0D28F6-A05C-413F-A991-03D9F094F998}" sibTransId="{B04B74A7-039D-46F2-A30E-0D07E04CAE1A}"/>
    <dgm:cxn modelId="{50E3B5F1-6595-4ED9-B849-AA5F6C21B078}" type="presOf" srcId="{AA38CBC9-AC6B-457D-9F63-4D1AB8E7793E}" destId="{D2BB9C9C-582A-4226-99A2-A6A4B7AD887A}" srcOrd="0" destOrd="0" presId="urn:microsoft.com/office/officeart/2005/8/layout/radial6"/>
    <dgm:cxn modelId="{F8374B3E-B514-46DF-94C4-AF94CDD1D72A}" type="presParOf" srcId="{B0C37B97-914B-49F2-84E5-94B39EF2352F}" destId="{D2BB9C9C-582A-4226-99A2-A6A4B7AD887A}" srcOrd="0" destOrd="0" presId="urn:microsoft.com/office/officeart/2005/8/layout/radial6"/>
    <dgm:cxn modelId="{B24EE426-834F-4DD6-9375-8641C6E734A6}" type="presParOf" srcId="{B0C37B97-914B-49F2-84E5-94B39EF2352F}" destId="{0B9D5D8D-AE9B-4E3C-8081-7E5A4C702F02}" srcOrd="1" destOrd="0" presId="urn:microsoft.com/office/officeart/2005/8/layout/radial6"/>
    <dgm:cxn modelId="{57EC5C98-3760-48A4-BD0C-E28EDE5F22FF}" type="presParOf" srcId="{B0C37B97-914B-49F2-84E5-94B39EF2352F}" destId="{E8755371-EE00-4D9C-9546-B5D2DEB3691D}" srcOrd="2" destOrd="0" presId="urn:microsoft.com/office/officeart/2005/8/layout/radial6"/>
    <dgm:cxn modelId="{DC6214C8-ADD9-43F5-A121-F80593085E69}" type="presParOf" srcId="{B0C37B97-914B-49F2-84E5-94B39EF2352F}" destId="{65DE7562-7D1C-4B0F-8927-12F8E6C5F5AF}" srcOrd="3" destOrd="0" presId="urn:microsoft.com/office/officeart/2005/8/layout/radial6"/>
    <dgm:cxn modelId="{0BFC6664-884E-4547-86F8-E6A9DC5E1A2C}" type="presParOf" srcId="{B0C37B97-914B-49F2-84E5-94B39EF2352F}" destId="{1C226D9E-C8BD-43C0-B5A7-66592C02513E}" srcOrd="4" destOrd="0" presId="urn:microsoft.com/office/officeart/2005/8/layout/radial6"/>
    <dgm:cxn modelId="{FD59564E-8456-4C64-90AE-7451B1A61D7B}" type="presParOf" srcId="{B0C37B97-914B-49F2-84E5-94B39EF2352F}" destId="{2E93314B-ED13-4B02-B199-BBF658DCCBEE}" srcOrd="5" destOrd="0" presId="urn:microsoft.com/office/officeart/2005/8/layout/radial6"/>
    <dgm:cxn modelId="{0276C93F-4BAE-4692-9D59-195EFB181D61}" type="presParOf" srcId="{B0C37B97-914B-49F2-84E5-94B39EF2352F}" destId="{22CB3940-637A-4C32-AB7F-CFAD929A59AB}" srcOrd="6" destOrd="0" presId="urn:microsoft.com/office/officeart/2005/8/layout/radial6"/>
    <dgm:cxn modelId="{F6BE7C54-9B84-4439-9F82-6D0300D28E0A}" type="presParOf" srcId="{B0C37B97-914B-49F2-84E5-94B39EF2352F}" destId="{29DFD080-5F1B-4B82-A3B2-DA9D6DF3694E}" srcOrd="7" destOrd="0" presId="urn:microsoft.com/office/officeart/2005/8/layout/radial6"/>
    <dgm:cxn modelId="{26DA9851-5888-41F8-96BD-77CE364289DB}" type="presParOf" srcId="{B0C37B97-914B-49F2-84E5-94B39EF2352F}" destId="{3C0BB87F-E2C7-4D7C-BF8F-45EA9A4A93F1}" srcOrd="8" destOrd="0" presId="urn:microsoft.com/office/officeart/2005/8/layout/radial6"/>
    <dgm:cxn modelId="{11A7C210-57D3-4E8B-A13F-D81817DA0568}" type="presParOf" srcId="{B0C37B97-914B-49F2-84E5-94B39EF2352F}" destId="{53B5DF5F-8B8B-41EF-8531-276CBECDCAB4}" srcOrd="9" destOrd="0" presId="urn:microsoft.com/office/officeart/2005/8/layout/radial6"/>
    <dgm:cxn modelId="{3ECFF003-35BC-40FA-A10D-1D02DA9C3796}" type="presParOf" srcId="{B0C37B97-914B-49F2-84E5-94B39EF2352F}" destId="{B3F8C3C3-65FB-486F-82C0-A8478B7022B9}" srcOrd="10" destOrd="0" presId="urn:microsoft.com/office/officeart/2005/8/layout/radial6"/>
    <dgm:cxn modelId="{78123318-19B9-426D-8D39-6D0354994D24}" type="presParOf" srcId="{B0C37B97-914B-49F2-84E5-94B39EF2352F}" destId="{655FDCB9-5F59-4F26-9EF0-749F42DEA7F0}" srcOrd="11" destOrd="0" presId="urn:microsoft.com/office/officeart/2005/8/layout/radial6"/>
    <dgm:cxn modelId="{AE0E568C-B8D7-44A2-831B-CC304D53E899}" type="presParOf" srcId="{B0C37B97-914B-49F2-84E5-94B39EF2352F}" destId="{FADEA337-AD34-4422-B53A-01423AF1AC8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EA337-AD34-4422-B53A-01423AF1AC8F}">
      <dsp:nvSpPr>
        <dsp:cNvPr id="0" name=""/>
        <dsp:cNvSpPr/>
      </dsp:nvSpPr>
      <dsp:spPr>
        <a:xfrm>
          <a:off x="531586" y="499880"/>
          <a:ext cx="3336743" cy="3336743"/>
        </a:xfrm>
        <a:prstGeom prst="blockArc">
          <a:avLst>
            <a:gd name="adj1" fmla="val 10800000"/>
            <a:gd name="adj2" fmla="val 16200000"/>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B5DF5F-8B8B-41EF-8531-276CBECDCAB4}">
      <dsp:nvSpPr>
        <dsp:cNvPr id="0" name=""/>
        <dsp:cNvSpPr/>
      </dsp:nvSpPr>
      <dsp:spPr>
        <a:xfrm>
          <a:off x="531583" y="496782"/>
          <a:ext cx="3336743" cy="3336743"/>
        </a:xfrm>
        <a:prstGeom prst="blockArc">
          <a:avLst>
            <a:gd name="adj1" fmla="val 5292343"/>
            <a:gd name="adj2" fmla="val 10793465"/>
            <a:gd name="adj3" fmla="val 464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CB3940-637A-4C32-AB7F-CFAD929A59AB}">
      <dsp:nvSpPr>
        <dsp:cNvPr id="0" name=""/>
        <dsp:cNvSpPr/>
      </dsp:nvSpPr>
      <dsp:spPr>
        <a:xfrm>
          <a:off x="537347" y="496611"/>
          <a:ext cx="3336743" cy="3336743"/>
        </a:xfrm>
        <a:prstGeom prst="blockArc">
          <a:avLst>
            <a:gd name="adj1" fmla="val 21542731"/>
            <a:gd name="adj2" fmla="val 5304507"/>
            <a:gd name="adj3" fmla="val 464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DE7562-7D1C-4B0F-8927-12F8E6C5F5AF}">
      <dsp:nvSpPr>
        <dsp:cNvPr id="0" name=""/>
        <dsp:cNvSpPr/>
      </dsp:nvSpPr>
      <dsp:spPr>
        <a:xfrm>
          <a:off x="537404" y="499869"/>
          <a:ext cx="3336743" cy="3336743"/>
        </a:xfrm>
        <a:prstGeom prst="blockArc">
          <a:avLst>
            <a:gd name="adj1" fmla="val 16187725"/>
            <a:gd name="adj2" fmla="val 21535858"/>
            <a:gd name="adj3" fmla="val 464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BB9C9C-582A-4226-99A2-A6A4B7AD887A}">
      <dsp:nvSpPr>
        <dsp:cNvPr id="0" name=""/>
        <dsp:cNvSpPr/>
      </dsp:nvSpPr>
      <dsp:spPr>
        <a:xfrm>
          <a:off x="1437420" y="1400200"/>
          <a:ext cx="1525074" cy="15361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914400">
            <a:lnSpc>
              <a:spcPct val="90000"/>
            </a:lnSpc>
            <a:spcBef>
              <a:spcPct val="0"/>
            </a:spcBef>
            <a:spcAft>
              <a:spcPct val="35000"/>
            </a:spcAft>
            <a:buNone/>
          </a:pPr>
          <a:r>
            <a:rPr lang="it-IT" sz="2400" b="0" i="0" kern="1200" noProof="0" dirty="0">
              <a:latin typeface="+mn-lt"/>
              <a:ea typeface="+mn-ea"/>
              <a:cs typeface="+mn-cs"/>
            </a:rPr>
            <a:t>Servizio di Direzione </a:t>
          </a:r>
        </a:p>
      </dsp:txBody>
      <dsp:txXfrm>
        <a:off x="1660762" y="1625157"/>
        <a:ext cx="1078390" cy="1086189"/>
      </dsp:txXfrm>
    </dsp:sp>
    <dsp:sp modelId="{0B9D5D8D-AE9B-4E3C-8081-7E5A4C702F02}">
      <dsp:nvSpPr>
        <dsp:cNvPr id="0" name=""/>
        <dsp:cNvSpPr/>
      </dsp:nvSpPr>
      <dsp:spPr>
        <a:xfrm>
          <a:off x="1662321" y="953"/>
          <a:ext cx="1075272" cy="107527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14400">
            <a:lnSpc>
              <a:spcPct val="90000"/>
            </a:lnSpc>
            <a:spcBef>
              <a:spcPct val="0"/>
            </a:spcBef>
            <a:spcAft>
              <a:spcPct val="35000"/>
            </a:spcAft>
            <a:buNone/>
          </a:pPr>
          <a:r>
            <a:rPr lang="it-IT" sz="1100" b="0" i="0" u="none" kern="1200" noProof="1">
              <a:latin typeface="Franklin Gothic Medium"/>
              <a:ea typeface="+mn-ea"/>
              <a:cs typeface="+mn-cs"/>
            </a:rPr>
            <a:t>Divisione Tecnica e dei Servizi Generali</a:t>
          </a:r>
          <a:endParaRPr lang="it-IT" sz="1100" b="0" i="0" kern="1200" noProof="1">
            <a:latin typeface="Franklin Gothic Medium"/>
            <a:ea typeface="+mn-ea"/>
            <a:cs typeface="+mn-cs"/>
          </a:endParaRPr>
        </a:p>
      </dsp:txBody>
      <dsp:txXfrm>
        <a:off x="1819791" y="158423"/>
        <a:ext cx="760332" cy="760332"/>
      </dsp:txXfrm>
    </dsp:sp>
    <dsp:sp modelId="{1C226D9E-C8BD-43C0-B5A7-66592C02513E}">
      <dsp:nvSpPr>
        <dsp:cNvPr id="0" name=""/>
        <dsp:cNvSpPr/>
      </dsp:nvSpPr>
      <dsp:spPr>
        <a:xfrm>
          <a:off x="3297518" y="1600200"/>
          <a:ext cx="1075272" cy="107527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14400">
            <a:lnSpc>
              <a:spcPct val="90000"/>
            </a:lnSpc>
            <a:spcBef>
              <a:spcPct val="0"/>
            </a:spcBef>
            <a:spcAft>
              <a:spcPct val="35000"/>
            </a:spcAft>
            <a:buNone/>
          </a:pPr>
          <a:r>
            <a:rPr lang="it-IT" sz="1100" kern="1200" noProof="1"/>
            <a:t>Divisione Ricerca</a:t>
          </a:r>
        </a:p>
      </dsp:txBody>
      <dsp:txXfrm>
        <a:off x="3454988" y="1757670"/>
        <a:ext cx="760332" cy="760332"/>
      </dsp:txXfrm>
    </dsp:sp>
    <dsp:sp modelId="{29DFD080-5F1B-4B82-A3B2-DA9D6DF3694E}">
      <dsp:nvSpPr>
        <dsp:cNvPr id="0" name=""/>
        <dsp:cNvSpPr/>
      </dsp:nvSpPr>
      <dsp:spPr>
        <a:xfrm>
          <a:off x="1713345" y="3256381"/>
          <a:ext cx="1075272" cy="107527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14400">
            <a:lnSpc>
              <a:spcPct val="90000"/>
            </a:lnSpc>
            <a:spcBef>
              <a:spcPct val="0"/>
            </a:spcBef>
            <a:spcAft>
              <a:spcPct val="35000"/>
            </a:spcAft>
            <a:buNone/>
          </a:pPr>
          <a:r>
            <a:rPr lang="it-IT" sz="1100" b="0" i="0" kern="1200" noProof="0" dirty="0">
              <a:latin typeface="Franklin Gothic Medium"/>
              <a:ea typeface="+mn-ea"/>
              <a:cs typeface="+mn-cs"/>
            </a:rPr>
            <a:t>Ricercatori</a:t>
          </a:r>
        </a:p>
      </dsp:txBody>
      <dsp:txXfrm>
        <a:off x="1870815" y="3413851"/>
        <a:ext cx="760332" cy="760332"/>
      </dsp:txXfrm>
    </dsp:sp>
    <dsp:sp modelId="{B3F8C3C3-65FB-486F-82C0-A8478B7022B9}">
      <dsp:nvSpPr>
        <dsp:cNvPr id="0" name=""/>
        <dsp:cNvSpPr/>
      </dsp:nvSpPr>
      <dsp:spPr>
        <a:xfrm>
          <a:off x="32659" y="1630615"/>
          <a:ext cx="1075272" cy="107527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14400">
            <a:lnSpc>
              <a:spcPct val="90000"/>
            </a:lnSpc>
            <a:spcBef>
              <a:spcPct val="0"/>
            </a:spcBef>
            <a:spcAft>
              <a:spcPct val="35000"/>
            </a:spcAft>
            <a:buNone/>
          </a:pPr>
          <a:r>
            <a:rPr lang="it-IT" sz="1100" b="0" i="0" kern="1200" noProof="1">
              <a:latin typeface="Franklin Gothic Medium"/>
              <a:ea typeface="+mn-ea"/>
              <a:cs typeface="+mn-cs"/>
            </a:rPr>
            <a:t>Divisione Acceleratori</a:t>
          </a:r>
        </a:p>
      </dsp:txBody>
      <dsp:txXfrm>
        <a:off x="190129" y="1788085"/>
        <a:ext cx="760332" cy="76033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CE221E-83ED-4F6C-BA5F-3F9E6FDB6953}" type="datetimeFigureOut">
              <a:rPr lang="en-US"/>
              <a:t>8/30/2017</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4CBEF8-5CDE-472B-839B-B8BB0C881006}" type="slidenum">
              <a:rPr/>
              <a:t>‹N›</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7853E5F-CE67-483C-A264-F17AC70E9CA2}" type="datetimeFigureOut">
              <a:rPr lang="en-US"/>
              <a:t>8/30/2017</a:t>
            </a:fld>
            <a:endParaRPr/>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BB98AFB-CB0D-4DFE-87B9-B4B0D0DE73CD}" type="slidenum">
              <a:rPr/>
              <a:t>‹N›</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065214" y="533400"/>
            <a:ext cx="5029200" cy="2514601"/>
          </a:xfrm>
        </p:spPr>
        <p:txBody>
          <a:bodyPr>
            <a:normAutofit/>
          </a:bodyPr>
          <a:lstStyle>
            <a:lvl1pPr>
              <a:defRPr sz="5400"/>
            </a:lvl1pPr>
          </a:lstStyle>
          <a:p>
            <a:r>
              <a:rPr lang="it-IT"/>
              <a:t>Fare clic per modificare lo stile del titolo</a:t>
            </a:r>
            <a:endParaRPr/>
          </a:p>
        </p:txBody>
      </p:sp>
      <p:sp>
        <p:nvSpPr>
          <p:cNvPr id="3" name="Sottotitolo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a:p>
        </p:txBody>
      </p:sp>
      <p:sp>
        <p:nvSpPr>
          <p:cNvPr id="4" name="Data Segnaposto 3"/>
          <p:cNvSpPr>
            <a:spLocks noGrp="1"/>
          </p:cNvSpPr>
          <p:nvPr>
            <p:ph type="dt" sz="half" idx="10"/>
          </p:nvPr>
        </p:nvSpPr>
        <p:spPr/>
        <p:txBody>
          <a:bodyPr/>
          <a:lstStyle/>
          <a:p>
            <a:fld id="{3E0FA9E5-6744-4841-888F-9E7CC0C2B7EC}" type="datetimeFigureOut">
              <a:rPr lang="en-US"/>
              <a:t>8/30/2017</a:t>
            </a:fld>
            <a:endParaRPr/>
          </a:p>
        </p:txBody>
      </p:sp>
      <p:sp>
        <p:nvSpPr>
          <p:cNvPr id="5" name="Segnaposto piè di pagina 4"/>
          <p:cNvSpPr>
            <a:spLocks noGrp="1"/>
          </p:cNvSpPr>
          <p:nvPr>
            <p:ph type="ftr" sz="quarter" idx="11"/>
          </p:nvPr>
        </p:nvSpPr>
        <p:spPr/>
        <p:txBody>
          <a:bodyPr/>
          <a:lstStyle/>
          <a:p>
            <a:endParaRPr/>
          </a:p>
        </p:txBody>
      </p:sp>
      <p:sp>
        <p:nvSpPr>
          <p:cNvPr id="6" name="Segnaposto numero diapositiva 5"/>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a Segnaposto 3"/>
          <p:cNvSpPr>
            <a:spLocks noGrp="1"/>
          </p:cNvSpPr>
          <p:nvPr>
            <p:ph type="dt" sz="half" idx="10"/>
          </p:nvPr>
        </p:nvSpPr>
        <p:spPr/>
        <p:txBody>
          <a:bodyPr/>
          <a:lstStyle/>
          <a:p>
            <a:fld id="{3E0FA9E5-6744-4841-888F-9E7CC0C2B7EC}" type="datetimeFigureOut">
              <a:rPr lang="en-US"/>
              <a:t>8/30/2017</a:t>
            </a:fld>
            <a:endParaRPr/>
          </a:p>
        </p:txBody>
      </p:sp>
      <p:sp>
        <p:nvSpPr>
          <p:cNvPr id="5" name="Segnaposto piè di pagina 4"/>
          <p:cNvSpPr>
            <a:spLocks noGrp="1"/>
          </p:cNvSpPr>
          <p:nvPr>
            <p:ph type="ftr" sz="quarter" idx="11"/>
          </p:nvPr>
        </p:nvSpPr>
        <p:spPr/>
        <p:txBody>
          <a:bodyPr/>
          <a:lstStyle/>
          <a:p>
            <a:endParaRPr/>
          </a:p>
        </p:txBody>
      </p:sp>
      <p:sp>
        <p:nvSpPr>
          <p:cNvPr id="6" name="Segnaposto numero diapositiva 5"/>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61412" y="533400"/>
            <a:ext cx="2362201" cy="5486400"/>
          </a:xfrm>
        </p:spPr>
        <p:txBody>
          <a:bodyPr vert="eaVert"/>
          <a:lstStyle/>
          <a:p>
            <a:r>
              <a:rPr lang="it-IT"/>
              <a:t>Fare clic per modificare lo stile del titolo</a:t>
            </a:r>
            <a:endParaRPr/>
          </a:p>
        </p:txBody>
      </p:sp>
      <p:sp>
        <p:nvSpPr>
          <p:cNvPr id="3" name="Segnaposto testo verticale 2"/>
          <p:cNvSpPr>
            <a:spLocks noGrp="1"/>
          </p:cNvSpPr>
          <p:nvPr>
            <p:ph type="body" orient="vert" idx="1"/>
          </p:nvPr>
        </p:nvSpPr>
        <p:spPr>
          <a:xfrm>
            <a:off x="1065213" y="533400"/>
            <a:ext cx="7467599"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a Segnaposto 3"/>
          <p:cNvSpPr>
            <a:spLocks noGrp="1"/>
          </p:cNvSpPr>
          <p:nvPr>
            <p:ph type="dt" sz="half" idx="10"/>
          </p:nvPr>
        </p:nvSpPr>
        <p:spPr/>
        <p:txBody>
          <a:bodyPr/>
          <a:lstStyle/>
          <a:p>
            <a:fld id="{3E0FA9E5-6744-4841-888F-9E7CC0C2B7EC}" type="datetimeFigureOut">
              <a:rPr lang="en-US"/>
              <a:t>8/30/2017</a:t>
            </a:fld>
            <a:endParaRPr/>
          </a:p>
        </p:txBody>
      </p:sp>
      <p:sp>
        <p:nvSpPr>
          <p:cNvPr id="5" name="Segnaposto piè di pagina 4"/>
          <p:cNvSpPr>
            <a:spLocks noGrp="1"/>
          </p:cNvSpPr>
          <p:nvPr>
            <p:ph type="ftr" sz="quarter" idx="11"/>
          </p:nvPr>
        </p:nvSpPr>
        <p:spPr/>
        <p:txBody>
          <a:bodyPr/>
          <a:lstStyle/>
          <a:p>
            <a:endParaRPr/>
          </a:p>
        </p:txBody>
      </p:sp>
      <p:sp>
        <p:nvSpPr>
          <p:cNvPr id="6" name="Segnaposto numero diapositiva 5"/>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a Segnaposto 3"/>
          <p:cNvSpPr>
            <a:spLocks noGrp="1"/>
          </p:cNvSpPr>
          <p:nvPr>
            <p:ph type="dt" sz="half" idx="10"/>
          </p:nvPr>
        </p:nvSpPr>
        <p:spPr/>
        <p:txBody>
          <a:bodyPr/>
          <a:lstStyle/>
          <a:p>
            <a:fld id="{3E0FA9E5-6744-4841-888F-9E7CC0C2B7EC}" type="datetimeFigureOut">
              <a:rPr lang="en-US"/>
              <a:t>8/30/2017</a:t>
            </a:fld>
            <a:endParaRPr/>
          </a:p>
        </p:txBody>
      </p:sp>
      <p:sp>
        <p:nvSpPr>
          <p:cNvPr id="5" name="Segnaposto piè di pagina 4"/>
          <p:cNvSpPr>
            <a:spLocks noGrp="1"/>
          </p:cNvSpPr>
          <p:nvPr>
            <p:ph type="ftr" sz="quarter" idx="11"/>
          </p:nvPr>
        </p:nvSpPr>
        <p:spPr/>
        <p:txBody>
          <a:bodyPr/>
          <a:lstStyle/>
          <a:p>
            <a:endParaRPr/>
          </a:p>
        </p:txBody>
      </p:sp>
      <p:sp>
        <p:nvSpPr>
          <p:cNvPr id="6" name="Segnaposto numero diapositiva 5"/>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it-IT"/>
              <a:t>Fare clic per modificare lo stile del titolo</a:t>
            </a:r>
            <a:endParaRPr/>
          </a:p>
        </p:txBody>
      </p:sp>
      <p:sp>
        <p:nvSpPr>
          <p:cNvPr id="3" name="Segnaposto testo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a Segnaposto 3"/>
          <p:cNvSpPr>
            <a:spLocks noGrp="1"/>
          </p:cNvSpPr>
          <p:nvPr>
            <p:ph type="dt" sz="half" idx="10"/>
          </p:nvPr>
        </p:nvSpPr>
        <p:spPr/>
        <p:txBody>
          <a:bodyPr/>
          <a:lstStyle/>
          <a:p>
            <a:fld id="{3E0FA9E5-6744-4841-888F-9E7CC0C2B7EC}" type="datetimeFigureOut">
              <a:rPr lang="en-US"/>
              <a:t>8/30/2017</a:t>
            </a:fld>
            <a:endParaRPr/>
          </a:p>
        </p:txBody>
      </p:sp>
      <p:sp>
        <p:nvSpPr>
          <p:cNvPr id="5" name="Segnaposto piè di pagina 4"/>
          <p:cNvSpPr>
            <a:spLocks noGrp="1"/>
          </p:cNvSpPr>
          <p:nvPr>
            <p:ph type="ftr" sz="quarter" idx="11"/>
          </p:nvPr>
        </p:nvSpPr>
        <p:spPr/>
        <p:txBody>
          <a:bodyPr/>
          <a:lstStyle/>
          <a:p>
            <a:endParaRPr/>
          </a:p>
        </p:txBody>
      </p:sp>
      <p:sp>
        <p:nvSpPr>
          <p:cNvPr id="6" name="Segnaposto numero diapositiva 5"/>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Segnaposto contenuto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Segnaposto contenuto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a Segnaposto 4"/>
          <p:cNvSpPr>
            <a:spLocks noGrp="1"/>
          </p:cNvSpPr>
          <p:nvPr>
            <p:ph type="dt" sz="half" idx="10"/>
          </p:nvPr>
        </p:nvSpPr>
        <p:spPr/>
        <p:txBody>
          <a:bodyPr/>
          <a:lstStyle/>
          <a:p>
            <a:fld id="{3E0FA9E5-6744-4841-888F-9E7CC0C2B7EC}" type="datetimeFigureOut">
              <a:rPr lang="en-US"/>
              <a:t>8/30/2017</a:t>
            </a:fld>
            <a:endParaRPr/>
          </a:p>
        </p:txBody>
      </p:sp>
      <p:sp>
        <p:nvSpPr>
          <p:cNvPr id="6" name="Segnaposto piè di pagina 5"/>
          <p:cNvSpPr>
            <a:spLocks noGrp="1"/>
          </p:cNvSpPr>
          <p:nvPr>
            <p:ph type="ftr" sz="quarter" idx="11"/>
          </p:nvPr>
        </p:nvSpPr>
        <p:spPr/>
        <p:txBody>
          <a:bodyPr/>
          <a:lstStyle/>
          <a:p>
            <a:endParaRPr/>
          </a:p>
        </p:txBody>
      </p:sp>
      <p:sp>
        <p:nvSpPr>
          <p:cNvPr id="7" name="Segnaposto numero diapositiva 6"/>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065211" y="533400"/>
            <a:ext cx="8686802" cy="1066800"/>
          </a:xfrm>
        </p:spPr>
        <p:txBody>
          <a:bodyPr/>
          <a:lstStyle>
            <a:lvl1pPr>
              <a:defRPr/>
            </a:lvl1pPr>
          </a:lstStyle>
          <a:p>
            <a:r>
              <a:rPr lang="it-IT"/>
              <a:t>Fare clic per modificare lo stile del titolo</a:t>
            </a:r>
            <a:endParaRPr/>
          </a:p>
        </p:txBody>
      </p:sp>
      <p:sp>
        <p:nvSpPr>
          <p:cNvPr id="3" name="Segnaposto testo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Segnaposto testo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a Segnaposto 6"/>
          <p:cNvSpPr>
            <a:spLocks noGrp="1"/>
          </p:cNvSpPr>
          <p:nvPr>
            <p:ph type="dt" sz="half" idx="10"/>
          </p:nvPr>
        </p:nvSpPr>
        <p:spPr/>
        <p:txBody>
          <a:bodyPr/>
          <a:lstStyle/>
          <a:p>
            <a:fld id="{3E0FA9E5-6744-4841-888F-9E7CC0C2B7EC}" type="datetimeFigureOut">
              <a:rPr lang="en-US"/>
              <a:t>8/30/2017</a:t>
            </a:fld>
            <a:endParaRPr/>
          </a:p>
        </p:txBody>
      </p:sp>
      <p:sp>
        <p:nvSpPr>
          <p:cNvPr id="8" name="Segnaposto piè di pagina 7"/>
          <p:cNvSpPr>
            <a:spLocks noGrp="1"/>
          </p:cNvSpPr>
          <p:nvPr>
            <p:ph type="ftr" sz="quarter" idx="11"/>
          </p:nvPr>
        </p:nvSpPr>
        <p:spPr/>
        <p:txBody>
          <a:bodyPr/>
          <a:lstStyle/>
          <a:p>
            <a:endParaRPr/>
          </a:p>
        </p:txBody>
      </p:sp>
      <p:sp>
        <p:nvSpPr>
          <p:cNvPr id="9" name="Segnaposto numero diapositiva 8"/>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Data Segnaposto 2"/>
          <p:cNvSpPr>
            <a:spLocks noGrp="1"/>
          </p:cNvSpPr>
          <p:nvPr>
            <p:ph type="dt" sz="half" idx="10"/>
          </p:nvPr>
        </p:nvSpPr>
        <p:spPr/>
        <p:txBody>
          <a:bodyPr/>
          <a:lstStyle/>
          <a:p>
            <a:fld id="{3E0FA9E5-6744-4841-888F-9E7CC0C2B7EC}" type="datetimeFigureOut">
              <a:rPr lang="en-US"/>
              <a:t>8/30/2017</a:t>
            </a:fld>
            <a:endParaRPr/>
          </a:p>
        </p:txBody>
      </p:sp>
      <p:sp>
        <p:nvSpPr>
          <p:cNvPr id="4" name="Segnaposto piè di pagina 3"/>
          <p:cNvSpPr>
            <a:spLocks noGrp="1"/>
          </p:cNvSpPr>
          <p:nvPr>
            <p:ph type="ftr" sz="quarter" idx="11"/>
          </p:nvPr>
        </p:nvSpPr>
        <p:spPr/>
        <p:txBody>
          <a:bodyPr/>
          <a:lstStyle/>
          <a:p>
            <a:endParaRPr/>
          </a:p>
        </p:txBody>
      </p:sp>
      <p:sp>
        <p:nvSpPr>
          <p:cNvPr id="5" name="Segnaposto numero diapositiva 4"/>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a Segnaposto 1"/>
          <p:cNvSpPr>
            <a:spLocks noGrp="1"/>
          </p:cNvSpPr>
          <p:nvPr>
            <p:ph type="dt" sz="half" idx="10"/>
          </p:nvPr>
        </p:nvSpPr>
        <p:spPr/>
        <p:txBody>
          <a:bodyPr/>
          <a:lstStyle/>
          <a:p>
            <a:fld id="{3E0FA9E5-6744-4841-888F-9E7CC0C2B7EC}" type="datetimeFigureOut">
              <a:rPr lang="en-US"/>
              <a:t>8/30/2017</a:t>
            </a:fld>
            <a:endParaRPr/>
          </a:p>
        </p:txBody>
      </p:sp>
      <p:sp>
        <p:nvSpPr>
          <p:cNvPr id="3" name="Segnaposto piè di pagina 2"/>
          <p:cNvSpPr>
            <a:spLocks noGrp="1"/>
          </p:cNvSpPr>
          <p:nvPr>
            <p:ph type="ftr" sz="quarter" idx="11"/>
          </p:nvPr>
        </p:nvSpPr>
        <p:spPr/>
        <p:txBody>
          <a:bodyPr/>
          <a:lstStyle/>
          <a:p>
            <a:endParaRPr/>
          </a:p>
        </p:txBody>
      </p:sp>
      <p:sp>
        <p:nvSpPr>
          <p:cNvPr id="4" name="Segnaposto numero diapositiva 3"/>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65213" y="533400"/>
            <a:ext cx="4114800" cy="1524000"/>
          </a:xfrm>
        </p:spPr>
        <p:txBody>
          <a:bodyPr anchor="b">
            <a:normAutofit/>
          </a:bodyPr>
          <a:lstStyle>
            <a:lvl1pPr algn="l">
              <a:defRPr sz="3600" b="1"/>
            </a:lvl1pPr>
          </a:lstStyle>
          <a:p>
            <a:r>
              <a:rPr lang="it-IT"/>
              <a:t>Fare clic per modificare lo stile del titolo</a:t>
            </a:r>
            <a:endParaRPr/>
          </a:p>
        </p:txBody>
      </p:sp>
      <p:sp>
        <p:nvSpPr>
          <p:cNvPr id="3" name="Segnaposto contenuto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Segnaposto testo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a Segnaposto 4"/>
          <p:cNvSpPr>
            <a:spLocks noGrp="1"/>
          </p:cNvSpPr>
          <p:nvPr>
            <p:ph type="dt" sz="half" idx="10"/>
          </p:nvPr>
        </p:nvSpPr>
        <p:spPr/>
        <p:txBody>
          <a:bodyPr/>
          <a:lstStyle/>
          <a:p>
            <a:fld id="{3E0FA9E5-6744-4841-888F-9E7CC0C2B7EC}" type="datetimeFigureOut">
              <a:rPr lang="en-US"/>
              <a:t>8/30/2017</a:t>
            </a:fld>
            <a:endParaRPr/>
          </a:p>
        </p:txBody>
      </p:sp>
      <p:sp>
        <p:nvSpPr>
          <p:cNvPr id="6" name="Segnaposto piè di pagina 5"/>
          <p:cNvSpPr>
            <a:spLocks noGrp="1"/>
          </p:cNvSpPr>
          <p:nvPr>
            <p:ph type="ftr" sz="quarter" idx="11"/>
          </p:nvPr>
        </p:nvSpPr>
        <p:spPr/>
        <p:txBody>
          <a:bodyPr/>
          <a:lstStyle/>
          <a:p>
            <a:endParaRPr/>
          </a:p>
        </p:txBody>
      </p:sp>
      <p:sp>
        <p:nvSpPr>
          <p:cNvPr id="7" name="Segnaposto numero diapositiva 6"/>
          <p:cNvSpPr>
            <a:spLocks noGrp="1"/>
          </p:cNvSpPr>
          <p:nvPr>
            <p:ph type="sldNum" sz="quarter" idx="12"/>
          </p:nvPr>
        </p:nvSpPr>
        <p:spPr/>
        <p:txBody>
          <a:bodyPr/>
          <a:lstStyle/>
          <a:p>
            <a:fld id="{AAEAE4A8-A6E5-453E-B946-FB774B73F48C}" type="slidenum">
              <a:rPr/>
              <a:t>‹N›</a:t>
            </a:fld>
            <a:endParaRPr/>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65213" y="533400"/>
            <a:ext cx="4114800" cy="1524000"/>
          </a:xfrm>
        </p:spPr>
        <p:txBody>
          <a:bodyPr anchor="b">
            <a:noAutofit/>
          </a:bodyPr>
          <a:lstStyle>
            <a:lvl1pPr algn="l">
              <a:defRPr sz="3600" b="1"/>
            </a:lvl1pPr>
          </a:lstStyle>
          <a:p>
            <a:r>
              <a:rPr lang="it-IT"/>
              <a:t>Fare clic per modificare lo stile del titolo</a:t>
            </a:r>
            <a:endParaRPr dirty="0"/>
          </a:p>
        </p:txBody>
      </p:sp>
      <p:sp>
        <p:nvSpPr>
          <p:cNvPr id="3" name="Segnaposto immagine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dirty="0"/>
          </a:p>
        </p:txBody>
      </p:sp>
      <p:sp>
        <p:nvSpPr>
          <p:cNvPr id="4" name="Segnaposto testo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it-IT" noProof="0" dirty="0"/>
              <a:t>Fare clic per modificare lo stile del titolo</a:t>
            </a:r>
          </a:p>
        </p:txBody>
      </p:sp>
      <p:sp>
        <p:nvSpPr>
          <p:cNvPr id="3" name="Segnaposto testo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dirty="0"/>
          </a:p>
        </p:txBody>
      </p:sp>
      <p:sp>
        <p:nvSpPr>
          <p:cNvPr id="4" name="Data Segnaposto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3E0FA9E5-6744-4841-888F-9E7CC0C2B7EC}" type="datetimeFigureOut">
              <a:rPr lang="en-US"/>
              <a:pPr/>
              <a:t>8/30/2017</a:t>
            </a:fld>
            <a:endParaRPr/>
          </a:p>
        </p:txBody>
      </p:sp>
      <p:sp>
        <p:nvSpPr>
          <p:cNvPr id="5" name="Segnaposto piè di pagina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a:p>
        </p:txBody>
      </p:sp>
      <p:sp>
        <p:nvSpPr>
          <p:cNvPr id="6" name="Segnaposto numero diapositiva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a:pPr/>
              <a:t>‹N›</a:t>
            </a:fld>
            <a:endParaRPr/>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6268" y="1340768"/>
            <a:ext cx="7776864" cy="1635225"/>
          </a:xfrm>
        </p:spPr>
        <p:txBody>
          <a:bodyPr anchor="ctr">
            <a:normAutofit/>
          </a:bodyPr>
          <a:lstStyle/>
          <a:p>
            <a:pPr algn="ctr"/>
            <a:r>
              <a:rPr lang="it-IT" sz="4900" noProof="1"/>
              <a:t>Alternanza Scuola Lavoro, esperienza ai LNS</a:t>
            </a:r>
            <a:endParaRPr lang="it-IT" noProof="1"/>
          </a:p>
        </p:txBody>
      </p:sp>
      <p:sp>
        <p:nvSpPr>
          <p:cNvPr id="3" name="Sottotitolo 2"/>
          <p:cNvSpPr>
            <a:spLocks noGrp="1"/>
          </p:cNvSpPr>
          <p:nvPr>
            <p:ph type="subTitle" idx="1"/>
          </p:nvPr>
        </p:nvSpPr>
        <p:spPr>
          <a:xfrm>
            <a:off x="3502124" y="6425952"/>
            <a:ext cx="2232248" cy="432048"/>
          </a:xfrm>
        </p:spPr>
        <p:txBody>
          <a:bodyPr>
            <a:normAutofit/>
          </a:bodyPr>
          <a:lstStyle/>
          <a:p>
            <a:r>
              <a:rPr lang="it-IT" i="1" noProof="1"/>
              <a:t>Daniele Sorelli</a:t>
            </a:r>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solidFill>
                  <a:srgbClr val="FF0000"/>
                </a:solidFill>
              </a:rPr>
              <a:t>3.1 Il TUTOR</a:t>
            </a:r>
            <a:endParaRPr lang="it-IT" sz="4400" dirty="0">
              <a:solidFill>
                <a:srgbClr val="FF0000"/>
              </a:solidFill>
            </a:endParaRPr>
          </a:p>
        </p:txBody>
      </p:sp>
      <p:sp>
        <p:nvSpPr>
          <p:cNvPr id="3" name="Segnaposto contenuto  2"/>
          <p:cNvSpPr>
            <a:spLocks noGrp="1"/>
          </p:cNvSpPr>
          <p:nvPr>
            <p:ph type="body" idx="1"/>
          </p:nvPr>
        </p:nvSpPr>
        <p:spPr>
          <a:xfrm>
            <a:off x="981844" y="1360848"/>
            <a:ext cx="8686800" cy="4588431"/>
          </a:xfrm>
        </p:spPr>
        <p:txBody>
          <a:bodyPr>
            <a:normAutofit fontScale="47500" lnSpcReduction="20000"/>
          </a:bodyPr>
          <a:lstStyle/>
          <a:p>
            <a:pPr algn="just"/>
            <a:r>
              <a:rPr lang="it-IT" sz="3400" dirty="0"/>
              <a:t>Le funzioni del </a:t>
            </a:r>
            <a:r>
              <a:rPr lang="it-IT" sz="3400" b="1" u="sng" dirty="0"/>
              <a:t>tutor interno (docente)</a:t>
            </a:r>
            <a:r>
              <a:rPr lang="it-IT" sz="3400" dirty="0"/>
              <a:t>: </a:t>
            </a:r>
          </a:p>
          <a:p>
            <a:pPr marL="457200" indent="-457200" algn="just">
              <a:buFont typeface="Arial" panose="020B0604020202020204" pitchFamily="34" charset="0"/>
              <a:buChar char="•"/>
            </a:pPr>
            <a:r>
              <a:rPr lang="it-IT" sz="3400" b="1" dirty="0"/>
              <a:t>elabora</a:t>
            </a:r>
            <a:r>
              <a:rPr lang="it-IT" sz="3400" dirty="0"/>
              <a:t>, insieme al tutor esterno, </a:t>
            </a:r>
            <a:r>
              <a:rPr lang="it-IT" sz="3400" b="1" dirty="0"/>
              <a:t>il percorso formativo personalizzato </a:t>
            </a:r>
            <a:r>
              <a:rPr lang="it-IT" sz="3400" dirty="0"/>
              <a:t>che verrà sottoscritto dalle parti coinvolte (scuola, struttura ospitante, studente/soggetti esercenti la potestà genitoriale);</a:t>
            </a:r>
          </a:p>
          <a:p>
            <a:pPr marL="457200" indent="-457200" algn="just">
              <a:buFont typeface="Arial" panose="020B0604020202020204" pitchFamily="34" charset="0"/>
              <a:buChar char="•"/>
            </a:pPr>
            <a:r>
              <a:rPr lang="it-IT" sz="3400" b="1" dirty="0"/>
              <a:t>assiste e guida lo studente nei percorsi di alternanza</a:t>
            </a:r>
            <a:r>
              <a:rPr lang="it-IT" sz="3400" dirty="0"/>
              <a:t> e ne verifica, in collaborazione con il tutor esterno, il corretto svolgimento;</a:t>
            </a:r>
          </a:p>
          <a:p>
            <a:pPr marL="457200" indent="-457200" algn="just">
              <a:buFont typeface="Arial" panose="020B0604020202020204" pitchFamily="34" charset="0"/>
              <a:buChar char="•"/>
            </a:pPr>
            <a:r>
              <a:rPr lang="it-IT" sz="3400" b="1" dirty="0"/>
              <a:t>gestisce le relazioni </a:t>
            </a:r>
            <a:r>
              <a:rPr lang="it-IT" sz="3400" dirty="0"/>
              <a:t>con il contesto in cui si sviluppa l’esperienza di alternanza scuola lavoro, </a:t>
            </a:r>
            <a:r>
              <a:rPr lang="it-IT" sz="3400" b="1" dirty="0"/>
              <a:t>rapportandosi con il tutor esterno</a:t>
            </a:r>
            <a:r>
              <a:rPr lang="it-IT" sz="3400" dirty="0"/>
              <a:t>;</a:t>
            </a:r>
          </a:p>
          <a:p>
            <a:pPr marL="457200" indent="-457200" algn="just">
              <a:buFont typeface="Arial" panose="020B0604020202020204" pitchFamily="34" charset="0"/>
              <a:buChar char="•"/>
            </a:pPr>
            <a:r>
              <a:rPr lang="it-IT" sz="3400" b="1" dirty="0"/>
              <a:t>monitora le attività </a:t>
            </a:r>
            <a:r>
              <a:rPr lang="it-IT" sz="3400" dirty="0"/>
              <a:t>e affronta le eventuali criticità che dovessero emergere dalle stesse;</a:t>
            </a:r>
          </a:p>
          <a:p>
            <a:pPr marL="457200" indent="-457200" algn="just">
              <a:buFont typeface="Arial" panose="020B0604020202020204" pitchFamily="34" charset="0"/>
              <a:buChar char="•"/>
            </a:pPr>
            <a:r>
              <a:rPr lang="it-IT" sz="3400" b="1" dirty="0"/>
              <a:t>valuta</a:t>
            </a:r>
            <a:r>
              <a:rPr lang="it-IT" sz="3400" dirty="0"/>
              <a:t>, comunica e valorizza </a:t>
            </a:r>
            <a:r>
              <a:rPr lang="it-IT" sz="3400" b="1" dirty="0"/>
              <a:t>gli obiettivi raggiunti </a:t>
            </a:r>
            <a:r>
              <a:rPr lang="it-IT" sz="3400" dirty="0"/>
              <a:t>e le competenze progressivamente sviluppate dallo studente;</a:t>
            </a:r>
          </a:p>
          <a:p>
            <a:pPr marL="457200" indent="-457200" algn="just">
              <a:buFont typeface="Arial" panose="020B0604020202020204" pitchFamily="34" charset="0"/>
              <a:buChar char="•"/>
            </a:pPr>
            <a:r>
              <a:rPr lang="it-IT" sz="3400" b="1" dirty="0"/>
              <a:t>promuove l’attività di valutazione sull’efficacia </a:t>
            </a:r>
            <a:r>
              <a:rPr lang="it-IT" sz="3400" dirty="0"/>
              <a:t>e </a:t>
            </a:r>
            <a:r>
              <a:rPr lang="it-IT" sz="3400" b="1" dirty="0"/>
              <a:t>la coerenza del percorso di alternanza</a:t>
            </a:r>
            <a:r>
              <a:rPr lang="it-IT" sz="3400" dirty="0"/>
              <a:t>, da parte dello studente coinvolto;</a:t>
            </a:r>
          </a:p>
          <a:p>
            <a:pPr marL="457200" indent="-457200" algn="just">
              <a:buFont typeface="Arial" panose="020B0604020202020204" pitchFamily="34" charset="0"/>
              <a:buChar char="•"/>
            </a:pPr>
            <a:r>
              <a:rPr lang="it-IT" sz="3400" b="1" dirty="0"/>
              <a:t>informa gli organi scolastici preposti</a:t>
            </a:r>
            <a:r>
              <a:rPr lang="it-IT" sz="3400" dirty="0"/>
              <a:t> (Dirigente Scolastico, Dipartimenti, Collegio dei docenti, Comitato Tecnico Scientifico/Comitato Scientifico) ed aggiorna il Consiglio di classe sullo svolgimento dei percorsi, anche ai fini dell’eventuale riallineamento della classe;</a:t>
            </a:r>
          </a:p>
          <a:p>
            <a:pPr marL="457200" indent="-457200" algn="just">
              <a:buFont typeface="Arial" panose="020B0604020202020204" pitchFamily="34" charset="0"/>
              <a:buChar char="•"/>
            </a:pPr>
            <a:r>
              <a:rPr lang="it-IT" sz="3400" b="1" dirty="0"/>
              <a:t>assiste il Dirigente Scolastico </a:t>
            </a:r>
            <a:r>
              <a:rPr lang="it-IT" sz="3400" dirty="0"/>
              <a:t>nella redazione della </a:t>
            </a:r>
            <a:r>
              <a:rPr lang="it-IT" sz="3400" b="1" dirty="0"/>
              <a:t>scheda di valutazione </a:t>
            </a:r>
            <a:r>
              <a:rPr lang="it-IT" sz="3400" dirty="0"/>
              <a:t>sulle strutture con le quali sono state stipulate le convenzioni per le attività di alternanza, evidenziandone il potenziale formativo e le eventuali difficoltà incontrate nella collaborazione.</a:t>
            </a:r>
          </a:p>
          <a:p>
            <a:pPr algn="just"/>
            <a:endParaRPr lang="it-IT" sz="2800" dirty="0"/>
          </a:p>
        </p:txBody>
      </p:sp>
      <p:sp>
        <p:nvSpPr>
          <p:cNvPr id="4" name="Sottotitolo 2">
            <a:extLst>
              <a:ext uri="{FF2B5EF4-FFF2-40B4-BE49-F238E27FC236}">
                <a16:creationId xmlns:a16="http://schemas.microsoft.com/office/drawing/2014/main" id="{FBDDC053-49E8-4F10-8B63-63ACAA293BA5}"/>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360633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solidFill>
                  <a:srgbClr val="FF0000"/>
                </a:solidFill>
              </a:rPr>
              <a:t>3.2 Il TUTOR</a:t>
            </a:r>
          </a:p>
        </p:txBody>
      </p:sp>
      <p:sp>
        <p:nvSpPr>
          <p:cNvPr id="3" name="Segnaposto contenuto  2"/>
          <p:cNvSpPr>
            <a:spLocks noGrp="1"/>
          </p:cNvSpPr>
          <p:nvPr>
            <p:ph type="body" idx="1"/>
          </p:nvPr>
        </p:nvSpPr>
        <p:spPr>
          <a:xfrm>
            <a:off x="981844" y="1360849"/>
            <a:ext cx="8686800" cy="4228392"/>
          </a:xfrm>
        </p:spPr>
        <p:txBody>
          <a:bodyPr>
            <a:normAutofit/>
          </a:bodyPr>
          <a:lstStyle/>
          <a:p>
            <a:pPr algn="just"/>
            <a:r>
              <a:rPr lang="it-IT" sz="1800" dirty="0"/>
              <a:t>Le funzioni del </a:t>
            </a:r>
            <a:r>
              <a:rPr lang="it-IT" sz="1800" b="1" u="sng" dirty="0"/>
              <a:t>tutor esterno</a:t>
            </a:r>
            <a:r>
              <a:rPr lang="it-IT" sz="1800" dirty="0"/>
              <a:t>: </a:t>
            </a:r>
          </a:p>
          <a:p>
            <a:pPr marL="457200" indent="-457200" algn="just">
              <a:buFont typeface="Arial" panose="020B0604020202020204" pitchFamily="34" charset="0"/>
              <a:buChar char="•"/>
            </a:pPr>
            <a:r>
              <a:rPr lang="it-IT" sz="1800" b="1" dirty="0"/>
              <a:t>collabora con il tutor interno </a:t>
            </a:r>
            <a:r>
              <a:rPr lang="it-IT" sz="1800" dirty="0"/>
              <a:t>alla progettazione, organizzazione e valutazione dell’esperienza di alternanza;</a:t>
            </a:r>
          </a:p>
          <a:p>
            <a:pPr marL="457200" indent="-457200" algn="just">
              <a:buFont typeface="Arial" panose="020B0604020202020204" pitchFamily="34" charset="0"/>
              <a:buChar char="•"/>
            </a:pPr>
            <a:r>
              <a:rPr lang="it-IT" sz="1800" b="1" dirty="0"/>
              <a:t>favorisce l’inserimento dello studente </a:t>
            </a:r>
            <a:r>
              <a:rPr lang="it-IT" sz="1800" dirty="0"/>
              <a:t>nel contesto operativo, lo affianca e lo assiste nel percorso;</a:t>
            </a:r>
          </a:p>
          <a:p>
            <a:pPr marL="457200" indent="-457200" algn="just">
              <a:buFont typeface="Arial" panose="020B0604020202020204" pitchFamily="34" charset="0"/>
              <a:buChar char="•"/>
            </a:pPr>
            <a:r>
              <a:rPr lang="it-IT" sz="1800" b="1" dirty="0"/>
              <a:t>garantisce l’informazione/formazione dello/degli studente/i sui rischi specifici aziendali</a:t>
            </a:r>
            <a:r>
              <a:rPr lang="it-IT" sz="1800" dirty="0"/>
              <a:t>, nel rispetto delle procedure interne; pianifica ed organizza le attività in base al progetto formativo, coordinandosi anche con altre figure professionali presenti nella struttura ospitante;</a:t>
            </a:r>
          </a:p>
          <a:p>
            <a:pPr marL="457200" indent="-457200" algn="just">
              <a:buFont typeface="Arial" panose="020B0604020202020204" pitchFamily="34" charset="0"/>
              <a:buChar char="•"/>
            </a:pPr>
            <a:r>
              <a:rPr lang="it-IT" sz="1800" b="1" dirty="0"/>
              <a:t>coinvolge lo studente nel processo di valutazione dell’esperienza</a:t>
            </a:r>
            <a:r>
              <a:rPr lang="it-IT" sz="1800" dirty="0"/>
              <a:t>; </a:t>
            </a:r>
          </a:p>
          <a:p>
            <a:pPr marL="457200" indent="-457200" algn="just">
              <a:buFont typeface="Arial" panose="020B0604020202020204" pitchFamily="34" charset="0"/>
              <a:buChar char="•"/>
            </a:pPr>
            <a:r>
              <a:rPr lang="it-IT" sz="1800" dirty="0"/>
              <a:t>fornisce all’istituzione scolastica gli elementi concordati per valutare le attività dello studente e l’efficacia del processo formativo. </a:t>
            </a:r>
          </a:p>
        </p:txBody>
      </p:sp>
      <p:sp>
        <p:nvSpPr>
          <p:cNvPr id="4" name="Sottotitolo 2">
            <a:extLst>
              <a:ext uri="{FF2B5EF4-FFF2-40B4-BE49-F238E27FC236}">
                <a16:creationId xmlns:a16="http://schemas.microsoft.com/office/drawing/2014/main" id="{C8DB5D8D-C760-43EB-A714-3EC73C8E1A60}"/>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157498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t>L’Assicurazione  </a:t>
            </a:r>
          </a:p>
        </p:txBody>
      </p:sp>
      <p:sp>
        <p:nvSpPr>
          <p:cNvPr id="3" name="Segnaposto contenuto  2"/>
          <p:cNvSpPr>
            <a:spLocks noGrp="1"/>
          </p:cNvSpPr>
          <p:nvPr>
            <p:ph type="body" idx="1"/>
          </p:nvPr>
        </p:nvSpPr>
        <p:spPr>
          <a:xfrm>
            <a:off x="981844" y="1360848"/>
            <a:ext cx="8686800" cy="5092487"/>
          </a:xfrm>
        </p:spPr>
        <p:txBody>
          <a:bodyPr>
            <a:normAutofit/>
          </a:bodyPr>
          <a:lstStyle/>
          <a:p>
            <a:pPr algn="just"/>
            <a:r>
              <a:rPr lang="it-IT" sz="2000" dirty="0"/>
              <a:t>La copertura assicurativa degli studenti in alternanza scuola lavoro si distingue in:</a:t>
            </a:r>
          </a:p>
          <a:p>
            <a:pPr marL="342900" indent="-342900" algn="just">
              <a:buFont typeface="Wingdings" panose="05000000000000000000" pitchFamily="2" charset="2"/>
              <a:buChar char="§"/>
            </a:pPr>
            <a:endParaRPr lang="it-IT" sz="2000" dirty="0"/>
          </a:p>
          <a:p>
            <a:pPr marL="342900" indent="-342900" algn="just">
              <a:buFont typeface="Wingdings" panose="05000000000000000000" pitchFamily="2" charset="2"/>
              <a:buChar char="§"/>
            </a:pPr>
            <a:r>
              <a:rPr lang="it-IT" sz="2000" dirty="0"/>
              <a:t>copertura antinfortunistica;</a:t>
            </a:r>
          </a:p>
          <a:p>
            <a:pPr marL="342900" indent="-342900" algn="just">
              <a:buFont typeface="Wingdings" panose="05000000000000000000" pitchFamily="2" charset="2"/>
              <a:buChar char="§"/>
            </a:pPr>
            <a:r>
              <a:rPr lang="it-IT" sz="2000" dirty="0"/>
              <a:t>copertura contro la Responsabilità Civile. </a:t>
            </a:r>
          </a:p>
          <a:p>
            <a:pPr algn="just"/>
            <a:endParaRPr lang="it-IT" sz="2000" dirty="0"/>
          </a:p>
          <a:p>
            <a:pPr algn="just"/>
            <a:r>
              <a:rPr lang="it-IT" sz="2000" dirty="0"/>
              <a:t>Per la copertura antinfortunistica, si fa riferimento alla recente circolare dell’INAIL n. 44 del 21 novembre 2016, che ha fornito chiarimenti sul meccanismo assicurativo. </a:t>
            </a:r>
          </a:p>
          <a:p>
            <a:pPr algn="just"/>
            <a:endParaRPr lang="it-IT" sz="2000" dirty="0"/>
          </a:p>
          <a:p>
            <a:pPr algn="just"/>
            <a:r>
              <a:rPr lang="it-IT" sz="2000" dirty="0"/>
              <a:t>Per la copertura contro la Responsabilità Civile degli studenti in alternanza scuola lavoro, la scuola deve assolvere al compito di stipulare una polizza assicurativa a suo carico. In tutti i casi i costi di assicurazione ricadono sulle scuole e non sulla struttura ospitante</a:t>
            </a:r>
          </a:p>
          <a:p>
            <a:pPr algn="just"/>
            <a:endParaRPr lang="it-IT" sz="2000" dirty="0"/>
          </a:p>
        </p:txBody>
      </p:sp>
      <p:sp>
        <p:nvSpPr>
          <p:cNvPr id="4" name="Sottotitolo 2">
            <a:extLst>
              <a:ext uri="{FF2B5EF4-FFF2-40B4-BE49-F238E27FC236}">
                <a16:creationId xmlns:a16="http://schemas.microsoft.com/office/drawing/2014/main" id="{946170EA-9848-4E3B-B91A-F72FCB2D7DC4}"/>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1981104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261764" y="260648"/>
            <a:ext cx="11377264" cy="1066800"/>
          </a:xfrm>
        </p:spPr>
        <p:txBody>
          <a:bodyPr>
            <a:normAutofit/>
          </a:bodyPr>
          <a:lstStyle/>
          <a:p>
            <a:pPr algn="ctr"/>
            <a:r>
              <a:rPr lang="it-IT" sz="4000" noProof="1"/>
              <a:t>Organizzazione LNS per l’Alternanza Scuola Lavoro</a:t>
            </a:r>
          </a:p>
        </p:txBody>
      </p:sp>
      <p:sp>
        <p:nvSpPr>
          <p:cNvPr id="6" name="Segnaposto contenuto  5"/>
          <p:cNvSpPr>
            <a:spLocks noGrp="1"/>
          </p:cNvSpPr>
          <p:nvPr>
            <p:ph sz="half" idx="1"/>
          </p:nvPr>
        </p:nvSpPr>
        <p:spPr/>
        <p:txBody>
          <a:bodyPr>
            <a:normAutofit/>
          </a:bodyPr>
          <a:lstStyle/>
          <a:p>
            <a:r>
              <a:rPr lang="it-IT" noProof="1"/>
              <a:t>Coordinamento amministrativo con l’Istituzione scolastica</a:t>
            </a:r>
          </a:p>
          <a:p>
            <a:r>
              <a:rPr lang="it-IT" noProof="1"/>
              <a:t>Organizzazione dei Percorsi Formativi</a:t>
            </a:r>
          </a:p>
          <a:p>
            <a:r>
              <a:rPr lang="it-IT" noProof="1"/>
              <a:t>Accoglienza degli allievi</a:t>
            </a:r>
          </a:p>
        </p:txBody>
      </p:sp>
      <p:graphicFrame>
        <p:nvGraphicFramePr>
          <p:cNvPr id="8" name="Segnaposto contenuto  7"/>
          <p:cNvGraphicFramePr>
            <a:graphicFrameLocks noGrp="1"/>
          </p:cNvGraphicFramePr>
          <p:nvPr>
            <p:ph sz="half" idx="2"/>
            <p:extLst>
              <p:ext uri="{D42A27DB-BD31-4B8C-83A1-F6EECF244321}">
                <p14:modId xmlns:p14="http://schemas.microsoft.com/office/powerpoint/2010/main" val="3656850308"/>
              </p:ext>
            </p:extLst>
          </p:nvPr>
        </p:nvGraphicFramePr>
        <p:xfrm>
          <a:off x="5317173" y="1828800"/>
          <a:ext cx="4399916" cy="43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ottotitolo 2">
            <a:extLst>
              <a:ext uri="{FF2B5EF4-FFF2-40B4-BE49-F238E27FC236}">
                <a16:creationId xmlns:a16="http://schemas.microsoft.com/office/drawing/2014/main" id="{9DDFC7B9-B413-4F60-A7D8-B19BB2246156}"/>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10108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t>L’Esperienza dei LNS</a:t>
            </a:r>
          </a:p>
        </p:txBody>
      </p:sp>
      <p:sp>
        <p:nvSpPr>
          <p:cNvPr id="3" name="Segnaposto contenuto  2"/>
          <p:cNvSpPr>
            <a:spLocks noGrp="1"/>
          </p:cNvSpPr>
          <p:nvPr>
            <p:ph type="body" idx="1"/>
          </p:nvPr>
        </p:nvSpPr>
        <p:spPr>
          <a:xfrm>
            <a:off x="981844" y="1360848"/>
            <a:ext cx="8686800" cy="5092487"/>
          </a:xfrm>
        </p:spPr>
        <p:txBody>
          <a:bodyPr>
            <a:normAutofit/>
          </a:bodyPr>
          <a:lstStyle/>
          <a:p>
            <a:pPr algn="just"/>
            <a:r>
              <a:rPr lang="it-IT" sz="1500" b="1" dirty="0"/>
              <a:t>CONVENZIONI ATTIVE</a:t>
            </a:r>
          </a:p>
          <a:p>
            <a:pPr marL="400050" indent="-400050" algn="just">
              <a:buAutoNum type="romanUcPeriod"/>
            </a:pPr>
            <a:r>
              <a:rPr lang="it-IT" sz="1500" dirty="0"/>
              <a:t>Istituto Tecnico ‘G. Ferraris’, con sede in San Giovanni la Punta (CT), 	</a:t>
            </a:r>
          </a:p>
          <a:p>
            <a:pPr algn="just"/>
            <a:r>
              <a:rPr lang="it-IT" sz="1500" dirty="0"/>
              <a:t>	via Motta n. 85, codice fiscale 90055020870;</a:t>
            </a:r>
          </a:p>
          <a:p>
            <a:pPr algn="just"/>
            <a:r>
              <a:rPr lang="it-IT" sz="1500" dirty="0"/>
              <a:t>	Studenti coinvolti: 6 </a:t>
            </a:r>
            <a:r>
              <a:rPr lang="it-IT" sz="1500" u="sng" dirty="0"/>
              <a:t>per turno</a:t>
            </a:r>
          </a:p>
          <a:p>
            <a:pPr algn="just"/>
            <a:r>
              <a:rPr lang="it-IT" sz="1500" dirty="0"/>
              <a:t>	Tutor LNS coinvolti: 6</a:t>
            </a:r>
          </a:p>
          <a:p>
            <a:pPr algn="just"/>
            <a:r>
              <a:rPr lang="it-IT" sz="1500" dirty="0"/>
              <a:t>	Tutor scolastico Prof. D’Angelo: 320/9257903</a:t>
            </a:r>
          </a:p>
          <a:p>
            <a:pPr algn="just"/>
            <a:endParaRPr lang="it-IT" sz="1500" dirty="0"/>
          </a:p>
          <a:p>
            <a:pPr algn="just"/>
            <a:r>
              <a:rPr lang="it-IT" sz="1500" dirty="0"/>
              <a:t>II.	Istituto di Istruzione Superiore “Francesco Redi”, con sede in Paternò, Belpasso e 	Biancavilla</a:t>
            </a:r>
          </a:p>
          <a:p>
            <a:pPr algn="just"/>
            <a:r>
              <a:rPr lang="it-IT" sz="1500" dirty="0"/>
              <a:t>	Studenti coinvolti: 2 </a:t>
            </a:r>
            <a:r>
              <a:rPr lang="it-IT" sz="1500" u="sng" dirty="0"/>
              <a:t>per turno</a:t>
            </a:r>
          </a:p>
          <a:p>
            <a:pPr algn="just"/>
            <a:r>
              <a:rPr lang="it-IT" sz="1500" dirty="0"/>
              <a:t>	Tutor LNS coinvolti: 2</a:t>
            </a:r>
          </a:p>
          <a:p>
            <a:pPr algn="just"/>
            <a:r>
              <a:rPr lang="it-IT" sz="1500" dirty="0"/>
              <a:t>	Tutor scolastico Prof. Gullotta: 377/2797574</a:t>
            </a:r>
          </a:p>
          <a:p>
            <a:pPr algn="just"/>
            <a:endParaRPr lang="it-IT" sz="1500" dirty="0"/>
          </a:p>
          <a:p>
            <a:pPr algn="just"/>
            <a:r>
              <a:rPr lang="it-IT" sz="1500" dirty="0"/>
              <a:t>III.	Liceo Scientifico di Paterno “E. Fermi”</a:t>
            </a:r>
          </a:p>
          <a:p>
            <a:pPr algn="just"/>
            <a:r>
              <a:rPr lang="it-IT" sz="1500" dirty="0"/>
              <a:t>	Studenti coinvolti: 2 </a:t>
            </a:r>
            <a:r>
              <a:rPr lang="it-IT" sz="1500" u="sng" dirty="0"/>
              <a:t>per turno</a:t>
            </a:r>
            <a:endParaRPr lang="it-IT" sz="1500" dirty="0"/>
          </a:p>
          <a:p>
            <a:pPr algn="just"/>
            <a:r>
              <a:rPr lang="it-IT" sz="1500" dirty="0"/>
              <a:t>	Tutor LNS coinvolti: 2 </a:t>
            </a:r>
          </a:p>
          <a:p>
            <a:pPr algn="just"/>
            <a:r>
              <a:rPr lang="it-IT" sz="1500" dirty="0"/>
              <a:t>	Tutor: Prof.ssa Gagliardo</a:t>
            </a:r>
          </a:p>
          <a:p>
            <a:pPr algn="just"/>
            <a:r>
              <a:rPr lang="it-IT" sz="2000" dirty="0"/>
              <a:t>	</a:t>
            </a:r>
          </a:p>
        </p:txBody>
      </p:sp>
      <p:sp>
        <p:nvSpPr>
          <p:cNvPr id="4" name="Sottotitolo 2">
            <a:extLst>
              <a:ext uri="{FF2B5EF4-FFF2-40B4-BE49-F238E27FC236}">
                <a16:creationId xmlns:a16="http://schemas.microsoft.com/office/drawing/2014/main" id="{2B27F19D-F11A-47E0-A050-4935BA89B51E}"/>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353485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t>L’Esperienza dei LNS</a:t>
            </a:r>
          </a:p>
        </p:txBody>
      </p:sp>
      <p:sp>
        <p:nvSpPr>
          <p:cNvPr id="3" name="Segnaposto contenuto  2"/>
          <p:cNvSpPr>
            <a:spLocks noGrp="1"/>
          </p:cNvSpPr>
          <p:nvPr>
            <p:ph type="body" idx="1"/>
          </p:nvPr>
        </p:nvSpPr>
        <p:spPr>
          <a:xfrm>
            <a:off x="981844" y="1360848"/>
            <a:ext cx="8686800" cy="5092487"/>
          </a:xfrm>
        </p:spPr>
        <p:txBody>
          <a:bodyPr>
            <a:normAutofit/>
          </a:bodyPr>
          <a:lstStyle/>
          <a:p>
            <a:pPr algn="just"/>
            <a:r>
              <a:rPr lang="it-IT" sz="2000" b="1" dirty="0"/>
              <a:t>CONVENZIONI IN CORSO DI PERFEZIONAMENTO</a:t>
            </a:r>
          </a:p>
          <a:p>
            <a:pPr algn="just"/>
            <a:endParaRPr lang="it-IT" sz="2000" dirty="0"/>
          </a:p>
          <a:p>
            <a:pPr algn="just"/>
            <a:r>
              <a:rPr lang="it-IT" sz="2000" dirty="0"/>
              <a:t>I.	Liceo Scientifico di Giarre</a:t>
            </a:r>
          </a:p>
          <a:p>
            <a:pPr algn="just"/>
            <a:r>
              <a:rPr lang="it-IT" sz="2000" dirty="0"/>
              <a:t>	Studenti coinvolti: 2 </a:t>
            </a:r>
            <a:r>
              <a:rPr lang="it-IT" sz="2000" u="sng" dirty="0"/>
              <a:t>per turno</a:t>
            </a:r>
            <a:endParaRPr lang="it-IT" sz="2000" dirty="0"/>
          </a:p>
          <a:p>
            <a:pPr algn="just"/>
            <a:r>
              <a:rPr lang="it-IT" sz="2000" dirty="0"/>
              <a:t>	Tutor aziendali coinvolti: 2</a:t>
            </a:r>
          </a:p>
          <a:p>
            <a:pPr algn="just"/>
            <a:endParaRPr lang="it-IT" sz="2000" dirty="0"/>
          </a:p>
        </p:txBody>
      </p:sp>
      <p:sp>
        <p:nvSpPr>
          <p:cNvPr id="4" name="Sottotitolo 2">
            <a:extLst>
              <a:ext uri="{FF2B5EF4-FFF2-40B4-BE49-F238E27FC236}">
                <a16:creationId xmlns:a16="http://schemas.microsoft.com/office/drawing/2014/main" id="{CE08C98E-8D97-4053-851A-1CB1F94A15AA}"/>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132739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16429" y="332656"/>
            <a:ext cx="8686800" cy="529681"/>
          </a:xfrm>
        </p:spPr>
        <p:txBody>
          <a:bodyPr>
            <a:noAutofit/>
          </a:bodyPr>
          <a:lstStyle/>
          <a:p>
            <a:r>
              <a:rPr lang="it-IT" sz="4000" dirty="0"/>
              <a:t>L’Esperienza dei LNS</a:t>
            </a:r>
          </a:p>
        </p:txBody>
      </p:sp>
      <p:sp>
        <p:nvSpPr>
          <p:cNvPr id="3" name="Segnaposto contenuto  2"/>
          <p:cNvSpPr>
            <a:spLocks noGrp="1"/>
          </p:cNvSpPr>
          <p:nvPr>
            <p:ph type="body" idx="1"/>
          </p:nvPr>
        </p:nvSpPr>
        <p:spPr>
          <a:xfrm>
            <a:off x="477788" y="862337"/>
            <a:ext cx="10081120" cy="5611078"/>
          </a:xfrm>
        </p:spPr>
        <p:txBody>
          <a:bodyPr>
            <a:normAutofit lnSpcReduction="10000"/>
          </a:bodyPr>
          <a:lstStyle/>
          <a:p>
            <a:pPr algn="ctr"/>
            <a:r>
              <a:rPr lang="it-IT" sz="2000" b="1" dirty="0"/>
              <a:t>PROPOSTA PERCORSI FORMATIVI - ALTERNANZA SCUOLA LAVORO</a:t>
            </a:r>
          </a:p>
          <a:p>
            <a:pPr marL="514350" indent="-514350" algn="just">
              <a:buAutoNum type="romanUcPeriod"/>
            </a:pPr>
            <a:endParaRPr lang="it-IT" sz="2000" b="1" dirty="0"/>
          </a:p>
          <a:p>
            <a:pPr marL="514350" indent="-514350" algn="just">
              <a:buAutoNum type="romanUcPeriod"/>
            </a:pPr>
            <a:r>
              <a:rPr lang="it-IT" sz="2000" b="1" dirty="0">
                <a:solidFill>
                  <a:srgbClr val="FF0000"/>
                </a:solidFill>
              </a:rPr>
              <a:t>DIVISIONE RICERCA</a:t>
            </a:r>
          </a:p>
          <a:p>
            <a:pPr marL="342900" indent="-342900" algn="just">
              <a:buFontTx/>
              <a:buChar char="-"/>
            </a:pPr>
            <a:r>
              <a:rPr lang="it-IT" sz="2000" dirty="0"/>
              <a:t>Reparto Laboratorio di Tecniche chimico fisiche </a:t>
            </a:r>
          </a:p>
          <a:p>
            <a:pPr marL="342900" indent="-342900" algn="just">
              <a:buFontTx/>
              <a:buChar char="-"/>
            </a:pPr>
            <a:r>
              <a:rPr lang="it-IT" sz="2000" dirty="0"/>
              <a:t>PE - Progettazione Elettronica</a:t>
            </a:r>
          </a:p>
          <a:p>
            <a:pPr marL="342900" indent="-342900" algn="just">
              <a:buFontTx/>
              <a:buChar char="-"/>
            </a:pPr>
            <a:r>
              <a:rPr lang="it-IT" sz="2000" dirty="0"/>
              <a:t>TI - Tecnologie Informatiche</a:t>
            </a:r>
          </a:p>
          <a:p>
            <a:pPr marL="342900" indent="-342900" algn="just">
              <a:buFontTx/>
              <a:buChar char="-"/>
            </a:pPr>
            <a:r>
              <a:rPr lang="it-IT" sz="2000" dirty="0"/>
              <a:t>PG - Progettazioni Grafiche</a:t>
            </a:r>
          </a:p>
          <a:p>
            <a:pPr marL="514350" indent="-514350" algn="just">
              <a:buAutoNum type="romanUcPeriod" startAt="2"/>
            </a:pPr>
            <a:r>
              <a:rPr lang="it-IT" sz="2000" b="1" dirty="0">
                <a:solidFill>
                  <a:srgbClr val="FF0000"/>
                </a:solidFill>
              </a:rPr>
              <a:t>DIVISIONE ACCELERATORI</a:t>
            </a:r>
          </a:p>
          <a:p>
            <a:pPr marL="342900" indent="-342900" algn="just">
              <a:buFontTx/>
              <a:buChar char="-"/>
            </a:pPr>
            <a:r>
              <a:rPr lang="it-IT" sz="2000" dirty="0"/>
              <a:t>TV - Tecnologie del vuoto</a:t>
            </a:r>
          </a:p>
          <a:p>
            <a:pPr marL="342900" indent="-342900" algn="just">
              <a:buFontTx/>
              <a:buChar char="-"/>
            </a:pPr>
            <a:r>
              <a:rPr lang="it-IT" sz="2000" dirty="0"/>
              <a:t>SI – Reparto Sistemi informatici</a:t>
            </a:r>
          </a:p>
          <a:p>
            <a:pPr marL="514350" indent="-514350" algn="just">
              <a:buFont typeface="+mj-lt"/>
              <a:buAutoNum type="romanUcPeriod" startAt="3"/>
            </a:pPr>
            <a:r>
              <a:rPr lang="it-IT" sz="2000" b="1" dirty="0">
                <a:solidFill>
                  <a:srgbClr val="FF0000"/>
                </a:solidFill>
              </a:rPr>
              <a:t>DIVISIONE TECNICA E DEI SERVIZI GENERALI</a:t>
            </a:r>
            <a:endParaRPr lang="it-IT" sz="2000" dirty="0">
              <a:solidFill>
                <a:srgbClr val="FF0000"/>
              </a:solidFill>
            </a:endParaRPr>
          </a:p>
          <a:p>
            <a:pPr marL="342900" indent="-342900" algn="just">
              <a:buFontTx/>
              <a:buChar char="-"/>
            </a:pPr>
            <a:r>
              <a:rPr lang="it-IT" sz="2000" dirty="0"/>
              <a:t>DT - Disegno Tecnico</a:t>
            </a:r>
          </a:p>
          <a:p>
            <a:pPr marL="342900" indent="-342900" algn="just">
              <a:buFontTx/>
              <a:buChar char="-"/>
            </a:pPr>
            <a:r>
              <a:rPr lang="it-IT" sz="2000" dirty="0"/>
              <a:t>UU - Utilizzo Utensili</a:t>
            </a:r>
          </a:p>
          <a:p>
            <a:pPr marL="342900" indent="-342900" algn="just">
              <a:buFontTx/>
              <a:buChar char="-"/>
            </a:pPr>
            <a:r>
              <a:rPr lang="it-IT" sz="2000" dirty="0"/>
              <a:t>OM - Operazioni e Manutenzione</a:t>
            </a:r>
          </a:p>
          <a:p>
            <a:pPr marL="514350" indent="-514350" algn="just">
              <a:buAutoNum type="romanUcPeriod" startAt="4"/>
            </a:pPr>
            <a:r>
              <a:rPr lang="it-IT" sz="2000" b="1" dirty="0">
                <a:solidFill>
                  <a:srgbClr val="FF0000"/>
                </a:solidFill>
              </a:rPr>
              <a:t>RICERCATORI E TECNOLOGI </a:t>
            </a:r>
          </a:p>
          <a:p>
            <a:pPr marL="342900" indent="-342900" algn="just">
              <a:buFontTx/>
              <a:buChar char="-"/>
            </a:pPr>
            <a:r>
              <a:rPr lang="it-IT" sz="2000" dirty="0"/>
              <a:t>ESS</a:t>
            </a:r>
          </a:p>
          <a:p>
            <a:pPr marL="342900" indent="-342900" algn="just">
              <a:buFontTx/>
              <a:buChar char="-"/>
            </a:pPr>
            <a:endParaRPr lang="it-IT" sz="2000" dirty="0"/>
          </a:p>
          <a:p>
            <a:pPr marL="342900" indent="-342900" algn="just">
              <a:buFontTx/>
              <a:buChar char="-"/>
            </a:pPr>
            <a:endParaRPr lang="it-IT" sz="2000" dirty="0"/>
          </a:p>
        </p:txBody>
      </p:sp>
      <p:sp>
        <p:nvSpPr>
          <p:cNvPr id="4" name="Sottotitolo 2">
            <a:extLst>
              <a:ext uri="{FF2B5EF4-FFF2-40B4-BE49-F238E27FC236}">
                <a16:creationId xmlns:a16="http://schemas.microsoft.com/office/drawing/2014/main" id="{FD4F05A7-4FBF-4E53-B8BF-20E3AE935B72}"/>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110871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833" y="116632"/>
            <a:ext cx="12157992" cy="1066800"/>
          </a:xfrm>
        </p:spPr>
        <p:txBody>
          <a:bodyPr>
            <a:normAutofit/>
          </a:bodyPr>
          <a:lstStyle/>
          <a:p>
            <a:pPr algn="ctr"/>
            <a:r>
              <a:rPr lang="it-IT" sz="4000" noProof="1"/>
              <a:t>Studenti in Altenanza presso i LNS</a:t>
            </a:r>
          </a:p>
        </p:txBody>
      </p:sp>
      <p:sp>
        <p:nvSpPr>
          <p:cNvPr id="3" name="Segnaposto contenuto  2"/>
          <p:cNvSpPr>
            <a:spLocks noGrp="1"/>
          </p:cNvSpPr>
          <p:nvPr>
            <p:ph sz="half" idx="1"/>
          </p:nvPr>
        </p:nvSpPr>
        <p:spPr>
          <a:xfrm>
            <a:off x="909836" y="2132856"/>
            <a:ext cx="4251960" cy="2520280"/>
          </a:xfrm>
        </p:spPr>
        <p:txBody>
          <a:bodyPr>
            <a:normAutofit/>
          </a:bodyPr>
          <a:lstStyle/>
          <a:p>
            <a:pPr algn="just"/>
            <a:r>
              <a:rPr lang="it-IT" noProof="1"/>
              <a:t>Istituto Ferraris di San Giovanni La  Punta (Gruppo 1)</a:t>
            </a:r>
          </a:p>
          <a:p>
            <a:pPr algn="just"/>
            <a:r>
              <a:rPr lang="it-IT" noProof="1"/>
              <a:t>Istituto F. Redi di Belpasso (Gruppo 2)</a:t>
            </a:r>
          </a:p>
          <a:p>
            <a:pPr algn="just"/>
            <a:r>
              <a:rPr lang="it-IT" noProof="1"/>
              <a:t>Liceo Scientifico di Paterno “E. Fermi” (Gruppo 3)</a:t>
            </a:r>
          </a:p>
        </p:txBody>
      </p:sp>
      <p:graphicFrame>
        <p:nvGraphicFramePr>
          <p:cNvPr id="8" name="Segnaposto contenuto  7"/>
          <p:cNvGraphicFramePr>
            <a:graphicFrameLocks noGrp="1"/>
          </p:cNvGraphicFramePr>
          <p:nvPr>
            <p:ph sz="half" idx="2"/>
            <p:extLst>
              <p:ext uri="{D42A27DB-BD31-4B8C-83A1-F6EECF244321}">
                <p14:modId xmlns:p14="http://schemas.microsoft.com/office/powerpoint/2010/main" val="937399745"/>
              </p:ext>
            </p:extLst>
          </p:nvPr>
        </p:nvGraphicFramePr>
        <p:xfrm>
          <a:off x="5427781" y="2132856"/>
          <a:ext cx="4699080" cy="2960320"/>
        </p:xfrm>
        <a:graphic>
          <a:graphicData uri="http://schemas.openxmlformats.org/drawingml/2006/table">
            <a:tbl>
              <a:tblPr firstRow="1" bandRow="1">
                <a:tableStyleId>{5C22544A-7EE6-4342-B048-85BDC9FD1C3A}</a:tableStyleId>
              </a:tblPr>
              <a:tblGrid>
                <a:gridCol w="1174770">
                  <a:extLst>
                    <a:ext uri="{9D8B030D-6E8A-4147-A177-3AD203B41FA5}">
                      <a16:colId xmlns:a16="http://schemas.microsoft.com/office/drawing/2014/main" val="20000"/>
                    </a:ext>
                  </a:extLst>
                </a:gridCol>
                <a:gridCol w="1174770">
                  <a:extLst>
                    <a:ext uri="{9D8B030D-6E8A-4147-A177-3AD203B41FA5}">
                      <a16:colId xmlns:a16="http://schemas.microsoft.com/office/drawing/2014/main" val="20001"/>
                    </a:ext>
                  </a:extLst>
                </a:gridCol>
                <a:gridCol w="1174770">
                  <a:extLst>
                    <a:ext uri="{9D8B030D-6E8A-4147-A177-3AD203B41FA5}">
                      <a16:colId xmlns:a16="http://schemas.microsoft.com/office/drawing/2014/main" val="20002"/>
                    </a:ext>
                  </a:extLst>
                </a:gridCol>
                <a:gridCol w="1174770">
                  <a:extLst>
                    <a:ext uri="{9D8B030D-6E8A-4147-A177-3AD203B41FA5}">
                      <a16:colId xmlns:a16="http://schemas.microsoft.com/office/drawing/2014/main" val="20003"/>
                    </a:ext>
                  </a:extLst>
                </a:gridCol>
              </a:tblGrid>
              <a:tr h="594066">
                <a:tc>
                  <a:txBody>
                    <a:bodyPr/>
                    <a:lstStyle/>
                    <a:p>
                      <a:endParaRPr lang="it-IT" noProof="0" dirty="0"/>
                    </a:p>
                  </a:txBody>
                  <a:tcPr anchor="ctr"/>
                </a:tc>
                <a:tc>
                  <a:txBody>
                    <a:bodyPr/>
                    <a:lstStyle/>
                    <a:p>
                      <a:pPr algn="ctr"/>
                      <a:r>
                        <a:rPr lang="it-IT" noProof="0" dirty="0"/>
                        <a:t>Gruppo 1</a:t>
                      </a:r>
                    </a:p>
                  </a:txBody>
                  <a:tcPr anchor="ctr"/>
                </a:tc>
                <a:tc>
                  <a:txBody>
                    <a:bodyPr/>
                    <a:lstStyle/>
                    <a:p>
                      <a:pPr algn="ctr"/>
                      <a:r>
                        <a:rPr lang="it-IT" noProof="0" dirty="0"/>
                        <a:t>Gruppo 2</a:t>
                      </a:r>
                    </a:p>
                  </a:txBody>
                  <a:tcPr anchor="ctr"/>
                </a:tc>
                <a:tc>
                  <a:txBody>
                    <a:bodyPr/>
                    <a:lstStyle/>
                    <a:p>
                      <a:pPr algn="ctr"/>
                      <a:r>
                        <a:rPr lang="it-IT" noProof="0" dirty="0"/>
                        <a:t>Gruppo 3</a:t>
                      </a:r>
                    </a:p>
                  </a:txBody>
                  <a:tcPr anchor="ctr"/>
                </a:tc>
                <a:extLst>
                  <a:ext uri="{0D108BD9-81ED-4DB2-BD59-A6C34878D82A}">
                    <a16:rowId xmlns:a16="http://schemas.microsoft.com/office/drawing/2014/main" val="10000"/>
                  </a:ext>
                </a:extLst>
              </a:tr>
              <a:tr h="584056">
                <a:tc>
                  <a:txBody>
                    <a:bodyPr/>
                    <a:lstStyle/>
                    <a:p>
                      <a:r>
                        <a:rPr lang="it-IT" noProof="0" dirty="0"/>
                        <a:t>2016</a:t>
                      </a:r>
                    </a:p>
                  </a:txBody>
                  <a:tcPr anchor="ctr"/>
                </a:tc>
                <a:tc>
                  <a:txBody>
                    <a:bodyPr/>
                    <a:lstStyle/>
                    <a:p>
                      <a:pPr algn="ctr"/>
                      <a:r>
                        <a:rPr lang="it-IT" noProof="0" dirty="0"/>
                        <a:t>66</a:t>
                      </a:r>
                    </a:p>
                  </a:txBody>
                  <a:tcPr anchor="ctr"/>
                </a:tc>
                <a:tc>
                  <a:txBody>
                    <a:bodyPr/>
                    <a:lstStyle/>
                    <a:p>
                      <a:pPr algn="ctr"/>
                      <a:r>
                        <a:rPr lang="it-IT" noProof="0" dirty="0"/>
                        <a:t>--</a:t>
                      </a:r>
                    </a:p>
                  </a:txBody>
                  <a:tcPr anchor="ctr"/>
                </a:tc>
                <a:tc>
                  <a:txBody>
                    <a:bodyPr/>
                    <a:lstStyle/>
                    <a:p>
                      <a:pPr algn="ctr"/>
                      <a:r>
                        <a:rPr lang="it-IT" noProof="0" dirty="0"/>
                        <a:t>--</a:t>
                      </a:r>
                    </a:p>
                  </a:txBody>
                  <a:tcPr anchor="ctr"/>
                </a:tc>
                <a:extLst>
                  <a:ext uri="{0D108BD9-81ED-4DB2-BD59-A6C34878D82A}">
                    <a16:rowId xmlns:a16="http://schemas.microsoft.com/office/drawing/2014/main" val="10001"/>
                  </a:ext>
                </a:extLst>
              </a:tr>
              <a:tr h="594066">
                <a:tc>
                  <a:txBody>
                    <a:bodyPr/>
                    <a:lstStyle/>
                    <a:p>
                      <a:r>
                        <a:rPr lang="it-IT" noProof="0" dirty="0"/>
                        <a:t>2017</a:t>
                      </a:r>
                    </a:p>
                  </a:txBody>
                  <a:tcPr anchor="ctr"/>
                </a:tc>
                <a:tc>
                  <a:txBody>
                    <a:bodyPr/>
                    <a:lstStyle/>
                    <a:p>
                      <a:pPr algn="ctr"/>
                      <a:r>
                        <a:rPr lang="it-IT" noProof="0" dirty="0"/>
                        <a:t>30</a:t>
                      </a:r>
                    </a:p>
                  </a:txBody>
                  <a:tcPr anchor="ctr"/>
                </a:tc>
                <a:tc>
                  <a:txBody>
                    <a:bodyPr/>
                    <a:lstStyle/>
                    <a:p>
                      <a:pPr algn="ctr"/>
                      <a:r>
                        <a:rPr lang="it-IT" noProof="0" dirty="0"/>
                        <a:t>48</a:t>
                      </a:r>
                    </a:p>
                  </a:txBody>
                  <a:tcPr anchor="ctr"/>
                </a:tc>
                <a:tc>
                  <a:txBody>
                    <a:bodyPr/>
                    <a:lstStyle/>
                    <a:p>
                      <a:pPr algn="ctr"/>
                      <a:r>
                        <a:rPr lang="it-IT" noProof="0" dirty="0"/>
                        <a:t>8</a:t>
                      </a:r>
                    </a:p>
                  </a:txBody>
                  <a:tcPr anchor="ctr"/>
                </a:tc>
                <a:extLst>
                  <a:ext uri="{0D108BD9-81ED-4DB2-BD59-A6C34878D82A}">
                    <a16:rowId xmlns:a16="http://schemas.microsoft.com/office/drawing/2014/main" val="10002"/>
                  </a:ext>
                </a:extLst>
              </a:tr>
              <a:tr h="594066">
                <a:tc>
                  <a:txBody>
                    <a:bodyPr/>
                    <a:lstStyle/>
                    <a:p>
                      <a:r>
                        <a:rPr lang="it-IT" noProof="0" dirty="0"/>
                        <a:t>TOTALE</a:t>
                      </a:r>
                    </a:p>
                  </a:txBody>
                  <a:tcPr anchor="ctr"/>
                </a:tc>
                <a:tc>
                  <a:txBody>
                    <a:bodyPr/>
                    <a:lstStyle/>
                    <a:p>
                      <a:pPr algn="ctr"/>
                      <a:r>
                        <a:rPr lang="it-IT" noProof="0" dirty="0"/>
                        <a:t>96</a:t>
                      </a:r>
                    </a:p>
                  </a:txBody>
                  <a:tcPr anchor="ctr"/>
                </a:tc>
                <a:tc>
                  <a:txBody>
                    <a:bodyPr/>
                    <a:lstStyle/>
                    <a:p>
                      <a:pPr algn="ctr"/>
                      <a:r>
                        <a:rPr lang="it-IT" noProof="0" dirty="0"/>
                        <a:t>48</a:t>
                      </a:r>
                    </a:p>
                  </a:txBody>
                  <a:tcPr anchor="ctr"/>
                </a:tc>
                <a:tc>
                  <a:txBody>
                    <a:bodyPr/>
                    <a:lstStyle/>
                    <a:p>
                      <a:pPr algn="ctr"/>
                      <a:r>
                        <a:rPr lang="it-IT" noProof="0" dirty="0"/>
                        <a:t>8</a:t>
                      </a:r>
                    </a:p>
                  </a:txBody>
                  <a:tcPr anchor="ctr"/>
                </a:tc>
                <a:extLst>
                  <a:ext uri="{0D108BD9-81ED-4DB2-BD59-A6C34878D82A}">
                    <a16:rowId xmlns:a16="http://schemas.microsoft.com/office/drawing/2014/main" val="10003"/>
                  </a:ext>
                </a:extLst>
              </a:tr>
              <a:tr h="594066">
                <a:tc>
                  <a:txBody>
                    <a:bodyPr/>
                    <a:lstStyle/>
                    <a:p>
                      <a:endParaRPr lang="it-IT" noProof="0" dirty="0"/>
                    </a:p>
                  </a:txBody>
                  <a:tcPr anchor="ctr"/>
                </a:tc>
                <a:tc>
                  <a:txBody>
                    <a:bodyPr/>
                    <a:lstStyle/>
                    <a:p>
                      <a:pPr algn="ctr"/>
                      <a:endParaRPr lang="it-IT" noProof="0" dirty="0"/>
                    </a:p>
                  </a:txBody>
                  <a:tcPr anchor="ctr"/>
                </a:tc>
                <a:tc>
                  <a:txBody>
                    <a:bodyPr/>
                    <a:lstStyle/>
                    <a:p>
                      <a:pPr algn="ctr"/>
                      <a:endParaRPr lang="it-IT" noProof="0" dirty="0"/>
                    </a:p>
                  </a:txBody>
                  <a:tcPr anchor="ctr"/>
                </a:tc>
                <a:tc>
                  <a:txBody>
                    <a:bodyPr/>
                    <a:lstStyle/>
                    <a:p>
                      <a:pPr algn="ctr"/>
                      <a:endParaRPr lang="it-IT" noProof="0" dirty="0"/>
                    </a:p>
                  </a:txBody>
                  <a:tcPr anchor="ctr"/>
                </a:tc>
                <a:extLst>
                  <a:ext uri="{0D108BD9-81ED-4DB2-BD59-A6C34878D82A}">
                    <a16:rowId xmlns:a16="http://schemas.microsoft.com/office/drawing/2014/main" val="10004"/>
                  </a:ext>
                </a:extLst>
              </a:tr>
            </a:tbl>
          </a:graphicData>
        </a:graphic>
      </p:graphicFrame>
      <p:sp>
        <p:nvSpPr>
          <p:cNvPr id="5" name="Sottotitolo 2">
            <a:extLst>
              <a:ext uri="{FF2B5EF4-FFF2-40B4-BE49-F238E27FC236}">
                <a16:creationId xmlns:a16="http://schemas.microsoft.com/office/drawing/2014/main" id="{C386FB24-B60A-4964-BC97-FDCB8F6B9EE5}"/>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52226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Questioni applicative e chiarimenti</a:t>
            </a:r>
          </a:p>
        </p:txBody>
      </p:sp>
      <p:sp>
        <p:nvSpPr>
          <p:cNvPr id="3" name="Segnaposto testo 2"/>
          <p:cNvSpPr>
            <a:spLocks noGrp="1"/>
          </p:cNvSpPr>
          <p:nvPr>
            <p:ph type="body" idx="1"/>
          </p:nvPr>
        </p:nvSpPr>
        <p:spPr>
          <a:xfrm>
            <a:off x="1065211" y="1726432"/>
            <a:ext cx="8989641" cy="864368"/>
          </a:xfrm>
        </p:spPr>
        <p:txBody>
          <a:bodyPr>
            <a:normAutofit/>
          </a:bodyPr>
          <a:lstStyle/>
          <a:p>
            <a:r>
              <a:rPr lang="it-IT" dirty="0"/>
              <a:t>2  –    Ricorso ad agenzie esterne quali figure mediatrici tra scuola e impresa, o che offrono “pacchetti” per la realizzazione di attività di alternanza scuola lavoro </a:t>
            </a:r>
          </a:p>
          <a:p>
            <a:endParaRPr lang="it-IT" dirty="0"/>
          </a:p>
        </p:txBody>
      </p:sp>
      <p:sp>
        <p:nvSpPr>
          <p:cNvPr id="4" name="Segnaposto contenuto  3"/>
          <p:cNvSpPr>
            <a:spLocks noGrp="1"/>
          </p:cNvSpPr>
          <p:nvPr>
            <p:ph sz="half" idx="2"/>
          </p:nvPr>
        </p:nvSpPr>
        <p:spPr>
          <a:xfrm>
            <a:off x="1065212" y="2590800"/>
            <a:ext cx="8989640" cy="3429000"/>
          </a:xfrm>
        </p:spPr>
        <p:txBody>
          <a:bodyPr>
            <a:normAutofit/>
          </a:bodyPr>
          <a:lstStyle/>
          <a:p>
            <a:r>
              <a:rPr lang="it-IT" i="1" dirty="0"/>
              <a:t>Molti consulenti esterni si stanno rivolgendo ai dirigenti scolastici per offrire un servizio di collegamento tra scuola e impresa. I finanziamenti MIUR possono essere utilizzati per retribuire tali figure?</a:t>
            </a:r>
          </a:p>
          <a:p>
            <a:r>
              <a:rPr lang="it-IT" dirty="0"/>
              <a:t>R: Non è possibile retribuire consulenti esterni per funzioni di collegamento tra scuola e impresa o struttura ospitante affidate a figure esterne alla scuola. Tale compito è svolto dai Dirigenti scolastici, docenti referenti e/o tutor interni per l’alternanza, cui è affidato il delicato compito di intessere i rapporti con il tessuto imprenditoriale e produttivo della zona, finalizzati alla ricerca delle strutture ospitanti, facilitando il radicamento della scuola nel proprio territorio.</a:t>
            </a:r>
          </a:p>
          <a:p>
            <a:endParaRPr lang="it-IT" dirty="0"/>
          </a:p>
        </p:txBody>
      </p:sp>
      <p:sp>
        <p:nvSpPr>
          <p:cNvPr id="5" name="Sottotitolo 2">
            <a:extLst>
              <a:ext uri="{FF2B5EF4-FFF2-40B4-BE49-F238E27FC236}">
                <a16:creationId xmlns:a16="http://schemas.microsoft.com/office/drawing/2014/main" id="{DB06229C-9C74-43CE-891E-052F6F73647A}"/>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8318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Questioni applicative e chiarimenti</a:t>
            </a:r>
          </a:p>
        </p:txBody>
      </p:sp>
      <p:sp>
        <p:nvSpPr>
          <p:cNvPr id="3" name="Segnaposto testo 2"/>
          <p:cNvSpPr>
            <a:spLocks noGrp="1"/>
          </p:cNvSpPr>
          <p:nvPr>
            <p:ph type="body" idx="1"/>
          </p:nvPr>
        </p:nvSpPr>
        <p:spPr>
          <a:xfrm>
            <a:off x="1065211" y="1726432"/>
            <a:ext cx="8989641" cy="864368"/>
          </a:xfrm>
        </p:spPr>
        <p:txBody>
          <a:bodyPr>
            <a:normAutofit/>
          </a:bodyPr>
          <a:lstStyle/>
          <a:p>
            <a:r>
              <a:rPr lang="it-IT" dirty="0"/>
              <a:t>9  –    Studenti minorenni frequentanti attività di alternanza scuola lavoro </a:t>
            </a:r>
          </a:p>
          <a:p>
            <a:endParaRPr lang="it-IT" dirty="0"/>
          </a:p>
        </p:txBody>
      </p:sp>
      <p:sp>
        <p:nvSpPr>
          <p:cNvPr id="4" name="Segnaposto contenuto  3"/>
          <p:cNvSpPr>
            <a:spLocks noGrp="1"/>
          </p:cNvSpPr>
          <p:nvPr>
            <p:ph sz="half" idx="2"/>
          </p:nvPr>
        </p:nvSpPr>
        <p:spPr>
          <a:xfrm>
            <a:off x="1065211" y="2348880"/>
            <a:ext cx="8989640" cy="3888432"/>
          </a:xfrm>
        </p:spPr>
        <p:txBody>
          <a:bodyPr>
            <a:normAutofit fontScale="85000" lnSpcReduction="10000"/>
          </a:bodyPr>
          <a:lstStyle/>
          <a:p>
            <a:pPr algn="just"/>
            <a:r>
              <a:rPr lang="it-IT" i="1" dirty="0"/>
              <a:t>Gli studenti coinvolti nei percorsi di alternanza scuola lavoro sono in maggioranza minorenni. Come vengono considerati ai fini del tempo massimo di presenza attiva sui luoghi di lavoro, della sorveglianza sanitaria obbligatoria e della tutela della salute e sicurezza nei luoghi di lavoro?</a:t>
            </a:r>
          </a:p>
          <a:p>
            <a:pPr algn="just"/>
            <a:r>
              <a:rPr lang="it-IT" dirty="0"/>
              <a:t>R: l’art. 2 del d. </a:t>
            </a:r>
            <a:r>
              <a:rPr lang="it-IT" dirty="0" err="1"/>
              <a:t>lgs</a:t>
            </a:r>
            <a:r>
              <a:rPr lang="it-IT" dirty="0"/>
              <a:t>. 81/2008 definisce come </a:t>
            </a:r>
            <a:r>
              <a:rPr lang="it-IT" i="1" dirty="0"/>
              <a:t>“lavoratore”</a:t>
            </a:r>
            <a:r>
              <a:rPr lang="it-IT" dirty="0"/>
              <a:t>, anche ai fini della sorveglianza sanitaria ogni </a:t>
            </a:r>
            <a:r>
              <a:rPr lang="it-IT" i="1" dirty="0"/>
              <a:t>“persona che, indipendentemente dalla tipologia contrattuale, svolge un’attività lavorativa nell’ambito dell’organizzazione, […]” </a:t>
            </a:r>
            <a:r>
              <a:rPr lang="it-IT" b="1" u="sng" dirty="0"/>
              <a:t>equiparando esplicitamente al lavoratore così definito il soggetto beneficiario delle iniziative di tirocini formativi e di orientamento di cui all’art.18 della legge 24  giugno  1997, n.  196  e di  percorsi  di alternanza scuola-lavoro</a:t>
            </a:r>
            <a:r>
              <a:rPr lang="it-IT" dirty="0"/>
              <a:t>. L’accoglimento degli studenti minorenni per i periodi di apprendimento in situazione lavorativa non fa acquisire agli stessi la qualifica di “lavoratore minore” di cui alla L. 977/67 e successive modifiche (cfr. nota n. 1650 del 4/11/2002 Ministero del Lavoro – Direzione Generale Affari Generali e Risorse Umane – </a:t>
            </a:r>
            <a:r>
              <a:rPr lang="it-IT" dirty="0" err="1"/>
              <a:t>Div</a:t>
            </a:r>
            <a:r>
              <a:rPr lang="it-IT" dirty="0"/>
              <a:t>. VII – </a:t>
            </a:r>
            <a:r>
              <a:rPr lang="it-IT" dirty="0" err="1"/>
              <a:t>Coord</a:t>
            </a:r>
            <a:r>
              <a:rPr lang="it-IT" dirty="0"/>
              <a:t>. </a:t>
            </a:r>
            <a:r>
              <a:rPr lang="it-IT" dirty="0" err="1"/>
              <a:t>Isp</a:t>
            </a:r>
            <a:r>
              <a:rPr lang="it-IT" dirty="0"/>
              <a:t>. Lavoro). In ogni caso gli studenti in alternanza scuola lavoro, costantemente guidati nelle varie esperienze da una o più figure preposte alla realizzazione del percorso formativo (</a:t>
            </a:r>
            <a:r>
              <a:rPr lang="it-IT" dirty="0" err="1"/>
              <a:t>tutorinterno</a:t>
            </a:r>
            <a:r>
              <a:rPr lang="it-IT" dirty="0"/>
              <a:t>, tutor formativo esterno), </a:t>
            </a:r>
            <a:r>
              <a:rPr lang="it-IT" b="1" dirty="0"/>
              <a:t>non possono essere impegnati nelle fasce notturne.</a:t>
            </a:r>
          </a:p>
        </p:txBody>
      </p:sp>
      <p:sp>
        <p:nvSpPr>
          <p:cNvPr id="5" name="Sottotitolo 2">
            <a:extLst>
              <a:ext uri="{FF2B5EF4-FFF2-40B4-BE49-F238E27FC236}">
                <a16:creationId xmlns:a16="http://schemas.microsoft.com/office/drawing/2014/main" id="{70421368-99CE-48B5-9139-A37FA691DFAC}"/>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88024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a:normAutofit/>
          </a:bodyPr>
          <a:lstStyle/>
          <a:p>
            <a:r>
              <a:rPr lang="it-IT" noProof="1"/>
              <a:t>Premessa </a:t>
            </a:r>
          </a:p>
        </p:txBody>
      </p:sp>
      <p:sp>
        <p:nvSpPr>
          <p:cNvPr id="14" name="Segnaposto contenuto  13"/>
          <p:cNvSpPr>
            <a:spLocks noGrp="1"/>
          </p:cNvSpPr>
          <p:nvPr>
            <p:ph idx="1"/>
          </p:nvPr>
        </p:nvSpPr>
        <p:spPr>
          <a:xfrm>
            <a:off x="1065211" y="1600200"/>
            <a:ext cx="8686801" cy="4781128"/>
          </a:xfrm>
        </p:spPr>
        <p:txBody>
          <a:bodyPr>
            <a:normAutofit/>
          </a:bodyPr>
          <a:lstStyle/>
          <a:p>
            <a:pPr algn="just"/>
            <a:r>
              <a:rPr lang="it-IT" noProof="1"/>
              <a:t>Cos’è: </a:t>
            </a:r>
            <a:r>
              <a:rPr lang="it-IT" i="1" noProof="1"/>
              <a:t>«[…] L’alternanza scuola lavoro, obbligatoria per tutti gli studenti dell’ultimo triennio delle scuole superiori, anche nei licei, è una delle innovazioni più significative della legge 107 del 2015 (La Buona Scuola) in linea con il principio della scuola aperta […]»</a:t>
            </a:r>
            <a:r>
              <a:rPr lang="it-IT" noProof="1"/>
              <a:t>;</a:t>
            </a:r>
          </a:p>
          <a:p>
            <a:pPr algn="just"/>
            <a:r>
              <a:rPr lang="it-IT" noProof="1"/>
              <a:t>Cosa propone: </a:t>
            </a:r>
            <a:r>
              <a:rPr lang="it-IT" i="1" noProof="1"/>
              <a:t>«[…] La scuola deve diventare la più efficace politica strutturale a favore della </a:t>
            </a:r>
            <a:r>
              <a:rPr lang="it-IT" b="1" i="1" u="sng" noProof="1"/>
              <a:t>crescita e della formazione di nuove competenze</a:t>
            </a:r>
            <a:r>
              <a:rPr lang="it-IT" i="1" noProof="1"/>
              <a:t>, contro la disoccupazione e il disallineamento tra domanda e offerta nel mercato del lavoro […] viene introdotto in maniera universale un metodo didattico e di apprendimento sintonizzato con le esigenze del mondo esterno che chiama in causa anche gli adulti, nel loro ruolo di tutor interni (docenti) e tutor esterni (referenti della realtà ospitante) […]»;</a:t>
            </a:r>
          </a:p>
          <a:p>
            <a:pPr algn="just"/>
            <a:r>
              <a:rPr lang="it-IT" noProof="1"/>
              <a:t>Dunque, l’Alternanza, nelle intenzioni del legislatore mira a favorire la comunicazione intergenerazionale, ponendo le basi per uno scambio di esperienze e crescita reciproca.</a:t>
            </a:r>
          </a:p>
        </p:txBody>
      </p:sp>
      <p:sp>
        <p:nvSpPr>
          <p:cNvPr id="4" name="Sottotitolo 2">
            <a:extLst>
              <a:ext uri="{FF2B5EF4-FFF2-40B4-BE49-F238E27FC236}">
                <a16:creationId xmlns:a16="http://schemas.microsoft.com/office/drawing/2014/main" id="{5785D2BB-094B-45AD-AA06-EE9A9FE8D234}"/>
              </a:ext>
            </a:extLst>
          </p:cNvPr>
          <p:cNvSpPr txBox="1">
            <a:spLocks/>
          </p:cNvSpPr>
          <p:nvPr/>
        </p:nvSpPr>
        <p:spPr>
          <a:xfrm>
            <a:off x="6166420" y="6525344"/>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14372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Questioni applicative e chiarimenti</a:t>
            </a:r>
          </a:p>
        </p:txBody>
      </p:sp>
      <p:sp>
        <p:nvSpPr>
          <p:cNvPr id="3" name="Segnaposto testo 2"/>
          <p:cNvSpPr>
            <a:spLocks noGrp="1"/>
          </p:cNvSpPr>
          <p:nvPr>
            <p:ph type="body" idx="1"/>
          </p:nvPr>
        </p:nvSpPr>
        <p:spPr>
          <a:xfrm>
            <a:off x="1065211" y="1726432"/>
            <a:ext cx="8989641" cy="864368"/>
          </a:xfrm>
        </p:spPr>
        <p:txBody>
          <a:bodyPr>
            <a:normAutofit/>
          </a:bodyPr>
          <a:lstStyle/>
          <a:p>
            <a:r>
              <a:rPr lang="it-IT" dirty="0"/>
              <a:t>10  –Obbligo dei Dispositivi di Protezione Individuale per gli studenti in alternanza</a:t>
            </a:r>
          </a:p>
          <a:p>
            <a:endParaRPr lang="it-IT" dirty="0"/>
          </a:p>
        </p:txBody>
      </p:sp>
      <p:sp>
        <p:nvSpPr>
          <p:cNvPr id="4" name="Segnaposto contenuto  3"/>
          <p:cNvSpPr>
            <a:spLocks noGrp="1"/>
          </p:cNvSpPr>
          <p:nvPr>
            <p:ph sz="half" idx="2"/>
          </p:nvPr>
        </p:nvSpPr>
        <p:spPr>
          <a:xfrm>
            <a:off x="1065212" y="2590800"/>
            <a:ext cx="8989640" cy="3429000"/>
          </a:xfrm>
        </p:spPr>
        <p:txBody>
          <a:bodyPr>
            <a:normAutofit/>
          </a:bodyPr>
          <a:lstStyle/>
          <a:p>
            <a:pPr algn="just"/>
            <a:r>
              <a:rPr lang="it-IT" i="1" dirty="0"/>
              <a:t>L’obbligo di dotare gli studenti in alternanza di dispositivi di protezione individuale (DPI) nei luoghi di lavoro è a carico della scuola o della struttura ospitante?</a:t>
            </a:r>
          </a:p>
          <a:p>
            <a:pPr algn="just"/>
            <a:r>
              <a:rPr lang="it-IT" dirty="0"/>
              <a:t>R: L’obbligo di dotare gli studenti in alternanza scuola lavoro di dispositivi di protezione individuale ricade sulla struttura ospitante. Resta salva la possibilità di concordare nella Convenzione il soggetto a carico del quale rimane l’onere economico della relativa spesa</a:t>
            </a:r>
            <a:r>
              <a:rPr lang="it-IT" i="1" dirty="0"/>
              <a:t>.</a:t>
            </a:r>
          </a:p>
        </p:txBody>
      </p:sp>
    </p:spTree>
    <p:extLst>
      <p:ext uri="{BB962C8B-B14F-4D97-AF65-F5344CB8AC3E}">
        <p14:creationId xmlns:p14="http://schemas.microsoft.com/office/powerpoint/2010/main" val="101239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Questioni applicative e chiarimenti</a:t>
            </a:r>
          </a:p>
        </p:txBody>
      </p:sp>
      <p:sp>
        <p:nvSpPr>
          <p:cNvPr id="3" name="Segnaposto testo 2"/>
          <p:cNvSpPr>
            <a:spLocks noGrp="1"/>
          </p:cNvSpPr>
          <p:nvPr>
            <p:ph type="body" idx="1"/>
          </p:nvPr>
        </p:nvSpPr>
        <p:spPr>
          <a:xfrm>
            <a:off x="1065211" y="1726432"/>
            <a:ext cx="8989641" cy="864368"/>
          </a:xfrm>
        </p:spPr>
        <p:txBody>
          <a:bodyPr>
            <a:normAutofit/>
          </a:bodyPr>
          <a:lstStyle/>
          <a:p>
            <a:r>
              <a:rPr lang="it-IT" dirty="0"/>
              <a:t>11 – Buoni pasto riconosciuti agli studenti in alternanza</a:t>
            </a:r>
          </a:p>
        </p:txBody>
      </p:sp>
      <p:sp>
        <p:nvSpPr>
          <p:cNvPr id="4" name="Segnaposto contenuto  3"/>
          <p:cNvSpPr>
            <a:spLocks noGrp="1"/>
          </p:cNvSpPr>
          <p:nvPr>
            <p:ph sz="half" idx="2"/>
          </p:nvPr>
        </p:nvSpPr>
        <p:spPr>
          <a:xfrm>
            <a:off x="1065212" y="2590800"/>
            <a:ext cx="8989640" cy="3429000"/>
          </a:xfrm>
        </p:spPr>
        <p:txBody>
          <a:bodyPr>
            <a:normAutofit/>
          </a:bodyPr>
          <a:lstStyle/>
          <a:p>
            <a:pPr algn="just"/>
            <a:r>
              <a:rPr lang="it-IT" i="1" dirty="0"/>
              <a:t>Qualora la struttura ospitante, in conformità con il trattamento dei propri dipendenti, provveda alla dotazione di buoni pasto agli studenti ospitati per esperienze di alternanza scuola lavoro, possono essere previsti rimborsi alla struttura stessa da parte della scuola?</a:t>
            </a:r>
          </a:p>
          <a:p>
            <a:pPr algn="just"/>
            <a:r>
              <a:rPr lang="it-IT" dirty="0"/>
              <a:t>R: Il riconoscimento dei buoni pasto agli studenti è una facoltà riservata alla struttura ospitante, che in sede di definizione della Convenzione con l’istituzione scolastica può indicare la disponibilità ad elargire gratuitamente il buono agli studenti durante il periodo di permanenza preso le proprie strutture.</a:t>
            </a:r>
          </a:p>
        </p:txBody>
      </p:sp>
      <p:sp>
        <p:nvSpPr>
          <p:cNvPr id="5" name="Sottotitolo 2">
            <a:extLst>
              <a:ext uri="{FF2B5EF4-FFF2-40B4-BE49-F238E27FC236}">
                <a16:creationId xmlns:a16="http://schemas.microsoft.com/office/drawing/2014/main" id="{2036900C-87F1-427F-AD93-1D352A069F02}"/>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44468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Questioni applicative e chiarimenti</a:t>
            </a:r>
          </a:p>
        </p:txBody>
      </p:sp>
      <p:sp>
        <p:nvSpPr>
          <p:cNvPr id="3" name="Segnaposto testo 2"/>
          <p:cNvSpPr>
            <a:spLocks noGrp="1"/>
          </p:cNvSpPr>
          <p:nvPr>
            <p:ph type="body" idx="1"/>
          </p:nvPr>
        </p:nvSpPr>
        <p:spPr>
          <a:xfrm>
            <a:off x="1065211" y="1726432"/>
            <a:ext cx="8989641" cy="864368"/>
          </a:xfrm>
        </p:spPr>
        <p:txBody>
          <a:bodyPr>
            <a:normAutofit/>
          </a:bodyPr>
          <a:lstStyle/>
          <a:p>
            <a:r>
              <a:rPr lang="it-IT" dirty="0"/>
              <a:t>12 – Impiego di “badge” o “cartellini presenza” per gli studenti in alternanza</a:t>
            </a:r>
          </a:p>
        </p:txBody>
      </p:sp>
      <p:sp>
        <p:nvSpPr>
          <p:cNvPr id="4" name="Segnaposto contenuto  3"/>
          <p:cNvSpPr>
            <a:spLocks noGrp="1"/>
          </p:cNvSpPr>
          <p:nvPr>
            <p:ph sz="half" idx="2"/>
          </p:nvPr>
        </p:nvSpPr>
        <p:spPr>
          <a:xfrm>
            <a:off x="1065212" y="2590800"/>
            <a:ext cx="8989640" cy="3429000"/>
          </a:xfrm>
        </p:spPr>
        <p:txBody>
          <a:bodyPr>
            <a:normAutofit/>
          </a:bodyPr>
          <a:lstStyle/>
          <a:p>
            <a:pPr algn="just"/>
            <a:r>
              <a:rPr lang="it-IT" i="1" dirty="0"/>
              <a:t>E’ ritenuto possibile/utile l’impiego di “badge” o “cartellini-presenza” specifici per ciascuno studente?</a:t>
            </a:r>
          </a:p>
          <a:p>
            <a:pPr algn="just"/>
            <a:r>
              <a:rPr lang="it-IT" dirty="0"/>
              <a:t>R: L’impiego di “badge” o “cartellini-presenza” è ritenuto non soltanto possibile, ma utile ai fini della contabilizzazione delle ore di alternanza in un contesto lavorativo. In tutti i casi, nelle varie fasi in cui si sviluppano i percorsi di alternanza, è previsto che sia predisposto un registro delle presenze per la contabilizzazione delle ore di alternanza e delle eventuali assenze dello studente.</a:t>
            </a:r>
          </a:p>
        </p:txBody>
      </p:sp>
      <p:sp>
        <p:nvSpPr>
          <p:cNvPr id="5" name="Sottotitolo 2">
            <a:extLst>
              <a:ext uri="{FF2B5EF4-FFF2-40B4-BE49-F238E27FC236}">
                <a16:creationId xmlns:a16="http://schemas.microsoft.com/office/drawing/2014/main" id="{70656D1D-61C6-47E3-8703-8ADF15DF5C26}"/>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224656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Questioni applicative e chiarimenti</a:t>
            </a:r>
          </a:p>
        </p:txBody>
      </p:sp>
      <p:sp>
        <p:nvSpPr>
          <p:cNvPr id="3" name="Segnaposto testo 2"/>
          <p:cNvSpPr>
            <a:spLocks noGrp="1"/>
          </p:cNvSpPr>
          <p:nvPr>
            <p:ph type="body" idx="1"/>
          </p:nvPr>
        </p:nvSpPr>
        <p:spPr>
          <a:xfrm>
            <a:off x="1065211" y="1517980"/>
            <a:ext cx="8989641" cy="864368"/>
          </a:xfrm>
        </p:spPr>
        <p:txBody>
          <a:bodyPr>
            <a:normAutofit/>
          </a:bodyPr>
          <a:lstStyle/>
          <a:p>
            <a:r>
              <a:rPr lang="it-IT" i="1" dirty="0"/>
              <a:t>17 – Aspetti disciplinari nelle attività di alternanza scuola lavoro</a:t>
            </a:r>
          </a:p>
          <a:p>
            <a:endParaRPr lang="it-IT" dirty="0"/>
          </a:p>
        </p:txBody>
      </p:sp>
      <p:sp>
        <p:nvSpPr>
          <p:cNvPr id="4" name="Segnaposto contenuto  3"/>
          <p:cNvSpPr>
            <a:spLocks noGrp="1"/>
          </p:cNvSpPr>
          <p:nvPr>
            <p:ph sz="half" idx="2"/>
          </p:nvPr>
        </p:nvSpPr>
        <p:spPr>
          <a:xfrm>
            <a:off x="1059633" y="2060848"/>
            <a:ext cx="8989640" cy="4032448"/>
          </a:xfrm>
        </p:spPr>
        <p:txBody>
          <a:bodyPr>
            <a:normAutofit lnSpcReduction="10000"/>
          </a:bodyPr>
          <a:lstStyle/>
          <a:p>
            <a:pPr algn="just"/>
            <a:r>
              <a:rPr lang="it-IT" i="1" dirty="0"/>
              <a:t>Qualora in corso d’opera emergano particolari criticità nella relazione con singoli o gruppi di studenti, l’esperienza di alternanza scuola lavoro si può interrompere?</a:t>
            </a:r>
          </a:p>
          <a:p>
            <a:pPr algn="just"/>
            <a:r>
              <a:rPr lang="it-IT" dirty="0"/>
              <a:t>R: E’ dovere del tutor della struttura ospitante informare tempestivamente il tutor formativo interno di eventuali assenze del tirocinante o di eventuali problematiche che possano compromettere il conseguimento degli obiettivi di apprendimento. </a:t>
            </a:r>
          </a:p>
          <a:p>
            <a:pPr algn="just"/>
            <a:r>
              <a:rPr lang="it-IT" dirty="0"/>
              <a:t>Per queste o per altre ragioni, la struttura ospitante ha facoltà di interrompere il percorso di alternanza, anche limitatamente al singolo studente inadempiente agli obblighi assunti con il Patto formativo, ferma restando la possibilità di applicare il Regolamento di Istituto o lo Statuto delle studentesse e degli studenti ai fini dell’irrogazione di sanzioni disciplinari a carico dello studente.</a:t>
            </a:r>
          </a:p>
        </p:txBody>
      </p:sp>
      <p:sp>
        <p:nvSpPr>
          <p:cNvPr id="5" name="Sottotitolo 2">
            <a:extLst>
              <a:ext uri="{FF2B5EF4-FFF2-40B4-BE49-F238E27FC236}">
                <a16:creationId xmlns:a16="http://schemas.microsoft.com/office/drawing/2014/main" id="{76AD8605-C671-4287-8292-16FD4B1215AA}"/>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393755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noProof="1"/>
              <a:t>Conclusioni</a:t>
            </a: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6731" r="16731"/>
          <a:stretch>
            <a:fillRect/>
          </a:stretch>
        </p:blipFill>
        <p:spPr>
          <a:xfrm>
            <a:off x="5302324" y="523866"/>
            <a:ext cx="6465972" cy="5791200"/>
          </a:xfrm>
        </p:spPr>
      </p:pic>
      <p:sp>
        <p:nvSpPr>
          <p:cNvPr id="4" name="Segnaposto testo  3"/>
          <p:cNvSpPr>
            <a:spLocks noGrp="1"/>
          </p:cNvSpPr>
          <p:nvPr>
            <p:ph type="body" sz="half" idx="2"/>
          </p:nvPr>
        </p:nvSpPr>
        <p:spPr/>
        <p:txBody>
          <a:bodyPr/>
          <a:lstStyle/>
          <a:p>
            <a:pPr marL="400050" indent="-400050">
              <a:buFont typeface="+mj-lt"/>
              <a:buAutoNum type="romanUcPeriod"/>
            </a:pPr>
            <a:r>
              <a:rPr lang="it-IT" noProof="1"/>
              <a:t>Prevalenza dell’aspetto formativo sull’aspetto lavorativo</a:t>
            </a:r>
          </a:p>
          <a:p>
            <a:pPr marL="400050" indent="-400050">
              <a:buFont typeface="+mj-lt"/>
              <a:buAutoNum type="romanUcPeriod"/>
            </a:pPr>
            <a:r>
              <a:rPr lang="it-IT" noProof="1"/>
              <a:t>Limite del 10 % di accoglienza degli studenti (equiparazione ai tirocinanti)</a:t>
            </a:r>
          </a:p>
          <a:p>
            <a:pPr marL="400050" indent="-400050">
              <a:buFont typeface="+mj-lt"/>
              <a:buAutoNum type="romanUcPeriod"/>
            </a:pPr>
            <a:r>
              <a:rPr lang="it-IT" noProof="1"/>
              <a:t>Gestione delle attività dei tutor interni e valutazione obiettiva</a:t>
            </a:r>
          </a:p>
        </p:txBody>
      </p:sp>
      <p:sp>
        <p:nvSpPr>
          <p:cNvPr id="6" name="Sottotitolo 2">
            <a:extLst>
              <a:ext uri="{FF2B5EF4-FFF2-40B4-BE49-F238E27FC236}">
                <a16:creationId xmlns:a16="http://schemas.microsoft.com/office/drawing/2014/main" id="{EE638357-8E46-4454-9230-2E524BC1ADB5}"/>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2600559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5214" y="533400"/>
            <a:ext cx="8686800" cy="807368"/>
          </a:xfrm>
        </p:spPr>
        <p:txBody>
          <a:bodyPr>
            <a:normAutofit/>
          </a:bodyPr>
          <a:lstStyle/>
          <a:p>
            <a:r>
              <a:rPr lang="it-IT" sz="4000" dirty="0"/>
              <a:t>Caratteristiche</a:t>
            </a:r>
          </a:p>
        </p:txBody>
      </p:sp>
      <p:sp>
        <p:nvSpPr>
          <p:cNvPr id="3" name="Segnaposto contenuto  2"/>
          <p:cNvSpPr>
            <a:spLocks noGrp="1"/>
          </p:cNvSpPr>
          <p:nvPr>
            <p:ph type="body" idx="1"/>
          </p:nvPr>
        </p:nvSpPr>
        <p:spPr>
          <a:xfrm>
            <a:off x="981844" y="1360848"/>
            <a:ext cx="8686800" cy="5092487"/>
          </a:xfrm>
        </p:spPr>
        <p:txBody>
          <a:bodyPr>
            <a:normAutofit/>
          </a:bodyPr>
          <a:lstStyle/>
          <a:p>
            <a:pPr algn="just"/>
            <a:r>
              <a:rPr lang="it-IT" sz="2800" dirty="0"/>
              <a:t>I. TEMPI DI ATTUAZIONE: </a:t>
            </a:r>
          </a:p>
          <a:p>
            <a:pPr algn="just"/>
            <a:r>
              <a:rPr lang="it-IT" sz="2200" dirty="0" err="1"/>
              <a:t>I.a</a:t>
            </a:r>
            <a:r>
              <a:rPr lang="it-IT" sz="2200" dirty="0"/>
              <a:t>. Dall’anno scolastico </a:t>
            </a:r>
            <a:r>
              <a:rPr lang="it-IT" sz="2200" b="1" u="sng" dirty="0"/>
              <a:t>2015/2016</a:t>
            </a:r>
            <a:r>
              <a:rPr lang="it-IT" sz="2200" dirty="0"/>
              <a:t>, l’alternanza è </a:t>
            </a:r>
            <a:r>
              <a:rPr lang="it-IT" sz="2200" b="1" u="sng" dirty="0"/>
              <a:t>obbligatoria per gli studenti del terzo anno</a:t>
            </a:r>
            <a:r>
              <a:rPr lang="it-IT" sz="2200" dirty="0"/>
              <a:t>: le 400 ore per gli Istituti tecnici e le 200 ore per i Licei rimangono un obiettivo del triennio. </a:t>
            </a:r>
          </a:p>
          <a:p>
            <a:pPr algn="just"/>
            <a:r>
              <a:rPr lang="it-IT" sz="2200" dirty="0" err="1"/>
              <a:t>I.b</a:t>
            </a:r>
            <a:r>
              <a:rPr lang="it-IT" sz="2200" dirty="0"/>
              <a:t>. Dal corrente anno scolastico </a:t>
            </a:r>
            <a:r>
              <a:rPr lang="it-IT" sz="2200" b="1" u="sng" dirty="0"/>
              <a:t>2016/2017</a:t>
            </a:r>
            <a:r>
              <a:rPr lang="it-IT" sz="2200" dirty="0"/>
              <a:t> l’alternanza è obbligatoria per gli studenti del terzo e del quarto anno. </a:t>
            </a:r>
          </a:p>
          <a:p>
            <a:pPr algn="just"/>
            <a:r>
              <a:rPr lang="it-IT" sz="2200" dirty="0" err="1"/>
              <a:t>I.c.</a:t>
            </a:r>
            <a:r>
              <a:rPr lang="it-IT" sz="2200" dirty="0"/>
              <a:t> A regime, dall’anno scolastico </a:t>
            </a:r>
            <a:r>
              <a:rPr lang="it-IT" sz="2200" b="1" u="sng" dirty="0"/>
              <a:t>2017/2018</a:t>
            </a:r>
            <a:r>
              <a:rPr lang="it-IT" sz="2200" dirty="0"/>
              <a:t>, saranno coinvolti tutti gli studenti dell’ultimo triennio: circa 1 milione e mezzo. Prima dell’introduzione dell’obbligatorietà, gli studenti che nell’anno scolastico 2014/2015 hanno svolto esperienze di alternanza, sono stati 270 mila: cifre che corrispondono al 18% del totale degli studenti della scuola secondaria superiore e al 42,3% delle scuole. </a:t>
            </a:r>
          </a:p>
        </p:txBody>
      </p:sp>
      <p:sp>
        <p:nvSpPr>
          <p:cNvPr id="4" name="Sottotitolo 2">
            <a:extLst>
              <a:ext uri="{FF2B5EF4-FFF2-40B4-BE49-F238E27FC236}">
                <a16:creationId xmlns:a16="http://schemas.microsoft.com/office/drawing/2014/main" id="{049C341C-6A82-4B6D-B546-093D933B5E5C}"/>
              </a:ext>
            </a:extLst>
          </p:cNvPr>
          <p:cNvSpPr txBox="1">
            <a:spLocks/>
          </p:cNvSpPr>
          <p:nvPr/>
        </p:nvSpPr>
        <p:spPr>
          <a:xfrm>
            <a:off x="3574132"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1344121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5214" y="533400"/>
            <a:ext cx="8686800" cy="807368"/>
          </a:xfrm>
        </p:spPr>
        <p:txBody>
          <a:bodyPr>
            <a:normAutofit/>
          </a:bodyPr>
          <a:lstStyle/>
          <a:p>
            <a:r>
              <a:rPr lang="it-IT" sz="4000" dirty="0"/>
              <a:t>Caratteristiche</a:t>
            </a:r>
            <a:endParaRPr lang="it-IT" sz="4800" dirty="0"/>
          </a:p>
        </p:txBody>
      </p:sp>
      <p:sp>
        <p:nvSpPr>
          <p:cNvPr id="3" name="Segnaposto contenuto  2"/>
          <p:cNvSpPr>
            <a:spLocks noGrp="1"/>
          </p:cNvSpPr>
          <p:nvPr>
            <p:ph type="body" idx="1"/>
          </p:nvPr>
        </p:nvSpPr>
        <p:spPr>
          <a:xfrm>
            <a:off x="981844" y="1360848"/>
            <a:ext cx="8686800" cy="5092487"/>
          </a:xfrm>
        </p:spPr>
        <p:txBody>
          <a:bodyPr>
            <a:normAutofit/>
          </a:bodyPr>
          <a:lstStyle/>
          <a:p>
            <a:r>
              <a:rPr lang="it-IT" sz="2800" dirty="0"/>
              <a:t>II. DEFINIRE E DISTINGUERE L’ALTERNANZA </a:t>
            </a:r>
          </a:p>
          <a:p>
            <a:pPr algn="just"/>
            <a:r>
              <a:rPr lang="it-IT" sz="2200" dirty="0"/>
              <a:t>Il Progetto/Percorso di alternanza scuola lavoro si articola in moduli didattico-informativi, svolti in classe o in azienda, e in moduli di apprendimento pratico all’interno del contesto lavorativo.</a:t>
            </a:r>
          </a:p>
          <a:p>
            <a:pPr algn="just"/>
            <a:r>
              <a:rPr lang="it-IT" sz="2200" b="1" dirty="0"/>
              <a:t>Rispetto al tirocinio/allo stage</a:t>
            </a:r>
            <a:r>
              <a:rPr lang="it-IT" sz="2200" dirty="0"/>
              <a:t>, l’alternanza scuola lavoro è un percorso </a:t>
            </a:r>
            <a:r>
              <a:rPr lang="it-IT" sz="2200" b="1" dirty="0"/>
              <a:t>più strutturato e sistematico dotato di obbligatorietà</a:t>
            </a:r>
            <a:r>
              <a:rPr lang="it-IT" sz="2200" dirty="0"/>
              <a:t>, forte impegno organizzativo con un dispiego di esperienze all’interno di un triennio.</a:t>
            </a:r>
          </a:p>
          <a:p>
            <a:pPr algn="just"/>
            <a:r>
              <a:rPr lang="it-IT" sz="2200" dirty="0"/>
              <a:t>L’alternanza è </a:t>
            </a:r>
            <a:r>
              <a:rPr lang="it-IT" sz="2200" b="1" dirty="0"/>
              <a:t>parte integrante della metodologia didattica e del Piano Triennale dell’Offerta Formativa</a:t>
            </a:r>
            <a:r>
              <a:rPr lang="it-IT" sz="2200" dirty="0"/>
              <a:t>, mentre il tirocinio è un semplice strumento formativo.</a:t>
            </a:r>
          </a:p>
          <a:p>
            <a:pPr algn="just"/>
            <a:r>
              <a:rPr lang="it-IT" sz="2200" dirty="0"/>
              <a:t>L’alternanza scuola lavoro si distingue anche dall’apprendistato in quanto si configura come </a:t>
            </a:r>
            <a:r>
              <a:rPr lang="it-IT" sz="2200" b="1" dirty="0"/>
              <a:t>progetto formativo </a:t>
            </a:r>
            <a:r>
              <a:rPr lang="it-IT" sz="2200" dirty="0"/>
              <a:t>e non come rapporto di lavoro. L’apprendistato è un vero e proprio rapporto di lavoro che prevede un contratto, un piano formativo e l’aderenza alla normativa del Jobs </a:t>
            </a:r>
            <a:r>
              <a:rPr lang="it-IT" sz="2200" dirty="0" err="1"/>
              <a:t>Act</a:t>
            </a:r>
            <a:r>
              <a:rPr lang="it-IT" sz="2200" dirty="0"/>
              <a:t>. </a:t>
            </a:r>
          </a:p>
        </p:txBody>
      </p:sp>
      <p:sp>
        <p:nvSpPr>
          <p:cNvPr id="4" name="Sottotitolo 2">
            <a:extLst>
              <a:ext uri="{FF2B5EF4-FFF2-40B4-BE49-F238E27FC236}">
                <a16:creationId xmlns:a16="http://schemas.microsoft.com/office/drawing/2014/main" id="{AADD8C79-A269-4A9C-9E49-45524F82077C}"/>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413117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5214" y="533400"/>
            <a:ext cx="8686800" cy="807368"/>
          </a:xfrm>
        </p:spPr>
        <p:txBody>
          <a:bodyPr>
            <a:normAutofit/>
          </a:bodyPr>
          <a:lstStyle/>
          <a:p>
            <a:r>
              <a:rPr lang="it-IT" sz="4000" dirty="0"/>
              <a:t>Caratteristiche</a:t>
            </a:r>
          </a:p>
        </p:txBody>
      </p:sp>
      <p:sp>
        <p:nvSpPr>
          <p:cNvPr id="3" name="Segnaposto contenuto  2"/>
          <p:cNvSpPr>
            <a:spLocks noGrp="1"/>
          </p:cNvSpPr>
          <p:nvPr>
            <p:ph type="body" idx="1"/>
          </p:nvPr>
        </p:nvSpPr>
        <p:spPr>
          <a:xfrm>
            <a:off x="981844" y="1360849"/>
            <a:ext cx="8686800" cy="4228392"/>
          </a:xfrm>
        </p:spPr>
        <p:txBody>
          <a:bodyPr>
            <a:normAutofit/>
          </a:bodyPr>
          <a:lstStyle/>
          <a:p>
            <a:r>
              <a:rPr lang="it-IT" sz="2800" dirty="0"/>
              <a:t>III. Chi può essere struttura ospitante:</a:t>
            </a:r>
          </a:p>
          <a:p>
            <a:pPr algn="just"/>
            <a:endParaRPr lang="it-IT" sz="2200" dirty="0"/>
          </a:p>
          <a:p>
            <a:pPr marL="342900" indent="-342900" algn="just">
              <a:buFont typeface="Arial" panose="020B0604020202020204" pitchFamily="34" charset="0"/>
              <a:buChar char="•"/>
            </a:pPr>
            <a:r>
              <a:rPr lang="it-IT" sz="2200" dirty="0"/>
              <a:t>Imprese e rispettive associazioni di rappresentanza;</a:t>
            </a:r>
          </a:p>
          <a:p>
            <a:pPr marL="342900" indent="-342900" algn="just">
              <a:buFont typeface="Arial" panose="020B0604020202020204" pitchFamily="34" charset="0"/>
              <a:buChar char="•"/>
            </a:pPr>
            <a:r>
              <a:rPr lang="it-IT" sz="2200" dirty="0"/>
              <a:t>Camere di commercio, industria, artigianato e agricoltura;</a:t>
            </a:r>
          </a:p>
          <a:p>
            <a:pPr marL="342900" indent="-342900" algn="just">
              <a:buFont typeface="Arial" panose="020B0604020202020204" pitchFamily="34" charset="0"/>
              <a:buChar char="•"/>
            </a:pPr>
            <a:r>
              <a:rPr lang="it-IT" sz="2200" dirty="0"/>
              <a:t>Enti pubblici e privati, ivi inclusi quelli del Terzo Settore; Ordini professionali;</a:t>
            </a:r>
          </a:p>
          <a:p>
            <a:pPr marL="342900" indent="-342900" algn="just">
              <a:buFont typeface="Arial" panose="020B0604020202020204" pitchFamily="34" charset="0"/>
              <a:buChar char="•"/>
            </a:pPr>
            <a:r>
              <a:rPr lang="it-IT" sz="2200" dirty="0"/>
              <a:t>Musei e altri istituti pubblici e privati operanti nei settori del patrimonio e delle attività culturali, artistiche e musicali;</a:t>
            </a:r>
          </a:p>
          <a:p>
            <a:pPr marL="342900" indent="-342900" algn="just">
              <a:buFont typeface="Arial" panose="020B0604020202020204" pitchFamily="34" charset="0"/>
              <a:buChar char="•"/>
            </a:pPr>
            <a:r>
              <a:rPr lang="it-IT" sz="2200" dirty="0"/>
              <a:t>Enti che svolgono attività afferenti al patrimonio ambientale;</a:t>
            </a:r>
          </a:p>
          <a:p>
            <a:pPr marL="342900" indent="-342900" algn="just">
              <a:buFont typeface="Arial" panose="020B0604020202020204" pitchFamily="34" charset="0"/>
              <a:buChar char="•"/>
            </a:pPr>
            <a:r>
              <a:rPr lang="it-IT" sz="2200" dirty="0"/>
              <a:t>Enti di promozione sportiva riconosciuti dal CONI.</a:t>
            </a:r>
          </a:p>
        </p:txBody>
      </p:sp>
      <p:sp>
        <p:nvSpPr>
          <p:cNvPr id="4" name="Sottotitolo 2">
            <a:extLst>
              <a:ext uri="{FF2B5EF4-FFF2-40B4-BE49-F238E27FC236}">
                <a16:creationId xmlns:a16="http://schemas.microsoft.com/office/drawing/2014/main" id="{FA6E372D-D124-44AF-AF68-333B71A102BA}"/>
              </a:ext>
            </a:extLst>
          </p:cNvPr>
          <p:cNvSpPr txBox="1">
            <a:spLocks/>
          </p:cNvSpPr>
          <p:nvPr/>
        </p:nvSpPr>
        <p:spPr>
          <a:xfrm>
            <a:off x="3167386" y="6425952"/>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407479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5214" y="533400"/>
            <a:ext cx="8686800" cy="807368"/>
          </a:xfrm>
        </p:spPr>
        <p:txBody>
          <a:bodyPr>
            <a:normAutofit/>
          </a:bodyPr>
          <a:lstStyle/>
          <a:p>
            <a:r>
              <a:rPr lang="it-IT" sz="4000" dirty="0"/>
              <a:t>Caratteristiche</a:t>
            </a:r>
          </a:p>
        </p:txBody>
      </p:sp>
      <p:sp>
        <p:nvSpPr>
          <p:cNvPr id="3" name="Segnaposto contenuto  2"/>
          <p:cNvSpPr>
            <a:spLocks noGrp="1"/>
          </p:cNvSpPr>
          <p:nvPr>
            <p:ph type="body" idx="1"/>
          </p:nvPr>
        </p:nvSpPr>
        <p:spPr>
          <a:xfrm>
            <a:off x="981844" y="1360848"/>
            <a:ext cx="8686800" cy="5020479"/>
          </a:xfrm>
        </p:spPr>
        <p:txBody>
          <a:bodyPr>
            <a:normAutofit fontScale="85000" lnSpcReduction="10000"/>
          </a:bodyPr>
          <a:lstStyle/>
          <a:p>
            <a:pPr algn="just"/>
            <a:r>
              <a:rPr lang="it-IT" sz="2800" dirty="0"/>
              <a:t>Le strutture ospitanti devono essere in grado di garantire:</a:t>
            </a:r>
          </a:p>
          <a:p>
            <a:pPr marL="457200" indent="-457200" algn="just">
              <a:buFont typeface="Arial" panose="020B0604020202020204" pitchFamily="34" charset="0"/>
              <a:buChar char="•"/>
            </a:pPr>
            <a:r>
              <a:rPr lang="it-IT" sz="2800" b="1" dirty="0"/>
              <a:t>capacità strutturali</a:t>
            </a:r>
            <a:r>
              <a:rPr lang="it-IT" sz="2800" dirty="0"/>
              <a:t>, ovvero spazi adeguati per consentire l’esercizio delle attività previste in alternanza scuola lavoro;</a:t>
            </a:r>
          </a:p>
          <a:p>
            <a:pPr marL="457200" indent="-457200" algn="just">
              <a:buFont typeface="Arial" panose="020B0604020202020204" pitchFamily="34" charset="0"/>
              <a:buChar char="•"/>
            </a:pPr>
            <a:r>
              <a:rPr lang="it-IT" sz="2800" b="1" dirty="0"/>
              <a:t>capacità tecnologiche</a:t>
            </a:r>
            <a:r>
              <a:rPr lang="it-IT" sz="2800" dirty="0"/>
              <a:t>, ossia la disponibilità di attrezzature idonee per l’esercizio delle attività previste nella convenzione, in regola con le norme vigenti in materia di verifica e collaudo tecnico, tali da garantire, per ogni studente, un’esperienza adeguata e diretta del processo di lavoro in condizioni di sicurezza;</a:t>
            </a:r>
          </a:p>
          <a:p>
            <a:pPr marL="457200" indent="-457200" algn="just">
              <a:buFont typeface="Arial" panose="020B0604020202020204" pitchFamily="34" charset="0"/>
              <a:buChar char="•"/>
            </a:pPr>
            <a:r>
              <a:rPr lang="it-IT" sz="2800" b="1" dirty="0"/>
              <a:t>capacità organizzative</a:t>
            </a:r>
            <a:r>
              <a:rPr lang="it-IT" sz="2800" dirty="0"/>
              <a:t>, consistenti in adeguate competenze professionali per la realizzazione delle attività; a tal fine deve essere garantita la presenza di un </a:t>
            </a:r>
            <a:r>
              <a:rPr lang="it-IT" sz="2800" b="1" u="sng" dirty="0"/>
              <a:t>tutor</a:t>
            </a:r>
            <a:r>
              <a:rPr lang="it-IT" sz="2800" dirty="0"/>
              <a:t> incaricato dalla struttura ospitante, anche esterno alla stessa, a supporto delle attività di alternanza scuola lavoro, dotato di competenze professionali e di affiancamento formativo, con oneri a carico del soggetto ospitante.</a:t>
            </a:r>
          </a:p>
        </p:txBody>
      </p:sp>
      <p:sp>
        <p:nvSpPr>
          <p:cNvPr id="4" name="Sottotitolo 2">
            <a:extLst>
              <a:ext uri="{FF2B5EF4-FFF2-40B4-BE49-F238E27FC236}">
                <a16:creationId xmlns:a16="http://schemas.microsoft.com/office/drawing/2014/main" id="{CA1A7BF1-84B9-4200-B471-A6100860A308}"/>
              </a:ext>
            </a:extLst>
          </p:cNvPr>
          <p:cNvSpPr txBox="1">
            <a:spLocks/>
          </p:cNvSpPr>
          <p:nvPr/>
        </p:nvSpPr>
        <p:spPr>
          <a:xfrm>
            <a:off x="4209120" y="6525344"/>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382967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t>Elementi essenziali dell’Alternanza</a:t>
            </a:r>
          </a:p>
        </p:txBody>
      </p:sp>
      <p:sp>
        <p:nvSpPr>
          <p:cNvPr id="3" name="Segnaposto contenuto  2"/>
          <p:cNvSpPr>
            <a:spLocks noGrp="1"/>
          </p:cNvSpPr>
          <p:nvPr>
            <p:ph type="body" idx="1"/>
          </p:nvPr>
        </p:nvSpPr>
        <p:spPr>
          <a:xfrm>
            <a:off x="981844" y="1360849"/>
            <a:ext cx="8686800" cy="1852128"/>
          </a:xfrm>
        </p:spPr>
        <p:txBody>
          <a:bodyPr>
            <a:normAutofit lnSpcReduction="10000"/>
          </a:bodyPr>
          <a:lstStyle/>
          <a:p>
            <a:pPr marL="514350" indent="-514350" algn="just">
              <a:buFont typeface="+mj-lt"/>
              <a:buAutoNum type="arabicPeriod"/>
            </a:pPr>
            <a:r>
              <a:rPr lang="it-IT" sz="2800" dirty="0"/>
              <a:t>Convenzione;</a:t>
            </a:r>
          </a:p>
          <a:p>
            <a:pPr marL="514350" indent="-514350" algn="just">
              <a:buFont typeface="+mj-lt"/>
              <a:buAutoNum type="arabicPeriod"/>
            </a:pPr>
            <a:r>
              <a:rPr lang="it-IT" sz="2800" dirty="0"/>
              <a:t>Percorso (o Patto) formativo personalizzato;</a:t>
            </a:r>
          </a:p>
          <a:p>
            <a:pPr marL="514350" indent="-514350" algn="just">
              <a:buFont typeface="+mj-lt"/>
              <a:buAutoNum type="arabicPeriod"/>
            </a:pPr>
            <a:r>
              <a:rPr lang="it-IT" sz="2800" dirty="0"/>
              <a:t>Tutor interno ed esterno;</a:t>
            </a:r>
          </a:p>
          <a:p>
            <a:pPr marL="514350" indent="-514350" algn="just">
              <a:buFont typeface="+mj-lt"/>
              <a:buAutoNum type="arabicPeriod"/>
            </a:pPr>
            <a:r>
              <a:rPr lang="it-IT" sz="2800" dirty="0"/>
              <a:t>Valutazione.</a:t>
            </a:r>
          </a:p>
        </p:txBody>
      </p:sp>
      <p:sp>
        <p:nvSpPr>
          <p:cNvPr id="4" name="Sottotitolo 2">
            <a:extLst>
              <a:ext uri="{FF2B5EF4-FFF2-40B4-BE49-F238E27FC236}">
                <a16:creationId xmlns:a16="http://schemas.microsoft.com/office/drawing/2014/main" id="{2A33E7FA-EC77-4F9B-B757-9C8660F16936}"/>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316081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solidFill>
                  <a:srgbClr val="FF0000"/>
                </a:solidFill>
              </a:rPr>
              <a:t>1. La Convenzione</a:t>
            </a:r>
          </a:p>
        </p:txBody>
      </p:sp>
      <p:sp>
        <p:nvSpPr>
          <p:cNvPr id="3" name="Segnaposto contenuto  2"/>
          <p:cNvSpPr>
            <a:spLocks noGrp="1"/>
          </p:cNvSpPr>
          <p:nvPr>
            <p:ph type="body" idx="1"/>
          </p:nvPr>
        </p:nvSpPr>
        <p:spPr>
          <a:xfrm>
            <a:off x="981844" y="1360848"/>
            <a:ext cx="8686800" cy="4444415"/>
          </a:xfrm>
        </p:spPr>
        <p:txBody>
          <a:bodyPr>
            <a:normAutofit/>
          </a:bodyPr>
          <a:lstStyle/>
          <a:p>
            <a:pPr algn="just"/>
            <a:r>
              <a:rPr lang="it-IT" sz="2800" dirty="0"/>
              <a:t>La convenzione definisce:</a:t>
            </a:r>
          </a:p>
          <a:p>
            <a:pPr marL="457200" indent="-457200" algn="just">
              <a:buFont typeface="Arial" panose="020B0604020202020204" pitchFamily="34" charset="0"/>
              <a:buChar char="•"/>
            </a:pPr>
            <a:r>
              <a:rPr lang="it-IT" sz="2800" dirty="0"/>
              <a:t>le finalità del percorso di alternanza con particolare attenzione alle attività da svolgersi durante l’esperienza di lavoro, alle norme e alle regole da osservare, all’indicazione degli obblighi assicurativi, al rispetto della normativa sulla privacy e sulla sicurezza dei dati, alla sicurezza nei luoghi di lavoro.</a:t>
            </a:r>
          </a:p>
        </p:txBody>
      </p:sp>
      <p:sp>
        <p:nvSpPr>
          <p:cNvPr id="4" name="Sottotitolo 2">
            <a:extLst>
              <a:ext uri="{FF2B5EF4-FFF2-40B4-BE49-F238E27FC236}">
                <a16:creationId xmlns:a16="http://schemas.microsoft.com/office/drawing/2014/main" id="{B4B68D80-C402-4800-BA76-1FCF15584648}"/>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3743838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1844" y="523055"/>
            <a:ext cx="8686800" cy="807368"/>
          </a:xfrm>
        </p:spPr>
        <p:txBody>
          <a:bodyPr>
            <a:normAutofit/>
          </a:bodyPr>
          <a:lstStyle/>
          <a:p>
            <a:r>
              <a:rPr lang="it-IT" sz="4000" dirty="0">
                <a:solidFill>
                  <a:srgbClr val="FF0000"/>
                </a:solidFill>
              </a:rPr>
              <a:t>2. Il Patto Formativo</a:t>
            </a:r>
          </a:p>
        </p:txBody>
      </p:sp>
      <p:sp>
        <p:nvSpPr>
          <p:cNvPr id="3" name="Segnaposto contenuto  2"/>
          <p:cNvSpPr>
            <a:spLocks noGrp="1"/>
          </p:cNvSpPr>
          <p:nvPr>
            <p:ph type="body" idx="1"/>
          </p:nvPr>
        </p:nvSpPr>
        <p:spPr>
          <a:xfrm>
            <a:off x="981844" y="1360848"/>
            <a:ext cx="8686800" cy="4876464"/>
          </a:xfrm>
        </p:spPr>
        <p:txBody>
          <a:bodyPr>
            <a:normAutofit lnSpcReduction="10000"/>
          </a:bodyPr>
          <a:lstStyle/>
          <a:p>
            <a:pPr algn="just"/>
            <a:r>
              <a:rPr lang="it-IT" sz="2800" dirty="0"/>
              <a:t>Lo studente si impegna, tra l’altro, a:</a:t>
            </a:r>
          </a:p>
          <a:p>
            <a:pPr marL="571500" indent="-571500" algn="just">
              <a:buFont typeface="+mj-lt"/>
              <a:buAutoNum type="romanUcPeriod"/>
            </a:pPr>
            <a:r>
              <a:rPr lang="it-IT" sz="2800" dirty="0"/>
              <a:t>rispettare </a:t>
            </a:r>
            <a:r>
              <a:rPr lang="it-IT" sz="2800" b="1" dirty="0"/>
              <a:t>determinati obblighi </a:t>
            </a:r>
            <a:r>
              <a:rPr lang="it-IT" sz="2800" dirty="0"/>
              <a:t>in alternanza (rispetto di persone e cose, abbigliamento e linguaggio adeguati all’ambiente, osservanza delle norme aziendali di orari, di igiene, sicurezza e salute, riservatezza relativamente ai dati acquisiti in azienda);</a:t>
            </a:r>
          </a:p>
          <a:p>
            <a:pPr marL="571500" indent="-571500" algn="just">
              <a:buFont typeface="+mj-lt"/>
              <a:buAutoNum type="romanUcPeriod"/>
            </a:pPr>
            <a:r>
              <a:rPr lang="it-IT" sz="2800" dirty="0"/>
              <a:t>conseguire le </a:t>
            </a:r>
            <a:r>
              <a:rPr lang="it-IT" sz="2800" b="1" dirty="0"/>
              <a:t>competenze</a:t>
            </a:r>
            <a:r>
              <a:rPr lang="it-IT" sz="2800" dirty="0"/>
              <a:t> in esito al percorso,</a:t>
            </a:r>
          </a:p>
          <a:p>
            <a:pPr marL="571500" indent="-571500" algn="just">
              <a:buFont typeface="+mj-lt"/>
              <a:buAutoNum type="romanUcPeriod"/>
            </a:pPr>
            <a:r>
              <a:rPr lang="it-IT" sz="2800" dirty="0"/>
              <a:t>svolgere le attività secondo gli </a:t>
            </a:r>
            <a:r>
              <a:rPr lang="it-IT" sz="2800" b="1" dirty="0"/>
              <a:t>obiettivi, i tempi e le modalità </a:t>
            </a:r>
            <a:r>
              <a:rPr lang="it-IT" sz="2800" dirty="0"/>
              <a:t>previste, seguendo le indicazioni del tutor esterno e del tutor interno e facendo ad essi riferimento per qualsiasi esigenza o evenienza.</a:t>
            </a:r>
          </a:p>
        </p:txBody>
      </p:sp>
      <p:sp>
        <p:nvSpPr>
          <p:cNvPr id="4" name="Sottotitolo 2">
            <a:extLst>
              <a:ext uri="{FF2B5EF4-FFF2-40B4-BE49-F238E27FC236}">
                <a16:creationId xmlns:a16="http://schemas.microsoft.com/office/drawing/2014/main" id="{EC64689C-2600-4625-9A03-4E8277BFB3C7}"/>
              </a:ext>
            </a:extLst>
          </p:cNvPr>
          <p:cNvSpPr txBox="1">
            <a:spLocks/>
          </p:cNvSpPr>
          <p:nvPr/>
        </p:nvSpPr>
        <p:spPr>
          <a:xfrm>
            <a:off x="3430116" y="6473415"/>
            <a:ext cx="2232248" cy="43204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it-IT" i="1" noProof="1"/>
              <a:t>Daniele Sorelli</a:t>
            </a:r>
          </a:p>
        </p:txBody>
      </p:sp>
    </p:spTree>
    <p:extLst>
      <p:ext uri="{BB962C8B-B14F-4D97-AF65-F5344CB8AC3E}">
        <p14:creationId xmlns:p14="http://schemas.microsoft.com/office/powerpoint/2010/main" val="313377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D182A0E-7F17-4A86-A7C5-8846F54E43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Affari - contrasto (widescreen)</Template>
  <TotalTime>0</TotalTime>
  <Words>2346</Words>
  <Application>Microsoft Office PowerPoint</Application>
  <PresentationFormat>Personalizzato</PresentationFormat>
  <Paragraphs>190</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Arial</vt:lpstr>
      <vt:lpstr>Franklin Gothic Medium</vt:lpstr>
      <vt:lpstr>Wingdings</vt:lpstr>
      <vt:lpstr>Business Contrast 16x9</vt:lpstr>
      <vt:lpstr>Alternanza Scuola Lavoro, esperienza ai LNS</vt:lpstr>
      <vt:lpstr>Premessa </vt:lpstr>
      <vt:lpstr>Caratteristiche</vt:lpstr>
      <vt:lpstr>Caratteristiche</vt:lpstr>
      <vt:lpstr>Caratteristiche</vt:lpstr>
      <vt:lpstr>Caratteristiche</vt:lpstr>
      <vt:lpstr>Elementi essenziali dell’Alternanza</vt:lpstr>
      <vt:lpstr>1. La Convenzione</vt:lpstr>
      <vt:lpstr>2. Il Patto Formativo</vt:lpstr>
      <vt:lpstr>3.1 Il TUTOR</vt:lpstr>
      <vt:lpstr>3.2 Il TUTOR</vt:lpstr>
      <vt:lpstr>L’Assicurazione  </vt:lpstr>
      <vt:lpstr>Organizzazione LNS per l’Alternanza Scuola Lavoro</vt:lpstr>
      <vt:lpstr>L’Esperienza dei LNS</vt:lpstr>
      <vt:lpstr>L’Esperienza dei LNS</vt:lpstr>
      <vt:lpstr>L’Esperienza dei LNS</vt:lpstr>
      <vt:lpstr>Studenti in Altenanza presso i LNS</vt:lpstr>
      <vt:lpstr>Questioni applicative e chiarimenti</vt:lpstr>
      <vt:lpstr>Questioni applicative e chiarimenti</vt:lpstr>
      <vt:lpstr>Questioni applicative e chiarimenti</vt:lpstr>
      <vt:lpstr>Questioni applicative e chiarimenti</vt:lpstr>
      <vt:lpstr>Questioni applicative e chiarimenti</vt:lpstr>
      <vt:lpstr>Questioni applicative e chiarimenti</vt:lpstr>
      <vt:lpstr>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2017-05-17T08:59:30Z</dcterms:created>
  <dcterms:modified xsi:type="dcterms:W3CDTF">2017-08-30T08:29:23Z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