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56" r:id="rId3"/>
    <p:sldId id="258" r:id="rId4"/>
    <p:sldId id="259" r:id="rId5"/>
    <p:sldId id="260" r:id="rId6"/>
    <p:sldId id="261" r:id="rId7"/>
    <p:sldId id="267" r:id="rId8"/>
    <p:sldId id="268" r:id="rId9"/>
    <p:sldId id="269" r:id="rId10"/>
    <p:sldId id="265" r:id="rId11"/>
    <p:sldId id="263" r:id="rId12"/>
    <p:sldId id="264" r:id="rId1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6" d="100"/>
          <a:sy n="126" d="100"/>
        </p:scale>
        <p:origin x="-14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4AEF316-594C-024D-8D5D-62FB2336D273}" type="datetimeFigureOut">
              <a:rPr lang="it-IT" smtClean="0"/>
              <a:t>21/09/18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11845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4AEF316-594C-024D-8D5D-62FB2336D273}" type="datetimeFigureOut">
              <a:rPr lang="it-IT" smtClean="0"/>
              <a:t>21/09/18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83832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4AEF316-594C-024D-8D5D-62FB2336D273}" type="datetimeFigureOut">
              <a:rPr lang="it-IT" smtClean="0"/>
              <a:t>21/09/18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41923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4AEF316-594C-024D-8D5D-62FB2336D273}" type="datetimeFigureOut">
              <a:rPr lang="it-IT" smtClean="0"/>
              <a:t>21/09/18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17370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84AEF316-594C-024D-8D5D-62FB2336D273}" type="datetimeFigureOut">
              <a:rPr lang="it-IT" smtClean="0"/>
              <a:t>21/09/18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35315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4AEF316-594C-024D-8D5D-62FB2336D273}" type="datetimeFigureOut">
              <a:rPr lang="it-IT" smtClean="0"/>
              <a:t>21/09/18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87618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4AEF316-594C-024D-8D5D-62FB2336D273}" type="datetimeFigureOut">
              <a:rPr lang="it-IT" smtClean="0"/>
              <a:t>21/09/18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54143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4AEF316-594C-024D-8D5D-62FB2336D273}" type="datetimeFigureOut">
              <a:rPr lang="it-IT" smtClean="0"/>
              <a:t>21/09/18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20320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4AEF316-594C-024D-8D5D-62FB2336D273}" type="datetimeFigureOut">
              <a:rPr lang="it-IT" smtClean="0"/>
              <a:t>21/09/18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8679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21/09/18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192505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84AEF316-594C-024D-8D5D-62FB2336D273}" type="datetimeFigureOut">
              <a:rPr lang="it-IT" smtClean="0"/>
              <a:t>21/09/18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1121148-4734-774E-A234-52B734D73D16}" type="slidenum">
              <a:rPr lang="it-IT" smtClean="0"/>
              <a:t>‹n.›</a:t>
            </a:fld>
            <a:endParaRPr lang="it-IT"/>
          </a:p>
        </p:txBody>
      </p:sp>
    </p:spTree>
    <p:extLst>
      <p:ext uri="{BB962C8B-B14F-4D97-AF65-F5344CB8AC3E}">
        <p14:creationId xmlns:p14="http://schemas.microsoft.com/office/powerpoint/2010/main" val="3323914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EF316-594C-024D-8D5D-62FB2336D273}" type="datetimeFigureOut">
              <a:rPr lang="it-IT" smtClean="0"/>
              <a:t>21/09/18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21148-4734-774E-A234-52B734D73D16}" type="slidenum">
              <a:rPr lang="it-IT" smtClean="0"/>
              <a:t>‹n.›</a:t>
            </a:fld>
            <a:endParaRPr lang="it-IT"/>
          </a:p>
        </p:txBody>
      </p:sp>
    </p:spTree>
    <p:extLst>
      <p:ext uri="{BB962C8B-B14F-4D97-AF65-F5344CB8AC3E}">
        <p14:creationId xmlns:p14="http://schemas.microsoft.com/office/powerpoint/2010/main" val="49519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1866900"/>
            <a:ext cx="9144000" cy="3118116"/>
          </a:xfrm>
          <a:prstGeom prst="rect">
            <a:avLst/>
          </a:prstGeom>
        </p:spPr>
      </p:pic>
    </p:spTree>
    <p:extLst>
      <p:ext uri="{BB962C8B-B14F-4D97-AF65-F5344CB8AC3E}">
        <p14:creationId xmlns:p14="http://schemas.microsoft.com/office/powerpoint/2010/main" val="1120057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341421" y="1692757"/>
            <a:ext cx="3492500" cy="2324100"/>
          </a:xfrm>
          <a:prstGeom prst="rect">
            <a:avLst/>
          </a:prstGeom>
        </p:spPr>
      </p:pic>
      <p:sp>
        <p:nvSpPr>
          <p:cNvPr id="6" name="Titolo 1"/>
          <p:cNvSpPr>
            <a:spLocks noGrp="1"/>
          </p:cNvSpPr>
          <p:nvPr>
            <p:ph type="title"/>
          </p:nvPr>
        </p:nvSpPr>
        <p:spPr>
          <a:xfrm>
            <a:off x="457200" y="274638"/>
            <a:ext cx="8229600" cy="1143000"/>
          </a:xfrm>
        </p:spPr>
        <p:txBody>
          <a:bodyPr/>
          <a:lstStyle/>
          <a:p>
            <a:r>
              <a:rPr lang="it-IT" dirty="0" smtClean="0"/>
              <a:t>Fluidi: Tensione superficiale</a:t>
            </a:r>
            <a:endParaRPr lang="it-IT" dirty="0"/>
          </a:p>
        </p:txBody>
      </p:sp>
      <p:sp>
        <p:nvSpPr>
          <p:cNvPr id="7" name="Rettangolo 6"/>
          <p:cNvSpPr/>
          <p:nvPr/>
        </p:nvSpPr>
        <p:spPr>
          <a:xfrm>
            <a:off x="4196108" y="1841213"/>
            <a:ext cx="4572000" cy="2308324"/>
          </a:xfrm>
          <a:prstGeom prst="rect">
            <a:avLst/>
          </a:prstGeom>
        </p:spPr>
        <p:txBody>
          <a:bodyPr>
            <a:spAutoFit/>
          </a:bodyPr>
          <a:lstStyle/>
          <a:p>
            <a:r>
              <a:rPr lang="it-IT" dirty="0" smtClean="0"/>
              <a:t>Al centro le molecole esercitano la forza di attrazione in tutte le direzioni annullandosi a vicenda, mentre le molecole sulla superficie esercitano una forza solo verso l’interno del liquido, non avendo altro sopra. Questa coesione tra le molecole superficiali fa comportare la superficie come se fosse una membrana elastica.</a:t>
            </a:r>
            <a:endParaRPr lang="it-IT" dirty="0"/>
          </a:p>
        </p:txBody>
      </p:sp>
      <p:sp>
        <p:nvSpPr>
          <p:cNvPr id="8" name="Rettangolo 7"/>
          <p:cNvSpPr/>
          <p:nvPr/>
        </p:nvSpPr>
        <p:spPr>
          <a:xfrm>
            <a:off x="2131127" y="4577127"/>
            <a:ext cx="4572000" cy="1754327"/>
          </a:xfrm>
          <a:prstGeom prst="rect">
            <a:avLst/>
          </a:prstGeom>
        </p:spPr>
        <p:txBody>
          <a:bodyPr>
            <a:spAutoFit/>
          </a:bodyPr>
          <a:lstStyle/>
          <a:p>
            <a:r>
              <a:rPr lang="it-IT" dirty="0" smtClean="0"/>
              <a:t>La forza attrattiva tra le molecole dell’acqua è di tipo elettrico. A causa della sua struttura la molecola dell’acqua si comporta come un dipolo elettrico e poiché le cariche elettriche di segno opposto si attraggono le molecole dell’acqua sono attratte le une dalle altre.</a:t>
            </a:r>
            <a:endParaRPr lang="it-IT" dirty="0"/>
          </a:p>
        </p:txBody>
      </p:sp>
    </p:spTree>
    <p:extLst>
      <p:ext uri="{BB962C8B-B14F-4D97-AF65-F5344CB8AC3E}">
        <p14:creationId xmlns:p14="http://schemas.microsoft.com/office/powerpoint/2010/main" val="2147849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561067" y="1550250"/>
            <a:ext cx="5352996" cy="4731930"/>
          </a:xfrm>
          <a:prstGeom prst="rect">
            <a:avLst/>
          </a:prstGeom>
        </p:spPr>
      </p:pic>
      <p:sp>
        <p:nvSpPr>
          <p:cNvPr id="7" name="CasellaDiTesto 6"/>
          <p:cNvSpPr txBox="1"/>
          <p:nvPr/>
        </p:nvSpPr>
        <p:spPr>
          <a:xfrm>
            <a:off x="3272660" y="5518553"/>
            <a:ext cx="1838171" cy="769441"/>
          </a:xfrm>
          <a:prstGeom prst="rect">
            <a:avLst/>
          </a:prstGeom>
          <a:solidFill>
            <a:schemeClr val="bg1"/>
          </a:solidFill>
        </p:spPr>
        <p:txBody>
          <a:bodyPr wrap="square" rtlCol="0">
            <a:spAutoFit/>
          </a:bodyPr>
          <a:lstStyle/>
          <a:p>
            <a:pPr algn="just"/>
            <a:r>
              <a:rPr lang="it-IT" sz="1100" dirty="0" smtClean="0"/>
              <a:t>All’interno  del liquido ogni molecola è circondata da altre molecole e le forze sono compensate</a:t>
            </a:r>
            <a:endParaRPr lang="it-IT" sz="1100" dirty="0"/>
          </a:p>
        </p:txBody>
      </p:sp>
      <p:sp>
        <p:nvSpPr>
          <p:cNvPr id="8" name="CasellaDiTesto 7"/>
          <p:cNvSpPr txBox="1"/>
          <p:nvPr/>
        </p:nvSpPr>
        <p:spPr>
          <a:xfrm>
            <a:off x="1287802" y="5536230"/>
            <a:ext cx="1838171" cy="600164"/>
          </a:xfrm>
          <a:prstGeom prst="rect">
            <a:avLst/>
          </a:prstGeom>
          <a:solidFill>
            <a:schemeClr val="bg1"/>
          </a:solidFill>
        </p:spPr>
        <p:txBody>
          <a:bodyPr wrap="square" rtlCol="0">
            <a:spAutoFit/>
          </a:bodyPr>
          <a:lstStyle/>
          <a:p>
            <a:pPr algn="just"/>
            <a:r>
              <a:rPr lang="it-IT" sz="1100" dirty="0" smtClean="0"/>
              <a:t>Un legame di tipo elettrico tiene insieme le molecole dell’acqua</a:t>
            </a:r>
            <a:endParaRPr lang="it-IT" sz="1100" dirty="0"/>
          </a:p>
        </p:txBody>
      </p:sp>
      <p:sp>
        <p:nvSpPr>
          <p:cNvPr id="9" name="CasellaDiTesto 8"/>
          <p:cNvSpPr txBox="1"/>
          <p:nvPr/>
        </p:nvSpPr>
        <p:spPr>
          <a:xfrm>
            <a:off x="1561067" y="1612194"/>
            <a:ext cx="2568898" cy="1138773"/>
          </a:xfrm>
          <a:prstGeom prst="rect">
            <a:avLst/>
          </a:prstGeom>
          <a:solidFill>
            <a:schemeClr val="accent6">
              <a:lumMod val="20000"/>
              <a:lumOff val="80000"/>
            </a:schemeClr>
          </a:solidFill>
        </p:spPr>
        <p:txBody>
          <a:bodyPr wrap="square" rtlCol="0">
            <a:spAutoFit/>
          </a:bodyPr>
          <a:lstStyle/>
          <a:p>
            <a:pPr algn="just"/>
            <a:r>
              <a:rPr lang="it-IT" sz="1100" dirty="0" smtClean="0"/>
              <a:t>L’interazione delle particelle sulla superfice dell’acqua fa si che questa si comporti come un trampolino, che può sopportare il peso di piccoli insetti.</a:t>
            </a:r>
          </a:p>
          <a:p>
            <a:pPr algn="just"/>
            <a:r>
              <a:rPr lang="it-IT" sz="1100" dirty="0" smtClean="0"/>
              <a:t>Questo effetto si chiama </a:t>
            </a:r>
            <a:r>
              <a:rPr lang="it-IT" sz="1200" b="1" dirty="0" smtClean="0"/>
              <a:t>Tensione Superficiale</a:t>
            </a:r>
            <a:endParaRPr lang="it-IT" sz="1200" b="1" dirty="0"/>
          </a:p>
        </p:txBody>
      </p:sp>
      <p:sp>
        <p:nvSpPr>
          <p:cNvPr id="10" name="Titolo 1"/>
          <p:cNvSpPr>
            <a:spLocks noGrp="1"/>
          </p:cNvSpPr>
          <p:nvPr>
            <p:ph type="title"/>
          </p:nvPr>
        </p:nvSpPr>
        <p:spPr>
          <a:xfrm>
            <a:off x="457200" y="274638"/>
            <a:ext cx="8229600" cy="1143000"/>
          </a:xfrm>
        </p:spPr>
        <p:txBody>
          <a:bodyPr/>
          <a:lstStyle/>
          <a:p>
            <a:r>
              <a:rPr lang="it-IT" dirty="0" smtClean="0"/>
              <a:t>Fluidi: Tensione superficiale</a:t>
            </a:r>
            <a:endParaRPr lang="it-IT" dirty="0"/>
          </a:p>
        </p:txBody>
      </p:sp>
    </p:spTree>
    <p:extLst>
      <p:ext uri="{BB962C8B-B14F-4D97-AF65-F5344CB8AC3E}">
        <p14:creationId xmlns:p14="http://schemas.microsoft.com/office/powerpoint/2010/main" val="9631977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81649" y="1417638"/>
            <a:ext cx="3728243" cy="2686354"/>
          </a:xfrm>
          <a:prstGeom prst="rect">
            <a:avLst/>
          </a:prstGeom>
        </p:spPr>
      </p:pic>
      <p:pic>
        <p:nvPicPr>
          <p:cNvPr id="5" name="Immagine 4"/>
          <p:cNvPicPr>
            <a:picLocks noChangeAspect="1"/>
          </p:cNvPicPr>
          <p:nvPr/>
        </p:nvPicPr>
        <p:blipFill>
          <a:blip r:embed="rId3"/>
          <a:stretch>
            <a:fillRect/>
          </a:stretch>
        </p:blipFill>
        <p:spPr>
          <a:xfrm>
            <a:off x="4205001" y="3603206"/>
            <a:ext cx="4942873" cy="3254794"/>
          </a:xfrm>
          <a:prstGeom prst="rect">
            <a:avLst/>
          </a:prstGeom>
        </p:spPr>
      </p:pic>
      <p:sp>
        <p:nvSpPr>
          <p:cNvPr id="6" name="Rettangolo 5"/>
          <p:cNvSpPr/>
          <p:nvPr/>
        </p:nvSpPr>
        <p:spPr>
          <a:xfrm>
            <a:off x="3936552" y="1479582"/>
            <a:ext cx="5015148" cy="1200329"/>
          </a:xfrm>
          <a:prstGeom prst="rect">
            <a:avLst/>
          </a:prstGeom>
        </p:spPr>
        <p:txBody>
          <a:bodyPr wrap="square">
            <a:spAutoFit/>
          </a:bodyPr>
          <a:lstStyle/>
          <a:p>
            <a:r>
              <a:rPr lang="it-IT" dirty="0" smtClean="0"/>
              <a:t>La</a:t>
            </a:r>
            <a:r>
              <a:rPr lang="it-IT" dirty="0" smtClean="0">
                <a:solidFill>
                  <a:srgbClr val="FF0000"/>
                </a:solidFill>
              </a:rPr>
              <a:t> tensione superficiale</a:t>
            </a:r>
            <a:r>
              <a:rPr lang="it-IT" dirty="0" smtClean="0"/>
              <a:t> è definita  </a:t>
            </a:r>
            <a:r>
              <a:rPr lang="it-IT" dirty="0"/>
              <a:t>come  il  </a:t>
            </a:r>
            <a:r>
              <a:rPr lang="it-IT" dirty="0" smtClean="0"/>
              <a:t>lavoro necessario  </a:t>
            </a:r>
            <a:r>
              <a:rPr lang="it-IT" dirty="0"/>
              <a:t>per  aumentare  la  superficie  di  un  liquido  di  </a:t>
            </a:r>
            <a:r>
              <a:rPr lang="it-IT" dirty="0" smtClean="0"/>
              <a:t>una quantit</a:t>
            </a:r>
            <a:r>
              <a:rPr lang="it-IT" dirty="0"/>
              <a:t>à</a:t>
            </a:r>
            <a:r>
              <a:rPr lang="it-IT" dirty="0" smtClean="0"/>
              <a:t>  </a:t>
            </a:r>
            <a:r>
              <a:rPr lang="it-IT" dirty="0"/>
              <a:t>unitaria  (ad  esempio  di  1  </a:t>
            </a:r>
            <a:r>
              <a:rPr lang="it-IT" dirty="0" smtClean="0"/>
              <a:t>m</a:t>
            </a:r>
            <a:r>
              <a:rPr lang="is-IS" baseline="30000" dirty="0" smtClean="0"/>
              <a:t>2</a:t>
            </a:r>
            <a:r>
              <a:rPr lang="it-IT" dirty="0" smtClean="0"/>
              <a:t>,  </a:t>
            </a:r>
            <a:r>
              <a:rPr lang="it-IT" dirty="0"/>
              <a:t>se  si  misurano  le  lunghezze  </a:t>
            </a:r>
            <a:r>
              <a:rPr lang="it-IT" dirty="0" smtClean="0"/>
              <a:t>in </a:t>
            </a:r>
            <a:r>
              <a:rPr lang="it-IT" dirty="0"/>
              <a:t>m</a:t>
            </a:r>
            <a:r>
              <a:rPr lang="it-IT" dirty="0" smtClean="0"/>
              <a:t>etri)</a:t>
            </a:r>
            <a:endParaRPr lang="it-IT" dirty="0"/>
          </a:p>
        </p:txBody>
      </p:sp>
      <p:sp>
        <p:nvSpPr>
          <p:cNvPr id="7" name="Rettangolo 6"/>
          <p:cNvSpPr/>
          <p:nvPr/>
        </p:nvSpPr>
        <p:spPr>
          <a:xfrm>
            <a:off x="0" y="4338724"/>
            <a:ext cx="4205001" cy="2400657"/>
          </a:xfrm>
          <a:prstGeom prst="rect">
            <a:avLst/>
          </a:prstGeom>
        </p:spPr>
        <p:txBody>
          <a:bodyPr wrap="square">
            <a:spAutoFit/>
          </a:bodyPr>
          <a:lstStyle/>
          <a:p>
            <a:r>
              <a:rPr lang="it-IT" sz="1500" dirty="0" smtClean="0"/>
              <a:t>La tensione superficiale manifesta  i  suoi  effetti  in  molte  occasioni:</a:t>
            </a:r>
          </a:p>
          <a:p>
            <a:pPr marL="285750" indent="-285750">
              <a:buFont typeface="Arial"/>
              <a:buChar char="•"/>
            </a:pPr>
            <a:r>
              <a:rPr lang="it-IT" sz="1500" dirty="0"/>
              <a:t>l</a:t>
            </a:r>
            <a:r>
              <a:rPr lang="it-IT" sz="1500" dirty="0" smtClean="0"/>
              <a:t>’acqua tende a formare gocce di pioggia, rugiada </a:t>
            </a:r>
            <a:r>
              <a:rPr lang="mr-IN" sz="1500" dirty="0" smtClean="0"/>
              <a:t>…</a:t>
            </a:r>
            <a:r>
              <a:rPr lang="it-IT" sz="1500" dirty="0" smtClean="0"/>
              <a:t> perché </a:t>
            </a:r>
            <a:r>
              <a:rPr lang="it-IT" sz="1500" dirty="0" smtClean="0">
                <a:solidFill>
                  <a:srgbClr val="3366FF"/>
                </a:solidFill>
              </a:rPr>
              <a:t>la sfera è l’oggetto che a parità di volume ha la superfice minore</a:t>
            </a:r>
          </a:p>
          <a:p>
            <a:pPr marL="285750" indent="-285750">
              <a:buFont typeface="Arial"/>
              <a:buChar char="•"/>
            </a:pPr>
            <a:r>
              <a:rPr lang="it-IT" sz="1500" dirty="0"/>
              <a:t>a</a:t>
            </a:r>
            <a:r>
              <a:rPr lang="it-IT" sz="1500" dirty="0" smtClean="0"/>
              <a:t>lcuni insetti riescono a camminare sull’acqua</a:t>
            </a:r>
          </a:p>
          <a:p>
            <a:pPr marL="285750" indent="-285750">
              <a:buFont typeface="Arial"/>
              <a:buChar char="•"/>
            </a:pPr>
            <a:r>
              <a:rPr lang="it-IT" sz="1500" dirty="0" smtClean="0"/>
              <a:t>Per lavare si aggiunge il detersivo, perché questo, </a:t>
            </a:r>
            <a:r>
              <a:rPr lang="it-IT" sz="1500" dirty="0" smtClean="0">
                <a:solidFill>
                  <a:srgbClr val="3366FF"/>
                </a:solidFill>
              </a:rPr>
              <a:t>diminuendo la tensione superficiale</a:t>
            </a:r>
            <a:r>
              <a:rPr lang="it-IT" sz="1500" dirty="0" smtClean="0"/>
              <a:t>, consente all’acqua di infilarsi in tutti i piccoli spazi ed eliminare le macchie</a:t>
            </a:r>
            <a:endParaRPr lang="it-IT" sz="1500" dirty="0"/>
          </a:p>
        </p:txBody>
      </p:sp>
      <p:sp>
        <p:nvSpPr>
          <p:cNvPr id="8" name="Titolo 1"/>
          <p:cNvSpPr>
            <a:spLocks noGrp="1"/>
          </p:cNvSpPr>
          <p:nvPr>
            <p:ph type="title"/>
          </p:nvPr>
        </p:nvSpPr>
        <p:spPr>
          <a:xfrm>
            <a:off x="457200" y="274638"/>
            <a:ext cx="8229600" cy="1143000"/>
          </a:xfrm>
        </p:spPr>
        <p:txBody>
          <a:bodyPr/>
          <a:lstStyle/>
          <a:p>
            <a:r>
              <a:rPr lang="it-IT" dirty="0" smtClean="0"/>
              <a:t>Fluidi: Tensione superficiale</a:t>
            </a:r>
            <a:endParaRPr lang="it-IT" dirty="0"/>
          </a:p>
        </p:txBody>
      </p:sp>
    </p:spTree>
    <p:extLst>
      <p:ext uri="{BB962C8B-B14F-4D97-AF65-F5344CB8AC3E}">
        <p14:creationId xmlns:p14="http://schemas.microsoft.com/office/powerpoint/2010/main" val="4202052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64877"/>
            <a:ext cx="7772400" cy="1470025"/>
          </a:xfrm>
        </p:spPr>
        <p:txBody>
          <a:bodyPr/>
          <a:lstStyle/>
          <a:p>
            <a:r>
              <a:rPr lang="it-IT" dirty="0" smtClean="0"/>
              <a:t>Fluidi: L’aria</a:t>
            </a:r>
            <a:endParaRPr lang="it-IT" dirty="0"/>
          </a:p>
        </p:txBody>
      </p:sp>
      <p:pic>
        <p:nvPicPr>
          <p:cNvPr id="4" name="Immagine 3"/>
          <p:cNvPicPr>
            <a:picLocks noChangeAspect="1"/>
          </p:cNvPicPr>
          <p:nvPr/>
        </p:nvPicPr>
        <p:blipFill>
          <a:blip r:embed="rId2"/>
          <a:stretch>
            <a:fillRect/>
          </a:stretch>
        </p:blipFill>
        <p:spPr>
          <a:xfrm>
            <a:off x="363013" y="1343792"/>
            <a:ext cx="2332214" cy="4855245"/>
          </a:xfrm>
          <a:prstGeom prst="rect">
            <a:avLst/>
          </a:prstGeom>
        </p:spPr>
      </p:pic>
      <p:pic>
        <p:nvPicPr>
          <p:cNvPr id="5" name="Immagine 4" descr="Schermata 2018-09-17 alle 17.3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669" y="1486823"/>
            <a:ext cx="5492290" cy="4762614"/>
          </a:xfrm>
          <a:prstGeom prst="rect">
            <a:avLst/>
          </a:prstGeom>
        </p:spPr>
      </p:pic>
    </p:spTree>
    <p:extLst>
      <p:ext uri="{BB962C8B-B14F-4D97-AF65-F5344CB8AC3E}">
        <p14:creationId xmlns:p14="http://schemas.microsoft.com/office/powerpoint/2010/main" val="33974270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t>Fluidi: pressione atmosferica</a:t>
            </a:r>
            <a:endParaRPr lang="it-IT" dirty="0"/>
          </a:p>
        </p:txBody>
      </p:sp>
      <p:pic>
        <p:nvPicPr>
          <p:cNvPr id="5" name="Immagine 4"/>
          <p:cNvPicPr>
            <a:picLocks noChangeAspect="1"/>
          </p:cNvPicPr>
          <p:nvPr/>
        </p:nvPicPr>
        <p:blipFill>
          <a:blip r:embed="rId2"/>
          <a:stretch>
            <a:fillRect/>
          </a:stretch>
        </p:blipFill>
        <p:spPr>
          <a:xfrm>
            <a:off x="318567" y="1221650"/>
            <a:ext cx="3370277" cy="3370277"/>
          </a:xfrm>
          <a:prstGeom prst="rect">
            <a:avLst/>
          </a:prstGeom>
        </p:spPr>
      </p:pic>
      <p:pic>
        <p:nvPicPr>
          <p:cNvPr id="6" name="Immagine 5"/>
          <p:cNvPicPr>
            <a:picLocks noChangeAspect="1"/>
          </p:cNvPicPr>
          <p:nvPr/>
        </p:nvPicPr>
        <p:blipFill>
          <a:blip r:embed="rId3"/>
          <a:stretch>
            <a:fillRect/>
          </a:stretch>
        </p:blipFill>
        <p:spPr>
          <a:xfrm>
            <a:off x="4929897" y="4206874"/>
            <a:ext cx="3759200" cy="2405432"/>
          </a:xfrm>
          <a:prstGeom prst="rect">
            <a:avLst/>
          </a:prstGeom>
        </p:spPr>
      </p:pic>
      <p:sp>
        <p:nvSpPr>
          <p:cNvPr id="7" name="Rettangolo 6"/>
          <p:cNvSpPr/>
          <p:nvPr/>
        </p:nvSpPr>
        <p:spPr>
          <a:xfrm>
            <a:off x="4221132" y="1399908"/>
            <a:ext cx="4572000" cy="2308324"/>
          </a:xfrm>
          <a:prstGeom prst="rect">
            <a:avLst/>
          </a:prstGeom>
        </p:spPr>
        <p:txBody>
          <a:bodyPr>
            <a:spAutoFit/>
          </a:bodyPr>
          <a:lstStyle/>
          <a:p>
            <a:r>
              <a:rPr lang="it-IT" dirty="0"/>
              <a:t>L</a:t>
            </a:r>
            <a:r>
              <a:rPr lang="it-IT" dirty="0" smtClean="0"/>
              <a:t>a pressione atmosferica è la pressione esercitata dalla colonna d'aria che sovrasta la superficie (terrestre o marina) causata dall'attrazione gravitazionale della terra nei confronti dei componenti dell'aria, cioè  è il peso che hanno Azoto, Ossigeno, Argon, Acqua (vapore), Anidride Carbonica e altri gas minori che compongono l' "aria". </a:t>
            </a:r>
            <a:endParaRPr lang="it-IT" dirty="0"/>
          </a:p>
        </p:txBody>
      </p:sp>
      <p:sp>
        <p:nvSpPr>
          <p:cNvPr id="8" name="Rettangolo 7"/>
          <p:cNvSpPr/>
          <p:nvPr/>
        </p:nvSpPr>
        <p:spPr>
          <a:xfrm>
            <a:off x="219844" y="4908379"/>
            <a:ext cx="4572000" cy="1754327"/>
          </a:xfrm>
          <a:prstGeom prst="rect">
            <a:avLst/>
          </a:prstGeom>
        </p:spPr>
        <p:txBody>
          <a:bodyPr>
            <a:spAutoFit/>
          </a:bodyPr>
          <a:lstStyle/>
          <a:p>
            <a:r>
              <a:rPr lang="it-IT" dirty="0" smtClean="0"/>
              <a:t>l valore della pressione atmosferica varia in funzione della temperatura e della quantità di vapore acqueo contenuto nell'atmosfera e decresce con l'aumentare dell'altitudine, rispetto al livello del mare, del punto in cui viene misurata</a:t>
            </a:r>
            <a:endParaRPr lang="it-IT" dirty="0"/>
          </a:p>
        </p:txBody>
      </p:sp>
    </p:spTree>
    <p:extLst>
      <p:ext uri="{BB962C8B-B14F-4D97-AF65-F5344CB8AC3E}">
        <p14:creationId xmlns:p14="http://schemas.microsoft.com/office/powerpoint/2010/main" val="2535018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457200" y="1762067"/>
            <a:ext cx="2832100" cy="2870200"/>
          </a:xfrm>
          <a:prstGeom prst="rect">
            <a:avLst/>
          </a:prstGeom>
        </p:spPr>
      </p:pic>
      <p:sp>
        <p:nvSpPr>
          <p:cNvPr id="5" name="Rettangolo 4"/>
          <p:cNvSpPr/>
          <p:nvPr/>
        </p:nvSpPr>
        <p:spPr>
          <a:xfrm>
            <a:off x="3878452" y="1762067"/>
            <a:ext cx="4572000" cy="923330"/>
          </a:xfrm>
          <a:prstGeom prst="rect">
            <a:avLst/>
          </a:prstGeom>
        </p:spPr>
        <p:txBody>
          <a:bodyPr>
            <a:spAutoFit/>
          </a:bodyPr>
          <a:lstStyle/>
          <a:p>
            <a:r>
              <a:rPr lang="it-IT" dirty="0" smtClean="0"/>
              <a:t>La pressione  atmosferica è pari  </a:t>
            </a:r>
            <a:r>
              <a:rPr lang="it-IT" dirty="0"/>
              <a:t>a  quella  esercitata  da  </a:t>
            </a:r>
            <a:r>
              <a:rPr lang="it-IT" dirty="0" smtClean="0"/>
              <a:t>una colonna d’acqua </a:t>
            </a:r>
            <a:r>
              <a:rPr lang="mr-IN" dirty="0" smtClean="0"/>
              <a:t>di  </a:t>
            </a:r>
            <a:r>
              <a:rPr lang="mr-IN" dirty="0"/>
              <a:t>10  metri  </a:t>
            </a:r>
            <a:r>
              <a:rPr lang="it-IT" dirty="0"/>
              <a:t>(</a:t>
            </a:r>
            <a:r>
              <a:rPr lang="it-IT" dirty="0" smtClean="0"/>
              <a:t>un  </a:t>
            </a:r>
            <a:r>
              <a:rPr lang="it-IT" dirty="0"/>
              <a:t>palazzo  di  3  piani</a:t>
            </a:r>
            <a:r>
              <a:rPr lang="it-IT" dirty="0" smtClean="0"/>
              <a:t>!)</a:t>
            </a:r>
            <a:endParaRPr lang="it-IT" dirty="0"/>
          </a:p>
        </p:txBody>
      </p:sp>
      <p:pic>
        <p:nvPicPr>
          <p:cNvPr id="6" name="Immagine 5" descr="Schermata 2018-09-18 alle 12.2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694" y="3377468"/>
            <a:ext cx="3228106" cy="3169235"/>
          </a:xfrm>
          <a:prstGeom prst="rect">
            <a:avLst/>
          </a:prstGeom>
        </p:spPr>
      </p:pic>
      <p:sp>
        <p:nvSpPr>
          <p:cNvPr id="7" name="Rettangolo 6"/>
          <p:cNvSpPr/>
          <p:nvPr/>
        </p:nvSpPr>
        <p:spPr>
          <a:xfrm>
            <a:off x="547909" y="5129632"/>
            <a:ext cx="4572000" cy="1477328"/>
          </a:xfrm>
          <a:prstGeom prst="rect">
            <a:avLst/>
          </a:prstGeom>
        </p:spPr>
        <p:txBody>
          <a:bodyPr>
            <a:spAutoFit/>
          </a:bodyPr>
          <a:lstStyle/>
          <a:p>
            <a:r>
              <a:rPr lang="it-IT" dirty="0" smtClean="0"/>
              <a:t>Per la nostra esperienza del bicchiere capovolto, in alcuni libri di testo si trova una la</a:t>
            </a:r>
          </a:p>
          <a:p>
            <a:r>
              <a:rPr lang="it-IT" dirty="0" smtClean="0"/>
              <a:t>spiegazione del tipo:</a:t>
            </a:r>
          </a:p>
          <a:p>
            <a:r>
              <a:rPr lang="it-IT" dirty="0" smtClean="0"/>
              <a:t>• </a:t>
            </a:r>
            <a:r>
              <a:rPr lang="it-IT" dirty="0" smtClean="0">
                <a:solidFill>
                  <a:srgbClr val="FF0000"/>
                </a:solidFill>
              </a:rPr>
              <a:t>Sul fondo agisce la pressione dell’aria</a:t>
            </a:r>
          </a:p>
          <a:p>
            <a:r>
              <a:rPr lang="it-IT" dirty="0" smtClean="0">
                <a:solidFill>
                  <a:srgbClr val="FF0000"/>
                </a:solidFill>
              </a:rPr>
              <a:t>(1kg/cm</a:t>
            </a:r>
            <a:r>
              <a:rPr lang="it-IT" baseline="30000" dirty="0" smtClean="0">
                <a:solidFill>
                  <a:srgbClr val="FF0000"/>
                </a:solidFill>
              </a:rPr>
              <a:t>2</a:t>
            </a:r>
            <a:r>
              <a:rPr lang="it-IT" dirty="0" smtClean="0">
                <a:solidFill>
                  <a:srgbClr val="FF0000"/>
                </a:solidFill>
              </a:rPr>
              <a:t>) per cui l’acqua non cade.</a:t>
            </a:r>
            <a:endParaRPr lang="it-IT" dirty="0">
              <a:solidFill>
                <a:srgbClr val="FF0000"/>
              </a:solidFill>
            </a:endParaRPr>
          </a:p>
        </p:txBody>
      </p:sp>
      <p:sp>
        <p:nvSpPr>
          <p:cNvPr id="8"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t>Fluidi: pressione atmosferica</a:t>
            </a:r>
            <a:endParaRPr lang="it-IT" dirty="0"/>
          </a:p>
        </p:txBody>
      </p:sp>
    </p:spTree>
    <p:extLst>
      <p:ext uri="{BB962C8B-B14F-4D97-AF65-F5344CB8AC3E}">
        <p14:creationId xmlns:p14="http://schemas.microsoft.com/office/powerpoint/2010/main" val="2135097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685800" y="16487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t>Fluidi: pressione atmosferica</a:t>
            </a:r>
            <a:endParaRPr lang="it-IT" dirty="0"/>
          </a:p>
        </p:txBody>
      </p:sp>
      <p:pic>
        <p:nvPicPr>
          <p:cNvPr id="6" name="Immagine 5" descr="Schermata 2018-09-18 alle 12.44.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21622"/>
            <a:ext cx="3632200" cy="4343400"/>
          </a:xfrm>
          <a:prstGeom prst="rect">
            <a:avLst/>
          </a:prstGeom>
        </p:spPr>
      </p:pic>
      <p:pic>
        <p:nvPicPr>
          <p:cNvPr id="7" name="Immagine 6" descr="Schermata 2018-09-18 alle 12.45.4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49" y="1362121"/>
            <a:ext cx="5059573" cy="4454892"/>
          </a:xfrm>
          <a:prstGeom prst="rect">
            <a:avLst/>
          </a:prstGeom>
        </p:spPr>
      </p:pic>
      <p:sp>
        <p:nvSpPr>
          <p:cNvPr id="8" name="Rettangolo 7"/>
          <p:cNvSpPr/>
          <p:nvPr/>
        </p:nvSpPr>
        <p:spPr>
          <a:xfrm>
            <a:off x="604181" y="5565022"/>
            <a:ext cx="7609060" cy="1200329"/>
          </a:xfrm>
          <a:prstGeom prst="rect">
            <a:avLst/>
          </a:prstGeom>
          <a:solidFill>
            <a:schemeClr val="tx2">
              <a:lumMod val="20000"/>
              <a:lumOff val="80000"/>
            </a:schemeClr>
          </a:solidFill>
        </p:spPr>
        <p:txBody>
          <a:bodyPr wrap="square">
            <a:spAutoFit/>
          </a:bodyPr>
          <a:lstStyle/>
          <a:p>
            <a:r>
              <a:rPr lang="it-IT" dirty="0" smtClean="0"/>
              <a:t>Quindi la risposta corretta alla domanda “perché l’acqua non cade?” è:</a:t>
            </a:r>
          </a:p>
          <a:p>
            <a:r>
              <a:rPr lang="it-IT" dirty="0" smtClean="0">
                <a:solidFill>
                  <a:srgbClr val="FF0000"/>
                </a:solidFill>
              </a:rPr>
              <a:t>l’acqua, tirata verso il basso dalla forza di gravità, crea un po’ di vuoto sopra di essa, e la pressione risultante, sommata a quella atmosferica che si esercita dal basso, è sufficiente a mantenere in equilibrio l’acqua.</a:t>
            </a:r>
            <a:endParaRPr lang="it-IT" dirty="0">
              <a:solidFill>
                <a:srgbClr val="FF0000"/>
              </a:solidFill>
            </a:endParaRPr>
          </a:p>
        </p:txBody>
      </p:sp>
    </p:spTree>
    <p:extLst>
      <p:ext uri="{BB962C8B-B14F-4D97-AF65-F5344CB8AC3E}">
        <p14:creationId xmlns:p14="http://schemas.microsoft.com/office/powerpoint/2010/main" val="1638606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Fluidi: Principio di Archimede</a:t>
            </a:r>
            <a:endParaRPr lang="it-IT" dirty="0"/>
          </a:p>
        </p:txBody>
      </p:sp>
      <p:pic>
        <p:nvPicPr>
          <p:cNvPr id="6" name="Immagine 5" descr="elef-25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74" y="1679822"/>
            <a:ext cx="3276600" cy="3276600"/>
          </a:xfrm>
          <a:prstGeom prst="rect">
            <a:avLst/>
          </a:prstGeom>
        </p:spPr>
      </p:pic>
      <p:sp>
        <p:nvSpPr>
          <p:cNvPr id="7" name="Rettangolo 6"/>
          <p:cNvSpPr/>
          <p:nvPr/>
        </p:nvSpPr>
        <p:spPr>
          <a:xfrm>
            <a:off x="4114800" y="2699462"/>
            <a:ext cx="4572000" cy="1508105"/>
          </a:xfrm>
          <a:prstGeom prst="rect">
            <a:avLst/>
          </a:prstGeom>
        </p:spPr>
        <p:txBody>
          <a:bodyPr>
            <a:spAutoFit/>
          </a:bodyPr>
          <a:lstStyle/>
          <a:p>
            <a:pPr algn="ctr"/>
            <a:r>
              <a:rPr lang="it-IT" sz="2000" dirty="0" smtClean="0"/>
              <a:t>Principio di Archimede</a:t>
            </a:r>
          </a:p>
          <a:p>
            <a:endParaRPr lang="it-IT" dirty="0"/>
          </a:p>
          <a:p>
            <a:r>
              <a:rPr lang="it-IT" dirty="0" smtClean="0"/>
              <a:t>“Un corpo immerso in un fluido riceve una spinta verticale dal basso verso l’alto pari al peso del fluido spostato” </a:t>
            </a:r>
            <a:endParaRPr lang="it-IT" dirty="0"/>
          </a:p>
        </p:txBody>
      </p:sp>
    </p:spTree>
    <p:extLst>
      <p:ext uri="{BB962C8B-B14F-4D97-AF65-F5344CB8AC3E}">
        <p14:creationId xmlns:p14="http://schemas.microsoft.com/office/powerpoint/2010/main" val="5186147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3.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95" y="1661138"/>
            <a:ext cx="3107074" cy="4327029"/>
          </a:xfrm>
          <a:prstGeom prst="rect">
            <a:avLst/>
          </a:prstGeom>
        </p:spPr>
      </p:pic>
      <p:sp>
        <p:nvSpPr>
          <p:cNvPr id="5" name="Rettangolo 4"/>
          <p:cNvSpPr/>
          <p:nvPr/>
        </p:nvSpPr>
        <p:spPr>
          <a:xfrm>
            <a:off x="3690188" y="1674673"/>
            <a:ext cx="4572000" cy="1754327"/>
          </a:xfrm>
          <a:prstGeom prst="rect">
            <a:avLst/>
          </a:prstGeom>
        </p:spPr>
        <p:txBody>
          <a:bodyPr>
            <a:spAutoFit/>
          </a:bodyPr>
          <a:lstStyle/>
          <a:p>
            <a:r>
              <a:rPr lang="it-IT" dirty="0" smtClean="0"/>
              <a:t>Il nostro uovo  ha un volume di circa  50 ml che è ovviamente anche il volume di liquido spostato se viene immerso in acqua. Ora se questi  50 ml di acqua  pesano meno dell’uovo, per il principio di Archimede ,  la spinta verso l’alto è insufficiente e l’uovo affonda</a:t>
            </a:r>
            <a:endParaRPr lang="it-IT" dirty="0"/>
          </a:p>
        </p:txBody>
      </p:sp>
      <p:sp>
        <p:nvSpPr>
          <p:cNvPr id="6" name="Titolo 1"/>
          <p:cNvSpPr>
            <a:spLocks noGrp="1"/>
          </p:cNvSpPr>
          <p:nvPr>
            <p:ph type="title"/>
          </p:nvPr>
        </p:nvSpPr>
        <p:spPr>
          <a:xfrm>
            <a:off x="457200" y="274638"/>
            <a:ext cx="8229600" cy="1143000"/>
          </a:xfrm>
        </p:spPr>
        <p:txBody>
          <a:bodyPr/>
          <a:lstStyle/>
          <a:p>
            <a:r>
              <a:rPr lang="it-IT" dirty="0" smtClean="0"/>
              <a:t>Fluidi: Principio di Archimede</a:t>
            </a:r>
            <a:endParaRPr lang="it-IT" dirty="0"/>
          </a:p>
        </p:txBody>
      </p:sp>
    </p:spTree>
    <p:extLst>
      <p:ext uri="{BB962C8B-B14F-4D97-AF65-F5344CB8AC3E}">
        <p14:creationId xmlns:p14="http://schemas.microsoft.com/office/powerpoint/2010/main" val="37201032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8-09-20 alle 16.26.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21854"/>
            <a:ext cx="3347545" cy="4573261"/>
          </a:xfrm>
          <a:prstGeom prst="rect">
            <a:avLst/>
          </a:prstGeom>
        </p:spPr>
      </p:pic>
      <p:sp>
        <p:nvSpPr>
          <p:cNvPr id="5" name="Rettangolo 4"/>
          <p:cNvSpPr/>
          <p:nvPr/>
        </p:nvSpPr>
        <p:spPr>
          <a:xfrm>
            <a:off x="4237408" y="3154935"/>
            <a:ext cx="4572000" cy="1477328"/>
          </a:xfrm>
          <a:prstGeom prst="rect">
            <a:avLst/>
          </a:prstGeom>
        </p:spPr>
        <p:txBody>
          <a:bodyPr>
            <a:spAutoFit/>
          </a:bodyPr>
          <a:lstStyle/>
          <a:p>
            <a:r>
              <a:rPr lang="it-IT" dirty="0" smtClean="0"/>
              <a:t>Se non possiamo alleggerire l’uovo è possibile “appesantire”  l’acqua, o, in termini più scientifici, renderla più densa di modo che lo stesso volume pesi di più e fornisca la spinta di galleggiamento  al nostro uovo.</a:t>
            </a:r>
            <a:endParaRPr lang="it-IT" dirty="0"/>
          </a:p>
        </p:txBody>
      </p:sp>
      <p:sp>
        <p:nvSpPr>
          <p:cNvPr id="6" name="Titolo 1"/>
          <p:cNvSpPr>
            <a:spLocks noGrp="1"/>
          </p:cNvSpPr>
          <p:nvPr>
            <p:ph type="title"/>
          </p:nvPr>
        </p:nvSpPr>
        <p:spPr>
          <a:xfrm>
            <a:off x="457200" y="274638"/>
            <a:ext cx="8229600" cy="1143000"/>
          </a:xfrm>
        </p:spPr>
        <p:txBody>
          <a:bodyPr/>
          <a:lstStyle/>
          <a:p>
            <a:r>
              <a:rPr lang="it-IT" dirty="0" smtClean="0"/>
              <a:t>Fluidi: Principio di Archimede</a:t>
            </a:r>
            <a:endParaRPr lang="it-IT" dirty="0"/>
          </a:p>
        </p:txBody>
      </p:sp>
    </p:spTree>
    <p:extLst>
      <p:ext uri="{BB962C8B-B14F-4D97-AF65-F5344CB8AC3E}">
        <p14:creationId xmlns:p14="http://schemas.microsoft.com/office/powerpoint/2010/main" val="39881031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57200" y="274638"/>
            <a:ext cx="8229600" cy="1143000"/>
          </a:xfrm>
        </p:spPr>
        <p:txBody>
          <a:bodyPr/>
          <a:lstStyle/>
          <a:p>
            <a:r>
              <a:rPr lang="it-IT" dirty="0" smtClean="0"/>
              <a:t>Fluidi: Principio di Archimede</a:t>
            </a:r>
            <a:endParaRPr lang="it-IT" dirty="0"/>
          </a:p>
        </p:txBody>
      </p:sp>
      <p:pic>
        <p:nvPicPr>
          <p:cNvPr id="5" name="Immagine 4" descr="Schermata 2018-09-20 alle 16.28.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444" y="1244142"/>
            <a:ext cx="3525287" cy="4847270"/>
          </a:xfrm>
          <a:prstGeom prst="rect">
            <a:avLst/>
          </a:prstGeom>
        </p:spPr>
      </p:pic>
      <p:sp>
        <p:nvSpPr>
          <p:cNvPr id="6" name="Rettangolo 5"/>
          <p:cNvSpPr/>
          <p:nvPr/>
        </p:nvSpPr>
        <p:spPr>
          <a:xfrm>
            <a:off x="4258058" y="4969241"/>
            <a:ext cx="4572000" cy="1200329"/>
          </a:xfrm>
          <a:prstGeom prst="rect">
            <a:avLst/>
          </a:prstGeom>
        </p:spPr>
        <p:txBody>
          <a:bodyPr>
            <a:spAutoFit/>
          </a:bodyPr>
          <a:lstStyle/>
          <a:p>
            <a:r>
              <a:rPr lang="it-IT" dirty="0" smtClean="0"/>
              <a:t>Aggiungendo un congruo volume di sale si farà aumentare la densità  dell’acqua: ora i nostri 50ml di acqua eguaglieranno  o supereranno  il peso dell’uovo che comincerà a galleggiare</a:t>
            </a:r>
            <a:endParaRPr lang="it-IT" dirty="0"/>
          </a:p>
        </p:txBody>
      </p:sp>
    </p:spTree>
    <p:extLst>
      <p:ext uri="{BB962C8B-B14F-4D97-AF65-F5344CB8AC3E}">
        <p14:creationId xmlns:p14="http://schemas.microsoft.com/office/powerpoint/2010/main" val="9628070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5593</TotalTime>
  <Words>670</Words>
  <Application>Microsoft Macintosh PowerPoint</Application>
  <PresentationFormat>Presentazione su schermo (4:3)</PresentationFormat>
  <Paragraphs>37</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di PowerPoint</vt:lpstr>
      <vt:lpstr>Fluidi: L’aria</vt:lpstr>
      <vt:lpstr>Presentazione di PowerPoint</vt:lpstr>
      <vt:lpstr>Presentazione di PowerPoint</vt:lpstr>
      <vt:lpstr>Presentazione di PowerPoint</vt:lpstr>
      <vt:lpstr>Fluidi: Principio di Archimede</vt:lpstr>
      <vt:lpstr>Fluidi: Principio di Archimede</vt:lpstr>
      <vt:lpstr>Fluidi: Principio di Archimede</vt:lpstr>
      <vt:lpstr>Fluidi: Principio di Archimede</vt:lpstr>
      <vt:lpstr>Fluidi: Tensione superficiale</vt:lpstr>
      <vt:lpstr>Fluidi: Tensione superficiale</vt:lpstr>
      <vt:lpstr>Fluidi: Tensione superficiale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Fluidi: L’aria</dc:title>
  <dc:creator>Giuseppe Tagliente</dc:creator>
  <cp:lastModifiedBy>Giuseppe Tagliente</cp:lastModifiedBy>
  <cp:revision>24</cp:revision>
  <dcterms:created xsi:type="dcterms:W3CDTF">2018-09-17T15:28:18Z</dcterms:created>
  <dcterms:modified xsi:type="dcterms:W3CDTF">2018-09-21T12:44:45Z</dcterms:modified>
</cp:coreProperties>
</file>