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io Gargano" userId="d0940c83-ef2a-40fe-9394-abeb94dcaa94" providerId="ADAL" clId="{9E2CB69E-0E82-463C-BFA8-5A697DEC1A98}"/>
    <pc:docChg chg="delSld">
      <pc:chgData name="Fabio Gargano" userId="d0940c83-ef2a-40fe-9394-abeb94dcaa94" providerId="ADAL" clId="{9E2CB69E-0E82-463C-BFA8-5A697DEC1A98}" dt="2019-01-02T18:27:55.081" v="0" actId="2696"/>
      <pc:docMkLst>
        <pc:docMk/>
      </pc:docMkLst>
      <pc:sldChg chg="del">
        <pc:chgData name="Fabio Gargano" userId="d0940c83-ef2a-40fe-9394-abeb94dcaa94" providerId="ADAL" clId="{9E2CB69E-0E82-463C-BFA8-5A697DEC1A98}" dt="2019-01-02T18:27:55.081" v="0" actId="2696"/>
        <pc:sldMkLst>
          <pc:docMk/>
          <pc:sldMk cId="824679286" sldId="2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94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674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596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975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04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97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62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89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362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534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50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862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03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920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13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327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8DC9AC-0B35-4CA7-948D-FB8AAB8F7A60}" type="datetimeFigureOut">
              <a:rPr lang="it-IT" smtClean="0"/>
              <a:t>02/01/2019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D649-4393-4DEE-8D73-AAB2D17BEFC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279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179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Paracadute</a:t>
            </a:r>
            <a:r>
              <a:rPr lang="en-US" dirty="0"/>
              <a:t> </a:t>
            </a:r>
            <a:r>
              <a:rPr lang="en-US" dirty="0" err="1"/>
              <a:t>Magentico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1975" y="1624293"/>
            <a:ext cx="5849328" cy="4805082"/>
          </a:xfrm>
        </p:spPr>
        <p:txBody>
          <a:bodyPr>
            <a:normAutofit fontScale="92500"/>
          </a:bodyPr>
          <a:lstStyle/>
          <a:p>
            <a:r>
              <a:rPr lang="it-IT" dirty="0"/>
              <a:t>Il magnete in caduta libera all’interno di un cilindro di materiale conduttore (rame, ottone, alluminio) genera una forza elettromotrice indotta che fa circolare corrente nel tubo cilindrico e questo porta all’instaurarsi di  una campo magnetico che si oppone alla caduta del corpo</a:t>
            </a:r>
          </a:p>
          <a:p>
            <a:r>
              <a:rPr lang="it-IT" dirty="0"/>
              <a:t>Il corpo non cade quindi soggetto alla sola forza peso, ma vi è una seconda forza che lo rallenta (simile all’attrito viscoso) ed il corpo cade con velocità costante (velocità limite) come un paracadute in aria</a:t>
            </a:r>
          </a:p>
          <a:p>
            <a:r>
              <a:rPr lang="it-IT" dirty="0"/>
              <a:t>Lo stesso effetto è visibile se il magnete (sferico o cilindrico) rotola su di un piano inclinato realizzato con materiale conduttore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2433917"/>
            <a:ext cx="3357321" cy="310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2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Fibra Ottica</a:t>
            </a:r>
          </a:p>
        </p:txBody>
      </p:sp>
      <p:pic>
        <p:nvPicPr>
          <p:cNvPr id="1026" name="Picture 2" descr="https://upload.wikimedia.org/wikipedia/commons/thumb/f/f7/Optical_fiber_reflection_angles.svg/588px-Optical_fiber_reflection_angl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306879"/>
            <a:ext cx="7672357" cy="2022475"/>
          </a:xfrm>
          <a:prstGeom prst="rect">
            <a:avLst/>
          </a:prstGeom>
          <a:solidFill>
            <a:schemeClr val="accent3">
              <a:alpha val="69000"/>
            </a:schemeClr>
          </a:solidFill>
        </p:spPr>
      </p:pic>
      <p:sp>
        <p:nvSpPr>
          <p:cNvPr id="4" name="Rectangle 3"/>
          <p:cNvSpPr/>
          <p:nvPr/>
        </p:nvSpPr>
        <p:spPr>
          <a:xfrm>
            <a:off x="957943" y="418351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/>
              <a:t>In figura è rappresentato come due raggi luminosi, cioè due treni dir </a:t>
            </a:r>
            <a:r>
              <a:rPr lang="it-IT" dirty="0" err="1"/>
              <a:t>adiazione</a:t>
            </a:r>
            <a:r>
              <a:rPr lang="it-IT" dirty="0"/>
              <a:t> elettromagnetica, incidono sull'interfaccia tra nucleo e mantello all'interno della fibra ottica. Il fascio a incide con un angolo </a:t>
            </a:r>
            <a:r>
              <a:rPr lang="it-IT" dirty="0">
                <a:sym typeface="Symbol" panose="05050102010706020507" pitchFamily="18" charset="2"/>
              </a:rPr>
              <a:t></a:t>
            </a:r>
            <a:r>
              <a:rPr lang="it-IT" baseline="-25000" dirty="0">
                <a:sym typeface="Symbol" panose="05050102010706020507" pitchFamily="18" charset="2"/>
              </a:rPr>
              <a:t>a </a:t>
            </a:r>
            <a:r>
              <a:rPr lang="it-IT" dirty="0"/>
              <a:t>superiore all'angolo critico di riflessione totale e rimane intrappolato nel nucleo; il fascio b incide con un angolo </a:t>
            </a:r>
            <a:r>
              <a:rPr lang="it-IT" dirty="0">
                <a:sym typeface="Symbol" panose="05050102010706020507" pitchFamily="18" charset="2"/>
              </a:rPr>
              <a:t></a:t>
            </a:r>
            <a:r>
              <a:rPr lang="it-IT" baseline="-25000" dirty="0">
                <a:sym typeface="Symbol" panose="05050102010706020507" pitchFamily="18" charset="2"/>
              </a:rPr>
              <a:t>b</a:t>
            </a:r>
            <a:r>
              <a:rPr lang="it-IT" dirty="0"/>
              <a:t> inferiore all'angolo critico e viene rifratto esternamente e quindi perso.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00904" y="1306879"/>
            <a:ext cx="33360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In ottica geometrica, nel contesto della rifrazione, l'angolo critico (noto anche come angolo limite) è quell'angolo d'incidenza oltre il quale si ottiene una riflessione interna totale.</a:t>
            </a:r>
          </a:p>
          <a:p>
            <a:endParaRPr lang="en-US" dirty="0"/>
          </a:p>
          <a:p>
            <a:r>
              <a:rPr lang="it-IT" dirty="0">
                <a:sym typeface="Symbol" panose="05050102010706020507" pitchFamily="18" charset="2"/>
              </a:rPr>
              <a:t></a:t>
            </a:r>
            <a:r>
              <a:rPr lang="it-IT" baseline="-25000" dirty="0">
                <a:sym typeface="Symbol" panose="05050102010706020507" pitchFamily="18" charset="2"/>
              </a:rPr>
              <a:t>c </a:t>
            </a:r>
            <a:r>
              <a:rPr lang="it-IT" dirty="0">
                <a:sym typeface="Symbol" panose="05050102010706020507" pitchFamily="18" charset="2"/>
              </a:rPr>
              <a:t>= </a:t>
            </a:r>
            <a:r>
              <a:rPr lang="it-IT" dirty="0" err="1">
                <a:sym typeface="Symbol" panose="05050102010706020507" pitchFamily="18" charset="2"/>
              </a:rPr>
              <a:t>arcsin</a:t>
            </a:r>
            <a:r>
              <a:rPr lang="it-IT" dirty="0">
                <a:sym typeface="Symbol" panose="05050102010706020507" pitchFamily="18" charset="2"/>
              </a:rPr>
              <a:t>(n2/n1)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it-IT" dirty="0">
                <a:sym typeface="Symbol" panose="05050102010706020507" pitchFamily="18" charset="2"/>
              </a:rPr>
              <a:t>Deriva dalla legge di </a:t>
            </a:r>
            <a:r>
              <a:rPr lang="it-IT" dirty="0" err="1">
                <a:sym typeface="Symbol" panose="05050102010706020507" pitchFamily="18" charset="2"/>
              </a:rPr>
              <a:t>Snell</a:t>
            </a:r>
            <a:endParaRPr lang="it-IT" dirty="0">
              <a:sym typeface="Symbol" panose="05050102010706020507" pitchFamily="18" charset="2"/>
            </a:endParaRP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n1 sin(</a:t>
            </a:r>
            <a:r>
              <a:rPr lang="it-IT" dirty="0">
                <a:sym typeface="Symbol" panose="05050102010706020507" pitchFamily="18" charset="2"/>
              </a:rPr>
              <a:t></a:t>
            </a:r>
            <a:r>
              <a:rPr lang="it-IT" baseline="-25000" dirty="0">
                <a:sym typeface="Symbol" panose="05050102010706020507" pitchFamily="18" charset="2"/>
              </a:rPr>
              <a:t>1</a:t>
            </a:r>
            <a:r>
              <a:rPr lang="it-IT" dirty="0">
                <a:sym typeface="Symbol" panose="05050102010706020507" pitchFamily="18" charset="2"/>
              </a:rPr>
              <a:t>) = </a:t>
            </a:r>
            <a:r>
              <a:rPr lang="en-US" dirty="0">
                <a:sym typeface="Symbol" panose="05050102010706020507" pitchFamily="18" charset="2"/>
              </a:rPr>
              <a:t>n2 sin(</a:t>
            </a:r>
            <a:r>
              <a:rPr lang="it-IT" dirty="0">
                <a:sym typeface="Symbol" panose="05050102010706020507" pitchFamily="18" charset="2"/>
              </a:rPr>
              <a:t></a:t>
            </a:r>
            <a:r>
              <a:rPr lang="it-IT" baseline="-25000" dirty="0">
                <a:sym typeface="Symbol" panose="05050102010706020507" pitchFamily="18" charset="2"/>
              </a:rPr>
              <a:t>2</a:t>
            </a:r>
            <a:r>
              <a:rPr lang="it-IT" dirty="0">
                <a:sym typeface="Symbol" panose="05050102010706020507" pitchFamily="18" charset="2"/>
              </a:rPr>
              <a:t>) </a:t>
            </a:r>
            <a:endParaRPr lang="it-IT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9" name="Rectangle 8"/>
          <p:cNvSpPr/>
          <p:nvPr/>
        </p:nvSpPr>
        <p:spPr>
          <a:xfrm>
            <a:off x="6461868" y="2133450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n2</a:t>
            </a:r>
            <a:endParaRPr lang="it-IT" dirty="0"/>
          </a:p>
        </p:txBody>
      </p:sp>
      <p:sp>
        <p:nvSpPr>
          <p:cNvPr id="11" name="Rectangle 10"/>
          <p:cNvSpPr/>
          <p:nvPr/>
        </p:nvSpPr>
        <p:spPr>
          <a:xfrm>
            <a:off x="6461868" y="2960022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ym typeface="Symbol" panose="05050102010706020507" pitchFamily="18" charset="2"/>
              </a:rPr>
              <a:t>n1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126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Filtro polarizzatore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829" y="1409824"/>
            <a:ext cx="8946541" cy="4195481"/>
          </a:xfrm>
        </p:spPr>
        <p:txBody>
          <a:bodyPr/>
          <a:lstStyle/>
          <a:p>
            <a:r>
              <a:rPr lang="it-IT" dirty="0"/>
              <a:t>Un polarizzatore (anche detto filtro polarizzante o lente polarizzata) è un filtro che blocca la radiazione elettromagnetica a seconda della sua polarizzazione.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2" y="4268822"/>
            <a:ext cx="2476500" cy="1857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793" y="4268822"/>
            <a:ext cx="4727457" cy="2446459"/>
          </a:xfrm>
          <a:prstGeom prst="rect">
            <a:avLst/>
          </a:prstGeom>
        </p:spPr>
      </p:pic>
      <p:pic>
        <p:nvPicPr>
          <p:cNvPr id="2052" name="Picture 4" descr="Image result for polarizzato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10" y="3100436"/>
            <a:ext cx="3663669" cy="19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860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26478"/>
          </a:xfrm>
        </p:spPr>
        <p:txBody>
          <a:bodyPr/>
          <a:lstStyle/>
          <a:p>
            <a:r>
              <a:rPr lang="it-IT" dirty="0"/>
              <a:t>Birifrangenza e nastro adesiva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279196"/>
            <a:ext cx="8946541" cy="1604682"/>
          </a:xfrm>
        </p:spPr>
        <p:txBody>
          <a:bodyPr>
            <a:normAutofit fontScale="92500"/>
          </a:bodyPr>
          <a:lstStyle/>
          <a:p>
            <a:r>
              <a:rPr lang="it-IT" dirty="0"/>
              <a:t>Un materiale birifrangente presente indici di rifrazione diversi nelle varie direzioni di propagazione della luce</a:t>
            </a:r>
          </a:p>
          <a:p>
            <a:r>
              <a:rPr lang="it-IT" dirty="0"/>
              <a:t>Un esempio di materiale birifrangente è il nastro adesivo trasparente</a:t>
            </a:r>
          </a:p>
          <a:p>
            <a:r>
              <a:rPr lang="it-IT" dirty="0"/>
              <a:t>La luce che attraversa un materiale birifrangente ne esce polarizzata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47302" y="2812244"/>
            <a:ext cx="9404723" cy="754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Luce polarizzata	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05484" y="3567165"/>
            <a:ext cx="8946541" cy="2329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it-IT" dirty="0"/>
              <a:t>Una semplice sorgente di luce polarizzata è lo schermo del cellullare</a:t>
            </a:r>
          </a:p>
          <a:p>
            <a:r>
              <a:rPr lang="it-IT" dirty="0"/>
              <a:t>Lo schermo ha un sottile filtro polarizzatore per permettere di vedere meglio lo schermo anche in piena luce </a:t>
            </a:r>
          </a:p>
          <a:p>
            <a:pPr lvl="1"/>
            <a:r>
              <a:rPr lang="it-IT" dirty="0"/>
              <a:t>Simili agli occhiali Polaroid “da guida” che eliminano la luce riflessa (polarizzata per riflessione)</a:t>
            </a:r>
          </a:p>
        </p:txBody>
      </p:sp>
    </p:spTree>
    <p:extLst>
      <p:ext uri="{BB962C8B-B14F-4D97-AF65-F5344CB8AC3E}">
        <p14:creationId xmlns:p14="http://schemas.microsoft.com/office/powerpoint/2010/main" val="2132227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8970" y="1600742"/>
            <a:ext cx="548137" cy="40665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381837" y="854110"/>
            <a:ext cx="21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Sorgente di luce polarizzata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024554" y="1600742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96569" y="2526865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168584" y="3634006"/>
            <a:ext cx="20097" cy="2498985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792486" y="1600742"/>
            <a:ext cx="548137" cy="406652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4372707" y="854109"/>
            <a:ext cx="2190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Filtro polarizzatore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306286" y="1939332"/>
            <a:ext cx="4873450" cy="502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287866" y="3106613"/>
            <a:ext cx="4873450" cy="50242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287866" y="3790593"/>
            <a:ext cx="4873450" cy="5024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339786" y="4354281"/>
            <a:ext cx="4873450" cy="50242"/>
          </a:xfrm>
          <a:prstGeom prst="straightConnector1">
            <a:avLst/>
          </a:prstGeom>
          <a:ln w="317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03038" y="5403151"/>
            <a:ext cx="4873450" cy="502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25185" y="1682803"/>
            <a:ext cx="18420" cy="8440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034395" y="2526865"/>
            <a:ext cx="9210" cy="1107141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25185" y="3635678"/>
            <a:ext cx="25727" cy="393711"/>
          </a:xfrm>
          <a:prstGeom prst="line">
            <a:avLst/>
          </a:prstGeom>
          <a:ln w="539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025185" y="4099727"/>
            <a:ext cx="21122" cy="926123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25185" y="5096188"/>
            <a:ext cx="18420" cy="844062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5185" y="943731"/>
            <a:ext cx="2190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Immagine colorata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48730" y="1939332"/>
            <a:ext cx="31350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colore dipende sia dalla orientazione del nastro adesivo che dallo spessore del nastro, ovvero dal numero di pezzi di nastro sovrapposti </a:t>
            </a:r>
          </a:p>
        </p:txBody>
      </p:sp>
    </p:spTree>
    <p:extLst>
      <p:ext uri="{BB962C8B-B14F-4D97-AF65-F5344CB8AC3E}">
        <p14:creationId xmlns:p14="http://schemas.microsoft.com/office/powerpoint/2010/main" val="221013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Figure di </a:t>
            </a:r>
            <a:r>
              <a:rPr lang="it-IT" dirty="0" err="1"/>
              <a:t>Chladani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588" y="1550502"/>
            <a:ext cx="5408021" cy="344353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One of </a:t>
            </a:r>
            <a:r>
              <a:rPr lang="en-US" dirty="0" err="1"/>
              <a:t>Chladni's</a:t>
            </a:r>
            <a:r>
              <a:rPr lang="en-US" dirty="0"/>
              <a:t> best-known achievements was inventing a technique to show the various modes of vibration on a rigid surface. When resonating, a plate or membrane is divided into regions that vibrate in opposite directions, bounded by lines where no vibration occurs (nodal lines). </a:t>
            </a:r>
            <a:r>
              <a:rPr lang="en-US" dirty="0" err="1"/>
              <a:t>Chladni</a:t>
            </a:r>
            <a:r>
              <a:rPr lang="en-US" dirty="0"/>
              <a:t> repeated the pioneering experiments of Robert Hooke who, on July 8, 1680, had observed the nodal patterns associated with the vibrations of glass plates. Hooke ran a violin bow along the edge of a plate covered with flour and saw the nodal patterns emerge.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99" y="1550502"/>
            <a:ext cx="3838470" cy="2155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933" y="4033028"/>
            <a:ext cx="3765201" cy="21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03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Modi di vibrazione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14518"/>
            <a:ext cx="8946541" cy="2500032"/>
          </a:xfrm>
        </p:spPr>
        <p:txBody>
          <a:bodyPr/>
          <a:lstStyle/>
          <a:p>
            <a:r>
              <a:rPr lang="en-US" dirty="0"/>
              <a:t>All objects, including </a:t>
            </a:r>
            <a:r>
              <a:rPr lang="en-US" dirty="0" err="1"/>
              <a:t>Chladni</a:t>
            </a:r>
            <a:r>
              <a:rPr lang="en-US" dirty="0"/>
              <a:t> plates, have a set of natural frequencies at which they vibrate. A system, such as standing waves in a musical instrument, tends to vibrate at certain discrete frequencies called natural frequencies or </a:t>
            </a:r>
            <a:r>
              <a:rPr lang="en-US" dirty="0" err="1"/>
              <a:t>eigenfrequencies</a:t>
            </a:r>
            <a:r>
              <a:rPr lang="en-US" dirty="0"/>
              <a:t>. Once vibrating at a certain frequency, a structure deforms into a corresponding shape: the </a:t>
            </a:r>
            <a:r>
              <a:rPr lang="en-US" dirty="0" err="1"/>
              <a:t>eigenmode</a:t>
            </a:r>
            <a:r>
              <a:rPr lang="en-US" dirty="0"/>
              <a:t>.</a:t>
            </a:r>
            <a:endParaRPr lang="it-IT" dirty="0"/>
          </a:p>
        </p:txBody>
      </p:sp>
      <p:pic>
        <p:nvPicPr>
          <p:cNvPr id="4098" name="Picture 2" descr="A graphic showing the first six eigenmodes of a simple rectangular plat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58" y="3861328"/>
            <a:ext cx="5643868" cy="219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3/31/Chladni_guitar.svg/550px-Chladni_guitar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3684520"/>
            <a:ext cx="4673600" cy="254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63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Motore omopolare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60" y="1479666"/>
            <a:ext cx="2840427" cy="4842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5571" y="1606370"/>
            <a:ext cx="62666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pila è un generatore di tensione che fa scorrere una corrente I nel filo di rame.</a:t>
            </a:r>
          </a:p>
          <a:p>
            <a:endParaRPr lang="en-US" dirty="0"/>
          </a:p>
          <a:p>
            <a:r>
              <a:rPr lang="it-IT" dirty="0"/>
              <a:t>Il magnete sul fondo della pila genera un campo magnetico B</a:t>
            </a:r>
          </a:p>
          <a:p>
            <a:endParaRPr lang="it-IT" dirty="0"/>
          </a:p>
          <a:p>
            <a:r>
              <a:rPr lang="it-IT" dirty="0"/>
              <a:t>L’interazione fra il campo magnetico B e la corrente I genera una forza </a:t>
            </a:r>
            <a:r>
              <a:rPr lang="it-IT" b="1" dirty="0"/>
              <a:t>F</a:t>
            </a:r>
            <a:r>
              <a:rPr lang="it-IT" dirty="0"/>
              <a:t>=</a:t>
            </a:r>
            <a:r>
              <a:rPr lang="it-IT" b="1" dirty="0"/>
              <a:t>I</a:t>
            </a:r>
            <a:r>
              <a:rPr lang="it-IT" dirty="0"/>
              <a:t> L X </a:t>
            </a:r>
            <a:r>
              <a:rPr lang="it-IT" b="1" dirty="0"/>
              <a:t>B </a:t>
            </a:r>
            <a:r>
              <a:rPr lang="it-IT" dirty="0"/>
              <a:t>che mette in moto la spira </a:t>
            </a:r>
            <a:endParaRPr lang="it-IT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02" y="4190012"/>
            <a:ext cx="31718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0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Correnti</a:t>
            </a:r>
            <a:r>
              <a:rPr lang="en-US" dirty="0"/>
              <a:t> </a:t>
            </a:r>
            <a:r>
              <a:rPr lang="en-US" dirty="0" err="1"/>
              <a:t>Parassite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687158"/>
            <a:ext cx="8946541" cy="4879897"/>
          </a:xfrm>
        </p:spPr>
        <p:txBody>
          <a:bodyPr>
            <a:normAutofit/>
          </a:bodyPr>
          <a:lstStyle/>
          <a:p>
            <a:r>
              <a:rPr lang="it-IT" dirty="0"/>
              <a:t>Le correnti parassite o correnti di Foucault sono delle correnti indotte in masse metalliche conduttrici che si trovano immerse in un campo magnetico variabile o che, muovendosi, attraversano un campo magnetico costante o variabile. In ogni caso è la variazione del flusso magnetico che genera queste correnti. Il fenomeno fu scoperto dal fisico francese Jean Bernard Léon Foucault nel 1851.</a:t>
            </a:r>
          </a:p>
          <a:p>
            <a:endParaRPr lang="en-US" dirty="0"/>
          </a:p>
          <a:p>
            <a:r>
              <a:rPr lang="en-US" dirty="0" err="1"/>
              <a:t>Freno</a:t>
            </a:r>
            <a:r>
              <a:rPr lang="en-US" dirty="0"/>
              <a:t> </a:t>
            </a:r>
            <a:r>
              <a:rPr lang="en-US" dirty="0" err="1"/>
              <a:t>Magnetico</a:t>
            </a:r>
            <a:r>
              <a:rPr lang="en-US" dirty="0"/>
              <a:t>:</a:t>
            </a:r>
          </a:p>
          <a:p>
            <a:pPr lvl="1"/>
            <a:r>
              <a:rPr lang="it-IT" dirty="0"/>
              <a:t>Un freno magnetico, come un comune freno ad attrito, è un dispositivo utilizzato per rallentare un mobile. A differenza dei freni ad attrito, che applicano una forza fra due parti in movimento relativo, i freni magnetici rallentano un mobile generando correnti parassite per induzione elettromagnetica. La forza di rallentamento interviene senza contatto fra le parti, ed è dovuta alla trasformazione in calore delle correnti indotte.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69273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MyColor_01">
      <a:dk1>
        <a:srgbClr val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1823</TotalTime>
  <Words>753</Words>
  <Application>Microsoft Office PowerPoint</Application>
  <PresentationFormat>Widescreen</PresentationFormat>
  <Paragraphs>44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PowerPoint Presentation</vt:lpstr>
      <vt:lpstr>Fibra Ottica</vt:lpstr>
      <vt:lpstr>Filtro polarizzatore</vt:lpstr>
      <vt:lpstr>Birifrangenza e nastro adesiva</vt:lpstr>
      <vt:lpstr>PowerPoint Presentation</vt:lpstr>
      <vt:lpstr>Figure di Chladani</vt:lpstr>
      <vt:lpstr>Modi di vibrazione</vt:lpstr>
      <vt:lpstr>Motore omopolare</vt:lpstr>
      <vt:lpstr>Correnti Parassite</vt:lpstr>
      <vt:lpstr>Paracadute Magentico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Gargano</dc:creator>
  <cp:lastModifiedBy>Fabio Gargano</cp:lastModifiedBy>
  <cp:revision>18</cp:revision>
  <dcterms:created xsi:type="dcterms:W3CDTF">2018-10-09T18:47:44Z</dcterms:created>
  <dcterms:modified xsi:type="dcterms:W3CDTF">2019-01-02T18:27:58Z</dcterms:modified>
</cp:coreProperties>
</file>