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371" r:id="rId2"/>
    <p:sldId id="361" r:id="rId3"/>
    <p:sldId id="369" r:id="rId4"/>
    <p:sldId id="363" r:id="rId5"/>
    <p:sldId id="370" r:id="rId6"/>
    <p:sldId id="378" r:id="rId7"/>
    <p:sldId id="372" r:id="rId8"/>
    <p:sldId id="373" r:id="rId9"/>
    <p:sldId id="374" r:id="rId10"/>
    <p:sldId id="376" r:id="rId11"/>
    <p:sldId id="375" r:id="rId12"/>
    <p:sldId id="379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Sezione predefinita" id="{9C5A3F82-7AE7-4F4E-9C94-A222B62227CE}">
          <p14:sldIdLst>
            <p14:sldId id="371"/>
            <p14:sldId id="361"/>
            <p14:sldId id="369"/>
            <p14:sldId id="363"/>
            <p14:sldId id="370"/>
            <p14:sldId id="378"/>
            <p14:sldId id="372"/>
            <p14:sldId id="373"/>
            <p14:sldId id="374"/>
            <p14:sldId id="376"/>
            <p14:sldId id="375"/>
            <p14:sldId id="379"/>
          </p14:sldIdLst>
        </p14:section>
        <p14:section name="Sezione senza titolo" id="{01E93E04-B41B-7A4B-9A1F-BE6C5ED97F9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9C902"/>
    <a:srgbClr val="4F81BD"/>
    <a:srgbClr val="FF0000"/>
    <a:srgbClr val="996633"/>
    <a:srgbClr val="21F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36" autoAdjust="0"/>
  </p:normalViewPr>
  <p:slideViewPr>
    <p:cSldViewPr snapToGrid="0" snapToObjects="1">
      <p:cViewPr>
        <p:scale>
          <a:sx n="108" d="100"/>
          <a:sy n="108" d="100"/>
        </p:scale>
        <p:origin x="-28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1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618DF-71F0-5247-A2CF-6E4B3B83D548}" type="datetime1">
              <a:rPr lang="it-IT" smtClean="0"/>
              <a:t>26/10/18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2B786-704C-DD4F-AC82-089E066247D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837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3175479"/>
      </p:ext>
    </p:extLst>
  </p:cSld>
  <p:clrMap bg1="lt1" tx1="dk1" bg2="dk2" tx2="lt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rgbClr val="4F81BD">
              <a:alpha val="6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4F81BD">
              <a:alpha val="68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0331" y="6380966"/>
            <a:ext cx="3581400" cy="365760"/>
          </a:xfrm>
          <a:prstGeom prst="rect">
            <a:avLst/>
          </a:prstGeom>
        </p:spPr>
        <p:txBody>
          <a:bodyPr/>
          <a:lstStyle/>
          <a:p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E.Torassa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825999" y="6395907"/>
            <a:ext cx="4159564" cy="35989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Jennifer General Meeting Paris 30-31 Oct. 2018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1734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1_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-13225"/>
            <a:ext cx="9144000" cy="1081742"/>
          </a:xfrm>
          <a:prstGeom prst="rect">
            <a:avLst/>
          </a:prstGeom>
          <a:solidFill>
            <a:srgbClr val="4F81BD">
              <a:alpha val="7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8517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40302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69861" y="6553195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2329625" y="6538248"/>
            <a:ext cx="5728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 smtClean="0"/>
              <a:t>Jennifer</a:t>
            </a:r>
            <a:r>
              <a:rPr lang="en-US" dirty="0" smtClean="0"/>
              <a:t> General Meeting – Paris -  30th-31st</a:t>
            </a:r>
            <a:r>
              <a:rPr lang="en-US" baseline="0" dirty="0" smtClean="0"/>
              <a:t> - </a:t>
            </a:r>
            <a:r>
              <a:rPr lang="en-US" dirty="0" smtClean="0"/>
              <a:t>October</a:t>
            </a:r>
            <a:r>
              <a:rPr lang="en-US" baseline="0" dirty="0" smtClean="0"/>
              <a:t> 2018</a:t>
            </a:r>
            <a:endParaRPr lang="en-US" dirty="0"/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83675" y="6539728"/>
            <a:ext cx="2444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E.</a:t>
            </a:r>
            <a:r>
              <a:rPr lang="it-IT" baseline="0" dirty="0" smtClean="0"/>
              <a:t> Torassa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296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"/>
          <p:cNvSpPr/>
          <p:nvPr userDrawn="1"/>
        </p:nvSpPr>
        <p:spPr>
          <a:xfrm>
            <a:off x="0" y="0"/>
            <a:ext cx="9144000" cy="1081742"/>
          </a:xfrm>
          <a:prstGeom prst="rect">
            <a:avLst/>
          </a:prstGeom>
          <a:solidFill>
            <a:srgbClr val="4F81BD">
              <a:alpha val="7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27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8229600" cy="462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2.pd.infn.it/masterclasses/2018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2.pd.infn.it/masterclasse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elle2.ijs.si/public" TargetMode="External"/><Relationship Id="rId4" Type="http://schemas.openxmlformats.org/officeDocument/2006/relationships/hyperlink" Target="https://developers.google.com/blockly/" TargetMode="External"/><Relationship Id="rId5" Type="http://schemas.openxmlformats.org/officeDocument/2006/relationships/hyperlink" Target="https://root.cern.ch/js/" TargetMode="External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elle.kek.jp/b-lab/b-lab-english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elle2.ijs.si/belleIIubuntu16.04.3.7z" TargetMode="External"/><Relationship Id="rId4" Type="http://schemas.openxmlformats.org/officeDocument/2006/relationships/hyperlink" Target="http://www.7-zip.org/" TargetMode="External"/><Relationship Id="rId5" Type="http://schemas.openxmlformats.org/officeDocument/2006/relationships/hyperlink" Target="https://www.virtualbox.org/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elle2.ijs.si/arich/data/belleIIubuntu18.01.ov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14"/>
          <p:cNvSpPr>
            <a:spLocks noGrp="1"/>
          </p:cNvSpPr>
          <p:nvPr>
            <p:ph type="body" idx="1"/>
          </p:nvPr>
        </p:nvSpPr>
        <p:spPr>
          <a:xfrm>
            <a:off x="1510213" y="2873690"/>
            <a:ext cx="6480174" cy="2404098"/>
          </a:xfrm>
        </p:spPr>
        <p:txBody>
          <a:bodyPr/>
          <a:lstStyle/>
          <a:p>
            <a:r>
              <a:rPr lang="en" sz="2000" dirty="0" smtClean="0">
                <a:latin typeface="Apple Chancery"/>
                <a:cs typeface="Apple Chancery"/>
              </a:rPr>
              <a:t>Ezio Torassa</a:t>
            </a:r>
          </a:p>
          <a:p>
            <a:pPr algn="l"/>
            <a:endParaRPr lang="en" sz="1000" dirty="0"/>
          </a:p>
          <a:p>
            <a:r>
              <a:rPr lang="en" dirty="0" smtClean="0"/>
              <a:t>INFN </a:t>
            </a:r>
            <a:r>
              <a:rPr lang="en" dirty="0" smtClean="0"/>
              <a:t>Padova</a:t>
            </a:r>
          </a:p>
          <a:p>
            <a:endParaRPr lang="en" dirty="0"/>
          </a:p>
          <a:p>
            <a:r>
              <a:rPr lang="en" dirty="0" smtClean="0"/>
              <a:t>JENNIFER General </a:t>
            </a:r>
            <a:r>
              <a:rPr lang="en" dirty="0" smtClean="0"/>
              <a:t>Meeting</a:t>
            </a:r>
          </a:p>
          <a:p>
            <a:endParaRPr lang="en" sz="1000" dirty="0" smtClean="0"/>
          </a:p>
          <a:p>
            <a:r>
              <a:rPr lang="en" dirty="0" smtClean="0"/>
              <a:t>Paris   30</a:t>
            </a:r>
            <a:r>
              <a:rPr lang="en" baseline="30000" dirty="0" smtClean="0"/>
              <a:t>th</a:t>
            </a:r>
            <a:r>
              <a:rPr lang="en" dirty="0" smtClean="0"/>
              <a:t>-31</a:t>
            </a:r>
            <a:r>
              <a:rPr lang="en" baseline="30000" dirty="0" smtClean="0"/>
              <a:t>st</a:t>
            </a:r>
            <a:r>
              <a:rPr lang="en" dirty="0" smtClean="0"/>
              <a:t>  October 2018</a:t>
            </a:r>
          </a:p>
          <a:p>
            <a:endParaRPr lang="en" dirty="0" smtClean="0"/>
          </a:p>
          <a:p>
            <a:endParaRPr lang="en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424472" y="2253490"/>
            <a:ext cx="457200" cy="441325"/>
          </a:xfrm>
        </p:spPr>
        <p:txBody>
          <a:bodyPr/>
          <a:lstStyle/>
          <a:p>
            <a:fld id="{DB9972FE-A404-854F-BD7A-6A306896CCF3}" type="slidenum">
              <a:rPr lang="en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</a:t>
            </a:fld>
            <a:endParaRPr lang="e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83621" y="235174"/>
            <a:ext cx="8870717" cy="1427710"/>
          </a:xfrm>
        </p:spPr>
        <p:txBody>
          <a:bodyPr/>
          <a:lstStyle/>
          <a:p>
            <a:r>
              <a:rPr lang="en" sz="4000" dirty="0" smtClean="0"/>
              <a:t>  Task </a:t>
            </a:r>
            <a:r>
              <a:rPr lang="en" sz="4000" dirty="0" smtClean="0"/>
              <a:t>6.1</a:t>
            </a:r>
            <a:br>
              <a:rPr lang="en" sz="4000" dirty="0" smtClean="0"/>
            </a:br>
            <a:r>
              <a:rPr lang="en" sz="4000" dirty="0" smtClean="0"/>
              <a:t>Masterclasses </a:t>
            </a:r>
            <a:r>
              <a:rPr lang="en" sz="4000" dirty="0" smtClean="0"/>
              <a:t>on flavour </a:t>
            </a:r>
            <a:r>
              <a:rPr lang="en" sz="4000" dirty="0" smtClean="0"/>
              <a:t>physics </a:t>
            </a:r>
            <a:r>
              <a:rPr lang="en" sz="4000" b="0" dirty="0" smtClean="0"/>
              <a:t>	</a:t>
            </a:r>
            <a:endParaRPr lang="en" sz="4000" dirty="0"/>
          </a:p>
        </p:txBody>
      </p:sp>
      <p:pic>
        <p:nvPicPr>
          <p:cNvPr id="11" name="Immagine 10" descr="Belle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1" y="202650"/>
            <a:ext cx="932588" cy="756558"/>
          </a:xfrm>
          <a:prstGeom prst="rect">
            <a:avLst/>
          </a:prstGeom>
        </p:spPr>
      </p:pic>
      <p:pic>
        <p:nvPicPr>
          <p:cNvPr id="13" name="Immagine 12" descr="ind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96" y="190890"/>
            <a:ext cx="1308305" cy="658293"/>
          </a:xfrm>
          <a:prstGeom prst="rect">
            <a:avLst/>
          </a:prstGeom>
        </p:spPr>
      </p:pic>
      <p:pic>
        <p:nvPicPr>
          <p:cNvPr id="2" name="Immagine 1" descr="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99" y="5642567"/>
            <a:ext cx="1963976" cy="6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2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-149230"/>
            <a:ext cx="9129059" cy="1068517"/>
          </a:xfrm>
        </p:spPr>
        <p:txBody>
          <a:bodyPr/>
          <a:lstStyle/>
          <a:p>
            <a:pPr algn="ctr"/>
            <a:r>
              <a:rPr lang="en" sz="4000" b="0" dirty="0" smtClean="0"/>
              <a:t>Belle II Exercise	</a:t>
            </a:r>
            <a:endParaRPr lang="en" sz="4000" dirty="0"/>
          </a:p>
        </p:txBody>
      </p:sp>
      <p:pic>
        <p:nvPicPr>
          <p:cNvPr id="7" name="Immagine 6" descr="2018-10-25 04.47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76" y="1178950"/>
            <a:ext cx="6732787" cy="460453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258976" y="5765889"/>
            <a:ext cx="5090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800" dirty="0" smtClean="0"/>
              <a:t>Store the fitted masses in the spreadsheet</a:t>
            </a:r>
          </a:p>
        </p:txBody>
      </p:sp>
    </p:spTree>
    <p:extLst>
      <p:ext uri="{BB962C8B-B14F-4D97-AF65-F5344CB8AC3E}">
        <p14:creationId xmlns:p14="http://schemas.microsoft.com/office/powerpoint/2010/main" val="342642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109446"/>
            <a:ext cx="9129059" cy="1068517"/>
          </a:xfrm>
        </p:spPr>
        <p:txBody>
          <a:bodyPr/>
          <a:lstStyle/>
          <a:p>
            <a:pPr algn="ctr"/>
            <a:r>
              <a:rPr lang="en-US" sz="4000" b="0" dirty="0" smtClean="0"/>
              <a:t>Belle II </a:t>
            </a:r>
            <a:r>
              <a:rPr lang="en-US" sz="4000" b="0" dirty="0" err="1" smtClean="0"/>
              <a:t>Masterclass</a:t>
            </a:r>
            <a:r>
              <a:rPr lang="en-US" sz="4000" b="0" dirty="0" smtClean="0"/>
              <a:t> </a:t>
            </a:r>
            <a:br>
              <a:rPr lang="en-US" sz="4000" b="0" dirty="0" smtClean="0"/>
            </a:br>
            <a:r>
              <a:rPr lang="en-US" sz="4000" b="0" dirty="0" smtClean="0"/>
              <a:t>summary and next steps	</a:t>
            </a:r>
            <a:endParaRPr lang="en-US" sz="4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88140" y="1154447"/>
            <a:ext cx="8955860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Belle II 2019 </a:t>
            </a:r>
            <a:r>
              <a:rPr lang="en-US" sz="1800" b="1" dirty="0" err="1" smtClean="0"/>
              <a:t>Masterclass</a:t>
            </a:r>
            <a:endParaRPr lang="en-US" sz="1800" b="1" dirty="0" smtClean="0"/>
          </a:p>
          <a:p>
            <a:endParaRPr lang="en-US" sz="800" b="1" dirty="0" smtClean="0"/>
          </a:p>
          <a:p>
            <a:r>
              <a:rPr lang="en-US" sz="1600" dirty="0" smtClean="0"/>
              <a:t>Several European institutes will perform the Belle II </a:t>
            </a:r>
            <a:r>
              <a:rPr lang="en-US" sz="1600" dirty="0" err="1" smtClean="0"/>
              <a:t>Masterclass</a:t>
            </a:r>
            <a:r>
              <a:rPr lang="en-US" sz="1600" dirty="0" smtClean="0"/>
              <a:t> in March 2019 the same day.</a:t>
            </a:r>
          </a:p>
          <a:p>
            <a:endParaRPr lang="en-US" sz="800" dirty="0" smtClean="0"/>
          </a:p>
          <a:p>
            <a:r>
              <a:rPr lang="en-US" sz="1600" dirty="0" smtClean="0"/>
              <a:t>A videoconference connection will possible in the afternoon </a:t>
            </a:r>
          </a:p>
          <a:p>
            <a:r>
              <a:rPr lang="en-US" sz="1600" dirty="0" smtClean="0"/>
              <a:t>(same time of the IMC:  from 4 pm to 5 pm)</a:t>
            </a:r>
          </a:p>
          <a:p>
            <a:endParaRPr lang="en-US" sz="800" dirty="0" smtClean="0"/>
          </a:p>
          <a:p>
            <a:r>
              <a:rPr lang="en-US" sz="1600" dirty="0" smtClean="0"/>
              <a:t>Coordination is needed: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to check the software/hardware video connection some days before;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to define a common set of exercise;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to choose moderators for the videoconference;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to define a common spreadsheet (e.g. different Tabs) to easily analyze the data.</a:t>
            </a:r>
          </a:p>
          <a:p>
            <a:endParaRPr lang="en-US" sz="1800" dirty="0" smtClean="0"/>
          </a:p>
          <a:p>
            <a:r>
              <a:rPr lang="en-US" sz="1800" b="1" dirty="0" smtClean="0"/>
              <a:t>Next developments</a:t>
            </a:r>
            <a:endParaRPr lang="en-US" sz="1800" dirty="0" smtClean="0"/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sz="1600" dirty="0" smtClean="0">
                <a:solidFill>
                  <a:schemeClr val="tx1"/>
                </a:solidFill>
              </a:rPr>
              <a:t>Replace the Belle root file with a similar Belle II root </a:t>
            </a:r>
            <a:r>
              <a:rPr lang="en-US" sz="1600" dirty="0" smtClean="0">
                <a:solidFill>
                  <a:schemeClr val="tx1"/>
                </a:solidFill>
              </a:rPr>
              <a:t>file, </a:t>
            </a:r>
            <a:r>
              <a:rPr lang="en-US" sz="1600" dirty="0" smtClean="0"/>
              <a:t>same </a:t>
            </a:r>
            <a:r>
              <a:rPr lang="en-US" sz="1600" dirty="0" smtClean="0"/>
              <a:t>structure, same variables but Belle II </a:t>
            </a:r>
            <a:r>
              <a:rPr lang="en-US" sz="1600" dirty="0" smtClean="0"/>
              <a:t>data </a:t>
            </a:r>
            <a:r>
              <a:rPr lang="en-US" sz="1600" dirty="0" smtClean="0"/>
              <a:t>(</a:t>
            </a:r>
            <a:r>
              <a:rPr lang="en-US" sz="1600" dirty="0"/>
              <a:t>for 2019 </a:t>
            </a:r>
            <a:r>
              <a:rPr lang="en-US" sz="1600" dirty="0" err="1"/>
              <a:t>Masterclass</a:t>
            </a:r>
            <a:r>
              <a:rPr lang="en-US" sz="1600" dirty="0"/>
              <a:t> ) </a:t>
            </a:r>
            <a:endParaRPr lang="en-US" sz="1600" dirty="0"/>
          </a:p>
          <a:p>
            <a:pPr marL="228600" indent="-228600">
              <a:buFont typeface="+mj-ea"/>
              <a:buAutoNum type="circleNumDbPlain"/>
            </a:pPr>
            <a:endParaRPr lang="en-US" sz="800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sz="1600" dirty="0" smtClean="0"/>
              <a:t>Add new variables (e.g.  PID variable,  impact parameter) and new methods/blocks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600" dirty="0" smtClean="0"/>
              <a:t>to extend the exercise  (e.g. background reduction,  lifetime measurements)</a:t>
            </a:r>
          </a:p>
          <a:p>
            <a:pPr marL="228600" indent="-228600">
              <a:buFont typeface="+mj-ea"/>
              <a:buAutoNum type="circleNumDbPlain"/>
            </a:pPr>
            <a:endParaRPr lang="en-US" sz="800" dirty="0" smtClean="0"/>
          </a:p>
          <a:p>
            <a:pPr marL="342900" indent="-342900">
              <a:buFont typeface="+mj-ea"/>
              <a:buAutoNum type="circleNumDbPlain" startAt="3"/>
            </a:pPr>
            <a:r>
              <a:rPr lang="en-US" sz="1600" dirty="0" smtClean="0"/>
              <a:t>Test </a:t>
            </a:r>
            <a:r>
              <a:rPr lang="en-US" sz="1600" dirty="0" smtClean="0"/>
              <a:t>event display implementation.  </a:t>
            </a:r>
            <a:endParaRPr lang="en-US" sz="1600" dirty="0" smtClean="0"/>
          </a:p>
          <a:p>
            <a:pPr marL="228600" indent="-228600">
              <a:buFont typeface="+mj-ea"/>
              <a:buAutoNum type="circleNumDbPlain" startAt="3"/>
            </a:pPr>
            <a:endParaRPr lang="en-US" sz="800" dirty="0" smtClean="0"/>
          </a:p>
          <a:p>
            <a:pPr marL="342900" indent="-342900">
              <a:buFont typeface="+mj-ea"/>
              <a:buAutoNum type="circleNumDbPlain" startAt="3"/>
            </a:pPr>
            <a:r>
              <a:rPr lang="en-US" sz="1600" dirty="0" smtClean="0"/>
              <a:t>Upload and study real events in Belle </a:t>
            </a:r>
            <a:r>
              <a:rPr lang="en-US" sz="1600" dirty="0" smtClean="0"/>
              <a:t>II VR </a:t>
            </a:r>
            <a:r>
              <a:rPr lang="en-US" sz="1600" dirty="0" smtClean="0"/>
              <a:t>(I asked to developers if can be implemented)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5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</a:t>
            </a:fld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0052" y="1065609"/>
            <a:ext cx="6858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//////////////////////////////////////////////////////////</a:t>
            </a:r>
          </a:p>
          <a:p>
            <a:r>
              <a:rPr lang="it-IT" sz="1000" dirty="0"/>
              <a:t>// </a:t>
            </a:r>
            <a:r>
              <a:rPr lang="it-IT" sz="1000" dirty="0" err="1"/>
              <a:t>This</a:t>
            </a:r>
            <a:r>
              <a:rPr lang="it-IT" sz="1000" dirty="0"/>
              <a:t> </a:t>
            </a:r>
            <a:r>
              <a:rPr lang="it-IT" sz="1000" dirty="0" err="1"/>
              <a:t>class</a:t>
            </a:r>
            <a:r>
              <a:rPr lang="it-IT" sz="1000" dirty="0"/>
              <a:t> </a:t>
            </a:r>
            <a:r>
              <a:rPr lang="it-IT" sz="1000" dirty="0" err="1"/>
              <a:t>has</a:t>
            </a:r>
            <a:r>
              <a:rPr lang="it-IT" sz="1000" dirty="0"/>
              <a:t> </a:t>
            </a:r>
            <a:r>
              <a:rPr lang="it-IT" sz="1000" dirty="0" err="1"/>
              <a:t>been</a:t>
            </a:r>
            <a:r>
              <a:rPr lang="it-IT" sz="1000" dirty="0"/>
              <a:t> </a:t>
            </a:r>
            <a:r>
              <a:rPr lang="it-IT" sz="1000" dirty="0" err="1"/>
              <a:t>automatically</a:t>
            </a:r>
            <a:r>
              <a:rPr lang="it-IT" sz="1000" dirty="0"/>
              <a:t> </a:t>
            </a:r>
            <a:r>
              <a:rPr lang="it-IT" sz="1000" dirty="0" err="1"/>
              <a:t>generated</a:t>
            </a:r>
            <a:r>
              <a:rPr lang="it-IT" sz="1000" dirty="0"/>
              <a:t> on</a:t>
            </a:r>
          </a:p>
          <a:p>
            <a:r>
              <a:rPr lang="it-IT" sz="1000" dirty="0"/>
              <a:t>// </a:t>
            </a:r>
            <a:r>
              <a:rPr lang="it-IT" sz="1000" dirty="0" err="1"/>
              <a:t>Fri</a:t>
            </a:r>
            <a:r>
              <a:rPr lang="it-IT" sz="1000" dirty="0"/>
              <a:t> </a:t>
            </a:r>
            <a:r>
              <a:rPr lang="it-IT" sz="1000" dirty="0" err="1"/>
              <a:t>Oct</a:t>
            </a:r>
            <a:r>
              <a:rPr lang="it-IT" sz="1000" dirty="0"/>
              <a:t> 26 16:25:21 2018 by ROOT </a:t>
            </a:r>
            <a:r>
              <a:rPr lang="it-IT" sz="1000" dirty="0" err="1"/>
              <a:t>version</a:t>
            </a:r>
            <a:r>
              <a:rPr lang="it-IT" sz="1000" dirty="0"/>
              <a:t> 6.08/02</a:t>
            </a:r>
          </a:p>
          <a:p>
            <a:r>
              <a:rPr lang="it-IT" sz="1000" dirty="0"/>
              <a:t>// from </a:t>
            </a:r>
            <a:r>
              <a:rPr lang="it-IT" sz="1000" dirty="0" err="1"/>
              <a:t>TTree</a:t>
            </a:r>
            <a:r>
              <a:rPr lang="it-IT" sz="1000" dirty="0"/>
              <a:t> T/</a:t>
            </a:r>
            <a:r>
              <a:rPr lang="it-IT" sz="1000" dirty="0" err="1"/>
              <a:t>Event</a:t>
            </a:r>
            <a:r>
              <a:rPr lang="it-IT" sz="1000" dirty="0"/>
              <a:t> </a:t>
            </a:r>
            <a:r>
              <a:rPr lang="it-IT" sz="1000" dirty="0" err="1"/>
              <a:t>Tree</a:t>
            </a:r>
            <a:endParaRPr lang="it-IT" sz="1000" dirty="0"/>
          </a:p>
          <a:p>
            <a:r>
              <a:rPr lang="it-IT" sz="1000" dirty="0"/>
              <a:t>// </a:t>
            </a:r>
            <a:r>
              <a:rPr lang="it-IT" sz="1000" dirty="0" err="1"/>
              <a:t>found</a:t>
            </a:r>
            <a:r>
              <a:rPr lang="it-IT" sz="1000" dirty="0"/>
              <a:t> on file: hadron-2.root</a:t>
            </a:r>
          </a:p>
          <a:p>
            <a:r>
              <a:rPr lang="it-IT" sz="1000" dirty="0"/>
              <a:t>//////////////////////////////////////////////////////////</a:t>
            </a:r>
          </a:p>
          <a:p>
            <a:endParaRPr lang="it-IT" sz="1000" dirty="0"/>
          </a:p>
          <a:p>
            <a:r>
              <a:rPr lang="it-IT" sz="1000" dirty="0"/>
              <a:t>#</a:t>
            </a:r>
            <a:r>
              <a:rPr lang="it-IT" sz="1000" dirty="0" err="1"/>
              <a:t>ifndef</a:t>
            </a:r>
            <a:r>
              <a:rPr lang="it-IT" sz="1000" dirty="0"/>
              <a:t> </a:t>
            </a:r>
            <a:r>
              <a:rPr lang="it-IT" sz="1000" dirty="0" err="1"/>
              <a:t>T_h</a:t>
            </a:r>
            <a:endParaRPr lang="it-IT" sz="1000" dirty="0"/>
          </a:p>
          <a:p>
            <a:r>
              <a:rPr lang="it-IT" sz="1000" dirty="0"/>
              <a:t>#</a:t>
            </a:r>
            <a:r>
              <a:rPr lang="it-IT" sz="1000" dirty="0" err="1"/>
              <a:t>define</a:t>
            </a:r>
            <a:r>
              <a:rPr lang="it-IT" sz="1000" dirty="0"/>
              <a:t> </a:t>
            </a:r>
            <a:r>
              <a:rPr lang="it-IT" sz="1000" dirty="0" err="1"/>
              <a:t>T_h</a:t>
            </a:r>
            <a:endParaRPr lang="it-IT" sz="1000" dirty="0"/>
          </a:p>
          <a:p>
            <a:endParaRPr lang="it-IT" sz="1000" dirty="0"/>
          </a:p>
          <a:p>
            <a:r>
              <a:rPr lang="it-IT" sz="1000" dirty="0"/>
              <a:t>#include &lt;</a:t>
            </a:r>
            <a:r>
              <a:rPr lang="it-IT" sz="1000" dirty="0" err="1"/>
              <a:t>TROOT.h</a:t>
            </a:r>
            <a:r>
              <a:rPr lang="it-IT" sz="1000" dirty="0"/>
              <a:t>&gt;</a:t>
            </a:r>
          </a:p>
          <a:p>
            <a:r>
              <a:rPr lang="it-IT" sz="1000" dirty="0"/>
              <a:t>#include &lt;</a:t>
            </a:r>
            <a:r>
              <a:rPr lang="it-IT" sz="1000" dirty="0" err="1"/>
              <a:t>TChain.h</a:t>
            </a:r>
            <a:r>
              <a:rPr lang="it-IT" sz="1000" dirty="0"/>
              <a:t>&gt;</a:t>
            </a:r>
          </a:p>
          <a:p>
            <a:r>
              <a:rPr lang="it-IT" sz="1000" dirty="0"/>
              <a:t>#include &lt;</a:t>
            </a:r>
            <a:r>
              <a:rPr lang="it-IT" sz="1000" dirty="0" err="1"/>
              <a:t>TFile.h</a:t>
            </a:r>
            <a:r>
              <a:rPr lang="it-IT" sz="1000" dirty="0"/>
              <a:t>&gt;</a:t>
            </a:r>
          </a:p>
          <a:p>
            <a:endParaRPr lang="it-IT" sz="1000" dirty="0"/>
          </a:p>
          <a:p>
            <a:r>
              <a:rPr lang="it-IT" sz="1000" dirty="0"/>
              <a:t>// </a:t>
            </a:r>
            <a:r>
              <a:rPr lang="it-IT" sz="1000" dirty="0" err="1"/>
              <a:t>Header</a:t>
            </a:r>
            <a:r>
              <a:rPr lang="it-IT" sz="1000" dirty="0"/>
              <a:t> file for the </a:t>
            </a:r>
            <a:r>
              <a:rPr lang="it-IT" sz="1000" dirty="0" err="1"/>
              <a:t>classes</a:t>
            </a:r>
            <a:r>
              <a:rPr lang="it-IT" sz="1000" dirty="0"/>
              <a:t> </a:t>
            </a:r>
            <a:r>
              <a:rPr lang="it-IT" sz="1000" dirty="0" err="1"/>
              <a:t>stored</a:t>
            </a:r>
            <a:r>
              <a:rPr lang="it-IT" sz="1000" dirty="0"/>
              <a:t> in the </a:t>
            </a:r>
            <a:r>
              <a:rPr lang="it-IT" sz="1000" dirty="0" err="1"/>
              <a:t>TTree</a:t>
            </a:r>
            <a:r>
              <a:rPr lang="it-IT" sz="1000" dirty="0"/>
              <a:t> </a:t>
            </a:r>
            <a:r>
              <a:rPr lang="it-IT" sz="1000" dirty="0" err="1"/>
              <a:t>if</a:t>
            </a:r>
            <a:r>
              <a:rPr lang="it-IT" sz="1000" dirty="0"/>
              <a:t> </a:t>
            </a:r>
            <a:r>
              <a:rPr lang="it-IT" sz="1000" dirty="0" err="1"/>
              <a:t>any</a:t>
            </a:r>
            <a:r>
              <a:rPr lang="it-IT" sz="1000" dirty="0"/>
              <a:t>.</a:t>
            </a:r>
          </a:p>
          <a:p>
            <a:r>
              <a:rPr lang="it-IT" sz="1000" dirty="0"/>
              <a:t>#include "</a:t>
            </a:r>
            <a:r>
              <a:rPr lang="it-IT" sz="1000" dirty="0" err="1"/>
              <a:t>TObject.h</a:t>
            </a:r>
            <a:r>
              <a:rPr lang="it-IT" sz="1000" dirty="0"/>
              <a:t>"</a:t>
            </a:r>
          </a:p>
          <a:p>
            <a:endParaRPr lang="it-IT" sz="1000" dirty="0"/>
          </a:p>
          <a:p>
            <a:r>
              <a:rPr lang="it-IT" sz="1000" dirty="0" err="1"/>
              <a:t>class</a:t>
            </a:r>
            <a:r>
              <a:rPr lang="it-IT" sz="1000" dirty="0"/>
              <a:t> T {</a:t>
            </a:r>
          </a:p>
          <a:p>
            <a:r>
              <a:rPr lang="it-IT" sz="1000" dirty="0"/>
              <a:t>public :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TTree</a:t>
            </a:r>
            <a:r>
              <a:rPr lang="it-IT" sz="1000" dirty="0"/>
              <a:t>        </a:t>
            </a:r>
            <a:r>
              <a:rPr lang="it-IT" sz="1000" dirty="0" smtClean="0"/>
              <a:t>*</a:t>
            </a:r>
            <a:r>
              <a:rPr lang="it-IT" sz="1000" dirty="0" err="1"/>
              <a:t>fChain</a:t>
            </a:r>
            <a:r>
              <a:rPr lang="it-IT" sz="1000" dirty="0"/>
              <a:t>;   //!</a:t>
            </a:r>
            <a:r>
              <a:rPr lang="it-IT" sz="1000" dirty="0" err="1"/>
              <a:t>pointer</a:t>
            </a:r>
            <a:r>
              <a:rPr lang="it-IT" sz="1000" dirty="0"/>
              <a:t> to the </a:t>
            </a:r>
            <a:r>
              <a:rPr lang="it-IT" sz="1000" dirty="0" err="1"/>
              <a:t>analyzed</a:t>
            </a:r>
            <a:r>
              <a:rPr lang="it-IT" sz="1000" dirty="0"/>
              <a:t> </a:t>
            </a:r>
            <a:r>
              <a:rPr lang="it-IT" sz="1000" dirty="0" err="1"/>
              <a:t>TTree</a:t>
            </a:r>
            <a:r>
              <a:rPr lang="it-IT" sz="1000" dirty="0"/>
              <a:t> or </a:t>
            </a:r>
            <a:r>
              <a:rPr lang="it-IT" sz="1000" dirty="0" err="1"/>
              <a:t>TChain</a:t>
            </a:r>
            <a:endParaRPr lang="it-IT" sz="1000" dirty="0"/>
          </a:p>
          <a:p>
            <a:r>
              <a:rPr lang="it-IT" sz="1000" dirty="0"/>
              <a:t>   </a:t>
            </a:r>
            <a:r>
              <a:rPr lang="it-IT" sz="1000" dirty="0" err="1"/>
              <a:t>Int_t</a:t>
            </a:r>
            <a:r>
              <a:rPr lang="it-IT" sz="1000" dirty="0"/>
              <a:t>           </a:t>
            </a:r>
            <a:r>
              <a:rPr lang="it-IT" sz="1000" dirty="0" err="1"/>
              <a:t>fCurrent</a:t>
            </a:r>
            <a:r>
              <a:rPr lang="it-IT" sz="1000" dirty="0"/>
              <a:t>; //!</a:t>
            </a:r>
            <a:r>
              <a:rPr lang="it-IT" sz="1000" dirty="0" err="1"/>
              <a:t>current</a:t>
            </a:r>
            <a:r>
              <a:rPr lang="it-IT" sz="1000" dirty="0"/>
              <a:t> </a:t>
            </a:r>
            <a:r>
              <a:rPr lang="it-IT" sz="1000" dirty="0" err="1"/>
              <a:t>Tree</a:t>
            </a:r>
            <a:r>
              <a:rPr lang="it-IT" sz="1000" dirty="0"/>
              <a:t> </a:t>
            </a:r>
            <a:r>
              <a:rPr lang="it-IT" sz="1000" dirty="0" err="1"/>
              <a:t>number</a:t>
            </a:r>
            <a:r>
              <a:rPr lang="it-IT" sz="1000" dirty="0"/>
              <a:t> in a </a:t>
            </a:r>
            <a:r>
              <a:rPr lang="it-IT" sz="1000" dirty="0" err="1"/>
              <a:t>TChain</a:t>
            </a:r>
            <a:endParaRPr lang="it-IT" sz="1000" dirty="0"/>
          </a:p>
          <a:p>
            <a:endParaRPr lang="it-IT" sz="1000" dirty="0"/>
          </a:p>
          <a:p>
            <a:r>
              <a:rPr lang="it-IT" sz="1000" dirty="0"/>
              <a:t>// </a:t>
            </a:r>
            <a:r>
              <a:rPr lang="it-IT" sz="1000" dirty="0" err="1"/>
              <a:t>Fixed</a:t>
            </a:r>
            <a:r>
              <a:rPr lang="it-IT" sz="1000" dirty="0"/>
              <a:t> </a:t>
            </a:r>
            <a:r>
              <a:rPr lang="it-IT" sz="1000" dirty="0" err="1"/>
              <a:t>size</a:t>
            </a:r>
            <a:r>
              <a:rPr lang="it-IT" sz="1000" dirty="0"/>
              <a:t> </a:t>
            </a:r>
            <a:r>
              <a:rPr lang="it-IT" sz="1000" dirty="0" err="1"/>
              <a:t>dimensions</a:t>
            </a:r>
            <a:r>
              <a:rPr lang="it-IT" sz="1000" dirty="0"/>
              <a:t> of array or </a:t>
            </a:r>
            <a:r>
              <a:rPr lang="it-IT" sz="1000" dirty="0" err="1"/>
              <a:t>collections</a:t>
            </a:r>
            <a:r>
              <a:rPr lang="it-IT" sz="1000" dirty="0"/>
              <a:t> </a:t>
            </a:r>
            <a:r>
              <a:rPr lang="it-IT" sz="1000" dirty="0" err="1"/>
              <a:t>stored</a:t>
            </a:r>
            <a:r>
              <a:rPr lang="it-IT" sz="1000" dirty="0"/>
              <a:t> in the </a:t>
            </a:r>
            <a:r>
              <a:rPr lang="it-IT" sz="1000" dirty="0" err="1"/>
              <a:t>TTree</a:t>
            </a:r>
            <a:r>
              <a:rPr lang="it-IT" sz="1000" dirty="0"/>
              <a:t> </a:t>
            </a:r>
            <a:r>
              <a:rPr lang="it-IT" sz="1000" dirty="0" err="1"/>
              <a:t>if</a:t>
            </a:r>
            <a:r>
              <a:rPr lang="it-IT" sz="1000" dirty="0"/>
              <a:t> </a:t>
            </a:r>
            <a:r>
              <a:rPr lang="it-IT" sz="1000" dirty="0" err="1"/>
              <a:t>any</a:t>
            </a:r>
            <a:r>
              <a:rPr lang="it-IT" sz="1000" dirty="0"/>
              <a:t>.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const</a:t>
            </a:r>
            <a:r>
              <a:rPr lang="it-IT" sz="1000" dirty="0"/>
              <a:t> </a:t>
            </a:r>
            <a:r>
              <a:rPr lang="it-IT" sz="1000" dirty="0" err="1"/>
              <a:t>Int_t</a:t>
            </a:r>
            <a:r>
              <a:rPr lang="it-IT" sz="1000" dirty="0"/>
              <a:t> </a:t>
            </a:r>
            <a:r>
              <a:rPr lang="it-IT" sz="1000" dirty="0" err="1"/>
              <a:t>kMaxm_particles</a:t>
            </a:r>
            <a:r>
              <a:rPr lang="it-IT" sz="1000" dirty="0"/>
              <a:t> = 112;</a:t>
            </a:r>
          </a:p>
          <a:p>
            <a:endParaRPr lang="it-IT" sz="1000" dirty="0"/>
          </a:p>
          <a:p>
            <a:r>
              <a:rPr lang="it-IT" sz="1000" dirty="0" smtClean="0"/>
              <a:t> </a:t>
            </a:r>
            <a:r>
              <a:rPr lang="it-IT" sz="1000" dirty="0"/>
              <a:t>// </a:t>
            </a:r>
            <a:r>
              <a:rPr lang="it-IT" sz="1000" dirty="0" err="1"/>
              <a:t>Declaration</a:t>
            </a:r>
            <a:r>
              <a:rPr lang="it-IT" sz="1000" dirty="0"/>
              <a:t> of </a:t>
            </a:r>
            <a:r>
              <a:rPr lang="it-IT" sz="1000" dirty="0" err="1"/>
              <a:t>leaf</a:t>
            </a:r>
            <a:r>
              <a:rPr lang="it-IT" sz="1000" dirty="0"/>
              <a:t> </a:t>
            </a:r>
            <a:r>
              <a:rPr lang="it-IT" sz="1000" dirty="0" err="1"/>
              <a:t>types</a:t>
            </a:r>
            <a:endParaRPr lang="it-IT" sz="1000" dirty="0"/>
          </a:p>
          <a:p>
            <a:r>
              <a:rPr lang="it-IT" sz="1000" dirty="0" smtClean="0"/>
              <a:t>  </a:t>
            </a:r>
            <a:r>
              <a:rPr lang="it-IT" sz="1000" dirty="0"/>
              <a:t>//</a:t>
            </a:r>
            <a:r>
              <a:rPr lang="it-IT" sz="1000" dirty="0" err="1"/>
              <a:t>BEvent</a:t>
            </a:r>
            <a:r>
              <a:rPr lang="it-IT" sz="1000" dirty="0"/>
              <a:t>     </a:t>
            </a:r>
            <a:r>
              <a:rPr lang="it-IT" sz="1000" dirty="0" smtClean="0"/>
              <a:t>*</a:t>
            </a:r>
            <a:r>
              <a:rPr lang="it-IT" sz="1000" dirty="0" err="1"/>
              <a:t>BEvent</a:t>
            </a:r>
            <a:r>
              <a:rPr lang="it-IT" sz="1000" dirty="0"/>
              <a:t>;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UInt_t</a:t>
            </a:r>
            <a:r>
              <a:rPr lang="it-IT" sz="1000" dirty="0"/>
              <a:t>        </a:t>
            </a:r>
            <a:r>
              <a:rPr lang="it-IT" sz="1000" dirty="0" err="1" smtClean="0"/>
              <a:t>fUniqueID</a:t>
            </a:r>
            <a:r>
              <a:rPr lang="it-IT" sz="1000" dirty="0"/>
              <a:t>;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UInt_t</a:t>
            </a:r>
            <a:r>
              <a:rPr lang="it-IT" sz="1000" dirty="0"/>
              <a:t>        </a:t>
            </a:r>
            <a:r>
              <a:rPr lang="it-IT" sz="1000" dirty="0" err="1" smtClean="0"/>
              <a:t>fBits</a:t>
            </a:r>
            <a:r>
              <a:rPr lang="it-IT" sz="1000" dirty="0"/>
              <a:t>;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Int_t</a:t>
            </a:r>
            <a:r>
              <a:rPr lang="it-IT" sz="1000" dirty="0"/>
              <a:t>           </a:t>
            </a:r>
            <a:r>
              <a:rPr lang="it-IT" sz="1000" dirty="0" err="1" smtClean="0"/>
              <a:t>m_evno</a:t>
            </a:r>
            <a:r>
              <a:rPr lang="it-IT" sz="1000" dirty="0"/>
              <a:t>;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Int_t</a:t>
            </a:r>
            <a:r>
              <a:rPr lang="it-IT" sz="1000" dirty="0"/>
              <a:t>           </a:t>
            </a:r>
            <a:r>
              <a:rPr lang="it-IT" sz="1000" dirty="0" err="1"/>
              <a:t>m_nprt</a:t>
            </a:r>
            <a:r>
              <a:rPr lang="it-IT" sz="1000" dirty="0" smtClean="0"/>
              <a:t>;</a:t>
            </a:r>
            <a:endParaRPr lang="it-IT" sz="1000" dirty="0"/>
          </a:p>
          <a:p>
            <a:r>
              <a:rPr lang="it-IT" sz="1000" dirty="0" smtClean="0"/>
              <a:t>   </a:t>
            </a:r>
            <a:r>
              <a:rPr lang="it-IT" sz="1000" dirty="0" err="1"/>
              <a:t>Int_t</a:t>
            </a:r>
            <a:r>
              <a:rPr lang="it-IT" sz="1000" dirty="0"/>
              <a:t>           </a:t>
            </a:r>
            <a:r>
              <a:rPr lang="it-IT" sz="1000" dirty="0" err="1"/>
              <a:t>m_particles</a:t>
            </a:r>
            <a:r>
              <a:rPr lang="it-IT" sz="1000" dirty="0"/>
              <a:t>_;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UInt_t</a:t>
            </a:r>
            <a:r>
              <a:rPr lang="it-IT" sz="1000" dirty="0"/>
              <a:t>        </a:t>
            </a:r>
            <a:r>
              <a:rPr lang="it-IT" sz="1000" dirty="0" err="1" smtClean="0"/>
              <a:t>m_particles_fUniqueID</a:t>
            </a:r>
            <a:r>
              <a:rPr lang="it-IT" sz="1000" dirty="0"/>
              <a:t>[</a:t>
            </a:r>
            <a:r>
              <a:rPr lang="it-IT" sz="1000" dirty="0" err="1"/>
              <a:t>kMaxm_particles</a:t>
            </a:r>
            <a:r>
              <a:rPr lang="it-IT" sz="1000" dirty="0"/>
              <a:t>];   //[</a:t>
            </a:r>
            <a:r>
              <a:rPr lang="it-IT" sz="1000" dirty="0" err="1"/>
              <a:t>m_particles</a:t>
            </a:r>
            <a:r>
              <a:rPr lang="it-IT" sz="1000" dirty="0"/>
              <a:t>_</a:t>
            </a:r>
            <a:r>
              <a:rPr lang="it-IT" sz="1000" dirty="0" smtClean="0"/>
              <a:t>]</a:t>
            </a:r>
          </a:p>
          <a:p>
            <a:r>
              <a:rPr lang="it-IT" sz="1000" dirty="0" smtClean="0"/>
              <a:t>   </a:t>
            </a:r>
            <a:r>
              <a:rPr lang="it-IT" sz="1000" dirty="0" err="1"/>
              <a:t>UInt_t</a:t>
            </a:r>
            <a:r>
              <a:rPr lang="it-IT" sz="1000" dirty="0"/>
              <a:t>         </a:t>
            </a:r>
            <a:r>
              <a:rPr lang="it-IT" sz="1000" dirty="0" err="1" smtClean="0"/>
              <a:t>m_particles_fBits</a:t>
            </a:r>
            <a:r>
              <a:rPr lang="it-IT" sz="1000" dirty="0"/>
              <a:t>[</a:t>
            </a:r>
            <a:r>
              <a:rPr lang="it-IT" sz="1000" dirty="0" err="1"/>
              <a:t>kMaxm_particles</a:t>
            </a:r>
            <a:r>
              <a:rPr lang="it-IT" sz="1000" dirty="0"/>
              <a:t>];   //[</a:t>
            </a:r>
            <a:r>
              <a:rPr lang="it-IT" sz="1000" dirty="0" err="1"/>
              <a:t>m_particles</a:t>
            </a:r>
            <a:r>
              <a:rPr lang="it-IT" sz="1000" dirty="0"/>
              <a:t>_]</a:t>
            </a:r>
          </a:p>
          <a:p>
            <a:endParaRPr lang="it-IT" sz="1000" dirty="0"/>
          </a:p>
          <a:p>
            <a:endParaRPr lang="it-IT" sz="1000" dirty="0"/>
          </a:p>
          <a:p>
            <a:r>
              <a:rPr lang="it-IT" sz="1000" dirty="0"/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835473" y="1096049"/>
            <a:ext cx="43085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/>
              <a:t>   </a:t>
            </a:r>
            <a:r>
              <a:rPr lang="it-IT" sz="1000" dirty="0" err="1" smtClean="0"/>
              <a:t>Float_t</a:t>
            </a:r>
            <a:r>
              <a:rPr lang="it-IT" sz="1000" dirty="0" smtClean="0"/>
              <a:t>         </a:t>
            </a:r>
            <a:r>
              <a:rPr lang="it-IT" sz="1000" dirty="0" err="1"/>
              <a:t>m_particles_m_px</a:t>
            </a:r>
            <a:r>
              <a:rPr lang="it-IT" sz="1000" dirty="0"/>
              <a:t>[</a:t>
            </a:r>
            <a:r>
              <a:rPr lang="it-IT" sz="1000" dirty="0" err="1"/>
              <a:t>kMaxm_particles</a:t>
            </a:r>
            <a:r>
              <a:rPr lang="it-IT" sz="1000" dirty="0"/>
              <a:t>];   //[</a:t>
            </a:r>
            <a:r>
              <a:rPr lang="it-IT" sz="1000" dirty="0" err="1"/>
              <a:t>m_particles</a:t>
            </a:r>
            <a:r>
              <a:rPr lang="it-IT" sz="1000" dirty="0"/>
              <a:t>_]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Float_t</a:t>
            </a:r>
            <a:r>
              <a:rPr lang="it-IT" sz="1000" dirty="0"/>
              <a:t>         </a:t>
            </a:r>
            <a:r>
              <a:rPr lang="it-IT" sz="1000" dirty="0" err="1"/>
              <a:t>m_particles_m_py</a:t>
            </a:r>
            <a:r>
              <a:rPr lang="it-IT" sz="1000" dirty="0"/>
              <a:t>[</a:t>
            </a:r>
            <a:r>
              <a:rPr lang="it-IT" sz="1000" dirty="0" err="1"/>
              <a:t>kMaxm_particles</a:t>
            </a:r>
            <a:r>
              <a:rPr lang="it-IT" sz="1000" dirty="0"/>
              <a:t>];   //[</a:t>
            </a:r>
            <a:r>
              <a:rPr lang="it-IT" sz="1000" dirty="0" err="1"/>
              <a:t>m_particles</a:t>
            </a:r>
            <a:r>
              <a:rPr lang="it-IT" sz="1000" dirty="0"/>
              <a:t>_]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Float_t</a:t>
            </a:r>
            <a:r>
              <a:rPr lang="it-IT" sz="1000" dirty="0"/>
              <a:t>         </a:t>
            </a:r>
            <a:r>
              <a:rPr lang="it-IT" sz="1000" dirty="0" err="1"/>
              <a:t>m_particles_m_pz</a:t>
            </a:r>
            <a:r>
              <a:rPr lang="it-IT" sz="1000" dirty="0"/>
              <a:t>[</a:t>
            </a:r>
            <a:r>
              <a:rPr lang="it-IT" sz="1000" dirty="0" err="1"/>
              <a:t>kMaxm_particles</a:t>
            </a:r>
            <a:r>
              <a:rPr lang="it-IT" sz="1000" dirty="0"/>
              <a:t>];   //[</a:t>
            </a:r>
            <a:r>
              <a:rPr lang="it-IT" sz="1000" dirty="0" err="1"/>
              <a:t>m_particles</a:t>
            </a:r>
            <a:r>
              <a:rPr lang="it-IT" sz="1000" dirty="0"/>
              <a:t>_]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Float_t</a:t>
            </a:r>
            <a:r>
              <a:rPr lang="it-IT" sz="1000" dirty="0"/>
              <a:t>         </a:t>
            </a:r>
            <a:r>
              <a:rPr lang="it-IT" sz="1000" dirty="0" err="1"/>
              <a:t>m_particles_m_e</a:t>
            </a:r>
            <a:r>
              <a:rPr lang="it-IT" sz="1000" dirty="0"/>
              <a:t>[</a:t>
            </a:r>
            <a:r>
              <a:rPr lang="it-IT" sz="1000" dirty="0" err="1"/>
              <a:t>kMaxm_particles</a:t>
            </a:r>
            <a:r>
              <a:rPr lang="it-IT" sz="1000" dirty="0"/>
              <a:t>];   //[</a:t>
            </a:r>
            <a:r>
              <a:rPr lang="it-IT" sz="1000" dirty="0" err="1"/>
              <a:t>m_particles</a:t>
            </a:r>
            <a:r>
              <a:rPr lang="it-IT" sz="1000" dirty="0"/>
              <a:t>_]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Float_t</a:t>
            </a:r>
            <a:r>
              <a:rPr lang="it-IT" sz="1000" dirty="0"/>
              <a:t>         </a:t>
            </a:r>
            <a:r>
              <a:rPr lang="it-IT" sz="1000" dirty="0" err="1"/>
              <a:t>m_particles_m_charge</a:t>
            </a:r>
            <a:r>
              <a:rPr lang="it-IT" sz="1000" dirty="0"/>
              <a:t>[</a:t>
            </a:r>
            <a:r>
              <a:rPr lang="it-IT" sz="1000" dirty="0" err="1"/>
              <a:t>kMaxm_particles</a:t>
            </a:r>
            <a:r>
              <a:rPr lang="it-IT" sz="1000" dirty="0"/>
              <a:t>];   //[</a:t>
            </a:r>
            <a:r>
              <a:rPr lang="it-IT" sz="1000" dirty="0" err="1"/>
              <a:t>m_particles</a:t>
            </a:r>
            <a:r>
              <a:rPr lang="it-IT" sz="1000" dirty="0"/>
              <a:t>_]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Int_t</a:t>
            </a:r>
            <a:r>
              <a:rPr lang="it-IT" sz="1000" dirty="0"/>
              <a:t>          </a:t>
            </a:r>
            <a:r>
              <a:rPr lang="it-IT" sz="1000" dirty="0" smtClean="0"/>
              <a:t>   </a:t>
            </a:r>
            <a:r>
              <a:rPr lang="it-IT" sz="1000" dirty="0" err="1"/>
              <a:t>m_particles_m_pid</a:t>
            </a:r>
            <a:r>
              <a:rPr lang="it-IT" sz="1000" dirty="0"/>
              <a:t>[</a:t>
            </a:r>
            <a:r>
              <a:rPr lang="it-IT" sz="1000" dirty="0" err="1"/>
              <a:t>kMaxm_particles</a:t>
            </a:r>
            <a:r>
              <a:rPr lang="it-IT" sz="1000" dirty="0"/>
              <a:t>];   //[</a:t>
            </a:r>
            <a:r>
              <a:rPr lang="it-IT" sz="1000" dirty="0" err="1"/>
              <a:t>m_particles</a:t>
            </a:r>
            <a:r>
              <a:rPr lang="it-IT" sz="1000" dirty="0"/>
              <a:t>_]</a:t>
            </a:r>
          </a:p>
          <a:p>
            <a:r>
              <a:rPr lang="it-IT" sz="1000" dirty="0" smtClean="0"/>
              <a:t> </a:t>
            </a:r>
          </a:p>
          <a:p>
            <a:endParaRPr lang="it-IT" sz="1000" dirty="0"/>
          </a:p>
          <a:p>
            <a:r>
              <a:rPr lang="it-IT" sz="1000" dirty="0" smtClean="0"/>
              <a:t>/</a:t>
            </a:r>
            <a:r>
              <a:rPr lang="it-IT" sz="1000" dirty="0"/>
              <a:t>/ List of </a:t>
            </a:r>
            <a:r>
              <a:rPr lang="it-IT" sz="1000" dirty="0" err="1"/>
              <a:t>branches</a:t>
            </a:r>
            <a:endParaRPr lang="it-IT" sz="1000" dirty="0"/>
          </a:p>
          <a:p>
            <a:r>
              <a:rPr lang="it-IT" sz="1000" dirty="0"/>
              <a:t>   </a:t>
            </a:r>
            <a:r>
              <a:rPr lang="it-IT" sz="1000" dirty="0" err="1"/>
              <a:t>TBranch</a:t>
            </a:r>
            <a:r>
              <a:rPr lang="it-IT" sz="1000" dirty="0"/>
              <a:t>        *</a:t>
            </a:r>
            <a:r>
              <a:rPr lang="it-IT" sz="1000" dirty="0" err="1"/>
              <a:t>b_BEvent_fUniqueID</a:t>
            </a:r>
            <a:r>
              <a:rPr lang="it-IT" sz="1000" dirty="0"/>
              <a:t>;   //!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TBranch</a:t>
            </a:r>
            <a:r>
              <a:rPr lang="it-IT" sz="1000" dirty="0"/>
              <a:t>        *</a:t>
            </a:r>
            <a:r>
              <a:rPr lang="it-IT" sz="1000" dirty="0" err="1"/>
              <a:t>b_BEvent_fBits</a:t>
            </a:r>
            <a:r>
              <a:rPr lang="it-IT" sz="1000" dirty="0"/>
              <a:t>;   //!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TBranch</a:t>
            </a:r>
            <a:r>
              <a:rPr lang="it-IT" sz="1000" dirty="0"/>
              <a:t>        *</a:t>
            </a:r>
            <a:r>
              <a:rPr lang="it-IT" sz="1000" dirty="0" err="1"/>
              <a:t>b_BEvent_m_evno</a:t>
            </a:r>
            <a:r>
              <a:rPr lang="it-IT" sz="1000" dirty="0"/>
              <a:t>;   //!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TBranch</a:t>
            </a:r>
            <a:r>
              <a:rPr lang="it-IT" sz="1000" dirty="0"/>
              <a:t>        *</a:t>
            </a:r>
            <a:r>
              <a:rPr lang="it-IT" sz="1000" dirty="0" err="1"/>
              <a:t>b_BEvent_m_nprt</a:t>
            </a:r>
            <a:r>
              <a:rPr lang="it-IT" sz="1000" dirty="0"/>
              <a:t>;   //!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TBranch</a:t>
            </a:r>
            <a:r>
              <a:rPr lang="it-IT" sz="1000" dirty="0"/>
              <a:t>        *</a:t>
            </a:r>
            <a:r>
              <a:rPr lang="it-IT" sz="1000" dirty="0" err="1"/>
              <a:t>b_BEvent_m_particles</a:t>
            </a:r>
            <a:r>
              <a:rPr lang="it-IT" sz="1000" dirty="0"/>
              <a:t>_;   //!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TBranch</a:t>
            </a:r>
            <a:r>
              <a:rPr lang="it-IT" sz="1000" dirty="0"/>
              <a:t>        *</a:t>
            </a:r>
            <a:r>
              <a:rPr lang="it-IT" sz="1000" dirty="0" err="1"/>
              <a:t>b_m_particles_fUniqueID</a:t>
            </a:r>
            <a:r>
              <a:rPr lang="it-IT" sz="1000" dirty="0"/>
              <a:t>;   //!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TBranch</a:t>
            </a:r>
            <a:r>
              <a:rPr lang="it-IT" sz="1000" dirty="0"/>
              <a:t>        *</a:t>
            </a:r>
            <a:r>
              <a:rPr lang="it-IT" sz="1000" dirty="0" err="1"/>
              <a:t>b_m_particles_fBits</a:t>
            </a:r>
            <a:r>
              <a:rPr lang="it-IT" sz="1000" dirty="0"/>
              <a:t>;   //!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TBranch</a:t>
            </a:r>
            <a:r>
              <a:rPr lang="it-IT" sz="1000" dirty="0"/>
              <a:t>        *</a:t>
            </a:r>
            <a:r>
              <a:rPr lang="it-IT" sz="1000" dirty="0" err="1"/>
              <a:t>b_m_particles_m_px</a:t>
            </a:r>
            <a:r>
              <a:rPr lang="it-IT" sz="1000" dirty="0"/>
              <a:t>;   //!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TBranch</a:t>
            </a:r>
            <a:r>
              <a:rPr lang="it-IT" sz="1000" dirty="0"/>
              <a:t>        *</a:t>
            </a:r>
            <a:r>
              <a:rPr lang="it-IT" sz="1000" dirty="0" err="1"/>
              <a:t>b_m_particles_m_py</a:t>
            </a:r>
            <a:r>
              <a:rPr lang="it-IT" sz="1000" dirty="0"/>
              <a:t>;   //!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TBranch</a:t>
            </a:r>
            <a:r>
              <a:rPr lang="it-IT" sz="1000" dirty="0"/>
              <a:t>        *</a:t>
            </a:r>
            <a:r>
              <a:rPr lang="it-IT" sz="1000" dirty="0" err="1"/>
              <a:t>b_m_particles_m_pz</a:t>
            </a:r>
            <a:r>
              <a:rPr lang="it-IT" sz="1000" dirty="0"/>
              <a:t>;   //!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TBranch</a:t>
            </a:r>
            <a:r>
              <a:rPr lang="it-IT" sz="1000" dirty="0"/>
              <a:t>        *</a:t>
            </a:r>
            <a:r>
              <a:rPr lang="it-IT" sz="1000" dirty="0" err="1"/>
              <a:t>b_m_particles_m_e</a:t>
            </a:r>
            <a:r>
              <a:rPr lang="it-IT" sz="1000" dirty="0"/>
              <a:t>;   //!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TBranch</a:t>
            </a:r>
            <a:r>
              <a:rPr lang="it-IT" sz="1000" dirty="0"/>
              <a:t>        *</a:t>
            </a:r>
            <a:r>
              <a:rPr lang="it-IT" sz="1000" dirty="0" err="1"/>
              <a:t>b_m_particles_m_charge</a:t>
            </a:r>
            <a:r>
              <a:rPr lang="it-IT" sz="1000" dirty="0"/>
              <a:t>;   //!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TBranch</a:t>
            </a:r>
            <a:r>
              <a:rPr lang="it-IT" sz="1000" dirty="0"/>
              <a:t>        *</a:t>
            </a:r>
            <a:r>
              <a:rPr lang="it-IT" sz="1000" dirty="0" err="1"/>
              <a:t>b_m_particles_m_pid</a:t>
            </a:r>
            <a:r>
              <a:rPr lang="it-IT" sz="1000" dirty="0"/>
              <a:t>;   //!</a:t>
            </a:r>
          </a:p>
          <a:p>
            <a:endParaRPr lang="it-IT" sz="1000" dirty="0"/>
          </a:p>
          <a:p>
            <a:r>
              <a:rPr lang="it-IT" sz="1000" dirty="0"/>
              <a:t>   T(</a:t>
            </a:r>
            <a:r>
              <a:rPr lang="it-IT" sz="1000" dirty="0" err="1"/>
              <a:t>TTree</a:t>
            </a:r>
            <a:r>
              <a:rPr lang="it-IT" sz="1000" dirty="0"/>
              <a:t> *</a:t>
            </a:r>
            <a:r>
              <a:rPr lang="it-IT" sz="1000" dirty="0" err="1"/>
              <a:t>tree</a:t>
            </a:r>
            <a:r>
              <a:rPr lang="it-IT" sz="1000" dirty="0"/>
              <a:t>=0);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virtual</a:t>
            </a:r>
            <a:r>
              <a:rPr lang="it-IT" sz="1000" dirty="0"/>
              <a:t> ~T();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virtual</a:t>
            </a:r>
            <a:r>
              <a:rPr lang="it-IT" sz="1000" dirty="0"/>
              <a:t> </a:t>
            </a:r>
            <a:r>
              <a:rPr lang="it-IT" sz="1000" dirty="0" err="1"/>
              <a:t>Int_t</a:t>
            </a:r>
            <a:r>
              <a:rPr lang="it-IT" sz="1000" dirty="0"/>
              <a:t>    </a:t>
            </a:r>
            <a:r>
              <a:rPr lang="it-IT" sz="1000" dirty="0" smtClean="0"/>
              <a:t> </a:t>
            </a:r>
            <a:r>
              <a:rPr lang="it-IT" sz="1000" dirty="0" err="1" smtClean="0"/>
              <a:t>Cut</a:t>
            </a:r>
            <a:r>
              <a:rPr lang="it-IT" sz="1000" dirty="0"/>
              <a:t>(Long64_t entry);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virtual</a:t>
            </a:r>
            <a:r>
              <a:rPr lang="it-IT" sz="1000" dirty="0"/>
              <a:t> </a:t>
            </a:r>
            <a:r>
              <a:rPr lang="it-IT" sz="1000" dirty="0" err="1"/>
              <a:t>Int_t</a:t>
            </a:r>
            <a:r>
              <a:rPr lang="it-IT" sz="1000" dirty="0"/>
              <a:t>    </a:t>
            </a:r>
            <a:r>
              <a:rPr lang="it-IT" sz="1000" dirty="0" smtClean="0"/>
              <a:t> </a:t>
            </a:r>
            <a:r>
              <a:rPr lang="it-IT" sz="1000" dirty="0" err="1" smtClean="0"/>
              <a:t>GetEntry</a:t>
            </a:r>
            <a:r>
              <a:rPr lang="it-IT" sz="1000" dirty="0"/>
              <a:t>(Long64_t entry);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virtual</a:t>
            </a:r>
            <a:r>
              <a:rPr lang="it-IT" sz="1000" dirty="0"/>
              <a:t> Long64_t </a:t>
            </a:r>
            <a:r>
              <a:rPr lang="it-IT" sz="1000" dirty="0" err="1"/>
              <a:t>LoadTree</a:t>
            </a:r>
            <a:r>
              <a:rPr lang="it-IT" sz="1000" dirty="0"/>
              <a:t>(Long64_t entry);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virtual</a:t>
            </a:r>
            <a:r>
              <a:rPr lang="it-IT" sz="1000" dirty="0"/>
              <a:t> </a:t>
            </a:r>
            <a:r>
              <a:rPr lang="it-IT" sz="1000" dirty="0" err="1"/>
              <a:t>void</a:t>
            </a:r>
            <a:r>
              <a:rPr lang="it-IT" sz="1000" dirty="0"/>
              <a:t>     </a:t>
            </a:r>
            <a:r>
              <a:rPr lang="it-IT" sz="1000" dirty="0" smtClean="0"/>
              <a:t> </a:t>
            </a:r>
            <a:r>
              <a:rPr lang="it-IT" sz="1000" dirty="0" err="1" smtClean="0"/>
              <a:t>Init</a:t>
            </a:r>
            <a:r>
              <a:rPr lang="it-IT" sz="1000" dirty="0"/>
              <a:t>(</a:t>
            </a:r>
            <a:r>
              <a:rPr lang="it-IT" sz="1000" dirty="0" err="1"/>
              <a:t>TTree</a:t>
            </a:r>
            <a:r>
              <a:rPr lang="it-IT" sz="1000" dirty="0"/>
              <a:t> *</a:t>
            </a:r>
            <a:r>
              <a:rPr lang="it-IT" sz="1000" dirty="0" err="1"/>
              <a:t>tree</a:t>
            </a:r>
            <a:r>
              <a:rPr lang="it-IT" sz="1000" dirty="0"/>
              <a:t>);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virtual</a:t>
            </a:r>
            <a:r>
              <a:rPr lang="it-IT" sz="1000" dirty="0"/>
              <a:t> </a:t>
            </a:r>
            <a:r>
              <a:rPr lang="it-IT" sz="1000" dirty="0" err="1"/>
              <a:t>void</a:t>
            </a:r>
            <a:r>
              <a:rPr lang="it-IT" sz="1000" dirty="0"/>
              <a:t>    </a:t>
            </a:r>
            <a:r>
              <a:rPr lang="it-IT" sz="1000" dirty="0" smtClean="0"/>
              <a:t>   </a:t>
            </a:r>
            <a:r>
              <a:rPr lang="it-IT" sz="1000" dirty="0" err="1"/>
              <a:t>Loop</a:t>
            </a:r>
            <a:r>
              <a:rPr lang="it-IT" sz="1000" dirty="0"/>
              <a:t>();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virtual</a:t>
            </a:r>
            <a:r>
              <a:rPr lang="it-IT" sz="1000" dirty="0"/>
              <a:t> </a:t>
            </a:r>
            <a:r>
              <a:rPr lang="it-IT" sz="1000" dirty="0" err="1"/>
              <a:t>Bool_t</a:t>
            </a:r>
            <a:r>
              <a:rPr lang="it-IT" sz="1000" dirty="0"/>
              <a:t>   </a:t>
            </a:r>
            <a:r>
              <a:rPr lang="it-IT" sz="1000" dirty="0" err="1"/>
              <a:t>Notify</a:t>
            </a:r>
            <a:r>
              <a:rPr lang="it-IT" sz="1000" dirty="0"/>
              <a:t>();</a:t>
            </a:r>
          </a:p>
          <a:p>
            <a:r>
              <a:rPr lang="it-IT" sz="1000" dirty="0"/>
              <a:t>   </a:t>
            </a:r>
            <a:r>
              <a:rPr lang="it-IT" sz="1000" dirty="0" err="1"/>
              <a:t>virtual</a:t>
            </a:r>
            <a:r>
              <a:rPr lang="it-IT" sz="1000" dirty="0"/>
              <a:t> </a:t>
            </a:r>
            <a:r>
              <a:rPr lang="it-IT" sz="1000" dirty="0" err="1"/>
              <a:t>void</a:t>
            </a:r>
            <a:r>
              <a:rPr lang="it-IT" sz="1000" dirty="0"/>
              <a:t>     </a:t>
            </a:r>
            <a:r>
              <a:rPr lang="it-IT" sz="1000" dirty="0" smtClean="0"/>
              <a:t>  Show</a:t>
            </a:r>
            <a:r>
              <a:rPr lang="it-IT" sz="1000" dirty="0"/>
              <a:t>(Long64_t entry = -1);</a:t>
            </a:r>
          </a:p>
          <a:p>
            <a:r>
              <a:rPr lang="it-IT" sz="1000" dirty="0"/>
              <a:t>};</a:t>
            </a:r>
          </a:p>
          <a:p>
            <a:endParaRPr lang="it-IT" sz="1000" dirty="0"/>
          </a:p>
          <a:p>
            <a:r>
              <a:rPr lang="it-IT" sz="1000" dirty="0"/>
              <a:t>#</a:t>
            </a:r>
            <a:r>
              <a:rPr lang="it-IT" sz="1000" dirty="0" err="1"/>
              <a:t>endif</a:t>
            </a:r>
            <a:endParaRPr lang="it-IT" sz="1000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109446"/>
            <a:ext cx="9129059" cy="1068517"/>
          </a:xfrm>
        </p:spPr>
        <p:txBody>
          <a:bodyPr/>
          <a:lstStyle/>
          <a:p>
            <a:pPr algn="ctr"/>
            <a:r>
              <a:rPr lang="en-US" sz="4000" b="0" dirty="0" smtClean="0"/>
              <a:t>Belle II </a:t>
            </a:r>
            <a:r>
              <a:rPr lang="en-US" sz="4000" b="0" dirty="0" err="1" smtClean="0"/>
              <a:t>Masterclass</a:t>
            </a:r>
            <a:r>
              <a:rPr lang="en-US" sz="4000" b="0" dirty="0" smtClean="0"/>
              <a:t> </a:t>
            </a:r>
            <a:br>
              <a:rPr lang="en-US" sz="4000" b="0" dirty="0" smtClean="0"/>
            </a:br>
            <a:r>
              <a:rPr lang="en-US" sz="4000" b="0" dirty="0" smtClean="0"/>
              <a:t>summary and next steps	</a:t>
            </a:r>
            <a:endParaRPr lang="en-US" sz="4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1811" y="677257"/>
            <a:ext cx="752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it-IT" sz="2000" dirty="0"/>
              <a:t>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05396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-149230"/>
            <a:ext cx="9129059" cy="1068517"/>
          </a:xfrm>
        </p:spPr>
        <p:txBody>
          <a:bodyPr/>
          <a:lstStyle/>
          <a:p>
            <a:pPr algn="ctr"/>
            <a:r>
              <a:rPr lang="en-US" sz="4000" b="0" smtClean="0"/>
              <a:t>Belle II Masterclass 2018	</a:t>
            </a:r>
            <a:endParaRPr lang="en-US" sz="4000"/>
          </a:p>
        </p:txBody>
      </p:sp>
      <p:sp>
        <p:nvSpPr>
          <p:cNvPr id="10" name="CasellaDiTesto 9"/>
          <p:cNvSpPr txBox="1"/>
          <p:nvPr/>
        </p:nvSpPr>
        <p:spPr>
          <a:xfrm>
            <a:off x="-2" y="1106461"/>
            <a:ext cx="912906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smtClean="0"/>
          </a:p>
          <a:p>
            <a:pPr algn="ctr"/>
            <a:r>
              <a:rPr lang="en-US" sz="2000" b="1" smtClean="0"/>
              <a:t>Belle II masterclass</a:t>
            </a:r>
          </a:p>
          <a:p>
            <a:endParaRPr lang="en-US" sz="2000" b="1" smtClean="0"/>
          </a:p>
          <a:p>
            <a:r>
              <a:rPr lang="en-US" sz="1800" smtClean="0"/>
              <a:t>-   </a:t>
            </a:r>
            <a:r>
              <a:rPr lang="en-US" sz="1600" smtClean="0"/>
              <a:t>Introductory lecutre / training courses </a:t>
            </a:r>
          </a:p>
          <a:p>
            <a:pPr marL="285750" indent="-285750">
              <a:buFontTx/>
              <a:buChar char="-"/>
            </a:pPr>
            <a:r>
              <a:rPr lang="en-US" sz="1600" smtClean="0"/>
              <a:t>Exercise with results stored in spreadsheet </a:t>
            </a:r>
          </a:p>
          <a:p>
            <a:pPr marL="285750" indent="-285750">
              <a:buFontTx/>
              <a:buChar char="-"/>
            </a:pPr>
            <a:r>
              <a:rPr lang="en-US" sz="1600" smtClean="0"/>
              <a:t>Belle II virtual reality </a:t>
            </a:r>
          </a:p>
          <a:p>
            <a:pPr marL="285750" indent="-285750">
              <a:buFontTx/>
              <a:buChar char="-"/>
            </a:pPr>
            <a:endParaRPr lang="en-US" sz="2000" smtClean="0"/>
          </a:p>
          <a:p>
            <a:pPr algn="ctr"/>
            <a:r>
              <a:rPr lang="en-US" sz="2000" b="1" smtClean="0"/>
              <a:t>Belle II Masterclass 2018</a:t>
            </a:r>
          </a:p>
          <a:p>
            <a:endParaRPr lang="en-US" sz="2000" b="1" smtClean="0"/>
          </a:p>
          <a:p>
            <a:endParaRPr lang="en-US" sz="1800" smtClean="0"/>
          </a:p>
          <a:p>
            <a:endParaRPr lang="en-US" sz="800" smtClean="0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69861" y="6553195"/>
            <a:ext cx="609600" cy="441324"/>
          </a:xfrm>
        </p:spPr>
        <p:txBody>
          <a:bodyPr/>
          <a:lstStyle/>
          <a:p>
            <a:fld id="{DB9972FE-A404-854F-BD7A-6A306896CCF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5" name="Immagine 14" descr="2018-10-25 09.51.02 a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32" y="4003877"/>
            <a:ext cx="3595144" cy="1084742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84277" y="3634123"/>
            <a:ext cx="4736863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smtClean="0"/>
              <a:t>INFN Padova – Univ. Padova</a:t>
            </a:r>
          </a:p>
          <a:p>
            <a:endParaRPr lang="en-US" sz="1600" smtClean="0"/>
          </a:p>
          <a:p>
            <a:r>
              <a:rPr lang="en-US" sz="1600" smtClean="0"/>
              <a:t>Syncronized with the International Masterclass activity in Padova but outside IMC organization </a:t>
            </a:r>
          </a:p>
          <a:p>
            <a:r>
              <a:rPr lang="en-US" sz="1600" smtClean="0"/>
              <a:t>(36 students for the Belle II exercise) </a:t>
            </a:r>
          </a:p>
          <a:p>
            <a:endParaRPr lang="en-US" sz="1600" smtClean="0"/>
          </a:p>
          <a:p>
            <a:endParaRPr lang="en-US" sz="1600" smtClean="0"/>
          </a:p>
          <a:p>
            <a:r>
              <a:rPr lang="en-US" sz="1600" u="sng" smtClean="0"/>
              <a:t>J.S. Institute / Univ. Lubjana</a:t>
            </a:r>
          </a:p>
          <a:p>
            <a:endParaRPr lang="en-US" sz="1600" smtClean="0"/>
          </a:p>
          <a:p>
            <a:r>
              <a:rPr lang="en-US" sz="1600" smtClean="0"/>
              <a:t>Included in the Summer school program</a:t>
            </a:r>
          </a:p>
          <a:p>
            <a:r>
              <a:rPr lang="en-US" sz="1600" smtClean="0"/>
              <a:t>(20 students for the Belle II exercise)</a:t>
            </a:r>
            <a:endParaRPr lang="en-US" sz="1600"/>
          </a:p>
        </p:txBody>
      </p:sp>
      <p:pic>
        <p:nvPicPr>
          <p:cNvPr id="17" name="Immagine 16" descr="2018-10-25 10.09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131" y="3727739"/>
            <a:ext cx="5040110" cy="503044"/>
          </a:xfrm>
          <a:prstGeom prst="rect">
            <a:avLst/>
          </a:prstGeom>
        </p:spPr>
      </p:pic>
      <p:pic>
        <p:nvPicPr>
          <p:cNvPr id="19" name="Immagine 18" descr="2018-10-25 10.41.4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81" y="1608333"/>
            <a:ext cx="2286208" cy="1180162"/>
          </a:xfrm>
          <a:prstGeom prst="rect">
            <a:avLst/>
          </a:prstGeom>
        </p:spPr>
      </p:pic>
      <p:pic>
        <p:nvPicPr>
          <p:cNvPr id="20" name="Immagine 19" descr="2018-10-25 10.44.1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45" y="1648863"/>
            <a:ext cx="1517198" cy="1112611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7302063" y="4210264"/>
            <a:ext cx="1005613" cy="878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9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" name="Immagine 1" descr="2018-10-25 10.16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15" y="3373102"/>
            <a:ext cx="4769605" cy="305925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056481" y="1186097"/>
            <a:ext cx="3193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mtClean="0"/>
              <a:t>Belle II Masterclass 2019</a:t>
            </a:r>
            <a:endParaRPr lang="en-US" sz="2000" b="1"/>
          </a:p>
        </p:txBody>
      </p:sp>
      <p:sp>
        <p:nvSpPr>
          <p:cNvPr id="6" name="Rettangolo 5"/>
          <p:cNvSpPr/>
          <p:nvPr/>
        </p:nvSpPr>
        <p:spPr>
          <a:xfrm>
            <a:off x="260905" y="1618926"/>
            <a:ext cx="842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Common </a:t>
            </a:r>
            <a:r>
              <a:rPr lang="en-US" sz="1800" dirty="0" err="1" smtClean="0"/>
              <a:t>Mastereclass</a:t>
            </a:r>
            <a:r>
              <a:rPr lang="en-US" sz="1800" dirty="0" smtClean="0"/>
              <a:t> for  </a:t>
            </a:r>
            <a:r>
              <a:rPr lang="en-US" sz="1800" dirty="0" smtClean="0">
                <a:solidFill>
                  <a:srgbClr val="3366FF"/>
                </a:solidFill>
              </a:rPr>
              <a:t>Ljubljana, Padua, Prague, Rome, </a:t>
            </a:r>
            <a:r>
              <a:rPr lang="en-US" sz="1800" dirty="0" smtClean="0">
                <a:solidFill>
                  <a:srgbClr val="3366FF"/>
                </a:solidFill>
              </a:rPr>
              <a:t>Strasbourg</a:t>
            </a:r>
            <a:endParaRPr lang="en-US" sz="1800" dirty="0" smtClean="0">
              <a:solidFill>
                <a:srgbClr val="3366FF"/>
              </a:solidFill>
            </a:endParaRPr>
          </a:p>
          <a:p>
            <a:r>
              <a:rPr lang="en-US" sz="1800" dirty="0" smtClean="0"/>
              <a:t>one day between 20 – 22 March 2019 with videoconference connection</a:t>
            </a:r>
            <a:endParaRPr lang="en-US" sz="1800" dirty="0"/>
          </a:p>
        </p:txBody>
      </p:sp>
      <p:sp>
        <p:nvSpPr>
          <p:cNvPr id="12" name="Rettangolo 11"/>
          <p:cNvSpPr/>
          <p:nvPr/>
        </p:nvSpPr>
        <p:spPr>
          <a:xfrm>
            <a:off x="278193" y="2392783"/>
            <a:ext cx="8693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In Padua we will test the scalability of the </a:t>
            </a:r>
            <a:r>
              <a:rPr lang="en-US" sz="1800" dirty="0" smtClean="0"/>
              <a:t>exercise </a:t>
            </a:r>
            <a:r>
              <a:rPr lang="en-US" sz="1800" dirty="0" smtClean="0"/>
              <a:t>for a large number of students.</a:t>
            </a:r>
          </a:p>
          <a:p>
            <a:r>
              <a:rPr lang="en-US" sz="1800" dirty="0" smtClean="0"/>
              <a:t>720 students will participate to the 2019 International </a:t>
            </a:r>
            <a:r>
              <a:rPr lang="en-US" sz="1800" dirty="0" err="1" smtClean="0"/>
              <a:t>Masterclass</a:t>
            </a:r>
            <a:r>
              <a:rPr lang="en-US" sz="1800" dirty="0" smtClean="0"/>
              <a:t>, 100 students will perform the Belle II </a:t>
            </a:r>
            <a:r>
              <a:rPr lang="en-US" sz="1800" dirty="0" smtClean="0"/>
              <a:t>exercise</a:t>
            </a:r>
            <a:r>
              <a:rPr lang="en-US" sz="1800" dirty="0" smtClean="0"/>
              <a:t> (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://www2.pd.infn.it/masterclasses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)</a:t>
            </a:r>
            <a:endParaRPr lang="en-US" sz="1800" dirty="0"/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-149230"/>
            <a:ext cx="9129059" cy="1068517"/>
          </a:xfrm>
        </p:spPr>
        <p:txBody>
          <a:bodyPr/>
          <a:lstStyle/>
          <a:p>
            <a:pPr algn="ctr"/>
            <a:r>
              <a:rPr lang="en-US" sz="4000" b="0" smtClean="0"/>
              <a:t>Belle II Masterclass 2019	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19267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461609" y="6319227"/>
            <a:ext cx="609600" cy="441324"/>
          </a:xfrm>
        </p:spPr>
        <p:txBody>
          <a:bodyPr/>
          <a:lstStyle/>
          <a:p>
            <a:fld id="{DB9972FE-A404-854F-BD7A-6A306896CCF3}" type="slidenum">
              <a:rPr lang="en-US" sz="1800" smtClean="0">
                <a:solidFill>
                  <a:schemeClr val="bg1"/>
                </a:solidFill>
              </a:rPr>
              <a:pPr/>
              <a:t>4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Segnaposto numero diapositiva 4"/>
          <p:cNvSpPr txBox="1">
            <a:spLocks/>
          </p:cNvSpPr>
          <p:nvPr/>
        </p:nvSpPr>
        <p:spPr>
          <a:xfrm>
            <a:off x="8518360" y="6452923"/>
            <a:ext cx="609600" cy="441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9972FE-A404-854F-BD7A-6A306896CCF3}" type="slidenum">
              <a:rPr lang="en-US" sz="18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 sz="1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7025" y="1347863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Data sample</a:t>
            </a:r>
          </a:p>
          <a:p>
            <a:endParaRPr lang="en-US" sz="1800" dirty="0" smtClean="0"/>
          </a:p>
          <a:p>
            <a:r>
              <a:rPr lang="en-US" sz="1800" dirty="0" smtClean="0"/>
              <a:t>Root file with </a:t>
            </a:r>
            <a:r>
              <a:rPr lang="en-US" sz="1800" dirty="0" smtClean="0">
                <a:solidFill>
                  <a:srgbClr val="3366FF"/>
                </a:solidFill>
              </a:rPr>
              <a:t>Belle</a:t>
            </a:r>
            <a:r>
              <a:rPr lang="en-US" sz="1800" dirty="0" smtClean="0"/>
              <a:t> data with 4.5 M events (to be replaced with </a:t>
            </a:r>
            <a:r>
              <a:rPr lang="en-US" sz="1800" dirty="0" smtClean="0">
                <a:solidFill>
                  <a:srgbClr val="3366FF"/>
                </a:solidFill>
              </a:rPr>
              <a:t>Belle II </a:t>
            </a:r>
            <a:r>
              <a:rPr lang="en-US" sz="1800" dirty="0" smtClean="0"/>
              <a:t>data) </a:t>
            </a:r>
          </a:p>
          <a:p>
            <a:r>
              <a:rPr lang="en-US" sz="1800" dirty="0" smtClean="0"/>
              <a:t>containing the list of N particles reconstructed for every event.</a:t>
            </a:r>
          </a:p>
          <a:p>
            <a:endParaRPr lang="en-US" sz="1800" dirty="0" smtClean="0"/>
          </a:p>
          <a:p>
            <a:r>
              <a:rPr lang="en-US" sz="1800" dirty="0" smtClean="0"/>
              <a:t>For every particle 7 </a:t>
            </a:r>
            <a:r>
              <a:rPr lang="en-US" sz="1800" dirty="0" smtClean="0"/>
              <a:t>information </a:t>
            </a:r>
            <a:r>
              <a:rPr lang="en-US" sz="1800" dirty="0" smtClean="0"/>
              <a:t>are stored:</a:t>
            </a:r>
          </a:p>
          <a:p>
            <a:r>
              <a:rPr lang="en-US" sz="1800" dirty="0" smtClean="0"/>
              <a:t>                                           </a:t>
            </a:r>
            <a:r>
              <a:rPr lang="en-US" sz="1800" dirty="0" err="1" smtClean="0"/>
              <a:t>px</a:t>
            </a:r>
            <a:r>
              <a:rPr lang="en-US" sz="1800" dirty="0" smtClean="0"/>
              <a:t>, </a:t>
            </a:r>
            <a:r>
              <a:rPr lang="en-US" sz="1800" dirty="0" err="1" smtClean="0"/>
              <a:t>py</a:t>
            </a:r>
            <a:r>
              <a:rPr lang="en-US" sz="1800" dirty="0" smtClean="0"/>
              <a:t>, </a:t>
            </a:r>
            <a:r>
              <a:rPr lang="en-US" sz="1800" dirty="0" err="1" smtClean="0"/>
              <a:t>pz</a:t>
            </a:r>
            <a:r>
              <a:rPr lang="en-US" sz="1800" dirty="0" smtClean="0"/>
              <a:t>, E, charge , particle ID </a:t>
            </a:r>
          </a:p>
        </p:txBody>
      </p:sp>
      <p:pic>
        <p:nvPicPr>
          <p:cNvPr id="2" name="Immagine 1" descr="2018-10-25 12.2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0" y="3501997"/>
            <a:ext cx="8978900" cy="264160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0" y="-149230"/>
            <a:ext cx="9129059" cy="1068517"/>
          </a:xfrm>
        </p:spPr>
        <p:txBody>
          <a:bodyPr/>
          <a:lstStyle/>
          <a:p>
            <a:pPr algn="ctr"/>
            <a:r>
              <a:rPr lang="en-US" sz="4000" b="0" smtClean="0"/>
              <a:t>Belle II Exercise	</a:t>
            </a:r>
            <a:endParaRPr lang="en-US" sz="4000"/>
          </a:p>
        </p:txBody>
      </p:sp>
      <p:sp>
        <p:nvSpPr>
          <p:cNvPr id="5" name="Rettangolo 4"/>
          <p:cNvSpPr/>
          <p:nvPr/>
        </p:nvSpPr>
        <p:spPr>
          <a:xfrm>
            <a:off x="122036" y="6089557"/>
            <a:ext cx="897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ID  inside the root file is an integer number: 0 ÷ 5    {PHOTON, ELECTRON, PION, MUON, KAON, PROTON}</a:t>
            </a:r>
            <a:endParaRPr lang="en-US" sz="120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0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-149230"/>
            <a:ext cx="9129059" cy="1068517"/>
          </a:xfrm>
        </p:spPr>
        <p:txBody>
          <a:bodyPr/>
          <a:lstStyle/>
          <a:p>
            <a:pPr algn="ctr"/>
            <a:r>
              <a:rPr lang="en-US" sz="4000" b="0" smtClean="0"/>
              <a:t>Belle II Exercise	</a:t>
            </a:r>
            <a:endParaRPr lang="en-US" sz="4000"/>
          </a:p>
        </p:txBody>
      </p:sp>
      <p:sp>
        <p:nvSpPr>
          <p:cNvPr id="9" name="Rettangolo 8"/>
          <p:cNvSpPr/>
          <p:nvPr/>
        </p:nvSpPr>
        <p:spPr>
          <a:xfrm>
            <a:off x="38784" y="107413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/>
              <a:t>Data analysis</a:t>
            </a:r>
          </a:p>
          <a:p>
            <a:endParaRPr lang="en-US" sz="1800" smtClean="0"/>
          </a:p>
          <a:p>
            <a:r>
              <a:rPr lang="en-US" sz="1600" smtClean="0"/>
              <a:t>Analysis code based on Belle educational B-lab exercises:</a:t>
            </a:r>
          </a:p>
          <a:p>
            <a:r>
              <a:rPr lang="en-US" sz="1600" smtClean="0">
                <a:hlinkClick r:id="rId2"/>
              </a:rPr>
              <a:t>http://belle.kek.jp/b-lab/b-lab-english/</a:t>
            </a:r>
            <a:endParaRPr lang="en-US" sz="1600" smtClean="0"/>
          </a:p>
          <a:p>
            <a:endParaRPr lang="en-US" sz="1600" smtClean="0"/>
          </a:p>
          <a:p>
            <a:r>
              <a:rPr lang="en-US" sz="1600" smtClean="0"/>
              <a:t>Root macro.c files replaced with a Web based interface:</a:t>
            </a:r>
          </a:p>
          <a:p>
            <a:r>
              <a:rPr lang="en-US" sz="1600" smtClean="0">
                <a:latin typeface="+mj-lt"/>
                <a:ea typeface="Lucida Grande"/>
                <a:cs typeface="Lucida Grande"/>
                <a:hlinkClick r:id="rId3"/>
              </a:rPr>
              <a:t>http://belle2.ijs.si/public</a:t>
            </a:r>
            <a:r>
              <a:rPr lang="en-US" sz="1600" smtClean="0"/>
              <a:t>  based on a </a:t>
            </a:r>
            <a:r>
              <a:rPr lang="en-US" sz="1600" smtClean="0">
                <a:hlinkClick r:id="rId4"/>
              </a:rPr>
              <a:t>Blockly graphic library</a:t>
            </a:r>
            <a:endParaRPr lang="en-US" sz="1800" smtClean="0"/>
          </a:p>
          <a:p>
            <a:endParaRPr lang="en-US" sz="1800" smtClean="0"/>
          </a:p>
          <a:p>
            <a:r>
              <a:rPr lang="en-US" sz="1800" smtClean="0"/>
              <a:t>                               code                 histograms</a:t>
            </a:r>
          </a:p>
          <a:p>
            <a:endParaRPr lang="en-US" sz="1800" smtClean="0"/>
          </a:p>
          <a:p>
            <a:r>
              <a:rPr lang="en-US" sz="1800" smtClean="0"/>
              <a:t>              Blockly                    Root                    Blockly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43143" y="4779380"/>
            <a:ext cx="54831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latin typeface="Wingdings"/>
              </a:rPr>
              <a:t> </a:t>
            </a:r>
            <a:r>
              <a:rPr lang="en-US" sz="1600" smtClean="0"/>
              <a:t>Blockly JavaScript generates JSON text strings</a:t>
            </a:r>
          </a:p>
          <a:p>
            <a:r>
              <a:rPr lang="en-US" sz="1600" smtClean="0">
                <a:latin typeface="Wingdings"/>
              </a:rPr>
              <a:t> </a:t>
            </a:r>
            <a:r>
              <a:rPr lang="en-US" sz="1600" smtClean="0"/>
              <a:t>The strings  are sent to the server</a:t>
            </a:r>
          </a:p>
          <a:p>
            <a:r>
              <a:rPr lang="en-US" sz="1600" smtClean="0">
                <a:latin typeface="Wingdings"/>
              </a:rPr>
              <a:t> </a:t>
            </a:r>
            <a:r>
              <a:rPr lang="en-US" sz="1600" smtClean="0"/>
              <a:t>Converted into the computer code ROOT macro</a:t>
            </a:r>
          </a:p>
          <a:p>
            <a:r>
              <a:rPr lang="en-US" sz="1600" smtClean="0">
                <a:latin typeface="Wingdings"/>
              </a:rPr>
              <a:t> </a:t>
            </a:r>
            <a:r>
              <a:rPr lang="en-US" sz="1600" smtClean="0"/>
              <a:t>The code is executed on the server</a:t>
            </a:r>
          </a:p>
          <a:p>
            <a:r>
              <a:rPr lang="en-US" sz="1600" smtClean="0">
                <a:latin typeface="Wingdings"/>
              </a:rPr>
              <a:t> </a:t>
            </a:r>
            <a:r>
              <a:rPr lang="en-US" sz="1600" smtClean="0"/>
              <a:t>histograms are sent back to the client</a:t>
            </a:r>
          </a:p>
          <a:p>
            <a:r>
              <a:rPr lang="en-US" sz="1600" smtClean="0">
                <a:latin typeface="Wingdings"/>
              </a:rPr>
              <a:t> </a:t>
            </a:r>
            <a:r>
              <a:rPr lang="en-US" sz="1600" smtClean="0"/>
              <a:t>displayed using </a:t>
            </a:r>
            <a:r>
              <a:rPr lang="en-US" sz="1600" smtClean="0">
                <a:hlinkClick r:id="rId5"/>
              </a:rPr>
              <a:t>JSROOTJavaScript</a:t>
            </a:r>
            <a:endParaRPr lang="en-US" sz="1600"/>
          </a:p>
        </p:txBody>
      </p:sp>
      <p:sp>
        <p:nvSpPr>
          <p:cNvPr id="11" name="Freccia circolare a sinistra 10"/>
          <p:cNvSpPr/>
          <p:nvPr/>
        </p:nvSpPr>
        <p:spPr>
          <a:xfrm rot="5400000" flipH="1" flipV="1">
            <a:off x="2230297" y="3134750"/>
            <a:ext cx="283698" cy="1161971"/>
          </a:xfrm>
          <a:prstGeom prst="curvedLeftArrow">
            <a:avLst/>
          </a:prstGeom>
          <a:solidFill>
            <a:schemeClr val="accent6">
              <a:lumMod val="75000"/>
              <a:lumOff val="25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reccia circolare a sinistra 11"/>
          <p:cNvSpPr/>
          <p:nvPr/>
        </p:nvSpPr>
        <p:spPr>
          <a:xfrm rot="5400000" flipH="1" flipV="1">
            <a:off x="3982375" y="3134750"/>
            <a:ext cx="283698" cy="1161971"/>
          </a:xfrm>
          <a:prstGeom prst="curvedLeftArrow">
            <a:avLst/>
          </a:prstGeom>
          <a:solidFill>
            <a:schemeClr val="accent6">
              <a:lumMod val="75000"/>
              <a:lumOff val="25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849752" y="2453647"/>
            <a:ext cx="1931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Developed by </a:t>
            </a:r>
          </a:p>
          <a:p>
            <a:r>
              <a:rPr lang="en-US" smtClean="0"/>
              <a:t>Rok Pestotnik in 2017 </a:t>
            </a:r>
            <a:endParaRPr lang="en-US"/>
          </a:p>
        </p:txBody>
      </p:sp>
      <p:pic>
        <p:nvPicPr>
          <p:cNvPr id="3" name="Immagine 2" descr="2018-10-26 12.39.0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97" y="3172557"/>
            <a:ext cx="3077000" cy="3059316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789197" y="1606596"/>
            <a:ext cx="1924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Developed by </a:t>
            </a:r>
          </a:p>
          <a:p>
            <a:r>
              <a:rPr lang="en-US" smtClean="0"/>
              <a:t>Ryosuke Itoh in 2004 </a:t>
            </a:r>
            <a:endParaRPr lang="en-US"/>
          </a:p>
        </p:txBody>
      </p:sp>
      <p:sp>
        <p:nvSpPr>
          <p:cNvPr id="4" name="Ovale 3"/>
          <p:cNvSpPr/>
          <p:nvPr/>
        </p:nvSpPr>
        <p:spPr>
          <a:xfrm>
            <a:off x="5849752" y="5020773"/>
            <a:ext cx="888087" cy="36450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5544024" y="4608540"/>
            <a:ext cx="175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1) CombineParticles</a:t>
            </a:r>
          </a:p>
          <a:p>
            <a:r>
              <a:rPr lang="en-US" sz="1200" smtClean="0"/>
              <a:t>2) SelectParticles</a:t>
            </a:r>
            <a:endParaRPr lang="en-US" sz="1200"/>
          </a:p>
        </p:txBody>
      </p:sp>
      <p:sp>
        <p:nvSpPr>
          <p:cNvPr id="7" name="Rettangolo 6"/>
          <p:cNvSpPr/>
          <p:nvPr/>
        </p:nvSpPr>
        <p:spPr>
          <a:xfrm>
            <a:off x="96107" y="2363408"/>
            <a:ext cx="8875919" cy="40918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96107" y="1527950"/>
            <a:ext cx="8875919" cy="729634"/>
          </a:xfrm>
          <a:prstGeom prst="rect">
            <a:avLst/>
          </a:prstGeom>
          <a:noFill/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0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4224" y="4512991"/>
            <a:ext cx="850523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mtClean="0">
              <a:latin typeface="Wingdings"/>
            </a:endParaRPr>
          </a:p>
          <a:p>
            <a:r>
              <a:rPr lang="en-US" sz="1600" smtClean="0"/>
              <a:t>To work in local download inside a single file:   1) Virtual Machine   2) full data    3) software</a:t>
            </a:r>
          </a:p>
          <a:p>
            <a:endParaRPr lang="en-US" smtClean="0">
              <a:latin typeface="Wingdings"/>
            </a:endParaRPr>
          </a:p>
          <a:p>
            <a:r>
              <a:rPr lang="en-US" smtClean="0">
                <a:latin typeface="Wingdings"/>
              </a:rPr>
              <a:t> </a:t>
            </a:r>
            <a:r>
              <a:rPr lang="en-US" smtClean="0"/>
              <a:t>2018 version (Ubuntu 18.01)  </a:t>
            </a:r>
            <a:r>
              <a:rPr lang="en-US" smtClean="0">
                <a:hlinkClick r:id="rId2"/>
              </a:rPr>
              <a:t>http://belle2.ijs.si/arich/data/belleIIubuntu18.01.ova</a:t>
            </a:r>
            <a:endParaRPr lang="en-US" smtClean="0"/>
          </a:p>
          <a:p>
            <a:r>
              <a:rPr lang="en-US" smtClean="0">
                <a:latin typeface="Wingdings"/>
              </a:rPr>
              <a:t> </a:t>
            </a:r>
            <a:r>
              <a:rPr lang="en-US" smtClean="0"/>
              <a:t>2017 version (Ubuntu 16.04)  </a:t>
            </a:r>
            <a:r>
              <a:rPr lang="en-US" smtClean="0">
                <a:hlinkClick r:id="rId3"/>
              </a:rPr>
              <a:t>http://belle2.ijs.si/belleIIubuntu16.04.3.7z</a:t>
            </a:r>
            <a:endParaRPr lang="en-US" smtClean="0"/>
          </a:p>
          <a:p>
            <a:r>
              <a:rPr lang="en-US" smtClean="0">
                <a:latin typeface="Wingdings"/>
              </a:rPr>
              <a:t> </a:t>
            </a:r>
            <a:r>
              <a:rPr lang="en-US" smtClean="0"/>
              <a:t>unpack with </a:t>
            </a:r>
            <a:r>
              <a:rPr lang="en-US" smtClean="0">
                <a:hlinkClick r:id="rId4"/>
              </a:rPr>
              <a:t>http://www.7-zip.org/ </a:t>
            </a:r>
            <a:endParaRPr lang="en-US" smtClean="0">
              <a:latin typeface="Wingdings"/>
            </a:endParaRPr>
          </a:p>
          <a:p>
            <a:r>
              <a:rPr lang="en-US" smtClean="0">
                <a:latin typeface="Wingdings"/>
              </a:rPr>
              <a:t> </a:t>
            </a:r>
            <a:r>
              <a:rPr lang="en-US" smtClean="0"/>
              <a:t>run with </a:t>
            </a:r>
            <a:r>
              <a:rPr lang="en-US" smtClean="0">
                <a:hlinkClick r:id="rId5"/>
              </a:rPr>
              <a:t>https://www.virtualbox.org/</a:t>
            </a:r>
            <a:endParaRPr lang="en-US" smtClean="0"/>
          </a:p>
          <a:p>
            <a:endParaRPr lang="en-US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-149230"/>
            <a:ext cx="9129059" cy="1068517"/>
          </a:xfrm>
        </p:spPr>
        <p:txBody>
          <a:bodyPr/>
          <a:lstStyle/>
          <a:p>
            <a:pPr algn="ctr"/>
            <a:r>
              <a:rPr lang="en-US" sz="4000" b="0" smtClean="0"/>
              <a:t>Belle II Exercise	</a:t>
            </a:r>
            <a:endParaRPr lang="en-US" sz="4000"/>
          </a:p>
        </p:txBody>
      </p:sp>
      <p:pic>
        <p:nvPicPr>
          <p:cNvPr id="8" name="Immagine 7" descr="2018-10-26 12.23.2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4" y="1459129"/>
            <a:ext cx="4432219" cy="2884460"/>
          </a:xfrm>
          <a:prstGeom prst="rect">
            <a:avLst/>
          </a:prstGeom>
        </p:spPr>
      </p:pic>
      <p:pic>
        <p:nvPicPr>
          <p:cNvPr id="9" name="Immagine 8" descr="2018-10-26 12.24.2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38" y="1470887"/>
            <a:ext cx="4432220" cy="28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3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-149230"/>
            <a:ext cx="9129059" cy="1068517"/>
          </a:xfrm>
        </p:spPr>
        <p:txBody>
          <a:bodyPr/>
          <a:lstStyle/>
          <a:p>
            <a:pPr algn="ctr"/>
            <a:r>
              <a:rPr lang="en-US" sz="4000" b="0" smtClean="0"/>
              <a:t>Belle II Exercise	</a:t>
            </a:r>
            <a:endParaRPr lang="en-US" sz="4000"/>
          </a:p>
        </p:txBody>
      </p:sp>
      <p:pic>
        <p:nvPicPr>
          <p:cNvPr id="7" name="Immagine 6" descr="2018-10-25 03.1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580"/>
            <a:ext cx="9144000" cy="447884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97114" y="1154404"/>
            <a:ext cx="880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smtClean="0"/>
              <a:t>Programming by selecting and connecting blocks inside a web browser whiteboard</a:t>
            </a:r>
            <a:endParaRPr lang="en-US" sz="1800"/>
          </a:p>
        </p:txBody>
      </p:sp>
      <p:sp>
        <p:nvSpPr>
          <p:cNvPr id="9" name="Rettangolo 8"/>
          <p:cNvSpPr/>
          <p:nvPr/>
        </p:nvSpPr>
        <p:spPr>
          <a:xfrm>
            <a:off x="546779" y="3841506"/>
            <a:ext cx="23582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/>
              <a:t>- select data source </a:t>
            </a:r>
          </a:p>
          <a:p>
            <a:r>
              <a:rPr lang="en-US" sz="1600" smtClean="0"/>
              <a:t>- number of events</a:t>
            </a:r>
            <a:endParaRPr lang="en-US" sz="1600"/>
          </a:p>
        </p:txBody>
      </p:sp>
      <p:sp>
        <p:nvSpPr>
          <p:cNvPr id="10" name="Rettangolo 9"/>
          <p:cNvSpPr/>
          <p:nvPr/>
        </p:nvSpPr>
        <p:spPr>
          <a:xfrm>
            <a:off x="2060075" y="4547872"/>
            <a:ext cx="257441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/>
              <a:t>- combine 2 particles</a:t>
            </a:r>
          </a:p>
          <a:p>
            <a:r>
              <a:rPr lang="en-US" sz="1600" smtClean="0"/>
              <a:t>- min and max inv. mass</a:t>
            </a:r>
            <a:endParaRPr lang="en-US" sz="1600"/>
          </a:p>
        </p:txBody>
      </p:sp>
      <p:sp>
        <p:nvSpPr>
          <p:cNvPr id="11" name="Rettangolo 10"/>
          <p:cNvSpPr/>
          <p:nvPr/>
        </p:nvSpPr>
        <p:spPr>
          <a:xfrm>
            <a:off x="4023034" y="3934877"/>
            <a:ext cx="312462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/>
              <a:t>- select particles to be combined</a:t>
            </a:r>
          </a:p>
          <a:p>
            <a:r>
              <a:rPr lang="en-US" sz="1600" smtClean="0"/>
              <a:t>- charge and ID selection</a:t>
            </a:r>
            <a:endParaRPr lang="en-US" sz="1600"/>
          </a:p>
        </p:txBody>
      </p:sp>
      <p:sp>
        <p:nvSpPr>
          <p:cNvPr id="12" name="Rettangolo 11"/>
          <p:cNvSpPr/>
          <p:nvPr/>
        </p:nvSpPr>
        <p:spPr>
          <a:xfrm>
            <a:off x="5215830" y="2952439"/>
            <a:ext cx="3913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/>
              <a:t>- create histogram</a:t>
            </a:r>
          </a:p>
          <a:p>
            <a:r>
              <a:rPr lang="en-US" sz="1600" smtClean="0"/>
              <a:t>- choose variable with min. and max.</a:t>
            </a:r>
          </a:p>
          <a:p>
            <a:r>
              <a:rPr lang="en-US" sz="1600" smtClean="0"/>
              <a:t>- choose bins and title 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2582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-149230"/>
            <a:ext cx="9129059" cy="1068517"/>
          </a:xfrm>
        </p:spPr>
        <p:txBody>
          <a:bodyPr/>
          <a:lstStyle/>
          <a:p>
            <a:pPr algn="ctr"/>
            <a:r>
              <a:rPr lang="en-US" sz="4000" b="0" smtClean="0"/>
              <a:t>Belle II Exercise	</a:t>
            </a:r>
            <a:endParaRPr lang="en-US" sz="4000"/>
          </a:p>
        </p:txBody>
      </p:sp>
      <p:pic>
        <p:nvPicPr>
          <p:cNvPr id="7" name="Immagine 6" descr="2018-10-25 03.3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3" y="1211899"/>
            <a:ext cx="8309656" cy="534129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407601" y="2074574"/>
            <a:ext cx="6790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smtClean="0"/>
              <a:t>When the analysis is ready with the appropriate combined blocks</a:t>
            </a:r>
          </a:p>
          <a:p>
            <a:r>
              <a:rPr lang="en-US" sz="1800" smtClean="0"/>
              <a:t>click on “Run Analysis”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4085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Immagine 5" descr="2018-10-25 03.43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9" y="1914203"/>
            <a:ext cx="4436180" cy="3063290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-149230"/>
            <a:ext cx="9129059" cy="1068517"/>
          </a:xfrm>
        </p:spPr>
        <p:txBody>
          <a:bodyPr/>
          <a:lstStyle/>
          <a:p>
            <a:pPr algn="ctr"/>
            <a:r>
              <a:rPr lang="en" sz="4000" b="0" dirty="0" smtClean="0"/>
              <a:t>Belle II Exercise	</a:t>
            </a:r>
            <a:endParaRPr lang="en" sz="4000" dirty="0"/>
          </a:p>
        </p:txBody>
      </p:sp>
      <p:sp>
        <p:nvSpPr>
          <p:cNvPr id="8" name="Rettangolo 7"/>
          <p:cNvSpPr/>
          <p:nvPr/>
        </p:nvSpPr>
        <p:spPr>
          <a:xfrm>
            <a:off x="940439" y="5105403"/>
            <a:ext cx="2519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800" dirty="0" smtClean="0"/>
              <a:t>Histograms are shown </a:t>
            </a:r>
          </a:p>
          <a:p>
            <a:r>
              <a:rPr lang="x-none" sz="1800" dirty="0" smtClean="0"/>
              <a:t>under the whiteboard</a:t>
            </a:r>
            <a:endParaRPr lang="en" sz="1800" dirty="0"/>
          </a:p>
        </p:txBody>
      </p:sp>
      <p:pic>
        <p:nvPicPr>
          <p:cNvPr id="9" name="Immagine 8" descr="2018-10-25 04.44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91" y="1925450"/>
            <a:ext cx="4432529" cy="336122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787525" y="2871159"/>
            <a:ext cx="1721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p1 = 3.088 ± 0.002</a:t>
            </a:r>
            <a:endParaRPr lang="it-IT" sz="1200" dirty="0"/>
          </a:p>
        </p:txBody>
      </p:sp>
      <p:sp>
        <p:nvSpPr>
          <p:cNvPr id="11" name="Rettangolo 10"/>
          <p:cNvSpPr/>
          <p:nvPr/>
        </p:nvSpPr>
        <p:spPr>
          <a:xfrm>
            <a:off x="6211910" y="5390355"/>
            <a:ext cx="1676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800" dirty="0" smtClean="0"/>
              <a:t>Perform the fit </a:t>
            </a:r>
          </a:p>
        </p:txBody>
      </p:sp>
    </p:spTree>
    <p:extLst>
      <p:ext uri="{BB962C8B-B14F-4D97-AF65-F5344CB8AC3E}">
        <p14:creationId xmlns:p14="http://schemas.microsoft.com/office/powerpoint/2010/main" val="347024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11288</TotalTime>
  <Words>1342</Words>
  <Application>Microsoft Macintosh PowerPoint</Application>
  <PresentationFormat>Presentazione su schermo (4:3)</PresentationFormat>
  <Paragraphs>207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modern</vt:lpstr>
      <vt:lpstr>  Task 6.1 Masterclasses on flavour physics  </vt:lpstr>
      <vt:lpstr>Belle II Masterclass 2018 </vt:lpstr>
      <vt:lpstr>Belle II Masterclass 2019 </vt:lpstr>
      <vt:lpstr>Belle II Exercise </vt:lpstr>
      <vt:lpstr>Belle II Exercise </vt:lpstr>
      <vt:lpstr>Belle II Exercise </vt:lpstr>
      <vt:lpstr>Belle II Exercise </vt:lpstr>
      <vt:lpstr>Belle II Exercise </vt:lpstr>
      <vt:lpstr>Belle II Exercise </vt:lpstr>
      <vt:lpstr>Belle II Exercise </vt:lpstr>
      <vt:lpstr>Belle II Masterclass  summary and next steps </vt:lpstr>
      <vt:lpstr>Belle II Masterclass  summary and next steps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identification with the TOP and AEROGEL detectors at Belle-II</dc:title>
  <cp:lastModifiedBy>Ezio Torassa</cp:lastModifiedBy>
  <cp:revision>529</cp:revision>
  <cp:lastPrinted>2018-10-25T16:07:36Z</cp:lastPrinted>
  <dcterms:modified xsi:type="dcterms:W3CDTF">2018-10-28T17:51:21Z</dcterms:modified>
</cp:coreProperties>
</file>