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40" r:id="rId2"/>
    <p:sldId id="282" r:id="rId3"/>
    <p:sldId id="355" r:id="rId4"/>
    <p:sldId id="341" r:id="rId5"/>
    <p:sldId id="315" r:id="rId6"/>
    <p:sldId id="316" r:id="rId7"/>
    <p:sldId id="310" r:id="rId8"/>
    <p:sldId id="288" r:id="rId9"/>
    <p:sldId id="329" r:id="rId10"/>
    <p:sldId id="318" r:id="rId11"/>
    <p:sldId id="319" r:id="rId12"/>
    <p:sldId id="356" r:id="rId13"/>
    <p:sldId id="321" r:id="rId14"/>
    <p:sldId id="344" r:id="rId15"/>
    <p:sldId id="332" r:id="rId16"/>
    <p:sldId id="357" r:id="rId17"/>
    <p:sldId id="338" r:id="rId18"/>
    <p:sldId id="335" r:id="rId19"/>
    <p:sldId id="364" r:id="rId20"/>
    <p:sldId id="365" r:id="rId21"/>
    <p:sldId id="366" r:id="rId22"/>
    <p:sldId id="367" r:id="rId23"/>
    <p:sldId id="334" r:id="rId24"/>
    <p:sldId id="34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25" autoAdjust="0"/>
    <p:restoredTop sz="99123" autoAdjust="0"/>
  </p:normalViewPr>
  <p:slideViewPr>
    <p:cSldViewPr>
      <p:cViewPr varScale="1">
        <p:scale>
          <a:sx n="80" d="100"/>
          <a:sy n="80" d="100"/>
        </p:scale>
        <p:origin x="-96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111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FBD28-B6B4-472A-930C-654497BD5044}" type="datetimeFigureOut">
              <a:rPr lang="en-GB" smtClean="0"/>
              <a:t>30/10/2018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11C2-18AB-41E4-A31F-F81786CF4E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42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Times New Roman" pitchFamily="18" charset="0"/>
              </a:rPr>
              <a:t>Target exchange procedure</a:t>
            </a:r>
          </a:p>
          <a:p>
            <a:r>
              <a:rPr lang="en-GB" altLang="en-US" smtClean="0">
                <a:latin typeface="Times New Roman" pitchFamily="18" charset="0"/>
              </a:rPr>
              <a:t>Target exchanger platform on gimbal/spring system, positioned by dual jacks, X and Z rails allow carriage cross over for target removal installation.</a:t>
            </a:r>
          </a:p>
          <a:p>
            <a:r>
              <a:rPr lang="en-GB" altLang="en-US" smtClean="0">
                <a:latin typeface="Times New Roman" pitchFamily="18" charset="0"/>
              </a:rPr>
              <a:t>View of operators through RMA lead glass window.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120" y="8685632"/>
            <a:ext cx="2972280" cy="4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/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fld id="{AEACBEED-8D13-438D-B423-803AE7C6F375}" type="slidenum">
              <a:rPr lang="en-GB" altLang="en-US"/>
              <a:pPr eaLnBrk="1" hangingPunct="1"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5A015A-F818-4B54-81DC-23E82954BEFE}" type="slidenum">
              <a:rPr lang="en-GB" alt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en-GB" alt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58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2k.org/news/logo/t2k_logo_small.png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6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2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0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>
                <a:latin typeface="Comic Sans MS" pitchFamily="66" charset="0"/>
              </a:defRPr>
            </a:lvl1pPr>
            <a:lvl2pPr>
              <a:defRPr baseline="0">
                <a:latin typeface="Comic Sans MS" pitchFamily="66" charset="0"/>
              </a:defRPr>
            </a:lvl2pPr>
            <a:lvl3pPr>
              <a:defRPr baseline="0">
                <a:latin typeface="Comic Sans MS" pitchFamily="66" charset="0"/>
              </a:defRPr>
            </a:lvl3pPr>
            <a:lvl4pPr>
              <a:defRPr baseline="0">
                <a:latin typeface="Comic Sans MS" pitchFamily="66" charset="0"/>
              </a:defRPr>
            </a:lvl4pPr>
            <a:lvl5pPr>
              <a:defRPr baseline="0">
                <a:latin typeface="Comic Sans MS" pitchFamily="66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Picture 10" descr="logo_r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724" y="6357616"/>
            <a:ext cx="2663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9830" y="6473504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 descr="logo_white.gif">
            <a:hlinkClick r:id="rId3" tooltip="T2K_logo_small.png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" y="6204173"/>
            <a:ext cx="1259990" cy="6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kami\デスクトップ\epi-2006anl\jparclogo1.gif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6256489"/>
            <a:ext cx="720080" cy="57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7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4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65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1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72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4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10/05/2017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Chris Densham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cid:b68c0482-c617-42c7-9b18-bc37f3593ead@fed.cclrc.ac.uk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54.tiff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43.png"/><Relationship Id="rId5" Type="http://schemas.openxmlformats.org/officeDocument/2006/relationships/image" Target="../media/image56.png"/><Relationship Id="rId10" Type="http://schemas.openxmlformats.org/officeDocument/2006/relationships/image" Target="../media/image42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WGXz5QHFH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8740"/>
            <a:ext cx="7569976" cy="505095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68106" y="188639"/>
            <a:ext cx="7200900" cy="1260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chemeClr val="tx1"/>
                </a:solidFill>
              </a:rPr>
              <a:t>T2K Target and Beam Window Upgrades for 1.3 MW Operation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348880"/>
            <a:ext cx="7668852" cy="279031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3200" b="1" dirty="0"/>
              <a:t>Chris </a:t>
            </a:r>
            <a:r>
              <a:rPr lang="en-GB" sz="3200" b="1" dirty="0" err="1" smtClean="0"/>
              <a:t>Densham</a:t>
            </a:r>
            <a:r>
              <a:rPr lang="en-GB" sz="3200" b="1" dirty="0" smtClean="0"/>
              <a:t> </a:t>
            </a:r>
          </a:p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2400" dirty="0" smtClean="0"/>
              <a:t>(STFC Rutherford Appleton Laboratory)</a:t>
            </a:r>
          </a:p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r>
              <a:rPr lang="en-GB" sz="2400" dirty="0" smtClean="0"/>
              <a:t>On behalf of T2K Collaboration</a:t>
            </a:r>
          </a:p>
        </p:txBody>
      </p:sp>
      <p:pic>
        <p:nvPicPr>
          <p:cNvPr id="1026" name="Picture 2" descr="C:\Users\cjd47\Desktop\KEK-logo-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338059"/>
            <a:ext cx="819827" cy="47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6170339"/>
            <a:ext cx="501853" cy="64160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29"/>
          <p:cNvGrpSpPr>
            <a:grpSpLocks/>
          </p:cNvGrpSpPr>
          <p:nvPr/>
        </p:nvGrpSpPr>
        <p:grpSpPr bwMode="auto">
          <a:xfrm>
            <a:off x="35496" y="3770313"/>
            <a:ext cx="8784654" cy="3033712"/>
            <a:chOff x="-759219" y="2756055"/>
            <a:chExt cx="9742265" cy="3574357"/>
          </a:xfrm>
        </p:grpSpPr>
        <p:grpSp>
          <p:nvGrpSpPr>
            <p:cNvPr id="23567" name="Group 28"/>
            <p:cNvGrpSpPr>
              <a:grpSpLocks/>
            </p:cNvGrpSpPr>
            <p:nvPr/>
          </p:nvGrpSpPr>
          <p:grpSpPr bwMode="auto">
            <a:xfrm>
              <a:off x="438644" y="2871651"/>
              <a:ext cx="8470128" cy="3363592"/>
              <a:chOff x="438644" y="2039021"/>
              <a:chExt cx="8470128" cy="3363592"/>
            </a:xfrm>
          </p:grpSpPr>
          <p:grpSp>
            <p:nvGrpSpPr>
              <p:cNvPr id="23574" name="Group 22"/>
              <p:cNvGrpSpPr>
                <a:grpSpLocks/>
              </p:cNvGrpSpPr>
              <p:nvPr/>
            </p:nvGrpSpPr>
            <p:grpSpPr bwMode="auto">
              <a:xfrm>
                <a:off x="438644" y="2039021"/>
                <a:ext cx="8470128" cy="3189422"/>
                <a:chOff x="436265" y="1895005"/>
                <a:chExt cx="8470128" cy="3189422"/>
              </a:xfrm>
            </p:grpSpPr>
            <p:pic>
              <p:nvPicPr>
                <p:cNvPr id="23576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964" y="1895005"/>
                  <a:ext cx="8398429" cy="29723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5626815" y="2924101"/>
                  <a:ext cx="529926" cy="1008151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7783491" y="2205863"/>
                  <a:ext cx="605630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3491264" y="2205863"/>
                  <a:ext cx="350351" cy="28804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V="1">
                  <a:off x="574858" y="2912159"/>
                  <a:ext cx="524474" cy="25683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436265" y="2997047"/>
                  <a:ext cx="1111348" cy="171948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flipH="1" flipV="1">
                  <a:off x="3132111" y="4149221"/>
                  <a:ext cx="286971" cy="93520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575" name="TextBox 26"/>
              <p:cNvSpPr txBox="1">
                <a:spLocks noChangeArrowheads="1"/>
              </p:cNvSpPr>
              <p:nvPr/>
            </p:nvSpPr>
            <p:spPr bwMode="auto">
              <a:xfrm>
                <a:off x="577237" y="5040066"/>
                <a:ext cx="2917023" cy="362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1400" dirty="0">
                    <a:solidFill>
                      <a:srgbClr val="000000"/>
                    </a:solidFill>
                  </a:rPr>
                  <a:t>Forced convection cooling blower</a:t>
                </a:r>
              </a:p>
            </p:txBody>
          </p:sp>
        </p:grpSp>
        <p:sp>
          <p:nvSpPr>
            <p:cNvPr id="23568" name="TextBox 24"/>
            <p:cNvSpPr txBox="1">
              <a:spLocks noChangeArrowheads="1"/>
            </p:cNvSpPr>
            <p:nvPr/>
          </p:nvSpPr>
          <p:spPr bwMode="auto">
            <a:xfrm>
              <a:off x="-759219" y="3837409"/>
              <a:ext cx="1589146" cy="616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rgbClr val="000000"/>
                  </a:solidFill>
                </a:rPr>
                <a:t>Noise reducing inlet baffles</a:t>
              </a:r>
            </a:p>
          </p:txBody>
        </p:sp>
        <p:sp>
          <p:nvSpPr>
            <p:cNvPr id="23569" name="TextBox 27"/>
            <p:cNvSpPr txBox="1">
              <a:spLocks noChangeArrowheads="1"/>
            </p:cNvSpPr>
            <p:nvPr/>
          </p:nvSpPr>
          <p:spPr bwMode="auto">
            <a:xfrm>
              <a:off x="4143844" y="3359551"/>
              <a:ext cx="1645194" cy="1377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Test ceramic isolator (welded into removable KF flange section for leak testing)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6373907" y="5226869"/>
              <a:ext cx="429575" cy="57795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1" name="TextBox 1023"/>
            <p:cNvSpPr txBox="1">
              <a:spLocks noChangeArrowheads="1"/>
            </p:cNvSpPr>
            <p:nvPr/>
          </p:nvSpPr>
          <p:spPr bwMode="auto">
            <a:xfrm>
              <a:off x="5389422" y="5714083"/>
              <a:ext cx="3593624" cy="616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Test section tape heated (low thermal mass), enclosed in stainless box</a:t>
              </a:r>
            </a:p>
          </p:txBody>
        </p:sp>
        <p:sp>
          <p:nvSpPr>
            <p:cNvPr id="23572" name="TextBox 23"/>
            <p:cNvSpPr txBox="1">
              <a:spLocks noChangeArrowheads="1"/>
            </p:cNvSpPr>
            <p:nvPr/>
          </p:nvSpPr>
          <p:spPr bwMode="auto">
            <a:xfrm>
              <a:off x="2754098" y="2756055"/>
              <a:ext cx="2336379" cy="616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Noise isolation box (rig suitable for 24h running)</a:t>
              </a:r>
            </a:p>
          </p:txBody>
        </p:sp>
        <p:sp>
          <p:nvSpPr>
            <p:cNvPr id="23573" name="TextBox 25"/>
            <p:cNvSpPr txBox="1">
              <a:spLocks noChangeArrowheads="1"/>
            </p:cNvSpPr>
            <p:nvPr/>
          </p:nvSpPr>
          <p:spPr bwMode="auto">
            <a:xfrm>
              <a:off x="6804248" y="2894788"/>
              <a:ext cx="1586556" cy="112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>
                  <a:solidFill>
                    <a:srgbClr val="000000"/>
                  </a:solidFill>
                </a:rPr>
                <a:t>Exhaust silencer/exhaust to external outlet</a:t>
              </a:r>
            </a:p>
          </p:txBody>
        </p:sp>
      </p:grpSp>
      <p:sp>
        <p:nvSpPr>
          <p:cNvPr id="23558" name="TextBox 38"/>
          <p:cNvSpPr txBox="1">
            <a:spLocks noChangeArrowheads="1"/>
          </p:cNvSpPr>
          <p:nvPr/>
        </p:nvSpPr>
        <p:spPr bwMode="auto">
          <a:xfrm>
            <a:off x="4654771" y="1186880"/>
            <a:ext cx="440148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300" dirty="0">
                <a:solidFill>
                  <a:srgbClr val="000000"/>
                </a:solidFill>
              </a:rPr>
              <a:t> </a:t>
            </a:r>
            <a:r>
              <a:rPr lang="en-GB" altLang="en-US" sz="2000" dirty="0">
                <a:solidFill>
                  <a:srgbClr val="000000"/>
                </a:solidFill>
              </a:rPr>
              <a:t>- </a:t>
            </a:r>
            <a:r>
              <a:rPr lang="en-GB" altLang="en-US" sz="2000" dirty="0" smtClean="0">
                <a:solidFill>
                  <a:srgbClr val="000000"/>
                </a:solidFill>
              </a:rPr>
              <a:t>Beam </a:t>
            </a:r>
            <a:r>
              <a:rPr lang="en-GB" altLang="en-US" sz="2000" dirty="0">
                <a:solidFill>
                  <a:srgbClr val="000000"/>
                </a:solidFill>
              </a:rPr>
              <a:t>trips </a:t>
            </a:r>
            <a:r>
              <a:rPr lang="en-GB" altLang="en-US" sz="2000" dirty="0" smtClean="0">
                <a:solidFill>
                  <a:srgbClr val="000000"/>
                </a:solidFill>
              </a:rPr>
              <a:t>cause </a:t>
            </a:r>
            <a:r>
              <a:rPr lang="en-GB" altLang="en-US" sz="2000" dirty="0">
                <a:solidFill>
                  <a:srgbClr val="000000"/>
                </a:solidFill>
              </a:rPr>
              <a:t>rapid cooling and repeated thermal cycling of ceramic isolators in helium cooling </a:t>
            </a:r>
            <a:r>
              <a:rPr lang="en-GB" altLang="en-US" sz="2000" dirty="0" smtClean="0">
                <a:solidFill>
                  <a:srgbClr val="000000"/>
                </a:solidFill>
              </a:rPr>
              <a:t>system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0000"/>
                </a:solidFill>
              </a:rPr>
              <a:t> </a:t>
            </a:r>
            <a:endParaRPr lang="en-GB" altLang="en-US" sz="20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solidFill>
                  <a:srgbClr val="FF0000"/>
                </a:solidFill>
              </a:rPr>
              <a:t>- Expected c.5000 beam trips / year</a:t>
            </a:r>
            <a:endParaRPr lang="en-GB" altLang="en-US" sz="2000" b="1" dirty="0">
              <a:solidFill>
                <a:srgbClr val="000000"/>
              </a:solidFill>
            </a:endParaRP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8013700" y="311150"/>
            <a:ext cx="9810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F2F2F2"/>
                </a:solidFill>
              </a:rPr>
              <a:t>www.stfc.ac.uk</a:t>
            </a:r>
            <a:endParaRPr lang="en-GB" altLang="en-US" sz="1100">
              <a:solidFill>
                <a:srgbClr val="F2F2F2"/>
              </a:solidFill>
            </a:endParaRPr>
          </a:p>
        </p:txBody>
      </p:sp>
      <p:sp>
        <p:nvSpPr>
          <p:cNvPr id="23562" name="TextBox 9"/>
          <p:cNvSpPr txBox="1">
            <a:spLocks noChangeArrowheads="1"/>
          </p:cNvSpPr>
          <p:nvPr/>
        </p:nvSpPr>
        <p:spPr bwMode="auto">
          <a:xfrm>
            <a:off x="364342" y="142875"/>
            <a:ext cx="8388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Ceramic Isolator Thermal Fatigue Test Rig</a:t>
            </a:r>
            <a:endParaRPr lang="en-GB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コンテンツ プレースホルダー 3">
            <a:extLst>
              <a:ext uri="{FF2B5EF4-FFF2-40B4-BE49-F238E27FC236}">
                <a16:creationId xmlns:a16="http://schemas.microsoft.com/office/drawing/2014/main" xmlns="" id="{155775FA-F805-DB48-BC96-50469FB28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01" y="767108"/>
            <a:ext cx="4314983" cy="3068809"/>
          </a:xfrm>
          <a:prstGeom prst="rect">
            <a:avLst/>
          </a:prstGeom>
        </p:spPr>
      </p:pic>
      <p:sp>
        <p:nvSpPr>
          <p:cNvPr id="30" name="テキスト ボックス 4">
            <a:extLst>
              <a:ext uri="{FF2B5EF4-FFF2-40B4-BE49-F238E27FC236}">
                <a16:creationId xmlns:a16="http://schemas.microsoft.com/office/drawing/2014/main" xmlns="" id="{EECD1290-8D15-EE45-BA51-DB87C35C4A1D}"/>
              </a:ext>
            </a:extLst>
          </p:cNvPr>
          <p:cNvSpPr txBox="1"/>
          <p:nvPr/>
        </p:nvSpPr>
        <p:spPr>
          <a:xfrm>
            <a:off x="2411759" y="2258870"/>
            <a:ext cx="1786201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Beam Power [kW] </a:t>
            </a:r>
          </a:p>
          <a:p>
            <a:r>
              <a:rPr kumimoji="1" lang="en-US" altLang="ja-JP" sz="1400" dirty="0">
                <a:solidFill>
                  <a:srgbClr val="009193"/>
                </a:solidFill>
              </a:rPr>
              <a:t>He in TS Vessel [</a:t>
            </a:r>
            <a:r>
              <a:rPr kumimoji="1" lang="ja-JP" altLang="en-US" sz="1400" dirty="0">
                <a:solidFill>
                  <a:srgbClr val="009193"/>
                </a:solidFill>
              </a:rPr>
              <a:t>℃</a:t>
            </a:r>
            <a:r>
              <a:rPr kumimoji="1" lang="en-US" altLang="ja-JP" sz="1400" dirty="0">
                <a:solidFill>
                  <a:srgbClr val="009193"/>
                </a:solidFill>
              </a:rPr>
              <a:t>]</a:t>
            </a:r>
          </a:p>
          <a:p>
            <a:r>
              <a:rPr lang="en-US" altLang="ja-JP" sz="1400" dirty="0">
                <a:solidFill>
                  <a:srgbClr val="0432FF"/>
                </a:solidFill>
              </a:rPr>
              <a:t>He at Target inlet [</a:t>
            </a:r>
            <a:r>
              <a:rPr lang="ja-JP" altLang="en-US" sz="1400" dirty="0">
                <a:solidFill>
                  <a:srgbClr val="0432FF"/>
                </a:solidFill>
              </a:rPr>
              <a:t>℃</a:t>
            </a:r>
            <a:r>
              <a:rPr lang="en-US" altLang="ja-JP" sz="1400" dirty="0">
                <a:solidFill>
                  <a:srgbClr val="0432FF"/>
                </a:solidFill>
              </a:rPr>
              <a:t>]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He at Target outlet [</a:t>
            </a:r>
            <a:r>
              <a:rPr lang="ja-JP" altLang="en-US" sz="1400" dirty="0">
                <a:solidFill>
                  <a:srgbClr val="FF0000"/>
                </a:solidFill>
              </a:rPr>
              <a:t>℃</a:t>
            </a:r>
            <a:r>
              <a:rPr lang="en-US" altLang="ja-JP" sz="1400" dirty="0">
                <a:solidFill>
                  <a:srgbClr val="FF0000"/>
                </a:solidFill>
              </a:rPr>
              <a:t>]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514" y="953725"/>
            <a:ext cx="302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Thermal transients from beam trips at 475 kW operation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id:b68c0482-c617-42c7-9b18-bc37f3593ead@fed.cclrc.ac.uk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916113"/>
            <a:ext cx="441642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539265" y="102821"/>
            <a:ext cx="8388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  <a:cs typeface="Arial" pitchFamily="34" charset="0"/>
              </a:rPr>
              <a:t>Ceramic Isolator Thermal Fatigue Test Rig</a:t>
            </a:r>
            <a:endParaRPr lang="en-GB" alt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511675" y="886340"/>
            <a:ext cx="4354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GB" altLang="en-U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hermal cycles reproduce effect of beam trips</a:t>
            </a:r>
            <a:endParaRPr lang="en-GB" altLang="en-US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5617" idx="0"/>
          </p:cNvCxnSpPr>
          <p:nvPr/>
        </p:nvCxnSpPr>
        <p:spPr>
          <a:xfrm flipV="1">
            <a:off x="5580063" y="4470400"/>
            <a:ext cx="55562" cy="755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5616" idx="0"/>
            <a:endCxn id="19" idx="2"/>
          </p:cNvCxnSpPr>
          <p:nvPr/>
        </p:nvCxnSpPr>
        <p:spPr>
          <a:xfrm flipH="1" flipV="1">
            <a:off x="6711950" y="3633788"/>
            <a:ext cx="1155700" cy="17875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07100" y="3133725"/>
            <a:ext cx="1409700" cy="5000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613" name="TextBox 21"/>
          <p:cNvSpPr txBox="1">
            <a:spLocks noChangeArrowheads="1"/>
          </p:cNvSpPr>
          <p:nvPr/>
        </p:nvSpPr>
        <p:spPr bwMode="auto">
          <a:xfrm>
            <a:off x="65088" y="5549900"/>
            <a:ext cx="1408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Tape heater</a:t>
            </a:r>
          </a:p>
        </p:txBody>
      </p:sp>
      <p:sp>
        <p:nvSpPr>
          <p:cNvPr id="25614" name="TextBox 23"/>
          <p:cNvSpPr txBox="1">
            <a:spLocks noChangeArrowheads="1"/>
          </p:cNvSpPr>
          <p:nvPr/>
        </p:nvSpPr>
        <p:spPr bwMode="auto">
          <a:xfrm>
            <a:off x="1554163" y="5764213"/>
            <a:ext cx="892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PT100 </a:t>
            </a:r>
          </a:p>
        </p:txBody>
      </p:sp>
      <p:sp>
        <p:nvSpPr>
          <p:cNvPr id="25615" name="TextBox 25"/>
          <p:cNvSpPr txBox="1">
            <a:spLocks noChangeArrowheads="1"/>
          </p:cNvSpPr>
          <p:nvPr/>
        </p:nvSpPr>
        <p:spPr bwMode="auto">
          <a:xfrm>
            <a:off x="2573338" y="5688013"/>
            <a:ext cx="2728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KF50 for quick disconnect/leak testing</a:t>
            </a:r>
          </a:p>
        </p:txBody>
      </p:sp>
      <p:sp>
        <p:nvSpPr>
          <p:cNvPr id="25616" name="TextBox 28"/>
          <p:cNvSpPr txBox="1">
            <a:spLocks noChangeArrowheads="1"/>
          </p:cNvSpPr>
          <p:nvPr/>
        </p:nvSpPr>
        <p:spPr bwMode="auto">
          <a:xfrm>
            <a:off x="6869113" y="5421313"/>
            <a:ext cx="199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itchFamily="34" charset="0"/>
              </a:rPr>
              <a:t>Interlock system</a:t>
            </a:r>
          </a:p>
        </p:txBody>
      </p:sp>
      <p:sp>
        <p:nvSpPr>
          <p:cNvPr id="25617" name="TextBox 31"/>
          <p:cNvSpPr txBox="1">
            <a:spLocks noChangeArrowheads="1"/>
          </p:cNvSpPr>
          <p:nvPr/>
        </p:nvSpPr>
        <p:spPr bwMode="auto">
          <a:xfrm>
            <a:off x="4606925" y="5226050"/>
            <a:ext cx="19462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err="1">
                <a:latin typeface="Arial" pitchFamily="34" charset="0"/>
              </a:rPr>
              <a:t>Eurotherm</a:t>
            </a:r>
            <a:r>
              <a:rPr lang="en-GB" altLang="en-US" sz="1800" dirty="0">
                <a:latin typeface="Arial" pitchFamily="34" charset="0"/>
              </a:rPr>
              <a:t> 3508 controller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2" y="3297321"/>
            <a:ext cx="4101463" cy="19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25613" idx="0"/>
          </p:cNvCxnSpPr>
          <p:nvPr/>
        </p:nvCxnSpPr>
        <p:spPr>
          <a:xfrm flipV="1">
            <a:off x="769938" y="3986213"/>
            <a:ext cx="341312" cy="15636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685925" y="3747964"/>
            <a:ext cx="209550" cy="19400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491880" y="4149080"/>
            <a:ext cx="445916" cy="14679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" y="739201"/>
            <a:ext cx="3659426" cy="239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40" y="98630"/>
            <a:ext cx="8229600" cy="708461"/>
          </a:xfrm>
        </p:spPr>
        <p:txBody>
          <a:bodyPr/>
          <a:lstStyle/>
          <a:p>
            <a:r>
              <a:rPr lang="en-GB" dirty="0" smtClean="0"/>
              <a:t>Target helium pipes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807091"/>
            <a:ext cx="5265585" cy="499555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Brazed isolator completed 5120 thermal test cycles (140 &lt;=&gt; 40 °C with max heating rate of 40°C/min &amp; a max cooling rate of 50°C/min) </a:t>
            </a:r>
          </a:p>
          <a:p>
            <a:r>
              <a:rPr lang="en-GB" dirty="0"/>
              <a:t>This is measured at the outside surface of the ceramic and about double the rate we expect from current 500kW operation. </a:t>
            </a:r>
          </a:p>
          <a:p>
            <a:r>
              <a:rPr lang="en-GB" dirty="0"/>
              <a:t>No change in leak rate measured which was 1e-12mbar/</a:t>
            </a:r>
            <a:r>
              <a:rPr lang="en-GB" dirty="0" err="1"/>
              <a:t>l.s</a:t>
            </a:r>
            <a:r>
              <a:rPr lang="en-GB" dirty="0"/>
              <a:t> when bagged and filled with helium</a:t>
            </a:r>
            <a:r>
              <a:rPr lang="en-GB" dirty="0" smtClean="0"/>
              <a:t>.</a:t>
            </a:r>
            <a:endParaRPr lang="en-GB" dirty="0"/>
          </a:p>
          <a:p>
            <a:r>
              <a:rPr lang="en-GB" dirty="0"/>
              <a:t>All parts manufactured and just need welding.</a:t>
            </a:r>
          </a:p>
          <a:p>
            <a:r>
              <a:rPr lang="en-GB" dirty="0"/>
              <a:t>We will use two new brazed ceramics for the next target pipes.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15" y="804482"/>
            <a:ext cx="3306770" cy="4409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9226392-b76c-4261-8786-737a4e531044@fe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1"/>
          <a:stretch/>
        </p:blipFill>
        <p:spPr bwMode="auto">
          <a:xfrm>
            <a:off x="5202070" y="4352491"/>
            <a:ext cx="3827845" cy="247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1700" y="53608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Replace diffusion bonded parts with brazed ceramics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37285" y="5598363"/>
            <a:ext cx="551055" cy="575942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46340" y="5684018"/>
            <a:ext cx="2230905" cy="580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7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700087"/>
          </a:xfrm>
        </p:spPr>
        <p:txBody>
          <a:bodyPr/>
          <a:lstStyle/>
          <a:p>
            <a:r>
              <a:rPr lang="en-GB" altLang="en-US" sz="3600" smtClean="0"/>
              <a:t>Target supports and horn integration</a:t>
            </a:r>
          </a:p>
        </p:txBody>
      </p:sp>
      <p:pic>
        <p:nvPicPr>
          <p:cNvPr id="266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r="10966" b="4980"/>
          <a:stretch>
            <a:fillRect/>
          </a:stretch>
        </p:blipFill>
        <p:spPr bwMode="auto">
          <a:xfrm>
            <a:off x="323528" y="1885950"/>
            <a:ext cx="35496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344415" y="4497586"/>
            <a:ext cx="1528763" cy="406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0" name="TextBox 13"/>
          <p:cNvSpPr txBox="1">
            <a:spLocks noChangeArrowheads="1"/>
          </p:cNvSpPr>
          <p:nvPr/>
        </p:nvSpPr>
        <p:spPr bwMode="auto">
          <a:xfrm>
            <a:off x="569913" y="747713"/>
            <a:ext cx="8272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Increasing </a:t>
            </a:r>
            <a:r>
              <a:rPr lang="en-GB" altLang="en-US" sz="1800" dirty="0">
                <a:latin typeface="Comic Sans MS" panose="030F0702030302020204" pitchFamily="66" charset="0"/>
              </a:rPr>
              <a:t>horn current from 250 kA to 320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kA will increase vibrations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Target </a:t>
            </a:r>
            <a:r>
              <a:rPr lang="en-GB" altLang="en-US" sz="1800" dirty="0">
                <a:latin typeface="Comic Sans MS" panose="030F0702030302020204" pitchFamily="66" charset="0"/>
              </a:rPr>
              <a:t>supports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redesigned </a:t>
            </a:r>
            <a:r>
              <a:rPr lang="en-GB" altLang="en-US" sz="1800" dirty="0">
                <a:latin typeface="Comic Sans MS" panose="030F0702030302020204" pitchFamily="66" charset="0"/>
              </a:rPr>
              <a:t>to prevent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any movement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sp>
        <p:nvSpPr>
          <p:cNvPr id="26631" name="TextBox 14"/>
          <p:cNvSpPr txBox="1">
            <a:spLocks noChangeArrowheads="1"/>
          </p:cNvSpPr>
          <p:nvPr/>
        </p:nvSpPr>
        <p:spPr bwMode="auto">
          <a:xfrm>
            <a:off x="3917628" y="1642061"/>
            <a:ext cx="4883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latin typeface="Comic Sans MS" panose="030F0702030302020204" pitchFamily="66" charset="0"/>
              </a:rPr>
              <a:t>E.g. new ‘kinematic’ design feature </a:t>
            </a:r>
            <a:endParaRPr lang="en-GB" altLang="en-US" sz="1800" dirty="0">
              <a:latin typeface="Comic Sans MS" panose="030F0702030302020204" pitchFamily="66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>
                <a:latin typeface="Comic Sans MS" panose="030F0702030302020204" pitchFamily="66" charset="0"/>
              </a:rPr>
              <a:t>Angular adjustment is </a:t>
            </a:r>
            <a:r>
              <a:rPr lang="en-GB" altLang="en-US" sz="1800" dirty="0" smtClean="0">
                <a:latin typeface="Comic Sans MS" panose="030F0702030302020204" pitchFamily="66" charset="0"/>
              </a:rPr>
              <a:t>enabled whilst </a:t>
            </a:r>
            <a:r>
              <a:rPr lang="en-GB" altLang="en-US" sz="1800" dirty="0">
                <a:latin typeface="Comic Sans MS" panose="030F0702030302020204" pitchFamily="66" charset="0"/>
              </a:rPr>
              <a:t>constraining position using spherical bushes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02" y="3488063"/>
            <a:ext cx="3069768" cy="230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z="3600" dirty="0" smtClean="0"/>
              <a:t>Target Summary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496855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Existing target cooling plant suitable for up to 900 kW beam power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Operation at 1.3 MW appears feasible with incremental design changes to target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w</a:t>
            </a:r>
            <a:r>
              <a:rPr lang="en-GB" dirty="0" smtClean="0"/>
              <a:t>indows, weld joints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Thermal cycling test program underway for ceramic isolators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Need new helium plant to operate at higher pressure</a:t>
            </a:r>
          </a:p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Target lifetime at 1.3 MW is not known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8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135591" y="76371"/>
            <a:ext cx="7108817" cy="604838"/>
          </a:xfrm>
        </p:spPr>
        <p:txBody>
          <a:bodyPr>
            <a:normAutofit fontScale="90000"/>
          </a:bodyPr>
          <a:lstStyle/>
          <a:p>
            <a:pPr algn="ctr"/>
            <a:r>
              <a:rPr lang="en-GB" altLang="en-US" sz="4000" dirty="0" smtClean="0"/>
              <a:t>Ti-6Al-4V Beam Window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024" y="869544"/>
            <a:ext cx="2837794" cy="243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947819" y="930949"/>
            <a:ext cx="6173326" cy="2371751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Periodic thermal stress wave caused by the intense proton beam energy deposition</a:t>
            </a:r>
          </a:p>
          <a:p>
            <a:pPr>
              <a:spcAft>
                <a:spcPts val="600"/>
              </a:spcAft>
            </a:pP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1.3 MW </a:t>
            </a: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operation will cause radiation damage of </a:t>
            </a:r>
            <a:r>
              <a:rPr lang="en-US" altLang="ja-JP" sz="18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~2 DPA/ops-year</a:t>
            </a: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1800" dirty="0" smtClean="0">
                <a:latin typeface="+mj-lt"/>
                <a:ea typeface="小塚ゴシック Pro M" panose="020B0700000000000000" pitchFamily="34" charset="-128"/>
              </a:rPr>
              <a:t>Significant </a:t>
            </a: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irradiation hardening and loss of ductility</a:t>
            </a:r>
            <a:r>
              <a:rPr lang="en-US" altLang="ja-JP" sz="1800" dirty="0">
                <a:latin typeface="+mj-lt"/>
                <a:ea typeface="小塚ゴシック Pro M" panose="020B0700000000000000" pitchFamily="34" charset="-128"/>
              </a:rPr>
              <a:t> has been reported with 0.3DPA  (no higher DPA data exists)</a:t>
            </a:r>
          </a:p>
          <a:p>
            <a:pPr>
              <a:spcAft>
                <a:spcPts val="600"/>
              </a:spcAft>
            </a:pP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No known data exists on high cycle fatigue (&gt;10</a:t>
            </a:r>
            <a:r>
              <a:rPr lang="en-US" altLang="ja-JP" sz="1800" baseline="300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3</a:t>
            </a:r>
            <a:r>
              <a:rPr lang="en-US" altLang="ja-JP" sz="1800" dirty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 cycles) of irradiated titanium alloys</a:t>
            </a: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639529"/>
              </p:ext>
            </p:extLst>
          </p:nvPr>
        </p:nvGraphicFramePr>
        <p:xfrm>
          <a:off x="3347864" y="3501008"/>
          <a:ext cx="5637706" cy="228598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843440"/>
                <a:gridCol w="1075986"/>
                <a:gridCol w="1302509"/>
                <a:gridCol w="1415771"/>
              </a:tblGrid>
              <a:tr h="4530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Beam</a:t>
                      </a:r>
                      <a:r>
                        <a:rPr kumimoji="1" lang="en-US" altLang="ja-JP" sz="1300" baseline="0" dirty="0" smtClean="0"/>
                        <a:t> Power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PPP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Rep. cycle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 smtClean="0"/>
                        <a:t>POT / 100 days</a:t>
                      </a:r>
                      <a:endParaRPr kumimoji="1" lang="ja-JP" altLang="en-US" sz="1300" dirty="0"/>
                    </a:p>
                  </a:txBody>
                  <a:tcPr marL="66322" marR="66322" marT="33160" marB="33160" anchor="ctr"/>
                </a:tc>
              </a:tr>
              <a:tr h="3964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470kW (achieved)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2.4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2.48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aseline="0" dirty="0" smtClean="0"/>
                        <a:t>（</a:t>
                      </a:r>
                      <a:r>
                        <a:rPr kumimoji="1" lang="en-US" altLang="ja-JP" sz="1600" baseline="0" dirty="0" smtClean="0"/>
                        <a:t>0.8</a:t>
                      </a:r>
                      <a:r>
                        <a:rPr kumimoji="1" lang="ja-JP" altLang="en-US" sz="1600" baseline="0" dirty="0" smtClean="0"/>
                        <a:t> </a:t>
                      </a:r>
                      <a:r>
                        <a:rPr kumimoji="1" lang="en-US" altLang="ja-JP" sz="1600" baseline="0" dirty="0" smtClean="0"/>
                        <a:t>x 10</a:t>
                      </a:r>
                      <a:r>
                        <a:rPr kumimoji="1" lang="en-US" altLang="ja-JP" sz="1600" baseline="30000" dirty="0" smtClean="0"/>
                        <a:t>21</a:t>
                      </a:r>
                      <a:r>
                        <a:rPr kumimoji="1" lang="ja-JP" altLang="en-US" sz="1600" baseline="0" dirty="0" smtClean="0"/>
                        <a:t>）</a:t>
                      </a:r>
                      <a:endParaRPr kumimoji="1" lang="ja-JP" altLang="en-US" sz="1600" baseline="0" dirty="0"/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750kW (proposed)</a:t>
                      </a:r>
                      <a:endParaRPr kumimoji="1" lang="ja-JP" altLang="en-US" sz="14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2.0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1.3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1.3 x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750kW [original</a:t>
                      </a:r>
                      <a:r>
                        <a:rPr kumimoji="1" lang="en-US" altLang="ja-JP" sz="1400" baseline="0" dirty="0" smtClean="0"/>
                        <a:t> plan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 3.3 x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2.1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1.3 x </a:t>
                      </a:r>
                      <a:r>
                        <a:rPr kumimoji="1" lang="en-US" altLang="ja-JP" sz="1600" baseline="0" dirty="0" smtClean="0"/>
                        <a:t>10</a:t>
                      </a:r>
                      <a:r>
                        <a:rPr kumimoji="1" lang="en-US" altLang="ja-JP" sz="1600" baseline="30000" dirty="0" smtClean="0"/>
                        <a:t>21</a:t>
                      </a:r>
                      <a:endParaRPr kumimoji="1" lang="ja-JP" altLang="en-US" sz="1600" baseline="30000" dirty="0"/>
                    </a:p>
                  </a:txBody>
                  <a:tcPr marL="66322" marR="66322" marT="33160" marB="33160" anchor="ctr"/>
                </a:tc>
              </a:tr>
              <a:tr h="478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5050"/>
                          </a:solidFill>
                        </a:rPr>
                        <a:t>1.3 MW (proposed)</a:t>
                      </a:r>
                      <a:endParaRPr kumimoji="1" lang="ja-JP" altLang="en-US" sz="1400" dirty="0">
                        <a:solidFill>
                          <a:srgbClr val="FF5050"/>
                        </a:solidFill>
                      </a:endParaRPr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3.2</a:t>
                      </a:r>
                      <a:r>
                        <a:rPr kumimoji="1" lang="en-US" altLang="ja-JP" sz="1600" baseline="0" dirty="0" smtClean="0"/>
                        <a:t> x</a:t>
                      </a:r>
                      <a:r>
                        <a:rPr kumimoji="1" lang="en-US" altLang="ja-JP" sz="1600" dirty="0" smtClean="0"/>
                        <a:t> 10</a:t>
                      </a:r>
                      <a:r>
                        <a:rPr kumimoji="1" lang="en-US" altLang="ja-JP" sz="1600" baseline="30000" dirty="0" smtClean="0"/>
                        <a:t>14</a:t>
                      </a:r>
                      <a:endParaRPr kumimoji="1" lang="ja-JP" altLang="en-US" sz="1600" baseline="30000" dirty="0" smtClean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1.16 sec</a:t>
                      </a:r>
                      <a:endParaRPr kumimoji="1" lang="ja-JP" altLang="en-US" sz="1600" dirty="0"/>
                    </a:p>
                  </a:txBody>
                  <a:tcPr marL="66322" marR="66322" marT="33160" marB="33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2.4 x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kumimoji="1" lang="en-US" altLang="ja-JP" sz="1600" baseline="3000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kumimoji="1" lang="ja-JP" altLang="en-US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6322" marR="66322" marT="33160" marB="33160" anchor="ctr"/>
                </a:tc>
              </a:tr>
            </a:tbl>
          </a:graphicData>
        </a:graphic>
      </p:graphicFrame>
      <p:sp>
        <p:nvSpPr>
          <p:cNvPr id="25" name="角丸四角形 24"/>
          <p:cNvSpPr/>
          <p:nvPr/>
        </p:nvSpPr>
        <p:spPr bwMode="auto">
          <a:xfrm>
            <a:off x="5220072" y="4892071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 flipV="1">
            <a:off x="4493099" y="5223110"/>
            <a:ext cx="840316" cy="829010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テキスト ボックス 27"/>
          <p:cNvSpPr txBox="1"/>
          <p:nvPr/>
        </p:nvSpPr>
        <p:spPr>
          <a:xfrm>
            <a:off x="3341778" y="6052120"/>
            <a:ext cx="1151321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Britannic Bold" panose="020B0903060703020204" pitchFamily="34" charset="0"/>
              </a:rPr>
              <a:t>designed</a:t>
            </a:r>
            <a:endParaRPr lang="ja-JP" altLang="en-US" dirty="0">
              <a:latin typeface="Britannic Bold" panose="020B090306070302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7795144" y="4417018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 bwMode="auto">
          <a:xfrm flipV="1">
            <a:off x="7531152" y="4739916"/>
            <a:ext cx="275154" cy="1289964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テキスト ボックス 30"/>
          <p:cNvSpPr txBox="1"/>
          <p:nvPr/>
        </p:nvSpPr>
        <p:spPr>
          <a:xfrm>
            <a:off x="6700283" y="6036731"/>
            <a:ext cx="2336213" cy="40011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～</a:t>
            </a:r>
            <a:r>
              <a:rPr lang="en-US" altLang="ja-JP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1DPA/</a:t>
            </a:r>
            <a:r>
              <a:rPr lang="en-US" altLang="ja-JP" sz="2000" dirty="0" err="1" smtClean="0">
                <a:solidFill>
                  <a:srgbClr val="FF0000"/>
                </a:solidFill>
                <a:latin typeface="Britannic Bold" panose="020B0903060703020204" pitchFamily="34" charset="0"/>
              </a:rPr>
              <a:t>yr</a:t>
            </a:r>
            <a:r>
              <a:rPr lang="en-US" altLang="ja-JP" sz="20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 (MARS)</a:t>
            </a:r>
            <a:endParaRPr lang="ja-JP" altLang="en-US" sz="20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91178" y="4137498"/>
            <a:ext cx="3184677" cy="1408101"/>
            <a:chOff x="2875959" y="1879576"/>
            <a:chExt cx="5215665" cy="1995349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2875959" y="1879576"/>
              <a:ext cx="4852777" cy="1995349"/>
              <a:chOff x="-171473" y="4221088"/>
              <a:chExt cx="4599457" cy="1891189"/>
            </a:xfrm>
          </p:grpSpPr>
          <p:grpSp>
            <p:nvGrpSpPr>
              <p:cNvPr id="37" name="グループ化 21"/>
              <p:cNvGrpSpPr/>
              <p:nvPr/>
            </p:nvGrpSpPr>
            <p:grpSpPr>
              <a:xfrm>
                <a:off x="-171473" y="4221088"/>
                <a:ext cx="4599457" cy="1728192"/>
                <a:chOff x="-315489" y="4221088"/>
                <a:chExt cx="4599457" cy="1728192"/>
              </a:xfrm>
            </p:grpSpPr>
            <p:pic>
              <p:nvPicPr>
                <p:cNvPr id="3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r="10815" b="33333"/>
                <a:stretch>
                  <a:fillRect/>
                </a:stretch>
              </p:blipFill>
              <p:spPr bwMode="auto">
                <a:xfrm>
                  <a:off x="35496" y="4221088"/>
                  <a:ext cx="4248472" cy="1728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-315489" y="5297443"/>
                  <a:ext cx="1106473" cy="37022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 smtClean="0"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2mm gap</a:t>
                  </a:r>
                  <a:endParaRPr kumimoji="1" lang="ja-JP" altLang="en-US" sz="1600" dirty="0"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endParaRPr>
                </a:p>
              </p:txBody>
            </p:sp>
          </p:grpSp>
          <p:sp>
            <p:nvSpPr>
              <p:cNvPr id="38" name="円/楕円 37"/>
              <p:cNvSpPr/>
              <p:nvPr/>
            </p:nvSpPr>
            <p:spPr>
              <a:xfrm>
                <a:off x="2195736" y="5680229"/>
                <a:ext cx="1440160" cy="4320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/>
              </a:p>
            </p:txBody>
          </p:sp>
        </p:grpSp>
        <p:cxnSp>
          <p:nvCxnSpPr>
            <p:cNvPr id="34" name="直線矢印コネクタ 33"/>
            <p:cNvCxnSpPr/>
            <p:nvPr/>
          </p:nvCxnSpPr>
          <p:spPr>
            <a:xfrm flipH="1">
              <a:off x="6133285" y="2558882"/>
              <a:ext cx="578635" cy="3915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 flipH="1">
              <a:off x="6076250" y="2770763"/>
              <a:ext cx="500970" cy="635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/>
          </p:nvSpPr>
          <p:spPr>
            <a:xfrm>
              <a:off x="6376874" y="1917532"/>
              <a:ext cx="1714750" cy="836363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400" dirty="0" smtClean="0">
                  <a:solidFill>
                    <a:srgbClr val="CC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Ti-6Al-4V</a:t>
              </a:r>
            </a:p>
            <a:p>
              <a:pPr algn="ctr"/>
              <a:r>
                <a:rPr lang="en-US" altLang="en-US" sz="1400" dirty="0" smtClean="0">
                  <a:solidFill>
                    <a:schemeClr val="accent6">
                      <a:lumMod val="50000"/>
                    </a:schemeClr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(0.3mm-t)</a:t>
              </a:r>
              <a:endParaRPr lang="en-GB" altLang="en-US" sz="14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4702505" y="6052120"/>
            <a:ext cx="1756038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Britannic Bold" panose="020B0903060703020204" pitchFamily="34" charset="0"/>
              </a:rPr>
              <a:t>~8M pulses/</a:t>
            </a:r>
            <a:r>
              <a:rPr lang="en-US" altLang="ja-JP" dirty="0" err="1">
                <a:latin typeface="Britannic Bold" panose="020B0903060703020204" pitchFamily="34" charset="0"/>
              </a:rPr>
              <a:t>yr</a:t>
            </a:r>
            <a:endParaRPr lang="en-US" altLang="ja-JP" dirty="0">
              <a:latin typeface="Britannic Bold" panose="020B0903060703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6444208" y="5380082"/>
            <a:ext cx="1008112" cy="331037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50" name="直線矢印コネクタ 49"/>
          <p:cNvCxnSpPr/>
          <p:nvPr/>
        </p:nvCxnSpPr>
        <p:spPr bwMode="auto">
          <a:xfrm flipV="1">
            <a:off x="6166717" y="5711119"/>
            <a:ext cx="291826" cy="341001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 smtClean="0">
                <a:latin typeface="+mj-lt"/>
              </a:rPr>
              <a:t>Beam window replacement  </a:t>
            </a:r>
            <a:r>
              <a:rPr lang="en-US" altLang="ja-JP" sz="2800" b="1" dirty="0" smtClean="0">
                <a:solidFill>
                  <a:srgbClr val="FF0000"/>
                </a:solidFill>
                <a:latin typeface="+mj-lt"/>
              </a:rPr>
              <a:t>22 Aug 2017</a:t>
            </a:r>
            <a:endParaRPr kumimoji="1" lang="ja-JP" altLang="en-US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69" y="523220"/>
            <a:ext cx="4500000" cy="3375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4589"/>
            <a:ext cx="3777881" cy="2833411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flipH="1" flipV="1">
            <a:off x="7020272" y="2492896"/>
            <a:ext cx="2121698" cy="1531694"/>
          </a:xfrm>
          <a:prstGeom prst="line">
            <a:avLst/>
          </a:prstGeom>
          <a:ln w="381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5364088" y="2492896"/>
            <a:ext cx="1368152" cy="1531694"/>
          </a:xfrm>
          <a:prstGeom prst="line">
            <a:avLst/>
          </a:prstGeom>
          <a:ln w="38100">
            <a:solidFill>
              <a:srgbClr val="00FF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4"/>
          <p:cNvSpPr txBox="1">
            <a:spLocks noChangeArrowheads="1"/>
          </p:cNvSpPr>
          <p:nvPr/>
        </p:nvSpPr>
        <p:spPr bwMode="auto">
          <a:xfrm>
            <a:off x="242432" y="1052736"/>
            <a:ext cx="37966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 smtClean="0">
                <a:latin typeface="+mj-lt"/>
              </a:rPr>
              <a:t>Want </a:t>
            </a:r>
            <a:r>
              <a:rPr lang="en-US" altLang="ja-JP" sz="2000" b="1" dirty="0">
                <a:latin typeface="+mj-lt"/>
              </a:rPr>
              <a:t>to avoid failure of window during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 smtClean="0">
                <a:latin typeface="+mj-lt"/>
              </a:rPr>
              <a:t>-&gt; Decided </a:t>
            </a:r>
            <a:r>
              <a:rPr lang="en-US" altLang="ja-JP" sz="2000" b="1" dirty="0">
                <a:latin typeface="+mj-lt"/>
              </a:rPr>
              <a:t>to replace with spare </a:t>
            </a:r>
            <a:r>
              <a:rPr lang="en-US" altLang="ja-JP" sz="2000" b="1" dirty="0" smtClean="0">
                <a:latin typeface="+mj-lt"/>
              </a:rPr>
              <a:t>during 2017 scheduled shutdown</a:t>
            </a:r>
            <a:endParaRPr lang="ja-JP" altLang="en-US" sz="2000" b="1" dirty="0">
              <a:latin typeface="+mj-lt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211916" y="2996952"/>
            <a:ext cx="4072052" cy="1584176"/>
          </a:xfrm>
          <a:prstGeom prst="wedgeRectCallout">
            <a:avLst>
              <a:gd name="adj1" fmla="val 82604"/>
              <a:gd name="adj2" fmla="val -86562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1" dirty="0">
                <a:solidFill>
                  <a:schemeClr val="tx1"/>
                </a:solidFill>
                <a:latin typeface="+mj-lt"/>
              </a:rPr>
              <a:t>Inflatable pillow vacuum seal appears deformed after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1" dirty="0">
                <a:solidFill>
                  <a:schemeClr val="tx1"/>
                </a:solidFill>
                <a:latin typeface="+mj-lt"/>
              </a:rPr>
              <a:t>Not possible to reuse the old beam window.</a:t>
            </a:r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242432" y="5157192"/>
            <a:ext cx="4608512" cy="1440160"/>
          </a:xfrm>
          <a:prstGeom prst="wedgeRectCallout">
            <a:avLst>
              <a:gd name="adj1" fmla="val 77748"/>
              <a:gd name="adj2" fmla="val -3032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1" dirty="0" smtClean="0">
                <a:solidFill>
                  <a:schemeClr val="tx1"/>
                </a:solidFill>
                <a:latin typeface="+mj-lt"/>
              </a:rPr>
              <a:t>Centre of </a:t>
            </a:r>
            <a:r>
              <a:rPr kumimoji="1" lang="en-US" altLang="ja-JP" b="1" dirty="0">
                <a:solidFill>
                  <a:schemeClr val="tx1"/>
                </a:solidFill>
                <a:latin typeface="+mj-lt"/>
              </a:rPr>
              <a:t>beam window </a:t>
            </a:r>
            <a:r>
              <a:rPr kumimoji="1" lang="en-US" altLang="ja-JP" b="1" dirty="0" smtClean="0">
                <a:solidFill>
                  <a:schemeClr val="tx1"/>
                </a:solidFill>
                <a:latin typeface="+mj-lt"/>
              </a:rPr>
              <a:t>appears to be damaged</a:t>
            </a:r>
            <a:r>
              <a:rPr kumimoji="1" lang="en-US" altLang="ja-JP" b="1" dirty="0">
                <a:solidFill>
                  <a:schemeClr val="tx1"/>
                </a:solidFill>
                <a:latin typeface="+mj-lt"/>
              </a:rPr>
              <a:t> </a:t>
            </a:r>
            <a:r>
              <a:rPr kumimoji="1" lang="en-US" altLang="ja-JP" b="1" dirty="0" smtClean="0">
                <a:solidFill>
                  <a:schemeClr val="tx1"/>
                </a:solidFill>
                <a:latin typeface="+mj-lt"/>
              </a:rPr>
              <a:t>/ </a:t>
            </a:r>
            <a:r>
              <a:rPr kumimoji="1" lang="en-US" altLang="ja-JP" b="1" dirty="0" err="1" smtClean="0">
                <a:solidFill>
                  <a:schemeClr val="tx1"/>
                </a:solidFill>
                <a:latin typeface="+mj-lt"/>
              </a:rPr>
              <a:t>discoloured</a:t>
            </a:r>
            <a:endParaRPr kumimoji="1" lang="en-US" altLang="ja-JP" b="1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1" dirty="0" smtClean="0">
                <a:solidFill>
                  <a:schemeClr val="tx1"/>
                </a:solidFill>
                <a:latin typeface="+mj-lt"/>
              </a:rPr>
              <a:t>Need to conduct Post-Irradiation Examination -&gt; talking to materials scientists</a:t>
            </a:r>
            <a:endParaRPr kumimoji="1" lang="ja-JP" alt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27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1" y="832988"/>
            <a:ext cx="3600400" cy="274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D:\T2K\New_window_study\2mm_1p1gps_beam_centre_streamlines_0p7mm_1p3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64" y="908720"/>
            <a:ext cx="5962092" cy="48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5496" y="0"/>
            <a:ext cx="9073008" cy="836712"/>
          </a:xfrm>
        </p:spPr>
        <p:txBody>
          <a:bodyPr/>
          <a:lstStyle/>
          <a:p>
            <a:r>
              <a:rPr lang="en-GB" altLang="en-US" dirty="0" smtClean="0"/>
              <a:t>T2K beam window upgrade plans for </a:t>
            </a:r>
            <a:r>
              <a:rPr lang="en-GB" altLang="en-US" dirty="0"/>
              <a:t>-</a:t>
            </a:r>
            <a:r>
              <a:rPr lang="en-GB" altLang="en-US" dirty="0" smtClean="0"/>
              <a:t> 1.3 MW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331640" y="5805264"/>
            <a:ext cx="374441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Pressure drop 0.06bar @ </a:t>
            </a: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1.1g/s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Max velocity 230 m/s</a:t>
            </a:r>
            <a:endParaRPr lang="en-GB" altLang="en-US" sz="1800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611560" y="4005064"/>
            <a:ext cx="22685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Strong recirculation zones driven by high speed jet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814342" y="3212976"/>
            <a:ext cx="1757658" cy="11595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708044" y="3933056"/>
            <a:ext cx="24117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Helium flow lines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800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1.3 MW beam (steady state/CW simulation)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060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Window thickness upgrade – for beam upgrade  </a:t>
            </a:r>
            <a:endParaRPr lang="en-GB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" y="1088740"/>
            <a:ext cx="6336704" cy="49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2386" y="2888940"/>
            <a:ext cx="28083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+mj-lt"/>
              </a:rPr>
              <a:t>Beam bunch structure can generate stress resonance within thickness of </a:t>
            </a:r>
            <a:r>
              <a:rPr lang="en-GB" sz="1600" dirty="0" err="1" smtClean="0">
                <a:latin typeface="+mj-lt"/>
              </a:rPr>
              <a:t>Ti</a:t>
            </a:r>
            <a:r>
              <a:rPr lang="en-GB" sz="1600" dirty="0" smtClean="0">
                <a:latin typeface="+mj-lt"/>
              </a:rPr>
              <a:t> </a:t>
            </a:r>
            <a:r>
              <a:rPr lang="en-GB" sz="1600" dirty="0">
                <a:latin typeface="+mj-lt"/>
              </a:rPr>
              <a:t>alloy </a:t>
            </a:r>
            <a:r>
              <a:rPr lang="en-GB" sz="1600" dirty="0" smtClean="0">
                <a:latin typeface="+mj-lt"/>
              </a:rPr>
              <a:t>window material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+mj-lt"/>
              </a:rPr>
              <a:t>Constructive</a:t>
            </a:r>
            <a:r>
              <a:rPr lang="en-GB" sz="1600" dirty="0" smtClean="0">
                <a:latin typeface="+mj-lt"/>
              </a:rPr>
              <a:t> interference at 0.36 mm (S.F.=1.5)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+mj-lt"/>
              </a:rPr>
              <a:t>Destructive</a:t>
            </a:r>
            <a:r>
              <a:rPr lang="en-GB" sz="1600" dirty="0" smtClean="0">
                <a:latin typeface="+mj-lt"/>
              </a:rPr>
              <a:t> interference at 0.40 mm (S.F.=2.6)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+mj-lt"/>
              </a:rPr>
              <a:t>0.40 mm selected </a:t>
            </a:r>
            <a:r>
              <a:rPr lang="en-GB" sz="1600" dirty="0" smtClean="0">
                <a:latin typeface="+mj-lt"/>
              </a:rPr>
              <a:t>for next beam window (just manufactured)</a:t>
            </a:r>
            <a:endParaRPr lang="en-GB" sz="1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4509120"/>
            <a:ext cx="216024" cy="1296144"/>
          </a:xfrm>
          <a:prstGeom prst="rect">
            <a:avLst/>
          </a:prstGeom>
          <a:solidFill>
            <a:srgbClr val="4F81BD">
              <a:alpha val="43922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44008" y="17728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0.30 mm</a:t>
            </a:r>
            <a:endParaRPr lang="en-GB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19752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0204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689514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8206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7207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58874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285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25333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62678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4496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53244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62498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71499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801800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85776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968259" y="1652617"/>
            <a:ext cx="0" cy="6300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82190" y="2282687"/>
            <a:ext cx="28353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07215" y="1493785"/>
            <a:ext cx="0" cy="1350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372200" y="1538790"/>
            <a:ext cx="13501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534532" y="1538790"/>
            <a:ext cx="49505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352420" y="1268759"/>
            <a:ext cx="0" cy="3600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437772" y="1493783"/>
            <a:ext cx="0" cy="1350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784078" y="1538790"/>
            <a:ext cx="5683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8442430" y="1536116"/>
            <a:ext cx="135015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8982490" y="1268760"/>
            <a:ext cx="0" cy="3600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61" name="Straight Arrow Connector 15360"/>
          <p:cNvCxnSpPr/>
          <p:nvPr/>
        </p:nvCxnSpPr>
        <p:spPr>
          <a:xfrm>
            <a:off x="8352420" y="1313765"/>
            <a:ext cx="6300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TextBox 15362"/>
          <p:cNvSpPr txBox="1"/>
          <p:nvPr/>
        </p:nvSpPr>
        <p:spPr>
          <a:xfrm>
            <a:off x="8346532" y="1102532"/>
            <a:ext cx="641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 smtClean="0"/>
              <a:t>~4.2 µs</a:t>
            </a:r>
            <a:endParaRPr lang="en-GB" sz="105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7542330" y="1268761"/>
            <a:ext cx="859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581-598 ns</a:t>
            </a:r>
            <a:endParaRPr lang="en-GB" sz="1100" b="1" dirty="0"/>
          </a:p>
        </p:txBody>
      </p:sp>
      <p:cxnSp>
        <p:nvCxnSpPr>
          <p:cNvPr id="15366" name="Straight Connector 15365"/>
          <p:cNvCxnSpPr/>
          <p:nvPr/>
        </p:nvCxnSpPr>
        <p:spPr>
          <a:xfrm flipV="1">
            <a:off x="6534532" y="1493785"/>
            <a:ext cx="0" cy="135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489862" y="1268759"/>
            <a:ext cx="990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80 ns (3</a:t>
            </a:r>
            <a:r>
              <a:rPr lang="el-GR" sz="1100" b="1" dirty="0" smtClean="0"/>
              <a:t>σ</a:t>
            </a:r>
            <a:r>
              <a:rPr lang="en-GB" sz="1100" b="1" dirty="0" smtClean="0"/>
              <a:t>)</a:t>
            </a:r>
            <a:endParaRPr lang="en-GB" sz="1100" b="1" dirty="0"/>
          </a:p>
        </p:txBody>
      </p:sp>
      <p:cxnSp>
        <p:nvCxnSpPr>
          <p:cNvPr id="15369" name="Straight Arrow Connector 15368"/>
          <p:cNvCxnSpPr/>
          <p:nvPr/>
        </p:nvCxnSpPr>
        <p:spPr>
          <a:xfrm>
            <a:off x="6513103" y="2753925"/>
            <a:ext cx="1839317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939420" y="2492315"/>
            <a:ext cx="105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/>
              <a:t>2.48 s </a:t>
            </a:r>
            <a:r>
              <a:rPr lang="en-GB" sz="1100" b="1" dirty="0" smtClean="0">
                <a:latin typeface="Calibri"/>
              </a:rPr>
              <a:t>→ </a:t>
            </a:r>
            <a:r>
              <a:rPr lang="en-GB" sz="1100" b="1" dirty="0" smtClean="0">
                <a:solidFill>
                  <a:srgbClr val="FF0000"/>
                </a:solidFill>
                <a:latin typeface="Calibri"/>
              </a:rPr>
              <a:t>1.16 s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516813" cy="1124744"/>
          </a:xfrm>
        </p:spPr>
        <p:txBody>
          <a:bodyPr/>
          <a:lstStyle/>
          <a:p>
            <a:r>
              <a:rPr lang="en-GB" dirty="0" smtClean="0"/>
              <a:t>Existing data on radiation damage of beam window material (Grade 5 Ti6Al4V,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en-GB" dirty="0" smtClean="0">
                <a:latin typeface="Times New Roman"/>
                <a:cs typeface="Times New Roman"/>
              </a:rPr>
              <a:t>+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04" y="1265846"/>
            <a:ext cx="3413193" cy="392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9072" y="3059338"/>
            <a:ext cx="178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srgbClr val="000000"/>
                </a:solidFill>
                <a:latin typeface="Comic Sans MS"/>
                <a:ea typeface="+mn-ea"/>
                <a:cs typeface="+mn-cs"/>
              </a:rPr>
              <a:t>N. Simos (BNL)</a:t>
            </a:r>
            <a:endParaRPr lang="en-GB" sz="1800" dirty="0">
              <a:solidFill>
                <a:srgbClr val="000000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109960" y="1478477"/>
            <a:ext cx="1401579" cy="427221"/>
          </a:xfrm>
          <a:prstGeom prst="wedgeRectCallout">
            <a:avLst>
              <a:gd name="adj1" fmla="val 151527"/>
              <a:gd name="adj2" fmla="val 9995"/>
            </a:avLst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sz="1800" b="1" dirty="0" smtClean="0">
                <a:solidFill>
                  <a:srgbClr val="C00000"/>
                </a:solidFill>
                <a:latin typeface="Comic Sans MS" pitchFamily="66" charset="0"/>
                <a:ea typeface="+mn-ea"/>
                <a:cs typeface="Arial" charset="0"/>
              </a:rPr>
              <a:t>0.24 </a:t>
            </a:r>
            <a:r>
              <a:rPr lang="en-GB" sz="1800" b="1" dirty="0" err="1" smtClean="0">
                <a:solidFill>
                  <a:srgbClr val="C00000"/>
                </a:solidFill>
                <a:latin typeface="Comic Sans MS" pitchFamily="66" charset="0"/>
                <a:ea typeface="+mn-ea"/>
                <a:cs typeface="Arial" charset="0"/>
              </a:rPr>
              <a:t>dpa</a:t>
            </a:r>
            <a:endParaRPr lang="en-GB" sz="1800" b="1" dirty="0" smtClean="0">
              <a:solidFill>
                <a:srgbClr val="C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5506" y="1394649"/>
            <a:ext cx="41889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/>
              </a:rPr>
              <a:t>First </a:t>
            </a:r>
            <a:r>
              <a:rPr lang="en-GB" dirty="0">
                <a:solidFill>
                  <a:srgbClr val="000000"/>
                </a:solidFill>
                <a:latin typeface="Comic Sans MS"/>
              </a:rPr>
              <a:t>window 22.4x10</a:t>
            </a:r>
            <a:r>
              <a:rPr lang="en-GB" baseline="30000" dirty="0">
                <a:solidFill>
                  <a:srgbClr val="000000"/>
                </a:solidFill>
                <a:latin typeface="Comic Sans MS"/>
              </a:rPr>
              <a:t>20 </a:t>
            </a:r>
            <a:r>
              <a:rPr lang="en-GB" dirty="0">
                <a:solidFill>
                  <a:srgbClr val="000000"/>
                </a:solidFill>
                <a:latin typeface="Comic Sans MS"/>
              </a:rPr>
              <a:t>pot </a:t>
            </a:r>
            <a:r>
              <a:rPr lang="en-GB" dirty="0" smtClean="0">
                <a:solidFill>
                  <a:srgbClr val="000000"/>
                </a:solidFill>
                <a:latin typeface="Comic Sans MS"/>
              </a:rPr>
              <a:t>         </a:t>
            </a:r>
            <a:r>
              <a:rPr lang="en-GB" dirty="0" smtClean="0">
                <a:solidFill>
                  <a:srgbClr val="000000"/>
                </a:solidFill>
                <a:latin typeface="Comic Sans MS"/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rgbClr val="C00000"/>
                </a:solidFill>
                <a:latin typeface="Comic Sans MS"/>
                <a:sym typeface="Wingdings" panose="05000000000000000000" pitchFamily="2" charset="2"/>
              </a:rPr>
              <a:t>c.2</a:t>
            </a:r>
            <a:r>
              <a:rPr lang="en-GB" dirty="0">
                <a:solidFill>
                  <a:srgbClr val="C00000"/>
                </a:solidFill>
                <a:latin typeface="Comic Sans MS"/>
              </a:rPr>
              <a:t> DPA (NRT)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/>
                <a:ea typeface="+mn-ea"/>
                <a:cs typeface="+mn-cs"/>
              </a:rPr>
              <a:t>Significant loss of ductility reported at 0.24 DPA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/>
                <a:ea typeface="+mn-ea"/>
                <a:cs typeface="+mn-cs"/>
              </a:rPr>
              <a:t>Existing window entirely brittle?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/>
                <a:ea typeface="+mn-ea"/>
                <a:cs typeface="+mn-cs"/>
              </a:rPr>
              <a:t>Does it matter? Low stress at moment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omic Sans MS"/>
              </a:rPr>
              <a:t>But need to consider reduction in High Cycle Fatigue lifetime at elevated temperature</a:t>
            </a:r>
            <a:endParaRPr lang="en-GB" dirty="0" smtClean="0">
              <a:solidFill>
                <a:srgbClr val="000000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1132895" y="4258909"/>
            <a:ext cx="689547" cy="1166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b="1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7485" y="3990013"/>
            <a:ext cx="1415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C00000"/>
                </a:solidFill>
                <a:latin typeface="Comic Sans MS"/>
                <a:ea typeface="+mn-ea"/>
                <a:cs typeface="+mn-cs"/>
              </a:rPr>
              <a:t>1.3 MW, 0.5 mm</a:t>
            </a:r>
            <a:endParaRPr lang="en-GB" sz="1200" dirty="0">
              <a:solidFill>
                <a:srgbClr val="C00000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1135713" y="4373209"/>
            <a:ext cx="689547" cy="1166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2000" b="1" smtClean="0">
              <a:solidFill>
                <a:srgbClr val="000000"/>
              </a:solidFill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599" y="4490449"/>
            <a:ext cx="1576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srgbClr val="C00000"/>
                </a:solidFill>
                <a:latin typeface="Comic Sans MS"/>
                <a:ea typeface="+mn-ea"/>
                <a:cs typeface="+mn-cs"/>
              </a:rPr>
              <a:t>0.75 MW, 0.3 mm</a:t>
            </a:r>
            <a:endParaRPr lang="en-GB" sz="1200" dirty="0">
              <a:solidFill>
                <a:srgbClr val="C00000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>
          <a:xfrm>
            <a:off x="3923928" y="6472238"/>
            <a:ext cx="971550" cy="385762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Lucida Grande" pitchFamily="8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fld id="{E4D21CE9-E8C9-4CA0-8B28-F0AE6C2708E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6" y="4685872"/>
            <a:ext cx="2172758" cy="162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6948264" y="4564748"/>
            <a:ext cx="219573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 smtClean="0">
                <a:latin typeface="Comic Sans MS" panose="030F0702030302020204" pitchFamily="66" charset="0"/>
              </a:rPr>
              <a:t>Electron Back Scatter Diffraction </a:t>
            </a:r>
            <a:r>
              <a:rPr lang="en-GB" altLang="en-US" sz="1600" dirty="0">
                <a:latin typeface="Comic Sans MS" panose="030F0702030302020204" pitchFamily="66" charset="0"/>
              </a:rPr>
              <a:t>(EBSD</a:t>
            </a:r>
            <a:r>
              <a:rPr lang="en-GB" altLang="en-US" sz="1600" dirty="0" smtClean="0">
                <a:latin typeface="Comic Sans MS" panose="030F0702030302020204" pitchFamily="66" charset="0"/>
              </a:rPr>
              <a:t>) of new beam </a:t>
            </a:r>
            <a:r>
              <a:rPr lang="en-GB" altLang="en-US" sz="1600" dirty="0">
                <a:latin typeface="Comic Sans MS" panose="030F0702030302020204" pitchFamily="66" charset="0"/>
              </a:rPr>
              <a:t>window </a:t>
            </a:r>
            <a:r>
              <a:rPr lang="en-GB" altLang="en-US" sz="1600" dirty="0" smtClean="0">
                <a:latin typeface="Comic Sans MS" panose="030F0702030302020204" pitchFamily="66" charset="0"/>
              </a:rPr>
              <a:t>material (approved by materials scientists for fatigue)</a:t>
            </a:r>
            <a:endParaRPr lang="en-GB" alt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itle 16"/>
          <p:cNvSpPr>
            <a:spLocks noGrp="1"/>
          </p:cNvSpPr>
          <p:nvPr>
            <p:ph type="title" idx="4294967295"/>
          </p:nvPr>
        </p:nvSpPr>
        <p:spPr>
          <a:xfrm>
            <a:off x="6732588" y="549275"/>
            <a:ext cx="2009775" cy="1036638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dirty="0" smtClean="0"/>
              <a:t>Target &amp; horn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endParaRPr lang="en-US" altLang="en-US" sz="2000" b="1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-35056" y="3475619"/>
            <a:ext cx="9179056" cy="3867574"/>
            <a:chOff x="4069326" y="3227176"/>
            <a:chExt cx="9179056" cy="3867574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326" y="3227176"/>
              <a:ext cx="5005182" cy="3867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0429" name="Group 4"/>
            <p:cNvGrpSpPr>
              <a:grpSpLocks/>
            </p:cNvGrpSpPr>
            <p:nvPr/>
          </p:nvGrpSpPr>
          <p:grpSpPr bwMode="auto">
            <a:xfrm rot="-1015533">
              <a:off x="5186363" y="5567363"/>
              <a:ext cx="395287" cy="561975"/>
              <a:chOff x="10528" y="1569781"/>
              <a:chExt cx="395384" cy="561800"/>
            </a:xfrm>
          </p:grpSpPr>
          <p:sp>
            <p:nvSpPr>
              <p:cNvPr id="60440" name="Right Arrow 1"/>
              <p:cNvSpPr>
                <a:spLocks noChangeArrowheads="1"/>
              </p:cNvSpPr>
              <p:nvPr/>
            </p:nvSpPr>
            <p:spPr bwMode="auto">
              <a:xfrm rot="-303024">
                <a:off x="12070" y="1907613"/>
                <a:ext cx="393842" cy="223968"/>
              </a:xfrm>
              <a:prstGeom prst="rightArrow">
                <a:avLst>
                  <a:gd name="adj1" fmla="val 50000"/>
                  <a:gd name="adj2" fmla="val 50003"/>
                </a:avLst>
              </a:prstGeom>
              <a:solidFill>
                <a:srgbClr val="C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Comic Sans MS" pitchFamily="66" charset="0"/>
                    <a:cs typeface="Arial" pitchFamily="34" charset="0"/>
                  </a:defRPr>
                </a:lvl9pPr>
              </a:lstStyle>
              <a:p>
                <a:pPr defTabSz="914400" eaLnBrk="1" hangingPunct="1"/>
                <a:endParaRPr lang="en-US" altLang="en-US"/>
              </a:p>
            </p:txBody>
          </p:sp>
          <p:sp>
            <p:nvSpPr>
              <p:cNvPr id="60441" name="TextBox 2"/>
              <p:cNvSpPr txBox="1">
                <a:spLocks noChangeArrowheads="1"/>
              </p:cNvSpPr>
              <p:nvPr/>
            </p:nvSpPr>
            <p:spPr bwMode="auto">
              <a:xfrm rot="-298762">
                <a:off x="10528" y="1569781"/>
                <a:ext cx="368091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defTabSz="449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000"/>
                  <a:t>p</a:t>
                </a:r>
              </a:p>
            </p:txBody>
          </p:sp>
        </p:grpSp>
        <p:sp>
          <p:nvSpPr>
            <p:cNvPr id="5" name="Circular Arrow 4"/>
            <p:cNvSpPr/>
            <p:nvPr/>
          </p:nvSpPr>
          <p:spPr bwMode="auto">
            <a:xfrm flipV="1">
              <a:off x="6613361" y="4912204"/>
              <a:ext cx="215900" cy="236537"/>
            </a:xfrm>
            <a:prstGeom prst="circularArrow">
              <a:avLst>
                <a:gd name="adj1" fmla="val 17908"/>
                <a:gd name="adj2" fmla="val 1982295"/>
                <a:gd name="adj3" fmla="val 18387070"/>
                <a:gd name="adj4" fmla="val 10800000"/>
                <a:gd name="adj5" fmla="val 21262"/>
              </a:avLst>
            </a:prstGeom>
            <a:solidFill>
              <a:srgbClr val="00B0F0"/>
            </a:solidFill>
            <a:ln w="63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6" name="Circular Arrow 5"/>
            <p:cNvSpPr/>
            <p:nvPr/>
          </p:nvSpPr>
          <p:spPr bwMode="auto">
            <a:xfrm rot="6341807" flipV="1">
              <a:off x="6536095" y="4402034"/>
              <a:ext cx="471488" cy="327025"/>
            </a:xfrm>
            <a:prstGeom prst="circularArrow">
              <a:avLst>
                <a:gd name="adj1" fmla="val 13962"/>
                <a:gd name="adj2" fmla="val 2752083"/>
                <a:gd name="adj3" fmla="val 13780640"/>
                <a:gd name="adj4" fmla="val 11986087"/>
                <a:gd name="adj5" fmla="val 2102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7" name="Circular Arrow 6"/>
            <p:cNvSpPr/>
            <p:nvPr/>
          </p:nvSpPr>
          <p:spPr bwMode="auto">
            <a:xfrm rot="18871454">
              <a:off x="6998494" y="4721762"/>
              <a:ext cx="358775" cy="352425"/>
            </a:xfrm>
            <a:prstGeom prst="circularArrow">
              <a:avLst>
                <a:gd name="adj1" fmla="val 10303"/>
                <a:gd name="adj2" fmla="val 1142319"/>
                <a:gd name="adj3" fmla="val 20088426"/>
                <a:gd name="adj4" fmla="val 15468446"/>
                <a:gd name="adj5" fmla="val 1250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 dirty="0">
                <a:cs typeface="Arial" charset="0"/>
              </a:endParaRPr>
            </a:p>
          </p:txBody>
        </p:sp>
        <p:sp>
          <p:nvSpPr>
            <p:cNvPr id="25" name="Circular Arrow 24"/>
            <p:cNvSpPr/>
            <p:nvPr/>
          </p:nvSpPr>
          <p:spPr bwMode="auto">
            <a:xfrm rot="2728546" flipV="1">
              <a:off x="7246448" y="4526918"/>
              <a:ext cx="298450" cy="311150"/>
            </a:xfrm>
            <a:prstGeom prst="circularArrow">
              <a:avLst>
                <a:gd name="adj1" fmla="val 10303"/>
                <a:gd name="adj2" fmla="val 1142319"/>
                <a:gd name="adj3" fmla="val 20088426"/>
                <a:gd name="adj4" fmla="val 15468446"/>
                <a:gd name="adj5" fmla="val 12500"/>
              </a:avLst>
            </a:prstGeom>
            <a:solidFill>
              <a:srgbClr val="00B0F0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 dirty="0">
                <a:cs typeface="Arial" charset="0"/>
              </a:endParaRPr>
            </a:p>
          </p:txBody>
        </p:sp>
        <p:sp>
          <p:nvSpPr>
            <p:cNvPr id="26" name="Circular Arrow 25"/>
            <p:cNvSpPr/>
            <p:nvPr/>
          </p:nvSpPr>
          <p:spPr bwMode="auto">
            <a:xfrm rot="5776832" flipV="1">
              <a:off x="6996322" y="5138997"/>
              <a:ext cx="411162" cy="350837"/>
            </a:xfrm>
            <a:prstGeom prst="circularArrow">
              <a:avLst>
                <a:gd name="adj1" fmla="val 12543"/>
                <a:gd name="adj2" fmla="val 2752083"/>
                <a:gd name="adj3" fmla="val 13501934"/>
                <a:gd name="adj4" fmla="val 11010047"/>
                <a:gd name="adj5" fmla="val 21020"/>
              </a:avLst>
            </a:prstGeom>
            <a:solidFill>
              <a:srgbClr val="FF00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3064696" flipV="1">
              <a:off x="7006431" y="5676919"/>
              <a:ext cx="642938" cy="425450"/>
            </a:xfrm>
            <a:prstGeom prst="circularArrow">
              <a:avLst>
                <a:gd name="adj1" fmla="val 13666"/>
                <a:gd name="adj2" fmla="val 2752083"/>
                <a:gd name="adj3" fmla="val 13610901"/>
                <a:gd name="adj4" fmla="val 11312140"/>
                <a:gd name="adj5" fmla="val 21020"/>
              </a:avLst>
            </a:prstGeom>
            <a:solidFill>
              <a:srgbClr val="FF00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GB">
                <a:cs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26495" y="3358628"/>
              <a:ext cx="27498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Next target under </a:t>
              </a:r>
              <a:r>
                <a:rPr lang="en-GB" dirty="0" smtClean="0">
                  <a:latin typeface="+mj-lt"/>
                </a:rPr>
                <a:t>construction</a:t>
              </a:r>
              <a:endParaRPr lang="en-GB" dirty="0">
                <a:latin typeface="+mj-lt"/>
              </a:endParaRPr>
            </a:p>
          </p:txBody>
        </p:sp>
        <p:sp>
          <p:nvSpPr>
            <p:cNvPr id="60439" name="Right Arrow 14"/>
            <p:cNvSpPr>
              <a:spLocks noChangeArrowheads="1"/>
            </p:cNvSpPr>
            <p:nvPr/>
          </p:nvSpPr>
          <p:spPr bwMode="auto">
            <a:xfrm rot="8798227">
              <a:off x="4103688" y="5148263"/>
              <a:ext cx="431800" cy="260350"/>
            </a:xfrm>
            <a:prstGeom prst="rightArrow">
              <a:avLst>
                <a:gd name="adj1" fmla="val 50000"/>
                <a:gd name="adj2" fmla="val 50117"/>
              </a:avLst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mic Sans MS" pitchFamily="66" charset="0"/>
                  <a:cs typeface="Arial" pitchFamily="34" charset="0"/>
                </a:defRPr>
              </a:lvl9pPr>
            </a:lstStyle>
            <a:p>
              <a:pPr defTabSz="914400" eaLnBrk="1" hangingPunct="1"/>
              <a:endParaRPr lang="en-US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836622" y="4783713"/>
              <a:ext cx="24117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dirty="0">
                  <a:latin typeface="+mj-lt"/>
                </a:rPr>
                <a:t>Next target under </a:t>
              </a:r>
              <a:r>
                <a:rPr lang="en-GB" dirty="0" smtClean="0">
                  <a:latin typeface="+mj-lt"/>
                </a:rPr>
                <a:t>construction at RAL</a:t>
              </a:r>
              <a:endParaRPr lang="en-GB" dirty="0">
                <a:latin typeface="+mj-lt"/>
              </a:endParaRPr>
            </a:p>
          </p:txBody>
        </p:sp>
      </p:grpSp>
      <p:pic>
        <p:nvPicPr>
          <p:cNvPr id="30" name="Picture 2" descr="P:\T2HK\1.3MW_plots\60gps_5bara_new_refineMesh\1p3MW_Streamlin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59171"/>
            <a:ext cx="4644008" cy="381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00192" y="5601731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+mj-lt"/>
              </a:rPr>
              <a:t>Helium cooling flow lines</a:t>
            </a:r>
            <a:endParaRPr lang="en-GB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8264" y="62582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425 m/s</a:t>
            </a:r>
            <a:endParaRPr lang="en-GB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" y="0"/>
            <a:ext cx="6336704" cy="304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9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3616" y="87628"/>
            <a:ext cx="8859851" cy="604838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Alternatives to ‘industry standard’ </a:t>
            </a:r>
            <a:r>
              <a:rPr lang="el-GR" sz="2400" dirty="0">
                <a:latin typeface="Times New Roman"/>
                <a:cs typeface="Times New Roman"/>
              </a:rPr>
              <a:t>α</a:t>
            </a:r>
            <a:r>
              <a:rPr lang="en-GB" sz="2400" dirty="0">
                <a:latin typeface="Times New Roman"/>
                <a:cs typeface="Times New Roman"/>
              </a:rPr>
              <a:t>+</a:t>
            </a:r>
            <a:r>
              <a:rPr lang="el-GR" sz="2400" dirty="0" smtClean="0">
                <a:latin typeface="Times New Roman"/>
                <a:cs typeface="Times New Roman"/>
              </a:rPr>
              <a:t>β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Ti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alloy (Gr 5)</a:t>
            </a:r>
            <a:br>
              <a:rPr lang="en-US" altLang="ja-JP" sz="2400" dirty="0" smtClean="0"/>
            </a:br>
            <a:r>
              <a:rPr lang="en-US" altLang="ja-JP" sz="2400" dirty="0" smtClean="0"/>
              <a:t>Damage-tolerant candidates in BLIP Irradiation (Ishida) 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4626" y="813704"/>
            <a:ext cx="3187493" cy="6309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ja-JP" sz="1600" b="1" dirty="0" smtClean="0">
                <a:solidFill>
                  <a:srgbClr val="0070C0"/>
                </a:solidFill>
              </a:rPr>
              <a:t>HCP </a:t>
            </a:r>
            <a:r>
              <a:rPr lang="en-US" altLang="ja-JP" sz="16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1600" b="1" dirty="0" smtClean="0">
                <a:solidFill>
                  <a:srgbClr val="0070C0"/>
                </a:solidFill>
              </a:rPr>
              <a:t> alloy Gr6</a:t>
            </a:r>
          </a:p>
          <a:p>
            <a:pPr marL="0" indent="0" algn="ctr">
              <a:buNone/>
            </a:pPr>
            <a:r>
              <a:rPr lang="en-US" altLang="ja-JP" sz="1400" dirty="0" smtClean="0">
                <a:solidFill>
                  <a:schemeClr val="tx1"/>
                </a:solidFill>
              </a:rPr>
              <a:t>Better ductility (n 0.3DPA)</a:t>
            </a:r>
            <a:endParaRPr kumimoji="1" lang="en-US" altLang="ja-JP" sz="1400" dirty="0" smtClean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20</a:t>
            </a:fld>
            <a:endParaRPr lang="ja-JP" altLang="en-US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91801" y="1357362"/>
            <a:ext cx="3110423" cy="2541267"/>
            <a:chOff x="5607155" y="1442974"/>
            <a:chExt cx="3376100" cy="2698513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2"/>
            <a:srcRect b="50699"/>
            <a:stretch/>
          </p:blipFill>
          <p:spPr>
            <a:xfrm>
              <a:off x="5607155" y="1442974"/>
              <a:ext cx="3376100" cy="2698513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576247" y="2923893"/>
              <a:ext cx="1865686" cy="402508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Gr6(HCP)</a:t>
              </a:r>
              <a:endParaRPr kumimoji="1" lang="ja-JP" altLang="en-US" sz="2000" dirty="0">
                <a:solidFill>
                  <a:srgbClr val="FF0000"/>
                </a:solidFill>
                <a:latin typeface="Britannic Bold" panose="020B0903060703020204" pitchFamily="34" charset="0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33738" y="-1198722"/>
            <a:ext cx="8582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Neutron </a:t>
            </a:r>
            <a:r>
              <a:rPr lang="en-US" altLang="ja-JP" dirty="0" smtClean="0"/>
              <a:t>Irradiation </a:t>
            </a:r>
            <a:r>
              <a:rPr lang="en-US" altLang="ja-JP" dirty="0"/>
              <a:t>(0.3DPA) </a:t>
            </a:r>
            <a:endParaRPr lang="en-US" altLang="ja-JP" dirty="0" smtClean="0"/>
          </a:p>
          <a:p>
            <a:pPr algn="r"/>
            <a:r>
              <a:rPr kumimoji="1" lang="en-US" altLang="ja-JP" dirty="0" err="1" smtClean="0"/>
              <a:t>S.Tahtinen</a:t>
            </a:r>
            <a:r>
              <a:rPr kumimoji="1" lang="en-US" altLang="ja-JP" dirty="0" smtClean="0"/>
              <a:t> et al. </a:t>
            </a:r>
          </a:p>
          <a:p>
            <a:pPr algn="r"/>
            <a:r>
              <a:rPr kumimoji="1" lang="en-US" altLang="ja-JP" dirty="0" smtClean="0"/>
              <a:t>J. </a:t>
            </a:r>
            <a:r>
              <a:rPr kumimoji="1" lang="en-US" altLang="ja-JP" dirty="0" err="1" smtClean="0"/>
              <a:t>Nucl.Mat</a:t>
            </a:r>
            <a:r>
              <a:rPr kumimoji="1" lang="en-US" altLang="ja-JP" dirty="0" smtClean="0"/>
              <a:t>. 307-311 (2002) 416</a:t>
            </a:r>
            <a:endParaRPr kumimoji="1" lang="ja-JP" altLang="en-US" dirty="0"/>
          </a:p>
        </p:txBody>
      </p:sp>
      <p:sp>
        <p:nvSpPr>
          <p:cNvPr id="31" name="コンテンツ プレースホルダー 2"/>
          <p:cNvSpPr txBox="1">
            <a:spLocks/>
          </p:cNvSpPr>
          <p:nvPr/>
        </p:nvSpPr>
        <p:spPr bwMode="auto">
          <a:xfrm>
            <a:off x="6053878" y="867029"/>
            <a:ext cx="3127900" cy="65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3"/>
              </a:buBlip>
              <a:defRPr kumimoji="1" sz="2800">
                <a:solidFill>
                  <a:schemeClr val="hlink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1600" b="1" kern="0" dirty="0" smtClean="0">
                <a:solidFill>
                  <a:srgbClr val="0070C0"/>
                </a:solidFill>
              </a:rPr>
              <a:t>Metastable </a:t>
            </a:r>
            <a:r>
              <a:rPr lang="en-US" altLang="ja-JP" sz="1600" b="1" kern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1600" b="1" kern="0" dirty="0" smtClean="0">
                <a:solidFill>
                  <a:srgbClr val="0070C0"/>
                </a:solidFill>
              </a:rPr>
              <a:t> 15-3Ti</a:t>
            </a:r>
          </a:p>
          <a:p>
            <a:pPr marL="0" indent="0" algn="ctr">
              <a:buNone/>
            </a:pPr>
            <a:r>
              <a:rPr lang="en-US" altLang="ja-JP" sz="1600" kern="0" dirty="0" smtClean="0">
                <a:solidFill>
                  <a:schemeClr val="tx1"/>
                </a:solidFill>
              </a:rPr>
              <a:t>Nanoscale precipitates</a:t>
            </a: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 bwMode="auto">
          <a:xfrm>
            <a:off x="2818357" y="836712"/>
            <a:ext cx="3497345" cy="7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3"/>
              </a:buBlip>
              <a:defRPr kumimoji="1" sz="2800">
                <a:solidFill>
                  <a:schemeClr val="hlink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5"/>
              </a:buBlip>
              <a:defRPr kumimoji="1" sz="24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buBlip>
                <a:blip r:embed="rId6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latin typeface="Verdana" pitchFamily="34" charset="0"/>
                <a:ea typeface="小塚ゴシック Pro R" panose="020B0400000000000000" pitchFamily="34" charset="-128"/>
                <a:cs typeface="Verdana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Wingdings" pitchFamily="2" charset="2"/>
              <a:buBlip>
                <a:blip r:embed="rId7"/>
              </a:buBlip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1600" b="1" kern="0" dirty="0" smtClean="0">
                <a:solidFill>
                  <a:srgbClr val="0070C0"/>
                </a:solidFill>
              </a:rPr>
              <a:t>64Ti </a:t>
            </a:r>
            <a:r>
              <a:rPr lang="en-US" altLang="ja-JP" sz="1600" b="1" kern="0" dirty="0" smtClean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1600" b="1" kern="0" dirty="0" smtClean="0">
                <a:solidFill>
                  <a:srgbClr val="0070C0"/>
                </a:solidFill>
              </a:rPr>
              <a:t>’-Ultra </a:t>
            </a:r>
            <a:r>
              <a:rPr lang="en-US" altLang="ja-JP" sz="1600" b="1" kern="0" dirty="0" err="1" smtClean="0">
                <a:solidFill>
                  <a:srgbClr val="0070C0"/>
                </a:solidFill>
              </a:rPr>
              <a:t>FineGrain</a:t>
            </a:r>
            <a:endParaRPr lang="en-US" altLang="ja-JP" sz="1600" b="1" kern="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altLang="ja-JP" sz="1600" kern="0" dirty="0" smtClean="0">
                <a:solidFill>
                  <a:schemeClr val="tx1"/>
                </a:solidFill>
              </a:rPr>
              <a:t>Rich </a:t>
            </a:r>
            <a:r>
              <a:rPr lang="en-US" altLang="ja-JP" sz="1600" kern="0" dirty="0">
                <a:solidFill>
                  <a:schemeClr val="tx1"/>
                </a:solidFill>
              </a:rPr>
              <a:t>g</a:t>
            </a:r>
            <a:r>
              <a:rPr lang="en-US" altLang="ja-JP" sz="1600" kern="0" dirty="0" smtClean="0">
                <a:solidFill>
                  <a:schemeClr val="tx1"/>
                </a:solidFill>
              </a:rPr>
              <a:t>rain boundaries</a:t>
            </a:r>
          </a:p>
        </p:txBody>
      </p:sp>
      <p:grpSp>
        <p:nvGrpSpPr>
          <p:cNvPr id="42" name="グループ化 41"/>
          <p:cNvGrpSpPr/>
          <p:nvPr/>
        </p:nvGrpSpPr>
        <p:grpSpPr>
          <a:xfrm>
            <a:off x="3487770" y="1424184"/>
            <a:ext cx="2528331" cy="4831041"/>
            <a:chOff x="3487770" y="1362716"/>
            <a:chExt cx="2528331" cy="4892509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770" y="1362716"/>
              <a:ext cx="2385769" cy="2458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175" y="3915369"/>
              <a:ext cx="2374014" cy="2339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右矢印 34"/>
            <p:cNvSpPr/>
            <p:nvPr/>
          </p:nvSpPr>
          <p:spPr bwMode="auto">
            <a:xfrm rot="5400000">
              <a:off x="4535567" y="3639407"/>
              <a:ext cx="387230" cy="457636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4257671" y="3054420"/>
              <a:ext cx="175843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Rolling</a:t>
              </a:r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at</a:t>
              </a:r>
            </a:p>
            <a:p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Proper High Temp.</a:t>
              </a:r>
              <a:endParaRPr lang="ja-JP" altLang="en-US" dirty="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3604926" y="3986199"/>
              <a:ext cx="179087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D=0.4um</a:t>
              </a:r>
            </a:p>
            <a:p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Ultrafine-</a:t>
              </a:r>
              <a:r>
                <a:rPr lang="en-US" altLang="ja-JP" sz="1600" dirty="0" err="1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equiaxed</a:t>
              </a:r>
              <a:r>
                <a:rPr lang="en-US" altLang="ja-JP" sz="1600" dirty="0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en-US" altLang="ja-JP" b="1" dirty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</a:t>
              </a:r>
              <a:r>
                <a:rPr lang="en-US" altLang="ja-JP" b="1" dirty="0" smtClean="0">
                  <a:solidFill>
                    <a:srgbClr val="FFFF00"/>
                  </a:solidFill>
                  <a:effectLst>
                    <a:glow rad="1270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’-single phase</a:t>
              </a:r>
              <a:endParaRPr lang="ja-JP" alt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640030" y="1383430"/>
              <a:ext cx="196239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indent="0" algn="ctr">
                <a:buNone/>
              </a:pPr>
              <a:r>
                <a:rPr lang="en-US" altLang="ja-JP" sz="1600" kern="0" dirty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WQ (</a:t>
              </a:r>
              <a:r>
                <a:rPr lang="en-US" altLang="ja-JP" sz="1600" kern="0" dirty="0" err="1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martensite</a:t>
              </a:r>
              <a:r>
                <a:rPr lang="en-US" altLang="ja-JP" sz="1600" kern="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 </a:t>
              </a:r>
              <a:r>
                <a:rPr lang="en-US" altLang="ja-JP" sz="1600" kern="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ymbol" panose="05050102010706020507" pitchFamily="18" charset="2"/>
                  <a:ea typeface="小塚ゴシック Pro B" panose="020B0800000000000000" pitchFamily="34" charset="-128"/>
                </a:rPr>
                <a:t>a</a:t>
              </a:r>
              <a:r>
                <a:rPr lang="ja-JP" altLang="en-US" sz="1600" kern="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ymbol" panose="05050102010706020507" pitchFamily="18" charset="2"/>
                  <a:ea typeface="小塚ゴシック Pro B" panose="020B0800000000000000" pitchFamily="34" charset="-128"/>
                </a:rPr>
                <a:t>’</a:t>
              </a:r>
              <a:r>
                <a:rPr lang="en-US" altLang="ja-JP" sz="1600" kern="0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)</a:t>
              </a:r>
              <a:endParaRPr lang="en-US" altLang="ja-JP" sz="1600" kern="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endParaRPr>
            </a:p>
          </p:txBody>
        </p:sp>
      </p:grpSp>
      <p:sp>
        <p:nvSpPr>
          <p:cNvPr id="45" name="正方形/長方形 44"/>
          <p:cNvSpPr/>
          <p:nvPr/>
        </p:nvSpPr>
        <p:spPr>
          <a:xfrm>
            <a:off x="289802" y="3779973"/>
            <a:ext cx="29751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000000"/>
                </a:solidFill>
                <a:latin typeface="Cambria" panose="020405030504060302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S. </a:t>
            </a:r>
            <a:r>
              <a:rPr lang="en-US" altLang="ja-JP" sz="1200" dirty="0" err="1" smtClean="0">
                <a:solidFill>
                  <a:srgbClr val="000000"/>
                </a:solidFill>
                <a:latin typeface="Cambria" panose="020405030504060302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Tähtinen</a:t>
            </a:r>
            <a:r>
              <a:rPr lang="en-US" altLang="ja-JP" sz="1200" dirty="0" smtClean="0">
                <a:solidFill>
                  <a:srgbClr val="000000"/>
                </a:solidFill>
                <a:latin typeface="Cambria" panose="020405030504060302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et al., JNM</a:t>
            </a:r>
            <a:r>
              <a:rPr lang="en-US" altLang="ja-JP" sz="1200" dirty="0">
                <a:solidFill>
                  <a:srgbClr val="000000"/>
                </a:solidFill>
                <a:latin typeface="Cambria" panose="020405030504060302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  <a:latin typeface="Cambria" panose="020405030504060302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307-311 (2002) 416</a:t>
            </a:r>
            <a:endParaRPr lang="ja-JP" altLang="en-US" sz="1200" dirty="0"/>
          </a:p>
        </p:txBody>
      </p:sp>
      <p:sp>
        <p:nvSpPr>
          <p:cNvPr id="46" name="正方形/長方形 45"/>
          <p:cNvSpPr/>
          <p:nvPr/>
        </p:nvSpPr>
        <p:spPr>
          <a:xfrm>
            <a:off x="3088723" y="6266933"/>
            <a:ext cx="3183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err="1" smtClean="0"/>
              <a:t>H.Matsumoto</a:t>
            </a:r>
            <a:r>
              <a:rPr lang="en-US" altLang="ja-JP" sz="1200" dirty="0" smtClean="0"/>
              <a:t> et </a:t>
            </a:r>
            <a:r>
              <a:rPr lang="en-US" altLang="ja-JP" sz="1200" dirty="0"/>
              <a:t>al., </a:t>
            </a:r>
            <a:r>
              <a:rPr lang="en-US" altLang="ja-JP" sz="1200" dirty="0" smtClean="0"/>
              <a:t>Adv.Eng.Mat.13 </a:t>
            </a:r>
            <a:r>
              <a:rPr lang="en-US" altLang="ja-JP" sz="1200" dirty="0"/>
              <a:t>(2011) </a:t>
            </a:r>
            <a:r>
              <a:rPr lang="en-US" altLang="ja-JP" sz="1200" dirty="0" smtClean="0"/>
              <a:t>470</a:t>
            </a:r>
            <a:endParaRPr lang="en-US" altLang="ja-JP" sz="1200" dirty="0"/>
          </a:p>
        </p:txBody>
      </p:sp>
      <p:sp>
        <p:nvSpPr>
          <p:cNvPr id="47" name="正方形/長方形 46"/>
          <p:cNvSpPr/>
          <p:nvPr/>
        </p:nvSpPr>
        <p:spPr>
          <a:xfrm>
            <a:off x="6228184" y="6237312"/>
            <a:ext cx="27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err="1" smtClean="0"/>
              <a:t>T.Ishida</a:t>
            </a:r>
            <a:r>
              <a:rPr lang="en-US" altLang="ja-JP" sz="1400" dirty="0" smtClean="0"/>
              <a:t> et al, NME </a:t>
            </a:r>
            <a:r>
              <a:rPr lang="en-US" altLang="ja-JP" sz="1400" dirty="0"/>
              <a:t>(2018</a:t>
            </a:r>
            <a:r>
              <a:rPr lang="en-US" altLang="ja-JP" sz="1400" dirty="0" smtClean="0"/>
              <a:t>) in press</a:t>
            </a:r>
            <a:endParaRPr lang="ja-JP" altLang="en-US" sz="1400" dirty="0"/>
          </a:p>
        </p:txBody>
      </p:sp>
      <p:grpSp>
        <p:nvGrpSpPr>
          <p:cNvPr id="52" name="グループ化 51"/>
          <p:cNvGrpSpPr/>
          <p:nvPr/>
        </p:nvGrpSpPr>
        <p:grpSpPr>
          <a:xfrm>
            <a:off x="6487280" y="1444638"/>
            <a:ext cx="2405200" cy="4864682"/>
            <a:chOff x="6487280" y="1424184"/>
            <a:chExt cx="2298005" cy="4885136"/>
          </a:xfrm>
        </p:grpSpPr>
        <p:grpSp>
          <p:nvGrpSpPr>
            <p:cNvPr id="44" name="グループ化 43"/>
            <p:cNvGrpSpPr/>
            <p:nvPr/>
          </p:nvGrpSpPr>
          <p:grpSpPr>
            <a:xfrm>
              <a:off x="6487280" y="1424184"/>
              <a:ext cx="2298005" cy="4885136"/>
              <a:chOff x="6487280" y="1424184"/>
              <a:chExt cx="2298005" cy="4885136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6487280" y="1424184"/>
                <a:ext cx="2225997" cy="2474474"/>
                <a:chOff x="3159686" y="3996079"/>
                <a:chExt cx="2276410" cy="2530513"/>
              </a:xfrm>
            </p:grpSpPr>
            <p:pic>
              <p:nvPicPr>
                <p:cNvPr id="24" name="図 23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113" t="70930" r="13411"/>
                <a:stretch/>
              </p:blipFill>
              <p:spPr>
                <a:xfrm>
                  <a:off x="3159686" y="3996079"/>
                  <a:ext cx="2276410" cy="1315628"/>
                </a:xfrm>
                <a:prstGeom prst="rect">
                  <a:avLst/>
                </a:prstGeom>
              </p:spPr>
            </p:pic>
            <p:pic>
              <p:nvPicPr>
                <p:cNvPr id="25" name="図 24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5618" t="67762" r="3749" b="4004"/>
                <a:stretch/>
              </p:blipFill>
              <p:spPr>
                <a:xfrm>
                  <a:off x="3159686" y="5236172"/>
                  <a:ext cx="2276410" cy="1290420"/>
                </a:xfrm>
                <a:prstGeom prst="rect">
                  <a:avLst/>
                </a:prstGeom>
              </p:spPr>
            </p:pic>
            <p:sp>
              <p:nvSpPr>
                <p:cNvPr id="26" name="右矢印 25"/>
                <p:cNvSpPr/>
                <p:nvPr/>
              </p:nvSpPr>
              <p:spPr bwMode="auto">
                <a:xfrm rot="5400000">
                  <a:off x="4066310" y="4963273"/>
                  <a:ext cx="396000" cy="468000"/>
                </a:xfrm>
                <a:prstGeom prst="rightArrow">
                  <a:avLst/>
                </a:prstGeom>
                <a:solidFill>
                  <a:srgbClr val="FFC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>
                <a:xfrm>
                  <a:off x="4598483" y="5075396"/>
                  <a:ext cx="770802" cy="3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小塚ゴシック Pro B" panose="020B0800000000000000" pitchFamily="34" charset="-128"/>
                      <a:ea typeface="小塚ゴシック Pro B" panose="020B0800000000000000" pitchFamily="34" charset="-128"/>
                    </a:rPr>
                    <a:t>Aging</a:t>
                  </a:r>
                  <a:endParaRPr lang="ja-JP" altLang="en-US" dirty="0">
                    <a:solidFill>
                      <a:srgbClr val="FFFF00"/>
                    </a:solidFill>
                    <a:effectLst>
                      <a:glow rad="101600">
                        <a:schemeClr val="accent4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>
                <a:xfrm>
                  <a:off x="3263782" y="4006980"/>
                  <a:ext cx="2068216" cy="3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小塚ゴシック Pro B" panose="020B0800000000000000" pitchFamily="34" charset="-128"/>
                      <a:ea typeface="小塚ゴシック Pro B" panose="020B0800000000000000" pitchFamily="34" charset="-128"/>
                    </a:rPr>
                    <a:t>S</a:t>
                  </a:r>
                  <a:r>
                    <a:rPr lang="en-US" altLang="ja-JP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小塚ゴシック Pro B" panose="020B0800000000000000" pitchFamily="34" charset="-128"/>
                      <a:ea typeface="小塚ゴシック Pro B" panose="020B0800000000000000" pitchFamily="34" charset="-128"/>
                    </a:rPr>
                    <a:t>olution </a:t>
                  </a:r>
                  <a:r>
                    <a:rPr lang="en-US" altLang="ja-JP" sz="160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小塚ゴシック Pro B" panose="020B0800000000000000" pitchFamily="34" charset="-128"/>
                      <a:ea typeface="小塚ゴシック Pro B" panose="020B0800000000000000" pitchFamily="34" charset="-128"/>
                    </a:rPr>
                    <a:t>T</a:t>
                  </a:r>
                  <a:r>
                    <a:rPr lang="en-US" altLang="ja-JP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小塚ゴシック Pro B" panose="020B0800000000000000" pitchFamily="34" charset="-128"/>
                      <a:ea typeface="小塚ゴシック Pro B" panose="020B0800000000000000" pitchFamily="34" charset="-128"/>
                    </a:rPr>
                    <a:t>reatment</a:t>
                  </a:r>
                  <a:endParaRPr lang="ja-JP" altLang="en-US" sz="1600" dirty="0"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  <a:latin typeface="小塚ゴシック Pro B" panose="020B0800000000000000" pitchFamily="34" charset="-128"/>
                    <a:ea typeface="小塚ゴシック Pro B" panose="020B0800000000000000" pitchFamily="34" charset="-128"/>
                  </a:endParaRPr>
                </a:p>
              </p:txBody>
            </p:sp>
          </p:grpSp>
          <p:grpSp>
            <p:nvGrpSpPr>
              <p:cNvPr id="43" name="グループ化 42"/>
              <p:cNvGrpSpPr/>
              <p:nvPr/>
            </p:nvGrpSpPr>
            <p:grpSpPr>
              <a:xfrm>
                <a:off x="6487280" y="3946807"/>
                <a:ext cx="2298005" cy="2362513"/>
                <a:chOff x="6487280" y="3946807"/>
                <a:chExt cx="2298005" cy="2362513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651" r="33989"/>
                <a:stretch/>
              </p:blipFill>
              <p:spPr bwMode="auto">
                <a:xfrm>
                  <a:off x="6487280" y="3946807"/>
                  <a:ext cx="2225998" cy="2308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正方形/長方形 39"/>
                <p:cNvSpPr/>
                <p:nvPr/>
              </p:nvSpPr>
              <p:spPr>
                <a:xfrm>
                  <a:off x="7020272" y="5447546"/>
                  <a:ext cx="1765013" cy="8617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indent="0" algn="ctr">
                    <a:buNone/>
                  </a:pPr>
                  <a:r>
                    <a:rPr lang="en-US" altLang="ja-JP" sz="1600" b="1" kern="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</a:rPr>
                    <a:t>Nano-scale </a:t>
                  </a:r>
                  <a:r>
                    <a:rPr lang="en-US" altLang="ja-JP" sz="1600" b="1" kern="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Symbol" panose="05050102010706020507" pitchFamily="18" charset="2"/>
                    </a:rPr>
                    <a:t>a</a:t>
                  </a:r>
                  <a:r>
                    <a:rPr lang="ja-JP" altLang="en-US" sz="1600" b="1" kern="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Symbol" panose="05050102010706020507" pitchFamily="18" charset="2"/>
                    </a:rPr>
                    <a:t>”</a:t>
                  </a:r>
                  <a:r>
                    <a:rPr lang="en-US" altLang="ja-JP" sz="1600" b="1" kern="0" dirty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  <a:latin typeface="Symbol" panose="05050102010706020507" pitchFamily="18" charset="2"/>
                    </a:rPr>
                    <a:t>/w </a:t>
                  </a:r>
                  <a:r>
                    <a:rPr lang="en-US" altLang="ja-JP" sz="1600" b="1" kern="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</a:rPr>
                    <a:t>precipitates </a:t>
                  </a:r>
                  <a:r>
                    <a:rPr lang="en-US" altLang="ja-JP" sz="1600" kern="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</a:rPr>
                    <a:t>as</a:t>
                  </a:r>
                </a:p>
                <a:p>
                  <a:pPr marL="0" indent="0" algn="ctr">
                    <a:buNone/>
                  </a:pPr>
                  <a:r>
                    <a:rPr lang="en-US" altLang="ja-JP" sz="1600" kern="0" dirty="0" smtClean="0">
                      <a:solidFill>
                        <a:srgbClr val="FFFF00"/>
                      </a:solidFill>
                      <a:effectLst>
                        <a:glow rad="101600">
                          <a:schemeClr val="tx1">
                            <a:alpha val="60000"/>
                          </a:schemeClr>
                        </a:glow>
                      </a:effectLst>
                    </a:rPr>
                    <a:t>defect sinks </a:t>
                  </a:r>
                  <a:endParaRPr lang="en-US" altLang="ja-JP" sz="1600" kern="0" dirty="0"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</a:effectLst>
                  </a:endParaRPr>
                </a:p>
              </p:txBody>
            </p:sp>
          </p:grpSp>
        </p:grpSp>
        <p:cxnSp>
          <p:nvCxnSpPr>
            <p:cNvPr id="50" name="直線コネクタ 49"/>
            <p:cNvCxnSpPr/>
            <p:nvPr/>
          </p:nvCxnSpPr>
          <p:spPr bwMode="auto">
            <a:xfrm>
              <a:off x="6552288" y="2564904"/>
              <a:ext cx="612000" cy="0"/>
            </a:xfrm>
            <a:prstGeom prst="lin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テキスト ボックス 50"/>
            <p:cNvSpPr txBox="1"/>
            <p:nvPr/>
          </p:nvSpPr>
          <p:spPr>
            <a:xfrm>
              <a:off x="6528217" y="2319290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50um</a:t>
              </a:r>
              <a:endParaRPr kumimoji="1" lang="ja-JP" altLang="en-US" sz="1400" dirty="0">
                <a:solidFill>
                  <a:schemeClr val="bg1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endParaRPr>
            </a:p>
          </p:txBody>
        </p:sp>
      </p:grpSp>
      <p:pic>
        <p:nvPicPr>
          <p:cNvPr id="54" name="Picture 8"/>
          <p:cNvPicPr>
            <a:picLocks noChangeAspect="1"/>
          </p:cNvPicPr>
          <p:nvPr/>
        </p:nvPicPr>
        <p:blipFill rotWithShape="1">
          <a:blip r:embed="rId13" cstate="screen"/>
          <a:srcRect l="924" t="66875" r="873" b="1104"/>
          <a:stretch/>
        </p:blipFill>
        <p:spPr>
          <a:xfrm>
            <a:off x="251520" y="4509120"/>
            <a:ext cx="3000599" cy="1710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8" name="正方形/長方形 57"/>
          <p:cNvSpPr/>
          <p:nvPr/>
        </p:nvSpPr>
        <p:spPr>
          <a:xfrm>
            <a:off x="316717" y="3949372"/>
            <a:ext cx="2654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3D printing </a:t>
            </a:r>
            <a:r>
              <a:rPr lang="en-US" altLang="ja-JP" sz="1600" b="1" dirty="0" smtClean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(Direct </a:t>
            </a:r>
            <a:r>
              <a:rPr lang="en-US" altLang="ja-JP" sz="1600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Metal Laser </a:t>
            </a:r>
            <a:r>
              <a:rPr lang="en-US" altLang="ja-JP" sz="1600" b="1" dirty="0" smtClean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Sintered) Gr-23 </a:t>
            </a:r>
            <a:endParaRPr lang="ja-JP" altLang="en-US" sz="1600" b="1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59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72" y="4118500"/>
            <a:ext cx="577505" cy="737632"/>
          </a:xfrm>
          <a:prstGeom prst="rect">
            <a:avLst/>
          </a:prstGeom>
        </p:spPr>
      </p:pic>
      <p:sp>
        <p:nvSpPr>
          <p:cNvPr id="60" name="正方形/長方形 59"/>
          <p:cNvSpPr/>
          <p:nvPr/>
        </p:nvSpPr>
        <p:spPr>
          <a:xfrm>
            <a:off x="411280" y="6297683"/>
            <a:ext cx="28210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err="1" smtClean="0"/>
              <a:t>F.Pellemoine</a:t>
            </a:r>
            <a:r>
              <a:rPr lang="en-US" altLang="ja-JP" sz="1400" dirty="0" smtClean="0"/>
              <a:t>, NBI2017+RaDIATE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6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1399588" y="1719230"/>
            <a:ext cx="1043876" cy="30777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altLang="ja-JP" sz="1400" kern="0" dirty="0" smtClean="0">
                <a:solidFill>
                  <a:srgbClr val="FF505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  <a:sym typeface="Wingdings" panose="05000000000000000000" pitchFamily="2" charset="2"/>
              </a:rPr>
              <a:t> </a:t>
            </a:r>
            <a:r>
              <a:rPr lang="en-US" altLang="ja-JP" sz="1400" kern="0" dirty="0" err="1" smtClean="0">
                <a:solidFill>
                  <a:srgbClr val="FF505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  <a:sym typeface="Wingdings" panose="05000000000000000000" pitchFamily="2" charset="2"/>
              </a:rPr>
              <a:t>D.Senor</a:t>
            </a:r>
            <a:endParaRPr lang="ja-JP" altLang="en-US" sz="1400" dirty="0">
              <a:solidFill>
                <a:srgbClr val="FF505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8442535" cy="604838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/>
              <a:t>RaDIATE Irradiation Runs at BNL-BLIP Facility</a:t>
            </a:r>
            <a:endParaRPr lang="en-US" sz="3200" b="0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066" y="1052736"/>
            <a:ext cx="2939030" cy="188687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11" name="直線矢印コネクタ 28"/>
          <p:cNvCxnSpPr/>
          <p:nvPr/>
        </p:nvCxnSpPr>
        <p:spPr>
          <a:xfrm flipV="1">
            <a:off x="2021220" y="2276872"/>
            <a:ext cx="1902708" cy="559505"/>
          </a:xfrm>
          <a:prstGeom prst="straightConnector1">
            <a:avLst/>
          </a:prstGeom>
          <a:ln w="63500">
            <a:solidFill>
              <a:srgbClr val="FF99FF"/>
            </a:solidFill>
            <a:tailEnd type="triangle"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4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4624" y="6038110"/>
            <a:ext cx="1471097" cy="429726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7404625" y="4445866"/>
            <a:ext cx="1419296" cy="1419296"/>
            <a:chOff x="7268564" y="4279395"/>
            <a:chExt cx="1419296" cy="141929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268564" y="4279395"/>
              <a:ext cx="1419296" cy="141929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直線矢印コネクタ 29"/>
            <p:cNvCxnSpPr/>
            <p:nvPr/>
          </p:nvCxnSpPr>
          <p:spPr bwMode="auto">
            <a:xfrm>
              <a:off x="7366212" y="5403394"/>
              <a:ext cx="1224000" cy="0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>
              <a:glow rad="101600">
                <a:schemeClr val="tx1">
                  <a:alpha val="60000"/>
                </a:schemeClr>
              </a:glow>
            </a:effectLst>
          </p:spPr>
        </p:cxnSp>
        <p:sp>
          <p:nvSpPr>
            <p:cNvPr id="17" name="正方形/長方形 31"/>
            <p:cNvSpPr/>
            <p:nvPr/>
          </p:nvSpPr>
          <p:spPr>
            <a:xfrm>
              <a:off x="7602399" y="5383649"/>
              <a:ext cx="8034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+mn-lt"/>
                  <a:ea typeface="小塚ゴシック Pro R" panose="020B0400000000000000" pitchFamily="34" charset="-128"/>
                </a:rPr>
                <a:t>3.4mm </a:t>
              </a:r>
              <a:endParaRPr lang="ja-JP" altLang="en-US" sz="14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9" name="グループ化 16"/>
          <p:cNvGrpSpPr/>
          <p:nvPr/>
        </p:nvGrpSpPr>
        <p:grpSpPr>
          <a:xfrm>
            <a:off x="225043" y="2084264"/>
            <a:ext cx="1970693" cy="1920800"/>
            <a:chOff x="2792020" y="2457293"/>
            <a:chExt cx="2436594" cy="2374906"/>
          </a:xfrm>
        </p:grpSpPr>
        <p:pic>
          <p:nvPicPr>
            <p:cNvPr id="20" name="図 3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2020" y="2457293"/>
              <a:ext cx="2436594" cy="2374906"/>
            </a:xfrm>
            <a:prstGeom prst="rect">
              <a:avLst/>
            </a:prstGeom>
            <a:ln w="19050">
              <a:solidFill>
                <a:srgbClr val="FF3399"/>
              </a:solidFill>
            </a:ln>
          </p:spPr>
        </p:pic>
        <p:cxnSp>
          <p:nvCxnSpPr>
            <p:cNvPr id="21" name="直線矢印コネクタ 40"/>
            <p:cNvCxnSpPr/>
            <p:nvPr/>
          </p:nvCxnSpPr>
          <p:spPr>
            <a:xfrm flipV="1">
              <a:off x="3505467" y="3156994"/>
              <a:ext cx="1171473" cy="209781"/>
            </a:xfrm>
            <a:prstGeom prst="straightConnector1">
              <a:avLst/>
            </a:prstGeom>
            <a:ln w="63500">
              <a:solidFill>
                <a:srgbClr val="FFCCFF"/>
              </a:solidFill>
              <a:headEnd type="triangle" w="med" len="med"/>
              <a:tailEnd type="triangle" w="med" len="med"/>
            </a:ln>
            <a:effectLst>
              <a:glow rad="63500">
                <a:schemeClr val="tx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46"/>
            <p:cNvSpPr txBox="1"/>
            <p:nvPr/>
          </p:nvSpPr>
          <p:spPr>
            <a:xfrm rot="20933609">
              <a:off x="3424712" y="2600464"/>
              <a:ext cx="1585709" cy="570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>
                  <a:ln>
                    <a:solidFill>
                      <a:srgbClr val="002060"/>
                    </a:solidFill>
                  </a:ln>
                  <a:solidFill>
                    <a:srgbClr val="FFCCFF"/>
                  </a:solidFill>
                  <a:effectLst>
                    <a:glow rad="63500">
                      <a:schemeClr val="tx1">
                        <a:alpha val="40000"/>
                      </a:schemeClr>
                    </a:glow>
                  </a:effectLst>
                  <a:latin typeface="小塚ゴシック Pro B" panose="020B0800000000000000" pitchFamily="34" charset="-128"/>
                  <a:ea typeface="小塚ゴシック Pro B" panose="020B0800000000000000" pitchFamily="34" charset="-128"/>
                </a:rPr>
                <a:t>70mm</a:t>
              </a:r>
              <a:endParaRPr lang="ja-JP" altLang="en-US" sz="2400" b="1" dirty="0">
                <a:ln>
                  <a:solidFill>
                    <a:srgbClr val="002060"/>
                  </a:solidFill>
                </a:ln>
                <a:solidFill>
                  <a:srgbClr val="FFCCFF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endParaRPr>
            </a:p>
          </p:txBody>
        </p:sp>
      </p:grpSp>
      <p:pic>
        <p:nvPicPr>
          <p:cNvPr id="25" name="Content Placeholder 9"/>
          <p:cNvPicPr>
            <a:picLocks noGrp="1"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03479" y="4174430"/>
            <a:ext cx="2434023" cy="2397935"/>
          </a:xfrm>
          <a:prstGeom prst="rect">
            <a:avLst/>
          </a:prstGeom>
        </p:spPr>
      </p:pic>
      <p:grpSp>
        <p:nvGrpSpPr>
          <p:cNvPr id="26" name="グループ化 24"/>
          <p:cNvGrpSpPr/>
          <p:nvPr/>
        </p:nvGrpSpPr>
        <p:grpSpPr>
          <a:xfrm>
            <a:off x="182799" y="4216209"/>
            <a:ext cx="2390939" cy="2374200"/>
            <a:chOff x="107504" y="908719"/>
            <a:chExt cx="2664296" cy="2645643"/>
          </a:xfrm>
        </p:grpSpPr>
        <p:pic>
          <p:nvPicPr>
            <p:cNvPr id="27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908719"/>
              <a:ext cx="2664296" cy="2645643"/>
            </a:xfrm>
            <a:prstGeom prst="rect">
              <a:avLst/>
            </a:prstGeom>
          </p:spPr>
        </p:pic>
        <p:cxnSp>
          <p:nvCxnSpPr>
            <p:cNvPr id="28" name="直線矢印コネクタ 17"/>
            <p:cNvCxnSpPr/>
            <p:nvPr/>
          </p:nvCxnSpPr>
          <p:spPr bwMode="auto">
            <a:xfrm>
              <a:off x="539552" y="2923254"/>
              <a:ext cx="1800200" cy="51409"/>
            </a:xfrm>
            <a:prstGeom prst="straightConnector1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正方形/長方形 19"/>
            <p:cNvSpPr/>
            <p:nvPr/>
          </p:nvSpPr>
          <p:spPr>
            <a:xfrm>
              <a:off x="971600" y="2922748"/>
              <a:ext cx="1140056" cy="411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dirty="0" smtClean="0">
                  <a:solidFill>
                    <a:srgbClr val="FFFF00"/>
                  </a:solidFill>
                  <a:latin typeface="+mn-lt"/>
                  <a:ea typeface="小塚ゴシック Pro R" panose="020B0400000000000000" pitchFamily="34" charset="-128"/>
                </a:rPr>
                <a:t>48mm </a:t>
              </a:r>
              <a:endParaRPr lang="ja-JP" altLang="en-US" sz="1800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22212" y="1058294"/>
            <a:ext cx="1256352" cy="854758"/>
            <a:chOff x="107504" y="986285"/>
            <a:chExt cx="1303728" cy="858539"/>
          </a:xfrm>
        </p:grpSpPr>
        <p:pic>
          <p:nvPicPr>
            <p:cNvPr id="31" name="図 121">
              <a:extLst>
                <a:ext uri="{FF2B5EF4-FFF2-40B4-BE49-F238E27FC236}">
                  <a16:creationId xmlns:a16="http://schemas.microsoft.com/office/drawing/2014/main" xmlns="" id="{FB6FA04C-C329-42EF-96FA-B9ABE9F19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986285"/>
              <a:ext cx="1303728" cy="858539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81803" y="1416710"/>
              <a:ext cx="767644" cy="180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8247" y="1382190"/>
              <a:ext cx="6238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chemeClr val="accent1"/>
                  </a:solidFill>
                </a:rPr>
                <a:t>10 mm</a:t>
              </a:r>
              <a:endParaRPr lang="en-US" sz="120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正方形/長方形 31"/>
          <p:cNvSpPr/>
          <p:nvPr/>
        </p:nvSpPr>
        <p:spPr>
          <a:xfrm>
            <a:off x="107504" y="4220178"/>
            <a:ext cx="2584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Macro-Tensile &amp; </a:t>
            </a:r>
            <a:r>
              <a:rPr lang="en-US" altLang="ja-JP" sz="1600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Microstr</a:t>
            </a:r>
            <a:r>
              <a:rPr lang="en-US" altLang="ja-JP" sz="1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.</a:t>
            </a:r>
            <a:endParaRPr lang="ja-JP" altLang="en-US" sz="1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小塚ゴシック Pro B" panose="020B0800000000000000" pitchFamily="34" charset="-128"/>
              <a:ea typeface="小塚ゴシック Pro B" panose="020B0800000000000000" pitchFamily="34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976080" y="4221088"/>
            <a:ext cx="1564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Macro-Fatigue</a:t>
            </a:r>
            <a:endParaRPr lang="ja-JP" altLang="en-US" sz="16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小塚ゴシック Pro B" panose="020B0800000000000000" pitchFamily="34" charset="-128"/>
              <a:ea typeface="小塚ゴシック Pro B" panose="020B0800000000000000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22211" y="739213"/>
            <a:ext cx="19367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 err="1" smtClean="0">
                <a:solidFill>
                  <a:srgbClr val="003971"/>
                </a:solidFill>
              </a:rPr>
              <a:t>SiC</a:t>
            </a:r>
            <a:r>
              <a:rPr lang="en-US" altLang="ja-JP" sz="1600" b="1" dirty="0" smtClean="0">
                <a:solidFill>
                  <a:srgbClr val="003971"/>
                </a:solidFill>
              </a:rPr>
              <a:t>-coated graphite</a:t>
            </a:r>
            <a:endParaRPr lang="ja-JP" altLang="en-US" sz="1600" b="1" dirty="0"/>
          </a:p>
        </p:txBody>
      </p:sp>
      <p:sp>
        <p:nvSpPr>
          <p:cNvPr id="36" name="正方形/長方形 35"/>
          <p:cNvSpPr/>
          <p:nvPr/>
        </p:nvSpPr>
        <p:spPr>
          <a:xfrm>
            <a:off x="2389110" y="3099604"/>
            <a:ext cx="3133424" cy="923330"/>
          </a:xfrm>
          <a:prstGeom prst="rect">
            <a:avLst/>
          </a:prstGeom>
          <a:solidFill>
            <a:srgbClr val="FFFFCC"/>
          </a:solidFill>
          <a:ln>
            <a:solidFill>
              <a:srgbClr val="FF505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Accumulated Damage</a:t>
            </a:r>
          </a:p>
          <a:p>
            <a:r>
              <a:rPr lang="en-US" altLang="ja-JP" dirty="0" smtClean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  </a:t>
            </a:r>
            <a:r>
              <a:rPr lang="en-US" altLang="ja-JP" dirty="0" err="1" smtClean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Ti</a:t>
            </a:r>
            <a:r>
              <a:rPr lang="en-US" altLang="ja-JP" dirty="0" smtClean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</a:t>
            </a:r>
            <a:r>
              <a:rPr lang="en-US" altLang="ja-JP" dirty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: 1.52 DPA peak (NRT)</a:t>
            </a:r>
          </a:p>
          <a:p>
            <a:r>
              <a:rPr lang="en-US" altLang="ja-JP" dirty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  </a:t>
            </a:r>
            <a:r>
              <a:rPr lang="en-US" altLang="ja-JP" dirty="0" smtClean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      </a:t>
            </a:r>
            <a:r>
              <a:rPr lang="en-US" altLang="ja-JP" dirty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0.93 DPA peak (</a:t>
            </a:r>
            <a:r>
              <a:rPr lang="en-US" altLang="ja-JP" dirty="0" err="1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Stoller</a:t>
            </a:r>
            <a:r>
              <a:rPr lang="en-US" altLang="ja-JP" dirty="0">
                <a:solidFill>
                  <a:srgbClr val="FF5050"/>
                </a:solidFill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)</a:t>
            </a:r>
          </a:p>
        </p:txBody>
      </p:sp>
      <p:sp>
        <p:nvSpPr>
          <p:cNvPr id="38" name="スライド番号プレースホルダー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116D1B-3857-46E4-969D-511DC8CE9295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  <p:sp>
        <p:nvSpPr>
          <p:cNvPr id="41" name="コンテンツ プレースホルダー 36"/>
          <p:cNvSpPr>
            <a:spLocks noGrp="1"/>
          </p:cNvSpPr>
          <p:nvPr/>
        </p:nvSpPr>
        <p:spPr bwMode="auto">
          <a:xfrm>
            <a:off x="5234021" y="921830"/>
            <a:ext cx="3909979" cy="310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</a:pPr>
            <a:r>
              <a:rPr kumimoji="1" lang="en-US" altLang="ja-JP" sz="1800" dirty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1st phase irradiation (2017)</a:t>
            </a:r>
          </a:p>
          <a:p>
            <a:pPr lvl="1">
              <a:buClr>
                <a:schemeClr val="accent2"/>
              </a:buClr>
              <a:buSzPct val="65000"/>
              <a:buFont typeface="Wingdings" pitchFamily="2" charset="2"/>
              <a:buBlip>
                <a:blip r:embed="rId11"/>
              </a:buBlip>
            </a:pPr>
            <a:r>
              <a:rPr kumimoji="1" lang="en-US" altLang="ja-JP" sz="1600" dirty="0">
                <a:latin typeface="+mj-lt"/>
                <a:ea typeface="小塚ゴシック Pro M"/>
                <a:cs typeface="Verdana" pitchFamily="34" charset="0"/>
              </a:rPr>
              <a:t>Total POT: </a:t>
            </a:r>
            <a:r>
              <a:rPr kumimoji="1" lang="en-US" altLang="ja-JP" sz="16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1.76 x 10</a:t>
            </a:r>
            <a:r>
              <a:rPr kumimoji="1" lang="en-US" altLang="ja-JP" sz="1600" baseline="300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21</a:t>
            </a:r>
            <a:r>
              <a:rPr kumimoji="1" lang="en-US" altLang="ja-JP" sz="16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 </a:t>
            </a:r>
            <a:r>
              <a:rPr kumimoji="1" lang="en-US" altLang="ja-JP" sz="1600" dirty="0">
                <a:latin typeface="+mj-lt"/>
                <a:ea typeface="小塚ゴシック Pro M"/>
                <a:cs typeface="Verdana" pitchFamily="34" charset="0"/>
              </a:rPr>
              <a:t>in 22 days @ 146µA </a:t>
            </a:r>
            <a:r>
              <a:rPr kumimoji="1" lang="en-US" altLang="ja-JP" sz="1600" dirty="0" smtClean="0">
                <a:latin typeface="+mj-lt"/>
                <a:ea typeface="小塚ゴシック Pro M"/>
                <a:cs typeface="Verdana" pitchFamily="34" charset="0"/>
              </a:rPr>
              <a:t>average </a:t>
            </a:r>
            <a:r>
              <a:rPr kumimoji="1" lang="en-US" altLang="ja-JP" sz="1600" b="1" dirty="0" smtClean="0">
                <a:latin typeface="+mj-lt"/>
                <a:ea typeface="小塚ゴシック Pro M"/>
                <a:cs typeface="Verdana" pitchFamily="34" charset="0"/>
              </a:rPr>
              <a:t>c. 0.25 DPA (NRT)</a:t>
            </a:r>
            <a:endParaRPr kumimoji="1" lang="en-US" altLang="ja-JP" sz="1600" b="1" dirty="0">
              <a:latin typeface="+mj-lt"/>
              <a:ea typeface="小塚ゴシック Pro M"/>
              <a:cs typeface="Verdana" pitchFamily="34" charset="0"/>
            </a:endParaRPr>
          </a:p>
          <a:p>
            <a:pPr lvl="1">
              <a:buClr>
                <a:schemeClr val="accent2"/>
              </a:buClr>
              <a:buSzPct val="65000"/>
              <a:buFont typeface="Wingdings" pitchFamily="2" charset="2"/>
              <a:buBlip>
                <a:blip r:embed="rId11"/>
              </a:buBlip>
            </a:pPr>
            <a:r>
              <a:rPr kumimoji="1" lang="en-US" altLang="ja-JP" sz="1600" dirty="0">
                <a:latin typeface="+mj-lt"/>
                <a:ea typeface="小塚ゴシック Pro M"/>
                <a:cs typeface="Verdana" pitchFamily="34" charset="0"/>
              </a:rPr>
              <a:t>Capsules shipped to PNNL</a:t>
            </a:r>
          </a:p>
          <a:p>
            <a:pPr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</a:pPr>
            <a:r>
              <a:rPr kumimoji="1" lang="en-US" altLang="ja-JP" sz="1800" dirty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2</a:t>
            </a:r>
            <a:r>
              <a:rPr kumimoji="1" lang="en-US" altLang="ja-JP" sz="1800" baseline="30000" dirty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nd</a:t>
            </a:r>
            <a:r>
              <a:rPr kumimoji="1" lang="en-US" altLang="ja-JP" sz="1800" dirty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 phase </a:t>
            </a:r>
            <a:r>
              <a:rPr kumimoji="1" lang="en-US" altLang="ja-JP" sz="1800" dirty="0" smtClean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irradiation (</a:t>
            </a:r>
            <a:r>
              <a:rPr kumimoji="1" lang="en-US" altLang="ja-JP" sz="1800" dirty="0">
                <a:solidFill>
                  <a:schemeClr val="hlink"/>
                </a:solidFill>
                <a:latin typeface="+mj-lt"/>
                <a:ea typeface="小塚ゴシック Pro M"/>
                <a:cs typeface="Verdana" pitchFamily="34" charset="0"/>
              </a:rPr>
              <a:t>Jan-Mar 2018)</a:t>
            </a:r>
          </a:p>
          <a:p>
            <a:pPr lvl="1">
              <a:buClr>
                <a:schemeClr val="accent2"/>
              </a:buClr>
              <a:buSzPct val="65000"/>
              <a:buFont typeface="Wingdings" pitchFamily="2" charset="2"/>
              <a:buBlip>
                <a:blip r:embed="rId11"/>
              </a:buBlip>
            </a:pPr>
            <a:r>
              <a:rPr kumimoji="1" lang="en-US" altLang="ja-JP" sz="16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2.81 x 10</a:t>
            </a:r>
            <a:r>
              <a:rPr kumimoji="1" lang="en-US" altLang="ja-JP" sz="1600" baseline="300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21</a:t>
            </a:r>
            <a:r>
              <a:rPr kumimoji="1" lang="en-US" altLang="ja-JP" sz="1600" dirty="0">
                <a:solidFill>
                  <a:srgbClr val="FF5050"/>
                </a:solidFill>
                <a:latin typeface="+mj-lt"/>
                <a:ea typeface="小塚ゴシック Pro M"/>
                <a:cs typeface="Verdana" pitchFamily="34" charset="0"/>
              </a:rPr>
              <a:t>  </a:t>
            </a:r>
            <a:r>
              <a:rPr kumimoji="1" lang="en-US" altLang="ja-JP" sz="1600" dirty="0">
                <a:latin typeface="+mj-lt"/>
                <a:ea typeface="小塚ゴシック Pro M"/>
                <a:cs typeface="Verdana" pitchFamily="34" charset="0"/>
              </a:rPr>
              <a:t>in 33 days @ 158uA </a:t>
            </a:r>
            <a:r>
              <a:rPr kumimoji="1" lang="en-US" altLang="ja-JP" sz="1600" dirty="0" smtClean="0">
                <a:latin typeface="+mj-lt"/>
                <a:ea typeface="小塚ゴシック Pro M"/>
                <a:cs typeface="Verdana" pitchFamily="34" charset="0"/>
              </a:rPr>
              <a:t>av. </a:t>
            </a:r>
            <a:r>
              <a:rPr kumimoji="1" lang="en-US" altLang="ja-JP" sz="1600" b="1" dirty="0" smtClean="0">
                <a:latin typeface="+mj-lt"/>
                <a:ea typeface="小塚ゴシック Pro M"/>
                <a:cs typeface="Verdana" pitchFamily="34" charset="0"/>
              </a:rPr>
              <a:t>c.1.5 DPA (NRT)</a:t>
            </a:r>
            <a:endParaRPr kumimoji="1" lang="en-US" altLang="ja-JP" sz="1600" dirty="0">
              <a:latin typeface="+mj-lt"/>
              <a:ea typeface="小塚ゴシック Pro M"/>
              <a:cs typeface="Verdana" pitchFamily="34" charset="0"/>
            </a:endParaRPr>
          </a:p>
          <a:p>
            <a:pPr lvl="1">
              <a:buClr>
                <a:schemeClr val="accent2"/>
              </a:buClr>
              <a:buSzPct val="65000"/>
              <a:buFont typeface="Wingdings" pitchFamily="2" charset="2"/>
              <a:buBlip>
                <a:blip r:embed="rId11"/>
              </a:buBlip>
            </a:pPr>
            <a:r>
              <a:rPr kumimoji="1" lang="en-US" altLang="ja-JP" sz="1600" dirty="0">
                <a:latin typeface="+mj-lt"/>
                <a:ea typeface="小塚ゴシック Pro M"/>
                <a:cs typeface="Verdana" pitchFamily="34" charset="0"/>
              </a:rPr>
              <a:t>Capsules to be shipped to PNNL soon</a:t>
            </a:r>
            <a:r>
              <a:rPr kumimoji="1" lang="en-US" altLang="ja-JP" sz="1600" dirty="0">
                <a:latin typeface="小塚ゴシック Pro M"/>
                <a:ea typeface="小塚ゴシック Pro M"/>
                <a:cs typeface="Verdana" pitchFamily="34" charset="0"/>
              </a:rPr>
              <a:t>.</a:t>
            </a:r>
          </a:p>
          <a:p>
            <a:pPr>
              <a:buClr>
                <a:srgbClr val="0000FF"/>
              </a:buClr>
              <a:buSzPct val="65000"/>
              <a:buFont typeface="Wingdings" pitchFamily="2" charset="2"/>
              <a:buBlip>
                <a:blip r:embed="rId10"/>
              </a:buBlip>
            </a:pPr>
            <a:endParaRPr kumimoji="1" lang="en-US" altLang="ja-JP" sz="1600" dirty="0">
              <a:solidFill>
                <a:schemeClr val="hlink"/>
              </a:solidFill>
              <a:latin typeface="Verdana" pitchFamily="34" charset="0"/>
              <a:ea typeface="小塚ゴシック Pro R"/>
              <a:cs typeface="Verdana" pitchFamily="34" charset="0"/>
            </a:endParaRPr>
          </a:p>
        </p:txBody>
      </p:sp>
      <p:pic>
        <p:nvPicPr>
          <p:cNvPr id="37" name="Shape 4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7055" y="4197241"/>
            <a:ext cx="1937807" cy="241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5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38085" y="6023599"/>
            <a:ext cx="2171700" cy="66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5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:\Users\AJW\Documents\MATLAB\Grabit\Ti64_fatigue_lif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" y="2922588"/>
            <a:ext cx="4514661" cy="338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9" t="58900" r="1810" b="2121"/>
          <a:stretch>
            <a:fillRect/>
          </a:stretch>
        </p:blipFill>
        <p:spPr bwMode="auto">
          <a:xfrm>
            <a:off x="683568" y="5013176"/>
            <a:ext cx="1251099" cy="86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1020986" y="4615954"/>
            <a:ext cx="382662" cy="397222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Chris Densham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" y="708502"/>
            <a:ext cx="4551362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606526" y="1196752"/>
            <a:ext cx="4478031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State-of-the-art ‘</a:t>
            </a:r>
            <a:r>
              <a:rPr lang="en-GB" alt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meso</a:t>
            </a: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-scale’ technique c/o Oxford </a:t>
            </a:r>
            <a:r>
              <a:rPr lang="en-GB" alt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Uni</a:t>
            </a:r>
            <a:endParaRPr lang="en-GB" alt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Can 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test many small samples of highly active foil material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High Cycle Fatigue data in </a:t>
            </a:r>
            <a:r>
              <a:rPr lang="en-GB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short time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First ever rig for testing of activated samples being constructed at </a:t>
            </a:r>
            <a:r>
              <a:rPr lang="en-GB" altLang="en-US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Culham</a:t>
            </a: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Lab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GB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Funding secured for 6 month post-doc to carry out test programme - early 2019?</a:t>
            </a:r>
            <a:endParaRPr lang="en-GB" alt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n-GB" altLang="en-US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049062" cy="936105"/>
          </a:xfrm>
        </p:spPr>
        <p:txBody>
          <a:bodyPr>
            <a:noAutofit/>
          </a:bodyPr>
          <a:lstStyle/>
          <a:p>
            <a:pPr algn="r"/>
            <a:r>
              <a:rPr lang="en-US" altLang="en-US" sz="2800" dirty="0" err="1" smtClean="0"/>
              <a:t>Meso</a:t>
            </a:r>
            <a:r>
              <a:rPr lang="en-US" altLang="en-US" sz="2800" dirty="0" smtClean="0"/>
              <a:t>-scale </a:t>
            </a:r>
            <a:r>
              <a:rPr lang="en-US" altLang="en-US" sz="2800" dirty="0"/>
              <a:t>fatigue </a:t>
            </a:r>
            <a:r>
              <a:rPr lang="en-US" altLang="en-US" sz="2800" dirty="0" smtClean="0"/>
              <a:t>testing of irradiated Ti-6Al-4V titanium alloy</a:t>
            </a:r>
          </a:p>
        </p:txBody>
      </p:sp>
      <p:pic>
        <p:nvPicPr>
          <p:cNvPr id="16" name="図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73350"/>
            <a:ext cx="1470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86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10077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/>
            <a:r>
              <a:rPr 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R</a:t>
            </a:r>
            <a:r>
              <a:rPr lang="ja-JP" alt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a D I A T 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19872" y="1281245"/>
            <a:ext cx="5338935" cy="2475273"/>
          </a:xfrm>
        </p:spPr>
        <p:txBody>
          <a:bodyPr>
            <a:normAutofit/>
          </a:bodyPr>
          <a:lstStyle/>
          <a:p>
            <a:r>
              <a:rPr lang="en-GB" sz="2000" b="1" dirty="0"/>
              <a:t>Ra</a:t>
            </a:r>
            <a:r>
              <a:rPr lang="en-GB" sz="2000" dirty="0"/>
              <a:t>diation </a:t>
            </a:r>
            <a:r>
              <a:rPr lang="en-GB" sz="2000" b="1" dirty="0"/>
              <a:t>D</a:t>
            </a:r>
            <a:r>
              <a:rPr lang="en-GB" sz="2000" dirty="0"/>
              <a:t>amage </a:t>
            </a:r>
            <a:r>
              <a:rPr lang="en-GB" sz="2000" b="1" dirty="0"/>
              <a:t>I</a:t>
            </a:r>
            <a:r>
              <a:rPr lang="en-GB" sz="2000" dirty="0"/>
              <a:t>n </a:t>
            </a:r>
            <a:r>
              <a:rPr lang="en-GB" sz="2000" b="1" dirty="0"/>
              <a:t>A</a:t>
            </a:r>
            <a:r>
              <a:rPr lang="en-GB" sz="2000" dirty="0"/>
              <a:t>ccelerator </a:t>
            </a:r>
            <a:r>
              <a:rPr lang="en-GB" sz="2000" b="1" dirty="0"/>
              <a:t>T</a:t>
            </a:r>
            <a:r>
              <a:rPr lang="en-GB" sz="2000" dirty="0"/>
              <a:t>arget </a:t>
            </a:r>
            <a:r>
              <a:rPr lang="en-GB" sz="2000" b="1" dirty="0"/>
              <a:t>E</a:t>
            </a:r>
            <a:r>
              <a:rPr lang="en-GB" sz="2000" dirty="0"/>
              <a:t>nvironments</a:t>
            </a:r>
          </a:p>
          <a:p>
            <a:r>
              <a:rPr lang="en-GB" sz="2000" dirty="0" smtClean="0"/>
              <a:t>International collaboration to bring together the accelerator target and materials science </a:t>
            </a:r>
            <a:r>
              <a:rPr lang="en-GB" sz="2000" dirty="0" smtClean="0"/>
              <a:t>communities</a:t>
            </a:r>
            <a:endParaRPr lang="en-GB" sz="2000" dirty="0" smtClean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97" y="0"/>
            <a:ext cx="770463" cy="98502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t="22074" r="4589" b="31944"/>
          <a:stretch/>
        </p:blipFill>
        <p:spPr>
          <a:xfrm>
            <a:off x="-18661" y="3761656"/>
            <a:ext cx="9180512" cy="3096344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-39275" y="6405620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J-PARC 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MoU </a:t>
            </a:r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signing &amp;</a:t>
            </a:r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小塚ゴシック Pro B" panose="020B0800000000000000" pitchFamily="34" charset="-128"/>
                <a:ea typeface="小塚ゴシック Pro B" panose="020B0800000000000000" pitchFamily="34" charset="-128"/>
              </a:rPr>
              <a:t> workshop in 2017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小塚ゴシック Pro B" panose="020B0800000000000000" pitchFamily="34" charset="-128"/>
              <a:ea typeface="小塚ゴシック Pro B" panose="020B0800000000000000" pitchFamily="34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-36511" y="1130643"/>
            <a:ext cx="3240360" cy="2408594"/>
            <a:chOff x="81635" y="1038206"/>
            <a:chExt cx="2813719" cy="203075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35" y="1038206"/>
              <a:ext cx="2088776" cy="2030754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364"/>
            <a:stretch/>
          </p:blipFill>
          <p:spPr>
            <a:xfrm>
              <a:off x="2279888" y="1071179"/>
              <a:ext cx="518995" cy="518994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2179378" y="1579071"/>
              <a:ext cx="715976" cy="1453532"/>
              <a:chOff x="2512557" y="3572662"/>
              <a:chExt cx="547331" cy="1111162"/>
            </a:xfrm>
          </p:grpSpPr>
          <p:pic>
            <p:nvPicPr>
              <p:cNvPr id="24" name="図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6624" y="3595092"/>
                <a:ext cx="503372" cy="503371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7188" y="4185448"/>
                <a:ext cx="535848" cy="498376"/>
              </a:xfrm>
              <a:prstGeom prst="rect">
                <a:avLst/>
              </a:prstGeom>
            </p:spPr>
          </p:pic>
          <p:sp>
            <p:nvSpPr>
              <p:cNvPr id="26" name="角丸四角形 25"/>
              <p:cNvSpPr/>
              <p:nvPr/>
            </p:nvSpPr>
            <p:spPr bwMode="auto">
              <a:xfrm>
                <a:off x="2512557" y="3572662"/>
                <a:ext cx="547331" cy="1100815"/>
              </a:xfrm>
              <a:prstGeom prst="roundRect">
                <a:avLst>
                  <a:gd name="adj" fmla="val 8854"/>
                </a:avLst>
              </a:prstGeom>
              <a:noFill/>
              <a:ln w="28575" cap="flat" cmpd="sng" algn="ctr">
                <a:solidFill>
                  <a:srgbClr val="FF505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5" name="Picture 4" descr="C:\Documents and Settings\kami\デスクトップ\epi-2006anl\jparclogo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4910" y="59431"/>
            <a:ext cx="1085378" cy="87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9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GB" sz="3600" dirty="0" smtClean="0"/>
              <a:t>Summary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496855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Plan to upgrade </a:t>
            </a:r>
            <a:r>
              <a:rPr lang="en-GB" dirty="0"/>
              <a:t>beam window </a:t>
            </a:r>
            <a:r>
              <a:rPr lang="en-GB" dirty="0" smtClean="0"/>
              <a:t>thickness from 0.3 mm -&gt; 0.4  mm to increase tolerance of beam window to thickness/bunch structure (and increase helium pressure)</a:t>
            </a:r>
            <a:endParaRPr lang="en-GB" b="1" dirty="0" smtClean="0"/>
          </a:p>
          <a:p>
            <a:pPr>
              <a:spcAft>
                <a:spcPts val="600"/>
              </a:spcAft>
            </a:pPr>
            <a:r>
              <a:rPr lang="en-GB" dirty="0" smtClean="0"/>
              <a:t>Operation at 1.3 MW appears feasible for upgraded beam window</a:t>
            </a:r>
          </a:p>
          <a:p>
            <a:pPr>
              <a:spcAft>
                <a:spcPts val="600"/>
              </a:spcAft>
            </a:pPr>
            <a:r>
              <a:rPr lang="en-GB" dirty="0" smtClean="0"/>
              <a:t>Radiation damage of materials is main </a:t>
            </a:r>
            <a:r>
              <a:rPr lang="en-GB" dirty="0" smtClean="0"/>
              <a:t>question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750kW t</a:t>
            </a:r>
            <a:r>
              <a:rPr lang="en-GB" dirty="0" smtClean="0"/>
              <a:t>arget manufacture underway now at RAL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358770"/>
            <a:ext cx="4140460" cy="31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5" y="2213865"/>
            <a:ext cx="4636757" cy="347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29100"/>
            <a:ext cx="2130495" cy="207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44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042988" y="80963"/>
            <a:ext cx="7200900" cy="827087"/>
          </a:xfrm>
        </p:spPr>
        <p:txBody>
          <a:bodyPr/>
          <a:lstStyle/>
          <a:p>
            <a:r>
              <a:rPr lang="en-GB" altLang="en-US" sz="3200" dirty="0" smtClean="0"/>
              <a:t>Target upgrade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24744"/>
            <a:ext cx="8964612" cy="518457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The increase in design beam power from 0.75</a:t>
            </a:r>
            <a:r>
              <a:rPr lang="en-GB" dirty="0" smtClean="0">
                <a:sym typeface="Wingdings" panose="05000000000000000000" pitchFamily="2" charset="2"/>
              </a:rPr>
              <a:t>1.3MW </a:t>
            </a:r>
            <a:r>
              <a:rPr lang="en-GB" dirty="0" smtClean="0"/>
              <a:t>will increase the integrated heat load on the target (approx. 23kW </a:t>
            </a:r>
            <a:r>
              <a:rPr lang="en-GB" dirty="0" smtClean="0">
                <a:sym typeface="Wingdings" panose="05000000000000000000" pitchFamily="2" charset="2"/>
              </a:rPr>
              <a:t> 41kW)</a:t>
            </a:r>
            <a:r>
              <a:rPr lang="en-GB" dirty="0" smtClean="0"/>
              <a:t>. </a:t>
            </a:r>
          </a:p>
          <a:p>
            <a:pPr>
              <a:spcAft>
                <a:spcPts val="600"/>
              </a:spcAft>
              <a:defRPr/>
            </a:pPr>
            <a:r>
              <a:rPr lang="en-GB" dirty="0" smtClean="0"/>
              <a:t>Need to increase helium mass flow rate to keep outlet temperatures within range</a:t>
            </a:r>
          </a:p>
          <a:p>
            <a:pPr>
              <a:spcAft>
                <a:spcPts val="600"/>
              </a:spcAft>
              <a:defRPr/>
            </a:pPr>
            <a:r>
              <a:rPr lang="en-GB" dirty="0" smtClean="0"/>
              <a:t>Necessary </a:t>
            </a:r>
            <a:r>
              <a:rPr lang="en-GB" dirty="0"/>
              <a:t>to </a:t>
            </a:r>
            <a:r>
              <a:rPr lang="en-GB" dirty="0" smtClean="0"/>
              <a:t>increase </a:t>
            </a:r>
            <a:r>
              <a:rPr lang="en-GB" dirty="0"/>
              <a:t>operating </a:t>
            </a:r>
            <a:r>
              <a:rPr lang="en-GB" dirty="0" smtClean="0"/>
              <a:t>pressure to keep velocities and pressure drops within range.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Increasing the pressure will increase the helium density and therefore heat transfer coefficient.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Higher operating pressure has the advantage of reduced pressure drop.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Running at higher pressure reduces the pressure drop and max velocity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900" dirty="0" smtClean="0"/>
              <a:t>Compressor will be cheaper to purchase and operate (less power consumed).</a:t>
            </a:r>
            <a:endParaRPr lang="en-GB" sz="1800" dirty="0" smtClean="0"/>
          </a:p>
          <a:p>
            <a:pPr marL="457200" lvl="1" indent="0">
              <a:buFontTx/>
              <a:buNone/>
              <a:defRPr/>
            </a:pPr>
            <a:endParaRPr lang="en-GB" sz="18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1438" y="80963"/>
            <a:ext cx="9001125" cy="971550"/>
          </a:xfrm>
        </p:spPr>
        <p:txBody>
          <a:bodyPr>
            <a:normAutofit fontScale="90000"/>
          </a:bodyPr>
          <a:lstStyle/>
          <a:p>
            <a:r>
              <a:rPr lang="en-GB" altLang="en-US" sz="4000" smtClean="0"/>
              <a:t>Simulations of target @ 1.3MW</a:t>
            </a:r>
            <a:br>
              <a:rPr lang="en-GB" altLang="en-US" sz="4000" smtClean="0"/>
            </a:br>
            <a:r>
              <a:rPr lang="en-GB" altLang="en-US" sz="3200" smtClean="0"/>
              <a:t>Increased beam power, flow rate &amp; pressure</a:t>
            </a:r>
            <a:endParaRPr lang="en-GB" altLang="en-US" sz="400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07950" y="1125538"/>
            <a:ext cx="8928100" cy="4679950"/>
          </a:xfrm>
        </p:spPr>
        <p:txBody>
          <a:bodyPr/>
          <a:lstStyle/>
          <a:p>
            <a:r>
              <a:rPr lang="en-GB" altLang="en-US" sz="2400" smtClean="0"/>
              <a:t>60g/s @ 5.9bar (5barG outlet) – 1.3MW beam power</a:t>
            </a:r>
          </a:p>
          <a:p>
            <a:endParaRPr lang="en-GB" altLang="en-US" sz="2400" smtClean="0"/>
          </a:p>
        </p:txBody>
      </p:sp>
      <p:pic>
        <p:nvPicPr>
          <p:cNvPr id="2048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073275"/>
            <a:ext cx="43068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5754688" y="2911475"/>
            <a:ext cx="287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" pitchFamily="34" charset="0"/>
              </a:rPr>
              <a:t>Damaged graphite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800" dirty="0">
                <a:solidFill>
                  <a:srgbClr val="FF0000"/>
                </a:solidFill>
                <a:latin typeface="Arial" pitchFamily="34" charset="0"/>
              </a:rPr>
              <a:t>Thermal conductivity 1/4 </a:t>
            </a:r>
          </a:p>
        </p:txBody>
      </p:sp>
      <p:pic>
        <p:nvPicPr>
          <p:cNvPr id="8" name="Content Placeholder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180748"/>
            <a:ext cx="4176464" cy="32644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411760" y="2921071"/>
            <a:ext cx="2189838" cy="3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dirty="0" smtClean="0">
                <a:solidFill>
                  <a:srgbClr val="FF0000"/>
                </a:solidFill>
                <a:latin typeface="Arial" pitchFamily="34" charset="0"/>
              </a:rPr>
              <a:t>Helium flow lines</a:t>
            </a:r>
            <a:endParaRPr lang="en-GB" altLang="en-US" sz="18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143000"/>
          </a:xfrm>
        </p:spPr>
        <p:txBody>
          <a:bodyPr/>
          <a:lstStyle/>
          <a:p>
            <a:r>
              <a:rPr lang="en-GB" altLang="en-US" smtClean="0"/>
              <a:t>Summary of cooling simulations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75341"/>
              </p:ext>
            </p:extLst>
          </p:nvPr>
        </p:nvGraphicFramePr>
        <p:xfrm>
          <a:off x="109538" y="908718"/>
          <a:ext cx="8915400" cy="1545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5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35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3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77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354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582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443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8942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Flow rate [g/s]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Outlet Pressure [bar]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Beam power [kW]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Pressure drop [bar]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velocity [m/s]</a:t>
                      </a: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Target core temp </a:t>
                      </a:r>
                      <a:endParaRPr lang="en-US" sz="14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(</a:t>
                      </a:r>
                      <a:r>
                        <a:rPr lang="en-US" sz="1400" u="none" strike="noStrike" dirty="0">
                          <a:effectLst/>
                        </a:rPr>
                        <a:t>damaged) </a:t>
                      </a:r>
                      <a:r>
                        <a:rPr lang="en-US" sz="1400" u="none" strike="noStrike" dirty="0" smtClean="0">
                          <a:effectLst/>
                        </a:rPr>
                        <a:t>[K]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Target core temp (new</a:t>
                      </a:r>
                      <a:r>
                        <a:rPr lang="en-GB" sz="1400" u="none" strike="noStrike">
                          <a:effectLst/>
                        </a:rPr>
                        <a:t>) </a:t>
                      </a:r>
                      <a:r>
                        <a:rPr lang="en-GB" sz="1400" u="none" strike="noStrike" smtClean="0">
                          <a:effectLst/>
                        </a:rPr>
                        <a:t>[K]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32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0.9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750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0.73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560</a:t>
                      </a: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1025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894.1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0.9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1300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1.93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960.3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1.39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639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952.3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60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3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1300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1.09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 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951.1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471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1300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0.88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425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1182.6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951.9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8648" marR="8648" marT="8641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67" name="TextBox 7"/>
          <p:cNvSpPr txBox="1">
            <a:spLocks noChangeArrowheads="1"/>
          </p:cNvSpPr>
          <p:nvPr/>
        </p:nvSpPr>
        <p:spPr bwMode="auto">
          <a:xfrm>
            <a:off x="3854613" y="2584773"/>
            <a:ext cx="51768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Existing plant can deliver cooling power for 900 kW operation.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For 1.3MW beam @ 5bar and 60g/s, the </a:t>
            </a:r>
            <a:r>
              <a:rPr lang="en-GB" altLang="en-US" sz="1600" dirty="0" smtClean="0">
                <a:solidFill>
                  <a:srgbClr val="FF0000"/>
                </a:solidFill>
                <a:latin typeface="Arial" pitchFamily="34" charset="0"/>
              </a:rPr>
              <a:t>velocity and </a:t>
            </a: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pressure drop are comparable to </a:t>
            </a:r>
            <a:r>
              <a:rPr lang="en-GB" altLang="en-US" sz="1600" dirty="0" smtClean="0">
                <a:solidFill>
                  <a:srgbClr val="FF0000"/>
                </a:solidFill>
                <a:latin typeface="Arial" pitchFamily="34" charset="0"/>
              </a:rPr>
              <a:t>750 kW </a:t>
            </a:r>
            <a:r>
              <a:rPr lang="en-GB" altLang="en-US" sz="1600" dirty="0">
                <a:solidFill>
                  <a:srgbClr val="FF0000"/>
                </a:solidFill>
                <a:latin typeface="Arial" pitchFamily="34" charset="0"/>
              </a:rPr>
              <a:t>design.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 smtClean="0">
                <a:solidFill>
                  <a:srgbClr val="000000"/>
                </a:solidFill>
                <a:latin typeface="Arial" pitchFamily="34" charset="0"/>
              </a:rPr>
              <a:t>Need to upgrade plant to operate at higher pressure.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 smtClean="0">
                <a:solidFill>
                  <a:srgbClr val="000000"/>
                </a:solidFill>
                <a:latin typeface="Arial" pitchFamily="34" charset="0"/>
              </a:rPr>
              <a:t>Some target modifications </a:t>
            </a: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needed to operate at higher pressure (e.g. window geometry, weld design, target pipes – bellows &amp; isolators)</a:t>
            </a:r>
          </a:p>
          <a:p>
            <a:pPr eaLnBrk="1" hangingPunct="1">
              <a:spcBef>
                <a:spcPct val="0"/>
              </a:spcBef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Target will run slightly hotter. Need high helium purity to avoid oxidation. (New target will withstand vacuum load to enable helium back fill)</a:t>
            </a:r>
          </a:p>
        </p:txBody>
      </p:sp>
      <p:sp>
        <p:nvSpPr>
          <p:cNvPr id="21568" name="TextBox 9"/>
          <p:cNvSpPr txBox="1">
            <a:spLocks noChangeArrowheads="1"/>
          </p:cNvSpPr>
          <p:nvPr/>
        </p:nvSpPr>
        <p:spPr bwMode="auto">
          <a:xfrm>
            <a:off x="467544" y="2473590"/>
            <a:ext cx="2989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200" dirty="0">
                <a:solidFill>
                  <a:srgbClr val="000000"/>
                </a:solidFill>
                <a:latin typeface="Arial" pitchFamily="34" charset="0"/>
              </a:rPr>
              <a:t>NOTE: speed of sound in He ~1000m/s </a:t>
            </a:r>
          </a:p>
        </p:txBody>
      </p:sp>
      <p:pic>
        <p:nvPicPr>
          <p:cNvPr id="215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8" y="2800350"/>
            <a:ext cx="3673475" cy="2755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3559175" y="3276600"/>
            <a:ext cx="473075" cy="2397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6"/>
          <p:cNvSpPr>
            <a:spLocks noGrp="1"/>
          </p:cNvSpPr>
          <p:nvPr>
            <p:ph type="title" idx="4294967295"/>
          </p:nvPr>
        </p:nvSpPr>
        <p:spPr>
          <a:xfrm>
            <a:off x="395536" y="188641"/>
            <a:ext cx="8645277" cy="1222648"/>
          </a:xfrm>
        </p:spPr>
        <p:txBody>
          <a:bodyPr>
            <a:normAutofit fontScale="90000"/>
          </a:bodyPr>
          <a:lstStyle/>
          <a:p>
            <a:pPr algn="l"/>
            <a:r>
              <a:rPr lang="en-GB" altLang="en-US" sz="3600" dirty="0" smtClean="0"/>
              <a:t>Graphite thermal conductivity degradation </a:t>
            </a:r>
            <a:r>
              <a:rPr lang="en-GB" altLang="en-US" b="1" dirty="0" smtClean="0"/>
              <a:t/>
            </a:r>
            <a:br>
              <a:rPr lang="en-GB" altLang="en-US" b="1" dirty="0" smtClean="0"/>
            </a:br>
            <a:endParaRPr lang="en-US" altLang="en-US" sz="2000" b="1" dirty="0" smtClean="0"/>
          </a:p>
        </p:txBody>
      </p:sp>
      <p:pic>
        <p:nvPicPr>
          <p:cNvPr id="6554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1" t="24098" r="21071" b="12460"/>
          <a:stretch>
            <a:fillRect/>
          </a:stretch>
        </p:blipFill>
        <p:spPr bwMode="auto">
          <a:xfrm>
            <a:off x="4794250" y="3108325"/>
            <a:ext cx="41878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5867930" y="5382378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400°C</a:t>
            </a:r>
          </a:p>
        </p:txBody>
      </p:sp>
      <p:sp>
        <p:nvSpPr>
          <p:cNvPr id="65542" name="TextBox 16"/>
          <p:cNvSpPr txBox="1">
            <a:spLocks noChangeArrowheads="1"/>
          </p:cNvSpPr>
          <p:nvPr/>
        </p:nvSpPr>
        <p:spPr bwMode="auto">
          <a:xfrm>
            <a:off x="5711825" y="5018088"/>
            <a:ext cx="1277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600°C</a:t>
            </a:r>
          </a:p>
        </p:txBody>
      </p:sp>
      <p:sp>
        <p:nvSpPr>
          <p:cNvPr id="65543" name="TextBox 17"/>
          <p:cNvSpPr txBox="1">
            <a:spLocks noChangeArrowheads="1"/>
          </p:cNvSpPr>
          <p:nvPr/>
        </p:nvSpPr>
        <p:spPr bwMode="auto">
          <a:xfrm>
            <a:off x="5541963" y="4646613"/>
            <a:ext cx="1276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b="0"/>
              <a:t>800°C</a:t>
            </a:r>
          </a:p>
        </p:txBody>
      </p:sp>
      <p:sp>
        <p:nvSpPr>
          <p:cNvPr id="65545" name="TextBox 2"/>
          <p:cNvSpPr txBox="1">
            <a:spLocks noChangeArrowheads="1"/>
          </p:cNvSpPr>
          <p:nvPr/>
        </p:nvSpPr>
        <p:spPr bwMode="auto">
          <a:xfrm>
            <a:off x="5436096" y="1340768"/>
            <a:ext cx="323929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800" b="0" dirty="0" smtClean="0"/>
              <a:t>Max core temperature  ~900°C at 1.3 MW</a:t>
            </a:r>
          </a:p>
          <a:p>
            <a:pPr eaLnBrk="1" hangingPunct="1"/>
            <a:r>
              <a:rPr lang="en-GB" altLang="en-US" sz="1800" b="0" dirty="0" smtClean="0"/>
              <a:t>(degraded </a:t>
            </a:r>
            <a:r>
              <a:rPr lang="en-GB" altLang="en-US" sz="1800" b="0" dirty="0"/>
              <a:t>graphite assumed)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6" y="883319"/>
            <a:ext cx="4452714" cy="36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571" y="2966118"/>
            <a:ext cx="3097212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4" name="TextBox 11"/>
          <p:cNvSpPr txBox="1">
            <a:spLocks noChangeArrowheads="1"/>
          </p:cNvSpPr>
          <p:nvPr/>
        </p:nvSpPr>
        <p:spPr bwMode="auto">
          <a:xfrm>
            <a:off x="299641" y="4002617"/>
            <a:ext cx="4536504" cy="26161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Even a low radiation dose drastically reduces thermal conductivity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High temperatures reduce effect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Helium cooling lets </a:t>
            </a:r>
            <a:r>
              <a:rPr lang="en-GB" altLang="en-US" sz="1800" b="0" i="1" dirty="0"/>
              <a:t>target</a:t>
            </a:r>
            <a:r>
              <a:rPr lang="en-GB" altLang="en-US" sz="1800" b="0" dirty="0"/>
              <a:t> run hot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b="0" dirty="0"/>
              <a:t>Also reduces swelling &amp; changes to mechanical properties </a:t>
            </a:r>
            <a:endParaRPr lang="en-GB" altLang="en-US" sz="1800" b="0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n-US" sz="1800" dirty="0" smtClean="0"/>
              <a:t>As beam power increases, target failures are to be expected</a:t>
            </a:r>
            <a:endParaRPr lang="en-GB" altLang="en-US" sz="1800" b="0" dirty="0"/>
          </a:p>
        </p:txBody>
      </p:sp>
      <p:sp>
        <p:nvSpPr>
          <p:cNvPr id="3" name="Rectangle 2"/>
          <p:cNvSpPr/>
          <p:nvPr/>
        </p:nvSpPr>
        <p:spPr>
          <a:xfrm>
            <a:off x="341536" y="3496343"/>
            <a:ext cx="1019035" cy="53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6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503238" y="6350"/>
            <a:ext cx="8229600" cy="704850"/>
          </a:xfrm>
        </p:spPr>
        <p:txBody>
          <a:bodyPr/>
          <a:lstStyle/>
          <a:p>
            <a:r>
              <a:rPr lang="en-GB" altLang="en-US" smtClean="0"/>
              <a:t>Remote Target Exchange System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28663"/>
            <a:ext cx="74168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9" name="TextBox 17"/>
          <p:cNvSpPr txBox="1">
            <a:spLocks noChangeArrowheads="1"/>
          </p:cNvSpPr>
          <p:nvPr/>
        </p:nvSpPr>
        <p:spPr bwMode="auto">
          <a:xfrm>
            <a:off x="3851920" y="4941169"/>
            <a:ext cx="3033886" cy="123110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Target exchanger and manipulator</a:t>
            </a:r>
            <a:r>
              <a:rPr lang="en-GB" altLang="en-US" sz="1400" dirty="0">
                <a:solidFill>
                  <a:schemeClr val="bg1"/>
                </a:solidFill>
              </a:rPr>
              <a:t> </a:t>
            </a:r>
            <a:r>
              <a:rPr lang="en-GB" altLang="en-US" sz="1400" dirty="0" smtClean="0"/>
              <a:t>system. See pipe replacement at:</a:t>
            </a:r>
          </a:p>
          <a:p>
            <a:pPr eaLnBrk="1" hangingPunct="1"/>
            <a:r>
              <a:rPr lang="en-GB" sz="1400" u="sng" dirty="0">
                <a:solidFill>
                  <a:srgbClr val="FF0000"/>
                </a:solidFill>
                <a:latin typeface="Calibri Light" panose="020F0302020204030204" pitchFamily="34" charset="0"/>
                <a:hlinkClick r:id="rId4"/>
              </a:rPr>
              <a:t>https://</a:t>
            </a:r>
            <a:r>
              <a:rPr lang="en-GB" sz="1400" u="sng" dirty="0" smtClean="0">
                <a:solidFill>
                  <a:srgbClr val="FF0000"/>
                </a:solidFill>
                <a:latin typeface="Calibri Light" panose="020F0302020204030204" pitchFamily="34" charset="0"/>
                <a:hlinkClick r:id="rId4"/>
              </a:rPr>
              <a:t>www.youtube.com/watch?v=VWGXz5QHFH4</a:t>
            </a:r>
            <a:endParaRPr lang="en-GB" sz="1400" u="sng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07504" y="2983452"/>
            <a:ext cx="4171038" cy="3685908"/>
            <a:chOff x="-100255" y="1551270"/>
            <a:chExt cx="5806997" cy="5131589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-100255" y="1551270"/>
              <a:ext cx="5806997" cy="5131589"/>
              <a:chOff x="-9076" y="1245148"/>
              <a:chExt cx="5806997" cy="5131589"/>
            </a:xfrm>
          </p:grpSpPr>
          <p:pic>
            <p:nvPicPr>
              <p:cNvPr id="11" name="Picture 1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" t="1114" r="59012" b="32300"/>
              <a:stretch/>
            </p:blipFill>
            <p:spPr bwMode="auto">
              <a:xfrm>
                <a:off x="919572" y="2295700"/>
                <a:ext cx="4878349" cy="4081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テキスト ボックス 15"/>
              <p:cNvSpPr txBox="1"/>
              <p:nvPr/>
            </p:nvSpPr>
            <p:spPr>
              <a:xfrm>
                <a:off x="-9076" y="3772960"/>
                <a:ext cx="1297168" cy="1971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/>
                  <a:t>304L  </a:t>
                </a:r>
              </a:p>
              <a:p>
                <a:r>
                  <a:rPr lang="en-US" altLang="ja-JP" sz="1600" dirty="0" smtClean="0"/>
                  <a:t>Stainless</a:t>
                </a:r>
              </a:p>
              <a:p>
                <a:r>
                  <a:rPr kumimoji="1" lang="en-US" altLang="ja-JP" dirty="0" smtClean="0">
                    <a:solidFill>
                      <a:srgbClr val="FF5050"/>
                    </a:solidFill>
                  </a:rPr>
                  <a:t>Bent in </a:t>
                </a:r>
                <a:r>
                  <a:rPr kumimoji="1" lang="en-US" altLang="ja-JP" u="sng" dirty="0" smtClean="0">
                    <a:solidFill>
                      <a:srgbClr val="FF5050"/>
                    </a:solidFill>
                  </a:rPr>
                  <a:t>cold process</a:t>
                </a: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1336160" y="5098868"/>
                <a:ext cx="2238873" cy="471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/>
                  <a:t>Alumina ceramic</a:t>
                </a:r>
                <a:endParaRPr kumimoji="1" lang="ja-JP" altLang="en-US" sz="1600" dirty="0"/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 flipV="1">
                <a:off x="2209455" y="3198546"/>
                <a:ext cx="100158" cy="193894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>
                <a:stCxn id="22" idx="2"/>
              </p:cNvCxnSpPr>
              <p:nvPr/>
            </p:nvCxnSpPr>
            <p:spPr>
              <a:xfrm flipH="1">
                <a:off x="2209455" y="2144982"/>
                <a:ext cx="209370" cy="49947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テキスト ボックス 21"/>
              <p:cNvSpPr txBox="1"/>
              <p:nvPr/>
            </p:nvSpPr>
            <p:spPr>
              <a:xfrm>
                <a:off x="1315680" y="1245148"/>
                <a:ext cx="2206289" cy="899834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FF5050"/>
                </a:solidFill>
                <a:prstDash val="sysDot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>
                    <a:solidFill>
                      <a:srgbClr val="FF5050"/>
                    </a:solidFill>
                  </a:rPr>
                  <a:t>Diffusion bond</a:t>
                </a:r>
              </a:p>
              <a:p>
                <a:pPr algn="ctr"/>
                <a:r>
                  <a:rPr kumimoji="1" lang="en-US" altLang="ja-JP" dirty="0" smtClean="0">
                    <a:solidFill>
                      <a:srgbClr val="FF5050"/>
                    </a:solidFill>
                  </a:rPr>
                  <a:t>(Aluminum)</a:t>
                </a:r>
                <a:endParaRPr kumimoji="1" lang="ja-JP" altLang="en-US" dirty="0">
                  <a:solidFill>
                    <a:srgbClr val="FF5050"/>
                  </a:solidFill>
                </a:endParaRPr>
              </a:p>
            </p:txBody>
          </p:sp>
          <p:cxnSp>
            <p:nvCxnSpPr>
              <p:cNvPr id="23" name="直線矢印コネクタ 22"/>
              <p:cNvCxnSpPr/>
              <p:nvPr/>
            </p:nvCxnSpPr>
            <p:spPr>
              <a:xfrm>
                <a:off x="1575046" y="2267968"/>
                <a:ext cx="524343" cy="55354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テキスト ボックス 23"/>
              <p:cNvSpPr txBox="1"/>
              <p:nvPr/>
            </p:nvSpPr>
            <p:spPr>
              <a:xfrm>
                <a:off x="406166" y="1661368"/>
                <a:ext cx="1693223" cy="814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/>
                  <a:t>316L Stainless</a:t>
                </a:r>
                <a:endParaRPr kumimoji="1" lang="ja-JP" altLang="en-US" sz="1600" dirty="0"/>
              </a:p>
            </p:txBody>
          </p:sp>
          <p:cxnSp>
            <p:nvCxnSpPr>
              <p:cNvPr id="25" name="直線矢印コネクタ 24"/>
              <p:cNvCxnSpPr>
                <a:stCxn id="22" idx="2"/>
              </p:cNvCxnSpPr>
              <p:nvPr/>
            </p:nvCxnSpPr>
            <p:spPr>
              <a:xfrm>
                <a:off x="2418825" y="2144982"/>
                <a:ext cx="74051" cy="52225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上矢印 25"/>
              <p:cNvSpPr/>
              <p:nvPr/>
            </p:nvSpPr>
            <p:spPr>
              <a:xfrm rot="20075978">
                <a:off x="1300484" y="2428450"/>
                <a:ext cx="316468" cy="592117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上矢印 26"/>
              <p:cNvSpPr/>
              <p:nvPr/>
            </p:nvSpPr>
            <p:spPr>
              <a:xfrm rot="540000" flipV="1">
                <a:off x="1493543" y="4220415"/>
                <a:ext cx="337269" cy="591236"/>
              </a:xfrm>
              <a:prstGeom prst="up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" name="稲妻 6"/>
            <p:cNvSpPr/>
            <p:nvPr/>
          </p:nvSpPr>
          <p:spPr>
            <a:xfrm>
              <a:off x="1724786" y="2527712"/>
              <a:ext cx="380935" cy="439943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rgbClr val="FF5050"/>
                </a:solidFill>
              </a:endParaRPr>
            </a:p>
          </p:txBody>
        </p:sp>
        <p:sp>
          <p:nvSpPr>
            <p:cNvPr id="8" name="稲妻 7"/>
            <p:cNvSpPr/>
            <p:nvPr/>
          </p:nvSpPr>
          <p:spPr>
            <a:xfrm flipH="1">
              <a:off x="2382764" y="2419288"/>
              <a:ext cx="363229" cy="492672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rgbClr val="FF5050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706085" y="3565185"/>
              <a:ext cx="1194422" cy="471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Bellows</a:t>
              </a:r>
              <a:endParaRPr kumimoji="1" lang="ja-JP" altLang="en-US" sz="1600" dirty="0"/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flipH="1" flipV="1">
              <a:off x="2471673" y="3377465"/>
              <a:ext cx="300769" cy="3410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99" y="3712502"/>
            <a:ext cx="4648066" cy="3098711"/>
          </a:xfrm>
          <a:prstGeom prst="rect">
            <a:avLst/>
          </a:prstGeom>
        </p:spPr>
      </p:pic>
      <p:grpSp>
        <p:nvGrpSpPr>
          <p:cNvPr id="31" name="グループ化 30"/>
          <p:cNvGrpSpPr/>
          <p:nvPr/>
        </p:nvGrpSpPr>
        <p:grpSpPr>
          <a:xfrm flipH="1">
            <a:off x="-1" y="620688"/>
            <a:ext cx="3332215" cy="2351985"/>
            <a:chOff x="5704662" y="681707"/>
            <a:chExt cx="3063893" cy="2298446"/>
          </a:xfrm>
        </p:grpSpPr>
        <p:pic>
          <p:nvPicPr>
            <p:cNvPr id="32" name="Picture 4" descr="C:\Documents and Settings\cjd47\Desktop\Remote handling\Target_Best_compressed\IMG_067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662" y="681707"/>
              <a:ext cx="3063893" cy="2298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角丸四角形 32"/>
            <p:cNvSpPr/>
            <p:nvPr/>
          </p:nvSpPr>
          <p:spPr>
            <a:xfrm rot="21229147">
              <a:off x="6950215" y="796363"/>
              <a:ext cx="666578" cy="877857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105288"/>
            <a:ext cx="8568952" cy="604838"/>
          </a:xfrm>
        </p:spPr>
        <p:txBody>
          <a:bodyPr/>
          <a:lstStyle/>
          <a:p>
            <a:r>
              <a:rPr kumimoji="1" lang="en-US" altLang="ja-JP" sz="2800" dirty="0" smtClean="0"/>
              <a:t>Leak at Helium Outlet Pipe &amp; Remote Handling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9378" y="877306"/>
            <a:ext cx="5708901" cy="2016224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Failure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of joint/ceramic from movement of stainless pipes (stress relieving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) at 450 kW operation</a:t>
            </a:r>
            <a:endParaRPr lang="en-US" altLang="ja-JP" sz="2300" dirty="0">
              <a:latin typeface="+mj-lt"/>
              <a:ea typeface="小塚ゴシック Pro M" panose="020B0700000000000000" pitchFamily="34" charset="-128"/>
            </a:endParaRPr>
          </a:p>
          <a:p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Thermal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fatigue failure of the diffusion bonded 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joint/ceramic</a:t>
            </a:r>
          </a:p>
          <a:p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Remote </a:t>
            </a:r>
            <a:r>
              <a:rPr lang="en-US" altLang="ja-JP" sz="2300" dirty="0" smtClean="0">
                <a:latin typeface="+mj-lt"/>
                <a:ea typeface="小塚ゴシック Pro M" panose="020B0700000000000000" pitchFamily="34" charset="-128"/>
              </a:rPr>
              <a:t>Exchange in </a:t>
            </a:r>
            <a:r>
              <a:rPr lang="en-US" altLang="ja-JP" sz="2300" dirty="0">
                <a:latin typeface="+mj-lt"/>
                <a:ea typeface="小塚ゴシック Pro M" panose="020B0700000000000000" pitchFamily="34" charset="-128"/>
              </a:rPr>
              <a:t>2015 </a:t>
            </a:r>
            <a:endParaRPr lang="en-US" altLang="ja-JP" sz="2300" dirty="0" smtClean="0">
              <a:latin typeface="+mj-lt"/>
              <a:ea typeface="小塚ゴシック Pro M" panose="020B0700000000000000" pitchFamily="34" charset="-128"/>
            </a:endParaRPr>
          </a:p>
          <a:p>
            <a:r>
              <a:rPr lang="en-US" altLang="ja-JP" sz="2300" dirty="0" smtClean="0">
                <a:solidFill>
                  <a:srgbClr val="FF5050"/>
                </a:solidFill>
                <a:latin typeface="+mj-lt"/>
                <a:ea typeface="小塚ゴシック Pro M" panose="020B0700000000000000" pitchFamily="34" charset="-128"/>
              </a:rPr>
              <a:t>No leak since then </a:t>
            </a:r>
            <a:endParaRPr lang="ja-JP" altLang="en-US" sz="2300" dirty="0">
              <a:solidFill>
                <a:srgbClr val="FF5050"/>
              </a:solidFill>
              <a:latin typeface="+mj-lt"/>
              <a:ea typeface="小塚ゴシック Pro M" panose="020B0700000000000000" pitchFamily="34" charset="-128"/>
            </a:endParaRPr>
          </a:p>
          <a:p>
            <a:endParaRPr kumimoji="1" lang="ja-JP" altLang="en-US" sz="2000" dirty="0">
              <a:latin typeface="小塚ゴシック Pro M" panose="020B0700000000000000" pitchFamily="34" charset="-128"/>
              <a:ea typeface="小塚ゴシック Pro M" panose="020B0700000000000000" pitchFamily="34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893530"/>
            <a:ext cx="2274333" cy="1705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角丸四角形 36"/>
          <p:cNvSpPr/>
          <p:nvPr/>
        </p:nvSpPr>
        <p:spPr bwMode="auto">
          <a:xfrm>
            <a:off x="5937072" y="4468087"/>
            <a:ext cx="723160" cy="1093441"/>
          </a:xfrm>
          <a:prstGeom prst="roundRect">
            <a:avLst/>
          </a:prstGeom>
          <a:noFill/>
          <a:ln w="38100" cap="flat" cmpd="sng" algn="ctr">
            <a:solidFill>
              <a:srgbClr val="FF5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1011B-45E0-4089-8470-B950279DDEC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8717</TotalTime>
  <Words>1668</Words>
  <Application>Microsoft Office PowerPoint</Application>
  <PresentationFormat>On-screen Show (4:3)</PresentationFormat>
  <Paragraphs>299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1_Office Theme</vt:lpstr>
      <vt:lpstr>PowerPoint Presentation</vt:lpstr>
      <vt:lpstr>Target &amp; horn  </vt:lpstr>
      <vt:lpstr>Next 750kW target manufacture underway now at RAL </vt:lpstr>
      <vt:lpstr>Target upgrade requirements</vt:lpstr>
      <vt:lpstr>Simulations of target @ 1.3MW Increased beam power, flow rate &amp; pressure</vt:lpstr>
      <vt:lpstr>Summary of cooling simulations</vt:lpstr>
      <vt:lpstr>Graphite thermal conductivity degradation  </vt:lpstr>
      <vt:lpstr>Remote Target Exchange System</vt:lpstr>
      <vt:lpstr>Leak at Helium Outlet Pipe &amp; Remote Handling</vt:lpstr>
      <vt:lpstr>PowerPoint Presentation</vt:lpstr>
      <vt:lpstr>PowerPoint Presentation</vt:lpstr>
      <vt:lpstr>Target helium pipes</vt:lpstr>
      <vt:lpstr>Target supports and horn integration</vt:lpstr>
      <vt:lpstr>Target Summary </vt:lpstr>
      <vt:lpstr>Ti-6Al-4V Beam Window</vt:lpstr>
      <vt:lpstr>PowerPoint Presentation</vt:lpstr>
      <vt:lpstr>T2K beam window upgrade plans for - 1.3 MW</vt:lpstr>
      <vt:lpstr>Window thickness upgrade – for beam upgrade  </vt:lpstr>
      <vt:lpstr>Existing data on radiation damage of beam window material (Grade 5 Ti6Al4V, α+β)</vt:lpstr>
      <vt:lpstr>Alternatives to ‘industry standard’ α+β Ti alloy (Gr 5) Damage-tolerant candidates in BLIP Irradiation (Ishida) </vt:lpstr>
      <vt:lpstr>RaDIATE Irradiation Runs at BNL-BLIP Facility</vt:lpstr>
      <vt:lpstr>Meso-scale fatigue testing of irradiated Ti-6Al-4V titanium alloy</vt:lpstr>
      <vt:lpstr>PowerPoint Presentation</vt:lpstr>
      <vt:lpstr>Summary 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Mega-Watt Neutrino Beams</dc:title>
  <dc:creator>Densham, Chris (STFC,RAL,TECH)</dc:creator>
  <cp:lastModifiedBy>Densham, Chris (STFC,RAL,TECH)</cp:lastModifiedBy>
  <cp:revision>121</cp:revision>
  <dcterms:created xsi:type="dcterms:W3CDTF">2017-05-10T10:56:13Z</dcterms:created>
  <dcterms:modified xsi:type="dcterms:W3CDTF">2018-10-30T16:19:50Z</dcterms:modified>
</cp:coreProperties>
</file>