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9" r:id="rId3"/>
    <p:sldId id="260" r:id="rId4"/>
    <p:sldId id="261" r:id="rId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C3300"/>
    <a:srgbClr val="0000CC"/>
    <a:srgbClr val="008000"/>
    <a:srgbClr val="FF9900"/>
    <a:srgbClr val="FF6600"/>
    <a:srgbClr val="FFCC00"/>
    <a:srgbClr val="FFFF00"/>
    <a:srgbClr val="FF0000"/>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8391" autoAdjust="0"/>
    <p:restoredTop sz="94660" autoAdjust="0"/>
  </p:normalViewPr>
  <p:slideViewPr>
    <p:cSldViewPr>
      <p:cViewPr>
        <p:scale>
          <a:sx n="70" d="100"/>
          <a:sy n="70" d="100"/>
        </p:scale>
        <p:origin x="-78" y="-132"/>
      </p:cViewPr>
      <p:guideLst>
        <p:guide orient="horz" pos="2160"/>
        <p:guide pos="2880"/>
      </p:guideLst>
    </p:cSldViewPr>
  </p:slideViewPr>
  <p:outlineViewPr>
    <p:cViewPr>
      <p:scale>
        <a:sx n="33" d="100"/>
        <a:sy n="33" d="100"/>
      </p:scale>
      <p:origin x="24" y="344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9D1A16-9704-42F5-A6C2-6748BEFF79D4}" type="datetimeFigureOut">
              <a:rPr lang="fr-FR" smtClean="0"/>
              <a:t>30/10/2018</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AACB9D5-CC3B-4765-9478-F244979A3F59}" type="slidenum">
              <a:rPr lang="fr-FR" smtClean="0"/>
              <a:t>‹N°›</a:t>
            </a:fld>
            <a:endParaRPr lang="fr-FR"/>
          </a:p>
        </p:txBody>
      </p:sp>
    </p:spTree>
    <p:extLst>
      <p:ext uri="{BB962C8B-B14F-4D97-AF65-F5344CB8AC3E}">
        <p14:creationId xmlns:p14="http://schemas.microsoft.com/office/powerpoint/2010/main" val="24338588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fld id="{4702C95A-C5A0-4D21-8205-B53FE2374D81}" type="slidenum">
              <a:rPr lang="fr-FR" altLang="fr-FR" smtClean="0"/>
              <a:pPr eaLnBrk="1" hangingPunct="1">
                <a:spcBef>
                  <a:spcPct val="0"/>
                </a:spcBef>
              </a:pPr>
              <a:t>1</a:t>
            </a:fld>
            <a:endParaRPr lang="fr-FR" altLang="fr-FR" smtClean="0"/>
          </a:p>
        </p:txBody>
      </p:sp>
      <p:sp>
        <p:nvSpPr>
          <p:cNvPr id="56323" name="Text Box 2"/>
          <p:cNvSpPr txBox="1">
            <a:spLocks noChangeArrowheads="1"/>
          </p:cNvSpPr>
          <p:nvPr/>
        </p:nvSpPr>
        <p:spPr bwMode="auto">
          <a:xfrm>
            <a:off x="1143000" y="685800"/>
            <a:ext cx="4572000" cy="3429000"/>
          </a:xfrm>
          <a:prstGeom prst="rect">
            <a:avLst/>
          </a:prstGeom>
          <a:solidFill>
            <a:srgbClr val="FFFFFF"/>
          </a:solidFill>
          <a:ln w="936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eaLnBrk="0" hangingPunct="0">
              <a:spcBef>
                <a:spcPct val="30000"/>
              </a:spcBef>
              <a:defRPr sz="1200">
                <a:solidFill>
                  <a:schemeClr val="tx1"/>
                </a:solidFill>
                <a:latin typeface="Arial" pitchFamily="34" charset="0"/>
              </a:defRPr>
            </a:lvl1pPr>
            <a:lvl2pPr marL="742950" indent="-285750" eaLnBrk="0" hangingPunct="0">
              <a:spcBef>
                <a:spcPct val="30000"/>
              </a:spcBef>
              <a:defRPr sz="1200">
                <a:solidFill>
                  <a:schemeClr val="tx1"/>
                </a:solidFill>
                <a:latin typeface="Arial" pitchFamily="34" charset="0"/>
              </a:defRPr>
            </a:lvl2pPr>
            <a:lvl3pPr marL="1143000" indent="-228600" eaLnBrk="0" hangingPunct="0">
              <a:spcBef>
                <a:spcPct val="30000"/>
              </a:spcBef>
              <a:defRPr sz="1200">
                <a:solidFill>
                  <a:schemeClr val="tx1"/>
                </a:solidFill>
                <a:latin typeface="Arial" pitchFamily="34" charset="0"/>
              </a:defRPr>
            </a:lvl3pPr>
            <a:lvl4pPr marL="1600200" indent="-228600" eaLnBrk="0" hangingPunct="0">
              <a:spcBef>
                <a:spcPct val="30000"/>
              </a:spcBef>
              <a:defRPr sz="1200">
                <a:solidFill>
                  <a:schemeClr val="tx1"/>
                </a:solidFill>
                <a:latin typeface="Arial" pitchFamily="34" charset="0"/>
              </a:defRPr>
            </a:lvl4pPr>
            <a:lvl5pPr marL="2057400" indent="-228600" eaLnBrk="0" hangingPunct="0">
              <a:spcBef>
                <a:spcPct val="30000"/>
              </a:spcBef>
              <a:defRPr sz="1200">
                <a:solidFill>
                  <a:schemeClr val="tx1"/>
                </a:solidFill>
                <a:latin typeface="Arial" pitchFamily="34" charset="0"/>
              </a:defRPr>
            </a:lvl5pPr>
            <a:lvl6pPr marL="2514600" indent="-228600" eaLnBrk="0" fontAlgn="base" hangingPunct="0">
              <a:spcBef>
                <a:spcPct val="30000"/>
              </a:spcBef>
              <a:spcAft>
                <a:spcPct val="0"/>
              </a:spcAft>
              <a:defRPr sz="1200">
                <a:solidFill>
                  <a:schemeClr val="tx1"/>
                </a:solidFill>
                <a:latin typeface="Arial" pitchFamily="34" charset="0"/>
              </a:defRPr>
            </a:lvl6pPr>
            <a:lvl7pPr marL="2971800" indent="-228600" eaLnBrk="0" fontAlgn="base" hangingPunct="0">
              <a:spcBef>
                <a:spcPct val="30000"/>
              </a:spcBef>
              <a:spcAft>
                <a:spcPct val="0"/>
              </a:spcAft>
              <a:defRPr sz="1200">
                <a:solidFill>
                  <a:schemeClr val="tx1"/>
                </a:solidFill>
                <a:latin typeface="Arial" pitchFamily="34" charset="0"/>
              </a:defRPr>
            </a:lvl7pPr>
            <a:lvl8pPr marL="3429000" indent="-228600" eaLnBrk="0" fontAlgn="base" hangingPunct="0">
              <a:spcBef>
                <a:spcPct val="30000"/>
              </a:spcBef>
              <a:spcAft>
                <a:spcPct val="0"/>
              </a:spcAft>
              <a:defRPr sz="1200">
                <a:solidFill>
                  <a:schemeClr val="tx1"/>
                </a:solidFill>
                <a:latin typeface="Arial" pitchFamily="34" charset="0"/>
              </a:defRPr>
            </a:lvl8pPr>
            <a:lvl9pPr marL="3886200" indent="-228600" eaLnBrk="0" fontAlgn="base" hangingPunct="0">
              <a:spcBef>
                <a:spcPct val="30000"/>
              </a:spcBef>
              <a:spcAft>
                <a:spcPct val="0"/>
              </a:spcAft>
              <a:defRPr sz="1200">
                <a:solidFill>
                  <a:schemeClr val="tx1"/>
                </a:solidFill>
                <a:latin typeface="Arial" pitchFamily="34" charset="0"/>
              </a:defRPr>
            </a:lvl9pPr>
          </a:lstStyle>
          <a:p>
            <a:pPr eaLnBrk="1" hangingPunct="1">
              <a:spcBef>
                <a:spcPct val="0"/>
              </a:spcBef>
            </a:pPr>
            <a:endParaRPr lang="fr-FR" altLang="fr-FR" sz="5600"/>
          </a:p>
        </p:txBody>
      </p:sp>
      <p:sp>
        <p:nvSpPr>
          <p:cNvPr id="56324" name="Rectangle 3"/>
          <p:cNvSpPr>
            <a:spLocks noGrp="1" noChangeArrowheads="1"/>
          </p:cNvSpPr>
          <p:nvPr>
            <p:ph type="body"/>
          </p:nvPr>
        </p:nvSpPr>
        <p:spPr>
          <a:noFill/>
          <a:extLst>
            <a:ext uri="{91240B29-F687-4F45-9708-019B960494DF}">
              <a14:hiddenLine xmlns:a14="http://schemas.microsoft.com/office/drawing/2010/main" w="9525">
                <a:solidFill>
                  <a:schemeClr val="tx1"/>
                </a:solidFill>
                <a:round/>
                <a:headEnd/>
                <a:tailEnd/>
              </a14:hiddenLine>
            </a:ext>
          </a:extLst>
        </p:spPr>
        <p:txBody>
          <a:bodyPr wrap="none" anchor="ctr"/>
          <a:lstStyle/>
          <a:p>
            <a:pPr eaLnBrk="1" hangingPunct="1"/>
            <a:endParaRPr lang="fr-FR" altLang="fr-FR"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30/10/2018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30/10/2018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30/10/2018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fr-FR" smtClean="0"/>
              <a:t>Modifiez le style du titre</a:t>
            </a:r>
            <a:endParaRPr lang="fr-FR"/>
          </a:p>
        </p:txBody>
      </p:sp>
      <p:sp>
        <p:nvSpPr>
          <p:cNvPr id="3" name="Rectangle 4"/>
          <p:cNvSpPr>
            <a:spLocks noGrp="1" noChangeArrowheads="1"/>
          </p:cNvSpPr>
          <p:nvPr>
            <p:ph type="dt" sz="half" idx="10"/>
          </p:nvPr>
        </p:nvSpPr>
        <p:spPr>
          <a:ln/>
        </p:spPr>
        <p:txBody>
          <a:bodyPr/>
          <a:lstStyle>
            <a:lvl1pPr>
              <a:defRPr/>
            </a:lvl1pPr>
          </a:lstStyle>
          <a:p>
            <a:pPr>
              <a:defRPr/>
            </a:pPr>
            <a:endParaRPr lang="fr-FR"/>
          </a:p>
        </p:txBody>
      </p:sp>
      <p:sp>
        <p:nvSpPr>
          <p:cNvPr id="4" name="Rectangle 5"/>
          <p:cNvSpPr>
            <a:spLocks noGrp="1" noChangeArrowheads="1"/>
          </p:cNvSpPr>
          <p:nvPr>
            <p:ph type="ftr" sz="quarter" idx="11"/>
          </p:nvPr>
        </p:nvSpPr>
        <p:spPr>
          <a:ln/>
        </p:spPr>
        <p:txBody>
          <a:bodyPr/>
          <a:lstStyle>
            <a:lvl1pPr>
              <a:defRPr/>
            </a:lvl1pPr>
          </a:lstStyle>
          <a:p>
            <a:pPr>
              <a:defRPr/>
            </a:pPr>
            <a:endParaRPr lang="fr-FR"/>
          </a:p>
        </p:txBody>
      </p:sp>
      <p:sp>
        <p:nvSpPr>
          <p:cNvPr id="5" name="Rectangle 6"/>
          <p:cNvSpPr>
            <a:spLocks noGrp="1" noChangeArrowheads="1"/>
          </p:cNvSpPr>
          <p:nvPr>
            <p:ph type="sldNum" sz="quarter" idx="12"/>
          </p:nvPr>
        </p:nvSpPr>
        <p:spPr>
          <a:ln/>
        </p:spPr>
        <p:txBody>
          <a:bodyPr/>
          <a:lstStyle>
            <a:lvl1pPr>
              <a:defRPr/>
            </a:lvl1pPr>
          </a:lstStyle>
          <a:p>
            <a:pPr>
              <a:defRPr/>
            </a:pPr>
            <a:fld id="{41AF1E41-0FA0-4364-A543-00DF2925C48B}" type="slidenum">
              <a:rPr lang="fr-FR"/>
              <a:pPr>
                <a:defRPr/>
              </a:pPr>
              <a:t>‹N°›</a:t>
            </a:fld>
            <a:endParaRPr lang="fr-FR"/>
          </a:p>
        </p:txBody>
      </p:sp>
    </p:spTree>
    <p:extLst>
      <p:ext uri="{BB962C8B-B14F-4D97-AF65-F5344CB8AC3E}">
        <p14:creationId xmlns:p14="http://schemas.microsoft.com/office/powerpoint/2010/main" val="2715219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30/10/2018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30/10/2018</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30/10/2018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30/10/2018</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30/10/2018</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30/10/2018</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30/10/2018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30/10/2018</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30/10/2018</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5" descr="magic"/>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7000" cy="12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2" name="Rectangle 3"/>
          <p:cNvSpPr>
            <a:spLocks noGrp="1" noChangeArrowheads="1"/>
          </p:cNvSpPr>
          <p:nvPr>
            <p:ph type="subTitle" idx="4294967295"/>
          </p:nvPr>
        </p:nvSpPr>
        <p:spPr>
          <a:xfrm>
            <a:off x="239040" y="3284984"/>
            <a:ext cx="8642350" cy="1080120"/>
          </a:xfrm>
          <a:extLst>
            <a:ext uri="{91240B29-F687-4F45-9708-019B960494DF}">
              <a14:hiddenLine xmlns:a14="http://schemas.microsoft.com/office/drawing/2010/main" w="9525">
                <a:solidFill>
                  <a:srgbClr val="000000"/>
                </a:solidFill>
                <a:round/>
                <a:headEnd/>
                <a:tailEnd/>
              </a14:hiddenLine>
            </a:ext>
          </a:extLst>
        </p:spPr>
        <p:txBody>
          <a:bodyPr lIns="90000" tIns="46800" rIns="90000" bIns="46800">
            <a:normAutofit/>
          </a:bodyPr>
          <a:lstStyle/>
          <a:p>
            <a:pPr marL="0" indent="0" algn="ctr" defTabSz="457200" eaLnBrk="1" hangingPunct="1">
              <a:lnSpc>
                <a:spcPct val="80000"/>
              </a:lnSpc>
              <a:spcBef>
                <a:spcPts val="700"/>
              </a:spcBef>
              <a:buClr>
                <a:srgbClr val="006600"/>
              </a:buClr>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fr-FR" sz="3600" dirty="0" smtClean="0">
                <a:solidFill>
                  <a:srgbClr val="0000FF"/>
                </a:solidFill>
              </a:rPr>
              <a:t>Philip </a:t>
            </a:r>
            <a:r>
              <a:rPr lang="en-US" altLang="fr-FR" sz="3600" dirty="0" err="1" smtClean="0">
                <a:solidFill>
                  <a:srgbClr val="0000FF"/>
                </a:solidFill>
              </a:rPr>
              <a:t>Bambade</a:t>
            </a:r>
            <a:r>
              <a:rPr lang="en-US" altLang="fr-FR" sz="3600" dirty="0">
                <a:solidFill>
                  <a:srgbClr val="0000FF"/>
                </a:solidFill>
              </a:rPr>
              <a:t> </a:t>
            </a:r>
          </a:p>
          <a:p>
            <a:pPr marL="0" indent="0" algn="ctr" defTabSz="457200" eaLnBrk="1" hangingPunct="1">
              <a:lnSpc>
                <a:spcPct val="80000"/>
              </a:lnSpc>
              <a:spcBef>
                <a:spcPts val="700"/>
              </a:spcBef>
              <a:buClr>
                <a:srgbClr val="006600"/>
              </a:buClr>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fr-FR" sz="3600" dirty="0" smtClean="0">
                <a:solidFill>
                  <a:srgbClr val="0000FF"/>
                </a:solidFill>
              </a:rPr>
              <a:t>LAL-</a:t>
            </a:r>
            <a:r>
              <a:rPr lang="en-US" altLang="fr-FR" sz="3600" dirty="0" err="1" smtClean="0">
                <a:solidFill>
                  <a:srgbClr val="0000FF"/>
                </a:solidFill>
              </a:rPr>
              <a:t>Orsay</a:t>
            </a:r>
            <a:endParaRPr lang="en-US" altLang="fr-FR" sz="3600" dirty="0">
              <a:solidFill>
                <a:srgbClr val="0000FF"/>
              </a:solidFill>
            </a:endParaRPr>
          </a:p>
        </p:txBody>
      </p:sp>
      <p:sp>
        <p:nvSpPr>
          <p:cNvPr id="2053" name="Rectangle 4"/>
          <p:cNvSpPr>
            <a:spLocks noChangeArrowheads="1"/>
          </p:cNvSpPr>
          <p:nvPr/>
        </p:nvSpPr>
        <p:spPr bwMode="auto">
          <a:xfrm>
            <a:off x="35496" y="6381328"/>
            <a:ext cx="8926513" cy="476672"/>
          </a:xfrm>
          <a:prstGeom prst="rect">
            <a:avLst/>
          </a:prstGeom>
          <a:noFill/>
          <a:ln w="9525">
            <a:no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lstStyle>
            <a:lvl1pPr defTabSz="4572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1pPr>
            <a:lvl2pPr marL="742950" indent="-285750" defTabSz="4572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chemeClr val="tx1"/>
                </a:solidFill>
                <a:latin typeface="Arial" pitchFamily="34" charset="0"/>
              </a:defRPr>
            </a:lvl2pPr>
            <a:lvl3pPr marL="1143000" indent="-228600" defTabSz="4572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tx1"/>
                </a:solidFill>
                <a:latin typeface="Arial" pitchFamily="34" charset="0"/>
              </a:defRPr>
            </a:lvl3pPr>
            <a:lvl4pPr marL="1600200" indent="-228600" defTabSz="4572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itchFamily="34" charset="0"/>
              </a:defRPr>
            </a:lvl4pPr>
            <a:lvl5pPr marL="2057400" indent="-228600" defTabSz="4572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itchFamily="34" charset="0"/>
              </a:defRPr>
            </a:lvl5pPr>
            <a:lvl6pPr marL="2514600" indent="-228600" defTabSz="4572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itchFamily="34" charset="0"/>
              </a:defRPr>
            </a:lvl6pPr>
            <a:lvl7pPr marL="2971800" indent="-228600" defTabSz="4572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itchFamily="34" charset="0"/>
              </a:defRPr>
            </a:lvl7pPr>
            <a:lvl8pPr marL="3429000" indent="-228600" defTabSz="4572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itchFamily="34" charset="0"/>
              </a:defRPr>
            </a:lvl8pPr>
            <a:lvl9pPr marL="3886200" indent="-228600" defTabSz="4572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Arial" pitchFamily="34" charset="0"/>
              </a:defRPr>
            </a:lvl9pPr>
          </a:lstStyle>
          <a:p>
            <a:pPr algn="ctr" eaLnBrk="1" hangingPunct="1">
              <a:spcBef>
                <a:spcPts val="500"/>
              </a:spcBef>
              <a:buClr>
                <a:srgbClr val="000000"/>
              </a:buClr>
              <a:buNone/>
            </a:pPr>
            <a:r>
              <a:rPr lang="en-US" sz="1800" dirty="0" smtClean="0"/>
              <a:t>JENNIFER general meeting                         Paris                      </a:t>
            </a:r>
            <a:r>
              <a:rPr lang="en-US" sz="1800" dirty="0" smtClean="0">
                <a:solidFill>
                  <a:srgbClr val="000000"/>
                </a:solidFill>
              </a:rPr>
              <a:t> </a:t>
            </a:r>
            <a:r>
              <a:rPr lang="en-US" altLang="fr-FR" sz="1800" dirty="0" smtClean="0">
                <a:solidFill>
                  <a:srgbClr val="000000"/>
                </a:solidFill>
              </a:rPr>
              <a:t>  30-31 October 2018</a:t>
            </a:r>
          </a:p>
        </p:txBody>
      </p:sp>
      <p:sp>
        <p:nvSpPr>
          <p:cNvPr id="6" name="Titre 1"/>
          <p:cNvSpPr>
            <a:spLocks noGrp="1"/>
          </p:cNvSpPr>
          <p:nvPr>
            <p:ph type="title"/>
          </p:nvPr>
        </p:nvSpPr>
        <p:spPr>
          <a:xfrm>
            <a:off x="107950" y="260648"/>
            <a:ext cx="8856538" cy="2232248"/>
          </a:xfrm>
        </p:spPr>
        <p:txBody>
          <a:bodyPr>
            <a:noAutofit/>
          </a:bodyPr>
          <a:lstStyle/>
          <a:p>
            <a:r>
              <a:rPr lang="en-US" sz="4000" dirty="0" smtClean="0"/>
              <a:t>JENNIFER2 </a:t>
            </a:r>
            <a:r>
              <a:rPr lang="en-US" sz="4000" dirty="0" smtClean="0">
                <a:sym typeface="Wingdings" panose="05000000000000000000" pitchFamily="2" charset="2"/>
              </a:rPr>
              <a:t>support for </a:t>
            </a:r>
            <a:r>
              <a:rPr lang="en-US" sz="4000" dirty="0">
                <a:sym typeface="Wingdings" panose="05000000000000000000" pitchFamily="2" charset="2"/>
              </a:rPr>
              <a:t>j</a:t>
            </a:r>
            <a:r>
              <a:rPr lang="en-US" sz="4000" dirty="0" smtClean="0"/>
              <a:t>oint PhD training </a:t>
            </a:r>
            <a:br>
              <a:rPr lang="en-US" sz="4000" dirty="0" smtClean="0"/>
            </a:br>
            <a:r>
              <a:rPr lang="en-US" sz="2000" dirty="0"/>
              <a:t/>
            </a:r>
            <a:br>
              <a:rPr lang="en-US" sz="2000" dirty="0"/>
            </a:br>
            <a:r>
              <a:rPr lang="en-US" sz="4000" dirty="0" smtClean="0">
                <a:solidFill>
                  <a:srgbClr val="008000"/>
                </a:solidFill>
              </a:rPr>
              <a:t>EU </a:t>
            </a:r>
            <a:r>
              <a:rPr lang="en-US" sz="4000" dirty="0" smtClean="0">
                <a:solidFill>
                  <a:srgbClr val="008000"/>
                </a:solidFill>
                <a:sym typeface="Symbol"/>
              </a:rPr>
              <a:t> Japan</a:t>
            </a:r>
            <a:endParaRPr lang="fr-FR" sz="4000" i="1" dirty="0">
              <a:solidFill>
                <a:srgbClr val="008000"/>
              </a:solidFill>
            </a:endParaRPr>
          </a:p>
        </p:txBody>
      </p:sp>
    </p:spTree>
    <p:extLst>
      <p:ext uri="{BB962C8B-B14F-4D97-AF65-F5344CB8AC3E}">
        <p14:creationId xmlns:p14="http://schemas.microsoft.com/office/powerpoint/2010/main" val="4102394929"/>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395536" y="1026016"/>
            <a:ext cx="8208912" cy="5355312"/>
          </a:xfrm>
          <a:prstGeom prst="rect">
            <a:avLst/>
          </a:prstGeom>
          <a:noFill/>
          <a:ln>
            <a:solidFill>
              <a:schemeClr val="tx1"/>
            </a:solidFill>
          </a:ln>
        </p:spPr>
        <p:txBody>
          <a:bodyPr wrap="square" rtlCol="0">
            <a:spAutoFit/>
          </a:bodyPr>
          <a:lstStyle/>
          <a:p>
            <a:r>
              <a:rPr lang="fr-FR" b="1" dirty="0"/>
              <a:t>3. Impact </a:t>
            </a:r>
            <a:endParaRPr lang="fr-FR" dirty="0"/>
          </a:p>
          <a:p>
            <a:r>
              <a:rPr lang="en-US" b="1" dirty="0"/>
              <a:t>3.1 Enhancing the potential and future career prospects of the staff </a:t>
            </a:r>
            <a:r>
              <a:rPr lang="en-US" b="1" dirty="0" smtClean="0"/>
              <a:t>members </a:t>
            </a:r>
            <a:endParaRPr lang="en-US" sz="1050" dirty="0" smtClean="0"/>
          </a:p>
          <a:p>
            <a:endParaRPr lang="en-US" dirty="0" smtClean="0"/>
          </a:p>
          <a:p>
            <a:r>
              <a:rPr lang="en-US" dirty="0" smtClean="0"/>
              <a:t>………………</a:t>
            </a:r>
            <a:endParaRPr lang="en-US" dirty="0" smtClean="0"/>
          </a:p>
          <a:p>
            <a:pPr algn="just"/>
            <a:r>
              <a:rPr lang="en-US" dirty="0" smtClean="0"/>
              <a:t>In </a:t>
            </a:r>
            <a:r>
              <a:rPr lang="en-US" dirty="0"/>
              <a:t>particular JENNIFER2 work packages 1-5 involve the training of significant numbers of doctoral students (ESRs), in both the European and Japanese universities associated to the project. In many cases, the European ESRs will be seconded to KEK or J-PARC for extended research visits, as part of their doctoral studies, through the JENNIFER2 project. </a:t>
            </a:r>
            <a:r>
              <a:rPr lang="en-US" dirty="0">
                <a:solidFill>
                  <a:srgbClr val="CC3300"/>
                </a:solidFill>
              </a:rPr>
              <a:t>As part of WP6, a task is defined to manage these exchanges, in particular to ensure proper supervision and support of the ESRs during their extended stays. </a:t>
            </a:r>
            <a:r>
              <a:rPr lang="en-US" dirty="0">
                <a:solidFill>
                  <a:srgbClr val="0000CC"/>
                </a:solidFill>
              </a:rPr>
              <a:t>The host lab (KEK or J-PARC) will provide a scientific or technical co-supervisor, as well as administrative support and hosting arrangements.</a:t>
            </a:r>
            <a:r>
              <a:rPr lang="en-US" dirty="0"/>
              <a:t> </a:t>
            </a:r>
            <a:r>
              <a:rPr lang="en-US" dirty="0">
                <a:solidFill>
                  <a:srgbClr val="008000"/>
                </a:solidFill>
              </a:rPr>
              <a:t>The task within WP6 will consist in preparing the visits, by reviewing its work, by ensuring that a Japanese co-supervisor is nominated, and by monitoring the progress during the visit. </a:t>
            </a:r>
            <a:r>
              <a:rPr lang="en-US" dirty="0"/>
              <a:t>Where permitted by individual university regulations, the co-supervision will be </a:t>
            </a:r>
            <a:r>
              <a:rPr lang="en-US" dirty="0" err="1"/>
              <a:t>officialised</a:t>
            </a:r>
            <a:r>
              <a:rPr lang="en-US" dirty="0"/>
              <a:t> in the PhD title. Moreover, JENNIFER2 management will foster the conclusion of inter-university agreement which recognize double PhD to co-supervised students</a:t>
            </a:r>
            <a:r>
              <a:rPr lang="en-US" dirty="0" smtClean="0"/>
              <a:t>.</a:t>
            </a:r>
          </a:p>
          <a:p>
            <a:r>
              <a:rPr lang="en-US" dirty="0" smtClean="0"/>
              <a:t>………………</a:t>
            </a:r>
          </a:p>
          <a:p>
            <a:endParaRPr lang="en-US" dirty="0" smtClean="0"/>
          </a:p>
        </p:txBody>
      </p:sp>
      <p:sp>
        <p:nvSpPr>
          <p:cNvPr id="4" name="ZoneTexte 3"/>
          <p:cNvSpPr txBox="1"/>
          <p:nvPr/>
        </p:nvSpPr>
        <p:spPr>
          <a:xfrm>
            <a:off x="179512" y="260648"/>
            <a:ext cx="8784976" cy="369332"/>
          </a:xfrm>
          <a:prstGeom prst="rect">
            <a:avLst/>
          </a:prstGeom>
          <a:noFill/>
        </p:spPr>
        <p:txBody>
          <a:bodyPr wrap="square" rtlCol="0">
            <a:spAutoFit/>
          </a:bodyPr>
          <a:lstStyle/>
          <a:p>
            <a:pPr algn="ctr"/>
            <a:r>
              <a:rPr lang="en-US" b="1" dirty="0"/>
              <a:t>P</a:t>
            </a:r>
            <a:r>
              <a:rPr lang="en-US" b="1" dirty="0" smtClean="0"/>
              <a:t>romotion and special support of jointly EU </a:t>
            </a:r>
            <a:r>
              <a:rPr lang="en-US" b="1" dirty="0" smtClean="0">
                <a:sym typeface="Symbol"/>
              </a:rPr>
              <a:t> Japan </a:t>
            </a:r>
            <a:r>
              <a:rPr lang="en-US" b="1" dirty="0" smtClean="0"/>
              <a:t>supervised PhD student </a:t>
            </a:r>
            <a:endParaRPr lang="en-US" b="1" dirty="0"/>
          </a:p>
        </p:txBody>
      </p:sp>
    </p:spTree>
    <p:extLst>
      <p:ext uri="{BB962C8B-B14F-4D97-AF65-F5344CB8AC3E}">
        <p14:creationId xmlns:p14="http://schemas.microsoft.com/office/powerpoint/2010/main" val="40946491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154950"/>
            <a:ext cx="9144000" cy="6586418"/>
          </a:xfrm>
          <a:prstGeom prst="rect">
            <a:avLst/>
          </a:prstGeom>
        </p:spPr>
        <p:txBody>
          <a:bodyPr wrap="square">
            <a:spAutoFit/>
          </a:bodyPr>
          <a:lstStyle/>
          <a:p>
            <a:pPr algn="ctr"/>
            <a:r>
              <a:rPr lang="en-US" b="1" dirty="0" smtClean="0"/>
              <a:t>WP6</a:t>
            </a:r>
            <a:r>
              <a:rPr lang="en-US" dirty="0" smtClean="0"/>
              <a:t> </a:t>
            </a:r>
            <a:r>
              <a:rPr lang="en-US" dirty="0"/>
              <a:t> </a:t>
            </a:r>
            <a:r>
              <a:rPr lang="en-US" dirty="0" smtClean="0"/>
              <a:t>- </a:t>
            </a:r>
            <a:r>
              <a:rPr lang="en-US" b="1" dirty="0" smtClean="0"/>
              <a:t>Communication </a:t>
            </a:r>
            <a:r>
              <a:rPr lang="en-US" b="1" dirty="0"/>
              <a:t>and </a:t>
            </a:r>
            <a:r>
              <a:rPr lang="en-US" b="1" dirty="0" smtClean="0"/>
              <a:t>Outreach </a:t>
            </a:r>
            <a:r>
              <a:rPr lang="en-US" b="1" dirty="0"/>
              <a:t>	</a:t>
            </a:r>
          </a:p>
          <a:p>
            <a:endParaRPr lang="fr-FR" sz="1100" b="1" dirty="0" smtClean="0"/>
          </a:p>
          <a:p>
            <a:r>
              <a:rPr lang="fr-FR" sz="1400" b="1" dirty="0" smtClean="0"/>
              <a:t>Objectives</a:t>
            </a:r>
            <a:r>
              <a:rPr lang="fr-FR" sz="1400" b="1" dirty="0"/>
              <a:t>: </a:t>
            </a:r>
            <a:endParaRPr lang="fr-FR" sz="1400" dirty="0"/>
          </a:p>
          <a:p>
            <a:r>
              <a:rPr lang="en-US" sz="1200" dirty="0"/>
              <a:t>- Promote and spread in all Europe the Masterclasses in particle physics including Belle II and neutrino physics exercises with real data. </a:t>
            </a:r>
          </a:p>
          <a:p>
            <a:r>
              <a:rPr lang="en-US" sz="1200" dirty="0"/>
              <a:t>- Organize every second year a summer school on </a:t>
            </a:r>
            <a:r>
              <a:rPr lang="en-US" sz="1200" dirty="0" err="1"/>
              <a:t>flavour</a:t>
            </a:r>
            <a:r>
              <a:rPr lang="en-US" sz="1200" dirty="0"/>
              <a:t> and neutrino physics at KEK, where European and Japanese students can meet and get in touch with KEK research facilities. </a:t>
            </a:r>
          </a:p>
          <a:p>
            <a:r>
              <a:rPr lang="en-US" sz="1200" dirty="0"/>
              <a:t>- Coordinate the various general public communication events related to JENNIFER2 activities, organized by the participating organizations. </a:t>
            </a:r>
          </a:p>
          <a:p>
            <a:r>
              <a:rPr lang="en-US" sz="1200" dirty="0">
                <a:solidFill>
                  <a:srgbClr val="0000CC"/>
                </a:solidFill>
              </a:rPr>
              <a:t>- Provide joint European and Japanese supervision for a number of PhD students in </a:t>
            </a:r>
            <a:r>
              <a:rPr lang="en-US" sz="1200" dirty="0" err="1">
                <a:solidFill>
                  <a:srgbClr val="0000CC"/>
                </a:solidFill>
              </a:rPr>
              <a:t>flavour</a:t>
            </a:r>
            <a:r>
              <a:rPr lang="en-US" sz="1200" dirty="0">
                <a:solidFill>
                  <a:srgbClr val="0000CC"/>
                </a:solidFill>
              </a:rPr>
              <a:t> and neutrino physics during their </a:t>
            </a:r>
            <a:r>
              <a:rPr lang="en-US" sz="1200" dirty="0" err="1">
                <a:solidFill>
                  <a:srgbClr val="0000CC"/>
                </a:solidFill>
              </a:rPr>
              <a:t>secondments</a:t>
            </a:r>
            <a:r>
              <a:rPr lang="en-US" sz="1200" dirty="0">
                <a:solidFill>
                  <a:srgbClr val="0000CC"/>
                </a:solidFill>
              </a:rPr>
              <a:t> to JENNIFER2 partner institutions. </a:t>
            </a:r>
          </a:p>
          <a:p>
            <a:endParaRPr lang="fr-FR" sz="800" dirty="0"/>
          </a:p>
          <a:p>
            <a:r>
              <a:rPr lang="en-US" sz="1400" b="1" dirty="0"/>
              <a:t>Description </a:t>
            </a:r>
            <a:r>
              <a:rPr lang="en-US" sz="1200" b="1" dirty="0" smtClean="0"/>
              <a:t>: </a:t>
            </a:r>
            <a:r>
              <a:rPr lang="en-US" sz="1200" dirty="0" smtClean="0"/>
              <a:t>Outreach </a:t>
            </a:r>
            <a:r>
              <a:rPr lang="en-US" sz="1200" dirty="0"/>
              <a:t>and communication is an essential part of the research work. Besides regular communication of research activities, performed by experimental collaborations, JENNIFER2 will provide few larger scope initiatives, aimed at different targets: high school students, physics students and general public. </a:t>
            </a:r>
            <a:r>
              <a:rPr lang="en-US" sz="1200" dirty="0">
                <a:solidFill>
                  <a:srgbClr val="0000CC"/>
                </a:solidFill>
              </a:rPr>
              <a:t>Moreover PhD students involved in JENNIFER2 activities will benefit from common supervision by a European and a Japanese scientist. </a:t>
            </a:r>
            <a:endParaRPr lang="en-US" sz="1200" dirty="0" smtClean="0">
              <a:solidFill>
                <a:srgbClr val="0000CC"/>
              </a:solidFill>
            </a:endParaRPr>
          </a:p>
          <a:p>
            <a:endParaRPr lang="en-US" sz="800" dirty="0"/>
          </a:p>
          <a:p>
            <a:r>
              <a:rPr lang="en-US" sz="1400" b="1" dirty="0" smtClean="0"/>
              <a:t>Task </a:t>
            </a:r>
            <a:r>
              <a:rPr lang="en-US" sz="1400" b="1" dirty="0"/>
              <a:t>6.1: Masterclasses on </a:t>
            </a:r>
            <a:r>
              <a:rPr lang="en-US" sz="1400" b="1" dirty="0" err="1"/>
              <a:t>flavour</a:t>
            </a:r>
            <a:r>
              <a:rPr lang="en-US" sz="1400" b="1" dirty="0"/>
              <a:t> and neutrino physics </a:t>
            </a:r>
            <a:r>
              <a:rPr lang="en-US" sz="1400" b="1" dirty="0" smtClean="0"/>
              <a:t>: </a:t>
            </a:r>
            <a:r>
              <a:rPr lang="en-US" sz="1200" dirty="0" smtClean="0"/>
              <a:t>Organization </a:t>
            </a:r>
            <a:r>
              <a:rPr lang="en-US" sz="1200" dirty="0"/>
              <a:t>of Masterclasses focused on Belle II physics. Development of Masterclasses exercises on neutrino physics and first test with T2K data</a:t>
            </a:r>
            <a:r>
              <a:rPr lang="en-US" sz="1200" dirty="0" smtClean="0"/>
              <a:t>. </a:t>
            </a:r>
            <a:r>
              <a:rPr lang="en-US" sz="1200" dirty="0" err="1"/>
              <a:t>Zdenek</a:t>
            </a:r>
            <a:r>
              <a:rPr lang="en-US" sz="1200" dirty="0"/>
              <a:t> </a:t>
            </a:r>
            <a:r>
              <a:rPr lang="en-US" sz="1200" dirty="0" err="1"/>
              <a:t>Dolezal</a:t>
            </a:r>
            <a:r>
              <a:rPr lang="en-US" sz="1200" dirty="0"/>
              <a:t> (UKP), and </a:t>
            </a:r>
            <a:r>
              <a:rPr lang="en-US" sz="1200" dirty="0" err="1"/>
              <a:t>L.Ludovici</a:t>
            </a:r>
            <a:r>
              <a:rPr lang="en-US" sz="1200" dirty="0"/>
              <a:t> (INFN)</a:t>
            </a:r>
          </a:p>
          <a:p>
            <a:r>
              <a:rPr lang="en-US" sz="1400" b="1" dirty="0"/>
              <a:t>Task 6.2: Summer School for physics students at KEK </a:t>
            </a:r>
            <a:r>
              <a:rPr lang="en-US" sz="1400" b="1" dirty="0" smtClean="0"/>
              <a:t>: </a:t>
            </a:r>
            <a:r>
              <a:rPr lang="en-US" sz="1200" dirty="0" smtClean="0"/>
              <a:t>Organization </a:t>
            </a:r>
            <a:r>
              <a:rPr lang="en-US" sz="1200" dirty="0"/>
              <a:t>of 2 summer schools at KEK aimed to physics master students. Each school lasting 2 weeks, for 20 European students and a similar number of Japanese ones (the last ones paid by Japan), with lectures given both by European and Japanese physicists and practical labs</a:t>
            </a:r>
            <a:r>
              <a:rPr lang="en-US" sz="1200" dirty="0" smtClean="0"/>
              <a:t>. </a:t>
            </a:r>
            <a:r>
              <a:rPr lang="en-US" sz="1200" dirty="0"/>
              <a:t>Abner </a:t>
            </a:r>
            <a:r>
              <a:rPr lang="en-US" sz="1200" dirty="0" err="1"/>
              <a:t>Soffer</a:t>
            </a:r>
            <a:r>
              <a:rPr lang="en-US" sz="1200" dirty="0"/>
              <a:t> (TAU), </a:t>
            </a:r>
            <a:r>
              <a:rPr lang="en-US" sz="1200" dirty="0" err="1"/>
              <a:t>Federco</a:t>
            </a:r>
            <a:r>
              <a:rPr lang="en-US" sz="1200" dirty="0"/>
              <a:t> Sanchez (IFAE)</a:t>
            </a:r>
          </a:p>
          <a:p>
            <a:r>
              <a:rPr lang="en-US" sz="1400" b="1" dirty="0"/>
              <a:t>Task 6.3: General public science communication </a:t>
            </a:r>
            <a:r>
              <a:rPr lang="en-US" sz="1400" b="1" dirty="0" smtClean="0"/>
              <a:t>: </a:t>
            </a:r>
            <a:r>
              <a:rPr lang="en-US" sz="1200" dirty="0" smtClean="0"/>
              <a:t>Coordination </a:t>
            </a:r>
            <a:r>
              <a:rPr lang="en-US" sz="1200" dirty="0"/>
              <a:t>and monitoring on a dedicated website of all outreach events involving JENNIFER2 physics organized (or participated) by local JENNIFER2 groups</a:t>
            </a:r>
            <a:r>
              <a:rPr lang="en-US" sz="1200" dirty="0" smtClean="0"/>
              <a:t>. </a:t>
            </a:r>
            <a:r>
              <a:rPr lang="en-US" sz="1200" dirty="0" err="1"/>
              <a:t>A.Passeri</a:t>
            </a:r>
            <a:r>
              <a:rPr lang="en-US" sz="1200" dirty="0"/>
              <a:t> (INFN).</a:t>
            </a:r>
          </a:p>
          <a:p>
            <a:r>
              <a:rPr lang="en-US" sz="1400" b="1" dirty="0">
                <a:solidFill>
                  <a:srgbClr val="0000CC"/>
                </a:solidFill>
              </a:rPr>
              <a:t>Task 6.4: PhD thesis co-supervision </a:t>
            </a:r>
            <a:r>
              <a:rPr lang="en-US" sz="1400" b="1" dirty="0" smtClean="0">
                <a:solidFill>
                  <a:srgbClr val="0000CC"/>
                </a:solidFill>
              </a:rPr>
              <a:t>: </a:t>
            </a:r>
            <a:r>
              <a:rPr lang="en-US" sz="1200" dirty="0" smtClean="0">
                <a:solidFill>
                  <a:srgbClr val="0000CC"/>
                </a:solidFill>
              </a:rPr>
              <a:t>Training </a:t>
            </a:r>
            <a:r>
              <a:rPr lang="en-US" sz="1200" dirty="0">
                <a:solidFill>
                  <a:srgbClr val="0000CC"/>
                </a:solidFill>
              </a:rPr>
              <a:t>activity for PhD students involved in the project. A number of 3 or more months </a:t>
            </a:r>
            <a:r>
              <a:rPr lang="en-US" sz="1200" dirty="0" err="1">
                <a:solidFill>
                  <a:srgbClr val="0000CC"/>
                </a:solidFill>
              </a:rPr>
              <a:t>secondments</a:t>
            </a:r>
            <a:r>
              <a:rPr lang="en-US" sz="1200" dirty="0">
                <a:solidFill>
                  <a:srgbClr val="0000CC"/>
                </a:solidFill>
              </a:rPr>
              <a:t> are reserved for European PhD students working in one of the beneficiary institutions. They will </a:t>
            </a:r>
            <a:r>
              <a:rPr lang="en-US" sz="1200" dirty="0" smtClean="0">
                <a:solidFill>
                  <a:srgbClr val="0000CC"/>
                </a:solidFill>
              </a:rPr>
              <a:t>be allowed </a:t>
            </a:r>
            <a:r>
              <a:rPr lang="en-US" sz="1200" dirty="0">
                <a:solidFill>
                  <a:srgbClr val="0000CC"/>
                </a:solidFill>
              </a:rPr>
              <a:t>to develop their research program through a medium duration stay in the partner organizations, where a co-tutorship will be provided. The hosting lab will provide also assistance for accommodation and for cultural integration in Japan</a:t>
            </a:r>
            <a:r>
              <a:rPr lang="en-US" sz="1200" dirty="0" smtClean="0">
                <a:solidFill>
                  <a:srgbClr val="0000CC"/>
                </a:solidFill>
              </a:rPr>
              <a:t>. </a:t>
            </a:r>
            <a:r>
              <a:rPr lang="en-US" sz="1200" dirty="0">
                <a:solidFill>
                  <a:srgbClr val="0000CC"/>
                </a:solidFill>
              </a:rPr>
              <a:t>Philip </a:t>
            </a:r>
            <a:r>
              <a:rPr lang="en-US" sz="1200" dirty="0" err="1">
                <a:solidFill>
                  <a:srgbClr val="0000CC"/>
                </a:solidFill>
              </a:rPr>
              <a:t>Bambade</a:t>
            </a:r>
            <a:r>
              <a:rPr lang="en-US" sz="1200" dirty="0">
                <a:solidFill>
                  <a:srgbClr val="0000CC"/>
                </a:solidFill>
              </a:rPr>
              <a:t> (CNRS).</a:t>
            </a:r>
          </a:p>
          <a:p>
            <a:endParaRPr lang="fr-FR" sz="800" b="1" dirty="0"/>
          </a:p>
          <a:p>
            <a:r>
              <a:rPr lang="fr-FR" sz="1400" b="1" dirty="0" err="1" smtClean="0"/>
              <a:t>Deliverables</a:t>
            </a:r>
            <a:r>
              <a:rPr lang="fr-FR" sz="1400" b="1" dirty="0" smtClean="0"/>
              <a:t> : </a:t>
            </a:r>
          </a:p>
          <a:p>
            <a:endParaRPr lang="fr-FR" sz="800" dirty="0"/>
          </a:p>
          <a:p>
            <a:r>
              <a:rPr lang="fr-FR" sz="1400" b="1" dirty="0" err="1"/>
              <a:t>Task</a:t>
            </a:r>
            <a:r>
              <a:rPr lang="fr-FR" sz="1400" b="1" dirty="0"/>
              <a:t> </a:t>
            </a:r>
            <a:r>
              <a:rPr lang="fr-FR" sz="1400" b="1" dirty="0" smtClean="0"/>
              <a:t>6.1 </a:t>
            </a:r>
            <a:r>
              <a:rPr lang="fr-FR" sz="1200" dirty="0" smtClean="0"/>
              <a:t>Belle </a:t>
            </a:r>
            <a:r>
              <a:rPr lang="fr-FR" sz="1200" dirty="0"/>
              <a:t>II </a:t>
            </a:r>
            <a:r>
              <a:rPr lang="fr-FR" sz="1200" dirty="0" err="1"/>
              <a:t>masterclasses</a:t>
            </a:r>
            <a:r>
              <a:rPr lang="fr-FR" sz="1200" dirty="0"/>
              <a:t> </a:t>
            </a:r>
            <a:r>
              <a:rPr lang="fr-FR" sz="1200" dirty="0" err="1"/>
              <a:t>organization</a:t>
            </a:r>
            <a:r>
              <a:rPr lang="fr-FR" sz="1200" dirty="0"/>
              <a:t> in JENNIFER2 Belle II institutions (</a:t>
            </a:r>
            <a:r>
              <a:rPr lang="fr-FR" sz="1200" dirty="0" err="1"/>
              <a:t>month</a:t>
            </a:r>
            <a:r>
              <a:rPr lang="fr-FR" sz="1200" dirty="0"/>
              <a:t> 36); </a:t>
            </a:r>
          </a:p>
          <a:p>
            <a:r>
              <a:rPr lang="en-US" sz="1200" dirty="0"/>
              <a:t>Design and first test of T2K masterclasses (month 48) </a:t>
            </a:r>
          </a:p>
          <a:p>
            <a:r>
              <a:rPr lang="en-US" sz="1400" b="1" dirty="0"/>
              <a:t>Task </a:t>
            </a:r>
            <a:r>
              <a:rPr lang="en-US" sz="1400" b="1" dirty="0" smtClean="0"/>
              <a:t>6.2 </a:t>
            </a:r>
            <a:r>
              <a:rPr lang="en-US" sz="1400" dirty="0" smtClean="0"/>
              <a:t> </a:t>
            </a:r>
            <a:r>
              <a:rPr lang="en-US" sz="1200" dirty="0"/>
              <a:t>Organization of 2 summer student institutes at KEK (month 24 and 48) </a:t>
            </a:r>
          </a:p>
          <a:p>
            <a:r>
              <a:rPr lang="en-US" sz="1400" b="1" dirty="0"/>
              <a:t>Task </a:t>
            </a:r>
            <a:r>
              <a:rPr lang="en-US" sz="1400" b="1" dirty="0" smtClean="0"/>
              <a:t>6.3 </a:t>
            </a:r>
            <a:r>
              <a:rPr lang="en-US" sz="1400" dirty="0" smtClean="0"/>
              <a:t> </a:t>
            </a:r>
            <a:r>
              <a:rPr lang="en-US" sz="1200" dirty="0"/>
              <a:t>Setting up an outreach web portal with links to outreach events of JENNIFER2 institutions (month 24) </a:t>
            </a:r>
          </a:p>
          <a:p>
            <a:r>
              <a:rPr lang="en-US" sz="1400" b="1" dirty="0">
                <a:solidFill>
                  <a:srgbClr val="0000CC"/>
                </a:solidFill>
              </a:rPr>
              <a:t>Task </a:t>
            </a:r>
            <a:r>
              <a:rPr lang="en-US" sz="1400" b="1" dirty="0" smtClean="0">
                <a:solidFill>
                  <a:srgbClr val="0000CC"/>
                </a:solidFill>
              </a:rPr>
              <a:t>6.4</a:t>
            </a:r>
            <a:r>
              <a:rPr lang="en-US" sz="1400" dirty="0">
                <a:solidFill>
                  <a:srgbClr val="0000CC"/>
                </a:solidFill>
              </a:rPr>
              <a:t> </a:t>
            </a:r>
            <a:r>
              <a:rPr lang="en-US" sz="1400" dirty="0" smtClean="0">
                <a:solidFill>
                  <a:srgbClr val="0000CC"/>
                </a:solidFill>
              </a:rPr>
              <a:t> </a:t>
            </a:r>
            <a:r>
              <a:rPr lang="en-US" sz="1200" dirty="0" smtClean="0">
                <a:solidFill>
                  <a:srgbClr val="0000CC"/>
                </a:solidFill>
              </a:rPr>
              <a:t>Co-supervision </a:t>
            </a:r>
            <a:r>
              <a:rPr lang="en-US" sz="1200" dirty="0">
                <a:solidFill>
                  <a:srgbClr val="0000CC"/>
                </a:solidFill>
              </a:rPr>
              <a:t>of PhD students seconded for longer periods (month </a:t>
            </a:r>
            <a:r>
              <a:rPr lang="en-US" sz="1200" dirty="0" smtClean="0">
                <a:solidFill>
                  <a:srgbClr val="0000CC"/>
                </a:solidFill>
              </a:rPr>
              <a:t>48)</a:t>
            </a:r>
            <a:endParaRPr lang="en-US" sz="1200" dirty="0">
              <a:solidFill>
                <a:srgbClr val="0000CC"/>
              </a:solidFill>
            </a:endParaRPr>
          </a:p>
        </p:txBody>
      </p:sp>
    </p:spTree>
    <p:extLst>
      <p:ext uri="{BB962C8B-B14F-4D97-AF65-F5344CB8AC3E}">
        <p14:creationId xmlns:p14="http://schemas.microsoft.com/office/powerpoint/2010/main" val="2677916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179512" y="44624"/>
            <a:ext cx="8784976" cy="523220"/>
          </a:xfrm>
          <a:prstGeom prst="rect">
            <a:avLst/>
          </a:prstGeom>
          <a:noFill/>
        </p:spPr>
        <p:txBody>
          <a:bodyPr wrap="square" rtlCol="0">
            <a:spAutoFit/>
          </a:bodyPr>
          <a:lstStyle/>
          <a:p>
            <a:pPr algn="ctr"/>
            <a:r>
              <a:rPr lang="en-US" sz="2800" b="1" dirty="0" smtClean="0"/>
              <a:t>Plan for s</a:t>
            </a:r>
            <a:r>
              <a:rPr lang="en-US" sz="2800" b="1" dirty="0" smtClean="0"/>
              <a:t>upporting our PhD students in JENNIFER2 </a:t>
            </a:r>
            <a:endParaRPr lang="en-US" sz="2800" b="1" dirty="0"/>
          </a:p>
        </p:txBody>
      </p:sp>
      <p:sp>
        <p:nvSpPr>
          <p:cNvPr id="5" name="ZoneTexte 4"/>
          <p:cNvSpPr txBox="1"/>
          <p:nvPr/>
        </p:nvSpPr>
        <p:spPr>
          <a:xfrm>
            <a:off x="179512" y="692696"/>
            <a:ext cx="8784976" cy="6124754"/>
          </a:xfrm>
          <a:prstGeom prst="rect">
            <a:avLst/>
          </a:prstGeom>
          <a:noFill/>
        </p:spPr>
        <p:txBody>
          <a:bodyPr wrap="square" rtlCol="0">
            <a:spAutoFit/>
          </a:bodyPr>
          <a:lstStyle/>
          <a:p>
            <a:pPr algn="ctr"/>
            <a:r>
              <a:rPr lang="en-US" sz="2000" b="1" dirty="0" smtClean="0">
                <a:solidFill>
                  <a:srgbClr val="008000"/>
                </a:solidFill>
              </a:rPr>
              <a:t>Aim for at least 4 PhD student </a:t>
            </a:r>
            <a:r>
              <a:rPr lang="en-US" sz="2000" b="1" dirty="0" err="1" smtClean="0">
                <a:solidFill>
                  <a:srgbClr val="008000"/>
                </a:solidFill>
              </a:rPr>
              <a:t>secondments</a:t>
            </a:r>
            <a:r>
              <a:rPr lang="en-US" sz="2000" b="1" dirty="0" smtClean="0">
                <a:solidFill>
                  <a:srgbClr val="008000"/>
                </a:solidFill>
              </a:rPr>
              <a:t> lasting &gt; 3 months (WP1-5), </a:t>
            </a:r>
            <a:r>
              <a:rPr lang="en-US" sz="2000" b="1" dirty="0" err="1" smtClean="0">
                <a:solidFill>
                  <a:srgbClr val="008000"/>
                </a:solidFill>
              </a:rPr>
              <a:t>e.g</a:t>
            </a:r>
            <a:r>
              <a:rPr lang="en-US" sz="2000" b="1" dirty="0" smtClean="0">
                <a:solidFill>
                  <a:srgbClr val="008000"/>
                </a:solidFill>
              </a:rPr>
              <a:t> during 2</a:t>
            </a:r>
            <a:r>
              <a:rPr lang="en-US" sz="2000" b="1" baseline="30000" dirty="0" smtClean="0">
                <a:solidFill>
                  <a:srgbClr val="008000"/>
                </a:solidFill>
              </a:rPr>
              <a:t>nd</a:t>
            </a:r>
            <a:r>
              <a:rPr lang="en-US" sz="2000" b="1" dirty="0" smtClean="0">
                <a:solidFill>
                  <a:srgbClr val="008000"/>
                </a:solidFill>
              </a:rPr>
              <a:t> year of PhD to benefit from joint supervision EU </a:t>
            </a:r>
            <a:r>
              <a:rPr lang="en-US" sz="2000" b="1" dirty="0" smtClean="0">
                <a:solidFill>
                  <a:srgbClr val="008000"/>
                </a:solidFill>
                <a:sym typeface="Symbol"/>
              </a:rPr>
              <a:t> </a:t>
            </a:r>
            <a:r>
              <a:rPr lang="en-US" sz="2000" b="1" dirty="0" smtClean="0">
                <a:solidFill>
                  <a:srgbClr val="008000"/>
                </a:solidFill>
              </a:rPr>
              <a:t>Japan</a:t>
            </a:r>
          </a:p>
          <a:p>
            <a:pPr algn="ctr"/>
            <a:endParaRPr lang="en-US" dirty="0" smtClean="0"/>
          </a:p>
          <a:p>
            <a:pPr marL="285750" indent="-285750">
              <a:buFont typeface="Arial" panose="020B0604020202020204" pitchFamily="34" charset="0"/>
              <a:buChar char="•"/>
            </a:pPr>
            <a:r>
              <a:rPr lang="en-US" dirty="0"/>
              <a:t>P</a:t>
            </a:r>
            <a:r>
              <a:rPr lang="en-US" dirty="0" smtClean="0"/>
              <a:t>rocess for student mobility in JENNIFER2:</a:t>
            </a:r>
          </a:p>
          <a:p>
            <a:r>
              <a:rPr lang="en-US" dirty="0"/>
              <a:t> </a:t>
            </a:r>
            <a:r>
              <a:rPr lang="en-US" dirty="0" smtClean="0"/>
              <a:t>     - information on</a:t>
            </a:r>
            <a:r>
              <a:rPr lang="en-US" dirty="0" smtClean="0"/>
              <a:t> planned </a:t>
            </a:r>
            <a:r>
              <a:rPr lang="en-US" dirty="0" err="1" smtClean="0"/>
              <a:t>secondment</a:t>
            </a:r>
            <a:r>
              <a:rPr lang="en-US" dirty="0" smtClean="0"/>
              <a:t> (&gt; 3 months) </a:t>
            </a:r>
            <a:r>
              <a:rPr lang="en-US" dirty="0" smtClean="0">
                <a:sym typeface="Wingdings" panose="05000000000000000000" pitchFamily="2" charset="2"/>
              </a:rPr>
              <a:t>via</a:t>
            </a:r>
            <a:r>
              <a:rPr lang="en-US" dirty="0" smtClean="0"/>
              <a:t> simple</a:t>
            </a:r>
            <a:r>
              <a:rPr lang="en-US" dirty="0" smtClean="0"/>
              <a:t> online </a:t>
            </a:r>
            <a:r>
              <a:rPr lang="en-US" dirty="0" smtClean="0"/>
              <a:t>form</a:t>
            </a:r>
            <a:r>
              <a:rPr lang="en-US" dirty="0" smtClean="0"/>
              <a:t> on JENNIFER2  </a:t>
            </a:r>
          </a:p>
          <a:p>
            <a:r>
              <a:rPr lang="en-US" dirty="0"/>
              <a:t> </a:t>
            </a:r>
            <a:r>
              <a:rPr lang="en-US" dirty="0" smtClean="0"/>
              <a:t>       </a:t>
            </a:r>
            <a:r>
              <a:rPr lang="en-US" dirty="0" smtClean="0"/>
              <a:t>web site </a:t>
            </a:r>
            <a:r>
              <a:rPr lang="en-US" dirty="0" smtClean="0">
                <a:sym typeface="Wingdings" panose="05000000000000000000" pitchFamily="2" charset="2"/>
              </a:rPr>
              <a:t> </a:t>
            </a:r>
            <a:r>
              <a:rPr lang="en-US" dirty="0" smtClean="0"/>
              <a:t>serves to prepare the visit, later also </a:t>
            </a:r>
            <a:r>
              <a:rPr lang="en-US" dirty="0" smtClean="0"/>
              <a:t>for </a:t>
            </a:r>
            <a:r>
              <a:rPr lang="en-US" dirty="0" smtClean="0"/>
              <a:t>monitoring and reporting to EU</a:t>
            </a:r>
          </a:p>
          <a:p>
            <a:r>
              <a:rPr lang="en-US" dirty="0"/>
              <a:t> </a:t>
            </a:r>
            <a:r>
              <a:rPr lang="en-US" dirty="0" smtClean="0"/>
              <a:t>     - includes</a:t>
            </a:r>
            <a:r>
              <a:rPr lang="en-US" dirty="0" smtClean="0"/>
              <a:t> </a:t>
            </a:r>
            <a:r>
              <a:rPr lang="en-US" dirty="0" smtClean="0"/>
              <a:t>local supervision plan, project timeline with any specific requirements,     </a:t>
            </a:r>
          </a:p>
          <a:p>
            <a:r>
              <a:rPr lang="en-US" dirty="0"/>
              <a:t> </a:t>
            </a:r>
            <a:r>
              <a:rPr lang="en-US" dirty="0" smtClean="0"/>
              <a:t>       expected </a:t>
            </a:r>
            <a:r>
              <a:rPr lang="en-US" dirty="0" smtClean="0"/>
              <a:t>results / outcome </a:t>
            </a:r>
          </a:p>
          <a:p>
            <a:r>
              <a:rPr lang="en-US" dirty="0"/>
              <a:t> </a:t>
            </a:r>
            <a:r>
              <a:rPr lang="en-US" dirty="0" smtClean="0"/>
              <a:t>     - ensure framework for hosting arrangements at partner institute + local supervision</a:t>
            </a:r>
            <a:endParaRPr lang="fr-FR" dirty="0"/>
          </a:p>
          <a:p>
            <a:pPr algn="ctr"/>
            <a:endParaRPr lang="en-US" dirty="0" smtClean="0"/>
          </a:p>
          <a:p>
            <a:pPr algn="ctr"/>
            <a:r>
              <a:rPr lang="en-US" b="1" dirty="0" smtClean="0">
                <a:solidFill>
                  <a:srgbClr val="0000CC"/>
                </a:solidFill>
              </a:rPr>
              <a:t>Highlight &amp; encourage formal roles of local supervisors in PhD title </a:t>
            </a:r>
          </a:p>
          <a:p>
            <a:endParaRPr lang="en-US" dirty="0" smtClean="0"/>
          </a:p>
          <a:p>
            <a:pPr algn="ctr"/>
            <a:r>
              <a:rPr lang="en-US" b="1" dirty="0" smtClean="0">
                <a:solidFill>
                  <a:srgbClr val="C00000"/>
                </a:solidFill>
              </a:rPr>
              <a:t>Promote double PhD diplomas through formal inter-university agreements</a:t>
            </a:r>
          </a:p>
          <a:p>
            <a:endParaRPr lang="en-US" dirty="0" smtClean="0"/>
          </a:p>
          <a:p>
            <a:pPr algn="ctr"/>
            <a:r>
              <a:rPr lang="en-US" b="1" dirty="0" smtClean="0">
                <a:solidFill>
                  <a:srgbClr val="FF0066"/>
                </a:solidFill>
              </a:rPr>
              <a:t>Reciprocity</a:t>
            </a:r>
            <a:r>
              <a:rPr lang="en-US" b="1" dirty="0">
                <a:solidFill>
                  <a:srgbClr val="FF0066"/>
                </a:solidFill>
              </a:rPr>
              <a:t>: Japanese PhD student </a:t>
            </a:r>
            <a:r>
              <a:rPr lang="en-US" b="1" dirty="0" err="1">
                <a:solidFill>
                  <a:srgbClr val="FF0066"/>
                </a:solidFill>
              </a:rPr>
              <a:t>mobilities</a:t>
            </a:r>
            <a:r>
              <a:rPr lang="en-US" b="1" dirty="0">
                <a:solidFill>
                  <a:srgbClr val="FF0066"/>
                </a:solidFill>
              </a:rPr>
              <a:t> in European groups ?  </a:t>
            </a:r>
            <a:endParaRPr lang="en-US" b="1" dirty="0" smtClean="0">
              <a:solidFill>
                <a:srgbClr val="FF0066"/>
              </a:solidFill>
            </a:endParaRPr>
          </a:p>
          <a:p>
            <a:pPr algn="ctr"/>
            <a:endParaRPr lang="en-US" b="1" dirty="0" smtClean="0">
              <a:solidFill>
                <a:srgbClr val="FF0066"/>
              </a:solidFill>
            </a:endParaRPr>
          </a:p>
          <a:p>
            <a:pPr marL="285750" indent="-285750">
              <a:buFont typeface="Arial" panose="020B0604020202020204" pitchFamily="34" charset="0"/>
              <a:buChar char="•"/>
            </a:pPr>
            <a:r>
              <a:rPr lang="en-US" dirty="0" smtClean="0"/>
              <a:t>Working examples</a:t>
            </a:r>
          </a:p>
          <a:p>
            <a:r>
              <a:rPr lang="en-US" dirty="0"/>
              <a:t> </a:t>
            </a:r>
            <a:r>
              <a:rPr lang="en-US" dirty="0" smtClean="0"/>
              <a:t>      </a:t>
            </a:r>
            <a:r>
              <a:rPr lang="en-US" sz="1600" dirty="0" smtClean="0"/>
              <a:t>- </a:t>
            </a:r>
            <a:r>
              <a:rPr lang="en-US" sz="1600" dirty="0" smtClean="0">
                <a:solidFill>
                  <a:srgbClr val="008000"/>
                </a:solidFill>
              </a:rPr>
              <a:t>Toshiko Yuasa France Japan Particle Physics Laboratory </a:t>
            </a:r>
            <a:r>
              <a:rPr lang="en-US" sz="1600" dirty="0" smtClean="0"/>
              <a:t>(Associated International Laboratory)</a:t>
            </a:r>
          </a:p>
          <a:p>
            <a:r>
              <a:rPr lang="en-US" sz="1600" dirty="0"/>
              <a:t> </a:t>
            </a:r>
            <a:r>
              <a:rPr lang="en-US" sz="1600" dirty="0" smtClean="0"/>
              <a:t>       - </a:t>
            </a:r>
            <a:r>
              <a:rPr lang="en-US" sz="1600" dirty="0" smtClean="0">
                <a:solidFill>
                  <a:srgbClr val="0000CC"/>
                </a:solidFill>
              </a:rPr>
              <a:t>ATF international collaboration at KEK</a:t>
            </a:r>
          </a:p>
          <a:p>
            <a:r>
              <a:rPr lang="en-US" sz="1600" dirty="0"/>
              <a:t> </a:t>
            </a:r>
            <a:r>
              <a:rPr lang="en-US" sz="1600" dirty="0" smtClean="0"/>
              <a:t>       - KEK established </a:t>
            </a:r>
            <a:r>
              <a:rPr lang="en-US" sz="1600" dirty="0" smtClean="0">
                <a:solidFill>
                  <a:srgbClr val="CC3300"/>
                </a:solidFill>
              </a:rPr>
              <a:t>Multi National Partnership Laboratory </a:t>
            </a:r>
            <a:r>
              <a:rPr lang="en-US" sz="1600" dirty="0" smtClean="0"/>
              <a:t>(MNPL) : </a:t>
            </a:r>
            <a:r>
              <a:rPr lang="en-US" sz="1600" dirty="0" smtClean="0">
                <a:solidFill>
                  <a:srgbClr val="CC3300"/>
                </a:solidFill>
              </a:rPr>
              <a:t>MNPP-01 agreement </a:t>
            </a:r>
            <a:r>
              <a:rPr lang="en-US" sz="1600" dirty="0" smtClean="0"/>
              <a:t>on enabling  </a:t>
            </a:r>
          </a:p>
          <a:p>
            <a:r>
              <a:rPr lang="en-US" sz="1600" dirty="0"/>
              <a:t> </a:t>
            </a:r>
            <a:r>
              <a:rPr lang="en-US" sz="1600" dirty="0" smtClean="0"/>
              <a:t>         contributions from </a:t>
            </a:r>
            <a:r>
              <a:rPr lang="en-US" sz="1600" dirty="0" smtClean="0">
                <a:solidFill>
                  <a:srgbClr val="CC3300"/>
                </a:solidFill>
              </a:rPr>
              <a:t>CERN, SLAC, IHEP, CNRS,… on </a:t>
            </a:r>
            <a:r>
              <a:rPr lang="en-US" sz="1600" dirty="0" err="1" smtClean="0">
                <a:solidFill>
                  <a:srgbClr val="CC3300"/>
                </a:solidFill>
              </a:rPr>
              <a:t>SuperKEKB</a:t>
            </a:r>
            <a:r>
              <a:rPr lang="en-US" sz="1600" dirty="0" smtClean="0">
                <a:solidFill>
                  <a:srgbClr val="CC3300"/>
                </a:solidFill>
              </a:rPr>
              <a:t> </a:t>
            </a:r>
            <a:r>
              <a:rPr lang="en-US" sz="1600" dirty="0" smtClean="0"/>
              <a:t>commissioning</a:t>
            </a:r>
            <a:endParaRPr lang="en-US" sz="1600" dirty="0" smtClean="0"/>
          </a:p>
          <a:p>
            <a:r>
              <a:rPr lang="en-US" sz="1600" dirty="0"/>
              <a:t> </a:t>
            </a:r>
            <a:r>
              <a:rPr lang="en-US" sz="1600" dirty="0" smtClean="0"/>
              <a:t>       - individual universities / groups have this, e.g. </a:t>
            </a:r>
            <a:r>
              <a:rPr lang="en-US" sz="1600" dirty="0" smtClean="0">
                <a:solidFill>
                  <a:srgbClr val="FF0066"/>
                </a:solidFill>
              </a:rPr>
              <a:t>Universities of Grenoble and Tsukuba (ALICE),…</a:t>
            </a:r>
          </a:p>
        </p:txBody>
      </p:sp>
    </p:spTree>
    <p:extLst>
      <p:ext uri="{BB962C8B-B14F-4D97-AF65-F5344CB8AC3E}">
        <p14:creationId xmlns:p14="http://schemas.microsoft.com/office/powerpoint/2010/main" val="2138845422"/>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9107</TotalTime>
  <Words>448</Words>
  <Application>Microsoft Office PowerPoint</Application>
  <PresentationFormat>Affichage à l'écran (4:3)</PresentationFormat>
  <Paragraphs>56</Paragraphs>
  <Slides>4</Slides>
  <Notes>1</Notes>
  <HiddenSlides>0</HiddenSlides>
  <MMClips>0</MMClips>
  <ScaleCrop>false</ScaleCrop>
  <HeadingPairs>
    <vt:vector size="4" baseType="variant">
      <vt:variant>
        <vt:lpstr>Thème</vt:lpstr>
      </vt:variant>
      <vt:variant>
        <vt:i4>1</vt:i4>
      </vt:variant>
      <vt:variant>
        <vt:lpstr>Titres des diapositives</vt:lpstr>
      </vt:variant>
      <vt:variant>
        <vt:i4>4</vt:i4>
      </vt:variant>
    </vt:vector>
  </HeadingPairs>
  <TitlesOfParts>
    <vt:vector size="5" baseType="lpstr">
      <vt:lpstr>Thème Office</vt:lpstr>
      <vt:lpstr>JENNIFER2 support for joint PhD training   EU  Japan</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Toshiko Yuasa France-Japan Particle Physics Laboratory</dc:title>
  <dc:creator>Philipe Bambade</dc:creator>
  <cp:lastModifiedBy>Philipe Bambade</cp:lastModifiedBy>
  <cp:revision>720</cp:revision>
  <dcterms:created xsi:type="dcterms:W3CDTF">2014-05-14T12:34:51Z</dcterms:created>
  <dcterms:modified xsi:type="dcterms:W3CDTF">2018-10-31T09:26:52Z</dcterms:modified>
</cp:coreProperties>
</file>