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2"/>
        </a:solidFill>
        <a:effectLst/>
        <a:uFill>
          <a:solidFill>
            <a:srgbClr val="000000"/>
          </a:solidFill>
        </a:uFill>
        <a:latin typeface="+mn-lt"/>
        <a:ea typeface="+mn-ea"/>
        <a:cs typeface="+mn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2"/>
        </a:solidFill>
        <a:effectLst/>
        <a:uFill>
          <a:solidFill>
            <a:srgbClr val="000000"/>
          </a:solidFill>
        </a:uFill>
        <a:latin typeface="+mn-lt"/>
        <a:ea typeface="+mn-ea"/>
        <a:cs typeface="+mn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2"/>
        </a:solidFill>
        <a:effectLst/>
        <a:uFill>
          <a:solidFill>
            <a:srgbClr val="000000"/>
          </a:solidFill>
        </a:uFill>
        <a:latin typeface="+mn-lt"/>
        <a:ea typeface="+mn-ea"/>
        <a:cs typeface="+mn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2"/>
        </a:solidFill>
        <a:effectLst/>
        <a:uFill>
          <a:solidFill>
            <a:srgbClr val="000000"/>
          </a:solidFill>
        </a:uFill>
        <a:latin typeface="+mn-lt"/>
        <a:ea typeface="+mn-ea"/>
        <a:cs typeface="+mn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2"/>
        </a:solidFill>
        <a:effectLst/>
        <a:uFill>
          <a:solidFill>
            <a:srgbClr val="000000"/>
          </a:solidFill>
        </a:uFill>
        <a:latin typeface="+mn-lt"/>
        <a:ea typeface="+mn-ea"/>
        <a:cs typeface="+mn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2"/>
        </a:solidFill>
        <a:effectLst/>
        <a:uFill>
          <a:solidFill>
            <a:srgbClr val="000000"/>
          </a:solidFill>
        </a:uFill>
        <a:latin typeface="+mn-lt"/>
        <a:ea typeface="+mn-ea"/>
        <a:cs typeface="+mn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2"/>
        </a:solidFill>
        <a:effectLst/>
        <a:uFill>
          <a:solidFill>
            <a:srgbClr val="000000"/>
          </a:solidFill>
        </a:uFill>
        <a:latin typeface="+mn-lt"/>
        <a:ea typeface="+mn-ea"/>
        <a:cs typeface="+mn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2"/>
        </a:solidFill>
        <a:effectLst/>
        <a:uFill>
          <a:solidFill>
            <a:srgbClr val="000000"/>
          </a:solidFill>
        </a:uFill>
        <a:latin typeface="+mn-lt"/>
        <a:ea typeface="+mn-ea"/>
        <a:cs typeface="+mn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2"/>
        </a:solidFill>
        <a:effectLst/>
        <a:uFill>
          <a:solidFill>
            <a:srgbClr val="000000"/>
          </a:solidFill>
        </a:uFill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" name="Shape 10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1pPr>
    <a:lvl2pPr indent="228600"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2pPr>
    <a:lvl3pPr indent="457200"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3pPr>
    <a:lvl4pPr indent="685800"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4pPr>
    <a:lvl5pPr indent="914400"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5pPr>
    <a:lvl6pPr indent="1143000"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71600"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600200"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8800"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efault -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500"/>
              </a:spcBef>
              <a:buSzTx/>
              <a:buFontTx/>
              <a:buNone/>
              <a:defRPr>
                <a:solidFill>
                  <a:srgbClr val="888888"/>
                </a:solidFill>
                <a:uFill>
                  <a:solidFill>
                    <a:srgbClr val="888888"/>
                  </a:solidFill>
                </a:uFill>
              </a:defRPr>
            </a:lvl1pPr>
            <a:lvl2pPr marL="0" indent="457200" algn="ctr">
              <a:spcBef>
                <a:spcPts val="500"/>
              </a:spcBef>
              <a:buSzTx/>
              <a:buFontTx/>
              <a:buNone/>
              <a:defRPr>
                <a:solidFill>
                  <a:srgbClr val="888888"/>
                </a:solidFill>
                <a:uFill>
                  <a:solidFill>
                    <a:srgbClr val="888888"/>
                  </a:solidFill>
                </a:uFill>
              </a:defRPr>
            </a:lvl2pPr>
            <a:lvl3pPr marL="0" indent="914400" algn="ctr">
              <a:spcBef>
                <a:spcPts val="500"/>
              </a:spcBef>
              <a:buSzTx/>
              <a:buFontTx/>
              <a:buNone/>
              <a:defRPr>
                <a:solidFill>
                  <a:srgbClr val="888888"/>
                </a:solidFill>
                <a:uFill>
                  <a:solidFill>
                    <a:srgbClr val="888888"/>
                  </a:solidFill>
                </a:uFill>
              </a:defRPr>
            </a:lvl3pPr>
            <a:lvl4pPr marL="0" indent="1371600" algn="ctr">
              <a:spcBef>
                <a:spcPts val="500"/>
              </a:spcBef>
              <a:buSzTx/>
              <a:buFontTx/>
              <a:buNone/>
              <a:defRPr>
                <a:solidFill>
                  <a:srgbClr val="888888"/>
                </a:solidFill>
                <a:uFill>
                  <a:solidFill>
                    <a:srgbClr val="888888"/>
                  </a:solidFill>
                </a:uFill>
              </a:defRPr>
            </a:lvl4pPr>
            <a:lvl5pPr marL="0" indent="1828800" algn="ctr">
              <a:spcBef>
                <a:spcPts val="500"/>
              </a:spcBef>
              <a:buSzTx/>
              <a:buFontTx/>
              <a:buNone/>
              <a:defRPr>
                <a:solidFill>
                  <a:srgbClr val="888888"/>
                </a:solidFill>
                <a:uFill>
                  <a:solidFill>
                    <a:srgbClr val="888888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itle Text"/>
          <p:cNvSpPr txBox="1">
            <a:spLocks noGrp="1"/>
          </p:cNvSpPr>
          <p:nvPr>
            <p:ph type="title"/>
          </p:nvPr>
        </p:nvSpPr>
        <p:spPr>
          <a:xfrm>
            <a:off x="6629400" y="0"/>
            <a:ext cx="2057400" cy="6400802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9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274638"/>
            <a:ext cx="6019800" cy="658336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  <a:uFill>
                  <a:solidFill>
                    <a:srgbClr val="888888"/>
                  </a:solidFill>
                </a:u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  <a:uFill>
                  <a:solidFill>
                    <a:srgbClr val="888888"/>
                  </a:solidFill>
                </a:u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  <a:uFill>
                  <a:solidFill>
                    <a:srgbClr val="888888"/>
                  </a:solidFill>
                </a:u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  <a:uFill>
                  <a:solidFill>
                    <a:srgbClr val="888888"/>
                  </a:solidFill>
                </a:u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  <a:uFill>
                  <a:solidFill>
                    <a:srgbClr val="888888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5257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435465"/>
            <a:ext cx="4040188" cy="739411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le Text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3008314" cy="143510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72" name="Body Level One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itle Text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81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457200" y="92076"/>
            <a:ext cx="8229600" cy="1508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uFill>
                  <a:solidFill>
                    <a:srgbClr val="888888"/>
                  </a:solidFill>
                </a:u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Arial"/>
          <a:ea typeface="Arial"/>
          <a:cs typeface="Arial"/>
          <a:sym typeface="Arial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Arial"/>
          <a:ea typeface="Arial"/>
          <a:cs typeface="Arial"/>
          <a:sym typeface="Arial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Arial"/>
          <a:ea typeface="Arial"/>
          <a:cs typeface="Arial"/>
          <a:sym typeface="Arial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Arial"/>
          <a:ea typeface="Arial"/>
          <a:cs typeface="Arial"/>
          <a:sym typeface="Arial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Arial"/>
          <a:ea typeface="Arial"/>
          <a:cs typeface="Arial"/>
          <a:sym typeface="Arial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Arial"/>
          <a:ea typeface="Arial"/>
          <a:cs typeface="Arial"/>
          <a:sym typeface="Arial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Arial"/>
          <a:ea typeface="Arial"/>
          <a:cs typeface="Arial"/>
          <a:sym typeface="Arial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Arial"/>
          <a:ea typeface="Arial"/>
          <a:cs typeface="Arial"/>
          <a:sym typeface="Arial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888888"/>
            </a:solidFill>
          </a:uFill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888888"/>
            </a:solidFill>
          </a:uFill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888888"/>
            </a:solidFill>
          </a:uFill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888888"/>
            </a:solidFill>
          </a:uFill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888888"/>
            </a:solidFill>
          </a:uFill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888888"/>
            </a:solidFill>
          </a:uFill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888888"/>
            </a:solidFill>
          </a:uFill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888888"/>
            </a:solidFill>
          </a:uFill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888888"/>
            </a:solidFill>
          </a:u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WT&amp;LSV&amp;Cryostat@HallC_24May2016.jpg" descr="WT&amp;LSV&amp;Cryostat@HallC_24May2016.jpg"/>
          <p:cNvPicPr>
            <a:picLocks noChangeAspect="1"/>
          </p:cNvPicPr>
          <p:nvPr/>
        </p:nvPicPr>
        <p:blipFill>
          <a:blip r:embed="rId2">
            <a:alphaModFix amt="40196"/>
            <a:extLst/>
          </a:blip>
          <a:srcRect l="9862" t="8659" r="4385" b="7247"/>
          <a:stretch>
            <a:fillRect/>
          </a:stretch>
        </p:blipFill>
        <p:spPr>
          <a:xfrm rot="16200000">
            <a:off x="1007764" y="-1231561"/>
            <a:ext cx="7128634" cy="9321018"/>
          </a:xfrm>
          <a:prstGeom prst="rect">
            <a:avLst/>
          </a:prstGeom>
          <a:ln w="12700">
            <a:miter lim="400000"/>
          </a:ln>
          <a:effectLst>
            <a:reflection stA="28310" endPos="40000" dir="5400000" sy="-100000" algn="bl" rotWithShape="0"/>
          </a:effectLst>
        </p:spPr>
      </p:pic>
      <p:sp>
        <p:nvSpPr>
          <p:cNvPr id="110" name="Commissioning…"/>
          <p:cNvSpPr txBox="1">
            <a:spLocks noGrp="1"/>
          </p:cNvSpPr>
          <p:nvPr>
            <p:ph type="ctrTitle"/>
          </p:nvPr>
        </p:nvSpPr>
        <p:spPr>
          <a:xfrm>
            <a:off x="1367198" y="2242844"/>
            <a:ext cx="6576527" cy="1543664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324611">
              <a:defRPr sz="4969"/>
            </a:pPr>
            <a:r>
              <a:rPr b="1"/>
              <a:t>Commissioning</a:t>
            </a:r>
          </a:p>
          <a:p>
            <a:pPr defTabSz="324611">
              <a:defRPr sz="4969"/>
            </a:pPr>
            <a:r>
              <a:rPr b="1"/>
              <a:t>Seruci 0</a:t>
            </a:r>
          </a:p>
        </p:txBody>
      </p:sp>
      <p:sp>
        <p:nvSpPr>
          <p:cNvPr id="111" name="Andrea Ianni"/>
          <p:cNvSpPr txBox="1">
            <a:spLocks noGrp="1"/>
          </p:cNvSpPr>
          <p:nvPr>
            <p:ph type="subTitle" sz="quarter" idx="1"/>
          </p:nvPr>
        </p:nvSpPr>
        <p:spPr>
          <a:xfrm>
            <a:off x="662941" y="3882721"/>
            <a:ext cx="7818117" cy="447041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rgbClr val="000000"/>
                </a:solidFill>
              </a:defRPr>
            </a:lvl1pPr>
          </a:lstStyle>
          <a:p>
            <a:r>
              <a:t>Andrea Ianni</a:t>
            </a:r>
          </a:p>
        </p:txBody>
      </p:sp>
      <p:sp>
        <p:nvSpPr>
          <p:cNvPr id="112" name="Carbosulcis, Aug. 7th, 2018"/>
          <p:cNvSpPr txBox="1"/>
          <p:nvPr/>
        </p:nvSpPr>
        <p:spPr>
          <a:xfrm>
            <a:off x="2683619" y="4585018"/>
            <a:ext cx="3562386" cy="421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algn="ctr">
              <a:spcBef>
                <a:spcPts val="500"/>
              </a:spcBef>
              <a:defRPr sz="2100">
                <a:solidFill>
                  <a:srgbClr val="000000"/>
                </a:solidFill>
                <a:uFill>
                  <a:solidFill>
                    <a:srgbClr val="888888"/>
                  </a:solidFill>
                </a:u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Carbosulcis</a:t>
            </a:r>
            <a:r>
              <a:rPr>
                <a:uFill>
                  <a:solidFill>
                    <a:srgbClr val="FFFFFF"/>
                  </a:solidFill>
                </a:uFill>
              </a:rPr>
              <a:t>, Aug. 7th, 2018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eople involved"/>
          <p:cNvSpPr txBox="1">
            <a:spLocks noGrp="1"/>
          </p:cNvSpPr>
          <p:nvPr>
            <p:ph type="title"/>
          </p:nvPr>
        </p:nvSpPr>
        <p:spPr>
          <a:xfrm>
            <a:off x="1099841" y="54250"/>
            <a:ext cx="6944318" cy="785284"/>
          </a:xfrm>
          <a:prstGeom prst="rect">
            <a:avLst/>
          </a:prstGeom>
        </p:spPr>
        <p:txBody>
          <a:bodyPr/>
          <a:lstStyle/>
          <a:p>
            <a:r>
              <a:t>People involved</a:t>
            </a:r>
          </a:p>
        </p:txBody>
      </p:sp>
      <p:sp>
        <p:nvSpPr>
          <p:cNvPr id="14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404292"/>
            <a:ext cx="2133600" cy="2692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10</a:t>
            </a:fld>
            <a:endParaRPr/>
          </a:p>
        </p:txBody>
      </p:sp>
      <p:sp>
        <p:nvSpPr>
          <p:cNvPr id="144" name="Polaris personnel…"/>
          <p:cNvSpPr txBox="1">
            <a:spLocks noGrp="1"/>
          </p:cNvSpPr>
          <p:nvPr>
            <p:ph type="body" idx="1"/>
          </p:nvPr>
        </p:nvSpPr>
        <p:spPr>
          <a:xfrm>
            <a:off x="457200" y="1957321"/>
            <a:ext cx="8229600" cy="457459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137159" indent="-137159" defTabSz="182880">
              <a:lnSpc>
                <a:spcPct val="150000"/>
              </a:lnSpc>
              <a:spcBef>
                <a:spcPts val="300"/>
              </a:spcBef>
              <a:defRPr sz="2360"/>
            </a:pPr>
            <a:endParaRPr dirty="0"/>
          </a:p>
          <a:p>
            <a:pPr marL="137159" indent="-137159" defTabSz="182880">
              <a:lnSpc>
                <a:spcPct val="150000"/>
              </a:lnSpc>
              <a:spcBef>
                <a:spcPts val="300"/>
              </a:spcBef>
              <a:defRPr sz="2360"/>
            </a:pPr>
            <a:r>
              <a:rPr dirty="0"/>
              <a:t>Polaris personnel</a:t>
            </a:r>
          </a:p>
          <a:p>
            <a:pPr marL="137159" indent="-137159" defTabSz="182880">
              <a:lnSpc>
                <a:spcPct val="150000"/>
              </a:lnSpc>
              <a:spcBef>
                <a:spcPts val="300"/>
              </a:spcBef>
              <a:defRPr sz="2360"/>
            </a:pPr>
            <a:r>
              <a:rPr dirty="0"/>
              <a:t>ARIA personnel</a:t>
            </a:r>
          </a:p>
          <a:p>
            <a:pPr marL="280736" lvl="1" indent="-128336" defTabSz="182880">
              <a:lnSpc>
                <a:spcPct val="150000"/>
              </a:lnSpc>
              <a:spcBef>
                <a:spcPts val="300"/>
              </a:spcBef>
              <a:buSzPct val="60000"/>
              <a:buFontTx/>
              <a:buBlip>
                <a:blip r:embed="rId2"/>
              </a:buBlip>
              <a:defRPr sz="2360"/>
            </a:pPr>
            <a:r>
              <a:rPr dirty="0" err="1"/>
              <a:t>DarkSide</a:t>
            </a:r>
            <a:r>
              <a:rPr dirty="0"/>
              <a:t> people</a:t>
            </a:r>
          </a:p>
          <a:p>
            <a:pPr marL="280736" lvl="1" indent="-128336" defTabSz="182880">
              <a:lnSpc>
                <a:spcPct val="150000"/>
              </a:lnSpc>
              <a:spcBef>
                <a:spcPts val="300"/>
              </a:spcBef>
              <a:buSzPct val="60000"/>
              <a:buFontTx/>
              <a:buBlip>
                <a:blip r:embed="rId2"/>
              </a:buBlip>
              <a:defRPr sz="2360"/>
            </a:pPr>
            <a:r>
              <a:rPr dirty="0"/>
              <a:t>I</a:t>
            </a:r>
            <a:r>
              <a:rPr lang="en-US" dirty="0"/>
              <a:t>T</a:t>
            </a:r>
            <a:r>
              <a:rPr dirty="0"/>
              <a:t>IM people</a:t>
            </a:r>
          </a:p>
          <a:p>
            <a:pPr marL="280736" lvl="1" indent="-128336" defTabSz="182880">
              <a:lnSpc>
                <a:spcPct val="150000"/>
              </a:lnSpc>
              <a:spcBef>
                <a:spcPts val="300"/>
              </a:spcBef>
              <a:buSzPct val="60000"/>
              <a:buFontTx/>
              <a:buBlip>
                <a:blip r:embed="rId2"/>
              </a:buBlip>
              <a:defRPr sz="2360"/>
            </a:pPr>
            <a:r>
              <a:rPr dirty="0"/>
              <a:t>University of Cagliari</a:t>
            </a:r>
          </a:p>
          <a:p>
            <a:pPr marL="280736" lvl="1" indent="-128336" defTabSz="182880">
              <a:lnSpc>
                <a:spcPct val="150000"/>
              </a:lnSpc>
              <a:spcBef>
                <a:spcPts val="300"/>
              </a:spcBef>
              <a:buSzPct val="60000"/>
              <a:buFontTx/>
              <a:buBlip>
                <a:blip r:embed="rId2"/>
              </a:buBlip>
              <a:defRPr sz="2360"/>
            </a:pPr>
            <a:r>
              <a:rPr dirty="0" err="1"/>
              <a:t>PoliMi</a:t>
            </a:r>
            <a:endParaRPr dirty="0"/>
          </a:p>
          <a:p>
            <a:pPr marL="137159" indent="-137159" defTabSz="182880">
              <a:lnSpc>
                <a:spcPct val="150000"/>
              </a:lnSpc>
              <a:spcBef>
                <a:spcPts val="300"/>
              </a:spcBef>
              <a:defRPr sz="2360"/>
            </a:pPr>
            <a:r>
              <a:rPr dirty="0" err="1"/>
              <a:t>Carbosulcis</a:t>
            </a:r>
            <a:r>
              <a:rPr dirty="0"/>
              <a:t> personnel</a:t>
            </a:r>
          </a:p>
        </p:txBody>
      </p:sp>
      <p:sp>
        <p:nvSpPr>
          <p:cNvPr id="145" name="Seruci 0 as test plant for the Installation, Commissioning and Training of personnel"/>
          <p:cNvSpPr txBox="1"/>
          <p:nvPr/>
        </p:nvSpPr>
        <p:spPr>
          <a:xfrm>
            <a:off x="457200" y="1130300"/>
            <a:ext cx="8229600" cy="14551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 lnSpcReduction="10000"/>
          </a:bodyPr>
          <a:lstStyle>
            <a:lvl1pPr algn="ctr">
              <a:lnSpc>
                <a:spcPct val="150000"/>
              </a:lnSpc>
              <a:spcBef>
                <a:spcPts val="700"/>
              </a:spcBef>
              <a:defRPr sz="3200">
                <a:solidFill>
                  <a:srgbClr val="000000"/>
                </a:solidFill>
              </a:defRPr>
            </a:lvl1pPr>
          </a:lstStyle>
          <a:p>
            <a:r>
              <a:t>Seruci 0 as test plant for the Installation, Commissioning and Training of personnel 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 invX="1"/>
      </p:transition>
    </mc:Choice>
    <mc:Choice xmlns="" xmlns:m="http://schemas.openxmlformats.org/officeDocument/2006/math" xmlns:a14="http://schemas.microsoft.com/office/drawing/2010/main" xmlns:p14="http://schemas.microsoft.com/office/powerpoint/2010/main" Requires="p14">
      <p:transition spd="med" advClick="1" p14:dur="1000">
        <p:wipe dir="l"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chedule"/>
          <p:cNvSpPr txBox="1">
            <a:spLocks noGrp="1"/>
          </p:cNvSpPr>
          <p:nvPr>
            <p:ph type="title"/>
          </p:nvPr>
        </p:nvSpPr>
        <p:spPr>
          <a:xfrm>
            <a:off x="1099841" y="54250"/>
            <a:ext cx="6944318" cy="785284"/>
          </a:xfrm>
          <a:prstGeom prst="rect">
            <a:avLst/>
          </a:prstGeom>
        </p:spPr>
        <p:txBody>
          <a:bodyPr/>
          <a:lstStyle/>
          <a:p>
            <a:r>
              <a:t>Schedule</a:t>
            </a:r>
          </a:p>
        </p:txBody>
      </p:sp>
      <p:sp>
        <p:nvSpPr>
          <p:cNvPr id="14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404292"/>
            <a:ext cx="2133600" cy="2692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11</a:t>
            </a:fld>
            <a:endParaRPr/>
          </a:p>
        </p:txBody>
      </p:sp>
      <p:sp>
        <p:nvSpPr>
          <p:cNvPr id="149" name="See other talks…"/>
          <p:cNvSpPr txBox="1">
            <a:spLocks noGrp="1"/>
          </p:cNvSpPr>
          <p:nvPr>
            <p:ph type="body" idx="1"/>
          </p:nvPr>
        </p:nvSpPr>
        <p:spPr>
          <a:xfrm>
            <a:off x="457200" y="1141703"/>
            <a:ext cx="8229600" cy="4574594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161162" indent="-161162" defTabSz="214884">
              <a:lnSpc>
                <a:spcPct val="150000"/>
              </a:lnSpc>
              <a:spcBef>
                <a:spcPts val="300"/>
              </a:spcBef>
              <a:defRPr sz="2773"/>
            </a:pPr>
            <a:r>
              <a:t>See other talks</a:t>
            </a:r>
            <a:r>
              <a:rPr lang="en-US"/>
              <a:t>……</a:t>
            </a:r>
            <a:endParaRPr/>
          </a:p>
          <a:p>
            <a:pPr marL="161162" indent="-161162" defTabSz="214884">
              <a:lnSpc>
                <a:spcPct val="150000"/>
              </a:lnSpc>
              <a:spcBef>
                <a:spcPts val="300"/>
              </a:spcBef>
              <a:defRPr sz="2773"/>
            </a:pPr>
            <a:r>
              <a:rPr dirty="0" err="1"/>
              <a:t>Commissiong</a:t>
            </a:r>
            <a:r>
              <a:rPr dirty="0"/>
              <a:t> estimation:</a:t>
            </a:r>
          </a:p>
          <a:p>
            <a:pPr marL="457099" lvl="1" indent="-278029" defTabSz="214884">
              <a:lnSpc>
                <a:spcPct val="150000"/>
              </a:lnSpc>
              <a:spcBef>
                <a:spcPts val="300"/>
              </a:spcBef>
              <a:buSzPct val="60000"/>
              <a:buFontTx/>
              <a:buBlip>
                <a:blip r:embed="rId2"/>
              </a:buBlip>
              <a:defRPr sz="2773"/>
            </a:pPr>
            <a:r>
              <a:rPr dirty="0"/>
              <a:t>Starting November 2018</a:t>
            </a:r>
          </a:p>
          <a:p>
            <a:pPr marL="457099" lvl="1" indent="-278029" defTabSz="214884">
              <a:lnSpc>
                <a:spcPct val="150000"/>
              </a:lnSpc>
              <a:spcBef>
                <a:spcPts val="300"/>
              </a:spcBef>
              <a:buSzPct val="60000"/>
              <a:buFontTx/>
              <a:buBlip>
                <a:blip r:embed="rId2"/>
              </a:buBlip>
              <a:defRPr sz="2773"/>
            </a:pPr>
            <a:r>
              <a:rPr dirty="0"/>
              <a:t>Completion within January 2019</a:t>
            </a:r>
          </a:p>
          <a:p>
            <a:pPr marL="457099" lvl="1" indent="-278029" defTabSz="214884">
              <a:lnSpc>
                <a:spcPct val="150000"/>
              </a:lnSpc>
              <a:spcBef>
                <a:spcPts val="300"/>
              </a:spcBef>
              <a:buSzPct val="60000"/>
              <a:buFontTx/>
              <a:buBlip>
                <a:blip r:embed="rId2"/>
              </a:buBlip>
              <a:defRPr sz="2773"/>
            </a:pPr>
            <a:r>
              <a:rPr dirty="0"/>
              <a:t>Depending upon the kind of process to carry out in </a:t>
            </a:r>
            <a:r>
              <a:rPr dirty="0" err="1"/>
              <a:t>Seruci</a:t>
            </a:r>
            <a:r>
              <a:rPr dirty="0"/>
              <a:t> 0, the completion of </a:t>
            </a:r>
            <a:r>
              <a:rPr dirty="0" err="1"/>
              <a:t>Seruci</a:t>
            </a:r>
            <a:r>
              <a:rPr dirty="0"/>
              <a:t> 0 operation should happen within March 2019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 invX="1"/>
      </p:transition>
    </mc:Choice>
    <mc:Choice xmlns="" xmlns:m="http://schemas.openxmlformats.org/officeDocument/2006/math" xmlns:a14="http://schemas.microsoft.com/office/drawing/2010/main" xmlns:p14="http://schemas.microsoft.com/office/powerpoint/2010/main" Requires="p14">
      <p:transition spd="med" advClick="1" p14:dur="1000">
        <p:wipe dir="l"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Outlines"/>
          <p:cNvSpPr txBox="1">
            <a:spLocks noGrp="1"/>
          </p:cNvSpPr>
          <p:nvPr>
            <p:ph type="title"/>
          </p:nvPr>
        </p:nvSpPr>
        <p:spPr>
          <a:xfrm>
            <a:off x="457200" y="92076"/>
            <a:ext cx="8229600" cy="1045410"/>
          </a:xfrm>
          <a:prstGeom prst="rect">
            <a:avLst/>
          </a:prstGeom>
        </p:spPr>
        <p:txBody>
          <a:bodyPr/>
          <a:lstStyle/>
          <a:p>
            <a:r>
              <a:t>Outlines</a:t>
            </a:r>
          </a:p>
        </p:txBody>
      </p:sp>
      <p:sp>
        <p:nvSpPr>
          <p:cNvPr id="115" name="Active Subjects…"/>
          <p:cNvSpPr txBox="1">
            <a:spLocks noGrp="1"/>
          </p:cNvSpPr>
          <p:nvPr>
            <p:ph type="body" sz="half" idx="1"/>
          </p:nvPr>
        </p:nvSpPr>
        <p:spPr>
          <a:xfrm>
            <a:off x="457200" y="1168400"/>
            <a:ext cx="8229600" cy="263723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50000"/>
              </a:lnSpc>
            </a:pPr>
            <a:r>
              <a:t>Active Subjects</a:t>
            </a:r>
          </a:p>
          <a:p>
            <a:pPr>
              <a:lnSpc>
                <a:spcPct val="150000"/>
              </a:lnSpc>
            </a:pPr>
            <a:r>
              <a:t>Standard Procedures adopted by Polaris</a:t>
            </a:r>
          </a:p>
          <a:p>
            <a:pPr>
              <a:lnSpc>
                <a:spcPct val="150000"/>
              </a:lnSpc>
            </a:pPr>
            <a:r>
              <a:t>People involved</a:t>
            </a:r>
          </a:p>
        </p:txBody>
      </p:sp>
      <p:sp>
        <p:nvSpPr>
          <p:cNvPr id="11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Active Subjects"/>
          <p:cNvSpPr txBox="1">
            <a:spLocks noGrp="1"/>
          </p:cNvSpPr>
          <p:nvPr>
            <p:ph type="title"/>
          </p:nvPr>
        </p:nvSpPr>
        <p:spPr>
          <a:xfrm>
            <a:off x="457200" y="15876"/>
            <a:ext cx="8229600" cy="946642"/>
          </a:xfrm>
          <a:prstGeom prst="rect">
            <a:avLst/>
          </a:prstGeom>
        </p:spPr>
        <p:txBody>
          <a:bodyPr/>
          <a:lstStyle/>
          <a:p>
            <a:r>
              <a:t>Active Subjects</a:t>
            </a:r>
          </a:p>
        </p:txBody>
      </p:sp>
      <p:sp>
        <p:nvSpPr>
          <p:cNvPr id="119" name="Contractor/Producer: Polaris…"/>
          <p:cNvSpPr txBox="1">
            <a:spLocks noGrp="1"/>
          </p:cNvSpPr>
          <p:nvPr>
            <p:ph type="body" idx="1"/>
          </p:nvPr>
        </p:nvSpPr>
        <p:spPr>
          <a:xfrm>
            <a:off x="457200" y="1130300"/>
            <a:ext cx="8229600" cy="3062929"/>
          </a:xfrm>
          <a:prstGeom prst="rect">
            <a:avLst/>
          </a:prstGeom>
        </p:spPr>
        <p:txBody>
          <a:bodyPr/>
          <a:lstStyle/>
          <a:p>
            <a:pPr marL="291465" indent="-291465" defTabSz="388620">
              <a:lnSpc>
                <a:spcPct val="150000"/>
              </a:lnSpc>
              <a:spcBef>
                <a:spcPts val="600"/>
              </a:spcBef>
              <a:defRPr sz="2720"/>
            </a:pPr>
            <a:r>
              <a:t>Contractor/Producer: Polaris</a:t>
            </a:r>
          </a:p>
          <a:p>
            <a:pPr marL="291465" indent="-291465" defTabSz="388620">
              <a:lnSpc>
                <a:spcPct val="150000"/>
              </a:lnSpc>
              <a:spcBef>
                <a:spcPts val="600"/>
              </a:spcBef>
              <a:defRPr sz="2720"/>
            </a:pPr>
            <a:r>
              <a:t>Manufactures: Kaeser, Ventos, Stirling (LNGS), etc</a:t>
            </a:r>
          </a:p>
          <a:p>
            <a:pPr marL="291465" indent="-291465" defTabSz="388620">
              <a:lnSpc>
                <a:spcPct val="150000"/>
              </a:lnSpc>
              <a:spcBef>
                <a:spcPts val="600"/>
              </a:spcBef>
              <a:defRPr sz="2720"/>
            </a:pPr>
            <a:r>
              <a:t>Process responsible: DarkSide-20k Collaboration</a:t>
            </a:r>
          </a:p>
          <a:p>
            <a:pPr marL="291465" indent="-291465" defTabSz="388620">
              <a:lnSpc>
                <a:spcPct val="150000"/>
              </a:lnSpc>
              <a:spcBef>
                <a:spcPts val="600"/>
              </a:spcBef>
              <a:defRPr sz="2720"/>
            </a:pPr>
            <a:r>
              <a:t>Safety: Carbosulcis, INFN, Polaris</a:t>
            </a:r>
          </a:p>
        </p:txBody>
      </p:sp>
      <p:sp>
        <p:nvSpPr>
          <p:cNvPr id="12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tandard Procedures"/>
          <p:cNvSpPr txBox="1">
            <a:spLocks noGrp="1"/>
          </p:cNvSpPr>
          <p:nvPr>
            <p:ph type="title"/>
          </p:nvPr>
        </p:nvSpPr>
        <p:spPr>
          <a:xfrm>
            <a:off x="1099841" y="54250"/>
            <a:ext cx="6944318" cy="785284"/>
          </a:xfrm>
          <a:prstGeom prst="rect">
            <a:avLst/>
          </a:prstGeom>
        </p:spPr>
        <p:txBody>
          <a:bodyPr/>
          <a:lstStyle/>
          <a:p>
            <a:r>
              <a:t>Standard Procedures</a:t>
            </a:r>
          </a:p>
        </p:txBody>
      </p:sp>
      <p:sp>
        <p:nvSpPr>
          <p:cNvPr id="12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404292"/>
            <a:ext cx="2133600" cy="2692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sp>
        <p:nvSpPr>
          <p:cNvPr id="124" name="Installation check (as built P&amp;IDs, global lay-out)…"/>
          <p:cNvSpPr txBox="1">
            <a:spLocks noGrp="1"/>
          </p:cNvSpPr>
          <p:nvPr>
            <p:ph type="body" idx="1"/>
          </p:nvPr>
        </p:nvSpPr>
        <p:spPr>
          <a:xfrm>
            <a:off x="457200" y="1130300"/>
            <a:ext cx="8229600" cy="4736244"/>
          </a:xfrm>
          <a:prstGeom prst="rect">
            <a:avLst/>
          </a:prstGeom>
        </p:spPr>
        <p:txBody>
          <a:bodyPr/>
          <a:lstStyle/>
          <a:p>
            <a:pPr marL="209169" indent="-209169" defTabSz="278892">
              <a:lnSpc>
                <a:spcPct val="150000"/>
              </a:lnSpc>
              <a:spcBef>
                <a:spcPts val="400"/>
              </a:spcBef>
              <a:defRPr sz="1952"/>
            </a:pPr>
            <a:r>
              <a:rPr dirty="0"/>
              <a:t>Installation check (as built P&amp;IDs, global lay-out)</a:t>
            </a:r>
          </a:p>
          <a:p>
            <a:pPr marL="209169" indent="-209169" defTabSz="278892">
              <a:lnSpc>
                <a:spcPct val="150000"/>
              </a:lnSpc>
              <a:spcBef>
                <a:spcPts val="400"/>
              </a:spcBef>
              <a:defRPr sz="1952"/>
            </a:pPr>
            <a:r>
              <a:rPr dirty="0"/>
              <a:t>Instruments and signals check, alarms and interlocks check, loop check</a:t>
            </a:r>
          </a:p>
          <a:p>
            <a:pPr marL="209169" indent="-209169" defTabSz="278892">
              <a:lnSpc>
                <a:spcPct val="150000"/>
              </a:lnSpc>
              <a:spcBef>
                <a:spcPts val="400"/>
              </a:spcBef>
              <a:defRPr sz="1952"/>
            </a:pPr>
            <a:r>
              <a:rPr dirty="0"/>
              <a:t>Process definition (</a:t>
            </a:r>
            <a:r>
              <a:rPr dirty="0" err="1"/>
              <a:t>Seruci</a:t>
            </a:r>
            <a:r>
              <a:rPr dirty="0"/>
              <a:t> 0)</a:t>
            </a:r>
          </a:p>
          <a:p>
            <a:pPr marL="209169" indent="-209169" defTabSz="278892">
              <a:lnSpc>
                <a:spcPct val="150000"/>
              </a:lnSpc>
              <a:spcBef>
                <a:spcPts val="400"/>
              </a:spcBef>
              <a:defRPr sz="1952"/>
            </a:pPr>
            <a:r>
              <a:rPr dirty="0"/>
              <a:t>Documentation availability (manuals, certifications, </a:t>
            </a:r>
            <a:r>
              <a:rPr dirty="0" err="1"/>
              <a:t>etc</a:t>
            </a:r>
            <a:r>
              <a:rPr dirty="0"/>
              <a:t>)</a:t>
            </a:r>
          </a:p>
          <a:p>
            <a:pPr marL="209169" indent="-209169" defTabSz="278892">
              <a:lnSpc>
                <a:spcPct val="150000"/>
              </a:lnSpc>
              <a:spcBef>
                <a:spcPts val="400"/>
              </a:spcBef>
              <a:defRPr sz="1952"/>
            </a:pPr>
            <a:r>
              <a:rPr dirty="0"/>
              <a:t>Training</a:t>
            </a:r>
          </a:p>
          <a:p>
            <a:pPr marL="209169" indent="-209169" defTabSz="278892">
              <a:lnSpc>
                <a:spcPct val="150000"/>
              </a:lnSpc>
              <a:spcBef>
                <a:spcPts val="400"/>
              </a:spcBef>
              <a:defRPr sz="1952"/>
            </a:pPr>
            <a:r>
              <a:rPr dirty="0"/>
              <a:t>Utilities and gas availability</a:t>
            </a:r>
          </a:p>
          <a:p>
            <a:pPr marL="209169" indent="-209169" defTabSz="278892">
              <a:lnSpc>
                <a:spcPct val="150000"/>
              </a:lnSpc>
              <a:spcBef>
                <a:spcPts val="400"/>
              </a:spcBef>
              <a:defRPr sz="1952"/>
            </a:pPr>
            <a:r>
              <a:rPr dirty="0"/>
              <a:t>Equipment commissioning</a:t>
            </a:r>
          </a:p>
          <a:p>
            <a:pPr marL="209169" indent="-209169" defTabSz="278892">
              <a:lnSpc>
                <a:spcPct val="150000"/>
              </a:lnSpc>
              <a:spcBef>
                <a:spcPts val="400"/>
              </a:spcBef>
              <a:defRPr sz="1952"/>
            </a:pPr>
            <a:r>
              <a:rPr dirty="0"/>
              <a:t>Starting-up</a:t>
            </a:r>
            <a:endParaRPr lang="en-US" dirty="0"/>
          </a:p>
          <a:p>
            <a:pPr marL="209169" indent="-209169" defTabSz="278892">
              <a:lnSpc>
                <a:spcPct val="150000"/>
              </a:lnSpc>
              <a:spcBef>
                <a:spcPts val="400"/>
              </a:spcBef>
              <a:defRPr sz="1952"/>
            </a:pPr>
            <a:r>
              <a:rPr lang="en-US" dirty="0"/>
              <a:t>Program of validation (Paul suggestion)</a:t>
            </a:r>
            <a:endParaRPr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tandard Procedures…"/>
          <p:cNvSpPr txBox="1">
            <a:spLocks noGrp="1"/>
          </p:cNvSpPr>
          <p:nvPr>
            <p:ph type="title"/>
          </p:nvPr>
        </p:nvSpPr>
        <p:spPr>
          <a:xfrm>
            <a:off x="1099841" y="37317"/>
            <a:ext cx="6944318" cy="1403945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278892">
              <a:defRPr sz="3599"/>
            </a:pPr>
            <a:r>
              <a:t>Standard Procedures</a:t>
            </a:r>
          </a:p>
          <a:p>
            <a:pPr defTabSz="278892">
              <a:defRPr sz="2684"/>
            </a:pPr>
            <a:r>
              <a:t>P&amp;ID (As built) and lay-out for Seruci 0</a:t>
            </a:r>
          </a:p>
          <a:p>
            <a:pPr defTabSz="278892">
              <a:defRPr sz="2684"/>
            </a:pPr>
            <a:r>
              <a:t>Documentation availability</a:t>
            </a:r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404292"/>
            <a:ext cx="2133600" cy="2692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  <p:sp>
        <p:nvSpPr>
          <p:cNvPr id="128" name="All the approved drawings should be available in advance to all the “actors” will be part of the commissioning. The plant should be well know before starting any operation…"/>
          <p:cNvSpPr txBox="1">
            <a:spLocks noGrp="1"/>
          </p:cNvSpPr>
          <p:nvPr>
            <p:ph type="body" idx="1"/>
          </p:nvPr>
        </p:nvSpPr>
        <p:spPr>
          <a:xfrm>
            <a:off x="457200" y="1871712"/>
            <a:ext cx="8229600" cy="3483468"/>
          </a:xfrm>
          <a:prstGeom prst="rect">
            <a:avLst/>
          </a:prstGeom>
        </p:spPr>
        <p:txBody>
          <a:bodyPr/>
          <a:lstStyle/>
          <a:p>
            <a:pPr marL="257175" indent="-257175" defTabSz="342900">
              <a:lnSpc>
                <a:spcPct val="150000"/>
              </a:lnSpc>
              <a:spcBef>
                <a:spcPts val="500"/>
              </a:spcBef>
              <a:defRPr sz="2400"/>
            </a:pPr>
            <a:r>
              <a:t>All the approved drawings should be available </a:t>
            </a:r>
            <a:r>
              <a:rPr u="sng"/>
              <a:t>in advance</a:t>
            </a:r>
            <a:r>
              <a:t> to all the “actors” will be part of the commissioning. The plant should be well know before starting any operation </a:t>
            </a:r>
          </a:p>
          <a:p>
            <a:pPr marL="257175" indent="-257175" defTabSz="342900">
              <a:lnSpc>
                <a:spcPct val="150000"/>
              </a:lnSpc>
              <a:spcBef>
                <a:spcPts val="500"/>
              </a:spcBef>
              <a:defRPr sz="2400"/>
            </a:pPr>
            <a:r>
              <a:t>The global installation of the plant (lay-out) will involve not only the column, but also all the equipment and utilities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 invX="1"/>
      </p:transition>
    </mc:Choice>
    <mc:Choice xmlns="" xmlns:m="http://schemas.openxmlformats.org/officeDocument/2006/math" xmlns:a14="http://schemas.microsoft.com/office/drawing/2010/main" xmlns:p14="http://schemas.microsoft.com/office/powerpoint/2010/main" Requires="p14">
      <p:transition spd="med" advClick="1" p14:dur="1000">
        <p:wipe dir="l"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tandard Procedures…"/>
          <p:cNvSpPr txBox="1">
            <a:spLocks noGrp="1"/>
          </p:cNvSpPr>
          <p:nvPr>
            <p:ph type="title"/>
          </p:nvPr>
        </p:nvSpPr>
        <p:spPr>
          <a:xfrm>
            <a:off x="1099841" y="24500"/>
            <a:ext cx="6944318" cy="1453687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278892">
              <a:defRPr sz="3965"/>
            </a:pPr>
            <a:r>
              <a:t>Standard Procedures</a:t>
            </a:r>
          </a:p>
          <a:p>
            <a:pPr defTabSz="278892">
              <a:defRPr sz="2684"/>
            </a:pPr>
            <a:r>
              <a:t>Instruments and signals check, alarms and interlocks, loop check</a:t>
            </a:r>
          </a:p>
        </p:txBody>
      </p:sp>
      <p:sp>
        <p:nvSpPr>
          <p:cNvPr id="13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404292"/>
            <a:ext cx="2133600" cy="2692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  <p:sp>
        <p:nvSpPr>
          <p:cNvPr id="132" name="The instrumentation installation is part of the global installation done by Polaris…"/>
          <p:cNvSpPr txBox="1">
            <a:spLocks noGrp="1"/>
          </p:cNvSpPr>
          <p:nvPr>
            <p:ph type="body" idx="1"/>
          </p:nvPr>
        </p:nvSpPr>
        <p:spPr>
          <a:xfrm>
            <a:off x="444500" y="1828800"/>
            <a:ext cx="8229600" cy="42248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50000"/>
              </a:lnSpc>
            </a:pPr>
            <a:r>
              <a:t>The instrumentation installation is part of the global installation done by Polaris</a:t>
            </a:r>
          </a:p>
          <a:p>
            <a:pPr>
              <a:lnSpc>
                <a:spcPct val="150000"/>
              </a:lnSpc>
            </a:pPr>
            <a:r>
              <a:t>The cabling and connections, together with the check and setting of alarms, will be done internally (??)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 invX="1"/>
      </p:transition>
    </mc:Choice>
    <mc:Choice xmlns="" xmlns:m="http://schemas.openxmlformats.org/officeDocument/2006/math" xmlns:a14="http://schemas.microsoft.com/office/drawing/2010/main" xmlns:p14="http://schemas.microsoft.com/office/powerpoint/2010/main" Requires="p14">
      <p:transition spd="med" advClick="1" p14:dur="1000">
        <p:wipe dir="l"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tandard Procedures…"/>
          <p:cNvSpPr txBox="1">
            <a:spLocks noGrp="1"/>
          </p:cNvSpPr>
          <p:nvPr>
            <p:ph type="title"/>
          </p:nvPr>
        </p:nvSpPr>
        <p:spPr>
          <a:xfrm>
            <a:off x="1099841" y="54250"/>
            <a:ext cx="6944318" cy="1136584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443484">
              <a:defRPr sz="4268"/>
            </a:pPr>
            <a:r>
              <a:t>Standard Procedures</a:t>
            </a:r>
          </a:p>
          <a:p>
            <a:pPr defTabSz="443484">
              <a:defRPr sz="3007"/>
            </a:pPr>
            <a:r>
              <a:t>Process definition</a:t>
            </a:r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404292"/>
            <a:ext cx="2133600" cy="2692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  <p:sp>
        <p:nvSpPr>
          <p:cNvPr id="136" name="The Control System is done by DarkSide (P. Cavalcante) using LabView platform…"/>
          <p:cNvSpPr txBox="1">
            <a:spLocks noGrp="1"/>
          </p:cNvSpPr>
          <p:nvPr>
            <p:ph type="body" idx="1"/>
          </p:nvPr>
        </p:nvSpPr>
        <p:spPr>
          <a:xfrm>
            <a:off x="457200" y="1511300"/>
            <a:ext cx="8229600" cy="4224880"/>
          </a:xfrm>
          <a:prstGeom prst="rect">
            <a:avLst/>
          </a:prstGeom>
        </p:spPr>
        <p:txBody>
          <a:bodyPr/>
          <a:lstStyle/>
          <a:p>
            <a:pPr marL="308609" indent="-308609" defTabSz="411479">
              <a:lnSpc>
                <a:spcPct val="150000"/>
              </a:lnSpc>
              <a:spcBef>
                <a:spcPts val="600"/>
              </a:spcBef>
              <a:defRPr sz="2880"/>
            </a:pPr>
            <a:r>
              <a:t>The Control System is done by DarkSide (P. Cavalcante) using LabView platform</a:t>
            </a:r>
          </a:p>
          <a:p>
            <a:pPr marL="308609" indent="-308609" defTabSz="411479">
              <a:lnSpc>
                <a:spcPct val="150000"/>
              </a:lnSpc>
              <a:spcBef>
                <a:spcPts val="600"/>
              </a:spcBef>
              <a:defRPr sz="2880"/>
            </a:pPr>
            <a:r>
              <a:t>Seruci 0 will not be used for isotopic separation, so proper process procedures should be written, and the choice of mixture decided soon, then the Process details reported accordingly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 invX="1"/>
      </p:transition>
    </mc:Choice>
    <mc:Choice xmlns="" xmlns:m="http://schemas.openxmlformats.org/officeDocument/2006/math" xmlns:a14="http://schemas.microsoft.com/office/drawing/2010/main" xmlns:p14="http://schemas.microsoft.com/office/powerpoint/2010/main" Requires="p14">
      <p:transition spd="med" advClick="1" p14:dur="1000">
        <p:wipe dir="l"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tandard Procedures…"/>
          <p:cNvSpPr txBox="1">
            <a:spLocks noGrp="1"/>
          </p:cNvSpPr>
          <p:nvPr>
            <p:ph type="title"/>
          </p:nvPr>
        </p:nvSpPr>
        <p:spPr>
          <a:xfrm>
            <a:off x="1099841" y="54250"/>
            <a:ext cx="6944318" cy="1006674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265175">
              <a:defRPr sz="3770"/>
            </a:pPr>
            <a:r>
              <a:t>Standard Procedures</a:t>
            </a:r>
          </a:p>
          <a:p>
            <a:pPr defTabSz="265175">
              <a:defRPr sz="2551"/>
            </a:pPr>
            <a:r>
              <a:t>Utilities and Equipment commissioning</a:t>
            </a:r>
          </a:p>
        </p:txBody>
      </p:sp>
      <p:sp>
        <p:nvSpPr>
          <p:cNvPr id="13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404292"/>
            <a:ext cx="2133600" cy="2692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140" name="All the Utilities and Equipment needed for Seruci I, will be  installed and will run in Seruci 0.…"/>
          <p:cNvSpPr txBox="1">
            <a:spLocks noGrp="1"/>
          </p:cNvSpPr>
          <p:nvPr>
            <p:ph type="body" idx="1"/>
          </p:nvPr>
        </p:nvSpPr>
        <p:spPr>
          <a:xfrm>
            <a:off x="457200" y="1333500"/>
            <a:ext cx="8229600" cy="422488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12597" indent="-212597" defTabSz="283463">
              <a:lnSpc>
                <a:spcPct val="150000"/>
              </a:lnSpc>
              <a:spcBef>
                <a:spcPts val="400"/>
              </a:spcBef>
              <a:defRPr sz="1984"/>
            </a:pPr>
            <a:r>
              <a:t>All the Utilities and Equipment needed for Seruci I, will be  installed and will run in Seruci 0.</a:t>
            </a:r>
          </a:p>
          <a:p>
            <a:pPr marL="212597" indent="-212597" defTabSz="283463">
              <a:lnSpc>
                <a:spcPct val="150000"/>
              </a:lnSpc>
              <a:spcBef>
                <a:spcPts val="400"/>
              </a:spcBef>
              <a:defRPr sz="1984"/>
            </a:pPr>
            <a:r>
              <a:t>The commissioning will be very important and will be performed with Polaris and the various manufacturers </a:t>
            </a:r>
          </a:p>
          <a:p>
            <a:pPr marL="212597" indent="-212597" defTabSz="283463">
              <a:lnSpc>
                <a:spcPct val="150000"/>
              </a:lnSpc>
              <a:spcBef>
                <a:spcPts val="400"/>
              </a:spcBef>
              <a:defRPr sz="1984"/>
            </a:pPr>
            <a:r>
              <a:t>There are systems (as the global vacuum system and/or the Stirling system) that are part of the DarkSide Collaboration. They vacuum system will be partially installed, while the Stirling system will be installed and a proper procedure should be ready, together with the agreement to use the storage tank from SIAD as recovery tank.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 invX="1"/>
      </p:transition>
    </mc:Choice>
    <mc:Choice xmlns="" xmlns:m="http://schemas.openxmlformats.org/officeDocument/2006/math" xmlns:a14="http://schemas.microsoft.com/office/drawing/2010/main" xmlns:p14="http://schemas.microsoft.com/office/powerpoint/2010/main" Requires="p14">
      <p:transition spd="med" advClick="1" p14:dur="1000">
        <p:wipe dir="l"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tandard Procedures…"/>
          <p:cNvSpPr txBox="1">
            <a:spLocks noGrp="1"/>
          </p:cNvSpPr>
          <p:nvPr>
            <p:ph type="title"/>
          </p:nvPr>
        </p:nvSpPr>
        <p:spPr>
          <a:xfrm>
            <a:off x="1099841" y="54250"/>
            <a:ext cx="6944318" cy="1006674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265175">
              <a:defRPr sz="3770"/>
            </a:pPr>
            <a:r>
              <a:rPr dirty="0"/>
              <a:t>Standard Procedures</a:t>
            </a:r>
          </a:p>
          <a:p>
            <a:pPr defTabSz="265175">
              <a:defRPr sz="2551"/>
            </a:pPr>
            <a:r>
              <a:rPr lang="en-US" dirty="0"/>
              <a:t>Program Validation</a:t>
            </a:r>
            <a:endParaRPr dirty="0"/>
          </a:p>
        </p:txBody>
      </p:sp>
      <p:sp>
        <p:nvSpPr>
          <p:cNvPr id="13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404292"/>
            <a:ext cx="2133600" cy="2692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9</a:t>
            </a:fld>
            <a:endParaRPr/>
          </a:p>
        </p:txBody>
      </p:sp>
      <p:sp>
        <p:nvSpPr>
          <p:cNvPr id="140" name="All the Utilities and Equipment needed for Seruci I, will be  installed and will run in Seruci 0.…"/>
          <p:cNvSpPr txBox="1">
            <a:spLocks noGrp="1"/>
          </p:cNvSpPr>
          <p:nvPr>
            <p:ph type="body" idx="1"/>
          </p:nvPr>
        </p:nvSpPr>
        <p:spPr>
          <a:xfrm>
            <a:off x="457200" y="1333500"/>
            <a:ext cx="8229600" cy="42248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12597" indent="-212597" defTabSz="283463">
              <a:lnSpc>
                <a:spcPct val="150000"/>
              </a:lnSpc>
              <a:spcBef>
                <a:spcPts val="400"/>
              </a:spcBef>
              <a:defRPr sz="1984"/>
            </a:pPr>
            <a:r>
              <a:rPr lang="en-US" dirty="0"/>
              <a:t>Above the good suggestion done by Paul, a validation program should be considered in </a:t>
            </a:r>
            <a:r>
              <a:rPr lang="en-US" dirty="0" err="1"/>
              <a:t>Seruci</a:t>
            </a:r>
            <a:r>
              <a:rPr lang="en-US" dirty="0"/>
              <a:t> 0, after the vacuum and cold operations will be performed. </a:t>
            </a:r>
          </a:p>
          <a:p>
            <a:pPr marL="212597" indent="-212597" defTabSz="283463">
              <a:lnSpc>
                <a:spcPct val="150000"/>
              </a:lnSpc>
              <a:spcBef>
                <a:spcPts val="400"/>
              </a:spcBef>
              <a:defRPr sz="1984"/>
            </a:pPr>
            <a:r>
              <a:rPr lang="en-US" dirty="0"/>
              <a:t>The program validation could be followed by an other campaign of leak test, as final and additional check before the dismounting of the plant.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268633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 invX="1"/>
      </p:transition>
    </mc:Choice>
    <mc:Choice xmlns="" xmlns:m="http://schemas.openxmlformats.org/officeDocument/2006/math" xmlns:a14="http://schemas.microsoft.com/office/drawing/2010/main" xmlns:p14="http://schemas.microsoft.com/office/powerpoint/2010/main" Requires="p14">
      <p:transition spd="med" advClick="1" p14:dur="1000">
        <p:wipe dir="l"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efault">
  <a:themeElements>
    <a:clrScheme name="Default">
      <a:dk1>
        <a:srgbClr val="FFFFFF"/>
      </a:dk1>
      <a:lt1>
        <a:srgbClr val="C0504D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chemeClr val="accent2"/>
            </a:solidFill>
            <a:effectLst/>
            <a:uFill>
              <a:solidFill>
                <a:srgbClr val="000000"/>
              </a:solidFill>
            </a:uFill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chemeClr val="accent2"/>
            </a:solidFill>
            <a:effectLst/>
            <a:uFill>
              <a:solidFill>
                <a:srgbClr val="000000"/>
              </a:solidFill>
            </a:uFill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517</Words>
  <Application>Microsoft Macintosh PowerPoint</Application>
  <PresentationFormat>On-screen Show (4:3)</PresentationFormat>
  <Paragraphs>71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Avenir Roman</vt:lpstr>
      <vt:lpstr>Calibri</vt:lpstr>
      <vt:lpstr>Century Gothic</vt:lpstr>
      <vt:lpstr>Default</vt:lpstr>
      <vt:lpstr>Commissioning Seruci 0</vt:lpstr>
      <vt:lpstr>Outlines</vt:lpstr>
      <vt:lpstr>Active Subjects</vt:lpstr>
      <vt:lpstr>Standard Procedures</vt:lpstr>
      <vt:lpstr>Standard Procedures P&amp;ID (As built) and lay-out for Seruci 0 Documentation availability</vt:lpstr>
      <vt:lpstr>Standard Procedures Instruments and signals check, alarms and interlocks, loop check</vt:lpstr>
      <vt:lpstr>Standard Procedures Process definition</vt:lpstr>
      <vt:lpstr>Standard Procedures Utilities and Equipment commissioning</vt:lpstr>
      <vt:lpstr>Standard Procedures Program Validation</vt:lpstr>
      <vt:lpstr>People involved</vt:lpstr>
      <vt:lpstr>Schedule</vt:lpstr>
    </vt:vector>
  </TitlesOfParts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Commissioning Seruci 0</dc:title>
  <cp:lastModifiedBy>Andrea Ianni</cp:lastModifiedBy>
  <cp:revision>4</cp:revision>
  <dcterms:modified xsi:type="dcterms:W3CDTF">2018-08-06T12:49:16Z</dcterms:modified>
</cp:coreProperties>
</file>