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408" r:id="rId3"/>
    <p:sldId id="409" r:id="rId4"/>
    <p:sldId id="410" r:id="rId5"/>
    <p:sldId id="418" r:id="rId6"/>
    <p:sldId id="411" r:id="rId7"/>
    <p:sldId id="420" r:id="rId8"/>
    <p:sldId id="413" r:id="rId9"/>
    <p:sldId id="401" r:id="rId10"/>
    <p:sldId id="419" r:id="rId11"/>
    <p:sldId id="387" r:id="rId12"/>
    <p:sldId id="414" r:id="rId13"/>
    <p:sldId id="415" r:id="rId14"/>
    <p:sldId id="417" r:id="rId15"/>
    <p:sldId id="407" r:id="rId16"/>
    <p:sldId id="421" r:id="rId17"/>
  </p:sldIdLst>
  <p:sldSz cx="9144000" cy="6858000" type="screen4x3"/>
  <p:notesSz cx="6858000" cy="966787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000000"/>
    <a:srgbClr val="FF0000"/>
    <a:srgbClr val="FF9966"/>
    <a:srgbClr val="606060"/>
    <a:srgbClr val="0066FF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6357" autoAdjust="0"/>
  </p:normalViewPr>
  <p:slideViewPr>
    <p:cSldViewPr>
      <p:cViewPr varScale="1">
        <p:scale>
          <a:sx n="110" d="100"/>
          <a:sy n="110" d="100"/>
        </p:scale>
        <p:origin x="17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91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8738" y="0"/>
            <a:ext cx="29591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86863"/>
            <a:ext cx="29591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8738" y="9186863"/>
            <a:ext cx="29591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fld id="{B171CBFD-94DD-4328-8AA0-6569483327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081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F969731-A3CB-4DF9-835B-1FACB8F5A985}" type="datetimeFigureOut">
              <a:rPr lang="it-IT"/>
              <a:pPr>
                <a:defRPr/>
              </a:pPr>
              <a:t>29/10/2018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725488"/>
            <a:ext cx="4832350" cy="3625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592638"/>
            <a:ext cx="5486400" cy="4349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18210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18210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3EFFF89-7BE2-47D0-B043-F5C63236B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9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hyperlink" Target="https://agenda.infn.it/conferenceDisplay.py?confId=16327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73429" y="6352304"/>
            <a:ext cx="1905000" cy="457200"/>
          </a:xfrm>
          <a:ln/>
        </p:spPr>
        <p:txBody>
          <a:bodyPr/>
          <a:lstStyle>
            <a:lvl1pPr>
              <a:defRPr>
                <a:solidFill>
                  <a:srgbClr val="CCFF66"/>
                </a:solidFill>
              </a:defRPr>
            </a:lvl1pPr>
          </a:lstStyle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‹N›</a:t>
            </a:fld>
            <a:r>
              <a:rPr lang="it-IT" dirty="0"/>
              <a:t>/16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229E80C-BFAD-4858-B721-E822D493A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58" y="26272"/>
            <a:ext cx="1040235" cy="5676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BDB257-68E3-4243-BA25-0A6B8924FB1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654162" y="481116"/>
            <a:ext cx="7302214" cy="59022"/>
          </a:xfrm>
          <a:prstGeom prst="rect">
            <a:avLst/>
          </a:prstGeom>
          <a:gradFill rotWithShape="0">
            <a:gsLst>
              <a:gs pos="49000">
                <a:srgbClr val="CCFF66">
                  <a:lumMod val="39000"/>
                </a:srgb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it-IT"/>
          </a:p>
        </p:txBody>
      </p:sp>
      <p:pic>
        <p:nvPicPr>
          <p:cNvPr id="2051" name="Picture 3" descr="Giornata di Studio sulla Radiografia Muonica in ambito multidisciplinare - GSRM2018">
            <a:hlinkClick r:id="rId4"/>
            <a:extLst>
              <a:ext uri="{FF2B5EF4-FFF2-40B4-BE49-F238E27FC236}">
                <a16:creationId xmlns:a16="http://schemas.microsoft.com/office/drawing/2014/main" id="{B698FBBB-4663-405B-8AF3-7ACF9D7C5F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" y="52411"/>
            <a:ext cx="508484" cy="56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7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389904-556B-4E39-878E-40EF31C17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A77106-E257-48CA-A094-C7ED70E9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4FB005-2B65-49F8-B871-B8C61928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A7D49A-B84D-49B8-9016-A0CD170C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7A662-817A-47B8-8E7B-17616B7CCBF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19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genda.infn.it/conferenceDisplay.py?confId=16327" TargetMode="Externa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59000">
              <a:schemeClr val="tx1">
                <a:lumMod val="65000"/>
                <a:lumOff val="35000"/>
              </a:schemeClr>
            </a:gs>
            <a:gs pos="51000">
              <a:schemeClr val="bg2"/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72200"/>
            <a:ext cx="9144000" cy="25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CCFF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31496" y="6511912"/>
            <a:ext cx="1905000" cy="3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CCFF66"/>
                </a:solidFill>
                <a:latin typeface="+mn-lt"/>
              </a:defRPr>
            </a:lvl1pPr>
          </a:lstStyle>
          <a:p>
            <a:pPr>
              <a:defRPr/>
            </a:pPr>
            <a:fld id="{7307A662-817A-47B8-8E7B-17616B7CCBFA}" type="slidenum">
              <a:rPr lang="it-IT" smtClean="0"/>
              <a:pPr>
                <a:defRPr/>
              </a:pPr>
              <a:t>‹N›</a:t>
            </a:fld>
            <a:r>
              <a:rPr lang="it-IT" dirty="0"/>
              <a:t>/16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8CDE7D7-76BA-4E96-A8CD-BBE7B8A3E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58" y="26272"/>
            <a:ext cx="1040235" cy="5676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C79D81-895C-4AC5-ADB8-EEABC6AA1F7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654162" y="481116"/>
            <a:ext cx="7302214" cy="59022"/>
          </a:xfrm>
          <a:prstGeom prst="rect">
            <a:avLst/>
          </a:prstGeom>
          <a:gradFill rotWithShape="0">
            <a:gsLst>
              <a:gs pos="49000">
                <a:srgbClr val="CCFF66">
                  <a:lumMod val="39000"/>
                </a:srgb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it-IT"/>
          </a:p>
        </p:txBody>
      </p:sp>
      <p:pic>
        <p:nvPicPr>
          <p:cNvPr id="10" name="Picture 3" descr="Giornata di Studio sulla Radiografia Muonica in ambito multidisciplinare - GSRM2018">
            <a:hlinkClick r:id="rId6"/>
            <a:extLst>
              <a:ext uri="{FF2B5EF4-FFF2-40B4-BE49-F238E27FC236}">
                <a16:creationId xmlns:a16="http://schemas.microsoft.com/office/drawing/2014/main" id="{08E7C7DD-AB69-4D6F-9DC6-E6D73CB8B8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" y="52411"/>
            <a:ext cx="508484" cy="56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78DEF07-7E2D-4946-B62B-BB1EDB9F0FE2}"/>
              </a:ext>
            </a:extLst>
          </p:cNvPr>
          <p:cNvSpPr/>
          <p:nvPr userDrawn="1"/>
        </p:nvSpPr>
        <p:spPr>
          <a:xfrm>
            <a:off x="-29221" y="102875"/>
            <a:ext cx="91085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1" u="none" strike="noStrike" cap="none" normalizeH="0" baseline="0" dirty="0">
                <a:ln>
                  <a:noFill/>
                </a:ln>
                <a:solidFill>
                  <a:srgbClr val="CCFF66"/>
                </a:solidFill>
                <a:effectLst/>
                <a:latin typeface="Verdana" panose="020B0604030504040204" pitchFamily="34" charset="0"/>
              </a:rPr>
              <a:t>Giornata di Studio sulla Radiografia Muonica in ambito multidisciplinare - 29-30 ottobre 2018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3A7A72-A777-4102-8C59-9C3D77262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6"/>
          <a:stretch/>
        </p:blipFill>
        <p:spPr>
          <a:xfrm>
            <a:off x="145689" y="714354"/>
            <a:ext cx="8856059" cy="6036799"/>
          </a:xfrm>
          <a:prstGeom prst="rect">
            <a:avLst/>
          </a:prstGeom>
        </p:spPr>
      </p:pic>
      <p:sp>
        <p:nvSpPr>
          <p:cNvPr id="2052" name="Line 36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Line 37"/>
          <p:cNvSpPr>
            <a:spLocks noChangeShapeType="1"/>
          </p:cNvSpPr>
          <p:nvPr/>
        </p:nvSpPr>
        <p:spPr bwMode="auto">
          <a:xfrm flipV="1">
            <a:off x="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Line 38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Line 39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38" name="Rectangle 42"/>
          <p:cNvSpPr>
            <a:spLocks noChangeArrowheads="1"/>
          </p:cNvSpPr>
          <p:nvPr/>
        </p:nvSpPr>
        <p:spPr bwMode="auto">
          <a:xfrm>
            <a:off x="0" y="829116"/>
            <a:ext cx="9144000" cy="1200329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relaxedInset"/>
          </a:sp3d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srgbClr val="CCFF66"/>
                </a:solidFill>
              </a:rPr>
              <a:t>Prospettive di indagini dei sistemi carsici </a:t>
            </a:r>
          </a:p>
          <a:p>
            <a:pPr algn="ctr">
              <a:defRPr/>
            </a:pPr>
            <a:r>
              <a:rPr lang="it-IT" sz="2400" dirty="0">
                <a:solidFill>
                  <a:srgbClr val="CCFF66"/>
                </a:solidFill>
              </a:rPr>
              <a:t>per mezzo di rilevatori muonici: </a:t>
            </a:r>
          </a:p>
          <a:p>
            <a:pPr algn="ctr">
              <a:defRPr/>
            </a:pPr>
            <a:r>
              <a:rPr lang="it-IT" sz="2400" b="0" dirty="0">
                <a:solidFill>
                  <a:srgbClr val="CCFF66"/>
                </a:solidFill>
              </a:rPr>
              <a:t>il caso del Monte Corchia (Alpi Apuane, Toscana)</a:t>
            </a:r>
            <a:endParaRPr lang="it-IT" sz="2400" b="0" dirty="0">
              <a:solidFill>
                <a:srgbClr val="CCFF66"/>
              </a:solidFill>
              <a:cs typeface="Times New Roman" pitchFamily="18" charset="0"/>
            </a:endParaRPr>
          </a:p>
        </p:txBody>
      </p:sp>
      <p:sp>
        <p:nvSpPr>
          <p:cNvPr id="2059" name="Rectangle 48"/>
          <p:cNvSpPr>
            <a:spLocks noChangeArrowheads="1"/>
          </p:cNvSpPr>
          <p:nvPr/>
        </p:nvSpPr>
        <p:spPr bwMode="auto">
          <a:xfrm>
            <a:off x="0" y="2237963"/>
            <a:ext cx="91439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solidFill>
                  <a:srgbClr val="CCFF66"/>
                </a:solidFill>
                <a:cs typeface="Times New Roman" pitchFamily="18" charset="0"/>
              </a:rPr>
              <a:t>Leonardo Piccini</a:t>
            </a:r>
          </a:p>
          <a:p>
            <a:pPr algn="ctr"/>
            <a:r>
              <a:rPr lang="it-IT" b="0" i="1" dirty="0">
                <a:solidFill>
                  <a:srgbClr val="CCFF66"/>
                </a:solidFill>
                <a:cs typeface="Times New Roman" pitchFamily="18" charset="0"/>
              </a:rPr>
              <a:t>Dipartimento di Scienze della Terra</a:t>
            </a:r>
          </a:p>
          <a:p>
            <a:pPr algn="ctr"/>
            <a:r>
              <a:rPr lang="it-IT" b="0" i="1" dirty="0">
                <a:solidFill>
                  <a:srgbClr val="CCFF66"/>
                </a:solidFill>
                <a:cs typeface="Times New Roman" pitchFamily="18" charset="0"/>
              </a:rPr>
              <a:t>Università di Firenze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82729B2-E63D-49F4-9561-2C02C6B5F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4567249"/>
            <a:ext cx="2967345" cy="201892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976B41F-E4E8-4A1A-B7BE-936D136E89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0"/>
          <a:stretch/>
        </p:blipFill>
        <p:spPr>
          <a:xfrm>
            <a:off x="248858" y="4567249"/>
            <a:ext cx="2826593" cy="20189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B296C0E-9508-4CD6-93D6-2D8AAC1295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65498" r="21251" b="1952"/>
          <a:stretch/>
        </p:blipFill>
        <p:spPr>
          <a:xfrm>
            <a:off x="2508118" y="836712"/>
            <a:ext cx="6539525" cy="3603398"/>
          </a:xfrm>
          <a:prstGeom prst="rect">
            <a:avLst/>
          </a:prstGeom>
        </p:spPr>
      </p:pic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124746" y="1045241"/>
            <a:ext cx="228701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Nello spirito delle ricerche sulle piramidi il primo approccio potrebbe essere quello di individuare «camere nascoste», cioè grandi vuoti ancora sconosciuti.</a:t>
            </a:r>
          </a:p>
          <a:p>
            <a:endParaRPr lang="it-IT" dirty="0">
              <a:solidFill>
                <a:srgbClr val="CCFF66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3A2FBA83-2F92-4913-91DD-EEE4B2678010}"/>
              </a:ext>
            </a:extLst>
          </p:cNvPr>
          <p:cNvSpPr/>
          <p:nvPr/>
        </p:nvSpPr>
        <p:spPr bwMode="auto">
          <a:xfrm>
            <a:off x="5767014" y="1844824"/>
            <a:ext cx="173135" cy="2160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D1417CA6-87B4-4042-AFCC-DF7A836D75AD}"/>
              </a:ext>
            </a:extLst>
          </p:cNvPr>
          <p:cNvSpPr/>
          <p:nvPr/>
        </p:nvSpPr>
        <p:spPr bwMode="auto">
          <a:xfrm>
            <a:off x="4139952" y="4697756"/>
            <a:ext cx="288030" cy="31541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EF88FD7-C8BF-4580-9885-A3D31DF9493D}"/>
              </a:ext>
            </a:extLst>
          </p:cNvPr>
          <p:cNvSpPr/>
          <p:nvPr/>
        </p:nvSpPr>
        <p:spPr bwMode="auto">
          <a:xfrm rot="5400000">
            <a:off x="5535966" y="2137794"/>
            <a:ext cx="365734" cy="2160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34CE13-A58C-49C3-8D33-BE37D3D80DCA}"/>
              </a:ext>
            </a:extLst>
          </p:cNvPr>
          <p:cNvSpPr txBox="1"/>
          <p:nvPr/>
        </p:nvSpPr>
        <p:spPr>
          <a:xfrm>
            <a:off x="5551268" y="2054335"/>
            <a:ext cx="335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?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13EDB0F-6A1E-414F-92F7-F97D196CCCD1}"/>
              </a:ext>
            </a:extLst>
          </p:cNvPr>
          <p:cNvSpPr/>
          <p:nvPr/>
        </p:nvSpPr>
        <p:spPr>
          <a:xfrm>
            <a:off x="124746" y="4686235"/>
            <a:ext cx="89228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I più grandi ambienti noti nel Corchia misurano sino a 60-70 m di ampiezza media,</a:t>
            </a:r>
          </a:p>
          <a:p>
            <a:r>
              <a:rPr lang="it-IT" dirty="0">
                <a:solidFill>
                  <a:srgbClr val="CCFF66"/>
                </a:solidFill>
              </a:rPr>
              <a:t>Nell’ordine quindi del 20-25% rispetto allo spessore della roccia tra superficie e punto di rilevamento.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Eseguendo almeno due rilevamenti in punti diversi si può teoricamente avere una visione «stereoscopica», permettendo di posizionare con precisione i vuoti maggiori e di distinguere gli effetti dei grandi vuoti da quello di numerose piccole cavità.</a:t>
            </a:r>
          </a:p>
          <a:p>
            <a:endParaRPr lang="it-IT" dirty="0">
              <a:solidFill>
                <a:srgbClr val="CCFF66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B9F542-D5CB-4515-9430-83A951D7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8282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3101265" y="727869"/>
            <a:ext cx="592357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Il Complesso del Corchia si sviluppa all’interno di una struttura geologica fortemente anisotropa.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Questa </a:t>
            </a:r>
            <a:r>
              <a:rPr lang="it-IT" u="sng" dirty="0">
                <a:solidFill>
                  <a:srgbClr val="CCFF66"/>
                </a:solidFill>
              </a:rPr>
              <a:t>anisotropia</a:t>
            </a:r>
            <a:r>
              <a:rPr lang="it-IT" dirty="0">
                <a:solidFill>
                  <a:srgbClr val="CCFF66"/>
                </a:solidFill>
              </a:rPr>
              <a:t>, condizionata dalla struttura, dall’orientamento delle superfici litologiche, del clivaggio e della fratturazione, può teoricamente risultare dal rilevamento muonico, poiché ha condizionato la circolazione delle acque d’infiltrazione e quindi lo sviluppo dei condotti carsici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56B411F-6FD7-4E67-9EF3-B7A66235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"/>
          <a:stretch/>
        </p:blipFill>
        <p:spPr>
          <a:xfrm>
            <a:off x="3101265" y="3140968"/>
            <a:ext cx="5863223" cy="356574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FC20D68-9D31-4D54-A141-CE6EC75EE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29293"/>
            <a:ext cx="2844018" cy="5423042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D4CF5BE-E167-49C8-9F65-A7E32915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141721" y="727869"/>
            <a:ext cx="44302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L’anisotropia sul piano orizzontale è ben messa in evidenza dall’orientamento preferenziale dei condotti carsici per fasce altimetriche.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7D76B8-6CE0-4373-B110-04044FB4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r="1740" b="1555"/>
          <a:stretch/>
        </p:blipFill>
        <p:spPr>
          <a:xfrm>
            <a:off x="4788025" y="701102"/>
            <a:ext cx="4248471" cy="58962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5F59E0D-ABF7-48CD-AF15-4E8CE1A042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r="11146"/>
          <a:stretch/>
        </p:blipFill>
        <p:spPr>
          <a:xfrm>
            <a:off x="107504" y="2780938"/>
            <a:ext cx="4566256" cy="381818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3C6B98C-EEC8-48B1-B8A1-6E81EB27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300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179512" y="620688"/>
            <a:ext cx="87849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La distribuzione altimetrica dei condotti carsici rivela la presenza di «piani» con maggior sviluppo di cavità.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Tutto questo significa che in certe direzioni e a certe quote Il monte Corchia è più «vuoto» che in altre.</a:t>
            </a:r>
          </a:p>
          <a:p>
            <a:endParaRPr lang="it-IT" dirty="0">
              <a:solidFill>
                <a:srgbClr val="CCFF66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CBBF9E-DAF5-4BAC-85BE-EFD2668F6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2" y="1916832"/>
            <a:ext cx="4464493" cy="21602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8E8F33C-E469-45C3-BCC2-80E219F3F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2346" r="1563" b="3714"/>
          <a:stretch/>
        </p:blipFill>
        <p:spPr>
          <a:xfrm>
            <a:off x="143492" y="4149080"/>
            <a:ext cx="4464497" cy="23928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29D0E7-2EB4-462E-9F81-174EBDFC12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t="3665" r="3544" b="17714"/>
          <a:stretch/>
        </p:blipFill>
        <p:spPr>
          <a:xfrm>
            <a:off x="5159020" y="1872464"/>
            <a:ext cx="3831615" cy="466944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CD23340-FB25-45C5-98A8-DA05B38B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1655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141721" y="727869"/>
            <a:ext cx="886055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In prima approssimazione si può ritenere che la «permeabilità» ai muoni corrisponda circa alla permeabilità idraulica di un ammasso roccioso.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Nei massicci carsici questa permeabilità ha condizionato lo sviluppo delle reti di drenaggio.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Lo studio dei sistemi carsici la cui rete di drenaggio sotterranea è in  buona parte nota può quindi fornirci modelli per lo studio di sistemi poco conosciuti.</a:t>
            </a:r>
          </a:p>
          <a:p>
            <a:endParaRPr lang="it-IT" dirty="0">
              <a:solidFill>
                <a:srgbClr val="CCFF66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13D73C-8C31-4E29-8CD3-CE61F94A8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11" y="3140968"/>
            <a:ext cx="3494168" cy="3481785"/>
          </a:xfrm>
          <a:prstGeom prst="rect">
            <a:avLst/>
          </a:prstGeom>
        </p:spPr>
      </p:pic>
      <p:pic>
        <p:nvPicPr>
          <p:cNvPr id="10" name="Immagine 1">
            <a:extLst>
              <a:ext uri="{FF2B5EF4-FFF2-40B4-BE49-F238E27FC236}">
                <a16:creationId xmlns:a16="http://schemas.microsoft.com/office/drawing/2014/main" id="{91F9D849-EA1E-48EF-AA9F-FB8C3518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6"/>
          <a:stretch>
            <a:fillRect/>
          </a:stretch>
        </p:blipFill>
        <p:spPr bwMode="auto">
          <a:xfrm>
            <a:off x="141721" y="3140968"/>
            <a:ext cx="5201208" cy="348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725A2B6-59E0-443A-851E-6E7BE9578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749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8" name="Rectangle 12"/>
          <p:cNvSpPr>
            <a:spLocks noChangeArrowheads="1"/>
          </p:cNvSpPr>
          <p:nvPr/>
        </p:nvSpPr>
        <p:spPr bwMode="auto">
          <a:xfrm>
            <a:off x="0" y="735087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CCFF66"/>
                </a:solidFill>
              </a:rPr>
              <a:t>CONCLUSIONI</a:t>
            </a:r>
          </a:p>
        </p:txBody>
      </p:sp>
      <p:sp>
        <p:nvSpPr>
          <p:cNvPr id="35849" name="CasellaDiTesto 1"/>
          <p:cNvSpPr txBox="1">
            <a:spLocks noChangeArrowheads="1"/>
          </p:cNvSpPr>
          <p:nvPr/>
        </p:nvSpPr>
        <p:spPr bwMode="auto">
          <a:xfrm>
            <a:off x="395288" y="981075"/>
            <a:ext cx="8424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B575931-FBA3-4DAB-8DB9-6021A1277C21}"/>
              </a:ext>
            </a:extLst>
          </p:cNvPr>
          <p:cNvSpPr/>
          <p:nvPr/>
        </p:nvSpPr>
        <p:spPr>
          <a:xfrm>
            <a:off x="359408" y="1703705"/>
            <a:ext cx="849662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2400" b="0" dirty="0">
                <a:solidFill>
                  <a:srgbClr val="CC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Complesso carsico del Monte Corchia ha alcune caratteristiche che lo rendono un sito adatto per l’applicazione della radiografia muonica:</a:t>
            </a:r>
          </a:p>
          <a:p>
            <a:pPr algn="ctr" eaLnBrk="1" hangingPunct="1"/>
            <a:endParaRPr lang="it-IT" altLang="it-IT" sz="2400" b="0" dirty="0">
              <a:solidFill>
                <a:srgbClr val="CC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altLang="it-IT" sz="2400" b="0" dirty="0">
                <a:solidFill>
                  <a:srgbClr val="CC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una grotta facilmente accessibile</a:t>
            </a:r>
          </a:p>
          <a:p>
            <a:pPr algn="ctr" eaLnBrk="1" hangingPunct="1"/>
            <a:endParaRPr lang="it-IT" altLang="it-IT" sz="2400" b="0" dirty="0">
              <a:solidFill>
                <a:srgbClr val="CC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altLang="it-IT" sz="2400" b="0" dirty="0">
                <a:solidFill>
                  <a:srgbClr val="CC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sistema carsico è ben conosciuto</a:t>
            </a:r>
          </a:p>
          <a:p>
            <a:pPr algn="ctr" eaLnBrk="1" hangingPunct="1"/>
            <a:endParaRPr lang="it-IT" altLang="it-IT" sz="2400" b="0" dirty="0">
              <a:solidFill>
                <a:srgbClr val="CC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altLang="it-IT" sz="2400" b="0" dirty="0">
                <a:solidFill>
                  <a:srgbClr val="CC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forte anisotropia si presta ad indagare la diversa attenuazione del segnale muonico in funzione della struttura geologica</a:t>
            </a:r>
          </a:p>
          <a:p>
            <a:pPr algn="ctr" eaLnBrk="1" hangingPunct="1"/>
            <a:endParaRPr lang="it-IT" altLang="it-IT" sz="2400" b="0" dirty="0">
              <a:solidFill>
                <a:srgbClr val="CC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altLang="it-IT" sz="2400" b="0" dirty="0">
                <a:solidFill>
                  <a:srgbClr val="CC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dirty="0">
              <a:solidFill>
                <a:srgbClr val="CC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6C294D0-900F-4A36-930C-7D42FCFD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9978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Archivio Foto\Grotte\Apuane\Corchia\Farolfi 2013\P1010943.JPG">
            <a:extLst>
              <a:ext uri="{FF2B5EF4-FFF2-40B4-BE49-F238E27FC236}">
                <a16:creationId xmlns:a16="http://schemas.microsoft.com/office/drawing/2014/main" id="{9FD0E6B8-CFE7-4813-A932-D9F38E027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6131" r="4730" b="10831"/>
          <a:stretch/>
        </p:blipFill>
        <p:spPr bwMode="auto">
          <a:xfrm>
            <a:off x="323850" y="957364"/>
            <a:ext cx="8347384" cy="541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8" name="Rectangle 12"/>
          <p:cNvSpPr>
            <a:spLocks noChangeArrowheads="1"/>
          </p:cNvSpPr>
          <p:nvPr/>
        </p:nvSpPr>
        <p:spPr bwMode="auto">
          <a:xfrm>
            <a:off x="46708" y="138669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CCFF66"/>
                </a:solidFill>
              </a:rPr>
              <a:t>GRAZIE PER L’ATTENZIONE</a:t>
            </a:r>
          </a:p>
        </p:txBody>
      </p:sp>
      <p:sp>
        <p:nvSpPr>
          <p:cNvPr id="35849" name="CasellaDiTesto 1"/>
          <p:cNvSpPr txBox="1">
            <a:spLocks noChangeArrowheads="1"/>
          </p:cNvSpPr>
          <p:nvPr/>
        </p:nvSpPr>
        <p:spPr bwMode="auto">
          <a:xfrm>
            <a:off x="395288" y="981075"/>
            <a:ext cx="8424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630B4C5-C5BA-4894-8450-D85258F4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E7CC46A3-2F35-4BE6-9B9B-1A8D37CD32E0}"/>
              </a:ext>
            </a:extLst>
          </p:cNvPr>
          <p:cNvSpPr/>
          <p:nvPr/>
        </p:nvSpPr>
        <p:spPr bwMode="auto">
          <a:xfrm>
            <a:off x="2555776" y="5269313"/>
            <a:ext cx="3600400" cy="879865"/>
          </a:xfrm>
          <a:custGeom>
            <a:avLst/>
            <a:gdLst>
              <a:gd name="connsiteX0" fmla="*/ 0 w 3121478"/>
              <a:gd name="connsiteY0" fmla="*/ 187611 h 650533"/>
              <a:gd name="connsiteX1" fmla="*/ 1619794 w 3121478"/>
              <a:gd name="connsiteY1" fmla="*/ 649165 h 650533"/>
              <a:gd name="connsiteX2" fmla="*/ 2987040 w 3121478"/>
              <a:gd name="connsiteY2" fmla="*/ 56982 h 650533"/>
              <a:gd name="connsiteX3" fmla="*/ 2995749 w 3121478"/>
              <a:gd name="connsiteY3" fmla="*/ 56982 h 65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1478" h="650533">
                <a:moveTo>
                  <a:pt x="0" y="187611"/>
                </a:moveTo>
                <a:cubicBezTo>
                  <a:pt x="560977" y="429273"/>
                  <a:pt x="1121954" y="670936"/>
                  <a:pt x="1619794" y="649165"/>
                </a:cubicBezTo>
                <a:cubicBezTo>
                  <a:pt x="2117634" y="627394"/>
                  <a:pt x="2987040" y="56982"/>
                  <a:pt x="2987040" y="56982"/>
                </a:cubicBezTo>
                <a:cubicBezTo>
                  <a:pt x="3216366" y="-41715"/>
                  <a:pt x="3106057" y="7633"/>
                  <a:pt x="2995749" y="56982"/>
                </a:cubicBezTo>
              </a:path>
            </a:pathLst>
          </a:custGeom>
          <a:noFill/>
          <a:ln w="38100">
            <a:solidFill>
              <a:srgbClr val="CCFF66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 flipV="1">
            <a:off x="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00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02" name="Text Box 18"/>
          <p:cNvSpPr txBox="1">
            <a:spLocks noChangeArrowheads="1"/>
          </p:cNvSpPr>
          <p:nvPr/>
        </p:nvSpPr>
        <p:spPr bwMode="auto">
          <a:xfrm>
            <a:off x="177449" y="692696"/>
            <a:ext cx="878910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dirty="0">
                <a:solidFill>
                  <a:srgbClr val="CCFF66"/>
                </a:solidFill>
                <a:cs typeface="Times New Roman" pitchFamily="18" charset="0"/>
              </a:rPr>
              <a:t>La «radiografia muonica», o </a:t>
            </a:r>
            <a:r>
              <a:rPr lang="it-IT" dirty="0" err="1">
                <a:solidFill>
                  <a:srgbClr val="CCFF66"/>
                </a:solidFill>
                <a:cs typeface="Times New Roman" pitchFamily="18" charset="0"/>
              </a:rPr>
              <a:t>muografia</a:t>
            </a:r>
            <a:r>
              <a:rPr lang="it-IT" dirty="0">
                <a:solidFill>
                  <a:srgbClr val="CCFF66"/>
                </a:solidFill>
                <a:cs typeface="Times New Roman" pitchFamily="18" charset="0"/>
              </a:rPr>
              <a:t>,  permette di rilevare forti contrasti di densità in un ammasso roccioso.</a:t>
            </a:r>
          </a:p>
          <a:p>
            <a:endParaRPr lang="it-IT" dirty="0">
              <a:solidFill>
                <a:srgbClr val="CCFF66"/>
              </a:solidFill>
              <a:cs typeface="Times New Roman" pitchFamily="18" charset="0"/>
            </a:endParaRPr>
          </a:p>
          <a:p>
            <a:r>
              <a:rPr lang="it-IT" dirty="0">
                <a:solidFill>
                  <a:srgbClr val="CCFF66"/>
                </a:solidFill>
                <a:cs typeface="Times New Roman" pitchFamily="18" charset="0"/>
              </a:rPr>
              <a:t>Uno dei suoi possibili utilizzi è quindi quello di individuare cavità sotterranee.</a:t>
            </a:r>
          </a:p>
          <a:p>
            <a:endParaRPr lang="it-IT" dirty="0">
              <a:solidFill>
                <a:srgbClr val="CCFF66"/>
              </a:solidFill>
              <a:cs typeface="Times New Roman" pitchFamily="18" charset="0"/>
            </a:endParaRPr>
          </a:p>
          <a:p>
            <a:r>
              <a:rPr lang="it-IT" dirty="0">
                <a:solidFill>
                  <a:srgbClr val="CCFF66"/>
                </a:solidFill>
                <a:cs typeface="Times New Roman" pitchFamily="18" charset="0"/>
              </a:rPr>
              <a:t>Le cavità naturali si prestano sia alla messa a punto del sistema di rilevamento sia a fornire la possibilità di collocare rilevatori a grandi profondità.</a:t>
            </a:r>
          </a:p>
          <a:p>
            <a:endParaRPr lang="it-IT" dirty="0">
              <a:solidFill>
                <a:srgbClr val="CCFF66"/>
              </a:solidFill>
              <a:cs typeface="Times New Roman" pitchFamily="18" charset="0"/>
            </a:endParaRPr>
          </a:p>
          <a:p>
            <a:r>
              <a:rPr lang="it-IT" dirty="0">
                <a:solidFill>
                  <a:srgbClr val="CCFF66"/>
                </a:solidFill>
                <a:cs typeface="Times New Roman" pitchFamily="18" charset="0"/>
              </a:rPr>
              <a:t>Esistono cavità naturale accessibili in diversi contesti «geologici», i più comuni dei quali sono i sistemi carsici e i vulcani.</a:t>
            </a:r>
            <a:endParaRPr lang="it-IT" dirty="0">
              <a:solidFill>
                <a:srgbClr val="CCFF66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C55B24-5ACB-41ED-87F0-5489F0A492EB}"/>
              </a:ext>
            </a:extLst>
          </p:cNvPr>
          <p:cNvSpPr txBox="1"/>
          <p:nvPr/>
        </p:nvSpPr>
        <p:spPr>
          <a:xfrm>
            <a:off x="4589150" y="6214278"/>
            <a:ext cx="1999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Primo rilievo del Corchia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100E13-EB42-4078-8BB2-18B98066C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9" y="3212976"/>
            <a:ext cx="3960435" cy="336015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3DAFDFB-8B84-4E87-8CDA-0D1D5C3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53" y="3212976"/>
            <a:ext cx="4636435" cy="336015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B9D5917-F1D8-4046-8AC3-49A441AB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930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179512" y="692696"/>
            <a:ext cx="446451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Uno dei primi e più noti studi di «radiografia» muonica risale alla fine degli anni ‘60 e fu effettuato da un team di ricercatori guidato da Luis Alvarez per individuare camere nascoste nelle piramidi di Giza (Egitto)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sz="1400" b="0" i="1" dirty="0">
                <a:solidFill>
                  <a:srgbClr val="CCFF66"/>
                </a:solidFill>
              </a:rPr>
              <a:t>Alvarez L.W., Anderson J. A., </a:t>
            </a:r>
            <a:r>
              <a:rPr lang="it-IT" sz="1400" b="0" i="1" dirty="0" err="1">
                <a:solidFill>
                  <a:srgbClr val="CCFF66"/>
                </a:solidFill>
              </a:rPr>
              <a:t>Bedwei</a:t>
            </a:r>
            <a:r>
              <a:rPr lang="it-IT" sz="1400" b="0" i="1" dirty="0">
                <a:solidFill>
                  <a:srgbClr val="CCFF66"/>
                </a:solidFill>
              </a:rPr>
              <a:t> F. E., </a:t>
            </a:r>
            <a:r>
              <a:rPr lang="it-IT" sz="1400" b="0" i="1" dirty="0" err="1">
                <a:solidFill>
                  <a:srgbClr val="CCFF66"/>
                </a:solidFill>
              </a:rPr>
              <a:t>Burkhard</a:t>
            </a:r>
            <a:r>
              <a:rPr lang="it-IT" sz="1400" b="0" i="1" dirty="0">
                <a:solidFill>
                  <a:srgbClr val="CCFF66"/>
                </a:solidFill>
              </a:rPr>
              <a:t> J., </a:t>
            </a:r>
            <a:r>
              <a:rPr lang="it-IT" sz="1400" b="0" i="1" dirty="0" err="1">
                <a:solidFill>
                  <a:srgbClr val="CCFF66"/>
                </a:solidFill>
              </a:rPr>
              <a:t>Fakhry</a:t>
            </a:r>
            <a:r>
              <a:rPr lang="it-IT" sz="1400" b="0" i="1" dirty="0">
                <a:solidFill>
                  <a:srgbClr val="CCFF66"/>
                </a:solidFill>
              </a:rPr>
              <a:t> A., </a:t>
            </a:r>
            <a:r>
              <a:rPr lang="it-IT" sz="1400" b="0" i="1" dirty="0" err="1">
                <a:solidFill>
                  <a:srgbClr val="CCFF66"/>
                </a:solidFill>
              </a:rPr>
              <a:t>Girgis</a:t>
            </a:r>
            <a:r>
              <a:rPr lang="it-IT" sz="1400" b="0" i="1" dirty="0">
                <a:solidFill>
                  <a:srgbClr val="CCFF66"/>
                </a:solidFill>
              </a:rPr>
              <a:t> A., </a:t>
            </a:r>
            <a:r>
              <a:rPr lang="it-IT" sz="1400" b="0" i="1" dirty="0" err="1">
                <a:solidFill>
                  <a:srgbClr val="CCFF66"/>
                </a:solidFill>
              </a:rPr>
              <a:t>Goneid</a:t>
            </a:r>
            <a:r>
              <a:rPr lang="it-IT" sz="1400" b="0" i="1" dirty="0">
                <a:solidFill>
                  <a:srgbClr val="CCFF66"/>
                </a:solidFill>
              </a:rPr>
              <a:t> A., Hassan F., </a:t>
            </a:r>
            <a:r>
              <a:rPr lang="it-IT" sz="1400" b="0" i="1" dirty="0" err="1">
                <a:solidFill>
                  <a:srgbClr val="CCFF66"/>
                </a:solidFill>
              </a:rPr>
              <a:t>Iverson</a:t>
            </a:r>
            <a:r>
              <a:rPr lang="it-IT" sz="1400" b="0" i="1" dirty="0">
                <a:solidFill>
                  <a:srgbClr val="CCFF66"/>
                </a:solidFill>
              </a:rPr>
              <a:t> D., Lynch G., </a:t>
            </a:r>
            <a:r>
              <a:rPr lang="it-IT" sz="1400" b="0" i="1" dirty="0" err="1">
                <a:solidFill>
                  <a:srgbClr val="CCFF66"/>
                </a:solidFill>
              </a:rPr>
              <a:t>Miligy</a:t>
            </a:r>
            <a:r>
              <a:rPr lang="it-IT" sz="1400" b="0" i="1" dirty="0">
                <a:solidFill>
                  <a:srgbClr val="CCFF66"/>
                </a:solidFill>
              </a:rPr>
              <a:t> Z., </a:t>
            </a:r>
            <a:r>
              <a:rPr lang="en-US" sz="1400" b="0" i="1" dirty="0">
                <a:solidFill>
                  <a:srgbClr val="CCFF66"/>
                </a:solidFill>
              </a:rPr>
              <a:t>Moussa A. H., </a:t>
            </a:r>
            <a:r>
              <a:rPr lang="en-US" sz="1400" b="0" i="1" dirty="0" err="1">
                <a:solidFill>
                  <a:srgbClr val="CCFF66"/>
                </a:solidFill>
              </a:rPr>
              <a:t>Sharkawi</a:t>
            </a:r>
            <a:r>
              <a:rPr lang="en-US" sz="1400" b="0" i="1" dirty="0">
                <a:solidFill>
                  <a:srgbClr val="CCFF66"/>
                </a:solidFill>
              </a:rPr>
              <a:t> M., and </a:t>
            </a:r>
            <a:r>
              <a:rPr lang="en-US" sz="1400" b="0" i="1" dirty="0" err="1">
                <a:solidFill>
                  <a:srgbClr val="CCFF66"/>
                </a:solidFill>
              </a:rPr>
              <a:t>Yazolino</a:t>
            </a:r>
            <a:r>
              <a:rPr lang="en-US" sz="1400" b="0" i="1" dirty="0">
                <a:solidFill>
                  <a:srgbClr val="CCFF66"/>
                </a:solidFill>
              </a:rPr>
              <a:t> L.: </a:t>
            </a:r>
          </a:p>
          <a:p>
            <a:r>
              <a:rPr lang="en-US" sz="1400" i="1" u="sng" dirty="0">
                <a:solidFill>
                  <a:srgbClr val="CCFF66"/>
                </a:solidFill>
              </a:rPr>
              <a:t>Search for Hidden Chambers in the Pyramids</a:t>
            </a:r>
            <a:r>
              <a:rPr lang="en-US" sz="1400" b="0" i="1" dirty="0">
                <a:solidFill>
                  <a:srgbClr val="CCFF66"/>
                </a:solidFill>
              </a:rPr>
              <a:t>, Science, 167, 832–839, 1970.</a:t>
            </a:r>
            <a:r>
              <a:rPr lang="it-IT" sz="1400" i="1" dirty="0">
                <a:solidFill>
                  <a:srgbClr val="CCFF66"/>
                </a:solidFill>
              </a:rPr>
              <a:t>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506DE1B-F181-4D61-8097-2B6E69503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717032"/>
            <a:ext cx="4320464" cy="287310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26B7DC-AA6B-439E-8BA3-BA34B1D379E1}"/>
              </a:ext>
            </a:extLst>
          </p:cNvPr>
          <p:cNvSpPr txBox="1"/>
          <p:nvPr/>
        </p:nvSpPr>
        <p:spPr>
          <a:xfrm>
            <a:off x="4670455" y="3807427"/>
            <a:ext cx="2043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Lo stesso principio si presta a individuare cavità in massicci carsici.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4F0DF2-16DC-4FCD-AAD6-3332A22ED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29" y="763037"/>
            <a:ext cx="4306106" cy="20728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ADA5905-0F78-4D03-BA6F-35E1E07C0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43" y="3480766"/>
            <a:ext cx="2192016" cy="310013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5CBC7C-3E16-4198-850E-EC5690C3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8564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4319466" y="727869"/>
            <a:ext cx="454109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Nella Grotta Gigante, vicino Trieste, nel 1996 fu compiuto uno studio per testare un rilevatore muonico all’interno di una grande cavità sotterranea.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b="0" i="1" dirty="0">
                <a:solidFill>
                  <a:srgbClr val="CCFF66"/>
                </a:solidFill>
              </a:rPr>
              <a:t>E. </a:t>
            </a:r>
            <a:r>
              <a:rPr lang="it-IT" b="0" i="1" dirty="0" err="1">
                <a:solidFill>
                  <a:srgbClr val="CCFF66"/>
                </a:solidFill>
              </a:rPr>
              <a:t>Caffau</a:t>
            </a:r>
            <a:r>
              <a:rPr lang="it-IT" b="0" i="1" dirty="0">
                <a:solidFill>
                  <a:srgbClr val="CCFF66"/>
                </a:solidFill>
              </a:rPr>
              <a:t>, F. </a:t>
            </a:r>
            <a:r>
              <a:rPr lang="it-IT" b="0" i="1" dirty="0" err="1">
                <a:solidFill>
                  <a:srgbClr val="CCFF66"/>
                </a:solidFill>
              </a:rPr>
              <a:t>Coren</a:t>
            </a:r>
            <a:r>
              <a:rPr lang="it-IT" b="0" i="1" dirty="0">
                <a:solidFill>
                  <a:srgbClr val="CCFF66"/>
                </a:solidFill>
              </a:rPr>
              <a:t>, G. Giannini 1997 – Underground </a:t>
            </a:r>
            <a:r>
              <a:rPr lang="it-IT" b="0" i="1" dirty="0" err="1">
                <a:solidFill>
                  <a:srgbClr val="CCFF66"/>
                </a:solidFill>
              </a:rPr>
              <a:t>cosmic-ray</a:t>
            </a:r>
            <a:r>
              <a:rPr lang="it-IT" b="0" i="1" dirty="0">
                <a:solidFill>
                  <a:srgbClr val="CCFF66"/>
                </a:solidFill>
              </a:rPr>
              <a:t> </a:t>
            </a:r>
            <a:r>
              <a:rPr lang="it-IT" b="0" i="1" dirty="0" err="1">
                <a:solidFill>
                  <a:srgbClr val="CCFF66"/>
                </a:solidFill>
              </a:rPr>
              <a:t>measurement</a:t>
            </a:r>
            <a:r>
              <a:rPr lang="it-IT" b="0" i="1" dirty="0">
                <a:solidFill>
                  <a:srgbClr val="CCFF66"/>
                </a:solidFill>
              </a:rPr>
              <a:t> for </a:t>
            </a:r>
            <a:r>
              <a:rPr lang="it-IT" b="0" i="1" dirty="0" err="1">
                <a:solidFill>
                  <a:srgbClr val="CCFF66"/>
                </a:solidFill>
              </a:rPr>
              <a:t>morphological</a:t>
            </a:r>
            <a:r>
              <a:rPr lang="it-IT" b="0" i="1" dirty="0">
                <a:solidFill>
                  <a:srgbClr val="CCFF66"/>
                </a:solidFill>
              </a:rPr>
              <a:t> </a:t>
            </a:r>
            <a:r>
              <a:rPr lang="it-IT" b="0" i="1" dirty="0" err="1">
                <a:solidFill>
                  <a:srgbClr val="CCFF66"/>
                </a:solidFill>
              </a:rPr>
              <a:t>reconstruction</a:t>
            </a:r>
            <a:r>
              <a:rPr lang="it-IT" b="0" i="1" dirty="0">
                <a:solidFill>
                  <a:srgbClr val="CCFF66"/>
                </a:solidFill>
              </a:rPr>
              <a:t> of the «Grotta Gigante» </a:t>
            </a:r>
            <a:r>
              <a:rPr lang="it-IT" b="0" i="1" dirty="0" err="1">
                <a:solidFill>
                  <a:srgbClr val="CCFF66"/>
                </a:solidFill>
              </a:rPr>
              <a:t>natural</a:t>
            </a:r>
            <a:r>
              <a:rPr lang="it-IT" b="0" i="1" dirty="0">
                <a:solidFill>
                  <a:srgbClr val="CCFF66"/>
                </a:solidFill>
              </a:rPr>
              <a:t> cave. </a:t>
            </a:r>
            <a:r>
              <a:rPr lang="it-IT" b="0" i="1" dirty="0" err="1">
                <a:solidFill>
                  <a:srgbClr val="CCFF66"/>
                </a:solidFill>
              </a:rPr>
              <a:t>Nuclear</a:t>
            </a:r>
            <a:r>
              <a:rPr lang="it-IT" b="0" i="1" dirty="0">
                <a:solidFill>
                  <a:srgbClr val="CCFF66"/>
                </a:solidFill>
              </a:rPr>
              <a:t> Instruments and Methods in Physical Research, A 358, 480-488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F4DE5D-8297-40DF-8A5B-283C14912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t="4851" r="19503" b="59942"/>
          <a:stretch/>
        </p:blipFill>
        <p:spPr>
          <a:xfrm>
            <a:off x="4779365" y="3438245"/>
            <a:ext cx="4248471" cy="31591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5AD5F63-751E-4BBA-836B-FE3B7B4E7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3" y="3284984"/>
            <a:ext cx="2718162" cy="331283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7E0EFFD-73A7-4F7B-B6FD-E3A233FFC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3" y="727869"/>
            <a:ext cx="4040300" cy="25135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01BA337-E305-495B-8D31-2A6F045A1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509120"/>
            <a:ext cx="2883668" cy="1890405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516196-A7C0-465A-8E6B-69396F66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856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4142247" y="923236"/>
            <a:ext cx="4860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Nel 2012, nel </a:t>
            </a:r>
            <a:r>
              <a:rPr lang="it-IT" dirty="0" err="1">
                <a:solidFill>
                  <a:srgbClr val="CCFF66"/>
                </a:solidFill>
              </a:rPr>
              <a:t>Ajandek</a:t>
            </a:r>
            <a:r>
              <a:rPr lang="it-IT" dirty="0">
                <a:solidFill>
                  <a:srgbClr val="CCFF66"/>
                </a:solidFill>
              </a:rPr>
              <a:t> Cave, in Ungheria, viene fatto un ulteriore tentativo.</a:t>
            </a:r>
          </a:p>
          <a:p>
            <a:r>
              <a:rPr lang="it-IT" dirty="0">
                <a:solidFill>
                  <a:srgbClr val="CCFF66"/>
                </a:solidFill>
              </a:rPr>
              <a:t>I risultati di entrambe le ricerche mettono in luce le potenzialità del metodo.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DA4D26F-06D9-4E4C-A764-D6BEE82CC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4" t="45675"/>
          <a:stretch/>
        </p:blipFill>
        <p:spPr>
          <a:xfrm>
            <a:off x="4283968" y="2060848"/>
            <a:ext cx="4718311" cy="44912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C6DEB2C-4D68-4816-B6CE-128606A90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6" y="718977"/>
            <a:ext cx="3868373" cy="228583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BE7CF0B-5283-4A99-ABB0-AC17D6C15A2F}"/>
              </a:ext>
            </a:extLst>
          </p:cNvPr>
          <p:cNvSpPr/>
          <p:nvPr/>
        </p:nvSpPr>
        <p:spPr>
          <a:xfrm>
            <a:off x="122568" y="2996952"/>
            <a:ext cx="40196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i="1" dirty="0">
                <a:solidFill>
                  <a:srgbClr val="CCFF66"/>
                </a:solidFill>
              </a:rPr>
              <a:t>L. </a:t>
            </a:r>
            <a:r>
              <a:rPr lang="it-IT" b="0" i="1" dirty="0" err="1">
                <a:solidFill>
                  <a:srgbClr val="CCFF66"/>
                </a:solidFill>
              </a:rPr>
              <a:t>Olah</a:t>
            </a:r>
            <a:r>
              <a:rPr lang="it-IT" b="0" i="1" dirty="0">
                <a:solidFill>
                  <a:srgbClr val="CCFF66"/>
                </a:solidFill>
              </a:rPr>
              <a:t>, G.G. </a:t>
            </a:r>
            <a:r>
              <a:rPr lang="it-IT" b="0" i="1" dirty="0" err="1">
                <a:solidFill>
                  <a:srgbClr val="CCFF66"/>
                </a:solidFill>
              </a:rPr>
              <a:t>Barnafoldi</a:t>
            </a:r>
            <a:r>
              <a:rPr lang="it-IT" b="0" i="1" dirty="0">
                <a:solidFill>
                  <a:srgbClr val="CCFF66"/>
                </a:solidFill>
              </a:rPr>
              <a:t>, G. </a:t>
            </a:r>
            <a:r>
              <a:rPr lang="it-IT" b="0" i="1" dirty="0" err="1">
                <a:solidFill>
                  <a:srgbClr val="CCFF66"/>
                </a:solidFill>
              </a:rPr>
              <a:t>Hamar</a:t>
            </a:r>
            <a:r>
              <a:rPr lang="it-IT" b="0" i="1" dirty="0">
                <a:solidFill>
                  <a:srgbClr val="CCFF66"/>
                </a:solidFill>
              </a:rPr>
              <a:t>, H.G. </a:t>
            </a:r>
            <a:r>
              <a:rPr lang="it-IT" b="0" i="1" dirty="0" err="1">
                <a:solidFill>
                  <a:srgbClr val="CCFF66"/>
                </a:solidFill>
              </a:rPr>
              <a:t>Melegh</a:t>
            </a:r>
            <a:r>
              <a:rPr lang="it-IT" b="0" i="1" dirty="0">
                <a:solidFill>
                  <a:srgbClr val="CCFF66"/>
                </a:solidFill>
              </a:rPr>
              <a:t>, G. </a:t>
            </a:r>
            <a:r>
              <a:rPr lang="it-IT" b="0" i="1" dirty="0" err="1">
                <a:solidFill>
                  <a:srgbClr val="CCFF66"/>
                </a:solidFill>
              </a:rPr>
              <a:t>Surianyi</a:t>
            </a:r>
            <a:r>
              <a:rPr lang="it-IT" b="0" i="1" dirty="0">
                <a:solidFill>
                  <a:srgbClr val="CCFF66"/>
                </a:solidFill>
              </a:rPr>
              <a:t>, D. </a:t>
            </a:r>
            <a:r>
              <a:rPr lang="it-IT" b="0" i="1" dirty="0" err="1">
                <a:solidFill>
                  <a:srgbClr val="CCFF66"/>
                </a:solidFill>
              </a:rPr>
              <a:t>Varga</a:t>
            </a:r>
            <a:r>
              <a:rPr lang="it-IT" b="0" i="1" dirty="0">
                <a:solidFill>
                  <a:srgbClr val="CCFF66"/>
                </a:solidFill>
              </a:rPr>
              <a:t> 2012. CCC-</a:t>
            </a:r>
            <a:r>
              <a:rPr lang="it-IT" b="0" i="1" dirty="0" err="1">
                <a:solidFill>
                  <a:srgbClr val="CCFF66"/>
                </a:solidFill>
              </a:rPr>
              <a:t>based</a:t>
            </a:r>
            <a:r>
              <a:rPr lang="it-IT" b="0" i="1" dirty="0">
                <a:solidFill>
                  <a:srgbClr val="CCFF66"/>
                </a:solidFill>
              </a:rPr>
              <a:t> </a:t>
            </a:r>
            <a:r>
              <a:rPr lang="it-IT" b="0" i="1" dirty="0" err="1">
                <a:solidFill>
                  <a:srgbClr val="CCFF66"/>
                </a:solidFill>
              </a:rPr>
              <a:t>muon</a:t>
            </a:r>
            <a:r>
              <a:rPr lang="it-IT" b="0" i="1" dirty="0">
                <a:solidFill>
                  <a:srgbClr val="CCFF66"/>
                </a:solidFill>
              </a:rPr>
              <a:t> </a:t>
            </a:r>
            <a:r>
              <a:rPr lang="it-IT" b="0" i="1" dirty="0" err="1">
                <a:solidFill>
                  <a:srgbClr val="CCFF66"/>
                </a:solidFill>
              </a:rPr>
              <a:t>telescope</a:t>
            </a:r>
            <a:r>
              <a:rPr lang="it-IT" b="0" i="1" dirty="0">
                <a:solidFill>
                  <a:srgbClr val="CCFF66"/>
                </a:solidFill>
              </a:rPr>
              <a:t> for </a:t>
            </a:r>
            <a:r>
              <a:rPr lang="it-IT" b="0" i="1" dirty="0" err="1">
                <a:solidFill>
                  <a:srgbClr val="CCFF66"/>
                </a:solidFill>
              </a:rPr>
              <a:t>examination</a:t>
            </a:r>
            <a:r>
              <a:rPr lang="it-IT" b="0" i="1" dirty="0">
                <a:solidFill>
                  <a:srgbClr val="CCFF66"/>
                </a:solidFill>
              </a:rPr>
              <a:t> of </a:t>
            </a:r>
            <a:r>
              <a:rPr lang="it-IT" b="0" i="1" dirty="0" err="1">
                <a:solidFill>
                  <a:srgbClr val="CCFF66"/>
                </a:solidFill>
              </a:rPr>
              <a:t>natural</a:t>
            </a:r>
            <a:r>
              <a:rPr lang="it-IT" b="0" i="1" dirty="0">
                <a:solidFill>
                  <a:srgbClr val="CCFF66"/>
                </a:solidFill>
              </a:rPr>
              <a:t> </a:t>
            </a:r>
            <a:r>
              <a:rPr lang="it-IT" b="0" i="1" dirty="0" err="1">
                <a:solidFill>
                  <a:srgbClr val="CCFF66"/>
                </a:solidFill>
              </a:rPr>
              <a:t>caves</a:t>
            </a:r>
            <a:r>
              <a:rPr lang="it-IT" b="0" i="1" dirty="0">
                <a:solidFill>
                  <a:srgbClr val="CCFF66"/>
                </a:solidFill>
              </a:rPr>
              <a:t>. </a:t>
            </a:r>
            <a:r>
              <a:rPr lang="it-IT" b="0" i="1" dirty="0" err="1">
                <a:solidFill>
                  <a:srgbClr val="CCFF66"/>
                </a:solidFill>
              </a:rPr>
              <a:t>Geosci</a:t>
            </a:r>
            <a:r>
              <a:rPr lang="it-IT" b="0" i="1" dirty="0">
                <a:solidFill>
                  <a:srgbClr val="CCFF66"/>
                </a:solidFill>
              </a:rPr>
              <a:t>. </a:t>
            </a:r>
            <a:r>
              <a:rPr lang="it-IT" b="0" i="1" dirty="0" err="1">
                <a:solidFill>
                  <a:srgbClr val="CCFF66"/>
                </a:solidFill>
              </a:rPr>
              <a:t>Instrum</a:t>
            </a:r>
            <a:r>
              <a:rPr lang="it-IT" b="0" i="1" dirty="0">
                <a:solidFill>
                  <a:srgbClr val="CCFF66"/>
                </a:solidFill>
              </a:rPr>
              <a:t>. Method. Data </a:t>
            </a:r>
            <a:r>
              <a:rPr lang="it-IT" b="0" i="1" dirty="0" err="1">
                <a:solidFill>
                  <a:srgbClr val="CCFF66"/>
                </a:solidFill>
              </a:rPr>
              <a:t>Syst</a:t>
            </a:r>
            <a:r>
              <a:rPr lang="it-IT" b="0" i="1" dirty="0">
                <a:solidFill>
                  <a:srgbClr val="CCFF66"/>
                </a:solidFill>
              </a:rPr>
              <a:t>., 1, 229-234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E8F3A8-0E3E-42E7-9F56-861AFFBC1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17" y="4365104"/>
            <a:ext cx="3050541" cy="2212371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8096EB-C36A-4486-B22F-F8DEB449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073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107503" y="740906"/>
            <a:ext cx="377324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Il Monte Corchia, nelle Alpi Apuane, ospita uno dei più vasti complessi carsici d’Italia.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Il sistema si sviluppa per oltre 65 km di condotti conosciuti per un volume totale stimato di circa 1,5 milioni di metri cubi.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Il sistema occupa un volume di roccia circa 2 </a:t>
            </a:r>
            <a:r>
              <a:rPr lang="it-IT">
                <a:solidFill>
                  <a:srgbClr val="CCFF66"/>
                </a:solidFill>
              </a:rPr>
              <a:t>km cubi.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8E8134-233C-4BDC-BC66-3A80718FED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"/>
          <a:stretch/>
        </p:blipFill>
        <p:spPr>
          <a:xfrm>
            <a:off x="3988259" y="620688"/>
            <a:ext cx="5048237" cy="59663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6F1869D-1ADF-4F78-8F8B-2AAB6B3B5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005064"/>
            <a:ext cx="3672409" cy="256800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83AA134-7538-4090-B17F-E03D4777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7268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107510" y="620688"/>
            <a:ext cx="48965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Il percorso turistico, aperto nel 2001, permette di accedere facilmente alla parte più interna della montagna.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endParaRPr lang="it-IT" dirty="0">
              <a:solidFill>
                <a:srgbClr val="CCFF66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CF23A-2B40-4D24-8D94-1482CCC19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89" y="692696"/>
            <a:ext cx="3454029" cy="46053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E43879C-3CA2-4C1B-89ED-28D6271AA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7" y="1686144"/>
            <a:ext cx="3528387" cy="505946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174D4DD-5624-4DFA-9237-CF2358703E4B}"/>
              </a:ext>
            </a:extLst>
          </p:cNvPr>
          <p:cNvSpPr/>
          <p:nvPr/>
        </p:nvSpPr>
        <p:spPr>
          <a:xfrm>
            <a:off x="3819285" y="5377116"/>
            <a:ext cx="5162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Questo ha fatto si che il Corchia sia una delle grotte più studiate al mondo sotto diversi punti di vista: geomorfologico, paleoclimatico, geochimico, idrogeologico, ecc. 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BD08CF-9588-406E-B33C-95CA1142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484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Rettangolo 1"/>
          <p:cNvSpPr>
            <a:spLocks noChangeArrowheads="1"/>
          </p:cNvSpPr>
          <p:nvPr/>
        </p:nvSpPr>
        <p:spPr bwMode="auto">
          <a:xfrm>
            <a:off x="94065" y="1708649"/>
            <a:ext cx="2752137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Il percorso turistico offre diverse possibilità di posizionamento del rilevatore con la possibilità di inquadrare settori diversi caratterizzati da: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diverso spessore di roccia (da 100 a 400 m)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diverse caratteristiche litologiche (marmi, dolomie, basamento filladico)</a:t>
            </a:r>
          </a:p>
          <a:p>
            <a:endParaRPr lang="it-IT" dirty="0">
              <a:solidFill>
                <a:srgbClr val="CCFF66"/>
              </a:solidFill>
            </a:endParaRPr>
          </a:p>
          <a:p>
            <a:r>
              <a:rPr lang="it-IT" dirty="0">
                <a:solidFill>
                  <a:srgbClr val="CCFF66"/>
                </a:solidFill>
              </a:rPr>
              <a:t>diverso orientamento rispetto alle discontinuità litologiche e tettoniche.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1997EE-824F-4D4E-AC7E-0A3961548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69" y="805448"/>
            <a:ext cx="6106664" cy="431898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963A0A1-080A-4911-AE73-BE8A334D6EFC}"/>
              </a:ext>
            </a:extLst>
          </p:cNvPr>
          <p:cNvSpPr/>
          <p:nvPr/>
        </p:nvSpPr>
        <p:spPr>
          <a:xfrm>
            <a:off x="94065" y="805448"/>
            <a:ext cx="2605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CFF66"/>
                </a:solidFill>
              </a:rPr>
              <a:t>PERCHE’ MISURARE I MUONI AL CORCHIA?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0CF7564-F390-4052-9403-6D01DA02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106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8" descr="G:\cave.bmp">
            <a:extLst>
              <a:ext uri="{FF2B5EF4-FFF2-40B4-BE49-F238E27FC236}">
                <a16:creationId xmlns:a16="http://schemas.microsoft.com/office/drawing/2014/main" id="{F3E8028C-BBD8-4E92-9C55-A56865ED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1" y="1412778"/>
            <a:ext cx="8928979" cy="530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Line 3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3" name="Line 4"/>
          <p:cNvSpPr>
            <a:spLocks noChangeShapeType="1"/>
          </p:cNvSpPr>
          <p:nvPr/>
        </p:nvSpPr>
        <p:spPr bwMode="auto">
          <a:xfrm flipV="1">
            <a:off x="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0" y="3825875"/>
            <a:ext cx="91440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br>
              <a:rPr lang="it-IT" sz="1400" b="0">
                <a:latin typeface="Tahoma" pitchFamily="34" charset="0"/>
                <a:cs typeface="Times New Roman" pitchFamily="18" charset="0"/>
              </a:rPr>
            </a:br>
            <a:endParaRPr lang="it-IT" sz="2400" b="0">
              <a:latin typeface="Times New Roman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D27D512-32A6-42CB-9DA7-B1274A1F80A1}"/>
              </a:ext>
            </a:extLst>
          </p:cNvPr>
          <p:cNvSpPr/>
          <p:nvPr/>
        </p:nvSpPr>
        <p:spPr>
          <a:xfrm>
            <a:off x="179512" y="735320"/>
            <a:ext cx="8723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FF66"/>
                </a:solidFill>
              </a:rPr>
              <a:t>Il complesso carsico del Monte Corchia può essere considerato ben conosciuto e di esso esiste un modello tridimensionale di elevato dettaglio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81EA691-2816-4B38-B54B-24BA2BE6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fld id="{33F15D41-C292-4E7F-BFB4-D6FAC7F566AC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3176918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4109</TotalTime>
  <Words>915</Words>
  <Application>Microsoft Office PowerPoint</Application>
  <PresentationFormat>Presentazione su schermo (4:3)</PresentationFormat>
  <Paragraphs>100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Verdana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subsidenza e sprofondamenti</dc:title>
  <dc:creator>Leo Piccini</dc:creator>
  <cp:lastModifiedBy>Leo Leo</cp:lastModifiedBy>
  <cp:revision>224</cp:revision>
  <cp:lastPrinted>2000-07-11T09:17:53Z</cp:lastPrinted>
  <dcterms:created xsi:type="dcterms:W3CDTF">2000-06-28T13:31:11Z</dcterms:created>
  <dcterms:modified xsi:type="dcterms:W3CDTF">2018-10-29T13:30:20Z</dcterms:modified>
</cp:coreProperties>
</file>