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9" r:id="rId3"/>
    <p:sldId id="284" r:id="rId4"/>
    <p:sldId id="285" r:id="rId5"/>
    <p:sldId id="258" r:id="rId6"/>
    <p:sldId id="270" r:id="rId7"/>
    <p:sldId id="277" r:id="rId8"/>
    <p:sldId id="281" r:id="rId9"/>
    <p:sldId id="286" r:id="rId10"/>
    <p:sldId id="276" r:id="rId11"/>
    <p:sldId id="272" r:id="rId12"/>
    <p:sldId id="288" r:id="rId13"/>
    <p:sldId id="287" r:id="rId14"/>
    <p:sldId id="306" r:id="rId15"/>
    <p:sldId id="307" r:id="rId16"/>
    <p:sldId id="280" r:id="rId17"/>
    <p:sldId id="296" r:id="rId18"/>
    <p:sldId id="298" r:id="rId19"/>
    <p:sldId id="282" r:id="rId20"/>
    <p:sldId id="290" r:id="rId21"/>
    <p:sldId id="289" r:id="rId22"/>
    <p:sldId id="283" r:id="rId23"/>
    <p:sldId id="299" r:id="rId24"/>
    <p:sldId id="294" r:id="rId25"/>
    <p:sldId id="292" r:id="rId26"/>
    <p:sldId id="291" r:id="rId27"/>
    <p:sldId id="300" r:id="rId28"/>
    <p:sldId id="293" r:id="rId29"/>
    <p:sldId id="302" r:id="rId30"/>
    <p:sldId id="303" r:id="rId31"/>
    <p:sldId id="308" r:id="rId32"/>
    <p:sldId id="304" r:id="rId33"/>
    <p:sldId id="273" r:id="rId34"/>
    <p:sldId id="269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F61E"/>
    <a:srgbClr val="774D25"/>
    <a:srgbClr val="608D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17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87B5-C9FB-B445-AF37-D17C6FD18727}" type="datetimeFigureOut">
              <a:rPr lang="en-US" smtClean="0"/>
              <a:t>29/10/18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0D8DF-5A66-044C-8194-9B5B57507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10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87B5-C9FB-B445-AF37-D17C6FD18727}" type="datetimeFigureOut">
              <a:rPr lang="en-US" smtClean="0"/>
              <a:t>29/10/18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0D8DF-5A66-044C-8194-9B5B57507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99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87B5-C9FB-B445-AF37-D17C6FD18727}" type="datetimeFigureOut">
              <a:rPr lang="en-US" smtClean="0"/>
              <a:t>29/10/18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0D8DF-5A66-044C-8194-9B5B57507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548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87B5-C9FB-B445-AF37-D17C6FD18727}" type="datetimeFigureOut">
              <a:rPr lang="en-US" smtClean="0"/>
              <a:t>29/10/18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0D8DF-5A66-044C-8194-9B5B57507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43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87B5-C9FB-B445-AF37-D17C6FD18727}" type="datetimeFigureOut">
              <a:rPr lang="en-US" smtClean="0"/>
              <a:t>29/10/18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0D8DF-5A66-044C-8194-9B5B57507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652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87B5-C9FB-B445-AF37-D17C6FD18727}" type="datetimeFigureOut">
              <a:rPr lang="en-US" smtClean="0"/>
              <a:t>29/10/18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0D8DF-5A66-044C-8194-9B5B57507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51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87B5-C9FB-B445-AF37-D17C6FD18727}" type="datetimeFigureOut">
              <a:rPr lang="en-US" smtClean="0"/>
              <a:t>29/10/18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0D8DF-5A66-044C-8194-9B5B57507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807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87B5-C9FB-B445-AF37-D17C6FD18727}" type="datetimeFigureOut">
              <a:rPr lang="en-US" smtClean="0"/>
              <a:t>29/10/18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0D8DF-5A66-044C-8194-9B5B57507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55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87B5-C9FB-B445-AF37-D17C6FD18727}" type="datetimeFigureOut">
              <a:rPr lang="en-US" smtClean="0"/>
              <a:t>29/10/18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0D8DF-5A66-044C-8194-9B5B57507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014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87B5-C9FB-B445-AF37-D17C6FD18727}" type="datetimeFigureOut">
              <a:rPr lang="en-US" smtClean="0"/>
              <a:t>29/10/18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0D8DF-5A66-044C-8194-9B5B57507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27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87B5-C9FB-B445-AF37-D17C6FD18727}" type="datetimeFigureOut">
              <a:rPr lang="en-US" smtClean="0"/>
              <a:t>29/10/18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0D8DF-5A66-044C-8194-9B5B57507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62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000">
              <a:srgbClr val="608DC5"/>
            </a:gs>
            <a:gs pos="100000">
              <a:srgbClr val="774D25"/>
            </a:gs>
          </a:gsLst>
          <a:lin ang="34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A87B5-C9FB-B445-AF37-D17C6FD18727}" type="datetimeFigureOut">
              <a:rPr lang="en-US" smtClean="0"/>
              <a:t>29/10/18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0D8DF-5A66-044C-8194-9B5B57507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4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tiff"/><Relationship Id="rId3" Type="http://schemas.openxmlformats.org/officeDocument/2006/relationships/image" Target="../media/image4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9453"/>
            <a:ext cx="9144000" cy="36576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061774"/>
            <a:ext cx="9143999" cy="17526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FFFF"/>
                </a:solidFill>
                <a:latin typeface="Garamond"/>
                <a:cs typeface="Garamond"/>
              </a:rPr>
              <a:t>Gianluca</a:t>
            </a:r>
            <a:r>
              <a:rPr lang="en-US" b="1" dirty="0" smtClean="0">
                <a:solidFill>
                  <a:srgbClr val="FFFFFF"/>
                </a:solidFill>
                <a:latin typeface="Garamond"/>
                <a:cs typeface="Garamond"/>
              </a:rPr>
              <a:t> Miniaci</a:t>
            </a:r>
          </a:p>
        </p:txBody>
      </p:sp>
      <p:sp>
        <p:nvSpPr>
          <p:cNvPr id="8" name="Rectangle 7"/>
          <p:cNvSpPr/>
          <p:nvPr/>
        </p:nvSpPr>
        <p:spPr>
          <a:xfrm>
            <a:off x="1" y="245444"/>
            <a:ext cx="9143998" cy="120032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Book Antiqua"/>
                <a:cs typeface="Book Antiqua"/>
              </a:rPr>
              <a:t>La </a:t>
            </a:r>
            <a:r>
              <a:rPr lang="en-US" sz="2400" b="1" dirty="0" err="1" smtClean="0">
                <a:latin typeface="Book Antiqua"/>
                <a:cs typeface="Book Antiqua"/>
              </a:rPr>
              <a:t>missione</a:t>
            </a:r>
            <a:r>
              <a:rPr lang="en-US" sz="2400" b="1" dirty="0" smtClean="0">
                <a:latin typeface="Book Antiqua"/>
                <a:cs typeface="Book Antiqua"/>
              </a:rPr>
              <a:t> </a:t>
            </a:r>
            <a:r>
              <a:rPr lang="en-US" sz="2400" b="1" dirty="0" err="1" smtClean="0">
                <a:latin typeface="Book Antiqua"/>
                <a:cs typeface="Book Antiqua"/>
              </a:rPr>
              <a:t>archeologica</a:t>
            </a:r>
            <a:r>
              <a:rPr lang="en-US" sz="2400" b="1" dirty="0" smtClean="0">
                <a:latin typeface="Book Antiqua"/>
                <a:cs typeface="Book Antiqua"/>
              </a:rPr>
              <a:t> </a:t>
            </a:r>
            <a:r>
              <a:rPr lang="en-US" sz="2400" b="1" dirty="0" err="1" smtClean="0">
                <a:latin typeface="Book Antiqua"/>
                <a:cs typeface="Book Antiqua"/>
              </a:rPr>
              <a:t>dell'Università</a:t>
            </a:r>
            <a:r>
              <a:rPr lang="en-US" sz="2400" b="1" dirty="0" smtClean="0">
                <a:latin typeface="Book Antiqua"/>
                <a:cs typeface="Book Antiqua"/>
              </a:rPr>
              <a:t> di Pisa a Zawyet Sultan (</a:t>
            </a:r>
            <a:r>
              <a:rPr lang="en-US" sz="2400" b="1" dirty="0" err="1" smtClean="0">
                <a:latin typeface="Book Antiqua"/>
                <a:cs typeface="Book Antiqua"/>
              </a:rPr>
              <a:t>Medio</a:t>
            </a:r>
            <a:r>
              <a:rPr lang="en-US" sz="2400" b="1" dirty="0" smtClean="0">
                <a:latin typeface="Book Antiqua"/>
                <a:cs typeface="Book Antiqua"/>
              </a:rPr>
              <a:t> </a:t>
            </a:r>
            <a:r>
              <a:rPr lang="en-US" sz="2400" b="1" dirty="0" err="1" smtClean="0">
                <a:latin typeface="Book Antiqua"/>
                <a:cs typeface="Book Antiqua"/>
              </a:rPr>
              <a:t>Egitto</a:t>
            </a:r>
            <a:r>
              <a:rPr lang="en-US" sz="2400" b="1" dirty="0" smtClean="0">
                <a:latin typeface="Book Antiqua"/>
                <a:cs typeface="Book Antiqua"/>
              </a:rPr>
              <a:t>): </a:t>
            </a:r>
            <a:br>
              <a:rPr lang="en-US" sz="2400" b="1" dirty="0" smtClean="0">
                <a:latin typeface="Book Antiqua"/>
                <a:cs typeface="Book Antiqua"/>
              </a:rPr>
            </a:br>
            <a:r>
              <a:rPr lang="en-US" sz="2400" b="1" dirty="0" err="1">
                <a:latin typeface="Book Antiqua"/>
                <a:cs typeface="Book Antiqua"/>
              </a:rPr>
              <a:t>T</a:t>
            </a:r>
            <a:r>
              <a:rPr lang="en-US" sz="2400" b="1" dirty="0" err="1" smtClean="0">
                <a:latin typeface="Book Antiqua"/>
                <a:cs typeface="Book Antiqua"/>
              </a:rPr>
              <a:t>ombe</a:t>
            </a:r>
            <a:r>
              <a:rPr lang="en-US" sz="2400" b="1" dirty="0" smtClean="0">
                <a:latin typeface="Book Antiqua"/>
                <a:cs typeface="Book Antiqua"/>
              </a:rPr>
              <a:t> </a:t>
            </a:r>
            <a:r>
              <a:rPr lang="en-US" sz="2400" b="1" dirty="0" err="1" smtClean="0">
                <a:latin typeface="Book Antiqua"/>
                <a:cs typeface="Book Antiqua"/>
              </a:rPr>
              <a:t>scavate</a:t>
            </a:r>
            <a:r>
              <a:rPr lang="en-US" sz="2400" b="1" dirty="0" smtClean="0">
                <a:latin typeface="Book Antiqua"/>
                <a:cs typeface="Book Antiqua"/>
              </a:rPr>
              <a:t> </a:t>
            </a:r>
            <a:r>
              <a:rPr lang="en-US" sz="2400" b="1" dirty="0" err="1" smtClean="0">
                <a:latin typeface="Book Antiqua"/>
                <a:cs typeface="Book Antiqua"/>
              </a:rPr>
              <a:t>nella</a:t>
            </a:r>
            <a:r>
              <a:rPr lang="en-US" sz="2400" b="1" dirty="0" smtClean="0">
                <a:latin typeface="Book Antiqua"/>
                <a:cs typeface="Book Antiqua"/>
              </a:rPr>
              <a:t> </a:t>
            </a:r>
            <a:r>
              <a:rPr lang="en-US" sz="2400" b="1" dirty="0" err="1" smtClean="0">
                <a:latin typeface="Book Antiqua"/>
                <a:cs typeface="Book Antiqua"/>
              </a:rPr>
              <a:t>roccia</a:t>
            </a:r>
            <a:r>
              <a:rPr lang="en-US" sz="2400" b="1" dirty="0" smtClean="0">
                <a:latin typeface="Book Antiqua"/>
                <a:cs typeface="Book Antiqua"/>
              </a:rPr>
              <a:t> e </a:t>
            </a:r>
            <a:r>
              <a:rPr lang="en-US" sz="2400" b="1" dirty="0" err="1" smtClean="0">
                <a:latin typeface="Book Antiqua"/>
                <a:cs typeface="Book Antiqua"/>
              </a:rPr>
              <a:t>piramidi</a:t>
            </a:r>
            <a:r>
              <a:rPr lang="en-US" sz="2400" b="1" dirty="0" smtClean="0">
                <a:latin typeface="Book Antiqua"/>
                <a:cs typeface="Book Antiqua"/>
              </a:rPr>
              <a:t> </a:t>
            </a:r>
            <a:r>
              <a:rPr lang="en-US" sz="2400" b="1" dirty="0" err="1" smtClean="0">
                <a:latin typeface="Book Antiqua"/>
                <a:cs typeface="Book Antiqua"/>
              </a:rPr>
              <a:t>incompiute</a:t>
            </a:r>
            <a:endParaRPr lang="en-US" sz="2400" b="1" dirty="0">
              <a:latin typeface="Book Antiqua"/>
              <a:cs typeface="Book Antiqua"/>
            </a:endParaRPr>
          </a:p>
        </p:txBody>
      </p:sp>
      <p:pic>
        <p:nvPicPr>
          <p:cNvPr id="2" name="Picture 1" descr="Unipi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3045" y="4807053"/>
            <a:ext cx="1251832" cy="11363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158" y="5256543"/>
            <a:ext cx="987739" cy="9877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10940"/>
            <a:ext cx="3459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Helvetica"/>
                <a:cs typeface="Helvetica"/>
              </a:rPr>
              <a:t>Institute of Archaeology - London</a:t>
            </a:r>
            <a:endParaRPr lang="en-US" sz="1600" b="1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70850" y="6410940"/>
            <a:ext cx="40731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latin typeface="Helvetica"/>
                <a:cs typeface="Helvetica"/>
              </a:rPr>
              <a:t>Ecole</a:t>
            </a:r>
            <a:r>
              <a:rPr lang="en-US" sz="1600" b="1" dirty="0" smtClean="0">
                <a:latin typeface="Helvetica"/>
                <a:cs typeface="Helvetica"/>
              </a:rPr>
              <a:t> </a:t>
            </a:r>
            <a:r>
              <a:rPr lang="en-US" sz="1600" b="1" dirty="0" err="1" smtClean="0">
                <a:latin typeface="Helvetica"/>
                <a:cs typeface="Helvetica"/>
              </a:rPr>
              <a:t>Pratique</a:t>
            </a:r>
            <a:r>
              <a:rPr lang="en-US" sz="1600" b="1" dirty="0" smtClean="0">
                <a:latin typeface="Helvetica"/>
                <a:cs typeface="Helvetica"/>
              </a:rPr>
              <a:t> des </a:t>
            </a:r>
            <a:r>
              <a:rPr lang="en-US" sz="1600" b="1" dirty="0" err="1" smtClean="0">
                <a:latin typeface="Helvetica"/>
                <a:cs typeface="Helvetica"/>
              </a:rPr>
              <a:t>Hautes</a:t>
            </a:r>
            <a:r>
              <a:rPr lang="en-US" sz="1600" b="1" dirty="0" smtClean="0">
                <a:latin typeface="Helvetica"/>
                <a:cs typeface="Helvetica"/>
              </a:rPr>
              <a:t> Etudes-Paris</a:t>
            </a:r>
            <a:endParaRPr lang="en-US" sz="1600" b="1" dirty="0">
              <a:latin typeface="Helvetica"/>
              <a:cs typeface="Helvetic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2034" y="5375219"/>
            <a:ext cx="1464011" cy="82316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21106" y="5898053"/>
            <a:ext cx="2326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 smtClean="0">
                <a:latin typeface="Helvetica"/>
                <a:cs typeface="Helvetica"/>
              </a:rPr>
              <a:t>Università</a:t>
            </a:r>
            <a:r>
              <a:rPr lang="en-US" sz="2000" b="1" dirty="0" smtClean="0">
                <a:latin typeface="Helvetica"/>
                <a:cs typeface="Helvetica"/>
              </a:rPr>
              <a:t> di Pisa</a:t>
            </a:r>
            <a:endParaRPr lang="en-US" sz="20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22426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59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FFFFFF"/>
                </a:solidFill>
                <a:latin typeface="Helvetica"/>
                <a:cs typeface="Helvetica"/>
              </a:rPr>
              <a:t>Conformazione</a:t>
            </a:r>
            <a:r>
              <a:rPr lang="en-US" sz="3600" dirty="0" smtClean="0">
                <a:solidFill>
                  <a:srgbClr val="FFFFFF"/>
                </a:solidFill>
                <a:latin typeface="Helvetica"/>
                <a:cs typeface="Helvetica"/>
              </a:rPr>
              <a:t> del </a:t>
            </a:r>
            <a:r>
              <a:rPr lang="en-US" sz="3600" dirty="0" err="1" smtClean="0">
                <a:solidFill>
                  <a:srgbClr val="FFFFFF"/>
                </a:solidFill>
                <a:latin typeface="Helvetica"/>
                <a:cs typeface="Helvetica"/>
              </a:rPr>
              <a:t>sito</a:t>
            </a:r>
            <a:endParaRPr lang="en-US" sz="36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30" y="1083601"/>
            <a:ext cx="8229600" cy="2775456"/>
          </a:xfrm>
          <a:solidFill>
            <a:srgbClr val="FFFFFF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 smtClean="0">
                <a:latin typeface="Helvetica"/>
                <a:cs typeface="Helvetica"/>
              </a:rPr>
              <a:t>Dati</a:t>
            </a:r>
            <a:r>
              <a:rPr lang="en-US" sz="2000" dirty="0" smtClean="0">
                <a:latin typeface="Helvetica"/>
                <a:cs typeface="Helvetica"/>
              </a:rPr>
              <a:t>: </a:t>
            </a:r>
          </a:p>
          <a:p>
            <a:pPr marL="0" indent="0">
              <a:buNone/>
            </a:pPr>
            <a:r>
              <a:rPr lang="en-US" sz="2000" dirty="0" smtClean="0">
                <a:latin typeface="Helvetica"/>
                <a:cs typeface="Helvetica"/>
              </a:rPr>
              <a:t>2 km </a:t>
            </a:r>
            <a:r>
              <a:rPr lang="en-US" sz="2000" dirty="0" err="1" smtClean="0">
                <a:latin typeface="Helvetica"/>
                <a:cs typeface="Helvetica"/>
              </a:rPr>
              <a:t>lunghezza</a:t>
            </a:r>
            <a:r>
              <a:rPr lang="en-US" sz="2000" dirty="0" smtClean="0">
                <a:latin typeface="Helvetica"/>
                <a:cs typeface="Helvetica"/>
              </a:rPr>
              <a:t> x 300 m</a:t>
            </a:r>
          </a:p>
          <a:p>
            <a:pPr marL="0" indent="0">
              <a:buNone/>
            </a:pPr>
            <a:r>
              <a:rPr lang="en-US" sz="2000" dirty="0" err="1" smtClean="0">
                <a:latin typeface="Helvetica"/>
                <a:cs typeface="Helvetica"/>
              </a:rPr>
              <a:t>situato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sulla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riva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est</a:t>
            </a:r>
            <a:r>
              <a:rPr lang="en-US" sz="2000" dirty="0" smtClean="0">
                <a:latin typeface="Helvetica"/>
                <a:cs typeface="Helvetica"/>
              </a:rPr>
              <a:t> del </a:t>
            </a:r>
            <a:r>
              <a:rPr lang="en-US" sz="2000" dirty="0" err="1" smtClean="0">
                <a:latin typeface="Helvetica"/>
                <a:cs typeface="Helvetica"/>
              </a:rPr>
              <a:t>Nilo</a:t>
            </a:r>
            <a:r>
              <a:rPr lang="en-US" sz="2000" dirty="0" smtClean="0">
                <a:latin typeface="Helvetica"/>
                <a:cs typeface="Helvetica"/>
              </a:rPr>
              <a:t> (</a:t>
            </a:r>
            <a:r>
              <a:rPr lang="en-US" sz="2000" dirty="0" err="1" smtClean="0">
                <a:latin typeface="Helvetica"/>
                <a:cs typeface="Helvetica"/>
              </a:rPr>
              <a:t>facilmente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raggiungibile</a:t>
            </a:r>
            <a:r>
              <a:rPr lang="en-US" sz="2000" dirty="0" smtClean="0">
                <a:latin typeface="Helvetica"/>
                <a:cs typeface="Helvetica"/>
              </a:rPr>
              <a:t> dal </a:t>
            </a:r>
            <a:r>
              <a:rPr lang="en-US" sz="2000" dirty="0" err="1" smtClean="0">
                <a:latin typeface="Helvetica"/>
                <a:cs typeface="Helvetica"/>
              </a:rPr>
              <a:t>centro</a:t>
            </a:r>
            <a:r>
              <a:rPr lang="en-US" sz="2000" dirty="0" smtClean="0">
                <a:latin typeface="Helvetica"/>
                <a:cs typeface="Helvetica"/>
              </a:rPr>
              <a:t> di </a:t>
            </a:r>
            <a:r>
              <a:rPr lang="en-US" sz="2000" dirty="0" err="1" smtClean="0">
                <a:latin typeface="Helvetica"/>
                <a:cs typeface="Helvetica"/>
              </a:rPr>
              <a:t>Minia</a:t>
            </a:r>
            <a:r>
              <a:rPr lang="en-US" sz="2000" dirty="0" smtClean="0">
                <a:latin typeface="Helvetica"/>
                <a:cs typeface="Helvetica"/>
              </a:rPr>
              <a:t>)</a:t>
            </a:r>
          </a:p>
          <a:p>
            <a:pPr marL="0" indent="0">
              <a:buNone/>
            </a:pPr>
            <a:r>
              <a:rPr lang="en-US" sz="2000" dirty="0" smtClean="0">
                <a:latin typeface="Helvetica"/>
                <a:cs typeface="Helvetica"/>
              </a:rPr>
              <a:t>la </a:t>
            </a:r>
            <a:r>
              <a:rPr lang="en-US" sz="2000" dirty="0" err="1" smtClean="0">
                <a:latin typeface="Helvetica"/>
                <a:cs typeface="Helvetica"/>
              </a:rPr>
              <a:t>zona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alluvionale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è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ridotta</a:t>
            </a:r>
            <a:r>
              <a:rPr lang="en-US" sz="2000" dirty="0" smtClean="0">
                <a:latin typeface="Helvetica"/>
                <a:cs typeface="Helvetica"/>
              </a:rPr>
              <a:t> (200 </a:t>
            </a:r>
            <a:r>
              <a:rPr lang="en-US" sz="2000" dirty="0" err="1" smtClean="0">
                <a:latin typeface="Helvetica"/>
                <a:cs typeface="Helvetica"/>
              </a:rPr>
              <a:t>metri</a:t>
            </a:r>
            <a:r>
              <a:rPr lang="en-US" sz="2000" dirty="0" smtClean="0">
                <a:latin typeface="Helvetica"/>
                <a:cs typeface="Helvetica"/>
              </a:rPr>
              <a:t>) e non </a:t>
            </a:r>
            <a:r>
              <a:rPr lang="en-US" sz="2000" dirty="0" err="1" smtClean="0">
                <a:latin typeface="Helvetica"/>
                <a:cs typeface="Helvetica"/>
              </a:rPr>
              <a:t>è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esplorata</a:t>
            </a:r>
            <a:endParaRPr lang="en-US" sz="20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000" dirty="0" smtClean="0">
                <a:latin typeface="Helvetica"/>
                <a:cs typeface="Helvetica"/>
              </a:rPr>
              <a:t>la </a:t>
            </a:r>
            <a:r>
              <a:rPr lang="en-US" sz="2000" dirty="0" err="1" smtClean="0">
                <a:latin typeface="Helvetica"/>
                <a:cs typeface="Helvetica"/>
              </a:rPr>
              <a:t>zona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rocciosa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alterna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sedimenti</a:t>
            </a:r>
            <a:r>
              <a:rPr lang="en-US" sz="2000" dirty="0" smtClean="0">
                <a:latin typeface="Helvetica"/>
                <a:cs typeface="Helvetica"/>
              </a:rPr>
              <a:t> di </a:t>
            </a:r>
            <a:r>
              <a:rPr lang="en-US" sz="2000" dirty="0" err="1" smtClean="0">
                <a:latin typeface="Helvetica"/>
                <a:cs typeface="Helvetica"/>
              </a:rPr>
              <a:t>arenaria</a:t>
            </a:r>
            <a:r>
              <a:rPr lang="en-US" sz="2000" dirty="0" smtClean="0">
                <a:latin typeface="Helvetica"/>
                <a:cs typeface="Helvetica"/>
              </a:rPr>
              <a:t>, </a:t>
            </a:r>
            <a:r>
              <a:rPr lang="en-US" sz="2000" dirty="0" err="1" smtClean="0">
                <a:latin typeface="Helvetica"/>
                <a:cs typeface="Helvetica"/>
              </a:rPr>
              <a:t>marna</a:t>
            </a:r>
            <a:r>
              <a:rPr lang="en-US" sz="2000" dirty="0" smtClean="0">
                <a:latin typeface="Helvetica"/>
                <a:cs typeface="Helvetica"/>
              </a:rPr>
              <a:t>, e </a:t>
            </a:r>
            <a:r>
              <a:rPr lang="en-US" sz="2000" dirty="0" err="1" smtClean="0">
                <a:latin typeface="Helvetica"/>
                <a:cs typeface="Helvetica"/>
              </a:rPr>
              <a:t>calcare</a:t>
            </a: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4" name="Picture 3" descr="Schermata 2018-10-28 alle 19.26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2682" y="3343558"/>
            <a:ext cx="5304118" cy="351444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138706" y="3989294"/>
            <a:ext cx="3795059" cy="25400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3435700" y="3242235"/>
            <a:ext cx="980590" cy="1434353"/>
          </a:xfrm>
          <a:custGeom>
            <a:avLst/>
            <a:gdLst>
              <a:gd name="connsiteX0" fmla="*/ 882300 w 980590"/>
              <a:gd name="connsiteY0" fmla="*/ 209177 h 1434353"/>
              <a:gd name="connsiteX1" fmla="*/ 867359 w 980590"/>
              <a:gd name="connsiteY1" fmla="*/ 343647 h 1434353"/>
              <a:gd name="connsiteX2" fmla="*/ 837476 w 980590"/>
              <a:gd name="connsiteY2" fmla="*/ 373530 h 1434353"/>
              <a:gd name="connsiteX3" fmla="*/ 807594 w 980590"/>
              <a:gd name="connsiteY3" fmla="*/ 418353 h 1434353"/>
              <a:gd name="connsiteX4" fmla="*/ 792653 w 980590"/>
              <a:gd name="connsiteY4" fmla="*/ 463177 h 1434353"/>
              <a:gd name="connsiteX5" fmla="*/ 762771 w 980590"/>
              <a:gd name="connsiteY5" fmla="*/ 642471 h 1434353"/>
              <a:gd name="connsiteX6" fmla="*/ 732888 w 980590"/>
              <a:gd name="connsiteY6" fmla="*/ 687294 h 1434353"/>
              <a:gd name="connsiteX7" fmla="*/ 703006 w 980590"/>
              <a:gd name="connsiteY7" fmla="*/ 806824 h 1434353"/>
              <a:gd name="connsiteX8" fmla="*/ 688065 w 980590"/>
              <a:gd name="connsiteY8" fmla="*/ 851647 h 1434353"/>
              <a:gd name="connsiteX9" fmla="*/ 658182 w 980590"/>
              <a:gd name="connsiteY9" fmla="*/ 896471 h 1434353"/>
              <a:gd name="connsiteX10" fmla="*/ 628300 w 980590"/>
              <a:gd name="connsiteY10" fmla="*/ 1016000 h 1434353"/>
              <a:gd name="connsiteX11" fmla="*/ 583476 w 980590"/>
              <a:gd name="connsiteY11" fmla="*/ 1165412 h 1434353"/>
              <a:gd name="connsiteX12" fmla="*/ 538653 w 980590"/>
              <a:gd name="connsiteY12" fmla="*/ 1329765 h 1434353"/>
              <a:gd name="connsiteX13" fmla="*/ 508771 w 980590"/>
              <a:gd name="connsiteY13" fmla="*/ 1374589 h 1434353"/>
              <a:gd name="connsiteX14" fmla="*/ 493829 w 980590"/>
              <a:gd name="connsiteY14" fmla="*/ 1419412 h 1434353"/>
              <a:gd name="connsiteX15" fmla="*/ 449006 w 980590"/>
              <a:gd name="connsiteY15" fmla="*/ 1434353 h 1434353"/>
              <a:gd name="connsiteX16" fmla="*/ 389241 w 980590"/>
              <a:gd name="connsiteY16" fmla="*/ 1314824 h 1434353"/>
              <a:gd name="connsiteX17" fmla="*/ 359359 w 980590"/>
              <a:gd name="connsiteY17" fmla="*/ 1060824 h 1434353"/>
              <a:gd name="connsiteX18" fmla="*/ 329476 w 980590"/>
              <a:gd name="connsiteY18" fmla="*/ 971177 h 1434353"/>
              <a:gd name="connsiteX19" fmla="*/ 299594 w 980590"/>
              <a:gd name="connsiteY19" fmla="*/ 821765 h 1434353"/>
              <a:gd name="connsiteX20" fmla="*/ 254771 w 980590"/>
              <a:gd name="connsiteY20" fmla="*/ 762000 h 1434353"/>
              <a:gd name="connsiteX21" fmla="*/ 224888 w 980590"/>
              <a:gd name="connsiteY21" fmla="*/ 702236 h 1434353"/>
              <a:gd name="connsiteX22" fmla="*/ 195006 w 980590"/>
              <a:gd name="connsiteY22" fmla="*/ 612589 h 1434353"/>
              <a:gd name="connsiteX23" fmla="*/ 165124 w 980590"/>
              <a:gd name="connsiteY23" fmla="*/ 567765 h 1434353"/>
              <a:gd name="connsiteX24" fmla="*/ 135241 w 980590"/>
              <a:gd name="connsiteY24" fmla="*/ 478118 h 1434353"/>
              <a:gd name="connsiteX25" fmla="*/ 120300 w 980590"/>
              <a:gd name="connsiteY25" fmla="*/ 433294 h 1434353"/>
              <a:gd name="connsiteX26" fmla="*/ 90418 w 980590"/>
              <a:gd name="connsiteY26" fmla="*/ 373530 h 1434353"/>
              <a:gd name="connsiteX27" fmla="*/ 75476 w 980590"/>
              <a:gd name="connsiteY27" fmla="*/ 328706 h 1434353"/>
              <a:gd name="connsiteX28" fmla="*/ 45594 w 980590"/>
              <a:gd name="connsiteY28" fmla="*/ 283883 h 1434353"/>
              <a:gd name="connsiteX29" fmla="*/ 30653 w 980590"/>
              <a:gd name="connsiteY29" fmla="*/ 239059 h 1434353"/>
              <a:gd name="connsiteX30" fmla="*/ 771 w 980590"/>
              <a:gd name="connsiteY30" fmla="*/ 194236 h 1434353"/>
              <a:gd name="connsiteX31" fmla="*/ 45594 w 980590"/>
              <a:gd name="connsiteY31" fmla="*/ 89647 h 1434353"/>
              <a:gd name="connsiteX32" fmla="*/ 105359 w 980590"/>
              <a:gd name="connsiteY32" fmla="*/ 74706 h 1434353"/>
              <a:gd name="connsiteX33" fmla="*/ 180065 w 980590"/>
              <a:gd name="connsiteY33" fmla="*/ 44824 h 1434353"/>
              <a:gd name="connsiteX34" fmla="*/ 209947 w 980590"/>
              <a:gd name="connsiteY34" fmla="*/ 14941 h 1434353"/>
              <a:gd name="connsiteX35" fmla="*/ 254771 w 980590"/>
              <a:gd name="connsiteY35" fmla="*/ 0 h 1434353"/>
              <a:gd name="connsiteX36" fmla="*/ 613359 w 980590"/>
              <a:gd name="connsiteY36" fmla="*/ 14941 h 1434353"/>
              <a:gd name="connsiteX37" fmla="*/ 807594 w 980590"/>
              <a:gd name="connsiteY37" fmla="*/ 44824 h 1434353"/>
              <a:gd name="connsiteX38" fmla="*/ 882300 w 980590"/>
              <a:gd name="connsiteY38" fmla="*/ 59765 h 1434353"/>
              <a:gd name="connsiteX39" fmla="*/ 971947 w 980590"/>
              <a:gd name="connsiteY39" fmla="*/ 74706 h 1434353"/>
              <a:gd name="connsiteX40" fmla="*/ 971947 w 980590"/>
              <a:gd name="connsiteY40" fmla="*/ 164353 h 143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80590" h="1434353">
                <a:moveTo>
                  <a:pt x="882300" y="209177"/>
                </a:moveTo>
                <a:cubicBezTo>
                  <a:pt x="877320" y="254000"/>
                  <a:pt x="879225" y="300137"/>
                  <a:pt x="867359" y="343647"/>
                </a:cubicBezTo>
                <a:cubicBezTo>
                  <a:pt x="863652" y="357238"/>
                  <a:pt x="846276" y="362530"/>
                  <a:pt x="837476" y="373530"/>
                </a:cubicBezTo>
                <a:cubicBezTo>
                  <a:pt x="826258" y="387552"/>
                  <a:pt x="817555" y="403412"/>
                  <a:pt x="807594" y="418353"/>
                </a:cubicBezTo>
                <a:cubicBezTo>
                  <a:pt x="802614" y="433294"/>
                  <a:pt x="795742" y="447733"/>
                  <a:pt x="792653" y="463177"/>
                </a:cubicBezTo>
                <a:cubicBezTo>
                  <a:pt x="780771" y="522589"/>
                  <a:pt x="796381" y="592058"/>
                  <a:pt x="762771" y="642471"/>
                </a:cubicBezTo>
                <a:lnTo>
                  <a:pt x="732888" y="687294"/>
                </a:lnTo>
                <a:cubicBezTo>
                  <a:pt x="722927" y="727137"/>
                  <a:pt x="715993" y="767862"/>
                  <a:pt x="703006" y="806824"/>
                </a:cubicBezTo>
                <a:cubicBezTo>
                  <a:pt x="698026" y="821765"/>
                  <a:pt x="695108" y="837561"/>
                  <a:pt x="688065" y="851647"/>
                </a:cubicBezTo>
                <a:cubicBezTo>
                  <a:pt x="680034" y="867708"/>
                  <a:pt x="668143" y="881530"/>
                  <a:pt x="658182" y="896471"/>
                </a:cubicBezTo>
                <a:cubicBezTo>
                  <a:pt x="648221" y="936314"/>
                  <a:pt x="641287" y="977038"/>
                  <a:pt x="628300" y="1016000"/>
                </a:cubicBezTo>
                <a:cubicBezTo>
                  <a:pt x="603474" y="1090478"/>
                  <a:pt x="598528" y="1097678"/>
                  <a:pt x="583476" y="1165412"/>
                </a:cubicBezTo>
                <a:cubicBezTo>
                  <a:pt x="574120" y="1207511"/>
                  <a:pt x="561976" y="1294780"/>
                  <a:pt x="538653" y="1329765"/>
                </a:cubicBezTo>
                <a:cubicBezTo>
                  <a:pt x="528692" y="1344706"/>
                  <a:pt x="516802" y="1358528"/>
                  <a:pt x="508771" y="1374589"/>
                </a:cubicBezTo>
                <a:cubicBezTo>
                  <a:pt x="501728" y="1388676"/>
                  <a:pt x="504966" y="1408276"/>
                  <a:pt x="493829" y="1419412"/>
                </a:cubicBezTo>
                <a:cubicBezTo>
                  <a:pt x="482693" y="1430548"/>
                  <a:pt x="463947" y="1429373"/>
                  <a:pt x="449006" y="1434353"/>
                </a:cubicBezTo>
                <a:cubicBezTo>
                  <a:pt x="420082" y="1390967"/>
                  <a:pt x="402141" y="1370725"/>
                  <a:pt x="389241" y="1314824"/>
                </a:cubicBezTo>
                <a:cubicBezTo>
                  <a:pt x="378147" y="1266751"/>
                  <a:pt x="368130" y="1104680"/>
                  <a:pt x="359359" y="1060824"/>
                </a:cubicBezTo>
                <a:cubicBezTo>
                  <a:pt x="353181" y="1029937"/>
                  <a:pt x="329476" y="971177"/>
                  <a:pt x="329476" y="971177"/>
                </a:cubicBezTo>
                <a:cubicBezTo>
                  <a:pt x="326191" y="948184"/>
                  <a:pt x="319462" y="856535"/>
                  <a:pt x="299594" y="821765"/>
                </a:cubicBezTo>
                <a:cubicBezTo>
                  <a:pt x="287239" y="800144"/>
                  <a:pt x="267969" y="783117"/>
                  <a:pt x="254771" y="762000"/>
                </a:cubicBezTo>
                <a:cubicBezTo>
                  <a:pt x="242966" y="743113"/>
                  <a:pt x="233160" y="722916"/>
                  <a:pt x="224888" y="702236"/>
                </a:cubicBezTo>
                <a:cubicBezTo>
                  <a:pt x="213190" y="672990"/>
                  <a:pt x="212478" y="638798"/>
                  <a:pt x="195006" y="612589"/>
                </a:cubicBezTo>
                <a:cubicBezTo>
                  <a:pt x="185045" y="597648"/>
                  <a:pt x="172417" y="584174"/>
                  <a:pt x="165124" y="567765"/>
                </a:cubicBezTo>
                <a:cubicBezTo>
                  <a:pt x="152331" y="538981"/>
                  <a:pt x="145202" y="508000"/>
                  <a:pt x="135241" y="478118"/>
                </a:cubicBezTo>
                <a:cubicBezTo>
                  <a:pt x="130261" y="463177"/>
                  <a:pt x="127343" y="447381"/>
                  <a:pt x="120300" y="433294"/>
                </a:cubicBezTo>
                <a:cubicBezTo>
                  <a:pt x="110339" y="413373"/>
                  <a:pt x="99192" y="394002"/>
                  <a:pt x="90418" y="373530"/>
                </a:cubicBezTo>
                <a:cubicBezTo>
                  <a:pt x="84214" y="359054"/>
                  <a:pt x="82520" y="342793"/>
                  <a:pt x="75476" y="328706"/>
                </a:cubicBezTo>
                <a:cubicBezTo>
                  <a:pt x="67445" y="312645"/>
                  <a:pt x="55555" y="298824"/>
                  <a:pt x="45594" y="283883"/>
                </a:cubicBezTo>
                <a:cubicBezTo>
                  <a:pt x="40614" y="268942"/>
                  <a:pt x="37696" y="253146"/>
                  <a:pt x="30653" y="239059"/>
                </a:cubicBezTo>
                <a:cubicBezTo>
                  <a:pt x="22623" y="222998"/>
                  <a:pt x="2998" y="212054"/>
                  <a:pt x="771" y="194236"/>
                </a:cubicBezTo>
                <a:cubicBezTo>
                  <a:pt x="-3528" y="159842"/>
                  <a:pt x="9960" y="107464"/>
                  <a:pt x="45594" y="89647"/>
                </a:cubicBezTo>
                <a:cubicBezTo>
                  <a:pt x="63961" y="80463"/>
                  <a:pt x="85878" y="81200"/>
                  <a:pt x="105359" y="74706"/>
                </a:cubicBezTo>
                <a:cubicBezTo>
                  <a:pt x="130803" y="66225"/>
                  <a:pt x="155163" y="54785"/>
                  <a:pt x="180065" y="44824"/>
                </a:cubicBezTo>
                <a:cubicBezTo>
                  <a:pt x="190026" y="34863"/>
                  <a:pt x="197868" y="22189"/>
                  <a:pt x="209947" y="14941"/>
                </a:cubicBezTo>
                <a:cubicBezTo>
                  <a:pt x="223452" y="6838"/>
                  <a:pt x="239021" y="0"/>
                  <a:pt x="254771" y="0"/>
                </a:cubicBezTo>
                <a:cubicBezTo>
                  <a:pt x="374404" y="0"/>
                  <a:pt x="493830" y="9961"/>
                  <a:pt x="613359" y="14941"/>
                </a:cubicBezTo>
                <a:cubicBezTo>
                  <a:pt x="714322" y="48598"/>
                  <a:pt x="615001" y="19145"/>
                  <a:pt x="807594" y="44824"/>
                </a:cubicBezTo>
                <a:cubicBezTo>
                  <a:pt x="832766" y="48180"/>
                  <a:pt x="857314" y="55222"/>
                  <a:pt x="882300" y="59765"/>
                </a:cubicBezTo>
                <a:cubicBezTo>
                  <a:pt x="912106" y="65184"/>
                  <a:pt x="952232" y="51705"/>
                  <a:pt x="971947" y="74706"/>
                </a:cubicBezTo>
                <a:cubicBezTo>
                  <a:pt x="991394" y="97394"/>
                  <a:pt x="971947" y="134471"/>
                  <a:pt x="971947" y="164353"/>
                </a:cubicBezTo>
              </a:path>
            </a:pathLst>
          </a:custGeom>
          <a:solidFill>
            <a:srgbClr val="FFFF00">
              <a:alpha val="17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11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Importanza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scientifica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 del 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sito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107811"/>
          </a:xfrm>
          <a:solidFill>
            <a:srgbClr val="FFFFFF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dirty="0" smtClean="0">
                <a:latin typeface="Helvetica"/>
                <a:cs typeface="Helvetica"/>
              </a:rPr>
              <a:t>Un </a:t>
            </a:r>
            <a:r>
              <a:rPr lang="en-US" sz="2000" dirty="0" err="1" smtClean="0">
                <a:latin typeface="Helvetica"/>
                <a:cs typeface="Helvetica"/>
              </a:rPr>
              <a:t>sito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che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testimonia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b="1" dirty="0" err="1" smtClean="0">
                <a:latin typeface="Helvetica"/>
                <a:cs typeface="Helvetica"/>
              </a:rPr>
              <a:t>tutta</a:t>
            </a:r>
            <a:r>
              <a:rPr lang="en-US" sz="2000" b="1" dirty="0" smtClean="0">
                <a:latin typeface="Helvetica"/>
                <a:cs typeface="Helvetica"/>
              </a:rPr>
              <a:t> la </a:t>
            </a:r>
            <a:r>
              <a:rPr lang="en-US" sz="2000" b="1" dirty="0" err="1" smtClean="0">
                <a:latin typeface="Helvetica"/>
                <a:cs typeface="Helvetica"/>
              </a:rPr>
              <a:t>storia</a:t>
            </a:r>
            <a:r>
              <a:rPr lang="en-US" sz="2000" b="1" dirty="0" smtClean="0">
                <a:latin typeface="Helvetica"/>
                <a:cs typeface="Helvetica"/>
              </a:rPr>
              <a:t> </a:t>
            </a:r>
            <a:r>
              <a:rPr lang="en-US" sz="2000" b="1" dirty="0" err="1" smtClean="0">
                <a:latin typeface="Helvetica"/>
                <a:cs typeface="Helvetica"/>
              </a:rPr>
              <a:t>egiziana</a:t>
            </a:r>
            <a:r>
              <a:rPr lang="en-US" sz="2000" b="1" dirty="0" smtClean="0">
                <a:latin typeface="Helvetica"/>
                <a:cs typeface="Helvetica"/>
              </a:rPr>
              <a:t> </a:t>
            </a:r>
            <a:r>
              <a:rPr lang="en-US" sz="2000" dirty="0" smtClean="0">
                <a:latin typeface="Helvetica"/>
                <a:cs typeface="Helvetica"/>
              </a:rPr>
              <a:t>dal </a:t>
            </a:r>
            <a:r>
              <a:rPr lang="en-US" sz="2000" dirty="0" err="1" smtClean="0">
                <a:latin typeface="Helvetica"/>
                <a:cs typeface="Helvetica"/>
              </a:rPr>
              <a:t>periodo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Predinastico</a:t>
            </a:r>
            <a:r>
              <a:rPr lang="en-US" sz="2000" dirty="0" smtClean="0">
                <a:latin typeface="Helvetica"/>
                <a:cs typeface="Helvetica"/>
              </a:rPr>
              <a:t> (ca. 4000 </a:t>
            </a:r>
            <a:r>
              <a:rPr lang="en-US" sz="2000" dirty="0" err="1" smtClean="0">
                <a:latin typeface="Helvetica"/>
                <a:cs typeface="Helvetica"/>
              </a:rPr>
              <a:t>a.C</a:t>
            </a:r>
            <a:r>
              <a:rPr lang="en-US" sz="2000" dirty="0" smtClean="0">
                <a:latin typeface="Helvetica"/>
                <a:cs typeface="Helvetica"/>
              </a:rPr>
              <a:t>.) </a:t>
            </a:r>
            <a:r>
              <a:rPr lang="en-US" sz="2000" dirty="0" err="1" smtClean="0">
                <a:latin typeface="Helvetica"/>
                <a:cs typeface="Helvetica"/>
              </a:rPr>
              <a:t>alla</a:t>
            </a:r>
            <a:r>
              <a:rPr lang="en-US" sz="2000" dirty="0" smtClean="0">
                <a:latin typeface="Helvetica"/>
                <a:cs typeface="Helvetica"/>
              </a:rPr>
              <a:t> prima </a:t>
            </a:r>
            <a:r>
              <a:rPr lang="en-US" sz="2000" dirty="0" err="1" smtClean="0">
                <a:latin typeface="Helvetica"/>
                <a:cs typeface="Helvetica"/>
              </a:rPr>
              <a:t>fase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islamica</a:t>
            </a:r>
            <a:r>
              <a:rPr lang="en-US" sz="2000" dirty="0" smtClean="0">
                <a:latin typeface="Helvetica"/>
                <a:cs typeface="Helvetica"/>
              </a:rPr>
              <a:t> (ca. 700 </a:t>
            </a:r>
            <a:r>
              <a:rPr lang="en-US" sz="2000" dirty="0" err="1" smtClean="0">
                <a:latin typeface="Helvetica"/>
                <a:cs typeface="Helvetica"/>
              </a:rPr>
              <a:t>d.C.</a:t>
            </a:r>
            <a:r>
              <a:rPr lang="en-US" sz="2000" dirty="0" smtClean="0">
                <a:latin typeface="Helvetica"/>
                <a:cs typeface="Helvetica"/>
              </a:rPr>
              <a:t>) – </a:t>
            </a:r>
            <a:r>
              <a:rPr lang="en-US" sz="2000" dirty="0" err="1" smtClean="0">
                <a:latin typeface="Helvetica"/>
                <a:cs typeface="Helvetica"/>
              </a:rPr>
              <a:t>unica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fase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mancante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il</a:t>
            </a:r>
            <a:r>
              <a:rPr lang="en-US" sz="2000" dirty="0" smtClean="0">
                <a:latin typeface="Helvetica"/>
                <a:cs typeface="Helvetica"/>
              </a:rPr>
              <a:t> 2000–1550 </a:t>
            </a:r>
            <a:r>
              <a:rPr lang="en-US" sz="2000" dirty="0" err="1" smtClean="0">
                <a:latin typeface="Helvetica"/>
                <a:cs typeface="Helvetica"/>
              </a:rPr>
              <a:t>a.C</a:t>
            </a:r>
            <a:r>
              <a:rPr lang="en-US" sz="2000" dirty="0" smtClean="0">
                <a:latin typeface="Helvetica"/>
                <a:cs typeface="Helvetica"/>
              </a:rPr>
              <a:t>.)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5137614"/>
            <a:ext cx="8229600" cy="1548267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dirty="0" err="1" smtClean="0">
                <a:latin typeface="Helvetica"/>
                <a:cs typeface="Helvetica"/>
              </a:rPr>
              <a:t>Connessione</a:t>
            </a:r>
            <a:r>
              <a:rPr lang="en-US" sz="2000" dirty="0" smtClean="0">
                <a:latin typeface="Helvetica"/>
                <a:cs typeface="Helvetica"/>
              </a:rPr>
              <a:t> con </a:t>
            </a:r>
            <a:r>
              <a:rPr lang="en-US" sz="2000" dirty="0" err="1" smtClean="0">
                <a:latin typeface="Helvetica"/>
                <a:cs typeface="Helvetica"/>
              </a:rPr>
              <a:t>il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mondo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europeo</a:t>
            </a:r>
            <a:r>
              <a:rPr lang="en-US" sz="2000" dirty="0" smtClean="0">
                <a:latin typeface="Helvetica"/>
                <a:cs typeface="Helvetica"/>
              </a:rPr>
              <a:t>: le prime </a:t>
            </a:r>
            <a:r>
              <a:rPr lang="en-US" sz="2000" dirty="0" err="1" smtClean="0">
                <a:latin typeface="Helvetica"/>
                <a:cs typeface="Helvetica"/>
              </a:rPr>
              <a:t>esplorazione</a:t>
            </a:r>
            <a:r>
              <a:rPr lang="en-US" sz="2000" dirty="0" smtClean="0">
                <a:latin typeface="Helvetica"/>
                <a:cs typeface="Helvetica"/>
              </a:rPr>
              <a:t> ad opera di Raymond Weill, </a:t>
            </a:r>
            <a:r>
              <a:rPr lang="en-US" sz="2000" dirty="0" err="1" smtClean="0">
                <a:latin typeface="Helvetica"/>
                <a:cs typeface="Helvetica"/>
              </a:rPr>
              <a:t>archeologo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francese</a:t>
            </a:r>
            <a:r>
              <a:rPr lang="en-US" sz="2000" dirty="0" smtClean="0">
                <a:latin typeface="Helvetica"/>
                <a:cs typeface="Helvetica"/>
              </a:rPr>
              <a:t> = dal </a:t>
            </a:r>
            <a:r>
              <a:rPr lang="en-US" sz="2000" b="1" dirty="0" smtClean="0">
                <a:latin typeface="Helvetica"/>
                <a:cs typeface="Helvetica"/>
              </a:rPr>
              <a:t>1912 al 1933</a:t>
            </a:r>
          </a:p>
          <a:p>
            <a:pPr marL="0" indent="0" algn="ctr">
              <a:buFont typeface="Arial"/>
              <a:buNone/>
            </a:pPr>
            <a:endParaRPr lang="en-US" sz="2000" dirty="0">
              <a:latin typeface="Helvetica"/>
              <a:cs typeface="Helvetica"/>
            </a:endParaRPr>
          </a:p>
          <a:p>
            <a:pPr marL="0" indent="0" algn="ctr">
              <a:buFont typeface="Arial"/>
              <a:buNone/>
            </a:pPr>
            <a:r>
              <a:rPr lang="en-US" sz="2000" dirty="0" smtClean="0">
                <a:latin typeface="Helvetica"/>
                <a:cs typeface="Helvetica"/>
              </a:rPr>
              <a:t>Il </a:t>
            </a:r>
            <a:r>
              <a:rPr lang="en-US" sz="2000" dirty="0" err="1" smtClean="0">
                <a:latin typeface="Helvetica"/>
                <a:cs typeface="Helvetica"/>
              </a:rPr>
              <a:t>materiale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archeologico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proveniente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dai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suoi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scavi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è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nei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musei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francesi</a:t>
            </a:r>
            <a:r>
              <a:rPr lang="en-US" sz="2000" dirty="0" smtClean="0">
                <a:latin typeface="Helvetica"/>
                <a:cs typeface="Helvetica"/>
              </a:rPr>
              <a:t>, in </a:t>
            </a:r>
            <a:r>
              <a:rPr lang="en-US" sz="2000" dirty="0" err="1" smtClean="0">
                <a:latin typeface="Helvetica"/>
                <a:cs typeface="Helvetica"/>
              </a:rPr>
              <a:t>particolare</a:t>
            </a:r>
            <a:r>
              <a:rPr lang="en-US" sz="2000" dirty="0" smtClean="0">
                <a:latin typeface="Helvetica"/>
                <a:cs typeface="Helvetica"/>
              </a:rPr>
              <a:t> al </a:t>
            </a:r>
            <a:r>
              <a:rPr lang="en-US" sz="2000" b="1" dirty="0" smtClean="0">
                <a:latin typeface="Helvetica"/>
                <a:cs typeface="Helvetica"/>
              </a:rPr>
              <a:t>MUSEO DEL LOUVRE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3894530"/>
            <a:ext cx="8229600" cy="807236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dirty="0" err="1" smtClean="0">
                <a:latin typeface="Helvetica"/>
                <a:cs typeface="Helvetica"/>
              </a:rPr>
              <a:t>Una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occupazione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così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lunga</a:t>
            </a:r>
            <a:r>
              <a:rPr lang="en-US" sz="2000" dirty="0" smtClean="0">
                <a:latin typeface="Helvetica"/>
                <a:cs typeface="Helvetica"/>
              </a:rPr>
              <a:t> ha </a:t>
            </a:r>
            <a:r>
              <a:rPr lang="en-US" sz="2000" dirty="0" err="1" smtClean="0">
                <a:latin typeface="Helvetica"/>
                <a:cs typeface="Helvetica"/>
              </a:rPr>
              <a:t>lasciato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numerosi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b="1" dirty="0" err="1" smtClean="0">
                <a:latin typeface="Helvetica"/>
                <a:cs typeface="Helvetica"/>
              </a:rPr>
              <a:t>contesti</a:t>
            </a:r>
            <a:r>
              <a:rPr lang="en-US" sz="2000" b="1" dirty="0" smtClean="0">
                <a:latin typeface="Helvetica"/>
                <a:cs typeface="Helvetica"/>
              </a:rPr>
              <a:t> </a:t>
            </a:r>
            <a:r>
              <a:rPr lang="en-US" sz="2000" b="1" dirty="0" err="1" smtClean="0">
                <a:latin typeface="Helvetica"/>
                <a:cs typeface="Helvetica"/>
              </a:rPr>
              <a:t>archeologici</a:t>
            </a:r>
            <a:r>
              <a:rPr lang="en-US" sz="2000" b="1" dirty="0" smtClean="0">
                <a:latin typeface="Helvetica"/>
                <a:cs typeface="Helvetica"/>
              </a:rPr>
              <a:t> </a:t>
            </a:r>
            <a:r>
              <a:rPr lang="en-US" sz="2000" b="1" dirty="0" err="1" smtClean="0">
                <a:latin typeface="Helvetica"/>
                <a:cs typeface="Helvetica"/>
              </a:rPr>
              <a:t>ancora</a:t>
            </a:r>
            <a:r>
              <a:rPr lang="en-US" sz="2000" b="1" dirty="0" smtClean="0">
                <a:latin typeface="Helvetica"/>
                <a:cs typeface="Helvetica"/>
              </a:rPr>
              <a:t> </a:t>
            </a:r>
            <a:r>
              <a:rPr lang="en-US" sz="2000" b="1" dirty="0" err="1" smtClean="0">
                <a:latin typeface="Helvetica"/>
                <a:cs typeface="Helvetica"/>
              </a:rPr>
              <a:t>intatti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936910"/>
            <a:ext cx="8229600" cy="704372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dirty="0" smtClean="0">
                <a:latin typeface="Helvetica"/>
                <a:cs typeface="Helvetica"/>
              </a:rPr>
              <a:t>Un </a:t>
            </a:r>
            <a:r>
              <a:rPr lang="en-US" sz="2000" dirty="0" err="1" smtClean="0">
                <a:latin typeface="Helvetica"/>
                <a:cs typeface="Helvetica"/>
              </a:rPr>
              <a:t>sito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b="1" dirty="0" err="1" smtClean="0">
                <a:latin typeface="Helvetica"/>
                <a:cs typeface="Helvetica"/>
              </a:rPr>
              <a:t>poco</a:t>
            </a:r>
            <a:r>
              <a:rPr lang="en-US" sz="2000" b="1" dirty="0" smtClean="0">
                <a:latin typeface="Helvetica"/>
                <a:cs typeface="Helvetica"/>
              </a:rPr>
              <a:t> </a:t>
            </a:r>
            <a:r>
              <a:rPr lang="en-US" sz="2000" b="1" dirty="0" err="1" smtClean="0">
                <a:latin typeface="Helvetica"/>
                <a:cs typeface="Helvetica"/>
              </a:rPr>
              <a:t>esplorato</a:t>
            </a:r>
            <a:r>
              <a:rPr lang="en-US" sz="2000" b="1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perchè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considerato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marginale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rispetto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alla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più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ricca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Tebe</a:t>
            </a:r>
            <a:r>
              <a:rPr lang="en-US" sz="2000" dirty="0" smtClean="0">
                <a:latin typeface="Helvetica"/>
                <a:cs typeface="Helvetica"/>
              </a:rPr>
              <a:t> (Luxor) o </a:t>
            </a:r>
            <a:r>
              <a:rPr lang="en-US" sz="2000" dirty="0" err="1" smtClean="0">
                <a:latin typeface="Helvetica"/>
                <a:cs typeface="Helvetica"/>
              </a:rPr>
              <a:t>alla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più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famosa</a:t>
            </a:r>
            <a:r>
              <a:rPr lang="en-US" sz="2000" dirty="0" smtClean="0">
                <a:latin typeface="Helvetica"/>
                <a:cs typeface="Helvetica"/>
              </a:rPr>
              <a:t> Giza/Saqqara</a:t>
            </a:r>
            <a:endParaRPr 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69358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In 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parallelo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 = 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lavoro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 di 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ricerca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 e 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documentazione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presso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il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museo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 del Louvre per 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gli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oggetti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 da Zawyet</a:t>
            </a:r>
            <a:endParaRPr lang="en-US" sz="30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582095"/>
          </a:xfrm>
          <a:solidFill>
            <a:srgbClr val="FFFFFF"/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200" dirty="0" err="1" smtClean="0">
                <a:latin typeface="Helvetica"/>
                <a:cs typeface="Helvetica"/>
              </a:rPr>
              <a:t>Nel</a:t>
            </a:r>
            <a:r>
              <a:rPr lang="en-US" sz="2200" dirty="0" smtClean="0">
                <a:latin typeface="Helvetica"/>
                <a:cs typeface="Helvetica"/>
              </a:rPr>
              <a:t> 1992</a:t>
            </a:r>
            <a:r>
              <a:rPr lang="en-US" sz="2200" dirty="0">
                <a:latin typeface="Helvetica"/>
                <a:cs typeface="Helvetica"/>
              </a:rPr>
              <a:t>, </a:t>
            </a:r>
            <a:r>
              <a:rPr lang="en-US" sz="2200" dirty="0" err="1" smtClean="0">
                <a:latin typeface="Helvetica"/>
                <a:cs typeface="Helvetica"/>
              </a:rPr>
              <a:t>il</a:t>
            </a:r>
            <a:r>
              <a:rPr lang="en-US" sz="2200" dirty="0" smtClean="0">
                <a:latin typeface="Helvetica"/>
                <a:cs typeface="Helvetica"/>
              </a:rPr>
              <a:t> </a:t>
            </a:r>
            <a:r>
              <a:rPr lang="en-US" sz="2200" dirty="0" err="1" smtClean="0">
                <a:latin typeface="Helvetica"/>
                <a:cs typeface="Helvetica"/>
              </a:rPr>
              <a:t>Museo</a:t>
            </a:r>
            <a:r>
              <a:rPr lang="en-US" sz="2200" dirty="0" smtClean="0">
                <a:latin typeface="Helvetica"/>
                <a:cs typeface="Helvetica"/>
              </a:rPr>
              <a:t> del Louvre ha </a:t>
            </a:r>
            <a:r>
              <a:rPr lang="en-US" sz="2200" dirty="0" err="1" smtClean="0">
                <a:latin typeface="Helvetica"/>
                <a:cs typeface="Helvetica"/>
              </a:rPr>
              <a:t>ricevuto</a:t>
            </a:r>
            <a:r>
              <a:rPr lang="en-US" sz="2200" dirty="0" smtClean="0">
                <a:latin typeface="Helvetica"/>
                <a:cs typeface="Helvetica"/>
              </a:rPr>
              <a:t> la </a:t>
            </a:r>
            <a:r>
              <a:rPr lang="en-US" sz="2200" dirty="0" err="1" smtClean="0">
                <a:latin typeface="Helvetica"/>
                <a:cs typeface="Helvetica"/>
              </a:rPr>
              <a:t>collezione</a:t>
            </a:r>
            <a:r>
              <a:rPr lang="en-US" sz="2200" dirty="0" smtClean="0">
                <a:latin typeface="Helvetica"/>
                <a:cs typeface="Helvetica"/>
              </a:rPr>
              <a:t> Raymond Weill, </a:t>
            </a:r>
            <a:r>
              <a:rPr lang="en-US" sz="2200" dirty="0" err="1" smtClean="0">
                <a:latin typeface="Helvetica"/>
                <a:cs typeface="Helvetica"/>
              </a:rPr>
              <a:t>formata</a:t>
            </a:r>
            <a:r>
              <a:rPr lang="en-US" sz="2200" dirty="0" smtClean="0">
                <a:latin typeface="Helvetica"/>
                <a:cs typeface="Helvetica"/>
              </a:rPr>
              <a:t> da </a:t>
            </a:r>
            <a:r>
              <a:rPr lang="en-US" sz="2200" dirty="0" err="1" smtClean="0">
                <a:latin typeface="Helvetica"/>
                <a:cs typeface="Helvetica"/>
              </a:rPr>
              <a:t>oltre</a:t>
            </a:r>
            <a:r>
              <a:rPr lang="en-US" sz="2200" dirty="0" smtClean="0">
                <a:latin typeface="Helvetica"/>
                <a:cs typeface="Helvetica"/>
              </a:rPr>
              <a:t> </a:t>
            </a:r>
            <a:r>
              <a:rPr lang="en-US" sz="2200" b="1" dirty="0" smtClean="0">
                <a:latin typeface="Helvetica"/>
                <a:cs typeface="Helvetica"/>
              </a:rPr>
              <a:t>550 </a:t>
            </a:r>
            <a:r>
              <a:rPr lang="en-US" sz="2200" b="1" dirty="0" err="1" smtClean="0">
                <a:latin typeface="Helvetica"/>
                <a:cs typeface="Helvetica"/>
              </a:rPr>
              <a:t>manufatti</a:t>
            </a:r>
            <a:r>
              <a:rPr lang="en-US" sz="2200" b="1" dirty="0" smtClean="0">
                <a:latin typeface="Helvetica"/>
                <a:cs typeface="Helvetica"/>
              </a:rPr>
              <a:t> </a:t>
            </a:r>
            <a:r>
              <a:rPr lang="en-US" sz="2200" dirty="0" err="1" smtClean="0">
                <a:latin typeface="Helvetica"/>
                <a:cs typeface="Helvetica"/>
              </a:rPr>
              <a:t>provenienti</a:t>
            </a:r>
            <a:r>
              <a:rPr lang="en-US" sz="2200" dirty="0" smtClean="0">
                <a:latin typeface="Helvetica"/>
                <a:cs typeface="Helvetica"/>
              </a:rPr>
              <a:t> da Zawyet Sultan = </a:t>
            </a:r>
            <a:r>
              <a:rPr lang="en-US" sz="2200" dirty="0" err="1" smtClean="0">
                <a:latin typeface="Helvetica"/>
                <a:cs typeface="Helvetica"/>
              </a:rPr>
              <a:t>perdita</a:t>
            </a:r>
            <a:r>
              <a:rPr lang="en-US" sz="2200" dirty="0" smtClean="0">
                <a:latin typeface="Helvetica"/>
                <a:cs typeface="Helvetica"/>
              </a:rPr>
              <a:t> di </a:t>
            </a:r>
            <a:r>
              <a:rPr lang="en-US" sz="2200" dirty="0" err="1" smtClean="0">
                <a:latin typeface="Helvetica"/>
                <a:cs typeface="Helvetica"/>
              </a:rPr>
              <a:t>informazioni</a:t>
            </a:r>
            <a:r>
              <a:rPr lang="en-US" sz="2200" dirty="0" smtClean="0">
                <a:latin typeface="Helvetica"/>
                <a:cs typeface="Helvetica"/>
              </a:rPr>
              <a:t> </a:t>
            </a:r>
            <a:r>
              <a:rPr lang="en-US" sz="2200" dirty="0" err="1" smtClean="0">
                <a:latin typeface="Helvetica"/>
                <a:cs typeface="Helvetica"/>
              </a:rPr>
              <a:t>sulla</a:t>
            </a:r>
            <a:r>
              <a:rPr lang="en-US" sz="2200" dirty="0" smtClean="0">
                <a:latin typeface="Helvetica"/>
                <a:cs typeface="Helvetica"/>
              </a:rPr>
              <a:t> </a:t>
            </a:r>
            <a:r>
              <a:rPr lang="en-US" sz="2200" dirty="0" err="1" smtClean="0">
                <a:latin typeface="Helvetica"/>
                <a:cs typeface="Helvetica"/>
              </a:rPr>
              <a:t>provenienza</a:t>
            </a:r>
            <a:r>
              <a:rPr lang="en-US" sz="2200" dirty="0" smtClean="0">
                <a:latin typeface="Helvetica"/>
                <a:cs typeface="Helvetica"/>
              </a:rPr>
              <a:t> </a:t>
            </a:r>
            <a:r>
              <a:rPr lang="en-US" sz="2200" dirty="0" err="1" smtClean="0">
                <a:latin typeface="Helvetica"/>
                <a:cs typeface="Helvetica"/>
              </a:rPr>
              <a:t>degli</a:t>
            </a:r>
            <a:r>
              <a:rPr lang="en-US" sz="2200" dirty="0" smtClean="0">
                <a:latin typeface="Helvetica"/>
                <a:cs typeface="Helvetica"/>
              </a:rPr>
              <a:t> </a:t>
            </a:r>
            <a:r>
              <a:rPr lang="en-US" sz="2200" dirty="0" err="1" smtClean="0">
                <a:latin typeface="Helvetica"/>
                <a:cs typeface="Helvetica"/>
              </a:rPr>
              <a:t>oggetti</a:t>
            </a:r>
            <a:endParaRPr lang="en-US" sz="22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200" dirty="0">
              <a:latin typeface="Helvetica"/>
              <a:cs typeface="Helvetica"/>
            </a:endParaRPr>
          </a:p>
          <a:p>
            <a:pPr marL="0" indent="0" algn="ctr">
              <a:buNone/>
            </a:pPr>
            <a:r>
              <a:rPr lang="en-US" sz="2200" b="1" dirty="0" smtClean="0">
                <a:latin typeface="Helvetica"/>
                <a:cs typeface="Helvetica"/>
              </a:rPr>
              <a:t>NESSUN </a:t>
            </a:r>
            <a:r>
              <a:rPr lang="en-US" sz="2200" b="1" dirty="0" err="1" smtClean="0">
                <a:latin typeface="Helvetica"/>
                <a:cs typeface="Helvetica"/>
              </a:rPr>
              <a:t>giornale</a:t>
            </a:r>
            <a:r>
              <a:rPr lang="en-US" sz="2200" b="1" dirty="0" smtClean="0">
                <a:latin typeface="Helvetica"/>
                <a:cs typeface="Helvetica"/>
              </a:rPr>
              <a:t>/</a:t>
            </a:r>
            <a:r>
              <a:rPr lang="en-US" sz="2200" b="1" dirty="0" err="1" smtClean="0">
                <a:latin typeface="Helvetica"/>
                <a:cs typeface="Helvetica"/>
              </a:rPr>
              <a:t>diario</a:t>
            </a:r>
            <a:r>
              <a:rPr lang="en-US" sz="2200" b="1" dirty="0" smtClean="0">
                <a:latin typeface="Helvetica"/>
                <a:cs typeface="Helvetica"/>
              </a:rPr>
              <a:t> di </a:t>
            </a:r>
            <a:r>
              <a:rPr lang="en-US" sz="2200" b="1" dirty="0" err="1" smtClean="0">
                <a:latin typeface="Helvetica"/>
                <a:cs typeface="Helvetica"/>
              </a:rPr>
              <a:t>scavo</a:t>
            </a:r>
            <a:r>
              <a:rPr lang="en-US" sz="2200" b="1" dirty="0" smtClean="0">
                <a:latin typeface="Helvetica"/>
                <a:cs typeface="Helvetica"/>
              </a:rPr>
              <a:t> di Weill</a:t>
            </a:r>
            <a:endParaRPr lang="en-US" sz="2200" b="1" dirty="0">
              <a:latin typeface="Helvetica"/>
              <a:cs typeface="Helvetica"/>
            </a:endParaRPr>
          </a:p>
        </p:txBody>
      </p:sp>
      <p:pic>
        <p:nvPicPr>
          <p:cNvPr id="4" name="Picture 3" descr="DSC_00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44412" y="3773637"/>
            <a:ext cx="3580631" cy="2371587"/>
          </a:xfrm>
          <a:prstGeom prst="rect">
            <a:avLst/>
          </a:prstGeom>
        </p:spPr>
      </p:pic>
      <p:pic>
        <p:nvPicPr>
          <p:cNvPr id="6" name="Picture 5" descr="DSC_071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0082" y="3381189"/>
            <a:ext cx="4748412" cy="314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48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94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3 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settori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particolarmente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importanti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g_01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296" y="1417638"/>
            <a:ext cx="7842504" cy="53431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33883" y="4390957"/>
            <a:ext cx="749728" cy="872071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19588142">
            <a:off x="6145942" y="3069430"/>
            <a:ext cx="1083751" cy="3344772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76449" y="4826992"/>
            <a:ext cx="2234488" cy="872071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350824" y="3457687"/>
            <a:ext cx="1178143" cy="13693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3503224" y="2616215"/>
            <a:ext cx="1025743" cy="22107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528967" y="3610087"/>
            <a:ext cx="1" cy="12169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584706" y="5699063"/>
            <a:ext cx="1193444" cy="8950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554105" y="5678652"/>
            <a:ext cx="0" cy="7565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824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Content Placeholder 14" descr="GDSC_001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" b="8483"/>
          <a:stretch>
            <a:fillRect/>
          </a:stretch>
        </p:blipFill>
        <p:spPr/>
      </p:pic>
      <p:pic>
        <p:nvPicPr>
          <p:cNvPr id="4" name="Picture 3" descr="GDSC_00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1584"/>
            <a:ext cx="9144000" cy="6056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76510" y="6257495"/>
            <a:ext cx="3197818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Helvetica"/>
                <a:cs typeface="Helvetica"/>
              </a:rPr>
              <a:t>Tombe</a:t>
            </a:r>
            <a:r>
              <a:rPr lang="en-US" sz="1600" dirty="0" smtClean="0">
                <a:latin typeface="Helvetica"/>
                <a:cs typeface="Helvetica"/>
              </a:rPr>
              <a:t> </a:t>
            </a:r>
            <a:r>
              <a:rPr lang="en-US" sz="1600" dirty="0" err="1" smtClean="0">
                <a:latin typeface="Helvetica"/>
                <a:cs typeface="Helvetica"/>
              </a:rPr>
              <a:t>scavate</a:t>
            </a:r>
            <a:r>
              <a:rPr lang="en-US" sz="1600" dirty="0" smtClean="0">
                <a:latin typeface="Helvetica"/>
                <a:cs typeface="Helvetica"/>
              </a:rPr>
              <a:t> </a:t>
            </a:r>
            <a:r>
              <a:rPr lang="en-US" sz="1600" dirty="0" err="1" smtClean="0">
                <a:latin typeface="Helvetica"/>
                <a:cs typeface="Helvetica"/>
              </a:rPr>
              <a:t>nella</a:t>
            </a:r>
            <a:r>
              <a:rPr lang="en-US" sz="1600" dirty="0" smtClean="0">
                <a:latin typeface="Helvetica"/>
                <a:cs typeface="Helvetica"/>
              </a:rPr>
              <a:t> </a:t>
            </a:r>
            <a:r>
              <a:rPr lang="en-US" sz="1600" dirty="0" err="1" smtClean="0">
                <a:latin typeface="Helvetica"/>
                <a:cs typeface="Helvetica"/>
              </a:rPr>
              <a:t>roccia</a:t>
            </a:r>
            <a:endParaRPr lang="en-US" sz="1600" dirty="0">
              <a:latin typeface="Helvetica"/>
              <a:cs typeface="Helvetica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565032" y="6126163"/>
            <a:ext cx="2624350" cy="2460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28423" y="5078839"/>
            <a:ext cx="2968309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Helvetica"/>
                <a:cs typeface="Helvetica"/>
              </a:rPr>
              <a:t>Rovine</a:t>
            </a:r>
            <a:r>
              <a:rPr lang="en-US" sz="1600" dirty="0" smtClean="0">
                <a:latin typeface="Helvetica"/>
                <a:cs typeface="Helvetica"/>
              </a:rPr>
              <a:t> </a:t>
            </a:r>
            <a:r>
              <a:rPr lang="en-US" sz="1600" dirty="0" err="1" smtClean="0">
                <a:latin typeface="Helvetica"/>
                <a:cs typeface="Helvetica"/>
              </a:rPr>
              <a:t>abitato</a:t>
            </a:r>
            <a:r>
              <a:rPr lang="en-US" sz="1600" dirty="0" smtClean="0">
                <a:latin typeface="Helvetica"/>
                <a:cs typeface="Helvetica"/>
              </a:rPr>
              <a:t> </a:t>
            </a:r>
            <a:r>
              <a:rPr lang="en-US" sz="1600" dirty="0" err="1" smtClean="0">
                <a:latin typeface="Helvetica"/>
                <a:cs typeface="Helvetica"/>
              </a:rPr>
              <a:t>greco-romano</a:t>
            </a:r>
            <a:endParaRPr lang="en-US" sz="1600" dirty="0">
              <a:latin typeface="Helvetica"/>
              <a:cs typeface="Helvetica"/>
            </a:endParaRPr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>
          <a:xfrm flipH="1" flipV="1">
            <a:off x="5676512" y="4375657"/>
            <a:ext cx="1836066" cy="7031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690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DSC_00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1584"/>
            <a:ext cx="9144000" cy="6056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76510" y="6257495"/>
            <a:ext cx="3197818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Helvetica"/>
                <a:cs typeface="Helvetica"/>
              </a:rPr>
              <a:t>Piana</a:t>
            </a:r>
            <a:r>
              <a:rPr lang="en-US" sz="1600" dirty="0" smtClean="0">
                <a:latin typeface="Helvetica"/>
                <a:cs typeface="Helvetica"/>
              </a:rPr>
              <a:t> </a:t>
            </a:r>
            <a:r>
              <a:rPr lang="en-US" sz="1600" dirty="0" err="1" smtClean="0">
                <a:latin typeface="Helvetica"/>
                <a:cs typeface="Helvetica"/>
              </a:rPr>
              <a:t>alluvionale</a:t>
            </a:r>
            <a:endParaRPr lang="en-US" sz="1600" dirty="0">
              <a:latin typeface="Helvetica"/>
              <a:cs typeface="Helvetica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052160" y="6126163"/>
            <a:ext cx="2624350" cy="2460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74325" y="4406256"/>
            <a:ext cx="2612475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Helvetica"/>
                <a:cs typeface="Helvetica"/>
              </a:rPr>
              <a:t>Piramide</a:t>
            </a:r>
            <a:r>
              <a:rPr lang="en-US" sz="1600" dirty="0" smtClean="0">
                <a:latin typeface="Helvetica"/>
                <a:cs typeface="Helvetica"/>
              </a:rPr>
              <a:t> </a:t>
            </a:r>
            <a:r>
              <a:rPr lang="en-US" sz="1600" dirty="0" err="1" smtClean="0">
                <a:latin typeface="Helvetica"/>
                <a:cs typeface="Helvetica"/>
              </a:rPr>
              <a:t>incompiuta</a:t>
            </a:r>
            <a:endParaRPr lang="en-US" sz="1600" dirty="0">
              <a:latin typeface="Helvetica"/>
              <a:cs typeface="Helvetica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962847" y="4054368"/>
            <a:ext cx="2111478" cy="4666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261853" y="2569721"/>
            <a:ext cx="2612475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Helvetica"/>
                <a:cs typeface="Helvetica"/>
              </a:rPr>
              <a:t>Abitato</a:t>
            </a:r>
            <a:r>
              <a:rPr lang="en-US" sz="1600" dirty="0" smtClean="0">
                <a:latin typeface="Helvetica"/>
                <a:cs typeface="Helvetica"/>
              </a:rPr>
              <a:t> </a:t>
            </a:r>
            <a:r>
              <a:rPr lang="en-US" sz="1600" dirty="0" err="1" smtClean="0">
                <a:latin typeface="Helvetica"/>
                <a:cs typeface="Helvetica"/>
              </a:rPr>
              <a:t>greco-romano</a:t>
            </a:r>
            <a:endParaRPr lang="en-US" sz="1600" dirty="0">
              <a:latin typeface="Helvetica"/>
              <a:cs typeface="Helvetica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261853" y="2684469"/>
            <a:ext cx="761106" cy="10792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226725" y="1720845"/>
            <a:ext cx="2917275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Helvetica"/>
                <a:cs typeface="Helvetica"/>
              </a:rPr>
              <a:t>Tombe</a:t>
            </a:r>
            <a:r>
              <a:rPr lang="en-US" sz="1600" dirty="0" smtClean="0">
                <a:latin typeface="Helvetica"/>
                <a:cs typeface="Helvetica"/>
              </a:rPr>
              <a:t> </a:t>
            </a:r>
            <a:r>
              <a:rPr lang="en-US" sz="1600" dirty="0" err="1" smtClean="0">
                <a:latin typeface="Helvetica"/>
                <a:cs typeface="Helvetica"/>
              </a:rPr>
              <a:t>scavate</a:t>
            </a:r>
            <a:r>
              <a:rPr lang="en-US" sz="1600" dirty="0" smtClean="0">
                <a:latin typeface="Helvetica"/>
                <a:cs typeface="Helvetica"/>
              </a:rPr>
              <a:t> </a:t>
            </a:r>
            <a:r>
              <a:rPr lang="en-US" sz="1600" dirty="0" err="1" smtClean="0">
                <a:latin typeface="Helvetica"/>
                <a:cs typeface="Helvetica"/>
              </a:rPr>
              <a:t>nella</a:t>
            </a:r>
            <a:r>
              <a:rPr lang="en-US" sz="1600" dirty="0" smtClean="0">
                <a:latin typeface="Helvetica"/>
                <a:cs typeface="Helvetica"/>
              </a:rPr>
              <a:t> </a:t>
            </a:r>
            <a:r>
              <a:rPr lang="en-US" sz="1600" dirty="0" err="1" smtClean="0">
                <a:latin typeface="Helvetica"/>
                <a:cs typeface="Helvetica"/>
              </a:rPr>
              <a:t>roccia</a:t>
            </a:r>
            <a:endParaRPr lang="en-US" sz="1600" dirty="0">
              <a:latin typeface="Helvetica"/>
              <a:cs typeface="Helvetica"/>
            </a:endParaRP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>
            <a:off x="5431701" y="1890122"/>
            <a:ext cx="795024" cy="15675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235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/>
          <p:cNvCxnSpPr/>
          <p:nvPr/>
        </p:nvCxnSpPr>
        <p:spPr>
          <a:xfrm>
            <a:off x="8507114" y="2968102"/>
            <a:ext cx="0" cy="3610682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Piramide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incompiuta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, 2700 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a.C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.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245507"/>
          </a:xfrm>
          <a:solidFill>
            <a:srgbClr val="FFFFFF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Base di </a:t>
            </a:r>
            <a:r>
              <a:rPr lang="en-US" sz="2000" dirty="0" err="1" smtClean="0"/>
              <a:t>una</a:t>
            </a:r>
            <a:r>
              <a:rPr lang="en-US" sz="2000" dirty="0" smtClean="0"/>
              <a:t> </a:t>
            </a:r>
            <a:r>
              <a:rPr lang="en-US" sz="2000" dirty="0" err="1" smtClean="0"/>
              <a:t>piramide</a:t>
            </a:r>
            <a:r>
              <a:rPr lang="en-US" sz="2000" dirty="0" smtClean="0"/>
              <a:t> (?) di 22.50 x 22.4 x h 4.6 m =  </a:t>
            </a:r>
          </a:p>
          <a:p>
            <a:pPr marL="0" indent="0">
              <a:buNone/>
            </a:pPr>
            <a:r>
              <a:rPr lang="en-US" sz="2000" dirty="0" err="1" smtClean="0"/>
              <a:t>Altre</a:t>
            </a:r>
            <a:r>
              <a:rPr lang="en-US" sz="2000" dirty="0" smtClean="0"/>
              <a:t> </a:t>
            </a:r>
            <a:r>
              <a:rPr lang="en-US" sz="2000" dirty="0" err="1" smtClean="0"/>
              <a:t>sei</a:t>
            </a:r>
            <a:r>
              <a:rPr lang="en-US" sz="2000" dirty="0" smtClean="0"/>
              <a:t> </a:t>
            </a:r>
            <a:r>
              <a:rPr lang="en-US" sz="2000" dirty="0" err="1" smtClean="0"/>
              <a:t>strutture</a:t>
            </a:r>
            <a:r>
              <a:rPr lang="en-US" sz="2000" dirty="0" smtClean="0"/>
              <a:t> </a:t>
            </a:r>
            <a:r>
              <a:rPr lang="en-US" sz="2000" dirty="0" err="1" smtClean="0"/>
              <a:t>simili</a:t>
            </a:r>
            <a:r>
              <a:rPr lang="en-US" sz="2000" dirty="0" smtClean="0"/>
              <a:t> </a:t>
            </a:r>
            <a:r>
              <a:rPr lang="en-US" sz="2000" dirty="0" err="1" smtClean="0"/>
              <a:t>nell’antico</a:t>
            </a:r>
            <a:r>
              <a:rPr lang="en-US" sz="2000" dirty="0" smtClean="0"/>
              <a:t> </a:t>
            </a:r>
            <a:r>
              <a:rPr lang="en-US" sz="2000" dirty="0" err="1" smtClean="0"/>
              <a:t>Egitto</a:t>
            </a:r>
            <a:r>
              <a:rPr lang="en-US" sz="2000" dirty="0" smtClean="0"/>
              <a:t>. </a:t>
            </a:r>
            <a:r>
              <a:rPr lang="en-US" sz="2000" dirty="0" err="1" smtClean="0"/>
              <a:t>Forse</a:t>
            </a:r>
            <a:r>
              <a:rPr lang="en-US" sz="2000" dirty="0" smtClean="0"/>
              <a:t> non </a:t>
            </a:r>
            <a:r>
              <a:rPr lang="en-US" sz="2000" dirty="0" err="1" smtClean="0"/>
              <a:t>sono</a:t>
            </a:r>
            <a:r>
              <a:rPr lang="en-US" sz="2000" dirty="0" smtClean="0"/>
              <a:t> </a:t>
            </a:r>
            <a:r>
              <a:rPr lang="en-US" sz="2000" dirty="0" err="1" smtClean="0"/>
              <a:t>piramidi</a:t>
            </a:r>
            <a:r>
              <a:rPr lang="en-US" sz="2000" dirty="0" smtClean="0"/>
              <a:t> ma </a:t>
            </a:r>
            <a:r>
              <a:rPr lang="en-US" sz="2000" dirty="0" err="1" smtClean="0"/>
              <a:t>simboli</a:t>
            </a:r>
            <a:r>
              <a:rPr lang="en-US" sz="2000" dirty="0" smtClean="0"/>
              <a:t> di </a:t>
            </a:r>
            <a:r>
              <a:rPr lang="en-US" sz="2000" dirty="0" err="1" smtClean="0"/>
              <a:t>autorità</a:t>
            </a:r>
            <a:r>
              <a:rPr lang="en-US" sz="2000" dirty="0" smtClean="0"/>
              <a:t> locale o </a:t>
            </a:r>
            <a:r>
              <a:rPr lang="en-US" sz="2000" dirty="0" err="1" smtClean="0"/>
              <a:t>strutture</a:t>
            </a:r>
            <a:r>
              <a:rPr lang="en-US" sz="2000" dirty="0" smtClean="0"/>
              <a:t> per </a:t>
            </a:r>
            <a:r>
              <a:rPr lang="en-US" sz="2000" dirty="0" err="1" smtClean="0"/>
              <a:t>il</a:t>
            </a:r>
            <a:r>
              <a:rPr lang="en-US" sz="2000" dirty="0" smtClean="0"/>
              <a:t> </a:t>
            </a:r>
            <a:r>
              <a:rPr lang="en-US" sz="2000" dirty="0" err="1" smtClean="0"/>
              <a:t>controllo</a:t>
            </a:r>
            <a:r>
              <a:rPr lang="en-US" sz="2000" dirty="0" smtClean="0"/>
              <a:t> </a:t>
            </a:r>
            <a:r>
              <a:rPr lang="en-US" sz="2000" dirty="0" err="1" smtClean="0"/>
              <a:t>centrale</a:t>
            </a:r>
            <a:r>
              <a:rPr lang="en-US" sz="2000" dirty="0" smtClean="0"/>
              <a:t> di </a:t>
            </a:r>
            <a:r>
              <a:rPr lang="en-US" sz="2000" dirty="0" err="1" smtClean="0"/>
              <a:t>aree</a:t>
            </a:r>
            <a:r>
              <a:rPr lang="en-US" sz="2000" dirty="0" smtClean="0"/>
              <a:t> </a:t>
            </a:r>
            <a:r>
              <a:rPr lang="en-US" sz="2000" dirty="0" err="1" smtClean="0"/>
              <a:t>periferiche</a:t>
            </a:r>
            <a:endParaRPr lang="en-US" sz="2000" dirty="0" smtClean="0"/>
          </a:p>
        </p:txBody>
      </p:sp>
      <p:pic>
        <p:nvPicPr>
          <p:cNvPr id="5" name="Picture 4" descr="Fig_01-GDSC_018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66996"/>
            <a:ext cx="5614835" cy="37189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62983" y="3768965"/>
            <a:ext cx="244396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Giza </a:t>
            </a:r>
            <a:r>
              <a:rPr lang="en-US" dirty="0" err="1" smtClean="0"/>
              <a:t>Cheope</a:t>
            </a:r>
            <a:r>
              <a:rPr lang="en-US" dirty="0" smtClean="0"/>
              <a:t> = 2580 </a:t>
            </a:r>
            <a:r>
              <a:rPr lang="en-US" dirty="0" err="1" smtClean="0"/>
              <a:t>a.C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62983" y="5346365"/>
            <a:ext cx="258101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Tutankhamun</a:t>
            </a:r>
            <a:r>
              <a:rPr lang="en-US" dirty="0" smtClean="0"/>
              <a:t> = 1330 </a:t>
            </a:r>
            <a:r>
              <a:rPr lang="en-US" dirty="0" err="1" smtClean="0"/>
              <a:t>a.C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8369408" y="3166996"/>
            <a:ext cx="286790" cy="290691"/>
          </a:xfrm>
          <a:prstGeom prst="ellipse">
            <a:avLst/>
          </a:prstGeom>
          <a:solidFill>
            <a:srgbClr val="27F61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6346" y="4138297"/>
            <a:ext cx="1514757" cy="7201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8908" y="5723245"/>
            <a:ext cx="1442195" cy="855539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7543178" y="3166996"/>
            <a:ext cx="657925" cy="290691"/>
          </a:xfrm>
          <a:prstGeom prst="rightArrow">
            <a:avLst/>
          </a:prstGeom>
          <a:solidFill>
            <a:srgbClr val="FF00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44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7200" y="97703"/>
            <a:ext cx="822960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Il </a:t>
            </a:r>
            <a:r>
              <a:rPr lang="en-US" sz="2000" dirty="0" err="1" smtClean="0">
                <a:latin typeface="Helvetica"/>
                <a:cs typeface="Helvetica"/>
              </a:rPr>
              <a:t>cuore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della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struttura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è</a:t>
            </a:r>
            <a:r>
              <a:rPr lang="en-US" sz="2000" dirty="0" smtClean="0">
                <a:latin typeface="Helvetica"/>
                <a:cs typeface="Helvetica"/>
              </a:rPr>
              <a:t> in </a:t>
            </a:r>
            <a:r>
              <a:rPr lang="en-US" sz="2000" dirty="0" err="1" smtClean="0">
                <a:latin typeface="Helvetica"/>
                <a:cs typeface="Helvetica"/>
              </a:rPr>
              <a:t>calcare</a:t>
            </a:r>
            <a:r>
              <a:rPr lang="en-US" sz="2000" dirty="0" smtClean="0">
                <a:latin typeface="Helvetica"/>
                <a:cs typeface="Helvetica"/>
              </a:rPr>
              <a:t> locale; </a:t>
            </a:r>
          </a:p>
          <a:p>
            <a:pPr algn="ctr"/>
            <a:r>
              <a:rPr lang="en-US" sz="2000" dirty="0" err="1" smtClean="0">
                <a:latin typeface="Helvetica"/>
                <a:cs typeface="Helvetica"/>
              </a:rPr>
              <a:t>il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rivestimento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esterno</a:t>
            </a:r>
            <a:r>
              <a:rPr lang="en-US" sz="2000" dirty="0" smtClean="0">
                <a:latin typeface="Helvetica"/>
                <a:cs typeface="Helvetica"/>
              </a:rPr>
              <a:t> in un </a:t>
            </a:r>
            <a:r>
              <a:rPr lang="en-US" sz="2000" dirty="0" err="1" smtClean="0">
                <a:latin typeface="Helvetica"/>
                <a:cs typeface="Helvetica"/>
              </a:rPr>
              <a:t>calcare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più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brillante</a:t>
            </a:r>
            <a:endParaRPr lang="en-US" sz="2000" dirty="0" smtClean="0">
              <a:latin typeface="Helvetica"/>
              <a:cs typeface="Helvetica"/>
            </a:endParaRPr>
          </a:p>
        </p:txBody>
      </p:sp>
      <p:pic>
        <p:nvPicPr>
          <p:cNvPr id="5" name="Picture 4" descr="GDSC_085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3116"/>
            <a:ext cx="8354108" cy="5533241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>
            <a:off x="6548642" y="3656580"/>
            <a:ext cx="902733" cy="275391"/>
          </a:xfrm>
          <a:prstGeom prst="leftArrow">
            <a:avLst/>
          </a:prstGeom>
          <a:solidFill>
            <a:srgbClr val="FFFFFF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7451375" y="4451559"/>
            <a:ext cx="902733" cy="275391"/>
          </a:xfrm>
          <a:prstGeom prst="leftArrow">
            <a:avLst/>
          </a:prstGeom>
          <a:solidFill>
            <a:srgbClr val="FFFFFF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5483997"/>
            <a:ext cx="4572000" cy="64633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La </a:t>
            </a:r>
            <a:r>
              <a:rPr lang="en-US" dirty="0" err="1">
                <a:latin typeface="Helvetica"/>
                <a:cs typeface="Helvetica"/>
              </a:rPr>
              <a:t>struttura</a:t>
            </a:r>
            <a:r>
              <a:rPr lang="en-US" dirty="0">
                <a:latin typeface="Helvetica"/>
                <a:cs typeface="Helvetica"/>
              </a:rPr>
              <a:t> non ha </a:t>
            </a:r>
            <a:r>
              <a:rPr lang="en-US" dirty="0" err="1">
                <a:latin typeface="Helvetica"/>
                <a:cs typeface="Helvetica"/>
              </a:rPr>
              <a:t>nessun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ingresso</a:t>
            </a:r>
            <a:r>
              <a:rPr lang="en-US" dirty="0">
                <a:latin typeface="Helvetica"/>
                <a:cs typeface="Helvetica"/>
              </a:rPr>
              <a:t> per </a:t>
            </a:r>
            <a:r>
              <a:rPr lang="en-US" dirty="0" err="1">
                <a:latin typeface="Helvetica"/>
                <a:cs typeface="Helvetica"/>
              </a:rPr>
              <a:t>una</a:t>
            </a:r>
            <a:r>
              <a:rPr lang="en-US" dirty="0">
                <a:latin typeface="Helvetica"/>
                <a:cs typeface="Helvetica"/>
              </a:rPr>
              <a:t> camera </a:t>
            </a:r>
            <a:r>
              <a:rPr lang="en-US" dirty="0" err="1">
                <a:latin typeface="Helvetica"/>
                <a:cs typeface="Helvetica"/>
              </a:rPr>
              <a:t>funeraria</a:t>
            </a:r>
            <a:r>
              <a:rPr lang="en-US" dirty="0">
                <a:latin typeface="Helvetica"/>
                <a:cs typeface="Helvetica"/>
              </a:rPr>
              <a:t>, come di </a:t>
            </a:r>
            <a:r>
              <a:rPr lang="en-US" dirty="0" err="1">
                <a:latin typeface="Helvetica"/>
                <a:cs typeface="Helvetica"/>
              </a:rPr>
              <a:t>norma</a:t>
            </a:r>
            <a:endParaRPr lang="en-US" dirty="0">
              <a:latin typeface="Helvetica"/>
              <a:cs typeface="Helvetica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914097" y="5306493"/>
            <a:ext cx="1375947" cy="34771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035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SCN937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00200"/>
            <a:ext cx="3943350" cy="5257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401975"/>
            <a:ext cx="822960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latin typeface="Helvetica"/>
                <a:cs typeface="Helvetica"/>
              </a:rPr>
              <a:t>L’interno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della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struttura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è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stato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perforato</a:t>
            </a:r>
            <a:r>
              <a:rPr lang="en-US" sz="2000" dirty="0" smtClean="0">
                <a:latin typeface="Helvetica"/>
                <a:cs typeface="Helvetica"/>
              </a:rPr>
              <a:t> in </a:t>
            </a:r>
            <a:r>
              <a:rPr lang="en-US" sz="2000" dirty="0" err="1" smtClean="0">
                <a:latin typeface="Helvetica"/>
                <a:cs typeface="Helvetica"/>
              </a:rPr>
              <a:t>passato</a:t>
            </a:r>
            <a:r>
              <a:rPr lang="en-US" sz="2000" dirty="0" smtClean="0">
                <a:latin typeface="Helvetica"/>
                <a:cs typeface="Helvetica"/>
              </a:rPr>
              <a:t> –  </a:t>
            </a:r>
            <a:r>
              <a:rPr lang="en-US" sz="2000" dirty="0" err="1" smtClean="0">
                <a:latin typeface="Helvetica"/>
                <a:cs typeface="Helvetica"/>
              </a:rPr>
              <a:t>forse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alla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ricerca</a:t>
            </a:r>
            <a:r>
              <a:rPr lang="en-US" sz="2000" dirty="0" smtClean="0">
                <a:latin typeface="Helvetica"/>
                <a:cs typeface="Helvetica"/>
              </a:rPr>
              <a:t> di </a:t>
            </a:r>
            <a:r>
              <a:rPr lang="en-US" sz="2000" dirty="0" err="1" smtClean="0">
                <a:latin typeface="Helvetica"/>
                <a:cs typeface="Helvetica"/>
              </a:rPr>
              <a:t>una</a:t>
            </a:r>
            <a:r>
              <a:rPr lang="en-US" sz="2000" dirty="0" smtClean="0">
                <a:latin typeface="Helvetica"/>
                <a:cs typeface="Helvetica"/>
              </a:rPr>
              <a:t> camera </a:t>
            </a:r>
            <a:r>
              <a:rPr lang="en-US" sz="2000" dirty="0" err="1" smtClean="0">
                <a:latin typeface="Helvetica"/>
                <a:cs typeface="Helvetica"/>
              </a:rPr>
              <a:t>funeraria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che</a:t>
            </a:r>
            <a:r>
              <a:rPr lang="en-US" sz="2000" dirty="0" smtClean="0">
                <a:latin typeface="Helvetica"/>
                <a:cs typeface="Helvetica"/>
              </a:rPr>
              <a:t> NON </a:t>
            </a:r>
            <a:r>
              <a:rPr lang="en-US" sz="2000" dirty="0" err="1" smtClean="0">
                <a:latin typeface="Helvetica"/>
                <a:cs typeface="Helvetica"/>
              </a:rPr>
              <a:t>è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stata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trovata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</a:p>
        </p:txBody>
      </p:sp>
      <p:pic>
        <p:nvPicPr>
          <p:cNvPr id="6" name="Picture 5" descr="DSCN931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0248" y="1713544"/>
            <a:ext cx="3858342" cy="5144456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 rot="16200000">
            <a:off x="719127" y="3870773"/>
            <a:ext cx="902733" cy="275391"/>
          </a:xfrm>
          <a:prstGeom prst="leftArrow">
            <a:avLst/>
          </a:prstGeom>
          <a:solidFill>
            <a:srgbClr val="FFFFFF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 rot="10800000">
            <a:off x="5002678" y="5491988"/>
            <a:ext cx="902733" cy="275391"/>
          </a:xfrm>
          <a:prstGeom prst="leftArrow">
            <a:avLst/>
          </a:prstGeom>
          <a:solidFill>
            <a:srgbClr val="FFFFFF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92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_03_ Pyramid West side JDSC_019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8512" y="1344210"/>
            <a:ext cx="5528494" cy="36758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274638"/>
            <a:ext cx="8229600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latin typeface="Helvetica"/>
                <a:cs typeface="Helvetica"/>
              </a:rPr>
              <a:t>Una</a:t>
            </a:r>
            <a:r>
              <a:rPr lang="en-US" sz="2000" dirty="0" smtClean="0">
                <a:latin typeface="Helvetica"/>
                <a:cs typeface="Helvetica"/>
              </a:rPr>
              <a:t> parte </a:t>
            </a:r>
            <a:r>
              <a:rPr lang="en-US" sz="2000" dirty="0" err="1" smtClean="0">
                <a:latin typeface="Helvetica"/>
                <a:cs typeface="Helvetica"/>
              </a:rPr>
              <a:t>della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piramide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poggia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su</a:t>
            </a:r>
            <a:r>
              <a:rPr lang="en-US" sz="2000" dirty="0" smtClean="0">
                <a:latin typeface="Helvetica"/>
                <a:cs typeface="Helvetica"/>
              </a:rPr>
              <a:t> un </a:t>
            </a:r>
            <a:r>
              <a:rPr lang="en-US" sz="2000" dirty="0" err="1" smtClean="0">
                <a:latin typeface="Helvetica"/>
                <a:cs typeface="Helvetica"/>
              </a:rPr>
              <a:t>livello</a:t>
            </a:r>
            <a:r>
              <a:rPr lang="en-US" sz="2000" dirty="0" smtClean="0">
                <a:latin typeface="Helvetica"/>
                <a:cs typeface="Helvetica"/>
              </a:rPr>
              <a:t> di </a:t>
            </a:r>
            <a:r>
              <a:rPr lang="en-US" sz="2000" dirty="0" err="1" smtClean="0">
                <a:latin typeface="Helvetica"/>
                <a:cs typeface="Helvetica"/>
              </a:rPr>
              <a:t>fondazione</a:t>
            </a:r>
            <a:r>
              <a:rPr lang="en-US" sz="2000" dirty="0" smtClean="0">
                <a:latin typeface="Helvetica"/>
                <a:cs typeface="Helvetica"/>
              </a:rPr>
              <a:t>; </a:t>
            </a:r>
            <a:r>
              <a:rPr lang="en-US" sz="2000" dirty="0" err="1" smtClean="0">
                <a:latin typeface="Helvetica"/>
                <a:cs typeface="Helvetica"/>
              </a:rPr>
              <a:t>un’altra</a:t>
            </a:r>
            <a:r>
              <a:rPr lang="en-US" sz="2000" dirty="0" smtClean="0">
                <a:latin typeface="Helvetica"/>
                <a:cs typeface="Helvetica"/>
              </a:rPr>
              <a:t> parte </a:t>
            </a:r>
            <a:r>
              <a:rPr lang="en-US" sz="2000" dirty="0" err="1" smtClean="0">
                <a:latin typeface="Helvetica"/>
                <a:cs typeface="Helvetica"/>
              </a:rPr>
              <a:t>sulla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sabbia</a:t>
            </a:r>
            <a:r>
              <a:rPr lang="en-US" sz="2000" dirty="0" smtClean="0">
                <a:latin typeface="Helvetica"/>
                <a:cs typeface="Helvetica"/>
              </a:rPr>
              <a:t> del </a:t>
            </a:r>
            <a:r>
              <a:rPr lang="en-US" sz="2000" dirty="0" err="1" smtClean="0">
                <a:latin typeface="Helvetica"/>
                <a:cs typeface="Helvetica"/>
              </a:rPr>
              <a:t>deserto</a:t>
            </a:r>
            <a:r>
              <a:rPr lang="en-US" sz="2000" dirty="0" smtClean="0">
                <a:latin typeface="Helvetica"/>
                <a:cs typeface="Helvetica"/>
              </a:rPr>
              <a:t>, </a:t>
            </a:r>
            <a:r>
              <a:rPr lang="en-US" sz="2000" dirty="0" err="1" smtClean="0">
                <a:latin typeface="Helvetica"/>
                <a:cs typeface="Helvetica"/>
              </a:rPr>
              <a:t>forse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poggia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su</a:t>
            </a:r>
            <a:r>
              <a:rPr lang="en-US" sz="2000" dirty="0" smtClean="0">
                <a:latin typeface="Helvetica"/>
                <a:cs typeface="Helvetica"/>
              </a:rPr>
              <a:t> di un </a:t>
            </a:r>
            <a:r>
              <a:rPr lang="en-US" sz="2000" dirty="0" err="1" smtClean="0">
                <a:latin typeface="Helvetica"/>
                <a:cs typeface="Helvetica"/>
              </a:rPr>
              <a:t>cimitero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preesistente</a:t>
            </a:r>
            <a:endParaRPr lang="en-US" sz="2000" dirty="0" smtClean="0">
              <a:latin typeface="Helvetica"/>
              <a:cs typeface="Helvetica"/>
            </a:endParaRPr>
          </a:p>
        </p:txBody>
      </p:sp>
      <p:pic>
        <p:nvPicPr>
          <p:cNvPr id="4" name="Picture 3" descr="Fig_02_Fig 2 Pyramid SE corn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77534"/>
            <a:ext cx="5234621" cy="3480466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 rot="10800000">
            <a:off x="5454044" y="3377534"/>
            <a:ext cx="902733" cy="275391"/>
          </a:xfrm>
          <a:prstGeom prst="leftArrow">
            <a:avLst/>
          </a:prstGeom>
          <a:solidFill>
            <a:srgbClr val="FFFFFF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 rot="13380993">
            <a:off x="1697756" y="4336074"/>
            <a:ext cx="902733" cy="275391"/>
          </a:xfrm>
          <a:prstGeom prst="leftArrow">
            <a:avLst/>
          </a:prstGeom>
          <a:solidFill>
            <a:srgbClr val="FFFFFF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412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1970" y="2391257"/>
            <a:ext cx="6417220" cy="4466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846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Presentazione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/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premessa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87326" y="1390377"/>
            <a:ext cx="4589731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Helvetica"/>
                <a:cs typeface="Helvetica"/>
              </a:rPr>
              <a:t>Ricercatore</a:t>
            </a:r>
            <a:r>
              <a:rPr lang="en-US" dirty="0" smtClean="0">
                <a:latin typeface="Helvetica"/>
                <a:cs typeface="Helvetica"/>
              </a:rPr>
              <a:t> Senior in </a:t>
            </a:r>
            <a:r>
              <a:rPr lang="en-US" dirty="0" err="1" smtClean="0">
                <a:latin typeface="Helvetica"/>
                <a:cs typeface="Helvetica"/>
              </a:rPr>
              <a:t>Egittologia</a:t>
            </a:r>
            <a:r>
              <a:rPr lang="en-US" dirty="0" smtClean="0">
                <a:latin typeface="Helvetica"/>
                <a:cs typeface="Helvetica"/>
              </a:rPr>
              <a:t> </a:t>
            </a:r>
          </a:p>
          <a:p>
            <a:pPr algn="ctr"/>
            <a:r>
              <a:rPr lang="en-US" dirty="0" err="1" smtClean="0">
                <a:latin typeface="Helvetica"/>
                <a:cs typeface="Helvetica"/>
              </a:rPr>
              <a:t>presso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l’Università</a:t>
            </a:r>
            <a:r>
              <a:rPr lang="en-US" dirty="0" smtClean="0">
                <a:latin typeface="Helvetica"/>
                <a:cs typeface="Helvetica"/>
              </a:rPr>
              <a:t> di Pisa (dal 2016)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32511" y="6063594"/>
            <a:ext cx="4644546" cy="492443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FFFFFF"/>
                </a:solidFill>
                <a:latin typeface="Helvetica"/>
                <a:cs typeface="Helvetica"/>
              </a:rPr>
              <a:t>COSA FA UN EGITTOLOGO?</a:t>
            </a:r>
            <a:endParaRPr lang="en-US" sz="26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16" name="Picture 15" descr="DVWO7MMXUAIvBcf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2511" y="2207663"/>
            <a:ext cx="3717599" cy="271921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2391257"/>
            <a:ext cx="2247369" cy="353943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Helvetica"/>
                <a:cs typeface="Helvetica"/>
              </a:rPr>
              <a:t>Cultura</a:t>
            </a:r>
            <a:r>
              <a:rPr lang="en-US" sz="1600" dirty="0" smtClean="0">
                <a:latin typeface="Helvetica"/>
                <a:cs typeface="Helvetica"/>
              </a:rPr>
              <a:t> </a:t>
            </a:r>
            <a:r>
              <a:rPr lang="en-US" sz="1600" dirty="0" err="1" smtClean="0">
                <a:latin typeface="Helvetica"/>
                <a:cs typeface="Helvetica"/>
              </a:rPr>
              <a:t>materiale</a:t>
            </a:r>
            <a:endParaRPr lang="en-US" sz="1600" dirty="0" smtClean="0">
              <a:latin typeface="Helvetica"/>
              <a:cs typeface="Helvetica"/>
            </a:endParaRPr>
          </a:p>
          <a:p>
            <a:r>
              <a:rPr lang="en-US" sz="1600" dirty="0" err="1" smtClean="0">
                <a:latin typeface="Helvetica"/>
                <a:cs typeface="Helvetica"/>
              </a:rPr>
              <a:t>Archeologia</a:t>
            </a:r>
            <a:endParaRPr lang="en-US" sz="1600" dirty="0" smtClean="0">
              <a:latin typeface="Helvetica"/>
              <a:cs typeface="Helvetica"/>
            </a:endParaRPr>
          </a:p>
          <a:p>
            <a:r>
              <a:rPr lang="en-US" sz="1600" dirty="0" err="1" smtClean="0">
                <a:latin typeface="Helvetica"/>
                <a:cs typeface="Helvetica"/>
              </a:rPr>
              <a:t>Teoria</a:t>
            </a:r>
            <a:r>
              <a:rPr lang="en-US" sz="1600" dirty="0" smtClean="0">
                <a:latin typeface="Helvetica"/>
                <a:cs typeface="Helvetica"/>
              </a:rPr>
              <a:t> </a:t>
            </a:r>
            <a:r>
              <a:rPr lang="en-US" sz="1600" dirty="0" err="1" smtClean="0">
                <a:latin typeface="Helvetica"/>
                <a:cs typeface="Helvetica"/>
              </a:rPr>
              <a:t>archeologica</a:t>
            </a:r>
            <a:endParaRPr lang="en-US" sz="1600" dirty="0" smtClean="0">
              <a:latin typeface="Helvetica"/>
              <a:cs typeface="Helvetica"/>
            </a:endParaRPr>
          </a:p>
          <a:p>
            <a:endParaRPr lang="en-US" sz="1600" dirty="0" smtClean="0">
              <a:latin typeface="Helvetica"/>
              <a:cs typeface="Helvetica"/>
            </a:endParaRPr>
          </a:p>
          <a:p>
            <a:r>
              <a:rPr lang="en-US" sz="1600" dirty="0" err="1" smtClean="0">
                <a:latin typeface="Helvetica"/>
                <a:cs typeface="Helvetica"/>
              </a:rPr>
              <a:t>Storia</a:t>
            </a:r>
            <a:endParaRPr lang="en-US" sz="1600" dirty="0" smtClean="0">
              <a:latin typeface="Helvetica"/>
              <a:cs typeface="Helvetica"/>
            </a:endParaRPr>
          </a:p>
          <a:p>
            <a:r>
              <a:rPr lang="en-US" sz="1600" dirty="0" err="1" smtClean="0">
                <a:latin typeface="Helvetica"/>
                <a:cs typeface="Helvetica"/>
              </a:rPr>
              <a:t>Letteratura</a:t>
            </a:r>
            <a:r>
              <a:rPr lang="en-US" sz="1600" dirty="0" smtClean="0">
                <a:latin typeface="Helvetica"/>
                <a:cs typeface="Helvetica"/>
              </a:rPr>
              <a:t> </a:t>
            </a:r>
          </a:p>
          <a:p>
            <a:endParaRPr lang="en-US" sz="1600" dirty="0">
              <a:latin typeface="Helvetica"/>
              <a:cs typeface="Helvetica"/>
            </a:endParaRPr>
          </a:p>
          <a:p>
            <a:r>
              <a:rPr lang="en-US" sz="1600" dirty="0" smtClean="0">
                <a:latin typeface="Helvetica"/>
                <a:cs typeface="Helvetica"/>
              </a:rPr>
              <a:t>+ </a:t>
            </a:r>
          </a:p>
          <a:p>
            <a:endParaRPr lang="en-US" sz="1600" dirty="0">
              <a:latin typeface="Helvetica"/>
              <a:cs typeface="Helvetica"/>
            </a:endParaRPr>
          </a:p>
          <a:p>
            <a:r>
              <a:rPr lang="en-US" sz="1600" dirty="0" err="1" smtClean="0">
                <a:latin typeface="Helvetica"/>
                <a:cs typeface="Helvetica"/>
              </a:rPr>
              <a:t>Interesse</a:t>
            </a:r>
            <a:r>
              <a:rPr lang="en-US" sz="1600" dirty="0" smtClean="0">
                <a:latin typeface="Helvetica"/>
                <a:cs typeface="Helvetica"/>
              </a:rPr>
              <a:t> per </a:t>
            </a:r>
            <a:r>
              <a:rPr lang="en-US" sz="1600" dirty="0" err="1" smtClean="0">
                <a:latin typeface="Helvetica"/>
                <a:cs typeface="Helvetica"/>
              </a:rPr>
              <a:t>l’archeometria</a:t>
            </a:r>
            <a:r>
              <a:rPr lang="en-US" sz="1600" dirty="0" smtClean="0">
                <a:latin typeface="Helvetica"/>
                <a:cs typeface="Helvetica"/>
              </a:rPr>
              <a:t> </a:t>
            </a:r>
          </a:p>
          <a:p>
            <a:r>
              <a:rPr lang="en-US" sz="1600" dirty="0" smtClean="0">
                <a:latin typeface="Helvetica"/>
                <a:cs typeface="Helvetica"/>
              </a:rPr>
              <a:t>e </a:t>
            </a:r>
            <a:r>
              <a:rPr lang="en-US" sz="1600" dirty="0" err="1" smtClean="0">
                <a:latin typeface="Helvetica"/>
                <a:cs typeface="Helvetica"/>
              </a:rPr>
              <a:t>applicazioni</a:t>
            </a:r>
            <a:r>
              <a:rPr lang="en-US" sz="1600" dirty="0" smtClean="0">
                <a:latin typeface="Helvetica"/>
                <a:cs typeface="Helvetica"/>
              </a:rPr>
              <a:t> </a:t>
            </a:r>
            <a:r>
              <a:rPr lang="en-US" sz="1600" dirty="0" err="1" smtClean="0">
                <a:latin typeface="Helvetica"/>
                <a:cs typeface="Helvetica"/>
              </a:rPr>
              <a:t>tecnologiche</a:t>
            </a:r>
            <a:r>
              <a:rPr lang="en-US" sz="1600" dirty="0" smtClean="0">
                <a:latin typeface="Helvetica"/>
                <a:cs typeface="Helvetica"/>
              </a:rPr>
              <a:t> in </a:t>
            </a:r>
            <a:r>
              <a:rPr lang="en-US" sz="1600" dirty="0" err="1" smtClean="0">
                <a:latin typeface="Helvetica"/>
                <a:cs typeface="Helvetica"/>
              </a:rPr>
              <a:t>archeologia</a:t>
            </a:r>
            <a:endParaRPr lang="en-US" sz="1600" dirty="0" smtClean="0">
              <a:latin typeface="Helvetica"/>
              <a:cs typeface="Helvetica"/>
            </a:endParaRPr>
          </a:p>
        </p:txBody>
      </p:sp>
      <p:pic>
        <p:nvPicPr>
          <p:cNvPr id="18" name="Picture 17" descr="Schermata 2016-09-30 alle 16.28.5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587" y="2598972"/>
            <a:ext cx="3874382" cy="365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97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Ri-scoperta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 di un 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cimitero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predinastico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intatto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37760"/>
          </a:xfrm>
          <a:solidFill>
            <a:srgbClr val="FFFFFF"/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 err="1" smtClean="0">
                <a:latin typeface="Helvetica"/>
                <a:cs typeface="Helvetica"/>
              </a:rPr>
              <a:t>Nel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mese</a:t>
            </a:r>
            <a:r>
              <a:rPr lang="en-US" sz="2400" dirty="0" smtClean="0">
                <a:latin typeface="Helvetica"/>
                <a:cs typeface="Helvetica"/>
              </a:rPr>
              <a:t> di </a:t>
            </a:r>
            <a:r>
              <a:rPr lang="en-US" sz="2400" dirty="0" err="1" smtClean="0">
                <a:latin typeface="Helvetica"/>
                <a:cs typeface="Helvetica"/>
              </a:rPr>
              <a:t>Ottobre</a:t>
            </a:r>
            <a:r>
              <a:rPr lang="en-US" sz="2400" dirty="0" smtClean="0">
                <a:latin typeface="Helvetica"/>
                <a:cs typeface="Helvetica"/>
              </a:rPr>
              <a:t>, ho </a:t>
            </a:r>
            <a:r>
              <a:rPr lang="en-US" sz="2400" dirty="0" err="1" smtClean="0">
                <a:latin typeface="Helvetica"/>
                <a:cs typeface="Helvetica"/>
              </a:rPr>
              <a:t>scoperto</a:t>
            </a:r>
            <a:r>
              <a:rPr lang="en-US" sz="2400" dirty="0" smtClean="0">
                <a:latin typeface="Helvetica"/>
                <a:cs typeface="Helvetica"/>
              </a:rPr>
              <a:t> al </a:t>
            </a:r>
            <a:r>
              <a:rPr lang="en-US" sz="2400" dirty="0" err="1" smtClean="0">
                <a:latin typeface="Helvetica"/>
                <a:cs typeface="Helvetica"/>
              </a:rPr>
              <a:t>museo</a:t>
            </a:r>
            <a:r>
              <a:rPr lang="en-US" sz="2400" dirty="0" smtClean="0">
                <a:latin typeface="Helvetica"/>
                <a:cs typeface="Helvetica"/>
              </a:rPr>
              <a:t> del Louvre </a:t>
            </a:r>
            <a:r>
              <a:rPr lang="en-US" sz="2400" dirty="0" err="1" smtClean="0">
                <a:latin typeface="Helvetica"/>
                <a:cs typeface="Helvetica"/>
              </a:rPr>
              <a:t>il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corredo</a:t>
            </a:r>
            <a:r>
              <a:rPr lang="en-US" sz="2400" dirty="0" smtClean="0">
                <a:latin typeface="Helvetica"/>
                <a:cs typeface="Helvetica"/>
              </a:rPr>
              <a:t> di un </a:t>
            </a:r>
            <a:r>
              <a:rPr lang="en-US" sz="2400" dirty="0" err="1" smtClean="0">
                <a:latin typeface="Helvetica"/>
                <a:cs typeface="Helvetica"/>
              </a:rPr>
              <a:t>intero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cimitero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intatto</a:t>
            </a:r>
            <a:r>
              <a:rPr lang="en-US" sz="2400" dirty="0" smtClean="0">
                <a:latin typeface="Helvetica"/>
                <a:cs typeface="Helvetica"/>
              </a:rPr>
              <a:t> (</a:t>
            </a:r>
            <a:r>
              <a:rPr lang="en-US" sz="2400" dirty="0" err="1" smtClean="0">
                <a:latin typeface="Helvetica"/>
                <a:cs typeface="Helvetica"/>
              </a:rPr>
              <a:t>necropoli</a:t>
            </a:r>
            <a:r>
              <a:rPr lang="en-US" sz="2400" dirty="0" smtClean="0">
                <a:latin typeface="Helvetica"/>
                <a:cs typeface="Helvetica"/>
              </a:rPr>
              <a:t> M) </a:t>
            </a:r>
            <a:r>
              <a:rPr lang="en-US" sz="2400" dirty="0" err="1" smtClean="0">
                <a:latin typeface="Helvetica"/>
                <a:cs typeface="Helvetica"/>
              </a:rPr>
              <a:t>datata</a:t>
            </a:r>
            <a:r>
              <a:rPr lang="en-US" sz="2400" dirty="0" smtClean="0">
                <a:latin typeface="Helvetica"/>
                <a:cs typeface="Helvetica"/>
              </a:rPr>
              <a:t> al </a:t>
            </a:r>
            <a:r>
              <a:rPr lang="en-US" sz="2400" dirty="0" err="1" smtClean="0">
                <a:latin typeface="Helvetica"/>
                <a:cs typeface="Helvetica"/>
              </a:rPr>
              <a:t>predinastico</a:t>
            </a:r>
            <a:r>
              <a:rPr lang="en-US" sz="2400" dirty="0" smtClean="0">
                <a:latin typeface="Helvetica"/>
                <a:cs typeface="Helvetica"/>
              </a:rPr>
              <a:t> 3600 </a:t>
            </a:r>
            <a:r>
              <a:rPr lang="en-US" sz="2400" dirty="0" err="1" smtClean="0">
                <a:latin typeface="Helvetica"/>
                <a:cs typeface="Helvetica"/>
              </a:rPr>
              <a:t>a.C</a:t>
            </a:r>
            <a:r>
              <a:rPr lang="en-US" sz="2400" dirty="0" smtClean="0">
                <a:latin typeface="Helvetica"/>
                <a:cs typeface="Helvetica"/>
              </a:rPr>
              <a:t>., </a:t>
            </a:r>
            <a:r>
              <a:rPr lang="en-US" sz="2400" dirty="0" err="1" smtClean="0">
                <a:latin typeface="Helvetica"/>
                <a:cs typeface="Helvetica"/>
              </a:rPr>
              <a:t>proveniente</a:t>
            </a:r>
            <a:r>
              <a:rPr lang="en-US" sz="2400" dirty="0" smtClean="0">
                <a:latin typeface="Helvetica"/>
                <a:cs typeface="Helvetica"/>
              </a:rPr>
              <a:t> da Zawyet e </a:t>
            </a:r>
            <a:r>
              <a:rPr lang="en-US" sz="2400" dirty="0" err="1" smtClean="0">
                <a:latin typeface="Helvetica"/>
                <a:cs typeface="Helvetica"/>
              </a:rPr>
              <a:t>portato</a:t>
            </a:r>
            <a:r>
              <a:rPr lang="en-US" sz="2400" dirty="0" smtClean="0">
                <a:latin typeface="Helvetica"/>
                <a:cs typeface="Helvetica"/>
              </a:rPr>
              <a:t> in </a:t>
            </a:r>
            <a:r>
              <a:rPr lang="en-US" sz="2400" dirty="0" err="1" smtClean="0">
                <a:latin typeface="Helvetica"/>
                <a:cs typeface="Helvetica"/>
              </a:rPr>
              <a:t>Francia</a:t>
            </a:r>
            <a:r>
              <a:rPr lang="en-US" sz="2400" dirty="0" smtClean="0">
                <a:latin typeface="Helvetica"/>
                <a:cs typeface="Helvetica"/>
              </a:rPr>
              <a:t> da Raymond Weill</a:t>
            </a:r>
          </a:p>
          <a:p>
            <a:pPr marL="0" indent="0">
              <a:buNone/>
            </a:pPr>
            <a:endParaRPr lang="en-US" sz="24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400" dirty="0" smtClean="0">
                <a:latin typeface="Helvetica"/>
                <a:cs typeface="Helvetica"/>
              </a:rPr>
              <a:t>Weill </a:t>
            </a:r>
            <a:r>
              <a:rPr lang="en-US" sz="2400" b="1" dirty="0" smtClean="0">
                <a:latin typeface="Helvetica"/>
                <a:cs typeface="Helvetica"/>
              </a:rPr>
              <a:t>NON </a:t>
            </a:r>
            <a:r>
              <a:rPr lang="en-US" sz="2400" dirty="0" smtClean="0">
                <a:latin typeface="Helvetica"/>
                <a:cs typeface="Helvetica"/>
              </a:rPr>
              <a:t>ci </a:t>
            </a:r>
            <a:r>
              <a:rPr lang="en-US" sz="2400" dirty="0" err="1" smtClean="0">
                <a:latin typeface="Helvetica"/>
                <a:cs typeface="Helvetica"/>
              </a:rPr>
              <a:t>informa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su</a:t>
            </a:r>
            <a:r>
              <a:rPr lang="en-US" sz="2400" dirty="0" smtClean="0">
                <a:latin typeface="Helvetica"/>
                <a:cs typeface="Helvetica"/>
              </a:rPr>
              <a:t> dove </a:t>
            </a:r>
            <a:r>
              <a:rPr lang="en-US" sz="2400" dirty="0" err="1" smtClean="0">
                <a:latin typeface="Helvetica"/>
                <a:cs typeface="Helvetica"/>
              </a:rPr>
              <a:t>esattamente</a:t>
            </a:r>
            <a:r>
              <a:rPr lang="en-US" sz="2400" dirty="0" smtClean="0">
                <a:latin typeface="Helvetica"/>
                <a:cs typeface="Helvetica"/>
              </a:rPr>
              <a:t> ha </a:t>
            </a:r>
            <a:r>
              <a:rPr lang="en-US" sz="2400" dirty="0" err="1" smtClean="0">
                <a:latin typeface="Helvetica"/>
                <a:cs typeface="Helvetica"/>
              </a:rPr>
              <a:t>trovato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questo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cimitero</a:t>
            </a:r>
            <a:r>
              <a:rPr lang="en-US" sz="2400" dirty="0" smtClean="0">
                <a:latin typeface="Helvetica"/>
                <a:cs typeface="Helvetica"/>
              </a:rPr>
              <a:t>, ma ci dice </a:t>
            </a:r>
            <a:r>
              <a:rPr lang="en-US" sz="2400" dirty="0" err="1" smtClean="0">
                <a:latin typeface="Helvetica"/>
                <a:cs typeface="Helvetica"/>
              </a:rPr>
              <a:t>che</a:t>
            </a:r>
            <a:r>
              <a:rPr lang="en-US" sz="2400" dirty="0" smtClean="0">
                <a:latin typeface="Helvetica"/>
                <a:cs typeface="Helvetica"/>
              </a:rPr>
              <a:t> era </a:t>
            </a:r>
            <a:r>
              <a:rPr lang="en-US" sz="2400" b="1" i="1" dirty="0" err="1" smtClean="0">
                <a:latin typeface="Helvetica"/>
                <a:cs typeface="Helvetica"/>
              </a:rPr>
              <a:t>nei</a:t>
            </a:r>
            <a:r>
              <a:rPr lang="en-US" sz="2400" b="1" i="1" dirty="0" smtClean="0">
                <a:latin typeface="Helvetica"/>
                <a:cs typeface="Helvetica"/>
              </a:rPr>
              <a:t> </a:t>
            </a:r>
            <a:r>
              <a:rPr lang="en-US" sz="2400" b="1" i="1" dirty="0" err="1" smtClean="0">
                <a:latin typeface="Helvetica"/>
                <a:cs typeface="Helvetica"/>
              </a:rPr>
              <a:t>pressi</a:t>
            </a:r>
            <a:r>
              <a:rPr lang="en-US" sz="2400" b="1" i="1" dirty="0" smtClean="0">
                <a:latin typeface="Helvetica"/>
                <a:cs typeface="Helvetica"/>
              </a:rPr>
              <a:t> </a:t>
            </a:r>
            <a:r>
              <a:rPr lang="en-US" sz="2400" b="1" i="1" dirty="0" err="1" smtClean="0">
                <a:latin typeface="Helvetica"/>
                <a:cs typeface="Helvetica"/>
              </a:rPr>
              <a:t>della</a:t>
            </a:r>
            <a:r>
              <a:rPr lang="en-US" sz="2400" b="1" i="1" dirty="0" smtClean="0">
                <a:latin typeface="Helvetica"/>
                <a:cs typeface="Helvetica"/>
              </a:rPr>
              <a:t> </a:t>
            </a:r>
            <a:r>
              <a:rPr lang="en-US" sz="2400" b="1" i="1" dirty="0" err="1" smtClean="0">
                <a:latin typeface="Helvetica"/>
                <a:cs typeface="Helvetica"/>
              </a:rPr>
              <a:t>piramide</a:t>
            </a:r>
            <a:r>
              <a:rPr lang="en-US" sz="2400" b="1" i="1" dirty="0" smtClean="0">
                <a:latin typeface="Helvetica"/>
                <a:cs typeface="Helvetica"/>
              </a:rPr>
              <a:t> e </a:t>
            </a:r>
            <a:r>
              <a:rPr lang="en-US" sz="2400" b="1" i="1" dirty="0" err="1" smtClean="0">
                <a:latin typeface="Helvetica"/>
                <a:cs typeface="Helvetica"/>
              </a:rPr>
              <a:t>anche</a:t>
            </a:r>
            <a:r>
              <a:rPr lang="en-US" sz="2400" b="1" i="1" dirty="0" smtClean="0">
                <a:latin typeface="Helvetica"/>
                <a:cs typeface="Helvetica"/>
              </a:rPr>
              <a:t> “al sotto” di </a:t>
            </a:r>
            <a:r>
              <a:rPr lang="en-US" sz="2400" b="1" i="1" dirty="0" err="1" smtClean="0">
                <a:latin typeface="Helvetica"/>
                <a:cs typeface="Helvetica"/>
              </a:rPr>
              <a:t>essa</a:t>
            </a:r>
            <a:endParaRPr lang="en-US" sz="2400" b="1" i="1" dirty="0">
              <a:latin typeface="Helvetica"/>
              <a:cs typeface="Helvetica"/>
            </a:endParaRPr>
          </a:p>
        </p:txBody>
      </p:sp>
      <p:pic>
        <p:nvPicPr>
          <p:cNvPr id="4" name="Picture 3" descr="780eb071db538282525c0bc01818406b--egypt-art-pottery-cl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7525" y="3962570"/>
            <a:ext cx="2169275" cy="28954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696" y="4508500"/>
            <a:ext cx="3733800" cy="2171700"/>
          </a:xfrm>
          <a:prstGeom prst="rect">
            <a:avLst/>
          </a:prstGeom>
        </p:spPr>
      </p:pic>
      <p:pic>
        <p:nvPicPr>
          <p:cNvPr id="7" name="Picture 6" descr="DSC_0138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08500"/>
            <a:ext cx="2815304" cy="72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98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err="1">
                <a:solidFill>
                  <a:srgbClr val="FFFFFF"/>
                </a:solidFill>
              </a:rPr>
              <a:t>Questioni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aperte</a:t>
            </a:r>
            <a:r>
              <a:rPr lang="en-US" sz="3600" dirty="0">
                <a:solidFill>
                  <a:srgbClr val="FFFFFF"/>
                </a:solidFill>
              </a:rPr>
              <a:t> relative </a:t>
            </a:r>
            <a:r>
              <a:rPr lang="en-US" sz="3600" dirty="0" err="1" smtClean="0">
                <a:solidFill>
                  <a:srgbClr val="FFFFFF"/>
                </a:solidFill>
                <a:latin typeface="Helvetica"/>
                <a:cs typeface="Helvetica"/>
              </a:rPr>
              <a:t>alla</a:t>
            </a:r>
            <a:r>
              <a:rPr lang="en-US" sz="3600" dirty="0" smtClean="0">
                <a:solidFill>
                  <a:srgbClr val="FFFFFF"/>
                </a:solidFill>
                <a:latin typeface="Helvetica"/>
                <a:cs typeface="Helvetica"/>
              </a:rPr>
              <a:t> “</a:t>
            </a:r>
            <a:r>
              <a:rPr lang="en-US" sz="3600" dirty="0" err="1">
                <a:solidFill>
                  <a:srgbClr val="FFFFFF"/>
                </a:solidFill>
                <a:latin typeface="Helvetica"/>
                <a:cs typeface="Helvetica"/>
              </a:rPr>
              <a:t>p</a:t>
            </a:r>
            <a:r>
              <a:rPr lang="en-US" sz="3600" dirty="0" err="1" smtClean="0">
                <a:solidFill>
                  <a:srgbClr val="FFFFFF"/>
                </a:solidFill>
                <a:latin typeface="Helvetica"/>
                <a:cs typeface="Helvetica"/>
              </a:rPr>
              <a:t>iramide</a:t>
            </a:r>
            <a:r>
              <a:rPr lang="en-US" sz="36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Helvetica"/>
                <a:cs typeface="Helvetica"/>
              </a:rPr>
              <a:t>incompleta</a:t>
            </a:r>
            <a:r>
              <a:rPr lang="en-US" sz="3600" dirty="0" smtClean="0">
                <a:solidFill>
                  <a:srgbClr val="FFFFFF"/>
                </a:solidFill>
                <a:latin typeface="Helvetica"/>
                <a:cs typeface="Helvetica"/>
              </a:rPr>
              <a:t>”</a:t>
            </a:r>
            <a:endParaRPr lang="en-US" sz="36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Si </a:t>
            </a:r>
            <a:r>
              <a:rPr lang="en-US" sz="2400" dirty="0" err="1" smtClean="0">
                <a:latin typeface="Helvetica"/>
                <a:cs typeface="Helvetica"/>
              </a:rPr>
              <a:t>tratta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effettivamente</a:t>
            </a:r>
            <a:r>
              <a:rPr lang="en-US" sz="2400" dirty="0" smtClean="0">
                <a:latin typeface="Helvetica"/>
                <a:cs typeface="Helvetica"/>
              </a:rPr>
              <a:t> di </a:t>
            </a:r>
            <a:r>
              <a:rPr lang="en-US" sz="2400" dirty="0" err="1" smtClean="0">
                <a:latin typeface="Helvetica"/>
                <a:cs typeface="Helvetica"/>
              </a:rPr>
              <a:t>una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piramide</a:t>
            </a:r>
            <a:r>
              <a:rPr lang="en-US" sz="2400" dirty="0" smtClean="0">
                <a:latin typeface="Helvetica"/>
                <a:cs typeface="Helvetica"/>
              </a:rPr>
              <a:t>?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Non </a:t>
            </a:r>
            <a:r>
              <a:rPr lang="en-US" sz="2400" dirty="0" err="1" smtClean="0">
                <a:latin typeface="Helvetica"/>
                <a:cs typeface="Helvetica"/>
              </a:rPr>
              <a:t>siamo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risuciti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ancora</a:t>
            </a:r>
            <a:r>
              <a:rPr lang="en-US" sz="2400" dirty="0" smtClean="0">
                <a:latin typeface="Helvetica"/>
                <a:cs typeface="Helvetica"/>
              </a:rPr>
              <a:t> a </a:t>
            </a:r>
            <a:r>
              <a:rPr lang="en-US" sz="2400" dirty="0" err="1" smtClean="0">
                <a:latin typeface="Helvetica"/>
                <a:cs typeface="Helvetica"/>
              </a:rPr>
              <a:t>trovare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b="1" dirty="0" err="1" smtClean="0">
                <a:latin typeface="Helvetica"/>
                <a:cs typeface="Helvetica"/>
              </a:rPr>
              <a:t>una</a:t>
            </a:r>
            <a:r>
              <a:rPr lang="en-US" sz="2400" b="1" dirty="0" smtClean="0">
                <a:latin typeface="Helvetica"/>
                <a:cs typeface="Helvetica"/>
              </a:rPr>
              <a:t> camera </a:t>
            </a:r>
            <a:r>
              <a:rPr lang="en-US" sz="2400" b="1" dirty="0" err="1" smtClean="0">
                <a:latin typeface="Helvetica"/>
                <a:cs typeface="Helvetica"/>
              </a:rPr>
              <a:t>sotterranea</a:t>
            </a:r>
            <a:r>
              <a:rPr lang="en-US" sz="2400" b="1" dirty="0" smtClean="0">
                <a:latin typeface="Helvetica"/>
                <a:cs typeface="Helvetica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(se </a:t>
            </a:r>
            <a:r>
              <a:rPr lang="en-US" sz="2400" dirty="0" err="1" smtClean="0">
                <a:latin typeface="Helvetica"/>
                <a:cs typeface="Helvetica"/>
              </a:rPr>
              <a:t>si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tratta</a:t>
            </a:r>
            <a:r>
              <a:rPr lang="en-US" sz="2400" dirty="0" smtClean="0">
                <a:latin typeface="Helvetica"/>
                <a:cs typeface="Helvetica"/>
              </a:rPr>
              <a:t> di </a:t>
            </a:r>
            <a:r>
              <a:rPr lang="en-US" sz="2400" dirty="0" err="1" smtClean="0">
                <a:latin typeface="Helvetica"/>
                <a:cs typeface="Helvetica"/>
              </a:rPr>
              <a:t>una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struttura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funeraria</a:t>
            </a:r>
            <a:r>
              <a:rPr lang="en-US" sz="2400" dirty="0" smtClean="0">
                <a:latin typeface="Helvetica"/>
                <a:cs typeface="Helvetica"/>
              </a:rPr>
              <a:t>)</a:t>
            </a:r>
          </a:p>
          <a:p>
            <a:r>
              <a:rPr lang="en-US" sz="2400" dirty="0" err="1" smtClean="0">
                <a:latin typeface="Helvetica"/>
                <a:cs typeface="Helvetica"/>
              </a:rPr>
              <a:t>Molti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blocchi</a:t>
            </a:r>
            <a:r>
              <a:rPr lang="en-US" sz="2400" dirty="0" smtClean="0">
                <a:latin typeface="Helvetica"/>
                <a:cs typeface="Helvetica"/>
              </a:rPr>
              <a:t> di </a:t>
            </a:r>
            <a:r>
              <a:rPr lang="en-US" sz="2400" dirty="0" err="1" smtClean="0">
                <a:latin typeface="Helvetica"/>
                <a:cs typeface="Helvetica"/>
              </a:rPr>
              <a:t>pietra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della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piramide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sono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collassati</a:t>
            </a:r>
            <a:r>
              <a:rPr lang="en-US" sz="2400" dirty="0" smtClean="0">
                <a:latin typeface="Helvetica"/>
                <a:cs typeface="Helvetica"/>
              </a:rPr>
              <a:t> al </a:t>
            </a:r>
            <a:r>
              <a:rPr lang="en-US" sz="2400" dirty="0" err="1" smtClean="0">
                <a:latin typeface="Helvetica"/>
                <a:cs typeface="Helvetica"/>
              </a:rPr>
              <a:t>suo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interno</a:t>
            </a:r>
            <a:r>
              <a:rPr lang="en-US" sz="2400" dirty="0" smtClean="0">
                <a:latin typeface="Helvetica"/>
                <a:cs typeface="Helvetica"/>
              </a:rPr>
              <a:t> (</a:t>
            </a:r>
            <a:r>
              <a:rPr lang="en-US" sz="2400" dirty="0" err="1" smtClean="0">
                <a:latin typeface="Helvetica"/>
                <a:cs typeface="Helvetica"/>
              </a:rPr>
              <a:t>scavato</a:t>
            </a:r>
            <a:r>
              <a:rPr lang="en-US" sz="2400" dirty="0" smtClean="0">
                <a:latin typeface="Helvetica"/>
                <a:cs typeface="Helvetica"/>
              </a:rPr>
              <a:t> da Weill?); </a:t>
            </a:r>
            <a:r>
              <a:rPr lang="en-US" sz="2400" dirty="0" err="1" smtClean="0">
                <a:latin typeface="Helvetica"/>
                <a:cs typeface="Helvetica"/>
              </a:rPr>
              <a:t>difficile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esaminare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b="1" dirty="0" err="1" smtClean="0">
                <a:latin typeface="Helvetica"/>
                <a:cs typeface="Helvetica"/>
              </a:rPr>
              <a:t>l’architettura</a:t>
            </a:r>
            <a:r>
              <a:rPr lang="en-US" sz="2400" dirty="0" smtClean="0">
                <a:latin typeface="Helvetica"/>
                <a:cs typeface="Helvetica"/>
              </a:rPr>
              <a:t> di </a:t>
            </a:r>
            <a:r>
              <a:rPr lang="en-US" sz="2400" dirty="0" err="1" smtClean="0">
                <a:latin typeface="Helvetica"/>
                <a:cs typeface="Helvetica"/>
              </a:rPr>
              <a:t>questa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struttura</a:t>
            </a:r>
            <a:r>
              <a:rPr lang="en-US" sz="2400" dirty="0" smtClean="0">
                <a:latin typeface="Helvetica"/>
                <a:cs typeface="Helvetica"/>
              </a:rPr>
              <a:t> – </a:t>
            </a:r>
            <a:r>
              <a:rPr lang="en-US" sz="2400" dirty="0" err="1" smtClean="0">
                <a:latin typeface="Helvetica"/>
                <a:cs typeface="Helvetica"/>
              </a:rPr>
              <a:t>rischioso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lavorarvi</a:t>
            </a:r>
            <a:endParaRPr lang="en-US" sz="2400" dirty="0" smtClean="0">
              <a:latin typeface="Helvetica"/>
              <a:cs typeface="Helvetica"/>
            </a:endParaRPr>
          </a:p>
          <a:p>
            <a:r>
              <a:rPr lang="en-US" sz="2400" dirty="0" smtClean="0">
                <a:latin typeface="Helvetica"/>
                <a:cs typeface="Helvetica"/>
              </a:rPr>
              <a:t>La </a:t>
            </a:r>
            <a:r>
              <a:rPr lang="en-US" sz="2400" dirty="0" err="1" smtClean="0">
                <a:latin typeface="Helvetica"/>
                <a:cs typeface="Helvetica"/>
              </a:rPr>
              <a:t>piramide</a:t>
            </a:r>
            <a:r>
              <a:rPr lang="en-US" sz="2400" dirty="0" smtClean="0">
                <a:latin typeface="Helvetica"/>
                <a:cs typeface="Helvetica"/>
              </a:rPr>
              <a:t> non </a:t>
            </a:r>
            <a:r>
              <a:rPr lang="en-US" sz="2400" dirty="0" err="1" smtClean="0">
                <a:latin typeface="Helvetica"/>
                <a:cs typeface="Helvetica"/>
              </a:rPr>
              <a:t>è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orientata</a:t>
            </a:r>
            <a:r>
              <a:rPr lang="en-US" sz="2400" dirty="0" smtClean="0">
                <a:latin typeface="Helvetica"/>
                <a:cs typeface="Helvetica"/>
              </a:rPr>
              <a:t> secondo </a:t>
            </a:r>
            <a:r>
              <a:rPr lang="en-US" sz="2400" dirty="0" err="1" smtClean="0">
                <a:latin typeface="Helvetica"/>
                <a:cs typeface="Helvetica"/>
              </a:rPr>
              <a:t>i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punti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cardinali</a:t>
            </a:r>
            <a:r>
              <a:rPr lang="en-US" sz="2400" dirty="0" smtClean="0">
                <a:latin typeface="Helvetica"/>
                <a:cs typeface="Helvetica"/>
              </a:rPr>
              <a:t>, </a:t>
            </a:r>
            <a:r>
              <a:rPr lang="en-US" sz="2400" dirty="0" err="1" smtClean="0">
                <a:latin typeface="Helvetica"/>
                <a:cs typeface="Helvetica"/>
              </a:rPr>
              <a:t>nessun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punto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astronomico</a:t>
            </a:r>
            <a:r>
              <a:rPr lang="en-US" sz="2400" dirty="0" smtClean="0">
                <a:latin typeface="Helvetica"/>
                <a:cs typeface="Helvetica"/>
              </a:rPr>
              <a:t> e non </a:t>
            </a:r>
            <a:r>
              <a:rPr lang="en-US" sz="2400" dirty="0" err="1" smtClean="0">
                <a:latin typeface="Helvetica"/>
                <a:cs typeface="Helvetica"/>
              </a:rPr>
              <a:t>seocndo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il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corso</a:t>
            </a:r>
            <a:r>
              <a:rPr lang="en-US" sz="2400" dirty="0" smtClean="0">
                <a:latin typeface="Helvetica"/>
                <a:cs typeface="Helvetica"/>
              </a:rPr>
              <a:t> del </a:t>
            </a:r>
            <a:r>
              <a:rPr lang="en-US" sz="2400" dirty="0" err="1" smtClean="0">
                <a:latin typeface="Helvetica"/>
                <a:cs typeface="Helvetica"/>
              </a:rPr>
              <a:t>NIlo</a:t>
            </a:r>
            <a:r>
              <a:rPr lang="en-US" sz="2400" dirty="0" smtClean="0">
                <a:latin typeface="Helvetica"/>
                <a:cs typeface="Helvetica"/>
              </a:rPr>
              <a:t> = </a:t>
            </a:r>
            <a:r>
              <a:rPr lang="en-US" sz="2400" b="1" dirty="0" err="1" smtClean="0">
                <a:latin typeface="Helvetica"/>
                <a:cs typeface="Helvetica"/>
              </a:rPr>
              <a:t>ragioni</a:t>
            </a:r>
            <a:r>
              <a:rPr lang="en-US" sz="2400" b="1" dirty="0" smtClean="0">
                <a:latin typeface="Helvetica"/>
                <a:cs typeface="Helvetica"/>
              </a:rPr>
              <a:t> </a:t>
            </a:r>
            <a:r>
              <a:rPr lang="en-US" sz="2400" b="1" dirty="0" err="1" smtClean="0">
                <a:latin typeface="Helvetica"/>
                <a:cs typeface="Helvetica"/>
              </a:rPr>
              <a:t>geomorfologiche</a:t>
            </a:r>
            <a:r>
              <a:rPr lang="en-US" sz="2400" dirty="0" smtClean="0">
                <a:latin typeface="Helvetica"/>
                <a:cs typeface="Helvetica"/>
              </a:rPr>
              <a:t>?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Il </a:t>
            </a:r>
            <a:r>
              <a:rPr lang="en-US" sz="2400" b="1" dirty="0" err="1" smtClean="0">
                <a:latin typeface="Helvetica"/>
                <a:cs typeface="Helvetica"/>
              </a:rPr>
              <a:t>cimitero</a:t>
            </a:r>
            <a:r>
              <a:rPr lang="en-US" sz="2400" b="1" dirty="0" smtClean="0">
                <a:latin typeface="Helvetica"/>
                <a:cs typeface="Helvetica"/>
              </a:rPr>
              <a:t> M (</a:t>
            </a:r>
            <a:r>
              <a:rPr lang="en-US" sz="2400" b="1" dirty="0" err="1" smtClean="0">
                <a:latin typeface="Helvetica"/>
                <a:cs typeface="Helvetica"/>
              </a:rPr>
              <a:t>predinastico</a:t>
            </a:r>
            <a:r>
              <a:rPr lang="en-US" sz="2400" b="1" dirty="0" smtClean="0">
                <a:latin typeface="Helvetica"/>
                <a:cs typeface="Helvetica"/>
              </a:rPr>
              <a:t>)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ancora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intatto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potrebbe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trovarsi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proprio</a:t>
            </a:r>
            <a:r>
              <a:rPr lang="en-US" sz="2400" dirty="0" smtClean="0">
                <a:latin typeface="Helvetica"/>
                <a:cs typeface="Helvetica"/>
              </a:rPr>
              <a:t> al di sotto </a:t>
            </a:r>
            <a:r>
              <a:rPr lang="en-US" sz="2400" dirty="0" err="1" smtClean="0">
                <a:latin typeface="Helvetica"/>
                <a:cs typeface="Helvetica"/>
              </a:rPr>
              <a:t>della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piramide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69664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Tombe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dei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nobili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, 2300 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a.C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.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FFFFFF"/>
          </a:solidFill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Helvetica"/>
                <a:cs typeface="Helvetica"/>
              </a:rPr>
              <a:t>DOVE SI TROVANO: </a:t>
            </a:r>
            <a:r>
              <a:rPr lang="en-US" dirty="0" err="1" smtClean="0">
                <a:latin typeface="Helvetica"/>
                <a:cs typeface="Helvetica"/>
              </a:rPr>
              <a:t>Lungo</a:t>
            </a:r>
            <a:r>
              <a:rPr lang="en-US" dirty="0" smtClean="0">
                <a:latin typeface="Helvetica"/>
                <a:cs typeface="Helvetica"/>
              </a:rPr>
              <a:t> le </a:t>
            </a:r>
            <a:r>
              <a:rPr lang="en-US" dirty="0" err="1" smtClean="0">
                <a:latin typeface="Helvetica"/>
                <a:cs typeface="Helvetica"/>
              </a:rPr>
              <a:t>pendici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est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della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collina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rocciosa</a:t>
            </a:r>
            <a:r>
              <a:rPr lang="en-US" dirty="0" smtClean="0">
                <a:latin typeface="Helvetica"/>
                <a:cs typeface="Helvetica"/>
              </a:rPr>
              <a:t> </a:t>
            </a:r>
          </a:p>
          <a:p>
            <a:r>
              <a:rPr lang="en-US" dirty="0" smtClean="0">
                <a:latin typeface="Helvetica"/>
                <a:cs typeface="Helvetica"/>
              </a:rPr>
              <a:t>STRUTTURA: </a:t>
            </a:r>
            <a:r>
              <a:rPr lang="en-US" dirty="0" err="1" smtClean="0">
                <a:latin typeface="Helvetica"/>
                <a:cs typeface="Helvetica"/>
              </a:rPr>
              <a:t>tombe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ipogee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scavate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nella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roccia</a:t>
            </a:r>
            <a:r>
              <a:rPr lang="en-US" dirty="0" smtClean="0">
                <a:latin typeface="Helvetica"/>
                <a:cs typeface="Helvetica"/>
              </a:rPr>
              <a:t>. </a:t>
            </a:r>
            <a:r>
              <a:rPr lang="en-US" dirty="0" err="1" smtClean="0">
                <a:latin typeface="Helvetica"/>
                <a:cs typeface="Helvetica"/>
              </a:rPr>
              <a:t>Formate</a:t>
            </a:r>
            <a:r>
              <a:rPr lang="en-US" dirty="0" smtClean="0">
                <a:latin typeface="Helvetica"/>
                <a:cs typeface="Helvetica"/>
              </a:rPr>
              <a:t> da due </a:t>
            </a:r>
            <a:r>
              <a:rPr lang="en-US" dirty="0" err="1" smtClean="0">
                <a:latin typeface="Helvetica"/>
                <a:cs typeface="Helvetica"/>
              </a:rPr>
              <a:t>parti</a:t>
            </a:r>
            <a:r>
              <a:rPr lang="en-US" dirty="0" smtClean="0">
                <a:latin typeface="Helvetica"/>
                <a:cs typeface="Helvetica"/>
              </a:rPr>
              <a:t>: </a:t>
            </a:r>
            <a:r>
              <a:rPr lang="en-US" dirty="0" err="1" smtClean="0">
                <a:latin typeface="Helvetica"/>
                <a:cs typeface="Helvetica"/>
              </a:rPr>
              <a:t>stanze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cerimoniali</a:t>
            </a:r>
            <a:r>
              <a:rPr lang="en-US" dirty="0" smtClean="0">
                <a:latin typeface="Helvetica"/>
                <a:cs typeface="Helvetica"/>
              </a:rPr>
              <a:t>/di </a:t>
            </a:r>
            <a:r>
              <a:rPr lang="en-US" dirty="0" err="1" smtClean="0">
                <a:latin typeface="Helvetica"/>
                <a:cs typeface="Helvetica"/>
              </a:rPr>
              <a:t>culto</a:t>
            </a:r>
            <a:r>
              <a:rPr lang="en-US" dirty="0" smtClean="0">
                <a:latin typeface="Helvetica"/>
                <a:cs typeface="Helvetica"/>
              </a:rPr>
              <a:t>, in </a:t>
            </a:r>
            <a:r>
              <a:rPr lang="en-US" dirty="0" err="1" smtClean="0">
                <a:latin typeface="Helvetica"/>
                <a:cs typeface="Helvetica"/>
              </a:rPr>
              <a:t>superficie</a:t>
            </a:r>
            <a:r>
              <a:rPr lang="en-US" dirty="0" smtClean="0">
                <a:latin typeface="Helvetica"/>
                <a:cs typeface="Helvetica"/>
              </a:rPr>
              <a:t>; </a:t>
            </a:r>
            <a:r>
              <a:rPr lang="en-US" dirty="0" err="1" smtClean="0">
                <a:latin typeface="Helvetica"/>
                <a:cs typeface="Helvetica"/>
              </a:rPr>
              <a:t>stanze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funerarie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scavate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anche</a:t>
            </a:r>
            <a:r>
              <a:rPr lang="en-US" dirty="0" smtClean="0">
                <a:latin typeface="Helvetica"/>
                <a:cs typeface="Helvetica"/>
              </a:rPr>
              <a:t> 5-10 </a:t>
            </a:r>
            <a:r>
              <a:rPr lang="en-US" dirty="0" err="1" smtClean="0">
                <a:latin typeface="Helvetica"/>
                <a:cs typeface="Helvetica"/>
              </a:rPr>
              <a:t>metri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nel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sottosuolo</a:t>
            </a:r>
            <a:r>
              <a:rPr lang="en-US" dirty="0" smtClean="0">
                <a:latin typeface="Helvetica"/>
                <a:cs typeface="Helvetica"/>
              </a:rPr>
              <a:t> </a:t>
            </a:r>
          </a:p>
          <a:p>
            <a:r>
              <a:rPr lang="en-US" dirty="0" smtClean="0">
                <a:latin typeface="Helvetica"/>
                <a:cs typeface="Helvetica"/>
              </a:rPr>
              <a:t>DATAZIONE: </a:t>
            </a:r>
            <a:r>
              <a:rPr lang="en-US" dirty="0" err="1" smtClean="0">
                <a:latin typeface="Helvetica"/>
                <a:cs typeface="Helvetica"/>
              </a:rPr>
              <a:t>Antico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Regno</a:t>
            </a:r>
            <a:r>
              <a:rPr lang="en-US" dirty="0" smtClean="0">
                <a:latin typeface="Helvetica"/>
                <a:cs typeface="Helvetica"/>
              </a:rPr>
              <a:t> (2300 </a:t>
            </a:r>
            <a:r>
              <a:rPr lang="en-US" dirty="0" err="1" smtClean="0">
                <a:latin typeface="Helvetica"/>
                <a:cs typeface="Helvetica"/>
              </a:rPr>
              <a:t>a.C</a:t>
            </a:r>
            <a:r>
              <a:rPr lang="en-US" dirty="0" smtClean="0">
                <a:latin typeface="Helvetica"/>
                <a:cs typeface="Helvetica"/>
              </a:rPr>
              <a:t>.),  </a:t>
            </a:r>
            <a:r>
              <a:rPr lang="en-US" dirty="0" err="1" smtClean="0">
                <a:latin typeface="Helvetica"/>
                <a:cs typeface="Helvetica"/>
              </a:rPr>
              <a:t>appartenute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all’elite</a:t>
            </a:r>
            <a:r>
              <a:rPr lang="en-US" dirty="0" smtClean="0">
                <a:latin typeface="Helvetica"/>
                <a:cs typeface="Helvetica"/>
              </a:rPr>
              <a:t> </a:t>
            </a:r>
          </a:p>
          <a:p>
            <a:r>
              <a:rPr lang="en-US" dirty="0" smtClean="0">
                <a:latin typeface="Helvetica"/>
                <a:cs typeface="Helvetica"/>
              </a:rPr>
              <a:t>NUMERO: </a:t>
            </a:r>
            <a:r>
              <a:rPr lang="en-US" dirty="0" err="1" smtClean="0">
                <a:latin typeface="Helvetica"/>
                <a:cs typeface="Helvetica"/>
              </a:rPr>
              <a:t>Registrate</a:t>
            </a:r>
            <a:r>
              <a:rPr lang="en-US" dirty="0" smtClean="0">
                <a:latin typeface="Helvetica"/>
                <a:cs typeface="Helvetica"/>
              </a:rPr>
              <a:t> al </a:t>
            </a:r>
            <a:r>
              <a:rPr lang="en-US" dirty="0" err="1" smtClean="0">
                <a:latin typeface="Helvetica"/>
                <a:cs typeface="Helvetica"/>
              </a:rPr>
              <a:t>momento</a:t>
            </a:r>
            <a:r>
              <a:rPr lang="en-US" dirty="0" smtClean="0">
                <a:latin typeface="Helvetica"/>
                <a:cs typeface="Helvetica"/>
              </a:rPr>
              <a:t> circa 19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5" name="Picture 4" descr="Fig_08_GDSC_009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07" y="2058388"/>
            <a:ext cx="7246472" cy="4799612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5707529" y="2300941"/>
            <a:ext cx="956236" cy="3451412"/>
          </a:xfrm>
          <a:custGeom>
            <a:avLst/>
            <a:gdLst>
              <a:gd name="connsiteX0" fmla="*/ 956236 w 956236"/>
              <a:gd name="connsiteY0" fmla="*/ 3451412 h 3451412"/>
              <a:gd name="connsiteX1" fmla="*/ 791883 w 956236"/>
              <a:gd name="connsiteY1" fmla="*/ 3167530 h 3451412"/>
              <a:gd name="connsiteX2" fmla="*/ 762000 w 956236"/>
              <a:gd name="connsiteY2" fmla="*/ 3122706 h 3451412"/>
              <a:gd name="connsiteX3" fmla="*/ 687295 w 956236"/>
              <a:gd name="connsiteY3" fmla="*/ 3003177 h 3451412"/>
              <a:gd name="connsiteX4" fmla="*/ 672353 w 956236"/>
              <a:gd name="connsiteY4" fmla="*/ 2928471 h 3451412"/>
              <a:gd name="connsiteX5" fmla="*/ 642471 w 956236"/>
              <a:gd name="connsiteY5" fmla="*/ 2883647 h 3451412"/>
              <a:gd name="connsiteX6" fmla="*/ 597647 w 956236"/>
              <a:gd name="connsiteY6" fmla="*/ 2794000 h 3451412"/>
              <a:gd name="connsiteX7" fmla="*/ 552824 w 956236"/>
              <a:gd name="connsiteY7" fmla="*/ 2689412 h 3451412"/>
              <a:gd name="connsiteX8" fmla="*/ 537883 w 956236"/>
              <a:gd name="connsiteY8" fmla="*/ 2644588 h 3451412"/>
              <a:gd name="connsiteX9" fmla="*/ 508000 w 956236"/>
              <a:gd name="connsiteY9" fmla="*/ 2569883 h 3451412"/>
              <a:gd name="connsiteX10" fmla="*/ 478118 w 956236"/>
              <a:gd name="connsiteY10" fmla="*/ 2465294 h 3451412"/>
              <a:gd name="connsiteX11" fmla="*/ 463177 w 956236"/>
              <a:gd name="connsiteY11" fmla="*/ 2420471 h 3451412"/>
              <a:gd name="connsiteX12" fmla="*/ 433295 w 956236"/>
              <a:gd name="connsiteY12" fmla="*/ 2375647 h 3451412"/>
              <a:gd name="connsiteX13" fmla="*/ 418353 w 956236"/>
              <a:gd name="connsiteY13" fmla="*/ 2315883 h 3451412"/>
              <a:gd name="connsiteX14" fmla="*/ 373530 w 956236"/>
              <a:gd name="connsiteY14" fmla="*/ 2196353 h 3451412"/>
              <a:gd name="connsiteX15" fmla="*/ 358589 w 956236"/>
              <a:gd name="connsiteY15" fmla="*/ 2121647 h 3451412"/>
              <a:gd name="connsiteX16" fmla="*/ 313765 w 956236"/>
              <a:gd name="connsiteY16" fmla="*/ 2046941 h 3451412"/>
              <a:gd name="connsiteX17" fmla="*/ 283883 w 956236"/>
              <a:gd name="connsiteY17" fmla="*/ 1972235 h 3451412"/>
              <a:gd name="connsiteX18" fmla="*/ 268942 w 956236"/>
              <a:gd name="connsiteY18" fmla="*/ 1912471 h 3451412"/>
              <a:gd name="connsiteX19" fmla="*/ 224118 w 956236"/>
              <a:gd name="connsiteY19" fmla="*/ 1778000 h 3451412"/>
              <a:gd name="connsiteX20" fmla="*/ 209177 w 956236"/>
              <a:gd name="connsiteY20" fmla="*/ 1733177 h 3451412"/>
              <a:gd name="connsiteX21" fmla="*/ 179295 w 956236"/>
              <a:gd name="connsiteY21" fmla="*/ 1673412 h 3451412"/>
              <a:gd name="connsiteX22" fmla="*/ 149412 w 956236"/>
              <a:gd name="connsiteY22" fmla="*/ 1583765 h 3451412"/>
              <a:gd name="connsiteX23" fmla="*/ 104589 w 956236"/>
              <a:gd name="connsiteY23" fmla="*/ 1479177 h 3451412"/>
              <a:gd name="connsiteX24" fmla="*/ 89647 w 956236"/>
              <a:gd name="connsiteY24" fmla="*/ 1359647 h 3451412"/>
              <a:gd name="connsiteX25" fmla="*/ 44824 w 956236"/>
              <a:gd name="connsiteY25" fmla="*/ 1240118 h 3451412"/>
              <a:gd name="connsiteX26" fmla="*/ 29883 w 956236"/>
              <a:gd name="connsiteY26" fmla="*/ 1150471 h 3451412"/>
              <a:gd name="connsiteX27" fmla="*/ 14942 w 956236"/>
              <a:gd name="connsiteY27" fmla="*/ 1105647 h 3451412"/>
              <a:gd name="connsiteX28" fmla="*/ 0 w 956236"/>
              <a:gd name="connsiteY28" fmla="*/ 1001059 h 3451412"/>
              <a:gd name="connsiteX29" fmla="*/ 14942 w 956236"/>
              <a:gd name="connsiteY29" fmla="*/ 433294 h 3451412"/>
              <a:gd name="connsiteX30" fmla="*/ 29883 w 956236"/>
              <a:gd name="connsiteY30" fmla="*/ 134471 h 3451412"/>
              <a:gd name="connsiteX31" fmla="*/ 59765 w 956236"/>
              <a:gd name="connsiteY31" fmla="*/ 74706 h 3451412"/>
              <a:gd name="connsiteX32" fmla="*/ 104589 w 956236"/>
              <a:gd name="connsiteY32" fmla="*/ 0 h 3451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56236" h="3451412">
                <a:moveTo>
                  <a:pt x="956236" y="3451412"/>
                </a:moveTo>
                <a:cubicBezTo>
                  <a:pt x="901452" y="3356785"/>
                  <a:pt x="847509" y="3261665"/>
                  <a:pt x="791883" y="3167530"/>
                </a:cubicBezTo>
                <a:cubicBezTo>
                  <a:pt x="782748" y="3152070"/>
                  <a:pt x="770909" y="3138297"/>
                  <a:pt x="762000" y="3122706"/>
                </a:cubicBezTo>
                <a:cubicBezTo>
                  <a:pt x="696368" y="3007850"/>
                  <a:pt x="773000" y="3117451"/>
                  <a:pt x="687295" y="3003177"/>
                </a:cubicBezTo>
                <a:cubicBezTo>
                  <a:pt x="682314" y="2978275"/>
                  <a:pt x="681270" y="2952249"/>
                  <a:pt x="672353" y="2928471"/>
                </a:cubicBezTo>
                <a:cubicBezTo>
                  <a:pt x="666048" y="2911657"/>
                  <a:pt x="650502" y="2899708"/>
                  <a:pt x="642471" y="2883647"/>
                </a:cubicBezTo>
                <a:cubicBezTo>
                  <a:pt x="580616" y="2759936"/>
                  <a:pt x="683283" y="2922452"/>
                  <a:pt x="597647" y="2794000"/>
                </a:cubicBezTo>
                <a:cubicBezTo>
                  <a:pt x="566551" y="2669615"/>
                  <a:pt x="604415" y="2792595"/>
                  <a:pt x="552824" y="2689412"/>
                </a:cubicBezTo>
                <a:cubicBezTo>
                  <a:pt x="545781" y="2675325"/>
                  <a:pt x="543413" y="2659335"/>
                  <a:pt x="537883" y="2644588"/>
                </a:cubicBezTo>
                <a:cubicBezTo>
                  <a:pt x="528466" y="2619476"/>
                  <a:pt x="517417" y="2594995"/>
                  <a:pt x="508000" y="2569883"/>
                </a:cubicBezTo>
                <a:cubicBezTo>
                  <a:pt x="486508" y="2512572"/>
                  <a:pt x="496954" y="2531219"/>
                  <a:pt x="478118" y="2465294"/>
                </a:cubicBezTo>
                <a:cubicBezTo>
                  <a:pt x="473791" y="2450151"/>
                  <a:pt x="470220" y="2434558"/>
                  <a:pt x="463177" y="2420471"/>
                </a:cubicBezTo>
                <a:cubicBezTo>
                  <a:pt x="455146" y="2404410"/>
                  <a:pt x="443256" y="2390588"/>
                  <a:pt x="433295" y="2375647"/>
                </a:cubicBezTo>
                <a:cubicBezTo>
                  <a:pt x="428314" y="2355726"/>
                  <a:pt x="424847" y="2335364"/>
                  <a:pt x="418353" y="2315883"/>
                </a:cubicBezTo>
                <a:cubicBezTo>
                  <a:pt x="404643" y="2274753"/>
                  <a:pt x="384021" y="2238317"/>
                  <a:pt x="373530" y="2196353"/>
                </a:cubicBezTo>
                <a:cubicBezTo>
                  <a:pt x="367371" y="2171716"/>
                  <a:pt x="368021" y="2145226"/>
                  <a:pt x="358589" y="2121647"/>
                </a:cubicBezTo>
                <a:cubicBezTo>
                  <a:pt x="347804" y="2094684"/>
                  <a:pt x="326752" y="2072916"/>
                  <a:pt x="313765" y="2046941"/>
                </a:cubicBezTo>
                <a:cubicBezTo>
                  <a:pt x="301771" y="2022952"/>
                  <a:pt x="292364" y="1997679"/>
                  <a:pt x="283883" y="1972235"/>
                </a:cubicBezTo>
                <a:cubicBezTo>
                  <a:pt x="277389" y="1952754"/>
                  <a:pt x="274981" y="1932097"/>
                  <a:pt x="268942" y="1912471"/>
                </a:cubicBezTo>
                <a:cubicBezTo>
                  <a:pt x="255047" y="1867312"/>
                  <a:pt x="239059" y="1822824"/>
                  <a:pt x="224118" y="1778000"/>
                </a:cubicBezTo>
                <a:cubicBezTo>
                  <a:pt x="219138" y="1763059"/>
                  <a:pt x="216220" y="1747264"/>
                  <a:pt x="209177" y="1733177"/>
                </a:cubicBezTo>
                <a:cubicBezTo>
                  <a:pt x="199216" y="1713255"/>
                  <a:pt x="187567" y="1694092"/>
                  <a:pt x="179295" y="1673412"/>
                </a:cubicBezTo>
                <a:cubicBezTo>
                  <a:pt x="167597" y="1644166"/>
                  <a:pt x="163499" y="1611938"/>
                  <a:pt x="149412" y="1583765"/>
                </a:cubicBezTo>
                <a:cubicBezTo>
                  <a:pt x="112487" y="1509913"/>
                  <a:pt x="126573" y="1545130"/>
                  <a:pt x="104589" y="1479177"/>
                </a:cubicBezTo>
                <a:cubicBezTo>
                  <a:pt x="99608" y="1439334"/>
                  <a:pt x="96830" y="1399153"/>
                  <a:pt x="89647" y="1359647"/>
                </a:cubicBezTo>
                <a:cubicBezTo>
                  <a:pt x="85743" y="1338177"/>
                  <a:pt x="47316" y="1246347"/>
                  <a:pt x="44824" y="1240118"/>
                </a:cubicBezTo>
                <a:cubicBezTo>
                  <a:pt x="39844" y="1210236"/>
                  <a:pt x="36455" y="1180044"/>
                  <a:pt x="29883" y="1150471"/>
                </a:cubicBezTo>
                <a:cubicBezTo>
                  <a:pt x="26466" y="1135097"/>
                  <a:pt x="18031" y="1121091"/>
                  <a:pt x="14942" y="1105647"/>
                </a:cubicBezTo>
                <a:cubicBezTo>
                  <a:pt x="8035" y="1071114"/>
                  <a:pt x="4981" y="1035922"/>
                  <a:pt x="0" y="1001059"/>
                </a:cubicBezTo>
                <a:cubicBezTo>
                  <a:pt x="4981" y="811804"/>
                  <a:pt x="8417" y="622502"/>
                  <a:pt x="14942" y="433294"/>
                </a:cubicBezTo>
                <a:cubicBezTo>
                  <a:pt x="18379" y="333621"/>
                  <a:pt x="17513" y="233433"/>
                  <a:pt x="29883" y="134471"/>
                </a:cubicBezTo>
                <a:cubicBezTo>
                  <a:pt x="32646" y="112370"/>
                  <a:pt x="48715" y="94044"/>
                  <a:pt x="59765" y="74706"/>
                </a:cubicBezTo>
                <a:cubicBezTo>
                  <a:pt x="131899" y="-51529"/>
                  <a:pt x="59243" y="90689"/>
                  <a:pt x="104589" y="0"/>
                </a:cubicBezTo>
              </a:path>
            </a:pathLst>
          </a:custGeom>
          <a:ln w="57150" cmpd="sng">
            <a:solidFill>
              <a:srgbClr val="27F61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911412" y="2315882"/>
            <a:ext cx="4527176" cy="1957294"/>
          </a:xfrm>
          <a:custGeom>
            <a:avLst/>
            <a:gdLst>
              <a:gd name="connsiteX0" fmla="*/ 0 w 4527176"/>
              <a:gd name="connsiteY0" fmla="*/ 1957294 h 1957294"/>
              <a:gd name="connsiteX1" fmla="*/ 164353 w 4527176"/>
              <a:gd name="connsiteY1" fmla="*/ 1778000 h 1957294"/>
              <a:gd name="connsiteX2" fmla="*/ 283882 w 4527176"/>
              <a:gd name="connsiteY2" fmla="*/ 1658471 h 1957294"/>
              <a:gd name="connsiteX3" fmla="*/ 343647 w 4527176"/>
              <a:gd name="connsiteY3" fmla="*/ 1598706 h 1957294"/>
              <a:gd name="connsiteX4" fmla="*/ 388470 w 4527176"/>
              <a:gd name="connsiteY4" fmla="*/ 1568824 h 1957294"/>
              <a:gd name="connsiteX5" fmla="*/ 433294 w 4527176"/>
              <a:gd name="connsiteY5" fmla="*/ 1524000 h 1957294"/>
              <a:gd name="connsiteX6" fmla="*/ 537882 w 4527176"/>
              <a:gd name="connsiteY6" fmla="*/ 1464236 h 1957294"/>
              <a:gd name="connsiteX7" fmla="*/ 582706 w 4527176"/>
              <a:gd name="connsiteY7" fmla="*/ 1449294 h 1957294"/>
              <a:gd name="connsiteX8" fmla="*/ 597647 w 4527176"/>
              <a:gd name="connsiteY8" fmla="*/ 1404471 h 1957294"/>
              <a:gd name="connsiteX9" fmla="*/ 642470 w 4527176"/>
              <a:gd name="connsiteY9" fmla="*/ 1374589 h 1957294"/>
              <a:gd name="connsiteX10" fmla="*/ 672353 w 4527176"/>
              <a:gd name="connsiteY10" fmla="*/ 1344706 h 1957294"/>
              <a:gd name="connsiteX11" fmla="*/ 732117 w 4527176"/>
              <a:gd name="connsiteY11" fmla="*/ 1270000 h 1957294"/>
              <a:gd name="connsiteX12" fmla="*/ 791882 w 4527176"/>
              <a:gd name="connsiteY12" fmla="*/ 1255059 h 1957294"/>
              <a:gd name="connsiteX13" fmla="*/ 851647 w 4527176"/>
              <a:gd name="connsiteY13" fmla="*/ 1210236 h 1957294"/>
              <a:gd name="connsiteX14" fmla="*/ 1060823 w 4527176"/>
              <a:gd name="connsiteY14" fmla="*/ 1150471 h 1957294"/>
              <a:gd name="connsiteX15" fmla="*/ 1210235 w 4527176"/>
              <a:gd name="connsiteY15" fmla="*/ 1105647 h 1957294"/>
              <a:gd name="connsiteX16" fmla="*/ 1270000 w 4527176"/>
              <a:gd name="connsiteY16" fmla="*/ 1075765 h 1957294"/>
              <a:gd name="connsiteX17" fmla="*/ 1344706 w 4527176"/>
              <a:gd name="connsiteY17" fmla="*/ 1045883 h 1957294"/>
              <a:gd name="connsiteX18" fmla="*/ 1419412 w 4527176"/>
              <a:gd name="connsiteY18" fmla="*/ 1001059 h 1957294"/>
              <a:gd name="connsiteX19" fmla="*/ 1509059 w 4527176"/>
              <a:gd name="connsiteY19" fmla="*/ 941294 h 1957294"/>
              <a:gd name="connsiteX20" fmla="*/ 1538941 w 4527176"/>
              <a:gd name="connsiteY20" fmla="*/ 896471 h 1957294"/>
              <a:gd name="connsiteX21" fmla="*/ 1583764 w 4527176"/>
              <a:gd name="connsiteY21" fmla="*/ 866589 h 1957294"/>
              <a:gd name="connsiteX22" fmla="*/ 1628588 w 4527176"/>
              <a:gd name="connsiteY22" fmla="*/ 821765 h 1957294"/>
              <a:gd name="connsiteX23" fmla="*/ 1688353 w 4527176"/>
              <a:gd name="connsiteY23" fmla="*/ 776942 h 1957294"/>
              <a:gd name="connsiteX24" fmla="*/ 1763059 w 4527176"/>
              <a:gd name="connsiteY24" fmla="*/ 702236 h 1957294"/>
              <a:gd name="connsiteX25" fmla="*/ 1822823 w 4527176"/>
              <a:gd name="connsiteY25" fmla="*/ 672353 h 1957294"/>
              <a:gd name="connsiteX26" fmla="*/ 1912470 w 4527176"/>
              <a:gd name="connsiteY26" fmla="*/ 612589 h 1957294"/>
              <a:gd name="connsiteX27" fmla="*/ 2032000 w 4527176"/>
              <a:gd name="connsiteY27" fmla="*/ 582706 h 1957294"/>
              <a:gd name="connsiteX28" fmla="*/ 2136588 w 4527176"/>
              <a:gd name="connsiteY28" fmla="*/ 508000 h 1957294"/>
              <a:gd name="connsiteX29" fmla="*/ 2196353 w 4527176"/>
              <a:gd name="connsiteY29" fmla="*/ 493059 h 1957294"/>
              <a:gd name="connsiteX30" fmla="*/ 2286000 w 4527176"/>
              <a:gd name="connsiteY30" fmla="*/ 463177 h 1957294"/>
              <a:gd name="connsiteX31" fmla="*/ 2330823 w 4527176"/>
              <a:gd name="connsiteY31" fmla="*/ 448236 h 1957294"/>
              <a:gd name="connsiteX32" fmla="*/ 2390588 w 4527176"/>
              <a:gd name="connsiteY32" fmla="*/ 433294 h 1957294"/>
              <a:gd name="connsiteX33" fmla="*/ 2510117 w 4527176"/>
              <a:gd name="connsiteY33" fmla="*/ 388471 h 1957294"/>
              <a:gd name="connsiteX34" fmla="*/ 2554941 w 4527176"/>
              <a:gd name="connsiteY34" fmla="*/ 373530 h 1957294"/>
              <a:gd name="connsiteX35" fmla="*/ 2644588 w 4527176"/>
              <a:gd name="connsiteY35" fmla="*/ 358589 h 1957294"/>
              <a:gd name="connsiteX36" fmla="*/ 2719294 w 4527176"/>
              <a:gd name="connsiteY36" fmla="*/ 343647 h 1957294"/>
              <a:gd name="connsiteX37" fmla="*/ 2823882 w 4527176"/>
              <a:gd name="connsiteY37" fmla="*/ 328706 h 1957294"/>
              <a:gd name="connsiteX38" fmla="*/ 3018117 w 4527176"/>
              <a:gd name="connsiteY38" fmla="*/ 268942 h 1957294"/>
              <a:gd name="connsiteX39" fmla="*/ 3092823 w 4527176"/>
              <a:gd name="connsiteY39" fmla="*/ 254000 h 1957294"/>
              <a:gd name="connsiteX40" fmla="*/ 3302000 w 4527176"/>
              <a:gd name="connsiteY40" fmla="*/ 224118 h 1957294"/>
              <a:gd name="connsiteX41" fmla="*/ 3481294 w 4527176"/>
              <a:gd name="connsiteY41" fmla="*/ 194236 h 1957294"/>
              <a:gd name="connsiteX42" fmla="*/ 3570941 w 4527176"/>
              <a:gd name="connsiteY42" fmla="*/ 179294 h 1957294"/>
              <a:gd name="connsiteX43" fmla="*/ 3735294 w 4527176"/>
              <a:gd name="connsiteY43" fmla="*/ 164353 h 1957294"/>
              <a:gd name="connsiteX44" fmla="*/ 3824941 w 4527176"/>
              <a:gd name="connsiteY44" fmla="*/ 149412 h 1957294"/>
              <a:gd name="connsiteX45" fmla="*/ 3989294 w 4527176"/>
              <a:gd name="connsiteY45" fmla="*/ 134471 h 1957294"/>
              <a:gd name="connsiteX46" fmla="*/ 4078941 w 4527176"/>
              <a:gd name="connsiteY46" fmla="*/ 119530 h 1957294"/>
              <a:gd name="connsiteX47" fmla="*/ 4213412 w 4527176"/>
              <a:gd name="connsiteY47" fmla="*/ 104589 h 1957294"/>
              <a:gd name="connsiteX48" fmla="*/ 4303059 w 4527176"/>
              <a:gd name="connsiteY48" fmla="*/ 89647 h 1957294"/>
              <a:gd name="connsiteX49" fmla="*/ 4422588 w 4527176"/>
              <a:gd name="connsiteY49" fmla="*/ 74706 h 1957294"/>
              <a:gd name="connsiteX50" fmla="*/ 4527176 w 4527176"/>
              <a:gd name="connsiteY50" fmla="*/ 0 h 195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527176" h="1957294">
                <a:moveTo>
                  <a:pt x="0" y="1957294"/>
                </a:moveTo>
                <a:cubicBezTo>
                  <a:pt x="91624" y="1774045"/>
                  <a:pt x="-18469" y="1960822"/>
                  <a:pt x="164353" y="1778000"/>
                </a:cubicBezTo>
                <a:lnTo>
                  <a:pt x="283882" y="1658471"/>
                </a:lnTo>
                <a:cubicBezTo>
                  <a:pt x="303804" y="1638549"/>
                  <a:pt x="320205" y="1614334"/>
                  <a:pt x="343647" y="1598706"/>
                </a:cubicBezTo>
                <a:cubicBezTo>
                  <a:pt x="358588" y="1588745"/>
                  <a:pt x="374675" y="1580320"/>
                  <a:pt x="388470" y="1568824"/>
                </a:cubicBezTo>
                <a:cubicBezTo>
                  <a:pt x="404703" y="1555297"/>
                  <a:pt x="417061" y="1537527"/>
                  <a:pt x="433294" y="1524000"/>
                </a:cubicBezTo>
                <a:cubicBezTo>
                  <a:pt x="459775" y="1501932"/>
                  <a:pt x="507793" y="1477131"/>
                  <a:pt x="537882" y="1464236"/>
                </a:cubicBezTo>
                <a:cubicBezTo>
                  <a:pt x="552358" y="1458032"/>
                  <a:pt x="567765" y="1454275"/>
                  <a:pt x="582706" y="1449294"/>
                </a:cubicBezTo>
                <a:cubicBezTo>
                  <a:pt x="587686" y="1434353"/>
                  <a:pt x="587809" y="1416769"/>
                  <a:pt x="597647" y="1404471"/>
                </a:cubicBezTo>
                <a:cubicBezTo>
                  <a:pt x="608865" y="1390449"/>
                  <a:pt x="628448" y="1385807"/>
                  <a:pt x="642470" y="1374589"/>
                </a:cubicBezTo>
                <a:cubicBezTo>
                  <a:pt x="653470" y="1365789"/>
                  <a:pt x="663185" y="1355402"/>
                  <a:pt x="672353" y="1344706"/>
                </a:cubicBezTo>
                <a:cubicBezTo>
                  <a:pt x="693107" y="1320493"/>
                  <a:pt x="706605" y="1289134"/>
                  <a:pt x="732117" y="1270000"/>
                </a:cubicBezTo>
                <a:cubicBezTo>
                  <a:pt x="748545" y="1257679"/>
                  <a:pt x="771960" y="1260039"/>
                  <a:pt x="791882" y="1255059"/>
                </a:cubicBezTo>
                <a:cubicBezTo>
                  <a:pt x="811804" y="1240118"/>
                  <a:pt x="829374" y="1221372"/>
                  <a:pt x="851647" y="1210236"/>
                </a:cubicBezTo>
                <a:cubicBezTo>
                  <a:pt x="938585" y="1166767"/>
                  <a:pt x="965068" y="1188773"/>
                  <a:pt x="1060823" y="1150471"/>
                </a:cubicBezTo>
                <a:cubicBezTo>
                  <a:pt x="1159108" y="1111158"/>
                  <a:pt x="1109230" y="1125849"/>
                  <a:pt x="1210235" y="1105647"/>
                </a:cubicBezTo>
                <a:cubicBezTo>
                  <a:pt x="1230157" y="1095686"/>
                  <a:pt x="1249647" y="1084811"/>
                  <a:pt x="1270000" y="1075765"/>
                </a:cubicBezTo>
                <a:cubicBezTo>
                  <a:pt x="1294509" y="1064872"/>
                  <a:pt x="1321420" y="1059190"/>
                  <a:pt x="1344706" y="1045883"/>
                </a:cubicBezTo>
                <a:cubicBezTo>
                  <a:pt x="1459559" y="980252"/>
                  <a:pt x="1278674" y="1047971"/>
                  <a:pt x="1419412" y="1001059"/>
                </a:cubicBezTo>
                <a:cubicBezTo>
                  <a:pt x="1449294" y="981137"/>
                  <a:pt x="1489137" y="971176"/>
                  <a:pt x="1509059" y="941294"/>
                </a:cubicBezTo>
                <a:cubicBezTo>
                  <a:pt x="1519020" y="926353"/>
                  <a:pt x="1526244" y="909168"/>
                  <a:pt x="1538941" y="896471"/>
                </a:cubicBezTo>
                <a:cubicBezTo>
                  <a:pt x="1551638" y="883774"/>
                  <a:pt x="1569969" y="878085"/>
                  <a:pt x="1583764" y="866589"/>
                </a:cubicBezTo>
                <a:cubicBezTo>
                  <a:pt x="1599997" y="853062"/>
                  <a:pt x="1612545" y="835516"/>
                  <a:pt x="1628588" y="821765"/>
                </a:cubicBezTo>
                <a:cubicBezTo>
                  <a:pt x="1647495" y="805559"/>
                  <a:pt x="1669741" y="793486"/>
                  <a:pt x="1688353" y="776942"/>
                </a:cubicBezTo>
                <a:cubicBezTo>
                  <a:pt x="1714674" y="753545"/>
                  <a:pt x="1731560" y="717986"/>
                  <a:pt x="1763059" y="702236"/>
                </a:cubicBezTo>
                <a:cubicBezTo>
                  <a:pt x="1782980" y="692275"/>
                  <a:pt x="1803724" y="683812"/>
                  <a:pt x="1822823" y="672353"/>
                </a:cubicBezTo>
                <a:cubicBezTo>
                  <a:pt x="1853619" y="653875"/>
                  <a:pt x="1877628" y="621300"/>
                  <a:pt x="1912470" y="612589"/>
                </a:cubicBezTo>
                <a:lnTo>
                  <a:pt x="2032000" y="582706"/>
                </a:lnTo>
                <a:cubicBezTo>
                  <a:pt x="2038802" y="577605"/>
                  <a:pt x="2119597" y="515282"/>
                  <a:pt x="2136588" y="508000"/>
                </a:cubicBezTo>
                <a:cubicBezTo>
                  <a:pt x="2155462" y="499911"/>
                  <a:pt x="2176684" y="498960"/>
                  <a:pt x="2196353" y="493059"/>
                </a:cubicBezTo>
                <a:cubicBezTo>
                  <a:pt x="2226523" y="484008"/>
                  <a:pt x="2256118" y="473138"/>
                  <a:pt x="2286000" y="463177"/>
                </a:cubicBezTo>
                <a:cubicBezTo>
                  <a:pt x="2300941" y="458197"/>
                  <a:pt x="2315544" y="452056"/>
                  <a:pt x="2330823" y="448236"/>
                </a:cubicBezTo>
                <a:lnTo>
                  <a:pt x="2390588" y="433294"/>
                </a:lnTo>
                <a:cubicBezTo>
                  <a:pt x="2464375" y="384104"/>
                  <a:pt x="2406726" y="414319"/>
                  <a:pt x="2510117" y="388471"/>
                </a:cubicBezTo>
                <a:cubicBezTo>
                  <a:pt x="2525396" y="384651"/>
                  <a:pt x="2539567" y="376947"/>
                  <a:pt x="2554941" y="373530"/>
                </a:cubicBezTo>
                <a:cubicBezTo>
                  <a:pt x="2584514" y="366958"/>
                  <a:pt x="2614782" y="364008"/>
                  <a:pt x="2644588" y="358589"/>
                </a:cubicBezTo>
                <a:cubicBezTo>
                  <a:pt x="2669574" y="354046"/>
                  <a:pt x="2694244" y="347822"/>
                  <a:pt x="2719294" y="343647"/>
                </a:cubicBezTo>
                <a:cubicBezTo>
                  <a:pt x="2754031" y="337857"/>
                  <a:pt x="2789349" y="335612"/>
                  <a:pt x="2823882" y="328706"/>
                </a:cubicBezTo>
                <a:cubicBezTo>
                  <a:pt x="3069432" y="279597"/>
                  <a:pt x="2839976" y="322385"/>
                  <a:pt x="3018117" y="268942"/>
                </a:cubicBezTo>
                <a:cubicBezTo>
                  <a:pt x="3042441" y="261645"/>
                  <a:pt x="3067837" y="258543"/>
                  <a:pt x="3092823" y="254000"/>
                </a:cubicBezTo>
                <a:cubicBezTo>
                  <a:pt x="3187600" y="236767"/>
                  <a:pt x="3198107" y="237104"/>
                  <a:pt x="3302000" y="224118"/>
                </a:cubicBezTo>
                <a:cubicBezTo>
                  <a:pt x="3395434" y="192973"/>
                  <a:pt x="3314486" y="216477"/>
                  <a:pt x="3481294" y="194236"/>
                </a:cubicBezTo>
                <a:cubicBezTo>
                  <a:pt x="3511323" y="190232"/>
                  <a:pt x="3540854" y="182834"/>
                  <a:pt x="3570941" y="179294"/>
                </a:cubicBezTo>
                <a:cubicBezTo>
                  <a:pt x="3625574" y="172866"/>
                  <a:pt x="3680661" y="170780"/>
                  <a:pt x="3735294" y="164353"/>
                </a:cubicBezTo>
                <a:cubicBezTo>
                  <a:pt x="3765381" y="160813"/>
                  <a:pt x="3794854" y="152952"/>
                  <a:pt x="3824941" y="149412"/>
                </a:cubicBezTo>
                <a:cubicBezTo>
                  <a:pt x="3879574" y="142985"/>
                  <a:pt x="3934661" y="140898"/>
                  <a:pt x="3989294" y="134471"/>
                </a:cubicBezTo>
                <a:cubicBezTo>
                  <a:pt x="4019381" y="130931"/>
                  <a:pt x="4048912" y="123534"/>
                  <a:pt x="4078941" y="119530"/>
                </a:cubicBezTo>
                <a:cubicBezTo>
                  <a:pt x="4123645" y="113570"/>
                  <a:pt x="4168708" y="110550"/>
                  <a:pt x="4213412" y="104589"/>
                </a:cubicBezTo>
                <a:cubicBezTo>
                  <a:pt x="4243441" y="100585"/>
                  <a:pt x="4273069" y="93931"/>
                  <a:pt x="4303059" y="89647"/>
                </a:cubicBezTo>
                <a:cubicBezTo>
                  <a:pt x="4342808" y="83968"/>
                  <a:pt x="4382745" y="79686"/>
                  <a:pt x="4422588" y="74706"/>
                </a:cubicBezTo>
                <a:cubicBezTo>
                  <a:pt x="4518096" y="11035"/>
                  <a:pt x="4486841" y="40338"/>
                  <a:pt x="4527176" y="0"/>
                </a:cubicBezTo>
              </a:path>
            </a:pathLst>
          </a:custGeom>
          <a:ln w="28575" cmpd="sng">
            <a:solidFill>
              <a:srgbClr val="27F61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07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894" y="1253806"/>
            <a:ext cx="2699734" cy="1143000"/>
          </a:xfrm>
        </p:spPr>
        <p:txBody>
          <a:bodyPr>
            <a:noAutofit/>
          </a:bodyPr>
          <a:lstStyle/>
          <a:p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Schema 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generale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/>
            </a:r>
            <a:b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struttura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tombe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dei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nobili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/>
            </a:r>
            <a:b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scavate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nella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roccia</a:t>
            </a:r>
            <a:endParaRPr lang="en-US" sz="30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4" name="Picture 3" descr="The Osiris Tomb© MIN PROJECT Drawing by Raffaella Carrera by Luxor Tim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934" y="0"/>
            <a:ext cx="5773579" cy="6858000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 rot="1356345">
            <a:off x="6230470" y="2716788"/>
            <a:ext cx="1284942" cy="537883"/>
          </a:xfrm>
          <a:prstGeom prst="leftArrow">
            <a:avLst/>
          </a:prstGeom>
          <a:solidFill>
            <a:srgbClr val="FF000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 rot="19141645">
            <a:off x="6472516" y="4180806"/>
            <a:ext cx="1284942" cy="537883"/>
          </a:xfrm>
          <a:prstGeom prst="leftArrow">
            <a:avLst/>
          </a:prstGeom>
          <a:solidFill>
            <a:srgbClr val="FF000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13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Stanze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cerimoniali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/di 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culto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, in 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superficie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 (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tomba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 di 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Khunes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g_05_GDSC_007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635" y="1600200"/>
            <a:ext cx="7460938" cy="494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28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g_08_GDSC_009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1584"/>
            <a:ext cx="9144000" cy="605641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2784703" y="1851239"/>
            <a:ext cx="5324596" cy="428386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764422" y="2279625"/>
            <a:ext cx="2020281" cy="2309629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283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g_06_G0384520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15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Stanze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funerarie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 (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pozzi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verticali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, 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passaggi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discendenti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, 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camere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funerarie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)</a:t>
            </a: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Fig_05_GDSC_00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3293" y="1744142"/>
            <a:ext cx="6163711" cy="5113858"/>
          </a:xfrm>
          <a:prstGeom prst="rect">
            <a:avLst/>
          </a:prstGeom>
        </p:spPr>
      </p:pic>
      <p:pic>
        <p:nvPicPr>
          <p:cNvPr id="5" name="Picture 4" descr="Fig_06_GDSC_029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00200"/>
            <a:ext cx="7068861" cy="455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56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Documentazione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dell’architettura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 in 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superficie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 (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legata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 al 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rinvenimento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 di scene e 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decorazioni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)</a:t>
            </a:r>
            <a:endParaRPr lang="en-US" sz="30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4" name="Picture 3" descr="Fig_03_Lepsisu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31299"/>
            <a:ext cx="9144000" cy="3526876"/>
          </a:xfrm>
          <a:prstGeom prst="rect">
            <a:avLst/>
          </a:prstGeom>
        </p:spPr>
      </p:pic>
      <p:pic>
        <p:nvPicPr>
          <p:cNvPr id="5" name="Picture 4" descr="Fig_04_2GDSC_025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977" y="1769527"/>
            <a:ext cx="5387023" cy="349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57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_07_GDSC_02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83437"/>
            <a:ext cx="4742124" cy="27215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err="1">
                <a:solidFill>
                  <a:srgbClr val="FFFFFF"/>
                </a:solidFill>
              </a:rPr>
              <a:t>Questioni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aperte</a:t>
            </a:r>
            <a:r>
              <a:rPr lang="en-US" sz="3600" dirty="0">
                <a:solidFill>
                  <a:srgbClr val="FFFFFF"/>
                </a:solidFill>
              </a:rPr>
              <a:t> relative </a:t>
            </a:r>
            <a:r>
              <a:rPr lang="en-US" sz="3600" dirty="0" err="1" smtClean="0">
                <a:solidFill>
                  <a:srgbClr val="FFFFFF"/>
                </a:solidFill>
                <a:latin typeface="Helvetica"/>
                <a:cs typeface="Helvetica"/>
              </a:rPr>
              <a:t>alle</a:t>
            </a:r>
            <a:r>
              <a:rPr lang="en-US" sz="3600" dirty="0" smtClean="0">
                <a:solidFill>
                  <a:srgbClr val="FFFFFF"/>
                </a:solidFill>
                <a:latin typeface="Helvetica"/>
                <a:cs typeface="Helvetica"/>
              </a:rPr>
              <a:t> “</a:t>
            </a:r>
            <a:r>
              <a:rPr lang="en-US" sz="3600" dirty="0" err="1" smtClean="0">
                <a:solidFill>
                  <a:srgbClr val="FFFFFF"/>
                </a:solidFill>
                <a:latin typeface="Helvetica"/>
                <a:cs typeface="Helvetica"/>
              </a:rPr>
              <a:t>tombe</a:t>
            </a:r>
            <a:r>
              <a:rPr lang="en-US" sz="36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Helvetica"/>
                <a:cs typeface="Helvetica"/>
              </a:rPr>
              <a:t>scvate</a:t>
            </a:r>
            <a:r>
              <a:rPr lang="en-US" sz="36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Helvetica"/>
                <a:cs typeface="Helvetica"/>
              </a:rPr>
              <a:t>nella</a:t>
            </a:r>
            <a:r>
              <a:rPr lang="en-US" sz="36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Helvetica"/>
                <a:cs typeface="Helvetica"/>
              </a:rPr>
              <a:t>roccia</a:t>
            </a:r>
            <a:r>
              <a:rPr lang="en-US" sz="3600" dirty="0" smtClean="0">
                <a:solidFill>
                  <a:srgbClr val="FFFFFF"/>
                </a:solidFill>
                <a:latin typeface="Helvetica"/>
                <a:cs typeface="Helvetica"/>
              </a:rPr>
              <a:t>”</a:t>
            </a:r>
            <a:endParaRPr lang="en-US" sz="36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63476"/>
          </a:xfrm>
          <a:solidFill>
            <a:srgbClr val="FFFFFF"/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dirty="0" err="1" smtClean="0">
                <a:latin typeface="Helvetica"/>
                <a:cs typeface="Helvetica"/>
              </a:rPr>
              <a:t>Gli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archeologi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hanno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investigato</a:t>
            </a:r>
            <a:r>
              <a:rPr lang="en-US" sz="2400" dirty="0" smtClean="0">
                <a:latin typeface="Helvetica"/>
                <a:cs typeface="Helvetica"/>
              </a:rPr>
              <a:t> solo le zone in </a:t>
            </a:r>
            <a:r>
              <a:rPr lang="en-US" sz="2400" dirty="0" err="1" smtClean="0">
                <a:latin typeface="Helvetica"/>
                <a:cs typeface="Helvetica"/>
              </a:rPr>
              <a:t>superficie</a:t>
            </a:r>
            <a:r>
              <a:rPr lang="en-US" sz="2400" dirty="0" smtClean="0">
                <a:latin typeface="Helvetica"/>
                <a:cs typeface="Helvetica"/>
              </a:rPr>
              <a:t> e </a:t>
            </a:r>
            <a:r>
              <a:rPr lang="en-US" sz="2400" dirty="0" err="1" smtClean="0">
                <a:latin typeface="Helvetica"/>
                <a:cs typeface="Helvetica"/>
              </a:rPr>
              <a:t>spesso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limitandosi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alla</a:t>
            </a:r>
            <a:r>
              <a:rPr lang="en-US" sz="2400" dirty="0" smtClean="0">
                <a:latin typeface="Helvetica"/>
                <a:cs typeface="Helvetica"/>
              </a:rPr>
              <a:t> sola </a:t>
            </a:r>
            <a:r>
              <a:rPr lang="en-US" sz="2400" dirty="0" err="1" smtClean="0">
                <a:latin typeface="Helvetica"/>
                <a:cs typeface="Helvetica"/>
              </a:rPr>
              <a:t>architettura</a:t>
            </a:r>
            <a:r>
              <a:rPr lang="en-US" sz="2400" dirty="0" smtClean="0">
                <a:latin typeface="Helvetica"/>
                <a:cs typeface="Helvetica"/>
              </a:rPr>
              <a:t>:</a:t>
            </a:r>
          </a:p>
          <a:p>
            <a:r>
              <a:rPr lang="en-US" sz="2400" dirty="0" err="1" smtClean="0">
                <a:latin typeface="Helvetica"/>
                <a:cs typeface="Helvetica"/>
              </a:rPr>
              <a:t>Assenza</a:t>
            </a:r>
            <a:r>
              <a:rPr lang="en-US" sz="2400" dirty="0" smtClean="0">
                <a:latin typeface="Helvetica"/>
                <a:cs typeface="Helvetica"/>
              </a:rPr>
              <a:t> di </a:t>
            </a:r>
            <a:r>
              <a:rPr lang="en-US" sz="2400" dirty="0" err="1" smtClean="0">
                <a:latin typeface="Helvetica"/>
                <a:cs typeface="Helvetica"/>
              </a:rPr>
              <a:t>analisi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degli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ambienti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ipogei</a:t>
            </a:r>
            <a:endParaRPr lang="en-US" sz="2400" dirty="0" smtClean="0">
              <a:latin typeface="Helvetica"/>
              <a:cs typeface="Helvetica"/>
            </a:endParaRPr>
          </a:p>
          <a:p>
            <a:r>
              <a:rPr lang="en-US" sz="2400" dirty="0" err="1" smtClean="0">
                <a:latin typeface="Helvetica"/>
                <a:cs typeface="Helvetica"/>
              </a:rPr>
              <a:t>Difficoltà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logistiche</a:t>
            </a:r>
            <a:r>
              <a:rPr lang="en-US" sz="2400" dirty="0" smtClean="0">
                <a:latin typeface="Helvetica"/>
                <a:cs typeface="Helvetica"/>
              </a:rPr>
              <a:t> di </a:t>
            </a:r>
            <a:r>
              <a:rPr lang="en-US" sz="2400" dirty="0" err="1" smtClean="0">
                <a:latin typeface="Helvetica"/>
                <a:cs typeface="Helvetica"/>
              </a:rPr>
              <a:t>rimozione</a:t>
            </a:r>
            <a:r>
              <a:rPr lang="en-US" sz="2400" dirty="0" smtClean="0">
                <a:latin typeface="Helvetica"/>
                <a:cs typeface="Helvetica"/>
              </a:rPr>
              <a:t> di </a:t>
            </a:r>
            <a:r>
              <a:rPr lang="en-US" sz="2400" dirty="0" err="1" smtClean="0">
                <a:latin typeface="Helvetica"/>
                <a:cs typeface="Helvetica"/>
              </a:rPr>
              <a:t>grossi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massi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dai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pozzi</a:t>
            </a:r>
            <a:endParaRPr lang="en-US" sz="2400" dirty="0" smtClean="0">
              <a:latin typeface="Helvetica"/>
              <a:cs typeface="Helvetica"/>
            </a:endParaRPr>
          </a:p>
          <a:p>
            <a:r>
              <a:rPr lang="en-US" sz="2400" dirty="0" err="1" smtClean="0">
                <a:latin typeface="Helvetica"/>
                <a:cs typeface="Helvetica"/>
              </a:rPr>
              <a:t>Difficoltà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nell’identificare</a:t>
            </a:r>
            <a:r>
              <a:rPr lang="en-US" sz="2400" dirty="0" smtClean="0">
                <a:latin typeface="Helvetica"/>
                <a:cs typeface="Helvetica"/>
              </a:rPr>
              <a:t> le </a:t>
            </a:r>
            <a:r>
              <a:rPr lang="en-US" sz="2400" dirty="0" err="1" smtClean="0">
                <a:latin typeface="Helvetica"/>
                <a:cs typeface="Helvetica"/>
              </a:rPr>
              <a:t>strutture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perchè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spesso</a:t>
            </a:r>
            <a:r>
              <a:rPr lang="en-US" sz="2400" dirty="0" smtClean="0">
                <a:latin typeface="Helvetica"/>
                <a:cs typeface="Helvetica"/>
              </a:rPr>
              <a:t> le zone in </a:t>
            </a:r>
            <a:r>
              <a:rPr lang="en-US" sz="2400" dirty="0" err="1" smtClean="0">
                <a:latin typeface="Helvetica"/>
                <a:cs typeface="Helvetica"/>
              </a:rPr>
              <a:t>superficie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sono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andate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distrutte</a:t>
            </a:r>
            <a:r>
              <a:rPr lang="en-US" sz="2400" dirty="0" smtClean="0">
                <a:latin typeface="Helvetica"/>
                <a:cs typeface="Helvetica"/>
              </a:rPr>
              <a:t>/</a:t>
            </a:r>
            <a:r>
              <a:rPr lang="en-US" sz="2400" dirty="0" err="1" smtClean="0">
                <a:latin typeface="Helvetica"/>
                <a:cs typeface="Helvetica"/>
              </a:rPr>
              <a:t>perse</a:t>
            </a:r>
            <a:r>
              <a:rPr lang="en-US" sz="2400" dirty="0" smtClean="0">
                <a:latin typeface="Helvetica"/>
                <a:cs typeface="Helvetica"/>
              </a:rPr>
              <a:t> (</a:t>
            </a:r>
            <a:r>
              <a:rPr lang="en-US" sz="2400" dirty="0" err="1" smtClean="0">
                <a:latin typeface="Helvetica"/>
                <a:cs typeface="Helvetica"/>
              </a:rPr>
              <a:t>vedi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estrazione</a:t>
            </a:r>
            <a:r>
              <a:rPr lang="en-US" sz="2400" dirty="0" smtClean="0">
                <a:latin typeface="Helvetica"/>
                <a:cs typeface="Helvetica"/>
              </a:rPr>
              <a:t> di </a:t>
            </a:r>
            <a:r>
              <a:rPr lang="en-US" sz="2400" dirty="0" err="1" smtClean="0">
                <a:latin typeface="Helvetica"/>
                <a:cs typeface="Helvetica"/>
              </a:rPr>
              <a:t>pietra</a:t>
            </a:r>
            <a:r>
              <a:rPr lang="en-US" sz="2400" dirty="0" smtClean="0">
                <a:latin typeface="Helvetica"/>
                <a:cs typeface="Helvetica"/>
              </a:rPr>
              <a:t> con la </a:t>
            </a:r>
            <a:r>
              <a:rPr lang="en-US" sz="2400" dirty="0" err="1" smtClean="0">
                <a:latin typeface="Helvetica"/>
                <a:cs typeface="Helvetica"/>
              </a:rPr>
              <a:t>dinamite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nel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Novecento</a:t>
            </a:r>
            <a:r>
              <a:rPr lang="en-US" sz="2400" dirty="0" smtClean="0">
                <a:latin typeface="Helvetica"/>
                <a:cs typeface="Helvetica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754" y="3549483"/>
            <a:ext cx="2091046" cy="3155521"/>
          </a:xfrm>
          <a:prstGeom prst="rect">
            <a:avLst/>
          </a:prstGeom>
        </p:spPr>
      </p:pic>
      <p:pic>
        <p:nvPicPr>
          <p:cNvPr id="5" name="Picture 4" descr="Fig_07_GDSC_0785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089" y="1417638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63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869"/>
            <a:ext cx="8229600" cy="1143000"/>
          </a:xfrm>
        </p:spPr>
        <p:txBody>
          <a:bodyPr>
            <a:normAutofit/>
          </a:bodyPr>
          <a:lstStyle/>
          <a:p>
            <a:r>
              <a:rPr lang="en-US" sz="3400" b="1" dirty="0" smtClean="0">
                <a:solidFill>
                  <a:srgbClr val="FFFFFF"/>
                </a:solidFill>
                <a:latin typeface="Book Antiqua"/>
                <a:cs typeface="Book Antiqua"/>
              </a:rPr>
              <a:t>Il </a:t>
            </a:r>
            <a:r>
              <a:rPr lang="en-US" sz="3400" b="1" dirty="0" err="1" smtClean="0">
                <a:solidFill>
                  <a:srgbClr val="FFFFFF"/>
                </a:solidFill>
                <a:latin typeface="Book Antiqua"/>
                <a:cs typeface="Book Antiqua"/>
              </a:rPr>
              <a:t>mio</a:t>
            </a:r>
            <a:r>
              <a:rPr lang="en-US" sz="3400" b="1" dirty="0" smtClean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lang="en-US" sz="3400" b="1" dirty="0" err="1" smtClean="0">
                <a:solidFill>
                  <a:srgbClr val="FFFFFF"/>
                </a:solidFill>
                <a:latin typeface="Book Antiqua"/>
                <a:cs typeface="Book Antiqua"/>
              </a:rPr>
              <a:t>contatto</a:t>
            </a:r>
            <a:r>
              <a:rPr lang="en-US" sz="3400" b="1" dirty="0" smtClean="0">
                <a:solidFill>
                  <a:srgbClr val="FFFFFF"/>
                </a:solidFill>
                <a:latin typeface="Book Antiqua"/>
                <a:cs typeface="Book Antiqua"/>
              </a:rPr>
              <a:t> con </a:t>
            </a:r>
            <a:r>
              <a:rPr lang="en-US" sz="3400" b="1" dirty="0" err="1" smtClean="0">
                <a:solidFill>
                  <a:srgbClr val="FFFFFF"/>
                </a:solidFill>
                <a:latin typeface="Book Antiqua"/>
                <a:cs typeface="Book Antiqua"/>
              </a:rPr>
              <a:t>l’archeometria</a:t>
            </a:r>
            <a:r>
              <a:rPr lang="en-US" sz="3400" b="1" dirty="0" smtClean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endParaRPr lang="en-US" sz="3400" b="1" dirty="0">
              <a:solidFill>
                <a:srgbClr val="FFFFFF"/>
              </a:solidFill>
              <a:latin typeface="Book Antiqua"/>
              <a:cs typeface="Book Antiqu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682" y="5468572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200" b="1" dirty="0" smtClean="0">
                <a:solidFill>
                  <a:srgbClr val="FFFFFF"/>
                </a:solidFill>
                <a:latin typeface="Book Antiqua"/>
                <a:cs typeface="Book Antiqua"/>
              </a:rPr>
              <a:t>2012-2013: Institute of Archaeology, UCL – London, </a:t>
            </a:r>
          </a:p>
          <a:p>
            <a:pPr marL="0" indent="0" algn="ctr">
              <a:buNone/>
            </a:pPr>
            <a:r>
              <a:rPr lang="en-GB" sz="2200" b="1" dirty="0" smtClean="0">
                <a:solidFill>
                  <a:srgbClr val="FFFFFF"/>
                </a:solidFill>
                <a:latin typeface="Book Antiqua"/>
                <a:cs typeface="Book Antiqua"/>
              </a:rPr>
              <a:t>+ Petrie Museum of Egyptian Archaeology</a:t>
            </a:r>
            <a:endParaRPr lang="it-IT" sz="2200" b="1" dirty="0">
              <a:solidFill>
                <a:srgbClr val="FFFFFF"/>
              </a:solidFill>
              <a:latin typeface="Book Antiqua"/>
              <a:cs typeface="Book Antiqua"/>
            </a:endParaRPr>
          </a:p>
          <a:p>
            <a:pPr algn="ctr"/>
            <a:endParaRPr lang="en-US" sz="2200" b="1" dirty="0">
              <a:latin typeface="Book Antiqua"/>
              <a:cs typeface="Book Antiqua"/>
            </a:endParaRPr>
          </a:p>
        </p:txBody>
      </p:sp>
      <p:pic>
        <p:nvPicPr>
          <p:cNvPr id="4" name="Picture 3" descr="IMG_778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7951" y="1475389"/>
            <a:ext cx="3518849" cy="3802959"/>
          </a:xfrm>
          <a:prstGeom prst="rect">
            <a:avLst/>
          </a:prstGeom>
        </p:spPr>
      </p:pic>
      <p:pic>
        <p:nvPicPr>
          <p:cNvPr id="5" name="Picture 4" descr="img_12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977" y="1496669"/>
            <a:ext cx="4527612" cy="339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08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32420"/>
          </a:xfrm>
          <a:solidFill>
            <a:srgbClr val="FFFFFF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Helvetica"/>
                <a:cs typeface="Helvetica"/>
              </a:rPr>
              <a:t>La </a:t>
            </a:r>
            <a:r>
              <a:rPr lang="en-US" sz="2400" dirty="0" err="1" smtClean="0">
                <a:latin typeface="Helvetica"/>
                <a:cs typeface="Helvetica"/>
              </a:rPr>
              <a:t>maggior</a:t>
            </a:r>
            <a:r>
              <a:rPr lang="en-US" sz="2400" dirty="0" smtClean="0">
                <a:latin typeface="Helvetica"/>
                <a:cs typeface="Helvetica"/>
              </a:rPr>
              <a:t> parte del </a:t>
            </a:r>
            <a:r>
              <a:rPr lang="en-US" sz="2400" dirty="0" err="1" smtClean="0">
                <a:latin typeface="Helvetica"/>
                <a:cs typeface="Helvetica"/>
              </a:rPr>
              <a:t>sito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è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occupata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dalle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rovine</a:t>
            </a:r>
            <a:r>
              <a:rPr lang="en-US" sz="2400" dirty="0" smtClean="0">
                <a:latin typeface="Helvetica"/>
                <a:cs typeface="Helvetica"/>
              </a:rPr>
              <a:t> di un </a:t>
            </a:r>
            <a:r>
              <a:rPr lang="en-US" sz="2400" dirty="0" err="1" smtClean="0">
                <a:latin typeface="Helvetica"/>
                <a:cs typeface="Helvetica"/>
              </a:rPr>
              <a:t>villaggio</a:t>
            </a:r>
            <a:r>
              <a:rPr lang="en-US" sz="2400" dirty="0" smtClean="0">
                <a:latin typeface="Helvetica"/>
                <a:cs typeface="Helvetica"/>
              </a:rPr>
              <a:t> di </a:t>
            </a:r>
            <a:r>
              <a:rPr lang="en-US" sz="2400" dirty="0" err="1" smtClean="0">
                <a:latin typeface="Helvetica"/>
                <a:cs typeface="Helvetica"/>
              </a:rPr>
              <a:t>epoca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greco-romana</a:t>
            </a:r>
            <a:r>
              <a:rPr lang="en-US" sz="2400" dirty="0" smtClean="0">
                <a:latin typeface="Helvetica"/>
                <a:cs typeface="Helvetica"/>
              </a:rPr>
              <a:t> (III </a:t>
            </a:r>
            <a:r>
              <a:rPr lang="en-US" sz="2400" dirty="0" err="1" smtClean="0">
                <a:latin typeface="Helvetica"/>
                <a:cs typeface="Helvetica"/>
              </a:rPr>
              <a:t>a.C</a:t>
            </a:r>
            <a:r>
              <a:rPr lang="en-US" sz="2400" dirty="0" smtClean="0">
                <a:latin typeface="Helvetica"/>
                <a:cs typeface="Helvetica"/>
              </a:rPr>
              <a:t>. al II </a:t>
            </a:r>
            <a:r>
              <a:rPr lang="en-US" sz="2400" dirty="0" err="1" smtClean="0">
                <a:latin typeface="Helvetica"/>
                <a:cs typeface="Helvetica"/>
              </a:rPr>
              <a:t>d.C.</a:t>
            </a:r>
            <a:r>
              <a:rPr lang="en-US" sz="2400" dirty="0" smtClean="0">
                <a:latin typeface="Helvetica"/>
                <a:cs typeface="Helvetica"/>
              </a:rPr>
              <a:t>)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FFF"/>
                </a:solidFill>
                <a:latin typeface="Helvetica"/>
                <a:cs typeface="Helvetica"/>
              </a:rPr>
              <a:t>Il </a:t>
            </a:r>
            <a:r>
              <a:rPr lang="en-US" sz="3600" dirty="0" err="1" smtClean="0">
                <a:solidFill>
                  <a:srgbClr val="FFFFFF"/>
                </a:solidFill>
                <a:latin typeface="Helvetica"/>
                <a:cs typeface="Helvetica"/>
              </a:rPr>
              <a:t>villaggio</a:t>
            </a:r>
            <a:r>
              <a:rPr lang="en-US" sz="36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Helvetica"/>
                <a:cs typeface="Helvetica"/>
              </a:rPr>
              <a:t>greco-romano</a:t>
            </a:r>
            <a:endParaRPr lang="en-US" sz="36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884763"/>
            <a:ext cx="8229600" cy="1062507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 smtClean="0">
                <a:latin typeface="Helvetica"/>
                <a:cs typeface="Helvetica"/>
              </a:rPr>
              <a:t>Il </a:t>
            </a:r>
            <a:r>
              <a:rPr lang="en-US" sz="2400" dirty="0" err="1" smtClean="0">
                <a:latin typeface="Helvetica"/>
                <a:cs typeface="Helvetica"/>
              </a:rPr>
              <a:t>villaggio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si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è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istallato</a:t>
            </a:r>
            <a:r>
              <a:rPr lang="en-US" sz="2400" dirty="0" smtClean="0">
                <a:latin typeface="Helvetica"/>
                <a:cs typeface="Helvetica"/>
              </a:rPr>
              <a:t> al di </a:t>
            </a:r>
            <a:r>
              <a:rPr lang="en-US" sz="2400" dirty="0" err="1" smtClean="0">
                <a:latin typeface="Helvetica"/>
                <a:cs typeface="Helvetica"/>
              </a:rPr>
              <a:t>sopra</a:t>
            </a:r>
            <a:r>
              <a:rPr lang="en-US" sz="2400" dirty="0" smtClean="0">
                <a:latin typeface="Helvetica"/>
                <a:cs typeface="Helvetica"/>
              </a:rPr>
              <a:t> di un </a:t>
            </a:r>
            <a:r>
              <a:rPr lang="en-US" sz="2400" dirty="0" err="1" smtClean="0">
                <a:latin typeface="Helvetica"/>
                <a:cs typeface="Helvetica"/>
              </a:rPr>
              <a:t>cimitero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dell’Antico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Regno</a:t>
            </a:r>
            <a:r>
              <a:rPr lang="en-US" sz="2400" dirty="0" smtClean="0">
                <a:latin typeface="Helvetica"/>
                <a:cs typeface="Helvetica"/>
              </a:rPr>
              <a:t> (2700-2300 </a:t>
            </a:r>
            <a:r>
              <a:rPr lang="en-US" sz="2400" dirty="0" err="1" smtClean="0">
                <a:latin typeface="Helvetica"/>
                <a:cs typeface="Helvetica"/>
              </a:rPr>
              <a:t>a.C</a:t>
            </a:r>
            <a:r>
              <a:rPr lang="en-US" sz="2400" dirty="0" smtClean="0">
                <a:latin typeface="Helvetica"/>
                <a:cs typeface="Helvetica"/>
              </a:rPr>
              <a:t>.) </a:t>
            </a:r>
            <a:r>
              <a:rPr lang="en-US" sz="2400" dirty="0" err="1" smtClean="0">
                <a:latin typeface="Helvetica"/>
                <a:cs typeface="Helvetica"/>
              </a:rPr>
              <a:t>che</a:t>
            </a:r>
            <a:r>
              <a:rPr lang="en-US" sz="2400" dirty="0" smtClean="0">
                <a:latin typeface="Helvetica"/>
                <a:cs typeface="Helvetica"/>
              </a:rPr>
              <a:t> in parte </a:t>
            </a:r>
            <a:r>
              <a:rPr lang="en-US" sz="2400" dirty="0" err="1" smtClean="0">
                <a:latin typeface="Helvetica"/>
                <a:cs typeface="Helvetica"/>
              </a:rPr>
              <a:t>è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ancora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completamente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intatto</a:t>
            </a:r>
            <a:endParaRPr lang="en-US" sz="2400" dirty="0">
              <a:latin typeface="Helvetica"/>
              <a:cs typeface="Helvetica"/>
            </a:endParaRPr>
          </a:p>
        </p:txBody>
      </p:sp>
      <p:pic>
        <p:nvPicPr>
          <p:cNvPr id="6" name="Picture 5" descr="DSC_00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12" y="4069666"/>
            <a:ext cx="3934387" cy="26058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3005" y="4498053"/>
            <a:ext cx="4069951" cy="166199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700" dirty="0" err="1" smtClean="0">
                <a:latin typeface="Helvetica"/>
                <a:cs typeface="Helvetica"/>
              </a:rPr>
              <a:t>Rarissimo</a:t>
            </a:r>
            <a:r>
              <a:rPr lang="en-US" sz="1700" dirty="0" smtClean="0">
                <a:latin typeface="Helvetica"/>
                <a:cs typeface="Helvetica"/>
              </a:rPr>
              <a:t> </a:t>
            </a:r>
            <a:r>
              <a:rPr lang="en-US" sz="1700" dirty="0" err="1" smtClean="0">
                <a:latin typeface="Helvetica"/>
                <a:cs typeface="Helvetica"/>
              </a:rPr>
              <a:t>esempio</a:t>
            </a:r>
            <a:r>
              <a:rPr lang="en-US" sz="1700" dirty="0" smtClean="0">
                <a:latin typeface="Helvetica"/>
                <a:cs typeface="Helvetica"/>
              </a:rPr>
              <a:t> di set di </a:t>
            </a:r>
            <a:r>
              <a:rPr lang="en-US" sz="1700" dirty="0" err="1" smtClean="0">
                <a:latin typeface="Helvetica"/>
                <a:cs typeface="Helvetica"/>
              </a:rPr>
              <a:t>apertura</a:t>
            </a:r>
            <a:r>
              <a:rPr lang="en-US" sz="1700" dirty="0" smtClean="0">
                <a:latin typeface="Helvetica"/>
                <a:cs typeface="Helvetica"/>
              </a:rPr>
              <a:t> </a:t>
            </a:r>
            <a:r>
              <a:rPr lang="en-US" sz="1700" dirty="0" err="1" smtClean="0">
                <a:latin typeface="Helvetica"/>
                <a:cs typeface="Helvetica"/>
              </a:rPr>
              <a:t>della</a:t>
            </a:r>
            <a:r>
              <a:rPr lang="en-US" sz="1700" dirty="0" smtClean="0">
                <a:latin typeface="Helvetica"/>
                <a:cs typeface="Helvetica"/>
              </a:rPr>
              <a:t> </a:t>
            </a:r>
            <a:r>
              <a:rPr lang="en-US" sz="1700" dirty="0" err="1" smtClean="0">
                <a:latin typeface="Helvetica"/>
                <a:cs typeface="Helvetica"/>
              </a:rPr>
              <a:t>bocca</a:t>
            </a:r>
            <a:endParaRPr lang="en-US" sz="1700" dirty="0" smtClean="0">
              <a:latin typeface="Helvetica"/>
              <a:cs typeface="Helvetica"/>
            </a:endParaRPr>
          </a:p>
          <a:p>
            <a:r>
              <a:rPr lang="en-US" sz="1700" dirty="0" smtClean="0">
                <a:latin typeface="Helvetica"/>
                <a:cs typeface="Helvetica"/>
              </a:rPr>
              <a:t>(</a:t>
            </a:r>
            <a:r>
              <a:rPr lang="en-US" sz="1700" dirty="0" err="1" smtClean="0">
                <a:latin typeface="Helvetica"/>
                <a:cs typeface="Helvetica"/>
              </a:rPr>
              <a:t>rito</a:t>
            </a:r>
            <a:r>
              <a:rPr lang="en-US" sz="1700" dirty="0" smtClean="0">
                <a:latin typeface="Helvetica"/>
                <a:cs typeface="Helvetica"/>
              </a:rPr>
              <a:t> </a:t>
            </a:r>
            <a:r>
              <a:rPr lang="en-US" sz="1700" dirty="0" err="1" smtClean="0">
                <a:latin typeface="Helvetica"/>
                <a:cs typeface="Helvetica"/>
              </a:rPr>
              <a:t>funerario</a:t>
            </a:r>
            <a:r>
              <a:rPr lang="en-US" sz="1700" dirty="0" smtClean="0">
                <a:latin typeface="Helvetica"/>
                <a:cs typeface="Helvetica"/>
              </a:rPr>
              <a:t> per </a:t>
            </a:r>
            <a:r>
              <a:rPr lang="en-US" sz="1700" dirty="0" err="1" smtClean="0">
                <a:latin typeface="Helvetica"/>
                <a:cs typeface="Helvetica"/>
              </a:rPr>
              <a:t>il</a:t>
            </a:r>
            <a:r>
              <a:rPr lang="en-US" sz="1700" dirty="0" smtClean="0">
                <a:latin typeface="Helvetica"/>
                <a:cs typeface="Helvetica"/>
              </a:rPr>
              <a:t> </a:t>
            </a:r>
            <a:r>
              <a:rPr lang="en-US" sz="1700" dirty="0" err="1" smtClean="0">
                <a:latin typeface="Helvetica"/>
                <a:cs typeface="Helvetica"/>
              </a:rPr>
              <a:t>risveglio</a:t>
            </a:r>
            <a:r>
              <a:rPr lang="en-US" sz="1700" dirty="0" smtClean="0">
                <a:latin typeface="Helvetica"/>
                <a:cs typeface="Helvetica"/>
              </a:rPr>
              <a:t> </a:t>
            </a:r>
            <a:r>
              <a:rPr lang="en-US" sz="1700" dirty="0" err="1" smtClean="0">
                <a:latin typeface="Helvetica"/>
                <a:cs typeface="Helvetica"/>
              </a:rPr>
              <a:t>dei</a:t>
            </a:r>
            <a:r>
              <a:rPr lang="en-US" sz="1700" dirty="0" smtClean="0">
                <a:latin typeface="Helvetica"/>
                <a:cs typeface="Helvetica"/>
              </a:rPr>
              <a:t> </a:t>
            </a:r>
            <a:r>
              <a:rPr lang="en-US" sz="1700" dirty="0" err="1" smtClean="0">
                <a:latin typeface="Helvetica"/>
                <a:cs typeface="Helvetica"/>
              </a:rPr>
              <a:t>morti</a:t>
            </a:r>
            <a:r>
              <a:rPr lang="en-US" sz="1700" dirty="0" smtClean="0">
                <a:latin typeface="Helvetica"/>
                <a:cs typeface="Helvetica"/>
              </a:rPr>
              <a:t>)</a:t>
            </a:r>
          </a:p>
          <a:p>
            <a:r>
              <a:rPr lang="en-US" sz="1700" dirty="0" err="1" smtClean="0">
                <a:latin typeface="Helvetica"/>
                <a:cs typeface="Helvetica"/>
              </a:rPr>
              <a:t>trovato</a:t>
            </a:r>
            <a:r>
              <a:rPr lang="en-US" sz="1700" dirty="0" smtClean="0">
                <a:latin typeface="Helvetica"/>
                <a:cs typeface="Helvetica"/>
              </a:rPr>
              <a:t> da Weill in </a:t>
            </a:r>
            <a:r>
              <a:rPr lang="en-US" sz="1700" dirty="0" err="1" smtClean="0">
                <a:latin typeface="Helvetica"/>
                <a:cs typeface="Helvetica"/>
              </a:rPr>
              <a:t>questo</a:t>
            </a:r>
            <a:r>
              <a:rPr lang="en-US" sz="1700" dirty="0" smtClean="0">
                <a:latin typeface="Helvetica"/>
                <a:cs typeface="Helvetica"/>
              </a:rPr>
              <a:t> </a:t>
            </a:r>
            <a:r>
              <a:rPr lang="en-US" sz="1700" dirty="0" err="1" smtClean="0">
                <a:latin typeface="Helvetica"/>
                <a:cs typeface="Helvetica"/>
              </a:rPr>
              <a:t>cimitero</a:t>
            </a:r>
            <a:r>
              <a:rPr lang="en-US" sz="1700" dirty="0" smtClean="0">
                <a:latin typeface="Helvetica"/>
                <a:cs typeface="Helvetica"/>
              </a:rPr>
              <a:t> </a:t>
            </a:r>
            <a:r>
              <a:rPr lang="en-US" sz="1700" dirty="0" err="1" smtClean="0">
                <a:latin typeface="Helvetica"/>
                <a:cs typeface="Helvetica"/>
              </a:rPr>
              <a:t>dell’antico</a:t>
            </a:r>
            <a:r>
              <a:rPr lang="en-US" sz="1700" dirty="0" smtClean="0">
                <a:latin typeface="Helvetica"/>
                <a:cs typeface="Helvetica"/>
              </a:rPr>
              <a:t> </a:t>
            </a:r>
            <a:r>
              <a:rPr lang="en-US" sz="1700" dirty="0" err="1" smtClean="0">
                <a:latin typeface="Helvetica"/>
                <a:cs typeface="Helvetica"/>
              </a:rPr>
              <a:t>Regno</a:t>
            </a:r>
            <a:r>
              <a:rPr lang="en-US" sz="1700" dirty="0" smtClean="0">
                <a:latin typeface="Helvetica"/>
                <a:cs typeface="Helvetica"/>
              </a:rPr>
              <a:t> – </a:t>
            </a:r>
            <a:r>
              <a:rPr lang="en-US" sz="1700" dirty="0" err="1" smtClean="0">
                <a:latin typeface="Helvetica"/>
                <a:cs typeface="Helvetica"/>
              </a:rPr>
              <a:t>conservato</a:t>
            </a:r>
            <a:r>
              <a:rPr lang="en-US" sz="1700" dirty="0" smtClean="0">
                <a:latin typeface="Helvetica"/>
                <a:cs typeface="Helvetica"/>
              </a:rPr>
              <a:t> al Louvre</a:t>
            </a:r>
            <a:endParaRPr lang="en-US" sz="17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79531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80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 err="1" smtClean="0">
                <a:solidFill>
                  <a:schemeClr val="bg1"/>
                </a:solidFill>
                <a:latin typeface="Helvetica"/>
                <a:cs typeface="Helvetica"/>
              </a:rPr>
              <a:t>Nella</a:t>
            </a:r>
            <a:r>
              <a:rPr lang="en-US" sz="3000" dirty="0" smtClean="0">
                <a:solidFill>
                  <a:schemeClr val="bg1"/>
                </a:solidFill>
                <a:latin typeface="Helvetica"/>
                <a:cs typeface="Helvetica"/>
              </a:rPr>
              <a:t> survey del 2016 </a:t>
            </a:r>
            <a:r>
              <a:rPr lang="en-US" sz="3000" dirty="0" err="1" smtClean="0">
                <a:solidFill>
                  <a:schemeClr val="bg1"/>
                </a:solidFill>
                <a:latin typeface="Helvetica"/>
                <a:cs typeface="Helvetica"/>
              </a:rPr>
              <a:t>abbiamo</a:t>
            </a:r>
            <a:r>
              <a:rPr lang="en-US" sz="3000" dirty="0" smtClean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Helvetica"/>
                <a:cs typeface="Helvetica"/>
              </a:rPr>
              <a:t>mappato</a:t>
            </a:r>
            <a:r>
              <a:rPr lang="en-US" sz="3000" dirty="0" smtClean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Helvetica"/>
                <a:cs typeface="Helvetica"/>
              </a:rPr>
              <a:t>oltre</a:t>
            </a:r>
            <a:r>
              <a:rPr lang="en-US" sz="3000" dirty="0" smtClean="0">
                <a:solidFill>
                  <a:schemeClr val="bg1"/>
                </a:solidFill>
                <a:latin typeface="Helvetica"/>
                <a:cs typeface="Helvetica"/>
              </a:rPr>
              <a:t> 120 </a:t>
            </a:r>
            <a:r>
              <a:rPr lang="en-US" sz="3000" dirty="0" err="1" smtClean="0">
                <a:solidFill>
                  <a:schemeClr val="bg1"/>
                </a:solidFill>
                <a:latin typeface="Helvetica"/>
                <a:cs typeface="Helvetica"/>
              </a:rPr>
              <a:t>strutture</a:t>
            </a:r>
            <a:r>
              <a:rPr lang="en-US" sz="3000" dirty="0" smtClean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Helvetica"/>
                <a:cs typeface="Helvetica"/>
              </a:rPr>
              <a:t>visibili</a:t>
            </a:r>
            <a:r>
              <a:rPr lang="en-US" sz="3000" dirty="0" smtClean="0">
                <a:solidFill>
                  <a:schemeClr val="bg1"/>
                </a:solidFill>
                <a:latin typeface="Helvetica"/>
                <a:cs typeface="Helvetica"/>
              </a:rPr>
              <a:t> al di sotto </a:t>
            </a:r>
            <a:r>
              <a:rPr lang="en-US" sz="3000" dirty="0" err="1" smtClean="0">
                <a:solidFill>
                  <a:schemeClr val="bg1"/>
                </a:solidFill>
                <a:latin typeface="Helvetica"/>
                <a:cs typeface="Helvetica"/>
              </a:rPr>
              <a:t>delle</a:t>
            </a:r>
            <a:r>
              <a:rPr lang="en-US" sz="3000" dirty="0" smtClean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Helvetica"/>
                <a:cs typeface="Helvetica"/>
              </a:rPr>
              <a:t>rovine</a:t>
            </a:r>
            <a:r>
              <a:rPr lang="en-US" sz="3000" dirty="0" smtClean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Helvetica"/>
                <a:cs typeface="Helvetica"/>
              </a:rPr>
              <a:t>greco-romane</a:t>
            </a:r>
            <a:endParaRPr lang="en-US" sz="30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TM-Poin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43" y="1549452"/>
            <a:ext cx="7191265" cy="530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59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934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err="1" smtClean="0">
                <a:solidFill>
                  <a:srgbClr val="FFFFFF"/>
                </a:solidFill>
              </a:rPr>
              <a:t>Questioni</a:t>
            </a:r>
            <a:r>
              <a:rPr lang="en-US" sz="3600" dirty="0" smtClean="0">
                <a:solidFill>
                  <a:srgbClr val="FFFFFF"/>
                </a:solidFill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</a:rPr>
              <a:t>aperte</a:t>
            </a:r>
            <a:r>
              <a:rPr lang="en-US" sz="3600" dirty="0" smtClean="0">
                <a:solidFill>
                  <a:srgbClr val="FFFFFF"/>
                </a:solidFill>
              </a:rPr>
              <a:t> relative al </a:t>
            </a:r>
            <a:r>
              <a:rPr lang="en-US" sz="3600" dirty="0" err="1" smtClean="0">
                <a:solidFill>
                  <a:srgbClr val="FFFFFF"/>
                </a:solidFill>
              </a:rPr>
              <a:t>villaggio</a:t>
            </a:r>
            <a:r>
              <a:rPr lang="en-US" sz="3600" dirty="0" smtClean="0">
                <a:solidFill>
                  <a:srgbClr val="FFFFFF"/>
                </a:solidFill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</a:rPr>
              <a:t>greco-romano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11391"/>
            <a:ext cx="8229600" cy="2576563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sz="2400" dirty="0" err="1" smtClean="0">
                <a:latin typeface="Helvetica"/>
                <a:cs typeface="Helvetica"/>
              </a:rPr>
              <a:t>Impossibilità</a:t>
            </a:r>
            <a:r>
              <a:rPr lang="en-US" sz="2400" dirty="0" smtClean="0">
                <a:latin typeface="Helvetica"/>
                <a:cs typeface="Helvetica"/>
              </a:rPr>
              <a:t> di </a:t>
            </a:r>
            <a:r>
              <a:rPr lang="en-US" sz="2400" dirty="0" err="1" smtClean="0">
                <a:latin typeface="Helvetica"/>
                <a:cs typeface="Helvetica"/>
              </a:rPr>
              <a:t>rimuovere</a:t>
            </a:r>
            <a:r>
              <a:rPr lang="en-US" sz="2400" dirty="0" smtClean="0">
                <a:latin typeface="Helvetica"/>
                <a:cs typeface="Helvetica"/>
              </a:rPr>
              <a:t> –in tempi </a:t>
            </a:r>
            <a:r>
              <a:rPr lang="en-US" sz="2400" dirty="0" err="1" smtClean="0">
                <a:latin typeface="Helvetica"/>
                <a:cs typeface="Helvetica"/>
              </a:rPr>
              <a:t>rapidi</a:t>
            </a:r>
            <a:r>
              <a:rPr lang="en-US" sz="2400" dirty="0" smtClean="0">
                <a:latin typeface="Helvetica"/>
                <a:cs typeface="Helvetica"/>
              </a:rPr>
              <a:t>, per </a:t>
            </a:r>
            <a:r>
              <a:rPr lang="en-US" sz="2400" dirty="0" err="1" smtClean="0">
                <a:latin typeface="Helvetica"/>
                <a:cs typeface="Helvetica"/>
              </a:rPr>
              <a:t>gli</a:t>
            </a:r>
            <a:r>
              <a:rPr lang="en-US" sz="2400" dirty="0" smtClean="0">
                <a:latin typeface="Helvetica"/>
                <a:cs typeface="Helvetica"/>
              </a:rPr>
              <a:t> standard </a:t>
            </a:r>
            <a:r>
              <a:rPr lang="en-US" sz="2400" dirty="0" err="1" smtClean="0">
                <a:latin typeface="Helvetica"/>
                <a:cs typeface="Helvetica"/>
              </a:rPr>
              <a:t>archeologici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odierni</a:t>
            </a:r>
            <a:r>
              <a:rPr lang="en-US" sz="2400" dirty="0" smtClean="0">
                <a:latin typeface="Helvetica"/>
                <a:cs typeface="Helvetica"/>
              </a:rPr>
              <a:t>– </a:t>
            </a:r>
            <a:r>
              <a:rPr lang="en-US" sz="2400" dirty="0" err="1" smtClean="0">
                <a:latin typeface="Helvetica"/>
                <a:cs typeface="Helvetica"/>
              </a:rPr>
              <a:t>oltre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bg-BG" sz="2400" dirty="0" smtClean="0">
                <a:latin typeface="Helvetica"/>
                <a:cs typeface="Helvetica"/>
              </a:rPr>
              <a:t>3</a:t>
            </a:r>
            <a:r>
              <a:rPr lang="it-IT" sz="2400" dirty="0" smtClean="0">
                <a:latin typeface="Helvetica"/>
                <a:cs typeface="Helvetica"/>
              </a:rPr>
              <a:t>-</a:t>
            </a:r>
            <a:r>
              <a:rPr lang="bg-BG" sz="2400" dirty="0" smtClean="0">
                <a:latin typeface="Helvetica"/>
                <a:cs typeface="Helvetica"/>
              </a:rPr>
              <a:t>4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metri</a:t>
            </a:r>
            <a:r>
              <a:rPr lang="en-US" sz="2400" dirty="0" smtClean="0">
                <a:latin typeface="Helvetica"/>
                <a:cs typeface="Helvetica"/>
              </a:rPr>
              <a:t> di </a:t>
            </a:r>
            <a:r>
              <a:rPr lang="en-US" sz="2400" dirty="0" err="1" smtClean="0">
                <a:latin typeface="Helvetica"/>
                <a:cs typeface="Helvetica"/>
              </a:rPr>
              <a:t>detriti</a:t>
            </a:r>
            <a:r>
              <a:rPr lang="en-US" sz="2400" dirty="0" smtClean="0">
                <a:latin typeface="Helvetica"/>
                <a:cs typeface="Helvetica"/>
              </a:rPr>
              <a:t> per </a:t>
            </a:r>
            <a:r>
              <a:rPr lang="en-US" sz="2400" dirty="0" err="1" smtClean="0">
                <a:latin typeface="Helvetica"/>
                <a:cs typeface="Helvetica"/>
              </a:rPr>
              <a:t>investigare</a:t>
            </a:r>
            <a:r>
              <a:rPr lang="en-US" sz="2400" dirty="0" smtClean="0">
                <a:latin typeface="Helvetica"/>
                <a:cs typeface="Helvetica"/>
              </a:rPr>
              <a:t> le </a:t>
            </a:r>
            <a:r>
              <a:rPr lang="en-US" sz="2400" dirty="0" err="1" smtClean="0">
                <a:latin typeface="Helvetica"/>
                <a:cs typeface="Helvetica"/>
              </a:rPr>
              <a:t>rovine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ancora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intatte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delle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tombe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dell’Antico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Regno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che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sono</a:t>
            </a:r>
            <a:r>
              <a:rPr lang="en-US" sz="2400" dirty="0" smtClean="0">
                <a:latin typeface="Helvetica"/>
                <a:cs typeface="Helvetica"/>
              </a:rPr>
              <a:t> al di sotto di </a:t>
            </a:r>
            <a:r>
              <a:rPr lang="en-US" sz="2400" dirty="0" err="1" smtClean="0">
                <a:latin typeface="Helvetica"/>
                <a:cs typeface="Helvetica"/>
              </a:rPr>
              <a:t>questo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villaggio</a:t>
            </a:r>
            <a:endParaRPr lang="en-US" sz="2400" dirty="0" smtClean="0">
              <a:latin typeface="Helvetica"/>
              <a:cs typeface="Helvetica"/>
            </a:endParaRPr>
          </a:p>
          <a:p>
            <a:r>
              <a:rPr lang="en-US" sz="2400" dirty="0" err="1" smtClean="0">
                <a:latin typeface="Helvetica"/>
                <a:cs typeface="Helvetica"/>
              </a:rPr>
              <a:t>Necessità</a:t>
            </a:r>
            <a:r>
              <a:rPr lang="en-US" sz="2400" dirty="0" smtClean="0">
                <a:latin typeface="Helvetica"/>
                <a:cs typeface="Helvetica"/>
              </a:rPr>
              <a:t> di </a:t>
            </a:r>
            <a:r>
              <a:rPr lang="en-US" sz="2400" dirty="0" err="1" smtClean="0">
                <a:latin typeface="Helvetica"/>
                <a:cs typeface="Helvetica"/>
              </a:rPr>
              <a:t>esplorare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punti</a:t>
            </a:r>
            <a:r>
              <a:rPr lang="en-US" sz="2400" dirty="0" smtClean="0">
                <a:latin typeface="Helvetica"/>
                <a:cs typeface="Helvetica"/>
              </a:rPr>
              <a:t> di </a:t>
            </a:r>
            <a:r>
              <a:rPr lang="en-US" sz="2400" dirty="0" err="1" smtClean="0">
                <a:latin typeface="Helvetica"/>
                <a:cs typeface="Helvetica"/>
              </a:rPr>
              <a:t>interesse</a:t>
            </a:r>
            <a:r>
              <a:rPr lang="en-US" sz="2400" dirty="0" smtClean="0">
                <a:latin typeface="Helvetica"/>
                <a:cs typeface="Helvetica"/>
              </a:rPr>
              <a:t> in cui </a:t>
            </a:r>
            <a:r>
              <a:rPr lang="en-US" sz="2400" dirty="0" err="1" smtClean="0">
                <a:latin typeface="Helvetica"/>
                <a:cs typeface="Helvetica"/>
              </a:rPr>
              <a:t>concentrare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gli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scavi</a:t>
            </a:r>
            <a:endParaRPr lang="en-US" sz="2400" dirty="0">
              <a:latin typeface="Helvetica"/>
              <a:cs typeface="Helvetica"/>
            </a:endParaRPr>
          </a:p>
        </p:txBody>
      </p:sp>
      <p:pic>
        <p:nvPicPr>
          <p:cNvPr id="5" name="Picture 4" descr="DSCN989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180" y="3672136"/>
            <a:ext cx="4247819" cy="318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15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5536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Grazie per la 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vostra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attenzione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muonica</a:t>
            </a:r>
            <a:endParaRPr lang="en-US" sz="30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JDSC_01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78213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20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Scavo TT 14- Midan 05\Missione 2010\Lavoro_2010\01-Dic\DSC_049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597" y="1417638"/>
            <a:ext cx="7979479" cy="5299622"/>
          </a:xfrm>
          <a:prstGeom prst="rect">
            <a:avLst/>
          </a:prstGeom>
          <a:noFill/>
        </p:spPr>
      </p:pic>
      <p:sp>
        <p:nvSpPr>
          <p:cNvPr id="5" name="CasellaDiTesto 5"/>
          <p:cNvSpPr txBox="1"/>
          <p:nvPr/>
        </p:nvSpPr>
        <p:spPr>
          <a:xfrm>
            <a:off x="3569849" y="1249343"/>
            <a:ext cx="760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it-IT" sz="6000" dirty="0">
                <a:solidFill>
                  <a:srgbClr val="FF0000"/>
                </a:solidFill>
                <a:latin typeface="Arial Black" pitchFamily="34" charset="0"/>
                <a:ea typeface="ＭＳ Ｐゴシック" charset="0"/>
                <a:cs typeface="Arial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4958" y="343825"/>
            <a:ext cx="86452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Helvetica"/>
                <a:cs typeface="Helvetica"/>
              </a:rPr>
              <a:t>Io vi </a:t>
            </a:r>
            <a:r>
              <a:rPr lang="en-US" sz="2400" dirty="0" err="1" smtClean="0">
                <a:solidFill>
                  <a:srgbClr val="FFFFFF"/>
                </a:solidFill>
                <a:latin typeface="Helvetica"/>
                <a:cs typeface="Helvetica"/>
              </a:rPr>
              <a:t>presento</a:t>
            </a:r>
            <a:r>
              <a:rPr lang="en-US" sz="24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Helvetica"/>
                <a:cs typeface="Helvetica"/>
              </a:rPr>
              <a:t>i</a:t>
            </a:r>
            <a:r>
              <a:rPr lang="en-US" sz="24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Helvetica"/>
                <a:cs typeface="Helvetica"/>
              </a:rPr>
              <a:t>dati</a:t>
            </a:r>
            <a:r>
              <a:rPr lang="en-US" sz="2400" dirty="0" smtClean="0">
                <a:solidFill>
                  <a:srgbClr val="FFFFFF"/>
                </a:solidFill>
                <a:latin typeface="Helvetica"/>
                <a:cs typeface="Helvetica"/>
              </a:rPr>
              <a:t>, le </a:t>
            </a:r>
            <a:r>
              <a:rPr lang="en-US" sz="2400" dirty="0" err="1" smtClean="0">
                <a:solidFill>
                  <a:srgbClr val="FFFFFF"/>
                </a:solidFill>
                <a:latin typeface="Helvetica"/>
                <a:cs typeface="Helvetica"/>
              </a:rPr>
              <a:t>informazioni</a:t>
            </a:r>
            <a:r>
              <a:rPr lang="en-US" sz="2400" dirty="0" smtClean="0">
                <a:solidFill>
                  <a:srgbClr val="FFFFFF"/>
                </a:solidFill>
                <a:latin typeface="Helvetica"/>
                <a:cs typeface="Helvetica"/>
              </a:rPr>
              <a:t> di base, </a:t>
            </a:r>
            <a:r>
              <a:rPr lang="en-US" sz="2400" dirty="0" err="1" smtClean="0">
                <a:solidFill>
                  <a:srgbClr val="FFFFFF"/>
                </a:solidFill>
                <a:latin typeface="Helvetica"/>
                <a:cs typeface="Helvetica"/>
              </a:rPr>
              <a:t>i</a:t>
            </a:r>
            <a:r>
              <a:rPr lang="en-US" sz="24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Helvetica"/>
                <a:cs typeface="Helvetica"/>
              </a:rPr>
              <a:t>problemi</a:t>
            </a:r>
            <a:r>
              <a:rPr lang="en-US" sz="24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Helvetica"/>
                <a:cs typeface="Helvetica"/>
              </a:rPr>
              <a:t>aperti</a:t>
            </a:r>
            <a:r>
              <a:rPr lang="en-US" sz="24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  <a:latin typeface="Helvetica"/>
                <a:cs typeface="Helvetica"/>
              </a:rPr>
              <a:t>= a </a:t>
            </a:r>
            <a:r>
              <a:rPr lang="en-US" sz="2400" dirty="0" err="1" smtClean="0">
                <a:solidFill>
                  <a:srgbClr val="FFFFFF"/>
                </a:solidFill>
                <a:latin typeface="Helvetica"/>
                <a:cs typeface="Helvetica"/>
              </a:rPr>
              <a:t>voi</a:t>
            </a:r>
            <a:r>
              <a:rPr lang="en-US" sz="2400" dirty="0" smtClean="0">
                <a:solidFill>
                  <a:srgbClr val="FFFFFF"/>
                </a:solidFill>
                <a:latin typeface="Helvetica"/>
                <a:cs typeface="Helvetica"/>
              </a:rPr>
              <a:t> di </a:t>
            </a:r>
            <a:r>
              <a:rPr lang="en-US" sz="2400" dirty="0" err="1" smtClean="0">
                <a:solidFill>
                  <a:srgbClr val="FFFFFF"/>
                </a:solidFill>
                <a:latin typeface="Helvetica"/>
                <a:cs typeface="Helvetica"/>
              </a:rPr>
              <a:t>indicare</a:t>
            </a:r>
            <a:r>
              <a:rPr lang="en-US" sz="2400" dirty="0" smtClean="0">
                <a:solidFill>
                  <a:srgbClr val="FFFFFF"/>
                </a:solidFill>
                <a:latin typeface="Helvetica"/>
                <a:cs typeface="Helvetica"/>
              </a:rPr>
              <a:t> le </a:t>
            </a:r>
            <a:r>
              <a:rPr lang="en-US" sz="2400" dirty="0" err="1" smtClean="0">
                <a:solidFill>
                  <a:srgbClr val="FFFFFF"/>
                </a:solidFill>
                <a:latin typeface="Helvetica"/>
                <a:cs typeface="Helvetica"/>
              </a:rPr>
              <a:t>tecniche</a:t>
            </a:r>
            <a:r>
              <a:rPr lang="en-US" sz="2400" dirty="0" smtClean="0">
                <a:solidFill>
                  <a:srgbClr val="FFFFFF"/>
                </a:solidFill>
                <a:latin typeface="Helvetica"/>
                <a:cs typeface="Helvetica"/>
              </a:rPr>
              <a:t> e le </a:t>
            </a:r>
            <a:r>
              <a:rPr lang="en-US" sz="2400" dirty="0" err="1" smtClean="0">
                <a:solidFill>
                  <a:srgbClr val="FFFFFF"/>
                </a:solidFill>
                <a:latin typeface="Helvetica"/>
                <a:cs typeface="Helvetica"/>
              </a:rPr>
              <a:t>possibili</a:t>
            </a:r>
            <a:r>
              <a:rPr lang="en-US" sz="24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Helvetica"/>
                <a:cs typeface="Helvetica"/>
              </a:rPr>
              <a:t>soluzioni</a:t>
            </a:r>
            <a:endParaRPr lang="en-US" sz="24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52613" y="6224817"/>
            <a:ext cx="2957560" cy="492443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FFFFFF"/>
                </a:solidFill>
                <a:latin typeface="Helvetica"/>
                <a:cs typeface="Helvetica"/>
              </a:rPr>
              <a:t>UN EGITTOLOGO</a:t>
            </a:r>
            <a:endParaRPr lang="en-US" sz="26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00108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La 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missione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archeologica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dell’Università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 di Pisa a Zawyet Sultan (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Medio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Egitto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)</a:t>
            </a:r>
            <a:endParaRPr lang="en-US" sz="30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  <a:solidFill>
            <a:srgbClr val="FFFFFF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>
                <a:latin typeface="Helvetica"/>
                <a:cs typeface="Helvetica"/>
              </a:rPr>
              <a:t>DATI:</a:t>
            </a:r>
          </a:p>
          <a:p>
            <a:pPr marL="0" indent="0">
              <a:buNone/>
            </a:pPr>
            <a:r>
              <a:rPr lang="en-US" sz="1800" u="sng" dirty="0" err="1" smtClean="0">
                <a:latin typeface="Helvetica"/>
                <a:cs typeface="Helvetica"/>
              </a:rPr>
              <a:t>Inizio</a:t>
            </a:r>
            <a:r>
              <a:rPr lang="en-US" sz="1800" u="sng" dirty="0" smtClean="0">
                <a:latin typeface="Helvetica"/>
                <a:cs typeface="Helvetica"/>
              </a:rPr>
              <a:t> </a:t>
            </a:r>
            <a:r>
              <a:rPr lang="en-US" sz="1800" u="sng" dirty="0" err="1" smtClean="0">
                <a:latin typeface="Helvetica"/>
                <a:cs typeface="Helvetica"/>
              </a:rPr>
              <a:t>missione</a:t>
            </a:r>
            <a:r>
              <a:rPr lang="en-US" sz="1800" dirty="0" smtClean="0">
                <a:latin typeface="Helvetica"/>
                <a:cs typeface="Helvetica"/>
              </a:rPr>
              <a:t> = 2015</a:t>
            </a:r>
          </a:p>
          <a:p>
            <a:pPr marL="0" indent="0">
              <a:buNone/>
            </a:pPr>
            <a:r>
              <a:rPr lang="en-US" sz="1800" dirty="0" err="1" smtClean="0">
                <a:latin typeface="Helvetica"/>
                <a:cs typeface="Helvetica"/>
              </a:rPr>
              <a:t>Numero</a:t>
            </a:r>
            <a:r>
              <a:rPr lang="en-US" sz="1800" dirty="0" smtClean="0">
                <a:latin typeface="Helvetica"/>
                <a:cs typeface="Helvetica"/>
              </a:rPr>
              <a:t> di </a:t>
            </a:r>
            <a:r>
              <a:rPr lang="en-US" sz="1800" dirty="0" err="1" smtClean="0">
                <a:latin typeface="Helvetica"/>
                <a:cs typeface="Helvetica"/>
              </a:rPr>
              <a:t>campagne</a:t>
            </a:r>
            <a:r>
              <a:rPr lang="en-US" sz="1800" dirty="0" smtClean="0">
                <a:latin typeface="Helvetica"/>
                <a:cs typeface="Helvetica"/>
              </a:rPr>
              <a:t> </a:t>
            </a:r>
            <a:r>
              <a:rPr lang="en-US" sz="1800" dirty="0" err="1" smtClean="0">
                <a:latin typeface="Helvetica"/>
                <a:cs typeface="Helvetica"/>
              </a:rPr>
              <a:t>condotte</a:t>
            </a:r>
            <a:r>
              <a:rPr lang="en-US" sz="1800" dirty="0" smtClean="0">
                <a:latin typeface="Helvetica"/>
                <a:cs typeface="Helvetica"/>
              </a:rPr>
              <a:t> </a:t>
            </a:r>
            <a:r>
              <a:rPr lang="en-US" sz="1800" dirty="0" err="1" smtClean="0">
                <a:latin typeface="Helvetica"/>
                <a:cs typeface="Helvetica"/>
              </a:rPr>
              <a:t>finora</a:t>
            </a:r>
            <a:r>
              <a:rPr lang="en-US" sz="1800" dirty="0" smtClean="0">
                <a:latin typeface="Helvetica"/>
                <a:cs typeface="Helvetica"/>
              </a:rPr>
              <a:t>: 3 (2 survey)</a:t>
            </a:r>
          </a:p>
          <a:p>
            <a:pPr marL="0" indent="0">
              <a:buNone/>
            </a:pPr>
            <a:endParaRPr lang="en-US" sz="18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1800" u="sng" dirty="0" err="1" smtClean="0">
                <a:latin typeface="Helvetica"/>
                <a:cs typeface="Helvetica"/>
              </a:rPr>
              <a:t>Missione</a:t>
            </a:r>
            <a:r>
              <a:rPr lang="en-US" sz="1800" u="sng" dirty="0" smtClean="0">
                <a:latin typeface="Helvetica"/>
                <a:cs typeface="Helvetica"/>
              </a:rPr>
              <a:t> </a:t>
            </a:r>
            <a:r>
              <a:rPr lang="en-US" sz="1800" u="sng" dirty="0" err="1" smtClean="0">
                <a:latin typeface="Helvetica"/>
                <a:cs typeface="Helvetica"/>
              </a:rPr>
              <a:t>congiunta</a:t>
            </a:r>
            <a:r>
              <a:rPr lang="en-US" sz="1800" dirty="0" smtClean="0">
                <a:latin typeface="Helvetica"/>
                <a:cs typeface="Helvetica"/>
              </a:rPr>
              <a:t>: due </a:t>
            </a:r>
            <a:r>
              <a:rPr lang="en-US" sz="1800" dirty="0" err="1" smtClean="0">
                <a:latin typeface="Helvetica"/>
                <a:cs typeface="Helvetica"/>
              </a:rPr>
              <a:t>enti</a:t>
            </a:r>
            <a:r>
              <a:rPr lang="en-US" sz="1800" dirty="0">
                <a:latin typeface="Helvetica"/>
                <a:cs typeface="Helvetica"/>
              </a:rPr>
              <a:t>,</a:t>
            </a:r>
            <a:r>
              <a:rPr lang="en-US" sz="1800" dirty="0" smtClean="0">
                <a:latin typeface="Helvetica"/>
                <a:cs typeface="Helvetica"/>
              </a:rPr>
              <a:t> </a:t>
            </a:r>
            <a:r>
              <a:rPr lang="en-US" sz="1800" dirty="0" err="1" smtClean="0">
                <a:latin typeface="Helvetica"/>
                <a:cs typeface="Helvetica"/>
              </a:rPr>
              <a:t>Università</a:t>
            </a:r>
            <a:r>
              <a:rPr lang="en-US" sz="1800" dirty="0" smtClean="0">
                <a:latin typeface="Helvetica"/>
                <a:cs typeface="Helvetica"/>
              </a:rPr>
              <a:t> di Pisa (</a:t>
            </a:r>
            <a:r>
              <a:rPr lang="en-US" sz="1800" dirty="0" err="1" smtClean="0">
                <a:latin typeface="Helvetica"/>
                <a:cs typeface="Helvetica"/>
              </a:rPr>
              <a:t>Gianluca</a:t>
            </a:r>
            <a:r>
              <a:rPr lang="en-US" sz="1800" dirty="0" smtClean="0">
                <a:latin typeface="Helvetica"/>
                <a:cs typeface="Helvetica"/>
              </a:rPr>
              <a:t> Miniaci) e </a:t>
            </a:r>
            <a:r>
              <a:rPr lang="en-US" sz="1800" dirty="0" err="1" smtClean="0">
                <a:latin typeface="Helvetica"/>
                <a:cs typeface="Helvetica"/>
              </a:rPr>
              <a:t>Università</a:t>
            </a:r>
            <a:r>
              <a:rPr lang="en-US" sz="1800" dirty="0" smtClean="0">
                <a:latin typeface="Helvetica"/>
                <a:cs typeface="Helvetica"/>
              </a:rPr>
              <a:t> di Colonia, Germania (Richard </a:t>
            </a:r>
            <a:r>
              <a:rPr lang="en-US" sz="1800" dirty="0" err="1" smtClean="0">
                <a:latin typeface="Helvetica"/>
                <a:cs typeface="Helvetica"/>
              </a:rPr>
              <a:t>Bussmann</a:t>
            </a:r>
            <a:r>
              <a:rPr lang="en-US" sz="1800" dirty="0" smtClean="0">
                <a:latin typeface="Helvetica"/>
                <a:cs typeface="Helvetica"/>
              </a:rPr>
              <a:t>)</a:t>
            </a:r>
          </a:p>
          <a:p>
            <a:pPr marL="0" indent="0">
              <a:buNone/>
            </a:pPr>
            <a:r>
              <a:rPr lang="en-US" sz="1800" dirty="0" smtClean="0">
                <a:latin typeface="Helvetica"/>
                <a:cs typeface="Helvetica"/>
              </a:rPr>
              <a:t>Budget </a:t>
            </a:r>
            <a:r>
              <a:rPr lang="en-US" sz="1800" dirty="0" err="1" smtClean="0">
                <a:latin typeface="Helvetica"/>
                <a:cs typeface="Helvetica"/>
              </a:rPr>
              <a:t>annuale</a:t>
            </a:r>
            <a:r>
              <a:rPr lang="en-US" sz="1800" dirty="0" smtClean="0">
                <a:latin typeface="Helvetica"/>
                <a:cs typeface="Helvetica"/>
              </a:rPr>
              <a:t>: 25.000 euro </a:t>
            </a:r>
            <a:r>
              <a:rPr lang="en-US" sz="1800" dirty="0" err="1" smtClean="0">
                <a:latin typeface="Helvetica"/>
                <a:cs typeface="Helvetica"/>
              </a:rPr>
              <a:t>annui</a:t>
            </a:r>
            <a:r>
              <a:rPr lang="en-US" sz="1800" dirty="0" smtClean="0">
                <a:latin typeface="Helvetica"/>
                <a:cs typeface="Helvetica"/>
              </a:rPr>
              <a:t> (</a:t>
            </a:r>
            <a:r>
              <a:rPr lang="en-US" sz="1800" dirty="0" err="1" smtClean="0">
                <a:latin typeface="Helvetica"/>
                <a:cs typeface="Helvetica"/>
              </a:rPr>
              <a:t>Università</a:t>
            </a:r>
            <a:r>
              <a:rPr lang="en-US" sz="1800" dirty="0" smtClean="0">
                <a:latin typeface="Helvetica"/>
                <a:cs typeface="Helvetica"/>
              </a:rPr>
              <a:t> di Colonia, MAE, </a:t>
            </a:r>
            <a:r>
              <a:rPr lang="en-US" sz="1800" dirty="0" err="1" smtClean="0">
                <a:latin typeface="Helvetica"/>
                <a:cs typeface="Helvetica"/>
              </a:rPr>
              <a:t>Università</a:t>
            </a:r>
            <a:r>
              <a:rPr lang="en-US" sz="1800" dirty="0" smtClean="0">
                <a:latin typeface="Helvetica"/>
                <a:cs typeface="Helvetica"/>
              </a:rPr>
              <a:t> di Pisa, Egypt Exploration Society)</a:t>
            </a:r>
          </a:p>
          <a:p>
            <a:pPr marL="0" indent="0">
              <a:buNone/>
            </a:pPr>
            <a:endParaRPr lang="en-US" sz="18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1800" u="sng" dirty="0" err="1" smtClean="0">
                <a:latin typeface="Helvetica"/>
                <a:cs typeface="Helvetica"/>
              </a:rPr>
              <a:t>Difficoltà</a:t>
            </a:r>
            <a:r>
              <a:rPr lang="en-US" sz="1800" u="sng" dirty="0" smtClean="0">
                <a:latin typeface="Helvetica"/>
                <a:cs typeface="Helvetica"/>
              </a:rPr>
              <a:t> </a:t>
            </a:r>
            <a:r>
              <a:rPr lang="en-US" sz="1800" u="sng" dirty="0" err="1" smtClean="0">
                <a:latin typeface="Helvetica"/>
                <a:cs typeface="Helvetica"/>
              </a:rPr>
              <a:t>logistiche</a:t>
            </a:r>
            <a:r>
              <a:rPr lang="en-US" sz="1800" dirty="0" smtClean="0">
                <a:latin typeface="Helvetica"/>
                <a:cs typeface="Helvetica"/>
              </a:rPr>
              <a:t>: </a:t>
            </a:r>
            <a:r>
              <a:rPr lang="en-US" sz="1800" dirty="0" err="1" smtClean="0">
                <a:latin typeface="Helvetica"/>
                <a:cs typeface="Helvetica"/>
              </a:rPr>
              <a:t>Medio</a:t>
            </a:r>
            <a:r>
              <a:rPr lang="en-US" sz="1800" dirty="0" smtClean="0">
                <a:latin typeface="Helvetica"/>
                <a:cs typeface="Helvetica"/>
              </a:rPr>
              <a:t> </a:t>
            </a:r>
            <a:r>
              <a:rPr lang="en-US" sz="1800" dirty="0" err="1" smtClean="0">
                <a:latin typeface="Helvetica"/>
                <a:cs typeface="Helvetica"/>
              </a:rPr>
              <a:t>Egitto</a:t>
            </a:r>
            <a:r>
              <a:rPr lang="en-US" sz="1800" dirty="0" smtClean="0">
                <a:latin typeface="Helvetica"/>
                <a:cs typeface="Helvetica"/>
              </a:rPr>
              <a:t> </a:t>
            </a:r>
            <a:r>
              <a:rPr lang="en-US" sz="1800" dirty="0" err="1" smtClean="0">
                <a:latin typeface="Helvetica"/>
                <a:cs typeface="Helvetica"/>
              </a:rPr>
              <a:t>è</a:t>
            </a:r>
            <a:r>
              <a:rPr lang="en-US" sz="1800" dirty="0" smtClean="0">
                <a:latin typeface="Helvetica"/>
                <a:cs typeface="Helvetica"/>
              </a:rPr>
              <a:t> </a:t>
            </a:r>
            <a:r>
              <a:rPr lang="en-US" sz="1800" dirty="0" err="1" smtClean="0">
                <a:latin typeface="Helvetica"/>
                <a:cs typeface="Helvetica"/>
              </a:rPr>
              <a:t>una</a:t>
            </a:r>
            <a:r>
              <a:rPr lang="en-US" sz="1800" dirty="0" smtClean="0">
                <a:latin typeface="Helvetica"/>
                <a:cs typeface="Helvetica"/>
              </a:rPr>
              <a:t> </a:t>
            </a:r>
            <a:r>
              <a:rPr lang="en-US" sz="1800" dirty="0" err="1" smtClean="0">
                <a:latin typeface="Helvetica"/>
                <a:cs typeface="Helvetica"/>
              </a:rPr>
              <a:t>zona</a:t>
            </a:r>
            <a:r>
              <a:rPr lang="en-US" sz="1800" dirty="0" smtClean="0">
                <a:latin typeface="Helvetica"/>
                <a:cs typeface="Helvetica"/>
              </a:rPr>
              <a:t> a (</a:t>
            </a:r>
            <a:r>
              <a:rPr lang="en-US" sz="1800" dirty="0" err="1" smtClean="0">
                <a:latin typeface="Helvetica"/>
                <a:cs typeface="Helvetica"/>
              </a:rPr>
              <a:t>medio</a:t>
            </a:r>
            <a:r>
              <a:rPr lang="en-US" sz="1800" dirty="0" smtClean="0">
                <a:latin typeface="Helvetica"/>
                <a:cs typeface="Helvetica"/>
              </a:rPr>
              <a:t>-)basso </a:t>
            </a:r>
            <a:r>
              <a:rPr lang="en-US" sz="1800" dirty="0" err="1" smtClean="0">
                <a:latin typeface="Helvetica"/>
                <a:cs typeface="Helvetica"/>
              </a:rPr>
              <a:t>rischio</a:t>
            </a:r>
            <a:r>
              <a:rPr lang="en-US" sz="1800" dirty="0" smtClean="0">
                <a:latin typeface="Helvetica"/>
                <a:cs typeface="Helvetica"/>
              </a:rPr>
              <a:t>, </a:t>
            </a:r>
            <a:r>
              <a:rPr lang="en-US" sz="1800" dirty="0" err="1" smtClean="0">
                <a:latin typeface="Helvetica"/>
                <a:cs typeface="Helvetica"/>
              </a:rPr>
              <a:t>però</a:t>
            </a:r>
            <a:r>
              <a:rPr lang="en-US" sz="1800" dirty="0" smtClean="0">
                <a:latin typeface="Helvetica"/>
                <a:cs typeface="Helvetica"/>
              </a:rPr>
              <a:t> </a:t>
            </a:r>
            <a:r>
              <a:rPr lang="en-US" sz="1800" dirty="0" err="1" smtClean="0">
                <a:latin typeface="Helvetica"/>
                <a:cs typeface="Helvetica"/>
              </a:rPr>
              <a:t>ritardi</a:t>
            </a:r>
            <a:r>
              <a:rPr lang="en-US" sz="1800" dirty="0" smtClean="0">
                <a:latin typeface="Helvetica"/>
                <a:cs typeface="Helvetica"/>
              </a:rPr>
              <a:t> </a:t>
            </a:r>
            <a:r>
              <a:rPr lang="en-US" sz="1800" dirty="0" err="1" smtClean="0">
                <a:latin typeface="Helvetica"/>
                <a:cs typeface="Helvetica"/>
              </a:rPr>
              <a:t>nei</a:t>
            </a:r>
            <a:r>
              <a:rPr lang="en-US" sz="1800" dirty="0" smtClean="0">
                <a:latin typeface="Helvetica"/>
                <a:cs typeface="Helvetica"/>
              </a:rPr>
              <a:t> </a:t>
            </a:r>
            <a:r>
              <a:rPr lang="en-US" sz="1800" dirty="0" err="1" smtClean="0">
                <a:latin typeface="Helvetica"/>
                <a:cs typeface="Helvetica"/>
              </a:rPr>
              <a:t>permessi</a:t>
            </a:r>
            <a:r>
              <a:rPr lang="en-US" sz="1800" dirty="0" smtClean="0">
                <a:latin typeface="Helvetica"/>
                <a:cs typeface="Helvetica"/>
              </a:rPr>
              <a:t> </a:t>
            </a:r>
            <a:r>
              <a:rPr lang="en-US" sz="1800" dirty="0" err="1" smtClean="0">
                <a:latin typeface="Helvetica"/>
                <a:cs typeface="Helvetica"/>
              </a:rPr>
              <a:t>militari</a:t>
            </a:r>
            <a:endParaRPr lang="en-US" sz="18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1800" dirty="0" err="1" smtClean="0">
                <a:latin typeface="Helvetica"/>
                <a:cs typeface="Helvetica"/>
              </a:rPr>
              <a:t>Difficoltà</a:t>
            </a:r>
            <a:r>
              <a:rPr lang="en-US" sz="1800" dirty="0" smtClean="0">
                <a:latin typeface="Helvetica"/>
                <a:cs typeface="Helvetica"/>
              </a:rPr>
              <a:t> </a:t>
            </a:r>
            <a:r>
              <a:rPr lang="en-US" sz="1800" dirty="0" err="1" smtClean="0">
                <a:latin typeface="Helvetica"/>
                <a:cs typeface="Helvetica"/>
              </a:rPr>
              <a:t>burocratiche</a:t>
            </a:r>
            <a:r>
              <a:rPr lang="en-US" sz="1800" dirty="0" smtClean="0">
                <a:latin typeface="Helvetica"/>
                <a:cs typeface="Helvetica"/>
              </a:rPr>
              <a:t> per </a:t>
            </a:r>
            <a:r>
              <a:rPr lang="en-US" sz="1800" dirty="0" err="1" smtClean="0">
                <a:latin typeface="Helvetica"/>
                <a:cs typeface="Helvetica"/>
              </a:rPr>
              <a:t>l’ingresso</a:t>
            </a:r>
            <a:r>
              <a:rPr lang="en-US" sz="1800" dirty="0" smtClean="0">
                <a:latin typeface="Helvetica"/>
                <a:cs typeface="Helvetica"/>
              </a:rPr>
              <a:t> di </a:t>
            </a:r>
            <a:r>
              <a:rPr lang="en-US" sz="1800" dirty="0" err="1" smtClean="0">
                <a:latin typeface="Helvetica"/>
                <a:cs typeface="Helvetica"/>
              </a:rPr>
              <a:t>attrezzature</a:t>
            </a:r>
            <a:r>
              <a:rPr lang="en-US" sz="1800" dirty="0" smtClean="0">
                <a:latin typeface="Helvetica"/>
                <a:cs typeface="Helvetica"/>
              </a:rPr>
              <a:t> </a:t>
            </a:r>
            <a:r>
              <a:rPr lang="en-US" sz="1800" dirty="0" err="1" smtClean="0">
                <a:latin typeface="Helvetica"/>
                <a:cs typeface="Helvetica"/>
              </a:rPr>
              <a:t>tecnologiche</a:t>
            </a:r>
            <a:r>
              <a:rPr lang="en-US" sz="1800" dirty="0" smtClean="0">
                <a:latin typeface="Helvetica"/>
                <a:cs typeface="Helvetica"/>
              </a:rPr>
              <a:t> </a:t>
            </a:r>
            <a:r>
              <a:rPr lang="en-US" sz="1800" dirty="0" err="1" smtClean="0">
                <a:latin typeface="Helvetica"/>
                <a:cs typeface="Helvetica"/>
              </a:rPr>
              <a:t>complesse</a:t>
            </a:r>
            <a:endParaRPr lang="en-US" sz="18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1800" dirty="0" err="1" smtClean="0">
                <a:latin typeface="Helvetica"/>
                <a:cs typeface="Helvetica"/>
              </a:rPr>
              <a:t>Lunghi</a:t>
            </a:r>
            <a:r>
              <a:rPr lang="en-US" sz="1800" dirty="0" smtClean="0">
                <a:latin typeface="Helvetica"/>
                <a:cs typeface="Helvetica"/>
              </a:rPr>
              <a:t> tempi di </a:t>
            </a:r>
            <a:r>
              <a:rPr lang="en-US" sz="1800" dirty="0" err="1" smtClean="0">
                <a:latin typeface="Helvetica"/>
                <a:cs typeface="Helvetica"/>
              </a:rPr>
              <a:t>attesa</a:t>
            </a:r>
            <a:r>
              <a:rPr lang="en-US" sz="1800" dirty="0" smtClean="0">
                <a:latin typeface="Helvetica"/>
                <a:cs typeface="Helvetica"/>
              </a:rPr>
              <a:t>: </a:t>
            </a:r>
            <a:r>
              <a:rPr lang="en-US" sz="1800" dirty="0" err="1" smtClean="0">
                <a:latin typeface="Helvetica"/>
                <a:cs typeface="Helvetica"/>
              </a:rPr>
              <a:t>permessi</a:t>
            </a:r>
            <a:r>
              <a:rPr lang="en-US" sz="1800" dirty="0" smtClean="0">
                <a:latin typeface="Helvetica"/>
                <a:cs typeface="Helvetica"/>
              </a:rPr>
              <a:t> </a:t>
            </a:r>
            <a:r>
              <a:rPr lang="en-US" sz="1800" dirty="0" err="1" smtClean="0">
                <a:latin typeface="Helvetica"/>
                <a:cs typeface="Helvetica"/>
              </a:rPr>
              <a:t>vanno</a:t>
            </a:r>
            <a:r>
              <a:rPr lang="en-US" sz="1800" dirty="0" smtClean="0">
                <a:latin typeface="Helvetica"/>
                <a:cs typeface="Helvetica"/>
              </a:rPr>
              <a:t> </a:t>
            </a:r>
            <a:r>
              <a:rPr lang="en-US" sz="1800" dirty="0" err="1" smtClean="0">
                <a:latin typeface="Helvetica"/>
                <a:cs typeface="Helvetica"/>
              </a:rPr>
              <a:t>richiesti</a:t>
            </a:r>
            <a:r>
              <a:rPr lang="en-US" sz="1800" dirty="0" smtClean="0">
                <a:latin typeface="Helvetica"/>
                <a:cs typeface="Helvetica"/>
              </a:rPr>
              <a:t> 6-9 </a:t>
            </a:r>
            <a:r>
              <a:rPr lang="en-US" sz="1800" dirty="0" err="1" smtClean="0">
                <a:latin typeface="Helvetica"/>
                <a:cs typeface="Helvetica"/>
              </a:rPr>
              <a:t>mesi</a:t>
            </a:r>
            <a:r>
              <a:rPr lang="en-US" sz="1800" dirty="0" smtClean="0">
                <a:latin typeface="Helvetica"/>
                <a:cs typeface="Helvetica"/>
              </a:rPr>
              <a:t> prima </a:t>
            </a:r>
            <a:r>
              <a:rPr lang="en-US" sz="1800" dirty="0" err="1" smtClean="0">
                <a:latin typeface="Helvetica"/>
                <a:cs typeface="Helvetica"/>
              </a:rPr>
              <a:t>della</a:t>
            </a:r>
            <a:r>
              <a:rPr lang="en-US" sz="1800" dirty="0" smtClean="0">
                <a:latin typeface="Helvetica"/>
                <a:cs typeface="Helvetica"/>
              </a:rPr>
              <a:t> </a:t>
            </a:r>
            <a:r>
              <a:rPr lang="en-US" sz="1800" dirty="0" err="1" smtClean="0">
                <a:latin typeface="Helvetica"/>
                <a:cs typeface="Helvetica"/>
              </a:rPr>
              <a:t>missione</a:t>
            </a:r>
            <a:endParaRPr lang="en-US" sz="18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18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1800" dirty="0" err="1" smtClean="0">
                <a:latin typeface="Helvetica"/>
                <a:cs typeface="Helvetica"/>
              </a:rPr>
              <a:t>Informazioni</a:t>
            </a:r>
            <a:r>
              <a:rPr lang="en-US" sz="1800" dirty="0" smtClean="0">
                <a:latin typeface="Helvetica"/>
                <a:cs typeface="Helvetica"/>
              </a:rPr>
              <a:t> da: http://</a:t>
            </a:r>
            <a:r>
              <a:rPr lang="en-US" sz="1800" dirty="0" err="1" smtClean="0">
                <a:latin typeface="Helvetica"/>
                <a:cs typeface="Helvetica"/>
              </a:rPr>
              <a:t>www.zawyet</a:t>
            </a:r>
            <a:r>
              <a:rPr lang="en-US" sz="1800" dirty="0" smtClean="0">
                <a:latin typeface="Helvetica"/>
                <a:cs typeface="Helvetica"/>
              </a:rPr>
              <a:t>-el-</a:t>
            </a:r>
            <a:r>
              <a:rPr lang="en-US" sz="1800" dirty="0" err="1" smtClean="0">
                <a:latin typeface="Helvetica"/>
                <a:cs typeface="Helvetica"/>
              </a:rPr>
              <a:t>sultan.com</a:t>
            </a:r>
            <a:endParaRPr lang="en-US" sz="1800" dirty="0">
              <a:latin typeface="Helvetica"/>
              <a:cs typeface="Helvetica"/>
            </a:endParaRPr>
          </a:p>
        </p:txBody>
      </p:sp>
      <p:pic>
        <p:nvPicPr>
          <p:cNvPr id="5" name="Picture 4" descr="2A1AD32B00000578-3144249-Colour_zones_show_the_region_which_is_a_red_high_risk_of_terrori-a-8_14356660639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345" y="742675"/>
            <a:ext cx="5257655" cy="400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81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81881"/>
            <a:ext cx="3825354" cy="1143000"/>
          </a:xfrm>
        </p:spPr>
        <p:txBody>
          <a:bodyPr>
            <a:noAutofit/>
          </a:bodyPr>
          <a:lstStyle/>
          <a:p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Zawyet Sultan (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Medio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Egitto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)</a:t>
            </a:r>
            <a:b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DOVE SI TROVA?</a:t>
            </a:r>
            <a:b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/>
            </a:r>
            <a:b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en-US" sz="2200" dirty="0" smtClean="0">
                <a:solidFill>
                  <a:srgbClr val="FFFFFF"/>
                </a:solidFill>
                <a:latin typeface="Helvetica"/>
                <a:cs typeface="Helvetica"/>
              </a:rPr>
              <a:t>250 km </a:t>
            </a:r>
            <a:r>
              <a:rPr lang="en-US" sz="2200" dirty="0" err="1" smtClean="0">
                <a:solidFill>
                  <a:srgbClr val="FFFFFF"/>
                </a:solidFill>
                <a:latin typeface="Helvetica"/>
                <a:cs typeface="Helvetica"/>
              </a:rPr>
              <a:t>sud</a:t>
            </a:r>
            <a:r>
              <a:rPr lang="en-US" sz="2200" dirty="0" smtClean="0">
                <a:solidFill>
                  <a:srgbClr val="FFFFFF"/>
                </a:solidFill>
                <a:latin typeface="Helvetica"/>
                <a:cs typeface="Helvetica"/>
              </a:rPr>
              <a:t> del Cairo</a:t>
            </a:r>
            <a:br>
              <a:rPr lang="en-US" sz="2200" dirty="0" smtClean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en-US" sz="2200" dirty="0" smtClean="0">
                <a:solidFill>
                  <a:srgbClr val="FFFFFF"/>
                </a:solidFill>
                <a:latin typeface="Helvetica"/>
                <a:cs typeface="Helvetica"/>
              </a:rPr>
              <a:t>A 15 km </a:t>
            </a:r>
            <a:r>
              <a:rPr lang="en-US" sz="2200" dirty="0" err="1" smtClean="0">
                <a:solidFill>
                  <a:srgbClr val="FFFFFF"/>
                </a:solidFill>
                <a:latin typeface="Helvetica"/>
                <a:cs typeface="Helvetica"/>
              </a:rPr>
              <a:t>sud</a:t>
            </a:r>
            <a:r>
              <a:rPr lang="en-US" sz="22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Helvetica"/>
                <a:cs typeface="Helvetica"/>
              </a:rPr>
              <a:t>dell’odierna</a:t>
            </a:r>
            <a:r>
              <a:rPr lang="en-US" sz="22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Helvetica"/>
                <a:cs typeface="Helvetica"/>
              </a:rPr>
              <a:t>città</a:t>
            </a:r>
            <a:r>
              <a:rPr lang="en-US" sz="2200" dirty="0" smtClean="0">
                <a:solidFill>
                  <a:srgbClr val="FFFFFF"/>
                </a:solidFill>
                <a:latin typeface="Helvetica"/>
                <a:cs typeface="Helvetica"/>
              </a:rPr>
              <a:t> “</a:t>
            </a:r>
            <a:r>
              <a:rPr lang="en-US" sz="2200" dirty="0" err="1" smtClean="0">
                <a:solidFill>
                  <a:srgbClr val="FFFFFF"/>
                </a:solidFill>
                <a:latin typeface="Helvetica"/>
                <a:cs typeface="Helvetica"/>
              </a:rPr>
              <a:t>Minia</a:t>
            </a:r>
            <a:r>
              <a:rPr lang="en-US" sz="2200" dirty="0" smtClean="0">
                <a:solidFill>
                  <a:srgbClr val="FFFFFF"/>
                </a:solidFill>
                <a:latin typeface="Helvetica"/>
                <a:cs typeface="Helvetica"/>
              </a:rPr>
              <a:t>”</a:t>
            </a:r>
            <a:br>
              <a:rPr lang="en-US" sz="2200" dirty="0" smtClean="0">
                <a:solidFill>
                  <a:srgbClr val="FFFFFF"/>
                </a:solidFill>
                <a:latin typeface="Helvetica"/>
                <a:cs typeface="Helvetica"/>
              </a:rPr>
            </a:br>
            <a:endParaRPr lang="en-US" sz="22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670" y="0"/>
            <a:ext cx="5335708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046809" y="981881"/>
            <a:ext cx="1394320" cy="869358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149947" y="4442775"/>
            <a:ext cx="1394320" cy="54789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19713"/>
            <a:ext cx="3825354" cy="18187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04" y="4738423"/>
            <a:ext cx="3546165" cy="2103657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>
          <a:xfrm>
            <a:off x="5743969" y="2714559"/>
            <a:ext cx="1285247" cy="544234"/>
          </a:xfrm>
          <a:prstGeom prst="leftArrow">
            <a:avLst/>
          </a:prstGeom>
          <a:solidFill>
            <a:srgbClr val="FFFFFF"/>
          </a:solidFill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560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979" y="274638"/>
            <a:ext cx="3372703" cy="1143000"/>
          </a:xfrm>
        </p:spPr>
        <p:txBody>
          <a:bodyPr>
            <a:noAutofit/>
          </a:bodyPr>
          <a:lstStyle/>
          <a:p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Conformazione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geomorfologica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 del 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Medio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Egitto</a:t>
            </a:r>
            <a:endParaRPr lang="en-US" sz="30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979" y="1741482"/>
            <a:ext cx="3533924" cy="5116518"/>
          </a:xfrm>
          <a:solidFill>
            <a:srgbClr val="FFFFFF"/>
          </a:solidFill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smtClean="0">
                <a:latin typeface="Helvetica"/>
                <a:cs typeface="Helvetica"/>
              </a:rPr>
              <a:t>Largo canyon </a:t>
            </a:r>
            <a:r>
              <a:rPr lang="en-US" dirty="0" err="1" smtClean="0">
                <a:latin typeface="Helvetica"/>
                <a:cs typeface="Helvetica"/>
              </a:rPr>
              <a:t>scavato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tra</a:t>
            </a:r>
            <a:r>
              <a:rPr lang="en-US" dirty="0" smtClean="0">
                <a:latin typeface="Helvetica"/>
                <a:cs typeface="Helvetica"/>
              </a:rPr>
              <a:t> le </a:t>
            </a:r>
            <a:r>
              <a:rPr lang="en-US" dirty="0" err="1" smtClean="0">
                <a:latin typeface="Helvetica"/>
                <a:cs typeface="Helvetica"/>
              </a:rPr>
              <a:t>rocce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durante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il</a:t>
            </a:r>
            <a:r>
              <a:rPr lang="en-US" dirty="0" smtClean="0">
                <a:latin typeface="Helvetica"/>
                <a:cs typeface="Helvetica"/>
              </a:rPr>
              <a:t> Miocene (23M-5M </a:t>
            </a:r>
            <a:r>
              <a:rPr lang="en-US" dirty="0" err="1" smtClean="0">
                <a:latin typeface="Helvetica"/>
                <a:cs typeface="Helvetica"/>
              </a:rPr>
              <a:t>a.C</a:t>
            </a:r>
            <a:r>
              <a:rPr lang="en-US" dirty="0" smtClean="0">
                <a:latin typeface="Helvetica"/>
                <a:cs typeface="Helvetica"/>
              </a:rPr>
              <a:t>.)</a:t>
            </a:r>
          </a:p>
          <a:p>
            <a:pPr marL="0" indent="0">
              <a:buNone/>
            </a:pPr>
            <a:endParaRPr lang="en-US" dirty="0" smtClean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dirty="0" smtClean="0">
                <a:latin typeface="Helvetica"/>
                <a:cs typeface="Helvetica"/>
              </a:rPr>
              <a:t>4 macro-</a:t>
            </a:r>
            <a:r>
              <a:rPr lang="en-US" dirty="0" err="1" smtClean="0">
                <a:latin typeface="Helvetica"/>
                <a:cs typeface="Helvetica"/>
              </a:rPr>
              <a:t>unità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geomorfologiche</a:t>
            </a:r>
            <a:r>
              <a:rPr lang="en-US" dirty="0" smtClean="0">
                <a:latin typeface="Helvetica"/>
                <a:cs typeface="Helvetica"/>
              </a:rPr>
              <a:t> : (</a:t>
            </a:r>
            <a:r>
              <a:rPr lang="en-US" dirty="0" err="1" smtClean="0">
                <a:latin typeface="Helvetica"/>
                <a:cs typeface="Helvetica"/>
              </a:rPr>
              <a:t>i</a:t>
            </a:r>
            <a:r>
              <a:rPr lang="en-US" dirty="0" smtClean="0">
                <a:latin typeface="Helvetica"/>
                <a:cs typeface="Helvetica"/>
              </a:rPr>
              <a:t>) le </a:t>
            </a:r>
            <a:r>
              <a:rPr lang="en-US" dirty="0" err="1" smtClean="0">
                <a:latin typeface="Helvetica"/>
                <a:cs typeface="Helvetica"/>
              </a:rPr>
              <a:t>catene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rocciose</a:t>
            </a:r>
            <a:r>
              <a:rPr lang="en-US" dirty="0" smtClean="0">
                <a:latin typeface="Helvetica"/>
                <a:cs typeface="Helvetica"/>
              </a:rPr>
              <a:t> (ii) </a:t>
            </a:r>
            <a:r>
              <a:rPr lang="en-US" dirty="0" err="1" smtClean="0">
                <a:latin typeface="Helvetica"/>
                <a:cs typeface="Helvetica"/>
              </a:rPr>
              <a:t>i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deserti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transizionali</a:t>
            </a:r>
            <a:r>
              <a:rPr lang="en-US" dirty="0" smtClean="0">
                <a:latin typeface="Helvetica"/>
                <a:cs typeface="Helvetica"/>
              </a:rPr>
              <a:t>, (iii) </a:t>
            </a:r>
            <a:r>
              <a:rPr lang="en-US" dirty="0" err="1" smtClean="0">
                <a:latin typeface="Helvetica"/>
                <a:cs typeface="Helvetica"/>
              </a:rPr>
              <a:t>pianura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alluvionale</a:t>
            </a:r>
            <a:r>
              <a:rPr lang="en-US" dirty="0" smtClean="0">
                <a:latin typeface="Helvetica"/>
                <a:cs typeface="Helvetica"/>
              </a:rPr>
              <a:t>, e (iv) </a:t>
            </a:r>
            <a:r>
              <a:rPr lang="en-US" dirty="0" err="1" smtClean="0">
                <a:latin typeface="Helvetica"/>
                <a:cs typeface="Helvetica"/>
              </a:rPr>
              <a:t>il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letto</a:t>
            </a:r>
            <a:r>
              <a:rPr lang="en-US" dirty="0" smtClean="0">
                <a:latin typeface="Helvetica"/>
                <a:cs typeface="Helvetica"/>
              </a:rPr>
              <a:t> del </a:t>
            </a:r>
            <a:r>
              <a:rPr lang="en-US" dirty="0" err="1" smtClean="0">
                <a:latin typeface="Helvetica"/>
                <a:cs typeface="Helvetica"/>
              </a:rPr>
              <a:t>fiume</a:t>
            </a:r>
            <a:r>
              <a:rPr lang="en-US" dirty="0" smtClean="0">
                <a:latin typeface="Helvetica"/>
                <a:cs typeface="Helvetica"/>
              </a:rPr>
              <a:t>.</a:t>
            </a:r>
          </a:p>
          <a:p>
            <a:pPr marL="0" indent="0">
              <a:buNone/>
            </a:pPr>
            <a:endParaRPr lang="en-US" dirty="0" smtClean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dirty="0" smtClean="0">
                <a:latin typeface="Helvetica"/>
                <a:cs typeface="Helvetica"/>
              </a:rPr>
              <a:t>MEDIO EGITTO = 120 km e 15.5 km in media di </a:t>
            </a:r>
            <a:r>
              <a:rPr lang="en-US" dirty="0" err="1" smtClean="0">
                <a:latin typeface="Helvetica"/>
                <a:cs typeface="Helvetica"/>
              </a:rPr>
              <a:t>larghezza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è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circondata</a:t>
            </a:r>
            <a:r>
              <a:rPr lang="en-US" dirty="0" smtClean="0">
                <a:latin typeface="Helvetica"/>
                <a:cs typeface="Helvetica"/>
              </a:rPr>
              <a:t> ad </a:t>
            </a:r>
            <a:r>
              <a:rPr lang="en-US" dirty="0" err="1" smtClean="0">
                <a:latin typeface="Helvetica"/>
                <a:cs typeface="Helvetica"/>
              </a:rPr>
              <a:t>est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ed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ovest</a:t>
            </a:r>
            <a:r>
              <a:rPr lang="en-US" dirty="0" smtClean="0">
                <a:latin typeface="Helvetica"/>
                <a:cs typeface="Helvetica"/>
              </a:rPr>
              <a:t> dal </a:t>
            </a:r>
            <a:r>
              <a:rPr lang="en-US" dirty="0" err="1" smtClean="0">
                <a:latin typeface="Helvetica"/>
                <a:cs typeface="Helvetica"/>
              </a:rPr>
              <a:t>deserto</a:t>
            </a:r>
            <a:r>
              <a:rPr lang="en-US" dirty="0" smtClean="0">
                <a:latin typeface="Helvetica"/>
                <a:cs typeface="Helvetica"/>
              </a:rPr>
              <a:t> Orientale </a:t>
            </a:r>
            <a:r>
              <a:rPr lang="en-US" dirty="0" err="1" smtClean="0">
                <a:latin typeface="Helvetica"/>
                <a:cs typeface="Helvetica"/>
              </a:rPr>
              <a:t>ed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Occidentale</a:t>
            </a:r>
            <a:endParaRPr lang="en-US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dirty="0" err="1" smtClean="0">
                <a:latin typeface="Helvetica"/>
                <a:cs typeface="Helvetica"/>
              </a:rPr>
              <a:t>Sayed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Embabi</a:t>
            </a:r>
            <a:r>
              <a:rPr lang="en-US" dirty="0" smtClean="0">
                <a:latin typeface="Helvetica"/>
                <a:cs typeface="Helvetica"/>
              </a:rPr>
              <a:t>, </a:t>
            </a:r>
            <a:r>
              <a:rPr lang="en-US" i="1" dirty="0" smtClean="0">
                <a:latin typeface="Helvetica"/>
                <a:cs typeface="Helvetica"/>
              </a:rPr>
              <a:t>Landscapes and Landforms of Egypt: Landforms and Evolution, </a:t>
            </a:r>
            <a:r>
              <a:rPr lang="en-US" dirty="0" smtClean="0">
                <a:latin typeface="Helvetica"/>
                <a:cs typeface="Helvetica"/>
              </a:rPr>
              <a:t>Springer 2017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903" y="0"/>
            <a:ext cx="5314097" cy="6858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623857" y="2674609"/>
            <a:ext cx="2330481" cy="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623857" y="3836170"/>
            <a:ext cx="2330481" cy="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921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Helvetica"/>
                <a:cs typeface="Helvetica"/>
              </a:rPr>
              <a:t>Dove </a:t>
            </a:r>
            <a:r>
              <a:rPr lang="en-US" sz="3000" dirty="0" err="1" smtClean="0">
                <a:solidFill>
                  <a:schemeClr val="bg1"/>
                </a:solidFill>
                <a:latin typeface="Helvetica"/>
                <a:cs typeface="Helvetica"/>
              </a:rPr>
              <a:t>si</a:t>
            </a:r>
            <a:r>
              <a:rPr lang="en-US" sz="3000" dirty="0" smtClean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Helvetica"/>
                <a:cs typeface="Helvetica"/>
              </a:rPr>
              <a:t>concentrano</a:t>
            </a:r>
            <a:r>
              <a:rPr lang="en-US" sz="3000" dirty="0" smtClean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Helvetica"/>
                <a:cs typeface="Helvetica"/>
              </a:rPr>
              <a:t>gli</a:t>
            </a:r>
            <a:r>
              <a:rPr lang="en-US" sz="3000" dirty="0" smtClean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Helvetica"/>
                <a:cs typeface="Helvetica"/>
              </a:rPr>
              <a:t>scavi</a:t>
            </a:r>
            <a:r>
              <a:rPr lang="en-US" sz="3000" dirty="0" smtClean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Helvetica"/>
                <a:cs typeface="Helvetica"/>
              </a:rPr>
              <a:t>archeologi</a:t>
            </a:r>
            <a:endParaRPr lang="en-US" sz="30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23" y="1301482"/>
            <a:ext cx="8334777" cy="5556518"/>
          </a:xfrm>
          <a:prstGeom prst="rect">
            <a:avLst/>
          </a:prstGeom>
        </p:spPr>
      </p:pic>
      <p:sp>
        <p:nvSpPr>
          <p:cNvPr id="5" name="Parallelogram 4"/>
          <p:cNvSpPr/>
          <p:nvPr/>
        </p:nvSpPr>
        <p:spPr>
          <a:xfrm rot="20103710">
            <a:off x="1874030" y="1209958"/>
            <a:ext cx="2080876" cy="5915603"/>
          </a:xfrm>
          <a:prstGeom prst="parallelogram">
            <a:avLst/>
          </a:prstGeom>
          <a:solidFill>
            <a:srgbClr val="FFFFFF">
              <a:alpha val="22000"/>
            </a:srgb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/>
          <p:cNvSpPr/>
          <p:nvPr/>
        </p:nvSpPr>
        <p:spPr>
          <a:xfrm rot="20103710">
            <a:off x="5729167" y="658581"/>
            <a:ext cx="2080876" cy="5915603"/>
          </a:xfrm>
          <a:prstGeom prst="parallelogram">
            <a:avLst/>
          </a:prstGeom>
          <a:solidFill>
            <a:srgbClr val="FFFFFF">
              <a:alpha val="22000"/>
            </a:srgb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67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Zawyet Sultan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1086"/>
            <a:ext cx="8229600" cy="2377669"/>
          </a:xfrm>
          <a:solidFill>
            <a:srgbClr val="FFFFFF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Helvetica"/>
                <a:cs typeface="Helvetica"/>
              </a:rPr>
              <a:t>Zawyet Sultan = </a:t>
            </a:r>
            <a:r>
              <a:rPr lang="en-US" sz="2000" dirty="0" err="1" smtClean="0">
                <a:latin typeface="Helvetica"/>
                <a:cs typeface="Helvetica"/>
              </a:rPr>
              <a:t>nome</a:t>
            </a:r>
            <a:r>
              <a:rPr lang="en-US" sz="2000" dirty="0" smtClean="0">
                <a:latin typeface="Helvetica"/>
                <a:cs typeface="Helvetica"/>
              </a:rPr>
              <a:t> di un piccolo </a:t>
            </a:r>
            <a:r>
              <a:rPr lang="en-US" sz="2000" dirty="0" err="1" smtClean="0">
                <a:latin typeface="Helvetica"/>
                <a:cs typeface="Helvetica"/>
              </a:rPr>
              <a:t>villaggio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moderno</a:t>
            </a:r>
            <a:r>
              <a:rPr lang="en-US" sz="2000" dirty="0" smtClean="0">
                <a:latin typeface="Helvetica"/>
                <a:cs typeface="Helvetica"/>
              </a:rPr>
              <a:t>. </a:t>
            </a:r>
          </a:p>
          <a:p>
            <a:pPr marL="0" indent="0">
              <a:buNone/>
            </a:pPr>
            <a:r>
              <a:rPr lang="en-US" sz="2000" dirty="0" err="1" smtClean="0">
                <a:latin typeface="Helvetica"/>
                <a:cs typeface="Helvetica"/>
              </a:rPr>
              <a:t>Antico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nome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egiziano</a:t>
            </a:r>
            <a:r>
              <a:rPr lang="en-US" sz="2000" dirty="0" smtClean="0">
                <a:latin typeface="Helvetica"/>
                <a:cs typeface="Helvetica"/>
              </a:rPr>
              <a:t> = “</a:t>
            </a:r>
            <a:r>
              <a:rPr lang="en-US" sz="2000" dirty="0" err="1" smtClean="0">
                <a:latin typeface="Helvetica"/>
                <a:cs typeface="Helvetica"/>
              </a:rPr>
              <a:t>Hebenu</a:t>
            </a:r>
            <a:r>
              <a:rPr lang="en-US" sz="2000" dirty="0" smtClean="0">
                <a:latin typeface="Helvetica"/>
                <a:cs typeface="Helvetica"/>
              </a:rPr>
              <a:t>”</a:t>
            </a:r>
          </a:p>
          <a:p>
            <a:pPr marL="0" indent="0">
              <a:buNone/>
            </a:pPr>
            <a:endParaRPr lang="en-US" sz="20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000" dirty="0" smtClean="0">
                <a:latin typeface="Helvetica"/>
                <a:cs typeface="Helvetica"/>
              </a:rPr>
              <a:t>Il </a:t>
            </a:r>
            <a:r>
              <a:rPr lang="en-US" sz="2000" dirty="0" err="1" smtClean="0">
                <a:latin typeface="Helvetica"/>
                <a:cs typeface="Helvetica"/>
              </a:rPr>
              <a:t>sito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archeologico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prende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il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nome</a:t>
            </a:r>
            <a:r>
              <a:rPr lang="en-US" sz="2000" dirty="0" smtClean="0">
                <a:latin typeface="Helvetica"/>
                <a:cs typeface="Helvetica"/>
              </a:rPr>
              <a:t> dal </a:t>
            </a:r>
            <a:r>
              <a:rPr lang="en-US" sz="2000" dirty="0" err="1" smtClean="0">
                <a:latin typeface="Helvetica"/>
                <a:cs typeface="Helvetica"/>
              </a:rPr>
              <a:t>toponimo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moderno</a:t>
            </a:r>
            <a:r>
              <a:rPr lang="en-US" sz="2000" dirty="0" smtClean="0">
                <a:latin typeface="Helvetica"/>
                <a:cs typeface="Helvetica"/>
              </a:rPr>
              <a:t>; </a:t>
            </a:r>
            <a:r>
              <a:rPr lang="en-US" sz="2000" dirty="0" err="1" smtClean="0">
                <a:latin typeface="Helvetica"/>
                <a:cs typeface="Helvetica"/>
              </a:rPr>
              <a:t>anche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noto</a:t>
            </a:r>
            <a:r>
              <a:rPr lang="en-US" sz="2000" dirty="0" smtClean="0">
                <a:latin typeface="Helvetica"/>
                <a:cs typeface="Helvetica"/>
              </a:rPr>
              <a:t> come Zawyet el-</a:t>
            </a:r>
            <a:r>
              <a:rPr lang="en-US" sz="2000" dirty="0" err="1" smtClean="0">
                <a:latin typeface="Helvetica"/>
                <a:cs typeface="Helvetica"/>
              </a:rPr>
              <a:t>Mayyitin</a:t>
            </a:r>
            <a:r>
              <a:rPr lang="en-US" sz="2000" dirty="0" smtClean="0">
                <a:latin typeface="Helvetica"/>
                <a:cs typeface="Helvetica"/>
              </a:rPr>
              <a:t> o Zawyet el-</a:t>
            </a:r>
            <a:r>
              <a:rPr lang="en-US" sz="2000" dirty="0" err="1" smtClean="0">
                <a:latin typeface="Helvetica"/>
                <a:cs typeface="Helvetica"/>
              </a:rPr>
              <a:t>Amwat</a:t>
            </a:r>
            <a:r>
              <a:rPr lang="en-US" sz="2000" dirty="0" smtClean="0">
                <a:latin typeface="Helvetica"/>
                <a:cs typeface="Helvetica"/>
              </a:rPr>
              <a:t> = “</a:t>
            </a:r>
            <a:r>
              <a:rPr lang="en-US" sz="2000" dirty="0" err="1" smtClean="0">
                <a:latin typeface="Helvetica"/>
                <a:cs typeface="Helvetica"/>
              </a:rPr>
              <a:t>angolo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dei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morti</a:t>
            </a:r>
            <a:r>
              <a:rPr lang="en-US" sz="2000" dirty="0" smtClean="0">
                <a:latin typeface="Helvetica"/>
                <a:cs typeface="Helvetica"/>
              </a:rPr>
              <a:t>”, da un </a:t>
            </a:r>
            <a:r>
              <a:rPr lang="en-US" sz="2000" dirty="0" err="1" smtClean="0">
                <a:latin typeface="Helvetica"/>
                <a:cs typeface="Helvetica"/>
              </a:rPr>
              <a:t>ampio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cimitero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musulmano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attaccato</a:t>
            </a:r>
            <a:endParaRPr lang="en-US" sz="20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4" name="Picture 3" descr="JDSC_002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85161"/>
            <a:ext cx="9144000" cy="4042892"/>
          </a:xfrm>
          <a:prstGeom prst="rect">
            <a:avLst/>
          </a:prstGeom>
        </p:spPr>
      </p:pic>
      <p:pic>
        <p:nvPicPr>
          <p:cNvPr id="5" name="Picture 4" descr="gettyimages-640236015-612x6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8322" y="2255300"/>
            <a:ext cx="6335678" cy="432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78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</TotalTime>
  <Words>1312</Words>
  <Application>Microsoft Macintosh PowerPoint</Application>
  <PresentationFormat>On-screen Show (4:3)</PresentationFormat>
  <Paragraphs>126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Presentazione/premessa</vt:lpstr>
      <vt:lpstr>Il mio contatto con l’archeometria </vt:lpstr>
      <vt:lpstr>PowerPoint Presentation</vt:lpstr>
      <vt:lpstr>La missione archeologica dell’Università di Pisa a Zawyet Sultan (Medio Egitto)</vt:lpstr>
      <vt:lpstr>Zawyet Sultan (Medio Egitto) DOVE SI TROVA?  250 km sud del Cairo A 15 km sud dell’odierna città “Minia” </vt:lpstr>
      <vt:lpstr>Conformazione geomorfologica del Medio Egitto</vt:lpstr>
      <vt:lpstr>Dove si concentrano gli scavi archeologi</vt:lpstr>
      <vt:lpstr>Zawyet Sultan</vt:lpstr>
      <vt:lpstr>Conformazione del sito</vt:lpstr>
      <vt:lpstr>Importanza scientifica del sito</vt:lpstr>
      <vt:lpstr>In parallelo = lavoro di ricerca e documentazione presso il museo del Louvre per gli oggetti da Zawyet</vt:lpstr>
      <vt:lpstr>3 settori particolarmente importanti</vt:lpstr>
      <vt:lpstr>PowerPoint Presentation</vt:lpstr>
      <vt:lpstr>PowerPoint Presentation</vt:lpstr>
      <vt:lpstr>Piramide incompiuta, 2700 a.C.</vt:lpstr>
      <vt:lpstr>PowerPoint Presentation</vt:lpstr>
      <vt:lpstr>PowerPoint Presentation</vt:lpstr>
      <vt:lpstr>PowerPoint Presentation</vt:lpstr>
      <vt:lpstr>Ri-scoperta di un cimitero predinastico intatto</vt:lpstr>
      <vt:lpstr>Questioni aperte relative alla “piramide incompleta”</vt:lpstr>
      <vt:lpstr>Tombe dei nobili, 2300 a.C.</vt:lpstr>
      <vt:lpstr>Schema generale struttura tombe dei nobili scavate nella roccia</vt:lpstr>
      <vt:lpstr>Stanze cerimoniali/di culto, in superficie (tomba di Khunes)</vt:lpstr>
      <vt:lpstr>PowerPoint Presentation</vt:lpstr>
      <vt:lpstr>PowerPoint Presentation</vt:lpstr>
      <vt:lpstr>Stanze funerarie (pozzi verticali, passaggi discendenti, camere funerarie)</vt:lpstr>
      <vt:lpstr>Documentazione dell’architettura in superficie (legata al rinvenimento di scene e decorazioni)</vt:lpstr>
      <vt:lpstr>Questioni aperte relative alle “tombe scvate nella roccia”</vt:lpstr>
      <vt:lpstr>PowerPoint Presentation</vt:lpstr>
      <vt:lpstr>PowerPoint Presentation</vt:lpstr>
      <vt:lpstr>Nella survey del 2016 abbiamo mappato oltre 120 strutture visibili al di sotto delle rovine greco-romane</vt:lpstr>
      <vt:lpstr>Questioni aperte relative al villaggio greco-romano</vt:lpstr>
      <vt:lpstr>Grazie per la vostra attenzione muonica</vt:lpstr>
    </vt:vector>
  </TitlesOfParts>
  <Company>Insitute of Archaeology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Gianluca Miniaci</dc:creator>
  <cp:lastModifiedBy>Gianluca Miniaci</cp:lastModifiedBy>
  <cp:revision>67</cp:revision>
  <dcterms:created xsi:type="dcterms:W3CDTF">2018-10-28T09:11:08Z</dcterms:created>
  <dcterms:modified xsi:type="dcterms:W3CDTF">2018-10-29T13:18:18Z</dcterms:modified>
</cp:coreProperties>
</file>