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68" r:id="rId5"/>
    <p:sldId id="302" r:id="rId6"/>
    <p:sldId id="261" r:id="rId7"/>
    <p:sldId id="269" r:id="rId8"/>
    <p:sldId id="274" r:id="rId9"/>
    <p:sldId id="294" r:id="rId10"/>
    <p:sldId id="298" r:id="rId11"/>
    <p:sldId id="283" r:id="rId12"/>
    <p:sldId id="299" r:id="rId13"/>
    <p:sldId id="300" r:id="rId14"/>
    <p:sldId id="258" r:id="rId15"/>
    <p:sldId id="259" r:id="rId16"/>
    <p:sldId id="260" r:id="rId17"/>
    <p:sldId id="301" r:id="rId18"/>
    <p:sldId id="2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F16A-457F-4660-B94F-73C922C5FF54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3EDC-567B-4E7A-9377-EEDBDEB6E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78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31CC66-11E3-4023-94B3-D5332E83CCC6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31CC66-11E3-4023-94B3-D5332E83CCC6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4396B4D-5AC9-4918-A7F2-1AA3A5ED5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E9013-A003-4FA2-93D0-23D930C2418A}" type="slidenum">
              <a:rPr lang="en-GB" altLang="it-IT"/>
              <a:pPr/>
              <a:t>4</a:t>
            </a:fld>
            <a:endParaRPr lang="en-GB" altLang="it-IT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E7FE53C7-293D-4685-B70F-DF0DCFF84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10458FC-0289-4181-9E95-264868FDD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78114959-7915-4A25-A9ED-446FE6064A5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1A70EFF-879A-40AF-9475-B6126A2880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84469AA-52BE-4DC0-A7AA-A6D46FDA3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35EF2-6E01-4729-B00E-26E3726CD27D}" type="slidenum">
              <a:rPr lang="en-GB" altLang="it-IT"/>
              <a:pPr/>
              <a:t>7</a:t>
            </a:fld>
            <a:endParaRPr lang="en-GB" altLang="it-IT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6195B3B8-3BBC-4BEC-BFB7-63F972AB0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A14AC37-A5A5-476B-83F8-6F8EF8AB9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B1DD17C-7A5E-457D-B653-FCB37888F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95834-7701-4945-8065-EAF9AA8A5262}" type="slidenum">
              <a:rPr lang="en-GB" altLang="it-IT"/>
              <a:pPr/>
              <a:t>8</a:t>
            </a:fld>
            <a:endParaRPr lang="en-GB" altLang="it-IT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851FF5DB-1466-4DB5-A14F-CDE65C54C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148425" y="-10077450"/>
            <a:ext cx="38298438" cy="21543963"/>
          </a:xfrm>
          <a:solidFill>
            <a:srgbClr val="FFFFFF"/>
          </a:solidFill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D6DC94-28B5-4B8A-AC70-D7A8D06E8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A68FFC51-A0B1-4979-99F1-578F545F3E3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F06EDEF-6D4E-4A46-969D-A153AD9D5D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08DD5-8389-460E-8D51-C4F185A01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68A485-08C1-45EE-A5F2-E48ED62D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8B3408-14C3-473E-82A8-77D3A09A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0C17F-9533-4246-922A-5BA6DF31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78B171-C9AA-4351-A849-528C6327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14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4EDCD-33EC-415E-AD2A-56D01847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6E0C88-5D98-4987-9063-FE9AEFFA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A643E-0A17-44B6-860D-E9DB31E1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3E2B1B-22DD-47EA-A2E5-E94A6C20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D64D7-92B3-4F16-B6C6-6096B278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8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1F9469-DF85-482E-8055-263296A3E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ED6029-B4A5-4DDE-97E9-C66D88811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81B08-1EE2-40F1-9039-B2D4B0EA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2AAAB-6BB5-4A49-89F4-B823108D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AC5CAD-C851-4002-BA55-7E0079CC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4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05930-33AD-4F1D-B44F-6B69D39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BEF8A-0F16-4167-969A-E590690B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74D3B-23D5-447C-A620-555D1684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C1326D-0CE9-4705-BDED-09AE3B19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7CB4C-580D-4D28-9DD5-EC9F87B0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2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1DFF7-562A-442D-8FC9-0BE5FF62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33DE84-9B29-4BFB-912C-2B783FF8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27662D-C662-494D-A1DF-70BFFFA4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0D00BA-3695-483F-98A8-F064ECB0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DB572-4832-457E-B15A-FD0A630F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6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84079-C653-4EA2-A683-07A032F5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56D511-AED8-4BB1-A138-86B8A3B20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253799-0F62-4782-8860-AB712C597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B83351-4B8B-4386-805F-7625DC00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9C0700-02DE-46F3-982B-C20A01EB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89BA3-639B-4BA1-8091-23DB344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8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B52D0-F8B6-46DC-9A58-6DED4037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DF8AF0-1702-4157-BC0B-03C4E0F0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0CA96E-2317-44A2-90CB-F9B906FD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9497C6-C7A2-43E0-B89F-48B157AF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C65E25-3F7D-4991-960C-110E22D90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750A18-E671-4D8D-810F-D367B6ED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6B119D-E216-41E3-831B-C709676D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C2CACE-5954-47D3-A80B-BA43115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8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A55A0-8FD8-4A90-931C-E9046375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EB1CEA-D969-40FA-AE68-570101C9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C5FF8F-5C85-4ACA-9957-FF0C2FC8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D55555-1B56-4046-9818-15909239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541398-B8CA-49B3-A444-09E84398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A49480-2C0D-48DF-8AB0-8FE4F5B5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3B23CC-94C8-4E0A-9C14-40847B1B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5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1421F-6D6E-4146-98E8-A27F5A67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4774D3-638D-4E8A-9951-6C3DFA25A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34F440-7599-42BF-A7F6-8C298970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81E896-3690-4D48-A095-40AB9144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A8D2F6-09E6-4A3A-AB4F-64E531AA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83CE98-EEC4-468D-8A49-430689AA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9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81C15-5DC6-492F-B9DF-00A90ECF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4F29FA-88EA-463C-9145-58306C3A5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F3EE49-8213-4A84-A71A-D569E188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4424AB-B2EF-4759-A30E-D48EB419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AC4A7D-F3E7-44F7-89BA-05D8002C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FDC939-5CE2-45B7-9562-10E0C86B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26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97F7C5-0909-42C4-8535-FA0C1222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B6A969-4502-483C-9DBD-BD956722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732975-7531-4E5C-8058-13E7F58A8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4EC6-F043-4FAB-962D-3A994ABB5EE9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BD77CB-347C-48A1-9E61-9E023BE84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0D57B-0DE8-4FF2-9865-D4E5B523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FC0C-20FE-4030-BFF2-CD140C81E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9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EC71E287-15EC-4D35-9D47-7E22E056F364}"/>
              </a:ext>
            </a:extLst>
          </p:cNvPr>
          <p:cNvGrpSpPr/>
          <p:nvPr/>
        </p:nvGrpSpPr>
        <p:grpSpPr>
          <a:xfrm>
            <a:off x="21193" y="1237959"/>
            <a:ext cx="12149614" cy="4304713"/>
            <a:chOff x="544733" y="1176261"/>
            <a:chExt cx="10484337" cy="3714692"/>
          </a:xfrm>
        </p:grpSpPr>
        <p:pic>
          <p:nvPicPr>
            <p:cNvPr id="5" name="Picture 8" descr="P0000011">
              <a:extLst>
                <a:ext uri="{FF2B5EF4-FFF2-40B4-BE49-F238E27FC236}">
                  <a16:creationId xmlns:a16="http://schemas.microsoft.com/office/drawing/2014/main" id="{A565C366-D707-4906-92ED-39FCF89B5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733" y="1176262"/>
              <a:ext cx="5551267" cy="3714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75387A0-4491-46E9-8120-EC9185130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9" y="1176261"/>
              <a:ext cx="4933071" cy="3714692"/>
            </a:xfrm>
            <a:prstGeom prst="rect">
              <a:avLst/>
            </a:prstGeom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5120F0-7B9E-4AC4-8AB1-922B4D5DA61F}"/>
              </a:ext>
            </a:extLst>
          </p:cNvPr>
          <p:cNvSpPr txBox="1"/>
          <p:nvPr/>
        </p:nvSpPr>
        <p:spPr>
          <a:xfrm>
            <a:off x="666653" y="39868"/>
            <a:ext cx="1085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Dalla grotta al tumulo:</a:t>
            </a:r>
          </a:p>
          <a:p>
            <a:pPr algn="ctr"/>
            <a:r>
              <a:rPr lang="it-IT" sz="2400" b="1" dirty="0"/>
              <a:t>analisi geofisiche pregresse e possibili casi di studio</a:t>
            </a:r>
          </a:p>
          <a:p>
            <a:pPr algn="ctr"/>
            <a:r>
              <a:rPr lang="it-IT" sz="2400" b="1" dirty="0"/>
              <a:t>per l'applicazione della radiografia muonica in siti preistorici ed etruschi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D18231-C7D7-4AD3-99B0-514644CDF8DF}"/>
              </a:ext>
            </a:extLst>
          </p:cNvPr>
          <p:cNvSpPr txBox="1"/>
          <p:nvPr/>
        </p:nvSpPr>
        <p:spPr>
          <a:xfrm>
            <a:off x="3509811" y="5723650"/>
            <a:ext cx="57125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Luca Cappuccini</a:t>
            </a:r>
            <a:r>
              <a:rPr lang="it-IT" baseline="30000" dirty="0"/>
              <a:t>1</a:t>
            </a:r>
            <a:r>
              <a:rPr lang="it-IT" dirty="0"/>
              <a:t> – Domenico Lo Vetro</a:t>
            </a:r>
            <a:r>
              <a:rPr lang="it-IT" baseline="30000" dirty="0"/>
              <a:t>1, 2</a:t>
            </a:r>
            <a:r>
              <a:rPr lang="it-IT" dirty="0"/>
              <a:t> – Fabio Martini</a:t>
            </a:r>
            <a:r>
              <a:rPr lang="it-IT" baseline="30000" dirty="0"/>
              <a:t>1, 2</a:t>
            </a:r>
            <a:endParaRPr lang="it-IT" dirty="0"/>
          </a:p>
          <a:p>
            <a:pPr algn="ctr"/>
            <a:endParaRPr lang="it-IT" i="1" baseline="30000" dirty="0"/>
          </a:p>
          <a:p>
            <a:pPr algn="ctr"/>
            <a:r>
              <a:rPr lang="it-IT" i="1" baseline="30000" dirty="0"/>
              <a:t>1</a:t>
            </a:r>
            <a:r>
              <a:rPr lang="it-IT" i="1" dirty="0"/>
              <a:t>Dipartimento SAGAS – Università di Firenze</a:t>
            </a:r>
          </a:p>
          <a:p>
            <a:pPr algn="ctr"/>
            <a:r>
              <a:rPr lang="it-IT" i="1" baseline="30000" dirty="0"/>
              <a:t>2</a:t>
            </a:r>
            <a:r>
              <a:rPr lang="it-IT" i="1" dirty="0"/>
              <a:t>Museo e Istituto fiorentino di Preistoria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414D29-C3C7-4420-A389-F9CD6DBC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0410" y="5908681"/>
            <a:ext cx="1088661" cy="7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gnarfraus\Documents\Lavoro\Università\SAGAS\logo varia\logo sagas.tif">
            <a:extLst>
              <a:ext uri="{FF2B5EF4-FFF2-40B4-BE49-F238E27FC236}">
                <a16:creationId xmlns:a16="http://schemas.microsoft.com/office/drawing/2014/main" id="{9A40354D-BFAB-4408-912D-F4926A5F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031" y="5908681"/>
            <a:ext cx="1457569" cy="737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43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B47570D-178D-4E33-9C52-62AC680348EE}"/>
              </a:ext>
            </a:extLst>
          </p:cNvPr>
          <p:cNvSpPr/>
          <p:nvPr/>
        </p:nvSpPr>
        <p:spPr>
          <a:xfrm>
            <a:off x="0" y="126455"/>
            <a:ext cx="3593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Romito</a:t>
            </a:r>
            <a:r>
              <a:rPr lang="en-US" sz="2400" b="1" dirty="0"/>
              <a:t> – </a:t>
            </a:r>
            <a:r>
              <a:rPr lang="en-US" sz="2400" b="1" dirty="0" err="1"/>
              <a:t>Riparo</a:t>
            </a:r>
            <a:r>
              <a:rPr lang="en-US" sz="2400" b="1" dirty="0"/>
              <a:t> Belvedere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460F43F-15E6-40F7-873C-715E755D9F6A}"/>
              </a:ext>
            </a:extLst>
          </p:cNvPr>
          <p:cNvGrpSpPr/>
          <p:nvPr/>
        </p:nvGrpSpPr>
        <p:grpSpPr>
          <a:xfrm>
            <a:off x="167551" y="612890"/>
            <a:ext cx="6851610" cy="4347366"/>
            <a:chOff x="379184" y="1726863"/>
            <a:chExt cx="6851610" cy="434736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0E156CB4-5505-4FCF-ADA1-F0DAA9D6E179}"/>
                </a:ext>
              </a:extLst>
            </p:cNvPr>
            <p:cNvGrpSpPr/>
            <p:nvPr/>
          </p:nvGrpSpPr>
          <p:grpSpPr>
            <a:xfrm>
              <a:off x="379184" y="1726863"/>
              <a:ext cx="6851610" cy="4347366"/>
              <a:chOff x="379184" y="126455"/>
              <a:chExt cx="9373912" cy="5947774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B205D7FE-0D9A-4684-9D14-5122CC0912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9184" y="126455"/>
                <a:ext cx="9373912" cy="5947774"/>
              </a:xfrm>
              <a:prstGeom prst="rect">
                <a:avLst/>
              </a:prstGeom>
            </p:spPr>
          </p:pic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50227AD3-9CF9-4C10-A331-8854EACB781E}"/>
                  </a:ext>
                </a:extLst>
              </p:cNvPr>
              <p:cNvSpPr/>
              <p:nvPr/>
            </p:nvSpPr>
            <p:spPr>
              <a:xfrm>
                <a:off x="5556738" y="2570842"/>
                <a:ext cx="196948" cy="2004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C7B730A8-BDD7-4125-B0EF-F43031FE089C}"/>
                  </a:ext>
                </a:extLst>
              </p:cNvPr>
              <p:cNvSpPr/>
              <p:nvPr/>
            </p:nvSpPr>
            <p:spPr>
              <a:xfrm>
                <a:off x="5174949" y="2880196"/>
                <a:ext cx="196948" cy="20049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7414107-2360-4EDF-AC95-AF9EF6884D2D}"/>
                </a:ext>
              </a:extLst>
            </p:cNvPr>
            <p:cNvSpPr txBox="1"/>
            <p:nvPr/>
          </p:nvSpPr>
          <p:spPr>
            <a:xfrm>
              <a:off x="4062943" y="3265419"/>
              <a:ext cx="20839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Grotta/Riparo del Romito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B4A2165-800E-41F4-9409-567E7C88B973}"/>
                </a:ext>
              </a:extLst>
            </p:cNvPr>
            <p:cNvSpPr txBox="1"/>
            <p:nvPr/>
          </p:nvSpPr>
          <p:spPr>
            <a:xfrm>
              <a:off x="3526160" y="3848496"/>
              <a:ext cx="1459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Riparo Belvedere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4374E78-BFEE-41BD-90EB-C3BD5122DCCD}"/>
              </a:ext>
            </a:extLst>
          </p:cNvPr>
          <p:cNvSpPr txBox="1"/>
          <p:nvPr/>
        </p:nvSpPr>
        <p:spPr>
          <a:xfrm>
            <a:off x="7707296" y="1055077"/>
            <a:ext cx="3176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Necropoli dell’età del Bronzo</a:t>
            </a:r>
          </a:p>
          <a:p>
            <a:pPr algn="ctr"/>
            <a:r>
              <a:rPr lang="it-IT" sz="2000" dirty="0"/>
              <a:t>(III millennio a.C.)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C51580D-558B-48E9-B7DD-4FE4595BD88F}"/>
              </a:ext>
            </a:extLst>
          </p:cNvPr>
          <p:cNvGrpSpPr/>
          <p:nvPr/>
        </p:nvGrpSpPr>
        <p:grpSpPr>
          <a:xfrm>
            <a:off x="644104" y="3624484"/>
            <a:ext cx="4210209" cy="3126845"/>
            <a:chOff x="2415559" y="3161421"/>
            <a:chExt cx="4210209" cy="3126845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C606AB8-28FC-402C-8A62-254DD5548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5559" y="3161421"/>
              <a:ext cx="4210209" cy="3126845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3B485B6-8C3D-4AA4-81F6-0AA398942D5B}"/>
                </a:ext>
              </a:extLst>
            </p:cNvPr>
            <p:cNvSpPr txBox="1"/>
            <p:nvPr/>
          </p:nvSpPr>
          <p:spPr>
            <a:xfrm>
              <a:off x="2415559" y="587577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5D4D3CC-37EE-4C33-9A17-5B5F2A633B88}"/>
              </a:ext>
            </a:extLst>
          </p:cNvPr>
          <p:cNvGrpSpPr/>
          <p:nvPr/>
        </p:nvGrpSpPr>
        <p:grpSpPr>
          <a:xfrm>
            <a:off x="6095999" y="2625663"/>
            <a:ext cx="6096001" cy="4158810"/>
            <a:chOff x="6095999" y="2625663"/>
            <a:chExt cx="6096001" cy="4158810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E775BFEE-E236-421E-83D8-042D22C3EBFE}"/>
                </a:ext>
              </a:extLst>
            </p:cNvPr>
            <p:cNvGrpSpPr/>
            <p:nvPr/>
          </p:nvGrpSpPr>
          <p:grpSpPr>
            <a:xfrm>
              <a:off x="6095999" y="2625663"/>
              <a:ext cx="6096001" cy="4142678"/>
              <a:chOff x="6095999" y="2625663"/>
              <a:chExt cx="6096001" cy="4142678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70DB146D-870E-4FB5-9933-D4DA5DB42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5999" y="3624484"/>
                <a:ext cx="4715785" cy="3143857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D25401F5-18A2-4C1E-816F-E14489C7C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9909439" y="3082175"/>
                <a:ext cx="2739073" cy="1826049"/>
              </a:xfrm>
              <a:prstGeom prst="rect">
                <a:avLst/>
              </a:prstGeom>
            </p:spPr>
          </p:pic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B3FC5A8-A989-4337-83BE-C4C257E916B0}"/>
                </a:ext>
              </a:extLst>
            </p:cNvPr>
            <p:cNvSpPr txBox="1"/>
            <p:nvPr/>
          </p:nvSpPr>
          <p:spPr>
            <a:xfrm>
              <a:off x="6126207" y="64151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7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asellaDiTesto 5">
            <a:extLst>
              <a:ext uri="{FF2B5EF4-FFF2-40B4-BE49-F238E27FC236}">
                <a16:creationId xmlns:a16="http://schemas.microsoft.com/office/drawing/2014/main" id="{2E5C29D5-3382-4A5B-B5A2-A47D7A43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4" y="311438"/>
            <a:ext cx="11064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b="1" dirty="0"/>
              <a:t>Possibile applicazione della RM nei siti preistorici in grotta: </a:t>
            </a:r>
          </a:p>
          <a:p>
            <a:r>
              <a:rPr lang="it-IT" altLang="it-IT" dirty="0"/>
              <a:t>due potenziali casi studio nel sito archeologico del Romito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433CFDA-DBB2-4D48-A708-A6D0DF767495}"/>
              </a:ext>
            </a:extLst>
          </p:cNvPr>
          <p:cNvGrpSpPr/>
          <p:nvPr/>
        </p:nvGrpSpPr>
        <p:grpSpPr>
          <a:xfrm>
            <a:off x="585790" y="1234886"/>
            <a:ext cx="4965896" cy="4434397"/>
            <a:chOff x="1012873" y="1417764"/>
            <a:chExt cx="4965896" cy="4434397"/>
          </a:xfrm>
        </p:grpSpPr>
        <p:pic>
          <p:nvPicPr>
            <p:cNvPr id="9" name="Picture 17" descr="C:\Users\Sgnarfraus\Desktop\fig romito per caa\Blockley et al _Fig 1 flat.tif">
              <a:extLst>
                <a:ext uri="{FF2B5EF4-FFF2-40B4-BE49-F238E27FC236}">
                  <a16:creationId xmlns:a16="http://schemas.microsoft.com/office/drawing/2014/main" id="{3CF045A8-DC31-4863-96C0-5DC99EFB5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2873" y="1417764"/>
              <a:ext cx="4965896" cy="443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0A065C3-4CC6-4E0E-A70D-A32F131D9A27}"/>
                </a:ext>
              </a:extLst>
            </p:cNvPr>
            <p:cNvSpPr/>
            <p:nvPr/>
          </p:nvSpPr>
          <p:spPr>
            <a:xfrm>
              <a:off x="1026942" y="3263703"/>
              <a:ext cx="323556" cy="2546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?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98C5DF4-3F7F-4E6E-96EF-E72F232601A8}"/>
              </a:ext>
            </a:extLst>
          </p:cNvPr>
          <p:cNvSpPr txBox="1"/>
          <p:nvPr/>
        </p:nvSpPr>
        <p:spPr>
          <a:xfrm>
            <a:off x="6508654" y="5900231"/>
            <a:ext cx="4828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Ricerche lungo la falesia per individuare cavità colmate da deposito (come nel caso del Riparo Belvedere)?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40CFC4-44EC-44BE-A399-BF3FEE061B22}"/>
              </a:ext>
            </a:extLst>
          </p:cNvPr>
          <p:cNvSpPr txBox="1"/>
          <p:nvPr/>
        </p:nvSpPr>
        <p:spPr>
          <a:xfrm>
            <a:off x="517615" y="5900231"/>
            <a:ext cx="516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Ricerche in grotta per individuare camere o cunicoli nascosti che potrebbero aprirsi nelle pareti rocciose il deposito non scavato?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A143EFC-74FC-4E81-B622-A44ECB1FD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975" y="1316355"/>
            <a:ext cx="5689235" cy="42252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27" y="0"/>
            <a:ext cx="623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97" y="102223"/>
            <a:ext cx="4461502" cy="32339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97" y="3572849"/>
            <a:ext cx="4461502" cy="29743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143" y="1358020"/>
            <a:ext cx="6557446" cy="41537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39266" y="102223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Santa Teresa di Gavorrano (GR) – Necropoli etrusca VII-VI sec a.C.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9266" y="6259847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San Germano, Gavorrano (GR) – Necropoli etrusca VII-VI sec a.C.</a:t>
            </a:r>
          </a:p>
        </p:txBody>
      </p:sp>
    </p:spTree>
    <p:extLst>
      <p:ext uri="{BB962C8B-B14F-4D97-AF65-F5344CB8AC3E}">
        <p14:creationId xmlns:p14="http://schemas.microsoft.com/office/powerpoint/2010/main" val="304361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203" y="540259"/>
            <a:ext cx="4267200" cy="57607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69" y="578359"/>
            <a:ext cx="5401056" cy="56845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18473" y="232482"/>
            <a:ext cx="66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Santa Teresa di Gavorrano (GR) – Tomografie e VLF nell’area della necropoli etrusca</a:t>
            </a:r>
          </a:p>
        </p:txBody>
      </p:sp>
    </p:spTree>
    <p:extLst>
      <p:ext uri="{BB962C8B-B14F-4D97-AF65-F5344CB8AC3E}">
        <p14:creationId xmlns:p14="http://schemas.microsoft.com/office/powerpoint/2010/main" val="125784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20" y="812872"/>
            <a:ext cx="4026331" cy="4428964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3027684" y="2709552"/>
            <a:ext cx="548697" cy="49059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51" y="812872"/>
            <a:ext cx="3970911" cy="22298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207" y="812872"/>
            <a:ext cx="2601762" cy="46332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882" y="3042691"/>
            <a:ext cx="4634594" cy="22174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3820" y="292231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Chiusi (SI) – Prospezioni in </a:t>
            </a:r>
            <a:r>
              <a:rPr lang="it-IT" sz="1400" b="1" dirty="0" err="1"/>
              <a:t>loc</a:t>
            </a:r>
            <a:r>
              <a:rPr lang="it-IT" sz="1400" b="1" dirty="0"/>
              <a:t>. Badiola</a:t>
            </a:r>
          </a:p>
        </p:txBody>
      </p:sp>
    </p:spTree>
    <p:extLst>
      <p:ext uri="{BB962C8B-B14F-4D97-AF65-F5344CB8AC3E}">
        <p14:creationId xmlns:p14="http://schemas.microsoft.com/office/powerpoint/2010/main" val="80670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04" y="0"/>
            <a:ext cx="5146192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461" y="1565885"/>
            <a:ext cx="5525839" cy="45934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63093" y="235670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Poggio </a:t>
            </a:r>
            <a:r>
              <a:rPr lang="it-IT" sz="1400" b="1" dirty="0" err="1"/>
              <a:t>Gaiella</a:t>
            </a:r>
            <a:r>
              <a:rPr lang="it-IT" sz="1400" b="1" dirty="0"/>
              <a:t> – Chiusi (SI)</a:t>
            </a:r>
          </a:p>
        </p:txBody>
      </p:sp>
    </p:spTree>
    <p:extLst>
      <p:ext uri="{BB962C8B-B14F-4D97-AF65-F5344CB8AC3E}">
        <p14:creationId xmlns:p14="http://schemas.microsoft.com/office/powerpoint/2010/main" val="356051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91" y="574242"/>
            <a:ext cx="5193745" cy="57841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172" y="574242"/>
            <a:ext cx="5845665" cy="43842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72899" y="5033914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Poggio </a:t>
            </a:r>
            <a:r>
              <a:rPr lang="it-IT" sz="1400" b="1" dirty="0" err="1"/>
              <a:t>Gaiella</a:t>
            </a:r>
            <a:r>
              <a:rPr lang="it-IT" sz="1400" b="1" dirty="0"/>
              <a:t> – Chiusi (SI) – Ipogei</a:t>
            </a:r>
          </a:p>
        </p:txBody>
      </p:sp>
    </p:spTree>
    <p:extLst>
      <p:ext uri="{BB962C8B-B14F-4D97-AF65-F5344CB8AC3E}">
        <p14:creationId xmlns:p14="http://schemas.microsoft.com/office/powerpoint/2010/main" val="61794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946" y="214459"/>
            <a:ext cx="8537542" cy="6403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75934" y="281332"/>
            <a:ext cx="518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Chiusi (SI) – Poggio </a:t>
            </a:r>
            <a:r>
              <a:rPr lang="it-IT" sz="1400" b="1" dirty="0" err="1"/>
              <a:t>Montollo</a:t>
            </a:r>
            <a:r>
              <a:rPr lang="it-IT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5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48362" y="3233415"/>
            <a:ext cx="4211960" cy="232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en-US" sz="1400" b="1" dirty="0"/>
              <a:t>1 - GROTTA DELLA SERRATURA (Campania) 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2 - GROTTA DEL ROMITO (Calabria)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3 - GROTTA DEL CAVALLO (Puglia)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4 - GROTTA D’ORIENTE (Sicilia)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5 - GROTTA DELLE UCCERIE (Sicilia)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6 – GROTTA DI CALA MANCINA (Sicilia)</a:t>
            </a:r>
          </a:p>
          <a:p>
            <a:pPr>
              <a:lnSpc>
                <a:spcPct val="150000"/>
              </a:lnSpc>
            </a:pPr>
            <a:r>
              <a:rPr lang="it-IT" altLang="en-US" sz="1400" b="1" dirty="0"/>
              <a:t>7 – GROTTE DELL’ISOLIDDA (Sicilia)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406A1A0-23E2-4B49-8A6F-CFC330173703}"/>
              </a:ext>
            </a:extLst>
          </p:cNvPr>
          <p:cNvGrpSpPr/>
          <p:nvPr/>
        </p:nvGrpSpPr>
        <p:grpSpPr>
          <a:xfrm>
            <a:off x="4936485" y="56272"/>
            <a:ext cx="6359874" cy="6303210"/>
            <a:chOff x="5231904" y="668139"/>
            <a:chExt cx="5401172" cy="5353050"/>
          </a:xfrm>
        </p:grpSpPr>
        <p:pic>
          <p:nvPicPr>
            <p:cNvPr id="3074" name="Picture 4" descr="italia per pp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1" y="668139"/>
              <a:ext cx="5400675" cy="53530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 Box 13"/>
            <p:cNvSpPr txBox="1">
              <a:spLocks noChangeArrowheads="1"/>
            </p:cNvSpPr>
            <p:nvPr/>
          </p:nvSpPr>
          <p:spPr bwMode="auto">
            <a:xfrm>
              <a:off x="7873082" y="2276873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079" name="Text Box 14"/>
            <p:cNvSpPr txBox="1">
              <a:spLocks noChangeArrowheads="1"/>
            </p:cNvSpPr>
            <p:nvPr/>
          </p:nvSpPr>
          <p:spPr bwMode="auto">
            <a:xfrm>
              <a:off x="8449146" y="2342208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80" name="Text Box 15"/>
            <p:cNvSpPr txBox="1">
              <a:spLocks noChangeArrowheads="1"/>
            </p:cNvSpPr>
            <p:nvPr/>
          </p:nvSpPr>
          <p:spPr bwMode="auto">
            <a:xfrm>
              <a:off x="10033322" y="2060848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807968" y="4211796"/>
              <a:ext cx="460413" cy="31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6 -7</a:t>
              </a: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5231904" y="4499828"/>
              <a:ext cx="489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4-5</a:t>
              </a:r>
            </a:p>
          </p:txBody>
        </p:sp>
      </p:grpSp>
      <p:sp>
        <p:nvSpPr>
          <p:cNvPr id="47" name="Rettangolo 46"/>
          <p:cNvSpPr/>
          <p:nvPr/>
        </p:nvSpPr>
        <p:spPr>
          <a:xfrm>
            <a:off x="0" y="166276"/>
            <a:ext cx="47863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Ricerche</a:t>
            </a:r>
            <a:r>
              <a:rPr lang="en-US" sz="2400" b="1" dirty="0"/>
              <a:t> di </a:t>
            </a:r>
            <a:r>
              <a:rPr lang="en-US" sz="2400" b="1" dirty="0" err="1"/>
              <a:t>archeologia</a:t>
            </a:r>
            <a:r>
              <a:rPr lang="en-US" sz="2400" b="1" dirty="0"/>
              <a:t> </a:t>
            </a:r>
            <a:r>
              <a:rPr lang="en-US" sz="2400" b="1" dirty="0" err="1"/>
              <a:t>presitorica</a:t>
            </a:r>
            <a:endParaRPr lang="en-US" sz="2400" b="1" dirty="0"/>
          </a:p>
          <a:p>
            <a:r>
              <a:rPr lang="en-US" sz="2400" b="1" dirty="0"/>
              <a:t>in Italia </a:t>
            </a:r>
            <a:r>
              <a:rPr lang="en-US" sz="2400" b="1" dirty="0" err="1"/>
              <a:t>meridionale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dirty="0" err="1"/>
              <a:t>siti</a:t>
            </a:r>
            <a:r>
              <a:rPr lang="en-US" sz="2400" dirty="0"/>
              <a:t> in </a:t>
            </a:r>
            <a:r>
              <a:rPr lang="en-US" sz="2400" dirty="0" err="1"/>
              <a:t>grotta</a:t>
            </a:r>
            <a:r>
              <a:rPr lang="en-US" sz="2400" dirty="0"/>
              <a:t>  </a:t>
            </a:r>
            <a:r>
              <a:rPr lang="en-US" sz="2400" dirty="0" err="1"/>
              <a:t>abitati</a:t>
            </a:r>
            <a:r>
              <a:rPr lang="en-US" sz="2400" dirty="0"/>
              <a:t> da </a:t>
            </a:r>
            <a:r>
              <a:rPr lang="en-US" sz="2400" dirty="0" err="1"/>
              <a:t>gruppi</a:t>
            </a:r>
            <a:r>
              <a:rPr lang="en-US" sz="2400" dirty="0"/>
              <a:t> </a:t>
            </a:r>
            <a:r>
              <a:rPr lang="en-US" sz="2400" dirty="0" err="1"/>
              <a:t>umani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paleolitici</a:t>
            </a:r>
            <a:r>
              <a:rPr lang="en-US" sz="2400" dirty="0"/>
              <a:t> e </a:t>
            </a:r>
            <a:r>
              <a:rPr lang="en-US" sz="2400" dirty="0" err="1"/>
              <a:t>mesolitici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31256D13-30CA-4713-9105-D7AA1C33E74E}"/>
              </a:ext>
            </a:extLst>
          </p:cNvPr>
          <p:cNvGrpSpPr/>
          <p:nvPr/>
        </p:nvGrpSpPr>
        <p:grpSpPr>
          <a:xfrm>
            <a:off x="2211773" y="3066757"/>
            <a:ext cx="2465008" cy="1753815"/>
            <a:chOff x="1524000" y="3084835"/>
            <a:chExt cx="2520950" cy="1793617"/>
          </a:xfrm>
        </p:grpSpPr>
        <p:pic>
          <p:nvPicPr>
            <p:cNvPr id="16" name="Picture 21" descr="DSCF0106 copia"/>
            <p:cNvPicPr>
              <a:picLocks noChangeAspect="1" noChangeArrowheads="1"/>
            </p:cNvPicPr>
            <p:nvPr/>
          </p:nvPicPr>
          <p:blipFill>
            <a:blip r:embed="rId3" cstate="screen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084835"/>
              <a:ext cx="2520950" cy="177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1742656" y="4509120"/>
              <a:ext cx="1977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altLang="en-US" b="1" dirty="0"/>
                <a:t>4  Grotta d’Oriente</a:t>
              </a:r>
            </a:p>
          </p:txBody>
        </p:sp>
      </p:grpSp>
      <p:pic>
        <p:nvPicPr>
          <p:cNvPr id="3074" name="Picture 4" descr="italia per pp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1" y="92075"/>
            <a:ext cx="54006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9794875" y="2730500"/>
            <a:ext cx="838200" cy="833438"/>
          </a:xfrm>
          <a:custGeom>
            <a:avLst/>
            <a:gdLst>
              <a:gd name="G0" fmla="+- 4896 0 0"/>
              <a:gd name="G1" fmla="+- 5400 0 0"/>
              <a:gd name="G2" fmla="+- 1481 0 0"/>
              <a:gd name="G3" fmla="+- 7691 0 0"/>
              <a:gd name="G4" fmla="+- 21600 0 5400"/>
              <a:gd name="G5" fmla="+- 21600 0 7691"/>
              <a:gd name="G6" fmla="+- 4896 21600 0"/>
              <a:gd name="G7" fmla="*/ G6 1 2"/>
              <a:gd name="G8" fmla="+- 21600 0 4896"/>
              <a:gd name="G9" fmla="+- 21600 0 1481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4896" y="4896"/>
                </a:moveTo>
                <a:lnTo>
                  <a:pt x="7691" y="4896"/>
                </a:lnTo>
                <a:lnTo>
                  <a:pt x="7691" y="1481"/>
                </a:lnTo>
                <a:lnTo>
                  <a:pt x="5400" y="1481"/>
                </a:lnTo>
                <a:lnTo>
                  <a:pt x="10800" y="0"/>
                </a:lnTo>
                <a:lnTo>
                  <a:pt x="16200" y="1481"/>
                </a:lnTo>
                <a:lnTo>
                  <a:pt x="13909" y="1481"/>
                </a:lnTo>
                <a:lnTo>
                  <a:pt x="13909" y="4896"/>
                </a:lnTo>
                <a:lnTo>
                  <a:pt x="16704" y="4896"/>
                </a:lnTo>
                <a:lnTo>
                  <a:pt x="16704" y="7691"/>
                </a:lnTo>
                <a:lnTo>
                  <a:pt x="20119" y="7691"/>
                </a:lnTo>
                <a:lnTo>
                  <a:pt x="20119" y="5400"/>
                </a:lnTo>
                <a:lnTo>
                  <a:pt x="21600" y="10800"/>
                </a:lnTo>
                <a:lnTo>
                  <a:pt x="20119" y="16200"/>
                </a:lnTo>
                <a:lnTo>
                  <a:pt x="20119" y="13909"/>
                </a:lnTo>
                <a:lnTo>
                  <a:pt x="16704" y="13909"/>
                </a:lnTo>
                <a:lnTo>
                  <a:pt x="16704" y="16704"/>
                </a:lnTo>
                <a:lnTo>
                  <a:pt x="13909" y="16704"/>
                </a:lnTo>
                <a:lnTo>
                  <a:pt x="13909" y="20119"/>
                </a:lnTo>
                <a:lnTo>
                  <a:pt x="16200" y="20119"/>
                </a:lnTo>
                <a:lnTo>
                  <a:pt x="10800" y="21600"/>
                </a:lnTo>
                <a:lnTo>
                  <a:pt x="5400" y="20119"/>
                </a:lnTo>
                <a:lnTo>
                  <a:pt x="7691" y="20119"/>
                </a:lnTo>
                <a:lnTo>
                  <a:pt x="7691" y="16704"/>
                </a:lnTo>
                <a:lnTo>
                  <a:pt x="4896" y="16704"/>
                </a:lnTo>
                <a:lnTo>
                  <a:pt x="4896" y="13909"/>
                </a:lnTo>
                <a:lnTo>
                  <a:pt x="1481" y="13909"/>
                </a:lnTo>
                <a:lnTo>
                  <a:pt x="1481" y="16200"/>
                </a:lnTo>
                <a:lnTo>
                  <a:pt x="0" y="10800"/>
                </a:lnTo>
                <a:lnTo>
                  <a:pt x="1481" y="5400"/>
                </a:lnTo>
                <a:lnTo>
                  <a:pt x="1481" y="7691"/>
                </a:lnTo>
                <a:lnTo>
                  <a:pt x="4896" y="7691"/>
                </a:lnTo>
                <a:close/>
              </a:path>
            </a:pathLst>
          </a:cu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021888" y="2349501"/>
            <a:ext cx="385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sz="2400">
                <a:solidFill>
                  <a:schemeClr val="bg1"/>
                </a:solidFill>
                <a:latin typeface="Franklin Gothic Medium" pitchFamily="34" charset="0"/>
              </a:rPr>
              <a:t>N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7873082" y="1700809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8449146" y="1766144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10033322" y="1484784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5231904" y="3923764"/>
            <a:ext cx="489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0000"/>
                </a:solidFill>
              </a:rPr>
              <a:t>4-5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07968" y="363573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8505159-5092-4258-87EA-203BAA0A4AFE}"/>
              </a:ext>
            </a:extLst>
          </p:cNvPr>
          <p:cNvSpPr/>
          <p:nvPr/>
        </p:nvSpPr>
        <p:spPr>
          <a:xfrm>
            <a:off x="8956216" y="3635732"/>
            <a:ext cx="1763688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BC4396BC-9F9F-40B4-8ED0-43E72E560668}"/>
              </a:ext>
            </a:extLst>
          </p:cNvPr>
          <p:cNvGrpSpPr/>
          <p:nvPr/>
        </p:nvGrpSpPr>
        <p:grpSpPr>
          <a:xfrm>
            <a:off x="4936485" y="56272"/>
            <a:ext cx="6359874" cy="6303210"/>
            <a:chOff x="5231904" y="668139"/>
            <a:chExt cx="5401172" cy="5353050"/>
          </a:xfrm>
        </p:grpSpPr>
        <p:pic>
          <p:nvPicPr>
            <p:cNvPr id="40" name="Picture 4" descr="italia per ppt">
              <a:extLst>
                <a:ext uri="{FF2B5EF4-FFF2-40B4-BE49-F238E27FC236}">
                  <a16:creationId xmlns:a16="http://schemas.microsoft.com/office/drawing/2014/main" id="{80DB597B-69C0-4096-B2B2-74A2FEC8D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1" y="668139"/>
              <a:ext cx="5400675" cy="53530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D38AA340-6B61-4656-9471-123F24B28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3082" y="2276873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id="{04A1FE74-D5A2-4D06-98E0-25C59129E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146" y="2342208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65C49FF3-C4B8-468B-AFCA-9E9FB6EAA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3322" y="2060848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4" name="Text Box 16">
              <a:extLst>
                <a:ext uri="{FF2B5EF4-FFF2-40B4-BE49-F238E27FC236}">
                  <a16:creationId xmlns:a16="http://schemas.microsoft.com/office/drawing/2014/main" id="{0846C4AA-9CC8-4D6B-8170-B7D89592A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4211796"/>
              <a:ext cx="415487" cy="31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6-7</a:t>
              </a:r>
            </a:p>
          </p:txBody>
        </p:sp>
        <p:sp>
          <p:nvSpPr>
            <p:cNvPr id="45" name="Text Box 16">
              <a:extLst>
                <a:ext uri="{FF2B5EF4-FFF2-40B4-BE49-F238E27FC236}">
                  <a16:creationId xmlns:a16="http://schemas.microsoft.com/office/drawing/2014/main" id="{E7493593-4D31-4A14-887F-848740D7F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904" y="4499828"/>
              <a:ext cx="489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i="1" dirty="0">
                  <a:solidFill>
                    <a:srgbClr val="FF0000"/>
                  </a:solidFill>
                </a:rPr>
                <a:t>4-5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6140777" y="2418161"/>
            <a:ext cx="2520280" cy="1890258"/>
            <a:chOff x="3563888" y="908446"/>
            <a:chExt cx="2880320" cy="2160294"/>
          </a:xfrm>
        </p:grpSpPr>
        <p:pic>
          <p:nvPicPr>
            <p:cNvPr id="35843" name="Picture 3" descr="C:\Users\Sgnarfraus\Documents\Lavoro\Romito\immagini e pwp romito\immagini per antigua\romito 052.jpg"/>
            <p:cNvPicPr>
              <a:picLocks noChangeAspect="1" noChangeArrowheads="1"/>
            </p:cNvPicPr>
            <p:nvPr/>
          </p:nvPicPr>
          <p:blipFill>
            <a:blip r:embed="rId5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908720"/>
              <a:ext cx="2880320" cy="2160020"/>
            </a:xfrm>
            <a:prstGeom prst="rect">
              <a:avLst/>
            </a:prstGeom>
            <a:noFill/>
          </p:spPr>
        </p:pic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065161" y="908446"/>
              <a:ext cx="21214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altLang="en-US" b="1" dirty="0"/>
                <a:t>2  Grotta del Romito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813578" y="5243236"/>
            <a:ext cx="2331995" cy="1489886"/>
            <a:chOff x="0" y="5013176"/>
            <a:chExt cx="2592288" cy="1656184"/>
          </a:xfrm>
        </p:grpSpPr>
        <p:pic>
          <p:nvPicPr>
            <p:cNvPr id="19" name="Picture 4" descr="Panoramiche (2)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22177"/>
              <a:ext cx="2592288" cy="164718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45272" y="5013176"/>
              <a:ext cx="2310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altLang="en-US" b="1" dirty="0"/>
                <a:t>5  Grotta delle </a:t>
              </a:r>
              <a:r>
                <a:rPr lang="it-IT" altLang="en-US" b="1" dirty="0" err="1"/>
                <a:t>Uccerie</a:t>
              </a:r>
              <a:endParaRPr lang="it-IT" altLang="en-US" b="1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9530079" y="2070907"/>
            <a:ext cx="2520280" cy="1680480"/>
            <a:chOff x="5940152" y="2348880"/>
            <a:chExt cx="3203848" cy="2136271"/>
          </a:xfrm>
        </p:grpSpPr>
        <p:pic>
          <p:nvPicPr>
            <p:cNvPr id="35842" name="Picture 2" descr="C:\Users\Sgnarfraus\Documents\Lavoro\scavi\Cavallo.jpg"/>
            <p:cNvPicPr>
              <a:picLocks noChangeAspect="1" noChangeArrowheads="1"/>
            </p:cNvPicPr>
            <p:nvPr/>
          </p:nvPicPr>
          <p:blipFill>
            <a:blip r:embed="rId7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348880"/>
              <a:ext cx="3203848" cy="2136271"/>
            </a:xfrm>
            <a:prstGeom prst="rect">
              <a:avLst/>
            </a:prstGeom>
            <a:noFill/>
          </p:spPr>
        </p:pic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029319" y="2348880"/>
              <a:ext cx="21146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altLang="en-US" b="1" dirty="0"/>
                <a:t>3  Grotta del Cavallo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5145573" y="543348"/>
            <a:ext cx="2709360" cy="1799388"/>
            <a:chOff x="1996" y="3048"/>
            <a:chExt cx="1791" cy="1135"/>
          </a:xfrm>
        </p:grpSpPr>
        <p:pic>
          <p:nvPicPr>
            <p:cNvPr id="13" name="Picture 15" descr="baia-serratura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3067"/>
              <a:ext cx="1768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996" y="3048"/>
              <a:ext cx="143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altLang="en-US" b="1" dirty="0"/>
                <a:t>1 Grotta della Serratura</a:t>
              </a:r>
            </a:p>
          </p:txBody>
        </p:sp>
      </p:grpSp>
      <p:sp>
        <p:nvSpPr>
          <p:cNvPr id="47" name="Rettangolo 46">
            <a:extLst>
              <a:ext uri="{FF2B5EF4-FFF2-40B4-BE49-F238E27FC236}">
                <a16:creationId xmlns:a16="http://schemas.microsoft.com/office/drawing/2014/main" id="{A588A084-3122-47F6-9BF8-C4C535CDC775}"/>
              </a:ext>
            </a:extLst>
          </p:cNvPr>
          <p:cNvSpPr/>
          <p:nvPr/>
        </p:nvSpPr>
        <p:spPr>
          <a:xfrm>
            <a:off x="0" y="166276"/>
            <a:ext cx="47094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Ricerche</a:t>
            </a:r>
            <a:r>
              <a:rPr lang="en-US" sz="2400" b="1" dirty="0"/>
              <a:t> di </a:t>
            </a:r>
            <a:r>
              <a:rPr lang="en-US" sz="2400" b="1" dirty="0" err="1"/>
              <a:t>archeologia</a:t>
            </a:r>
            <a:r>
              <a:rPr lang="en-US" sz="2400" b="1" dirty="0"/>
              <a:t> </a:t>
            </a:r>
            <a:r>
              <a:rPr lang="en-US" sz="2400" b="1" dirty="0" err="1"/>
              <a:t>presitorica</a:t>
            </a:r>
            <a:endParaRPr lang="en-US" sz="2400" b="1" dirty="0"/>
          </a:p>
          <a:p>
            <a:r>
              <a:rPr lang="en-US" sz="2400" b="1" dirty="0"/>
              <a:t>in Italia </a:t>
            </a:r>
            <a:r>
              <a:rPr lang="en-US" sz="2400" b="1" dirty="0" err="1"/>
              <a:t>meridionale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dirty="0" err="1"/>
              <a:t>siti</a:t>
            </a:r>
            <a:r>
              <a:rPr lang="en-US" sz="2400" dirty="0"/>
              <a:t> in </a:t>
            </a:r>
            <a:r>
              <a:rPr lang="en-US" sz="2400" dirty="0" err="1"/>
              <a:t>grotta</a:t>
            </a:r>
            <a:r>
              <a:rPr lang="en-US" sz="2400" dirty="0"/>
              <a:t>  </a:t>
            </a:r>
            <a:r>
              <a:rPr lang="en-US" sz="2400" dirty="0" err="1"/>
              <a:t>abitati</a:t>
            </a:r>
            <a:r>
              <a:rPr lang="en-US" sz="2400" dirty="0"/>
              <a:t> di </a:t>
            </a:r>
            <a:r>
              <a:rPr lang="en-US" sz="2400" dirty="0" err="1"/>
              <a:t>gruppi</a:t>
            </a:r>
            <a:r>
              <a:rPr lang="en-US" sz="2400" dirty="0"/>
              <a:t> </a:t>
            </a:r>
            <a:r>
              <a:rPr lang="en-US" sz="2400" dirty="0" err="1"/>
              <a:t>umani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paleolitici</a:t>
            </a:r>
            <a:r>
              <a:rPr lang="en-US" sz="2400" dirty="0"/>
              <a:t> e </a:t>
            </a:r>
            <a:r>
              <a:rPr lang="en-US" sz="2400" dirty="0" err="1"/>
              <a:t>mesolitici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AB02C9B-CBFC-43B7-9E12-376C81F8C9F6}"/>
              </a:ext>
            </a:extLst>
          </p:cNvPr>
          <p:cNvGrpSpPr/>
          <p:nvPr/>
        </p:nvGrpSpPr>
        <p:grpSpPr>
          <a:xfrm>
            <a:off x="249703" y="3016407"/>
            <a:ext cx="4125913" cy="3635375"/>
            <a:chOff x="1600201" y="76201"/>
            <a:chExt cx="4125913" cy="3635375"/>
          </a:xfrm>
        </p:grpSpPr>
        <p:grpSp>
          <p:nvGrpSpPr>
            <p:cNvPr id="15364" name="Gruppo 11">
              <a:extLst>
                <a:ext uri="{FF2B5EF4-FFF2-40B4-BE49-F238E27FC236}">
                  <a16:creationId xmlns:a16="http://schemas.microsoft.com/office/drawing/2014/main" id="{4F7ECF54-141A-442C-B513-CED55CC49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1" y="76201"/>
              <a:ext cx="4125913" cy="3635375"/>
              <a:chOff x="198980" y="19051"/>
              <a:chExt cx="3479800" cy="2976563"/>
            </a:xfrm>
          </p:grpSpPr>
          <p:pic>
            <p:nvPicPr>
              <p:cNvPr id="15368" name="Picture 3">
                <a:extLst>
                  <a:ext uri="{FF2B5EF4-FFF2-40B4-BE49-F238E27FC236}">
                    <a16:creationId xmlns:a16="http://schemas.microsoft.com/office/drawing/2014/main" id="{E495AFF0-743D-4E2B-8841-812BBC230E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1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80" y="19051"/>
                <a:ext cx="3479800" cy="297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5369" name="Text Box 5">
                <a:extLst>
                  <a:ext uri="{FF2B5EF4-FFF2-40B4-BE49-F238E27FC236}">
                    <a16:creationId xmlns:a16="http://schemas.microsoft.com/office/drawing/2014/main" id="{7F4F3278-158B-406E-9A07-968BFAEBE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7417" y="1458913"/>
                <a:ext cx="1334867" cy="430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SzPct val="100000"/>
                </a:pPr>
                <a:r>
                  <a:rPr lang="it-IT" altLang="it-IT" sz="1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rPr>
                  <a:t>Grotta del Romito</a:t>
                </a:r>
              </a:p>
              <a:p>
                <a:pPr>
                  <a:buSzPct val="100000"/>
                </a:pPr>
                <a:endParaRPr lang="it-IT" altLang="it-IT" sz="1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366" name="CasellaDiTesto 13">
              <a:extLst>
                <a:ext uri="{FF2B5EF4-FFF2-40B4-BE49-F238E27FC236}">
                  <a16:creationId xmlns:a16="http://schemas.microsoft.com/office/drawing/2014/main" id="{A816781C-E748-472D-918D-DF8CCBB4A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2286000"/>
              <a:ext cx="1223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it-IT" dirty="0">
                  <a:solidFill>
                    <a:schemeClr val="bg1"/>
                  </a:solidFill>
                </a:rPr>
                <a:t>275 m </a:t>
              </a:r>
              <a:r>
                <a:rPr lang="en-GB" altLang="it-IT" dirty="0" err="1">
                  <a:solidFill>
                    <a:schemeClr val="bg1"/>
                  </a:solidFill>
                </a:rPr>
                <a:t>asl</a:t>
              </a:r>
              <a:endParaRPr lang="it-IT" alt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340B2846-2077-4CA1-A848-64ACC40A1600}"/>
              </a:ext>
            </a:extLst>
          </p:cNvPr>
          <p:cNvGrpSpPr/>
          <p:nvPr/>
        </p:nvGrpSpPr>
        <p:grpSpPr>
          <a:xfrm>
            <a:off x="4880356" y="52307"/>
            <a:ext cx="6359289" cy="6303210"/>
            <a:chOff x="5936057" y="425604"/>
            <a:chExt cx="6359289" cy="6303210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D3D89562-EEC4-443E-A957-3AF6A14EACF4}"/>
                </a:ext>
              </a:extLst>
            </p:cNvPr>
            <p:cNvGrpSpPr/>
            <p:nvPr/>
          </p:nvGrpSpPr>
          <p:grpSpPr>
            <a:xfrm>
              <a:off x="5936057" y="425604"/>
              <a:ext cx="6359289" cy="6303210"/>
              <a:chOff x="5232401" y="668139"/>
              <a:chExt cx="5400675" cy="5353050"/>
            </a:xfrm>
          </p:grpSpPr>
          <p:pic>
            <p:nvPicPr>
              <p:cNvPr id="12" name="Picture 4" descr="italia per ppt">
                <a:extLst>
                  <a:ext uri="{FF2B5EF4-FFF2-40B4-BE49-F238E27FC236}">
                    <a16:creationId xmlns:a16="http://schemas.microsoft.com/office/drawing/2014/main" id="{D9153C9B-DC97-4251-94C7-EE5E0CEAE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01" y="668139"/>
                <a:ext cx="5400675" cy="5353050"/>
              </a:xfrm>
              <a:prstGeom prst="rect">
                <a:avLst/>
              </a:prstGeom>
              <a:solidFill>
                <a:srgbClr val="00206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F8F15749-FA00-4C8A-AC9B-6187C0D933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9146" y="2342208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altLang="en-US" b="1" i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" name="Stella a 5 punte 3">
              <a:extLst>
                <a:ext uri="{FF2B5EF4-FFF2-40B4-BE49-F238E27FC236}">
                  <a16:creationId xmlns:a16="http://schemas.microsoft.com/office/drawing/2014/main" id="{F05863D3-3C34-4E85-9A57-7D00D85B447E}"/>
                </a:ext>
              </a:extLst>
            </p:cNvPr>
            <p:cNvSpPr/>
            <p:nvPr/>
          </p:nvSpPr>
          <p:spPr>
            <a:xfrm>
              <a:off x="9721066" y="2335188"/>
              <a:ext cx="366379" cy="41066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1BF7E13A-742A-4D07-916F-E6FD6042FD91}"/>
              </a:ext>
            </a:extLst>
          </p:cNvPr>
          <p:cNvGrpSpPr/>
          <p:nvPr/>
        </p:nvGrpSpPr>
        <p:grpSpPr>
          <a:xfrm>
            <a:off x="9256832" y="3429000"/>
            <a:ext cx="2527559" cy="3348195"/>
            <a:chOff x="1581150" y="2895600"/>
            <a:chExt cx="2933700" cy="3886200"/>
          </a:xfrm>
        </p:grpSpPr>
        <p:pic>
          <p:nvPicPr>
            <p:cNvPr id="15365" name="Picture 10" descr="C:\Users\Sgnarfraus\Desktop\fig romito per caa\testo base 5.jpg">
              <a:extLst>
                <a:ext uri="{FF2B5EF4-FFF2-40B4-BE49-F238E27FC236}">
                  <a16:creationId xmlns:a16="http://schemas.microsoft.com/office/drawing/2014/main" id="{B90504AC-A847-48FF-9DF9-7E29E693A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895600"/>
              <a:ext cx="291465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7">
              <a:extLst>
                <a:ext uri="{FF2B5EF4-FFF2-40B4-BE49-F238E27FC236}">
                  <a16:creationId xmlns:a16="http://schemas.microsoft.com/office/drawing/2014/main" id="{22AFDFEB-39A1-4A1A-AAB3-9F55472A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150" y="6359482"/>
              <a:ext cx="17707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it-IT" b="1" dirty="0">
                  <a:solidFill>
                    <a:schemeClr val="bg1"/>
                  </a:solidFill>
                </a:rPr>
                <a:t>Valle del Lao</a:t>
              </a:r>
              <a:r>
                <a:rPr lang="it-IT" altLang="it-IT" b="1" dirty="0">
                  <a:solidFill>
                    <a:schemeClr val="bg1"/>
                  </a:solidFill>
                </a:rPr>
                <a:t> </a:t>
              </a:r>
              <a:endParaRPr lang="en-GB" alt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9B58172D-9447-409D-B166-AB8D0EDF1917}"/>
              </a:ext>
            </a:extLst>
          </p:cNvPr>
          <p:cNvSpPr/>
          <p:nvPr/>
        </p:nvSpPr>
        <p:spPr>
          <a:xfrm>
            <a:off x="0" y="126455"/>
            <a:ext cx="50137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Grotta</a:t>
            </a:r>
            <a:r>
              <a:rPr lang="en-US" sz="2400" b="1" dirty="0"/>
              <a:t> del </a:t>
            </a:r>
            <a:r>
              <a:rPr lang="en-US" sz="2400" b="1" dirty="0" err="1"/>
              <a:t>Romito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Papasidero</a:t>
            </a:r>
            <a:r>
              <a:rPr lang="en-US" sz="2400" b="1" dirty="0"/>
              <a:t> – Cosenza)</a:t>
            </a:r>
          </a:p>
          <a:p>
            <a:endParaRPr lang="en-US" sz="2400" b="1" dirty="0"/>
          </a:p>
          <a:p>
            <a:r>
              <a:rPr lang="en-US" sz="2400" b="1" dirty="0"/>
              <a:t>Parco del </a:t>
            </a:r>
            <a:r>
              <a:rPr lang="en-US" sz="2400" b="1" dirty="0" err="1"/>
              <a:t>Pollino</a:t>
            </a:r>
            <a:r>
              <a:rPr lang="en-US" sz="2400" b="1" dirty="0"/>
              <a:t> –  </a:t>
            </a:r>
            <a:r>
              <a:rPr lang="en-US" sz="2400" b="1" dirty="0" err="1"/>
              <a:t>sito</a:t>
            </a:r>
            <a:r>
              <a:rPr lang="en-US" sz="2400" b="1" dirty="0"/>
              <a:t> UNESCO</a:t>
            </a:r>
          </a:p>
          <a:p>
            <a:endParaRPr lang="en-US" sz="2400" b="1" dirty="0"/>
          </a:p>
          <a:p>
            <a:r>
              <a:rPr lang="en-US" sz="2400" b="1" dirty="0" err="1"/>
              <a:t>Insediamento</a:t>
            </a:r>
            <a:r>
              <a:rPr lang="en-US" sz="2400" b="1" dirty="0"/>
              <a:t> </a:t>
            </a:r>
            <a:r>
              <a:rPr lang="en-US" sz="2400" b="1" dirty="0" err="1"/>
              <a:t>paleolitico</a:t>
            </a:r>
            <a:r>
              <a:rPr lang="en-US" sz="2400" b="1" dirty="0"/>
              <a:t> e </a:t>
            </a:r>
            <a:r>
              <a:rPr lang="en-US" sz="2400" b="1" dirty="0" err="1"/>
              <a:t>mesolitico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50F8744-B4FD-4BD6-B019-94BE78044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t="8918" r="4115" b="2530"/>
          <a:stretch/>
        </p:blipFill>
        <p:spPr>
          <a:xfrm>
            <a:off x="464233" y="759655"/>
            <a:ext cx="11226019" cy="5753687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7CC45C8F-FCAA-4C1E-ABE4-CA23E19247A6}"/>
              </a:ext>
            </a:extLst>
          </p:cNvPr>
          <p:cNvSpPr/>
          <p:nvPr/>
        </p:nvSpPr>
        <p:spPr>
          <a:xfrm>
            <a:off x="5884984" y="3513407"/>
            <a:ext cx="192258" cy="200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86F5CD-9258-41EF-B619-572525638004}"/>
              </a:ext>
            </a:extLst>
          </p:cNvPr>
          <p:cNvSpPr txBox="1"/>
          <p:nvPr/>
        </p:nvSpPr>
        <p:spPr>
          <a:xfrm>
            <a:off x="6203852" y="3713872"/>
            <a:ext cx="18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Grotta del Romito</a:t>
            </a:r>
          </a:p>
        </p:txBody>
      </p:sp>
    </p:spTree>
    <p:extLst>
      <p:ext uri="{BB962C8B-B14F-4D97-AF65-F5344CB8AC3E}">
        <p14:creationId xmlns:p14="http://schemas.microsoft.com/office/powerpoint/2010/main" val="110339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EF07EFF-1C25-4AE4-A6E6-B33FF9DE0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8543" y="123092"/>
            <a:ext cx="4848664" cy="66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547897-5A78-4B34-9A6F-14A410FF605D}"/>
              </a:ext>
            </a:extLst>
          </p:cNvPr>
          <p:cNvSpPr txBox="1"/>
          <p:nvPr/>
        </p:nvSpPr>
        <p:spPr>
          <a:xfrm>
            <a:off x="112934" y="1794965"/>
            <a:ext cx="6083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Sequenza stratigrafica di circa 8 metri</a:t>
            </a:r>
          </a:p>
          <a:p>
            <a:endParaRPr lang="it-IT" dirty="0"/>
          </a:p>
          <a:p>
            <a:r>
              <a:rPr lang="it-IT" dirty="0"/>
              <a:t>Frequentazione dei cacciatori-raccoglitori paleolitici e mesolitici</a:t>
            </a:r>
          </a:p>
          <a:p>
            <a:r>
              <a:rPr lang="it-IT" dirty="0"/>
              <a:t>Da 24 a 9 mila anni dal presente</a:t>
            </a:r>
          </a:p>
          <a:p>
            <a:endParaRPr lang="it-IT" dirty="0"/>
          </a:p>
          <a:p>
            <a:r>
              <a:rPr lang="it-IT" dirty="0"/>
              <a:t>Arte rupestre </a:t>
            </a:r>
          </a:p>
          <a:p>
            <a:r>
              <a:rPr lang="it-IT" dirty="0"/>
              <a:t>e sepolture (9 individui in tutto)</a:t>
            </a:r>
          </a:p>
        </p:txBody>
      </p:sp>
      <p:pic>
        <p:nvPicPr>
          <p:cNvPr id="4" name="Picture 4" descr="sepoltura individuo 8">
            <a:extLst>
              <a:ext uri="{FF2B5EF4-FFF2-40B4-BE49-F238E27FC236}">
                <a16:creationId xmlns:a16="http://schemas.microsoft.com/office/drawing/2014/main" id="{11C66AC6-DD50-49CA-B516-5BD06D1B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16061" y="4075876"/>
            <a:ext cx="3836997" cy="14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0000029">
            <a:extLst>
              <a:ext uri="{FF2B5EF4-FFF2-40B4-BE49-F238E27FC236}">
                <a16:creationId xmlns:a16="http://schemas.microsoft.com/office/drawing/2014/main" id="{3EF1D357-9DE7-4295-810B-C3B468EF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34" y="3888867"/>
            <a:ext cx="3793472" cy="28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7F84F33-C968-486D-A6B4-12C0CE501B38}"/>
              </a:ext>
            </a:extLst>
          </p:cNvPr>
          <p:cNvSpPr/>
          <p:nvPr/>
        </p:nvSpPr>
        <p:spPr>
          <a:xfrm>
            <a:off x="0" y="126455"/>
            <a:ext cx="3128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Grotta</a:t>
            </a:r>
            <a:r>
              <a:rPr lang="en-US" sz="2400" b="1" dirty="0"/>
              <a:t> del </a:t>
            </a:r>
            <a:r>
              <a:rPr lang="en-US" sz="2400" b="1" dirty="0" err="1"/>
              <a:t>Romito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Papasidero</a:t>
            </a:r>
            <a:r>
              <a:rPr lang="en-US" sz="2400" b="1" dirty="0"/>
              <a:t> – Cosenza)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FA7C376-8029-4A74-A131-852450C9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34" y="1009622"/>
            <a:ext cx="3509486" cy="7853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 dirty="0"/>
              <a:t>Prime </a:t>
            </a:r>
            <a:r>
              <a:rPr lang="en-GB" altLang="it-IT" sz="1600" dirty="0" err="1"/>
              <a:t>ricerche</a:t>
            </a:r>
            <a:r>
              <a:rPr lang="en-GB" altLang="it-IT" sz="1600" dirty="0"/>
              <a:t> </a:t>
            </a:r>
            <a:r>
              <a:rPr lang="en-GB" altLang="it-IT" sz="1600" dirty="0" err="1"/>
              <a:t>anni</a:t>
            </a:r>
            <a:r>
              <a:rPr lang="en-GB" altLang="it-IT" sz="1600" dirty="0"/>
              <a:t> ‘960</a:t>
            </a:r>
          </a:p>
          <a:p>
            <a:pPr>
              <a:lnSpc>
                <a:spcPct val="150000"/>
              </a:lnSpc>
            </a:pPr>
            <a:r>
              <a:rPr lang="en-GB" altLang="it-IT" sz="1600" dirty="0" err="1"/>
              <a:t>Ripresa</a:t>
            </a:r>
            <a:r>
              <a:rPr lang="en-GB" altLang="it-IT" sz="1600" dirty="0"/>
              <a:t> </a:t>
            </a:r>
            <a:r>
              <a:rPr lang="en-GB" altLang="it-IT" sz="1600" dirty="0" err="1"/>
              <a:t>degli</a:t>
            </a:r>
            <a:r>
              <a:rPr lang="en-GB" altLang="it-IT" sz="1600" dirty="0"/>
              <a:t> </a:t>
            </a:r>
            <a:r>
              <a:rPr lang="en-GB" altLang="it-IT" sz="1600" dirty="0" err="1"/>
              <a:t>scavi</a:t>
            </a:r>
            <a:r>
              <a:rPr lang="en-GB" altLang="it-IT" sz="1600" dirty="0"/>
              <a:t> </a:t>
            </a:r>
            <a:r>
              <a:rPr lang="en-GB" altLang="it-IT" sz="1600" dirty="0" err="1"/>
              <a:t>nel</a:t>
            </a:r>
            <a:r>
              <a:rPr lang="en-GB" altLang="it-IT" sz="1600" dirty="0"/>
              <a:t>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C:\Users\Sgnarfraus\Desktop\fig romito per caa\Blockley et al _Fig 1 flat.tif">
            <a:extLst>
              <a:ext uri="{FF2B5EF4-FFF2-40B4-BE49-F238E27FC236}">
                <a16:creationId xmlns:a16="http://schemas.microsoft.com/office/drawing/2014/main" id="{B62751E5-CC17-4FE8-A846-F188C991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3" y="0"/>
            <a:ext cx="4953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04744F5-61DD-4C1E-85AB-73C2A4CFAEEF}"/>
              </a:ext>
            </a:extLst>
          </p:cNvPr>
          <p:cNvGrpSpPr/>
          <p:nvPr/>
        </p:nvGrpSpPr>
        <p:grpSpPr>
          <a:xfrm>
            <a:off x="3936995" y="2667000"/>
            <a:ext cx="4724400" cy="4191001"/>
            <a:chOff x="3936995" y="2667000"/>
            <a:chExt cx="4724400" cy="4191001"/>
          </a:xfrm>
        </p:grpSpPr>
        <p:pic>
          <p:nvPicPr>
            <p:cNvPr id="17412" name="Picture 5" descr="C:\Users\Sgnarfraus\Desktop\fig romito per caa\Blockley et al _Fig 1 flat.tif">
              <a:extLst>
                <a:ext uri="{FF2B5EF4-FFF2-40B4-BE49-F238E27FC236}">
                  <a16:creationId xmlns:a16="http://schemas.microsoft.com/office/drawing/2014/main" id="{35AF29D9-D3AD-44CF-A199-5F40587F3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795" y="4816476"/>
              <a:ext cx="1905000" cy="2041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13BBC985-862A-49FC-BEEB-D559EDBD9288}"/>
                </a:ext>
              </a:extLst>
            </p:cNvPr>
            <p:cNvCxnSpPr/>
            <p:nvPr/>
          </p:nvCxnSpPr>
          <p:spPr>
            <a:xfrm flipH="1" flipV="1">
              <a:off x="3936995" y="2667000"/>
              <a:ext cx="1828800" cy="2438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D232971E-EECD-4F6F-A409-4C3D1D1A7F31}"/>
                </a:ext>
              </a:extLst>
            </p:cNvPr>
            <p:cNvCxnSpPr/>
            <p:nvPr/>
          </p:nvCxnSpPr>
          <p:spPr>
            <a:xfrm flipV="1">
              <a:off x="7670795" y="4953000"/>
              <a:ext cx="9906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587D9F81-0E3F-42E3-A218-05CB90538502}"/>
              </a:ext>
            </a:extLst>
          </p:cNvPr>
          <p:cNvGrpSpPr/>
          <p:nvPr/>
        </p:nvGrpSpPr>
        <p:grpSpPr>
          <a:xfrm>
            <a:off x="6603995" y="3200400"/>
            <a:ext cx="5486400" cy="3413126"/>
            <a:chOff x="6603995" y="3200400"/>
            <a:chExt cx="5486400" cy="3413126"/>
          </a:xfrm>
        </p:grpSpPr>
        <p:pic>
          <p:nvPicPr>
            <p:cNvPr id="17409" name="Picture 1">
              <a:extLst>
                <a:ext uri="{FF2B5EF4-FFF2-40B4-BE49-F238E27FC236}">
                  <a16:creationId xmlns:a16="http://schemas.microsoft.com/office/drawing/2014/main" id="{A5689C37-D098-4E1A-8A2A-7685FA73B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195" y="3657601"/>
              <a:ext cx="3886200" cy="2955925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84C1BB5C-5F49-4A9D-9593-CBA5C1CCD3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603995" y="3200400"/>
              <a:ext cx="1600200" cy="685800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3F91EBFC-B3E2-4A6E-AF13-4C9C257C9ABD}"/>
              </a:ext>
            </a:extLst>
          </p:cNvPr>
          <p:cNvGrpSpPr/>
          <p:nvPr/>
        </p:nvGrpSpPr>
        <p:grpSpPr>
          <a:xfrm>
            <a:off x="6854372" y="14514"/>
            <a:ext cx="2935510" cy="1638300"/>
            <a:chOff x="7086596" y="0"/>
            <a:chExt cx="2935510" cy="1638300"/>
          </a:xfrm>
        </p:grpSpPr>
        <p:pic>
          <p:nvPicPr>
            <p:cNvPr id="17413" name="Picture 7" descr="C:\Users\Sgnarfraus\Desktop\fig romito per caa\romito 011.jpg">
              <a:extLst>
                <a:ext uri="{FF2B5EF4-FFF2-40B4-BE49-F238E27FC236}">
                  <a16:creationId xmlns:a16="http://schemas.microsoft.com/office/drawing/2014/main" id="{AA7AC766-D924-4388-B652-79A71F050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106" y="0"/>
              <a:ext cx="2286000" cy="16383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9D525FDB-430C-47A5-A0E3-8318D41AEB27}"/>
                </a:ext>
              </a:extLst>
            </p:cNvPr>
            <p:cNvCxnSpPr/>
            <p:nvPr/>
          </p:nvCxnSpPr>
          <p:spPr>
            <a:xfrm flipH="1">
              <a:off x="7086596" y="704848"/>
              <a:ext cx="6096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5923EEFB-42F7-441C-B15E-970AF3D6DEAE}"/>
              </a:ext>
            </a:extLst>
          </p:cNvPr>
          <p:cNvSpPr/>
          <p:nvPr/>
        </p:nvSpPr>
        <p:spPr>
          <a:xfrm>
            <a:off x="0" y="126455"/>
            <a:ext cx="3128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Grotta</a:t>
            </a:r>
            <a:r>
              <a:rPr lang="en-US" sz="2400" b="1" dirty="0"/>
              <a:t> del </a:t>
            </a:r>
            <a:r>
              <a:rPr lang="en-US" sz="2400" b="1" dirty="0" err="1"/>
              <a:t>Romito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Papasidero</a:t>
            </a:r>
            <a:r>
              <a:rPr lang="en-US" sz="2400" b="1" dirty="0"/>
              <a:t> – Cosenza)</a:t>
            </a:r>
          </a:p>
          <a:p>
            <a:endParaRPr lang="en-US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41B41C-D1C3-4EF2-9A0B-862CE49D86E6}"/>
              </a:ext>
            </a:extLst>
          </p:cNvPr>
          <p:cNvSpPr txBox="1"/>
          <p:nvPr/>
        </p:nvSpPr>
        <p:spPr>
          <a:xfrm>
            <a:off x="9971314" y="350030"/>
            <a:ext cx="10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La grotta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733AEE-B3D8-4581-8283-65D37074A939}"/>
              </a:ext>
            </a:extLst>
          </p:cNvPr>
          <p:cNvSpPr txBox="1"/>
          <p:nvPr/>
        </p:nvSpPr>
        <p:spPr>
          <a:xfrm>
            <a:off x="9605993" y="3151289"/>
            <a:ext cx="9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riparo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07F548-245A-406F-94CA-EB6A63FE612D}"/>
              </a:ext>
            </a:extLst>
          </p:cNvPr>
          <p:cNvSpPr txBox="1"/>
          <p:nvPr/>
        </p:nvSpPr>
        <p:spPr>
          <a:xfrm>
            <a:off x="61059" y="3200400"/>
            <a:ext cx="3132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Oggi: due ambienti separati:</a:t>
            </a:r>
          </a:p>
          <a:p>
            <a:r>
              <a:rPr lang="it-IT" sz="2000" dirty="0"/>
              <a:t>la grotta e il riparo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B6703EED-99E4-4BA1-9EE4-376331E71374}"/>
              </a:ext>
            </a:extLst>
          </p:cNvPr>
          <p:cNvGrpSpPr/>
          <p:nvPr/>
        </p:nvGrpSpPr>
        <p:grpSpPr>
          <a:xfrm>
            <a:off x="2888343" y="1164545"/>
            <a:ext cx="9144000" cy="5268912"/>
            <a:chOff x="1524000" y="293688"/>
            <a:chExt cx="9144000" cy="5268912"/>
          </a:xfrm>
        </p:grpSpPr>
        <p:pic>
          <p:nvPicPr>
            <p:cNvPr id="19458" name="Picture 17" descr="C:\Users\Sgnarfraus\Desktop\fig romito per caa\Blockley et al _Fig 1 flat.tif">
              <a:extLst>
                <a:ext uri="{FF2B5EF4-FFF2-40B4-BE49-F238E27FC236}">
                  <a16:creationId xmlns:a16="http://schemas.microsoft.com/office/drawing/2014/main" id="{3669D5C2-F786-4288-870C-1200F2A3B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93688"/>
              <a:ext cx="9144000" cy="526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01B7ACB1-7C70-4148-9FBC-D26E29890C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92900">
              <a:off x="1771650" y="592138"/>
              <a:ext cx="2897188" cy="3389312"/>
            </a:xfrm>
            <a:prstGeom prst="ellipse">
              <a:avLst/>
            </a:prstGeom>
            <a:solidFill>
              <a:srgbClr val="FF0000">
                <a:alpha val="47842"/>
              </a:srgbClr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chemeClr val="lt1"/>
                </a:solidFill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198C9D2-F134-488D-BC80-1A50FBAAAA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91500" y="38100"/>
              <a:ext cx="152400" cy="4800600"/>
            </a:xfrm>
            <a:prstGeom prst="ellipse">
              <a:avLst/>
            </a:prstGeom>
            <a:solidFill>
              <a:srgbClr val="FF0000">
                <a:alpha val="47842"/>
              </a:srgbClr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</a:endParaRPr>
            </a:p>
          </p:txBody>
        </p:sp>
      </p:grpSp>
      <p:sp>
        <p:nvSpPr>
          <p:cNvPr id="19461" name="CasellaDiTesto 9">
            <a:extLst>
              <a:ext uri="{FF2B5EF4-FFF2-40B4-BE49-F238E27FC236}">
                <a16:creationId xmlns:a16="http://schemas.microsoft.com/office/drawing/2014/main" id="{A3DB91A2-E3EB-48ED-B41B-84AF7BBC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13" y="2847591"/>
            <a:ext cx="2351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dirty="0"/>
              <a:t>Durante il Paleolitico:</a:t>
            </a:r>
          </a:p>
          <a:p>
            <a:r>
              <a:rPr lang="it-IT" altLang="it-IT" dirty="0"/>
              <a:t>un unico grande</a:t>
            </a:r>
          </a:p>
          <a:p>
            <a:r>
              <a:rPr lang="it-IT" altLang="it-IT" dirty="0"/>
              <a:t>spazio abitativo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30BC4C4-9135-4F25-9B8E-704A78A59277}"/>
              </a:ext>
            </a:extLst>
          </p:cNvPr>
          <p:cNvSpPr/>
          <p:nvPr/>
        </p:nvSpPr>
        <p:spPr>
          <a:xfrm>
            <a:off x="0" y="126455"/>
            <a:ext cx="3128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Grotta</a:t>
            </a:r>
            <a:r>
              <a:rPr lang="en-US" sz="2400" b="1" dirty="0"/>
              <a:t> del </a:t>
            </a:r>
            <a:r>
              <a:rPr lang="en-US" sz="2400" b="1" dirty="0" err="1"/>
              <a:t>Romito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Papasidero</a:t>
            </a:r>
            <a:r>
              <a:rPr lang="en-US" sz="2400" b="1" dirty="0"/>
              <a:t> – Cosenza)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E9FE9CFE-D7E6-4200-9C99-9CFCBB04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24" y="1166304"/>
            <a:ext cx="4504084" cy="4058610"/>
          </a:xfrm>
          <a:prstGeom prst="rect">
            <a:avLst/>
          </a:prstGeom>
          <a:noFill/>
          <a:ln w="38160">
            <a:solidFill>
              <a:srgbClr val="00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2">
            <a:extLst>
              <a:ext uri="{FF2B5EF4-FFF2-40B4-BE49-F238E27FC236}">
                <a16:creationId xmlns:a16="http://schemas.microsoft.com/office/drawing/2014/main" id="{EA19CAAC-A0BF-409C-90E8-6EFF0132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267" y="2386013"/>
            <a:ext cx="5029200" cy="4471987"/>
          </a:xfrm>
          <a:prstGeom prst="rect">
            <a:avLst/>
          </a:prstGeom>
          <a:noFill/>
          <a:ln w="38160">
            <a:solidFill>
              <a:srgbClr val="00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2A8821-D9F2-4B3B-9B95-BB156041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456" y="326509"/>
            <a:ext cx="32281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Indagini geoelettriche</a:t>
            </a:r>
          </a:p>
          <a:p>
            <a:pPr eaLnBrk="1" hangingPunct="1"/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(in collaborazione con F. </a:t>
            </a:r>
            <a:r>
              <a:rPr lang="it-IT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Mazzarocchi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C98C19-D950-4C29-9E4A-E8EA0C6A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661025"/>
            <a:ext cx="2335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Elettrotomografia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5D9CDC-9BB9-44A9-8D6D-4BDB8444D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6915" y="896073"/>
            <a:ext cx="2989942" cy="22995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656DA0-752F-4A4E-B3BA-BFFF57D9E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9355" y="3862844"/>
            <a:ext cx="3476606" cy="243840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76A5C8C-5A0B-474E-BEDA-5F09FA6E3C6C}"/>
              </a:ext>
            </a:extLst>
          </p:cNvPr>
          <p:cNvSpPr/>
          <p:nvPr/>
        </p:nvSpPr>
        <p:spPr>
          <a:xfrm>
            <a:off x="0" y="126455"/>
            <a:ext cx="3128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Grotta</a:t>
            </a:r>
            <a:r>
              <a:rPr lang="en-US" sz="2400" b="1" dirty="0"/>
              <a:t> del </a:t>
            </a:r>
            <a:r>
              <a:rPr lang="en-US" sz="2400" b="1" dirty="0" err="1"/>
              <a:t>Romito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Papasidero</a:t>
            </a:r>
            <a:r>
              <a:rPr lang="en-US" sz="2400" b="1" dirty="0"/>
              <a:t> – Cosenza)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479</Words>
  <Application>Microsoft Office PowerPoint</Application>
  <PresentationFormat>Widescreen</PresentationFormat>
  <Paragraphs>107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Franklin Gothic Medium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lo vetro</dc:creator>
  <cp:lastModifiedBy>domenico lo vetro</cp:lastModifiedBy>
  <cp:revision>32</cp:revision>
  <dcterms:created xsi:type="dcterms:W3CDTF">2018-10-19T10:37:57Z</dcterms:created>
  <dcterms:modified xsi:type="dcterms:W3CDTF">2018-10-29T12:51:57Z</dcterms:modified>
</cp:coreProperties>
</file>