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42"/>
  </p:notesMasterIdLst>
  <p:sldIdLst>
    <p:sldId id="256" r:id="rId2"/>
    <p:sldId id="257" r:id="rId3"/>
    <p:sldId id="353" r:id="rId4"/>
    <p:sldId id="363" r:id="rId5"/>
    <p:sldId id="366" r:id="rId6"/>
    <p:sldId id="365" r:id="rId7"/>
    <p:sldId id="364" r:id="rId8"/>
    <p:sldId id="354" r:id="rId9"/>
    <p:sldId id="369" r:id="rId10"/>
    <p:sldId id="368" r:id="rId11"/>
    <p:sldId id="258" r:id="rId12"/>
    <p:sldId id="300" r:id="rId13"/>
    <p:sldId id="278" r:id="rId14"/>
    <p:sldId id="329" r:id="rId15"/>
    <p:sldId id="356" r:id="rId16"/>
    <p:sldId id="362" r:id="rId17"/>
    <p:sldId id="361" r:id="rId18"/>
    <p:sldId id="367" r:id="rId19"/>
    <p:sldId id="325" r:id="rId20"/>
    <p:sldId id="298" r:id="rId21"/>
    <p:sldId id="320" r:id="rId22"/>
    <p:sldId id="321" r:id="rId23"/>
    <p:sldId id="322" r:id="rId24"/>
    <p:sldId id="323" r:id="rId25"/>
    <p:sldId id="286" r:id="rId26"/>
    <p:sldId id="259" r:id="rId27"/>
    <p:sldId id="352" r:id="rId28"/>
    <p:sldId id="355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7" r:id="rId38"/>
    <p:sldId id="358" r:id="rId39"/>
    <p:sldId id="359" r:id="rId40"/>
    <p:sldId id="36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84752"/>
    <a:srgbClr val="21FF06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9880" autoAdjust="0"/>
    <p:restoredTop sz="96667" autoAdjust="0"/>
  </p:normalViewPr>
  <p:slideViewPr>
    <p:cSldViewPr snapToGrid="0">
      <p:cViewPr>
        <p:scale>
          <a:sx n="75" d="100"/>
          <a:sy n="75" d="100"/>
        </p:scale>
        <p:origin x="-304" y="-6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D37E8-8E51-418B-8823-A641CC3C3344}" type="datetimeFigureOut">
              <a:rPr lang="it-IT" smtClean="0"/>
              <a:pPr/>
              <a:t>10/29/18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C0AC3-8B7C-43FB-9B2C-7568B548C2F7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34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D074BD-4878-46ED-9559-918E96E18E64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1616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D074BD-4878-46ED-9559-918E96E18E64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56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9" y="2130431"/>
            <a:ext cx="10361084" cy="146843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609609" y="6356353"/>
            <a:ext cx="2842684" cy="363539"/>
          </a:xfrm>
        </p:spPr>
        <p:txBody>
          <a:bodyPr/>
          <a:lstStyle>
            <a:lvl1pPr>
              <a:defRPr/>
            </a:lvl1pPr>
          </a:lstStyle>
          <a:p>
            <a:fld id="{35822E4F-49EA-4E95-A3EC-68B0D4848A4B}" type="datetime1">
              <a:rPr lang="it-IT" altLang="it-IT"/>
              <a:pPr/>
              <a:t>10/29/18</a:t>
            </a:fld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>
          <a:xfrm>
            <a:off x="8737609" y="6356353"/>
            <a:ext cx="2842684" cy="363539"/>
          </a:xfrm>
        </p:spPr>
        <p:txBody>
          <a:bodyPr/>
          <a:lstStyle>
            <a:lvl1pPr>
              <a:defRPr/>
            </a:lvl1pPr>
          </a:lstStyle>
          <a:p>
            <a:fld id="{72F51969-8E93-4310-B575-43A8E6CC1F21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870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384752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10/29/18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cid:7C086A93-E916-42F8-B9C8-35354AD618CE@in2p3.fr" TargetMode="External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366342" y="0"/>
            <a:ext cx="8825658" cy="86142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Giulio Saracino</a:t>
            </a:r>
          </a:p>
          <a:p>
            <a:pPr algn="r"/>
            <a:r>
              <a:rPr lang="it-IT" dirty="0" smtClean="0">
                <a:solidFill>
                  <a:srgbClr val="FF0000"/>
                </a:solidFill>
              </a:rPr>
              <a:t>UNIVERSITY OF NAPLES FEDERICO II AND INFN</a:t>
            </a:r>
          </a:p>
          <a:p>
            <a:pPr algn="r"/>
            <a:r>
              <a:rPr lang="it-IT" dirty="0" smtClean="0"/>
              <a:t>, </a:t>
            </a:r>
            <a:endParaRPr lang="it-IT" dirty="0"/>
          </a:p>
        </p:txBody>
      </p:sp>
      <p:sp>
        <p:nvSpPr>
          <p:cNvPr id="6" name="TextBox 7"/>
          <p:cNvSpPr txBox="1"/>
          <p:nvPr/>
        </p:nvSpPr>
        <p:spPr>
          <a:xfrm>
            <a:off x="0" y="2037386"/>
            <a:ext cx="1219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 smtClean="0"/>
          </a:p>
          <a:p>
            <a:pPr algn="ctr"/>
            <a:r>
              <a:rPr lang="en-US" sz="2800" dirty="0" err="1" smtClean="0"/>
              <a:t>Giornata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Studio </a:t>
            </a:r>
            <a:r>
              <a:rPr lang="en-US" sz="2800" dirty="0" err="1" smtClean="0"/>
              <a:t>sulla</a:t>
            </a:r>
            <a:r>
              <a:rPr lang="en-US" sz="2800" dirty="0" smtClean="0"/>
              <a:t> </a:t>
            </a:r>
            <a:r>
              <a:rPr lang="en-US" sz="2800" dirty="0" err="1" smtClean="0"/>
              <a:t>Radiografia</a:t>
            </a:r>
            <a:r>
              <a:rPr lang="en-US" sz="2800" dirty="0" smtClean="0"/>
              <a:t> Muonica in </a:t>
            </a:r>
            <a:r>
              <a:rPr lang="en-US" sz="2800" dirty="0" err="1" smtClean="0"/>
              <a:t>ambito</a:t>
            </a:r>
            <a:r>
              <a:rPr lang="en-US" sz="2800" dirty="0" smtClean="0"/>
              <a:t> </a:t>
            </a:r>
            <a:r>
              <a:rPr lang="en-US" sz="2800" dirty="0" err="1" smtClean="0"/>
              <a:t>multidisciplinare</a:t>
            </a:r>
            <a:r>
              <a:rPr lang="en-US" sz="2800" dirty="0" smtClean="0"/>
              <a:t> -</a:t>
            </a:r>
          </a:p>
          <a:p>
            <a:pPr algn="ctr"/>
            <a:r>
              <a:rPr lang="en-US" sz="2800" dirty="0" smtClean="0"/>
              <a:t>FIRENZE 29-30 October 2018</a:t>
            </a:r>
          </a:p>
          <a:p>
            <a:pPr algn="ctr"/>
            <a:r>
              <a:rPr lang="en-US" sz="2800" dirty="0" smtClean="0"/>
              <a:t>Auditorium </a:t>
            </a:r>
            <a:r>
              <a:rPr lang="en-US" sz="2800" dirty="0" err="1" smtClean="0"/>
              <a:t>dell'Ente</a:t>
            </a:r>
            <a:r>
              <a:rPr lang="en-US" sz="2800" dirty="0" smtClean="0"/>
              <a:t> </a:t>
            </a:r>
            <a:r>
              <a:rPr lang="en-US" sz="2800" dirty="0" err="1" smtClean="0"/>
              <a:t>Cassa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</a:t>
            </a:r>
            <a:r>
              <a:rPr lang="en-US" sz="2800" dirty="0" err="1" smtClean="0"/>
              <a:t>Risparmio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Firenze</a:t>
            </a:r>
          </a:p>
          <a:p>
            <a:pPr algn="ctr"/>
            <a:endParaRPr lang="en-US" sz="4400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62965" y="1166007"/>
            <a:ext cx="2296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GSRM2018 </a:t>
            </a:r>
            <a:endParaRPr lang="en-US" sz="36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634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520092" y="57731"/>
            <a:ext cx="8966615" cy="1019919"/>
          </a:xfrm>
        </p:spPr>
        <p:txBody>
          <a:bodyPr/>
          <a:lstStyle/>
          <a:p>
            <a:r>
              <a:rPr lang="it-IT" dirty="0" smtClean="0"/>
              <a:t>MISURA </a:t>
            </a:r>
            <a:r>
              <a:rPr lang="it-IT" dirty="0" err="1" smtClean="0"/>
              <a:t>DI</a:t>
            </a:r>
            <a:r>
              <a:rPr lang="it-IT" dirty="0" smtClean="0"/>
              <a:t> CAVITA'</a:t>
            </a:r>
            <a:br>
              <a:rPr lang="it-IT" dirty="0" smtClean="0"/>
            </a:br>
            <a:r>
              <a:rPr lang="it-IT" dirty="0" smtClean="0"/>
              <a:t>Il laboratorio di Mt </a:t>
            </a:r>
            <a:r>
              <a:rPr lang="it-IT" dirty="0" err="1" smtClean="0"/>
              <a:t>Echia</a:t>
            </a:r>
            <a:endParaRPr lang="it-IT" dirty="0"/>
          </a:p>
        </p:txBody>
      </p:sp>
      <p:sp>
        <p:nvSpPr>
          <p:cNvPr id="11" name="CasellaDiTesto 4"/>
          <p:cNvSpPr txBox="1"/>
          <p:nvPr/>
        </p:nvSpPr>
        <p:spPr>
          <a:xfrm>
            <a:off x="1654455" y="2758480"/>
            <a:ext cx="210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bg1"/>
                </a:solidFill>
              </a:rPr>
              <a:t>Piazza del </a:t>
            </a:r>
            <a:r>
              <a:rPr lang="it-IT" dirty="0" err="1" smtClean="0">
                <a:solidFill>
                  <a:schemeClr val="bg1"/>
                </a:solidFill>
              </a:rPr>
              <a:t>Plebliscito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0"/>
          <p:cNvSpPr txBox="1"/>
          <p:nvPr/>
        </p:nvSpPr>
        <p:spPr>
          <a:xfrm>
            <a:off x="1837680" y="5181467"/>
            <a:ext cx="1358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chemeClr val="bg1"/>
                </a:solidFill>
              </a:rPr>
              <a:t>Monte </a:t>
            </a:r>
            <a:r>
              <a:rPr lang="it-IT" dirty="0" err="1" smtClean="0">
                <a:solidFill>
                  <a:schemeClr val="bg1"/>
                </a:solidFill>
              </a:rPr>
              <a:t>Echia</a:t>
            </a:r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89109" y="1905134"/>
            <a:ext cx="6166570" cy="485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asellaDiTesto 20"/>
          <p:cNvSpPr txBox="1"/>
          <p:nvPr/>
        </p:nvSpPr>
        <p:spPr>
          <a:xfrm>
            <a:off x="0" y="5019928"/>
            <a:ext cx="124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rgbClr val="FFFF00"/>
                </a:solidFill>
              </a:rPr>
              <a:t>Lungomare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3" name="CasellaDiTesto 21"/>
          <p:cNvSpPr txBox="1"/>
          <p:nvPr/>
        </p:nvSpPr>
        <p:spPr>
          <a:xfrm>
            <a:off x="243600" y="1873693"/>
            <a:ext cx="204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rgbClr val="FFFF00"/>
                </a:solidFill>
              </a:rPr>
              <a:t>Piazza del Plebiscito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4" name="CasellaDiTesto 22"/>
          <p:cNvSpPr txBox="1"/>
          <p:nvPr/>
        </p:nvSpPr>
        <p:spPr>
          <a:xfrm>
            <a:off x="491668" y="6005837"/>
            <a:ext cx="162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solidFill>
                  <a:srgbClr val="FFFF00"/>
                </a:solidFill>
              </a:rPr>
              <a:t>Castel dell’ Ovo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833" t="10680" r="14833" b="10507"/>
          <a:stretch/>
        </p:blipFill>
        <p:spPr>
          <a:xfrm>
            <a:off x="5363244" y="4381331"/>
            <a:ext cx="6816744" cy="238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272783" y="1731940"/>
            <a:ext cx="5406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Collina</a:t>
            </a:r>
            <a:r>
              <a:rPr lang="en-US" sz="3200" dirty="0" smtClean="0"/>
              <a:t> in </a:t>
            </a:r>
            <a:r>
              <a:rPr lang="en-US" sz="3200" dirty="0" err="1" smtClean="0"/>
              <a:t>Tufo</a:t>
            </a:r>
            <a:r>
              <a:rPr lang="en-US" sz="3200" dirty="0" smtClean="0"/>
              <a:t>, </a:t>
            </a:r>
            <a:r>
              <a:rPr lang="en-US" sz="3200" dirty="0" err="1" smtClean="0"/>
              <a:t>l'antica</a:t>
            </a:r>
            <a:r>
              <a:rPr lang="en-US" sz="3200" dirty="0" smtClean="0"/>
              <a:t> </a:t>
            </a:r>
            <a:r>
              <a:rPr lang="en-US" sz="3200" dirty="0" err="1" smtClean="0"/>
              <a:t>Palelopoli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circa 60 </a:t>
            </a:r>
            <a:r>
              <a:rPr lang="en-US" sz="3200" dirty="0" err="1" smtClean="0"/>
              <a:t>m</a:t>
            </a:r>
            <a:r>
              <a:rPr lang="en-US" sz="3200" dirty="0" smtClean="0"/>
              <a:t> </a:t>
            </a:r>
            <a:r>
              <a:rPr lang="en-US" sz="3200" dirty="0" err="1" smtClean="0"/>
              <a:t>di</a:t>
            </a:r>
            <a:r>
              <a:rPr lang="en-US" sz="3200" dirty="0" smtClean="0"/>
              <a:t> </a:t>
            </a:r>
            <a:r>
              <a:rPr lang="en-US" sz="3200" dirty="0" err="1" smtClean="0"/>
              <a:t>altezza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err="1" smtClean="0"/>
              <a:t>ricca</a:t>
            </a:r>
            <a:r>
              <a:rPr lang="en-US" sz="3200" dirty="0" smtClean="0"/>
              <a:t> </a:t>
            </a:r>
            <a:r>
              <a:rPr lang="en-US" sz="3200" dirty="0" err="1" smtClean="0"/>
              <a:t>di</a:t>
            </a:r>
            <a:r>
              <a:rPr lang="en-US" sz="3200" dirty="0" smtClean="0"/>
              <a:t> </a:t>
            </a:r>
            <a:r>
              <a:rPr lang="en-US" sz="3200" dirty="0" err="1" smtClean="0"/>
              <a:t>cavità</a:t>
            </a:r>
            <a:r>
              <a:rPr lang="en-US" sz="3200" dirty="0" smtClean="0"/>
              <a:t> </a:t>
            </a:r>
            <a:r>
              <a:rPr lang="en-US" sz="3200" dirty="0" err="1" smtClean="0"/>
              <a:t>antropiche</a:t>
            </a:r>
            <a:endParaRPr lang="en-US" sz="3200" dirty="0"/>
          </a:p>
        </p:txBody>
      </p:sp>
      <p:pic>
        <p:nvPicPr>
          <p:cNvPr id="13" name="Picture 12" descr="LogoMETROPOLI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821" y="8711979"/>
            <a:ext cx="1935358" cy="1101812"/>
          </a:xfrm>
          <a:prstGeom prst="rect">
            <a:avLst/>
          </a:prstGeom>
        </p:spPr>
      </p:pic>
      <p:pic>
        <p:nvPicPr>
          <p:cNvPr id="14" name="Picture 4" descr="Screen Shot 2016-11-04 at 09.22.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695" y="9586007"/>
            <a:ext cx="1554287" cy="455567"/>
          </a:xfrm>
          <a:prstGeom prst="rect">
            <a:avLst/>
          </a:prstGeom>
        </p:spPr>
      </p:pic>
      <p:pic>
        <p:nvPicPr>
          <p:cNvPr id="15" name="Picture 7" descr="Screen Shot 2016-11-04 at 08.59.0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852" y="9060974"/>
            <a:ext cx="1811150" cy="635078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889695" y="8506801"/>
            <a:ext cx="1136522" cy="75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08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 descr="Cister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1" y="1416072"/>
            <a:ext cx="5478447" cy="1884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olo 5"/>
          <p:cNvSpPr>
            <a:spLocks noGrp="1"/>
          </p:cNvSpPr>
          <p:nvPr>
            <p:ph type="title"/>
          </p:nvPr>
        </p:nvSpPr>
        <p:spPr>
          <a:xfrm>
            <a:off x="0" y="-11335"/>
            <a:ext cx="12192000" cy="774197"/>
          </a:xfrm>
        </p:spPr>
        <p:txBody>
          <a:bodyPr/>
          <a:lstStyle/>
          <a:p>
            <a:r>
              <a:rPr lang="it-IT" dirty="0" smtClean="0"/>
              <a:t>GALLERIA BORBONICA</a:t>
            </a:r>
            <a:endParaRPr lang="it-IT" dirty="0"/>
          </a:p>
        </p:txBody>
      </p:sp>
      <p:pic>
        <p:nvPicPr>
          <p:cNvPr id="45" name="Picture 2" descr="!cid_C859C838-F849-4C02-973C-EA33FD786770@homenet_telecomital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563" y="3148965"/>
            <a:ext cx="5239908" cy="3491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4" descr="!cid_702C66CC-02EB-487E-A46F-2018781E9CC0@homenet_telecomitalia.jpg"/>
          <p:cNvPicPr>
            <a:picLocks noChangeAspect="1"/>
          </p:cNvPicPr>
          <p:nvPr/>
        </p:nvPicPr>
        <p:blipFill rotWithShape="1">
          <a:blip r:embed="rId4"/>
          <a:srcRect l="8139" r="15891" b="25886"/>
          <a:stretch/>
        </p:blipFill>
        <p:spPr>
          <a:xfrm>
            <a:off x="8140424" y="1416072"/>
            <a:ext cx="3486093" cy="22661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238541" y="3566278"/>
            <a:ext cx="422214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Realizzata nel 1853 da Ferdinando II re delle due </a:t>
            </a:r>
            <a:r>
              <a:rPr lang="it-IT" dirty="0" err="1" smtClean="0"/>
              <a:t>Sicilie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Ristrutturata in tempi recenti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Numerose strutture conosciute o da riscoprire</a:t>
            </a:r>
          </a:p>
          <a:p>
            <a:pPr marL="285750" indent="-285750"/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85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74197"/>
          </a:xfrm>
        </p:spPr>
        <p:txBody>
          <a:bodyPr/>
          <a:lstStyle/>
          <a:p>
            <a:r>
              <a:rPr lang="it-IT" dirty="0" smtClean="0"/>
              <a:t>Il primo test: individuare una cavità nota</a:t>
            </a:r>
            <a:endParaRPr lang="it-IT" dirty="0"/>
          </a:p>
        </p:txBody>
      </p:sp>
      <p:grpSp>
        <p:nvGrpSpPr>
          <p:cNvPr id="43" name="Group 42"/>
          <p:cNvGrpSpPr/>
          <p:nvPr/>
        </p:nvGrpSpPr>
        <p:grpSpPr>
          <a:xfrm>
            <a:off x="0" y="1539512"/>
            <a:ext cx="12192000" cy="5223366"/>
            <a:chOff x="0" y="1578000"/>
            <a:chExt cx="12192000" cy="5223366"/>
          </a:xfrm>
        </p:grpSpPr>
        <p:pic>
          <p:nvPicPr>
            <p:cNvPr id="44" name="Picture 43" descr="PiantineGalleri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38300"/>
              <a:ext cx="12192000" cy="47498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V="1">
              <a:off x="8553373" y="3772065"/>
              <a:ext cx="4071600" cy="748800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>
              <a:stCxn id="47" idx="2"/>
            </p:cNvCxnSpPr>
            <p:nvPr/>
          </p:nvCxnSpPr>
          <p:spPr>
            <a:xfrm rot="5400000">
              <a:off x="6668213" y="3034598"/>
              <a:ext cx="2387601" cy="213069"/>
            </a:xfrm>
            <a:prstGeom prst="straightConnector1">
              <a:avLst/>
            </a:prstGeom>
            <a:ln>
              <a:solidFill>
                <a:srgbClr val="FF66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448250" y="1578000"/>
              <a:ext cx="1040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Chamber</a:t>
              </a:r>
              <a:endParaRPr lang="en-US" dirty="0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rot="16200000" flipV="1">
              <a:off x="7489023" y="5752320"/>
              <a:ext cx="532896" cy="1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085204" y="5923002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Detector</a:t>
              </a:r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783731" y="4942935"/>
              <a:ext cx="9841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detector</a:t>
              </a: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776088" y="4150266"/>
              <a:ext cx="12192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ceiling</a:t>
              </a:r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776087" y="2650064"/>
              <a:ext cx="13312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surface area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819518" y="4961465"/>
              <a:ext cx="4186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10 </a:t>
              </a:r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794118" y="4150266"/>
              <a:ext cx="4186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25 </a:t>
              </a:r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718211" y="2648467"/>
              <a:ext cx="4186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45</a:t>
              </a:r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804998" y="4519597"/>
              <a:ext cx="4186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20</a:t>
              </a:r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806309" y="4536531"/>
              <a:ext cx="6335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floor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952371" y="1999736"/>
              <a:ext cx="849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</a:t>
              </a:r>
              <a:r>
                <a:rPr lang="en-US" dirty="0" smtClean="0"/>
                <a:t> </a:t>
              </a:r>
              <a:r>
                <a:rPr lang="en-US" dirty="0" err="1" smtClean="0"/>
                <a:t>a.s.l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grpSp>
          <p:nvGrpSpPr>
            <p:cNvPr id="59" name="Group 37"/>
            <p:cNvGrpSpPr/>
            <p:nvPr/>
          </p:nvGrpSpPr>
          <p:grpSpPr>
            <a:xfrm>
              <a:off x="1723895" y="6292334"/>
              <a:ext cx="907733" cy="509032"/>
              <a:chOff x="1292921" y="6292334"/>
              <a:chExt cx="680800" cy="509032"/>
            </a:xfrm>
          </p:grpSpPr>
          <p:grpSp>
            <p:nvGrpSpPr>
              <p:cNvPr id="61" name="Group 35"/>
              <p:cNvGrpSpPr/>
              <p:nvPr/>
            </p:nvGrpSpPr>
            <p:grpSpPr>
              <a:xfrm>
                <a:off x="1342133" y="6292334"/>
                <a:ext cx="631588" cy="180000"/>
                <a:chOff x="1342133" y="6292334"/>
                <a:chExt cx="631588" cy="180000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>
                  <a:off x="1342133" y="6388100"/>
                  <a:ext cx="6300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 rot="16200000">
                  <a:off x="1252927" y="6381540"/>
                  <a:ext cx="1800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rot="16200000">
                  <a:off x="1882927" y="6381540"/>
                  <a:ext cx="1800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TextBox 61"/>
              <p:cNvSpPr txBox="1"/>
              <p:nvPr/>
            </p:nvSpPr>
            <p:spPr>
              <a:xfrm>
                <a:off x="1292921" y="6432034"/>
                <a:ext cx="4914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 </a:t>
                </a:r>
                <a:r>
                  <a:rPr lang="en-US" dirty="0" err="1" smtClean="0"/>
                  <a:t>m</a:t>
                </a:r>
                <a:endParaRPr lang="en-US" dirty="0"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0885077" y="5826004"/>
              <a:ext cx="1004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Sea level</a:t>
              </a: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66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3"/>
          <p:cNvSpPr txBox="1"/>
          <p:nvPr/>
        </p:nvSpPr>
        <p:spPr>
          <a:xfrm>
            <a:off x="4322816" y="3623233"/>
            <a:ext cx="7350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Utilizzando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rilievi</a:t>
            </a:r>
            <a:r>
              <a:rPr lang="en-GB" dirty="0" smtClean="0"/>
              <a:t> 3D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ambienti</a:t>
            </a:r>
            <a:r>
              <a:rPr lang="en-GB" dirty="0" smtClean="0"/>
              <a:t> </a:t>
            </a:r>
            <a:r>
              <a:rPr lang="en-GB" dirty="0" err="1" smtClean="0"/>
              <a:t>è</a:t>
            </a:r>
            <a:r>
              <a:rPr lang="en-GB" dirty="0" smtClean="0"/>
              <a:t> </a:t>
            </a:r>
            <a:r>
              <a:rPr lang="en-GB" dirty="0" err="1" smtClean="0"/>
              <a:t>possibile</a:t>
            </a:r>
            <a:r>
              <a:rPr lang="en-GB" dirty="0" smtClean="0"/>
              <a:t> </a:t>
            </a:r>
            <a:r>
              <a:rPr lang="en-GB" dirty="0" err="1" smtClean="0"/>
              <a:t>calcolare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segnale</a:t>
            </a:r>
            <a:r>
              <a:rPr lang="en-GB" dirty="0" smtClean="0"/>
              <a:t> </a:t>
            </a:r>
            <a:r>
              <a:rPr lang="en-GB" dirty="0" err="1" smtClean="0"/>
              <a:t>atteso</a:t>
            </a:r>
            <a:r>
              <a:rPr lang="en-GB" dirty="0" smtClean="0"/>
              <a:t> </a:t>
            </a:r>
            <a:r>
              <a:rPr lang="en-GB" dirty="0" err="1" smtClean="0"/>
              <a:t>dovuto</a:t>
            </a:r>
            <a:r>
              <a:rPr lang="en-GB" dirty="0" smtClean="0"/>
              <a:t> </a:t>
            </a:r>
            <a:r>
              <a:rPr lang="en-GB" dirty="0" err="1" smtClean="0"/>
              <a:t>alla</a:t>
            </a:r>
            <a:r>
              <a:rPr lang="en-GB" dirty="0" smtClean="0"/>
              <a:t> sola camera </a:t>
            </a:r>
            <a:r>
              <a:rPr lang="en-GB" dirty="0" err="1" smtClean="0"/>
              <a:t>di</a:t>
            </a:r>
            <a:r>
              <a:rPr lang="en-GB" dirty="0" smtClean="0"/>
              <a:t> test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1959" t="31340" r="40696" b="11065"/>
          <a:stretch/>
        </p:blipFill>
        <p:spPr>
          <a:xfrm>
            <a:off x="631596" y="3626809"/>
            <a:ext cx="3447637" cy="299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olo 5"/>
          <p:cNvSpPr txBox="1">
            <a:spLocks/>
          </p:cNvSpPr>
          <p:nvPr/>
        </p:nvSpPr>
        <p:spPr>
          <a:xfrm>
            <a:off x="0" y="0"/>
            <a:ext cx="10440063" cy="10262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 smtClean="0"/>
              <a:t>Calcolo del segnale atteso</a:t>
            </a:r>
            <a:endParaRPr lang="it-IT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420116" y="6243138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Detector</a:t>
            </a:r>
            <a:endParaRPr lang="it-IT" sz="1400" dirty="0"/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1868037" y="6065165"/>
            <a:ext cx="814002" cy="1779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9124" y="788994"/>
            <a:ext cx="9573152" cy="2386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36374" y="2165534"/>
            <a:ext cx="15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segnale atteso</a:t>
            </a:r>
            <a:endParaRPr lang="it-IT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45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1959" t="31340" r="40696" b="11065"/>
          <a:stretch/>
        </p:blipFill>
        <p:spPr>
          <a:xfrm>
            <a:off x="554633" y="3751729"/>
            <a:ext cx="3447637" cy="299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4320" y="840408"/>
            <a:ext cx="11603336" cy="289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olo 5"/>
          <p:cNvSpPr txBox="1">
            <a:spLocks/>
          </p:cNvSpPr>
          <p:nvPr/>
        </p:nvSpPr>
        <p:spPr>
          <a:xfrm>
            <a:off x="1058292" y="0"/>
            <a:ext cx="9381771" cy="10262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000" dirty="0" smtClean="0"/>
              <a:t>Confronto segnale atteso e misura</a:t>
            </a:r>
            <a:endParaRPr lang="it-IT" sz="4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610584" y="6471738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Detector</a:t>
            </a:r>
            <a:endParaRPr lang="it-IT" sz="1400" dirty="0"/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3364330" y="4547545"/>
            <a:ext cx="1646456" cy="16301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rot="10800000">
            <a:off x="1721498" y="6181742"/>
            <a:ext cx="1605902" cy="396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45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74197"/>
          </a:xfrm>
        </p:spPr>
        <p:txBody>
          <a:bodyPr/>
          <a:lstStyle/>
          <a:p>
            <a:r>
              <a:rPr lang="it-IT" dirty="0" smtClean="0"/>
              <a:t>Confronto tra i segnali attesi e le misure</a:t>
            </a:r>
            <a:endParaRPr lang="it-IT" dirty="0"/>
          </a:p>
        </p:txBody>
      </p:sp>
      <p:pic>
        <p:nvPicPr>
          <p:cNvPr id="2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6423" y="2533861"/>
            <a:ext cx="11603336" cy="289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Ovale 1"/>
          <p:cNvSpPr/>
          <p:nvPr/>
        </p:nvSpPr>
        <p:spPr>
          <a:xfrm>
            <a:off x="1588172" y="2812558"/>
            <a:ext cx="209349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4"/>
          <p:cNvSpPr/>
          <p:nvPr/>
        </p:nvSpPr>
        <p:spPr>
          <a:xfrm>
            <a:off x="1780675" y="4111969"/>
            <a:ext cx="1022684" cy="1167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2070100" y="1828800"/>
            <a:ext cx="802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Due segnali non corrispondono a cavità conosciute</a:t>
            </a:r>
            <a:endParaRPr lang="it-IT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102100" y="2273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66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74197"/>
          </a:xfrm>
        </p:spPr>
        <p:txBody>
          <a:bodyPr/>
          <a:lstStyle/>
          <a:p>
            <a:r>
              <a:rPr lang="it-IT" dirty="0" smtClean="0"/>
              <a:t>Punti di osservazione</a:t>
            </a:r>
            <a:endParaRPr lang="it-IT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823" y="1518002"/>
            <a:ext cx="8270150" cy="5339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015" y="3898900"/>
            <a:ext cx="2203985" cy="2959100"/>
          </a:xfrm>
          <a:prstGeom prst="rect">
            <a:avLst/>
          </a:prstGeom>
        </p:spPr>
      </p:pic>
      <p:pic>
        <p:nvPicPr>
          <p:cNvPr id="6" name="Picture 5" descr="_DSC4402_reduc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0692"/>
            <a:ext cx="3474061" cy="23015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248400" y="5181600"/>
            <a:ext cx="3742267" cy="220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3522133" y="4842933"/>
            <a:ext cx="711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572933" y="3488268"/>
            <a:ext cx="2895600" cy="474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916348" y="3818235"/>
            <a:ext cx="10969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MIMA</a:t>
            </a:r>
            <a:endParaRPr lang="it-IT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46200" y="48006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MURAY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66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74197"/>
          </a:xfrm>
        </p:spPr>
        <p:txBody>
          <a:bodyPr/>
          <a:lstStyle/>
          <a:p>
            <a:r>
              <a:rPr lang="it-IT" dirty="0" smtClean="0"/>
              <a:t>SEGNALI DAI PUNTI </a:t>
            </a:r>
            <a:r>
              <a:rPr lang="it-IT" dirty="0" err="1" smtClean="0"/>
              <a:t>DI</a:t>
            </a:r>
            <a:r>
              <a:rPr lang="it-IT" dirty="0" smtClean="0"/>
              <a:t> OSSERVAZIONE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39" y="863600"/>
            <a:ext cx="6794812" cy="59943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870" y="1290935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4078" y="3246735"/>
            <a:ext cx="572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it-IT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0278" y="5215235"/>
            <a:ext cx="572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it-IT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66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74197"/>
          </a:xfrm>
        </p:spPr>
        <p:txBody>
          <a:bodyPr/>
          <a:lstStyle/>
          <a:p>
            <a:r>
              <a:rPr lang="it-IT" dirty="0" smtClean="0"/>
              <a:t>RICOSTRUZIONE 3D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8815"/>
            <a:ext cx="12192000" cy="427546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66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09903"/>
            <a:ext cx="12191999" cy="1400530"/>
          </a:xfrm>
        </p:spPr>
        <p:txBody>
          <a:bodyPr>
            <a:normAutofit/>
          </a:bodyPr>
          <a:lstStyle/>
          <a:p>
            <a:r>
              <a:rPr lang="it-IT" dirty="0" smtClean="0"/>
              <a:t>Un rivelatore cilindrico per la prospezione da pozzo</a:t>
            </a:r>
            <a:endParaRPr lang="it-IT" dirty="0"/>
          </a:p>
        </p:txBody>
      </p:sp>
      <p:pic>
        <p:nvPicPr>
          <p:cNvPr id="4" name="Picture 3" descr="Screen Shot 2018-04-14 at 11.05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4596413" cy="2622550"/>
          </a:xfrm>
          <a:prstGeom prst="rect">
            <a:avLst/>
          </a:prstGeom>
        </p:spPr>
      </p:pic>
      <p:pic>
        <p:nvPicPr>
          <p:cNvPr id="5" name="Picture 4" descr="Screen Shot 2018-04-14 at 11.05.4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463728"/>
            <a:ext cx="4546600" cy="2259564"/>
          </a:xfrm>
          <a:prstGeom prst="rect">
            <a:avLst/>
          </a:prstGeom>
        </p:spPr>
      </p:pic>
      <p:pic>
        <p:nvPicPr>
          <p:cNvPr id="6" name="Picture 5" descr="Screen Shot 2018-04-14 at 11.06.32.png"/>
          <p:cNvPicPr>
            <a:picLocks noChangeAspect="1"/>
          </p:cNvPicPr>
          <p:nvPr/>
        </p:nvPicPr>
        <p:blipFill>
          <a:blip r:embed="rId4"/>
          <a:srcRect l="3902" t="6515" r="53710" b="10152"/>
          <a:stretch>
            <a:fillRect/>
          </a:stretch>
        </p:blipFill>
        <p:spPr>
          <a:xfrm>
            <a:off x="8191500" y="3810000"/>
            <a:ext cx="4000500" cy="3048000"/>
          </a:xfrm>
          <a:prstGeom prst="rect">
            <a:avLst/>
          </a:prstGeom>
        </p:spPr>
      </p:pic>
      <p:pic>
        <p:nvPicPr>
          <p:cNvPr id="7" name="Picture 6" descr="Screen Shot 2018-04-14 at 11.06.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222" y="1397000"/>
            <a:ext cx="3524778" cy="2317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2500" y="6108700"/>
            <a:ext cx="231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GEANT 4 simulation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185" y="1308577"/>
            <a:ext cx="3309340" cy="279034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18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520092" y="0"/>
            <a:ext cx="8911597" cy="778940"/>
          </a:xfrm>
        </p:spPr>
        <p:txBody>
          <a:bodyPr/>
          <a:lstStyle/>
          <a:p>
            <a:r>
              <a:rPr lang="it-IT" dirty="0" smtClean="0"/>
              <a:t>SOMMARIO</a:t>
            </a:r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1250708" y="1385551"/>
            <a:ext cx="6558206" cy="4708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600" dirty="0" smtClean="0"/>
              <a:t>  VULCANI</a:t>
            </a:r>
            <a:br>
              <a:rPr lang="en-US" sz="3600" dirty="0" smtClean="0"/>
            </a:br>
            <a:endParaRPr lang="en-US" sz="3600" dirty="0" smtClean="0"/>
          </a:p>
          <a:p>
            <a:pPr>
              <a:buFont typeface="Arial"/>
              <a:buChar char="•"/>
            </a:pPr>
            <a:r>
              <a:rPr lang="en-US" sz="3600" dirty="0" smtClean="0"/>
              <a:t> STUDIO DELLE CAVITA</a:t>
            </a:r>
          </a:p>
          <a:p>
            <a:pPr marL="1200150" lvl="1" indent="-742950">
              <a:buFont typeface="Courier New"/>
              <a:buChar char="o"/>
            </a:pPr>
            <a:r>
              <a:rPr lang="en-US" sz="2800" dirty="0" err="1" smtClean="0"/>
              <a:t>Simulazioni</a:t>
            </a:r>
            <a:r>
              <a:rPr lang="en-US" sz="2800" dirty="0" smtClean="0"/>
              <a:t> per </a:t>
            </a:r>
            <a:r>
              <a:rPr lang="en-US" sz="2800" dirty="0" err="1" smtClean="0"/>
              <a:t>gli</a:t>
            </a:r>
            <a:r>
              <a:rPr lang="en-US" sz="2800" dirty="0" smtClean="0"/>
              <a:t> </a:t>
            </a:r>
            <a:r>
              <a:rPr lang="en-US" sz="2800" dirty="0" err="1" smtClean="0"/>
              <a:t>studi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</a:t>
            </a:r>
            <a:r>
              <a:rPr lang="en-US" sz="2800" dirty="0" err="1" smtClean="0"/>
              <a:t>fattibilità</a:t>
            </a:r>
            <a:endParaRPr lang="en-US" sz="2800" dirty="0" smtClean="0"/>
          </a:p>
          <a:p>
            <a:pPr marL="1200150" lvl="1" indent="-742950">
              <a:buFont typeface="Courier New"/>
              <a:buChar char="o"/>
            </a:pPr>
            <a:r>
              <a:rPr lang="en-US" sz="2800" dirty="0" smtClean="0"/>
              <a:t>Il </a:t>
            </a:r>
            <a:r>
              <a:rPr lang="en-US" sz="2800" dirty="0" err="1" smtClean="0"/>
              <a:t>laboratorio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Monte </a:t>
            </a:r>
            <a:r>
              <a:rPr lang="en-US" sz="2800" dirty="0" err="1" smtClean="0"/>
              <a:t>Echia</a:t>
            </a:r>
            <a:endParaRPr lang="en-US" sz="2800" dirty="0" smtClean="0"/>
          </a:p>
          <a:p>
            <a:pPr marL="1200150" lvl="1" indent="-742950">
              <a:buFont typeface="Courier New"/>
              <a:buChar char="o"/>
            </a:pPr>
            <a:r>
              <a:rPr lang="en-US" sz="2800" dirty="0" err="1" smtClean="0"/>
              <a:t>rivelatori</a:t>
            </a:r>
            <a:r>
              <a:rPr lang="en-US" sz="2800" dirty="0" smtClean="0"/>
              <a:t> per </a:t>
            </a:r>
            <a:r>
              <a:rPr lang="en-US" sz="2800" dirty="0" err="1" smtClean="0"/>
              <a:t>prospezioni</a:t>
            </a:r>
            <a:r>
              <a:rPr lang="en-US" sz="2800" dirty="0" smtClean="0"/>
              <a:t> in </a:t>
            </a:r>
            <a:r>
              <a:rPr lang="en-US" sz="2800" dirty="0" err="1" smtClean="0"/>
              <a:t>pozzo</a:t>
            </a:r>
            <a:endParaRPr lang="en-US" sz="2800" dirty="0" smtClean="0"/>
          </a:p>
          <a:p>
            <a:pPr>
              <a:buFont typeface="Arial"/>
              <a:buChar char="•"/>
            </a:pPr>
            <a:endParaRPr lang="en-US" sz="3600" dirty="0" smtClean="0"/>
          </a:p>
          <a:p>
            <a:pPr>
              <a:buFont typeface="Arial"/>
              <a:buChar char="•"/>
            </a:pPr>
            <a:r>
              <a:rPr lang="en-US" sz="3600" dirty="0" smtClean="0"/>
              <a:t> APPLICAZIONI IN ARCHEOLOGIA</a:t>
            </a:r>
            <a:br>
              <a:rPr lang="en-US" sz="3600" dirty="0" smtClean="0"/>
            </a:br>
            <a:endParaRPr lang="en-US" sz="36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08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8-04-14 at 11.04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981200" cy="5143500"/>
          </a:xfrm>
          <a:prstGeom prst="rect">
            <a:avLst/>
          </a:prstGeom>
        </p:spPr>
      </p:pic>
      <p:pic>
        <p:nvPicPr>
          <p:cNvPr id="14" name="Picture 13" descr="Screen Shot 2018-04-14 at 11.04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783" y="1602823"/>
            <a:ext cx="3073400" cy="2540000"/>
          </a:xfrm>
          <a:prstGeom prst="rect">
            <a:avLst/>
          </a:prstGeom>
        </p:spPr>
      </p:pic>
      <p:pic>
        <p:nvPicPr>
          <p:cNvPr id="15" name="Picture 14" descr="Screen Shot 2018-04-14 at 11.04.36.png"/>
          <p:cNvPicPr>
            <a:picLocks noChangeAspect="1"/>
          </p:cNvPicPr>
          <p:nvPr/>
        </p:nvPicPr>
        <p:blipFill>
          <a:blip r:embed="rId4"/>
          <a:srcRect r="10512"/>
          <a:stretch>
            <a:fillRect/>
          </a:stretch>
        </p:blipFill>
        <p:spPr>
          <a:xfrm>
            <a:off x="3348369" y="1335096"/>
            <a:ext cx="3148099" cy="4597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r="12999"/>
          <a:stretch>
            <a:fillRect/>
          </a:stretch>
        </p:blipFill>
        <p:spPr>
          <a:xfrm rot="10800000" flipV="1">
            <a:off x="8780765" y="4652486"/>
            <a:ext cx="3411235" cy="220551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09903"/>
            <a:ext cx="12191999" cy="140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 rivelatore cilindrico per la prospezione da pozzo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18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-14397" y="-127000"/>
            <a:ext cx="12090400" cy="949960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Il </a:t>
            </a:r>
            <a:r>
              <a:rPr lang="en-US" dirty="0" err="1" smtClean="0"/>
              <a:t>sito</a:t>
            </a:r>
            <a:r>
              <a:rPr lang="en-US" dirty="0" smtClean="0"/>
              <a:t> </a:t>
            </a:r>
            <a:r>
              <a:rPr lang="en-US" dirty="0" err="1" smtClean="0"/>
              <a:t>archeologico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Cuma</a:t>
            </a:r>
            <a:endParaRPr lang="it-IT" dirty="0"/>
          </a:p>
        </p:txBody>
      </p:sp>
      <p:sp>
        <p:nvSpPr>
          <p:cNvPr id="2" name="TextBox 1"/>
          <p:cNvSpPr txBox="1"/>
          <p:nvPr/>
        </p:nvSpPr>
        <p:spPr>
          <a:xfrm>
            <a:off x="431800" y="5491419"/>
            <a:ext cx="11328400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400" dirty="0" smtClean="0"/>
              <a:t>Prima </a:t>
            </a:r>
            <a:r>
              <a:rPr lang="en-US" sz="2400" dirty="0" err="1" smtClean="0"/>
              <a:t>colonia</a:t>
            </a:r>
            <a:r>
              <a:rPr lang="en-US" sz="2400" dirty="0" smtClean="0"/>
              <a:t> </a:t>
            </a:r>
            <a:r>
              <a:rPr lang="en-US" sz="2400" dirty="0" err="1" smtClean="0"/>
              <a:t>greca</a:t>
            </a:r>
            <a:r>
              <a:rPr lang="en-US" sz="2400" dirty="0" smtClean="0"/>
              <a:t> in </a:t>
            </a:r>
            <a:r>
              <a:rPr lang="en-US" sz="2400" dirty="0" err="1" smtClean="0"/>
              <a:t>italia</a:t>
            </a:r>
            <a:r>
              <a:rPr lang="en-US" sz="2400" dirty="0" smtClean="0"/>
              <a:t> ( </a:t>
            </a:r>
            <a:r>
              <a:rPr lang="en-US" sz="2400" dirty="0" smtClean="0"/>
              <a:t>VIII </a:t>
            </a:r>
            <a:r>
              <a:rPr lang="en-US" sz="2400" dirty="0" err="1" smtClean="0"/>
              <a:t>secolo</a:t>
            </a:r>
            <a:r>
              <a:rPr lang="en-US" sz="2400" dirty="0" smtClean="0"/>
              <a:t> A.C.)</a:t>
            </a:r>
            <a:r>
              <a:rPr lang="en-US" sz="2400" dirty="0"/>
              <a:t>.    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 err="1" smtClean="0"/>
              <a:t>Collina</a:t>
            </a:r>
            <a:r>
              <a:rPr lang="en-US" sz="2400" dirty="0" smtClean="0"/>
              <a:t> in </a:t>
            </a:r>
            <a:r>
              <a:rPr lang="en-US" sz="2400" dirty="0" err="1" smtClean="0"/>
              <a:t>tufo</a:t>
            </a:r>
            <a:r>
              <a:rPr lang="en-US" sz="2400" dirty="0" smtClean="0"/>
              <a:t>  </a:t>
            </a:r>
            <a:r>
              <a:rPr lang="en-US" sz="2400" dirty="0"/>
              <a:t>80 </a:t>
            </a:r>
            <a:r>
              <a:rPr lang="en-US" sz="2400" dirty="0" err="1"/>
              <a:t>m</a:t>
            </a:r>
            <a:r>
              <a:rPr lang="en-US" sz="2400" dirty="0"/>
              <a:t> </a:t>
            </a:r>
            <a:r>
              <a:rPr lang="en-US" sz="2400" dirty="0" err="1" smtClean="0"/>
              <a:t>a.s.l.</a:t>
            </a:r>
            <a:r>
              <a:rPr lang="en-US" sz="2400" dirty="0" err="1" smtClean="0"/>
              <a:t>ricca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cavità</a:t>
            </a: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dirty="0" smtClean="0"/>
              <a:t> tunnel non </a:t>
            </a:r>
            <a:r>
              <a:rPr lang="en-US" sz="2400" dirty="0" err="1" smtClean="0"/>
              <a:t>tutti</a:t>
            </a:r>
            <a:r>
              <a:rPr lang="en-US" sz="2400" dirty="0" smtClean="0"/>
              <a:t> </a:t>
            </a:r>
            <a:r>
              <a:rPr lang="en-US" sz="2400" dirty="0" err="1" smtClean="0"/>
              <a:t>noti</a:t>
            </a:r>
            <a:r>
              <a:rPr lang="en-US" sz="2400" dirty="0" smtClean="0"/>
              <a:t>  </a:t>
            </a:r>
          </a:p>
          <a:p>
            <a:pPr algn="ctr"/>
            <a:r>
              <a:rPr lang="en-US" sz="2400" dirty="0" err="1" smtClean="0"/>
              <a:t>utilizzata</a:t>
            </a:r>
            <a:r>
              <a:rPr lang="en-US" sz="2400" dirty="0" smtClean="0"/>
              <a:t> </a:t>
            </a:r>
            <a:r>
              <a:rPr lang="en-US" sz="2400" dirty="0" err="1" smtClean="0"/>
              <a:t>sina</a:t>
            </a:r>
            <a:r>
              <a:rPr lang="en-US" sz="2400" dirty="0" smtClean="0"/>
              <a:t> </a:t>
            </a:r>
            <a:r>
              <a:rPr lang="en-US" sz="2400" dirty="0" err="1" smtClean="0"/>
              <a:t>dall'antichità</a:t>
            </a:r>
            <a:r>
              <a:rPr lang="en-US" sz="2400" dirty="0" smtClean="0"/>
              <a:t> come base </a:t>
            </a:r>
            <a:r>
              <a:rPr lang="en-US" sz="2400" dirty="0" err="1" smtClean="0"/>
              <a:t>militare</a:t>
            </a:r>
            <a:r>
              <a:rPr lang="en-US" sz="2400" dirty="0" smtClean="0"/>
              <a:t> a </a:t>
            </a:r>
            <a:r>
              <a:rPr lang="en-US" sz="2400" dirty="0" err="1" smtClean="0"/>
              <a:t>causa</a:t>
            </a:r>
            <a:r>
              <a:rPr lang="en-US" sz="2400" dirty="0" smtClean="0"/>
              <a:t> </a:t>
            </a:r>
            <a:r>
              <a:rPr lang="en-US" sz="2400" dirty="0" err="1" smtClean="0"/>
              <a:t>della</a:t>
            </a:r>
            <a:r>
              <a:rPr lang="en-US" sz="2400" dirty="0" smtClean="0"/>
              <a:t> </a:t>
            </a:r>
            <a:r>
              <a:rPr lang="en-US" sz="2400" dirty="0" err="1" smtClean="0"/>
              <a:t>sua</a:t>
            </a:r>
            <a:r>
              <a:rPr lang="en-US" sz="2400" dirty="0" smtClean="0"/>
              <a:t> </a:t>
            </a:r>
            <a:r>
              <a:rPr lang="en-US" sz="2400" dirty="0" err="1" smtClean="0"/>
              <a:t>posizione</a:t>
            </a:r>
            <a:r>
              <a:rPr lang="en-US" sz="2400" dirty="0" smtClean="0"/>
              <a:t> </a:t>
            </a:r>
            <a:r>
              <a:rPr lang="en-US" sz="2400" dirty="0" err="1" smtClean="0"/>
              <a:t>strategica</a:t>
            </a:r>
            <a:endParaRPr lang="en-US" sz="2400" dirty="0" smtClean="0"/>
          </a:p>
        </p:txBody>
      </p:sp>
      <p:pic>
        <p:nvPicPr>
          <p:cNvPr id="8" name="Picture 7" descr="CUMA_PIANTA3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235"/>
            <a:ext cx="12192000" cy="4635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21100" y="1892301"/>
            <a:ext cx="939800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Cuma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10001" y="2298701"/>
            <a:ext cx="1028700" cy="12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2645"/>
            <a:ext cx="3810000" cy="233534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56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ma_piant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0" y="880864"/>
            <a:ext cx="5802544" cy="5583437"/>
          </a:xfrm>
          <a:prstGeom prst="rect">
            <a:avLst/>
          </a:prstGeom>
        </p:spPr>
      </p:pic>
      <p:pic>
        <p:nvPicPr>
          <p:cNvPr id="8" name="Picture 7" descr="Antro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21101"/>
            <a:ext cx="3136900" cy="3136900"/>
          </a:xfrm>
          <a:prstGeom prst="rect">
            <a:avLst/>
          </a:prstGeom>
        </p:spPr>
      </p:pic>
      <p:pic>
        <p:nvPicPr>
          <p:cNvPr id="10" name="Picture 9" descr="Bunk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7100"/>
            <a:ext cx="3164563" cy="2159000"/>
          </a:xfrm>
          <a:prstGeom prst="rect">
            <a:avLst/>
          </a:prstGeom>
        </p:spPr>
      </p:pic>
      <p:pic>
        <p:nvPicPr>
          <p:cNvPr id="11" name="Picture 10" descr="cocceio_intern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900" y="4765675"/>
            <a:ext cx="2459021" cy="20923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24981" y="758061"/>
            <a:ext cx="2209643" cy="35393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500" dirty="0" err="1">
                <a:latin typeface="Comic Sans MS"/>
                <a:cs typeface="Comic Sans MS"/>
              </a:rPr>
              <a:t>Cripta</a:t>
            </a:r>
            <a:r>
              <a:rPr lang="en-US" sz="1500" dirty="0">
                <a:latin typeface="Comic Sans MS"/>
                <a:cs typeface="Comic Sans MS"/>
              </a:rPr>
              <a:t> </a:t>
            </a:r>
            <a:r>
              <a:rPr lang="en-US" sz="1500" dirty="0" err="1">
                <a:latin typeface="Comic Sans MS"/>
                <a:cs typeface="Comic Sans MS"/>
              </a:rPr>
              <a:t>Romana</a:t>
            </a:r>
            <a:r>
              <a:rPr lang="en-US" sz="1500" dirty="0">
                <a:latin typeface="Comic Sans MS"/>
                <a:cs typeface="Comic Sans MS"/>
              </a:rPr>
              <a:t> 37 B.C.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09634" y="4352161"/>
            <a:ext cx="2495648" cy="35393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500" dirty="0" smtClean="0">
                <a:latin typeface="Comic Sans MS"/>
                <a:cs typeface="Comic Sans MS"/>
              </a:rPr>
              <a:t>Tunnel </a:t>
            </a:r>
            <a:r>
              <a:rPr lang="en-US" sz="1500" dirty="0" err="1" smtClean="0">
                <a:latin typeface="Comic Sans MS"/>
                <a:cs typeface="Comic Sans MS"/>
              </a:rPr>
              <a:t>di</a:t>
            </a:r>
            <a:r>
              <a:rPr lang="en-US" sz="1500" dirty="0" smtClean="0">
                <a:latin typeface="Comic Sans MS"/>
                <a:cs typeface="Comic Sans MS"/>
              </a:rPr>
              <a:t> </a:t>
            </a:r>
            <a:r>
              <a:rPr lang="en-US" sz="1500" dirty="0" err="1" smtClean="0">
                <a:latin typeface="Comic Sans MS"/>
                <a:cs typeface="Comic Sans MS"/>
              </a:rPr>
              <a:t>Cocceio</a:t>
            </a:r>
            <a:r>
              <a:rPr lang="en-US" sz="1500" dirty="0" smtClean="0">
                <a:latin typeface="Comic Sans MS"/>
                <a:cs typeface="Comic Sans MS"/>
              </a:rPr>
              <a:t> 37A.C:. </a:t>
            </a:r>
            <a:endParaRPr lang="en-US" sz="1500" dirty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1968" y="3348861"/>
            <a:ext cx="3661832" cy="35393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500" dirty="0" err="1" smtClean="0">
                <a:latin typeface="Comic Sans MS"/>
                <a:cs typeface="Comic Sans MS"/>
              </a:rPr>
              <a:t>Antro</a:t>
            </a:r>
            <a:r>
              <a:rPr lang="en-US" sz="1500" dirty="0" smtClean="0">
                <a:latin typeface="Comic Sans MS"/>
                <a:cs typeface="Comic Sans MS"/>
              </a:rPr>
              <a:t> </a:t>
            </a:r>
            <a:r>
              <a:rPr lang="en-US" sz="1500" dirty="0" err="1" smtClean="0">
                <a:latin typeface="Comic Sans MS"/>
                <a:cs typeface="Comic Sans MS"/>
              </a:rPr>
              <a:t>della</a:t>
            </a:r>
            <a:r>
              <a:rPr lang="en-US" sz="1500" dirty="0" smtClean="0">
                <a:latin typeface="Comic Sans MS"/>
                <a:cs typeface="Comic Sans MS"/>
              </a:rPr>
              <a:t> </a:t>
            </a:r>
            <a:r>
              <a:rPr lang="en-US" sz="1500" dirty="0" err="1" smtClean="0">
                <a:latin typeface="Comic Sans MS"/>
                <a:cs typeface="Comic Sans MS"/>
              </a:rPr>
              <a:t>Sibilla</a:t>
            </a:r>
            <a:r>
              <a:rPr lang="en-US" sz="1500" dirty="0" smtClean="0">
                <a:latin typeface="Comic Sans MS"/>
                <a:cs typeface="Comic Sans MS"/>
              </a:rPr>
              <a:t> </a:t>
            </a:r>
            <a:r>
              <a:rPr lang="en-US" sz="1500" dirty="0" err="1" smtClean="0">
                <a:latin typeface="Comic Sans MS"/>
                <a:cs typeface="Comic Sans MS"/>
              </a:rPr>
              <a:t>epoca</a:t>
            </a:r>
            <a:r>
              <a:rPr lang="en-US" sz="1500" dirty="0" smtClean="0">
                <a:latin typeface="Comic Sans MS"/>
                <a:cs typeface="Comic Sans MS"/>
              </a:rPr>
              <a:t> pre</a:t>
            </a:r>
            <a:r>
              <a:rPr lang="en-US" sz="1500" dirty="0">
                <a:latin typeface="Comic Sans MS"/>
                <a:cs typeface="Comic Sans MS"/>
              </a:rPr>
              <a:t>-</a:t>
            </a:r>
            <a:r>
              <a:rPr lang="en-US" sz="1500" dirty="0" err="1" smtClean="0">
                <a:latin typeface="Comic Sans MS"/>
                <a:cs typeface="Comic Sans MS"/>
              </a:rPr>
              <a:t>romana</a:t>
            </a:r>
            <a:r>
              <a:rPr lang="en-US" sz="1500" dirty="0" smtClean="0">
                <a:latin typeface="Comic Sans MS"/>
                <a:cs typeface="Comic Sans MS"/>
              </a:rPr>
              <a:t>. </a:t>
            </a:r>
            <a:endParaRPr lang="en-US" sz="1500" dirty="0"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900" y="491361"/>
            <a:ext cx="3090575" cy="35393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500" dirty="0" smtClean="0">
                <a:latin typeface="Comic Sans MS"/>
                <a:cs typeface="Comic Sans MS"/>
              </a:rPr>
              <a:t>bunker </a:t>
            </a:r>
            <a:r>
              <a:rPr lang="en-US" sz="1500" dirty="0" err="1" smtClean="0">
                <a:latin typeface="Comic Sans MS"/>
                <a:cs typeface="Comic Sans MS"/>
              </a:rPr>
              <a:t>della</a:t>
            </a:r>
            <a:r>
              <a:rPr lang="en-US" sz="1500" dirty="0" smtClean="0">
                <a:latin typeface="Comic Sans MS"/>
                <a:cs typeface="Comic Sans MS"/>
              </a:rPr>
              <a:t> II </a:t>
            </a:r>
            <a:r>
              <a:rPr lang="en-US" sz="1500" dirty="0" err="1" smtClean="0">
                <a:latin typeface="Comic Sans MS"/>
                <a:cs typeface="Comic Sans MS"/>
              </a:rPr>
              <a:t>guerra</a:t>
            </a:r>
            <a:r>
              <a:rPr lang="en-US" sz="1500" dirty="0" smtClean="0">
                <a:latin typeface="Comic Sans MS"/>
                <a:cs typeface="Comic Sans MS"/>
              </a:rPr>
              <a:t> </a:t>
            </a:r>
            <a:r>
              <a:rPr lang="en-US" sz="1500" dirty="0" err="1" smtClean="0">
                <a:latin typeface="Comic Sans MS"/>
                <a:cs typeface="Comic Sans MS"/>
              </a:rPr>
              <a:t>mondiale</a:t>
            </a:r>
            <a:endParaRPr lang="en-US" sz="1500" dirty="0">
              <a:latin typeface="Comic Sans MS"/>
              <a:cs typeface="Comic Sans MS"/>
            </a:endParaRPr>
          </a:p>
        </p:txBody>
      </p:sp>
      <p:pic>
        <p:nvPicPr>
          <p:cNvPr id="18" name="Picture 17" descr="la-cripta-romana.jpg"/>
          <p:cNvPicPr>
            <a:picLocks noChangeAspect="1"/>
          </p:cNvPicPr>
          <p:nvPr/>
        </p:nvPicPr>
        <p:blipFill>
          <a:blip r:embed="rId6"/>
          <a:srcRect l="21455" b="13196"/>
          <a:stretch>
            <a:fillRect/>
          </a:stretch>
        </p:blipFill>
        <p:spPr>
          <a:xfrm>
            <a:off x="9316946" y="1346201"/>
            <a:ext cx="2875055" cy="23749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rot="10800000">
            <a:off x="9017000" y="4927600"/>
            <a:ext cx="1117600" cy="6350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6489701" y="1968500"/>
            <a:ext cx="2755900" cy="14732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25800" y="4203701"/>
            <a:ext cx="2540000" cy="381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149601" y="2209800"/>
            <a:ext cx="1130300" cy="106680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85067" y="2235201"/>
            <a:ext cx="1405467" cy="18626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63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1524000" y="1"/>
            <a:ext cx="9144000" cy="749300"/>
          </a:xfrm>
          <a:custGeom>
            <a:avLst/>
            <a:gdLst>
              <a:gd name="G0" fmla="*/ 25400 1 2"/>
              <a:gd name="G1" fmla="*/ 2081 1 2"/>
              <a:gd name="G2" fmla="+- 2081 0 0"/>
              <a:gd name="G3" fmla="+- 254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400" y="0"/>
                </a:lnTo>
                <a:lnTo>
                  <a:pt x="25400" y="2081"/>
                </a:lnTo>
                <a:lnTo>
                  <a:pt x="0" y="2081"/>
                </a:lnTo>
                <a:close/>
              </a:path>
            </a:pathLst>
          </a:custGeom>
          <a:gradFill rotWithShape="0">
            <a:gsLst>
              <a:gs pos="0">
                <a:srgbClr val="A4C1FF"/>
              </a:gs>
              <a:gs pos="100000">
                <a:srgbClr val="3E7FCC"/>
              </a:gs>
            </a:gsLst>
            <a:lin ang="5400000" scaled="1"/>
          </a:gradFill>
          <a:ln w="9360" cap="flat">
            <a:solidFill>
              <a:srgbClr val="4A7EBB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lIns="89998" tIns="44999" rIns="89998" bIns="44999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hangingPunct="1">
              <a:lnSpc>
                <a:spcPct val="100000"/>
              </a:lnSpc>
            </a:pPr>
            <a:endParaRPr lang="it-IT" altLang="it-IT" sz="40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hangingPunct="1">
              <a:lnSpc>
                <a:spcPct val="100000"/>
              </a:lnSpc>
            </a:pPr>
            <a:endParaRPr lang="it-IT" altLang="it-IT" sz="4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807879" y="0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 err="1" smtClean="0"/>
              <a:t>Simulazioni</a:t>
            </a:r>
            <a:r>
              <a:rPr lang="en-US" dirty="0" smtClean="0"/>
              <a:t> al tunnel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Cocceio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58161" y="1111366"/>
            <a:ext cx="3931468" cy="4456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2837" y="1190866"/>
            <a:ext cx="6021367" cy="4297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836" y="5930125"/>
            <a:ext cx="2539211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linea</a:t>
            </a:r>
            <a:r>
              <a:rPr lang="en-US" dirty="0" smtClean="0"/>
              <a:t> </a:t>
            </a:r>
            <a:r>
              <a:rPr lang="en-US" dirty="0" err="1" smtClean="0"/>
              <a:t>rossa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tunnel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linea</a:t>
            </a:r>
            <a:r>
              <a:rPr lang="en-US" dirty="0" smtClean="0"/>
              <a:t> </a:t>
            </a:r>
            <a:r>
              <a:rPr lang="en-US" dirty="0" err="1" smtClean="0"/>
              <a:t>blu</a:t>
            </a:r>
            <a:r>
              <a:rPr lang="en-US" dirty="0" smtClean="0"/>
              <a:t> </a:t>
            </a:r>
            <a:r>
              <a:rPr lang="en-US" dirty="0" err="1" smtClean="0"/>
              <a:t>l'acquedotto</a:t>
            </a:r>
            <a:endParaRPr lang="en-US" dirty="0" smtClean="0"/>
          </a:p>
        </p:txBody>
      </p:sp>
      <p:pic>
        <p:nvPicPr>
          <p:cNvPr id="9" name="Picture 8" descr="cocceio_intern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979" y="4765675"/>
            <a:ext cx="2459021" cy="209232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2983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1"/>
          <p:cNvSpPr>
            <a:spLocks noChangeArrowheads="1"/>
          </p:cNvSpPr>
          <p:nvPr/>
        </p:nvSpPr>
        <p:spPr bwMode="auto">
          <a:xfrm>
            <a:off x="1524000" y="1"/>
            <a:ext cx="9144000" cy="749300"/>
          </a:xfrm>
          <a:custGeom>
            <a:avLst/>
            <a:gdLst>
              <a:gd name="G0" fmla="*/ 25400 1 2"/>
              <a:gd name="G1" fmla="*/ 2081 1 2"/>
              <a:gd name="G2" fmla="+- 2081 0 0"/>
              <a:gd name="G3" fmla="+- 254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400" y="0"/>
                </a:lnTo>
                <a:lnTo>
                  <a:pt x="25400" y="2081"/>
                </a:lnTo>
                <a:lnTo>
                  <a:pt x="0" y="2081"/>
                </a:lnTo>
                <a:close/>
              </a:path>
            </a:pathLst>
          </a:custGeom>
          <a:gradFill rotWithShape="0">
            <a:gsLst>
              <a:gs pos="0">
                <a:srgbClr val="A4C1FF"/>
              </a:gs>
              <a:gs pos="100000">
                <a:srgbClr val="3E7FCC"/>
              </a:gs>
            </a:gsLst>
            <a:lin ang="5400000" scaled="1"/>
          </a:gradFill>
          <a:ln w="9360" cap="flat">
            <a:solidFill>
              <a:srgbClr val="4A7EBB"/>
            </a:solidFill>
            <a:round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</p:spPr>
        <p:txBody>
          <a:bodyPr lIns="89998" tIns="44999" rIns="89998" bIns="44999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hangingPunct="1">
              <a:lnSpc>
                <a:spcPct val="100000"/>
              </a:lnSpc>
            </a:pPr>
            <a:endParaRPr lang="it-IT" altLang="it-IT" sz="40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hangingPunct="1">
              <a:lnSpc>
                <a:spcPct val="100000"/>
              </a:lnSpc>
            </a:pPr>
            <a:endParaRPr lang="it-IT" altLang="it-IT" sz="4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 err="1" smtClean="0"/>
              <a:t>Simulazioni</a:t>
            </a:r>
            <a:r>
              <a:rPr lang="en-US" dirty="0" smtClean="0"/>
              <a:t> al tunnel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Cocceio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4866"/>
          <a:stretch/>
        </p:blipFill>
        <p:spPr>
          <a:xfrm>
            <a:off x="0" y="2564523"/>
            <a:ext cx="12192000" cy="2606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33147"/>
            <a:ext cx="6822347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misure</a:t>
            </a:r>
            <a:r>
              <a:rPr lang="en-US" dirty="0" smtClean="0"/>
              <a:t> </a:t>
            </a:r>
            <a:r>
              <a:rPr lang="en-US" dirty="0" err="1" smtClean="0"/>
              <a:t>attese</a:t>
            </a:r>
            <a:r>
              <a:rPr lang="en-US" dirty="0" smtClean="0"/>
              <a:t> </a:t>
            </a:r>
            <a:r>
              <a:rPr lang="en-US" dirty="0" err="1" smtClean="0"/>
              <a:t>dell'acquedotto</a:t>
            </a:r>
            <a:r>
              <a:rPr lang="en-US" dirty="0" smtClean="0"/>
              <a:t>: 2,7 m in </a:t>
            </a:r>
            <a:r>
              <a:rPr lang="en-US" dirty="0" err="1" smtClean="0"/>
              <a:t>altezza</a:t>
            </a:r>
            <a:r>
              <a:rPr lang="en-US" dirty="0" smtClean="0"/>
              <a:t> 0,67 m in  </a:t>
            </a:r>
            <a:r>
              <a:rPr lang="en-US" dirty="0" err="1" smtClean="0"/>
              <a:t>larghezza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Simulazioni</a:t>
            </a:r>
            <a:r>
              <a:rPr lang="en-US" dirty="0" smtClean="0"/>
              <a:t> </a:t>
            </a:r>
            <a:r>
              <a:rPr lang="en-US" dirty="0" err="1" smtClean="0"/>
              <a:t>prodotte</a:t>
            </a:r>
            <a:r>
              <a:rPr lang="en-US" dirty="0" smtClean="0"/>
              <a:t> in </a:t>
            </a:r>
            <a:r>
              <a:rPr lang="en-US" dirty="0" err="1" smtClean="0"/>
              <a:t>tre</a:t>
            </a:r>
            <a:r>
              <a:rPr lang="en-US" dirty="0" smtClean="0"/>
              <a:t> </a:t>
            </a:r>
            <a:r>
              <a:rPr lang="en-US" dirty="0" err="1" smtClean="0"/>
              <a:t>differenti</a:t>
            </a:r>
            <a:r>
              <a:rPr lang="en-US" dirty="0" smtClean="0"/>
              <a:t> </a:t>
            </a:r>
            <a:r>
              <a:rPr lang="en-US" dirty="0" err="1" smtClean="0"/>
              <a:t>ipotesi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 </a:t>
            </a:r>
            <a:r>
              <a:rPr lang="en-US" dirty="0" err="1" smtClean="0"/>
              <a:t>riempimento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detriti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257965" y="1450758"/>
            <a:ext cx="2328328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 smtClean="0"/>
              <a:t>15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dislivello</a:t>
            </a:r>
            <a:r>
              <a:rPr lang="en-US" dirty="0" smtClean="0"/>
              <a:t> </a:t>
            </a:r>
          </a:p>
          <a:p>
            <a:r>
              <a:rPr lang="en-US" dirty="0" smtClean="0"/>
              <a:t>90  </a:t>
            </a:r>
            <a:r>
              <a:rPr lang="en-US" dirty="0" err="1" smtClean="0"/>
              <a:t>giorni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presa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4635" y="5297212"/>
            <a:ext cx="321600" cy="1296000"/>
          </a:xfrm>
          <a:prstGeom prst="rect">
            <a:avLst/>
          </a:prstGeom>
          <a:noFill/>
          <a:ln w="317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63392" y="6113212"/>
            <a:ext cx="321600" cy="480000"/>
          </a:xfrm>
          <a:prstGeom prst="rect">
            <a:avLst/>
          </a:prstGeom>
          <a:solidFill>
            <a:schemeClr val="bg2">
              <a:lumMod val="7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56743" y="5272384"/>
            <a:ext cx="321600" cy="816000"/>
          </a:xfrm>
          <a:prstGeom prst="rect">
            <a:avLst/>
          </a:prstGeom>
          <a:noFill/>
          <a:ln w="317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99720" y="5633212"/>
            <a:ext cx="321600" cy="960000"/>
          </a:xfrm>
          <a:prstGeom prst="rect">
            <a:avLst/>
          </a:prstGeom>
          <a:solidFill>
            <a:schemeClr val="bg2">
              <a:lumMod val="75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99720" y="5271341"/>
            <a:ext cx="321600" cy="335999"/>
          </a:xfrm>
          <a:prstGeom prst="rect">
            <a:avLst/>
          </a:prstGeom>
          <a:noFill/>
          <a:ln w="317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52212" y="5792076"/>
            <a:ext cx="2179775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 err="1" smtClean="0"/>
              <a:t>nessun</a:t>
            </a:r>
            <a:r>
              <a:rPr lang="en-US" dirty="0" smtClean="0"/>
              <a:t> </a:t>
            </a:r>
            <a:r>
              <a:rPr lang="en-US" dirty="0" err="1" smtClean="0"/>
              <a:t>riempimento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57076" y="5857765"/>
            <a:ext cx="2100539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riempimento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212714" y="5927835"/>
            <a:ext cx="2100539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riempimento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5460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5"/>
          <p:cNvSpPr txBox="1">
            <a:spLocks/>
          </p:cNvSpPr>
          <p:nvPr/>
        </p:nvSpPr>
        <p:spPr>
          <a:xfrm>
            <a:off x="0" y="0"/>
            <a:ext cx="12192000" cy="10262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sz="4800" dirty="0" smtClean="0"/>
              <a:t>CONCLUSIONI</a:t>
            </a:r>
            <a:endParaRPr lang="it-IT" sz="4800" dirty="0"/>
          </a:p>
        </p:txBody>
      </p:sp>
      <p:sp>
        <p:nvSpPr>
          <p:cNvPr id="5" name="Rettangolo 4"/>
          <p:cNvSpPr/>
          <p:nvPr/>
        </p:nvSpPr>
        <p:spPr>
          <a:xfrm>
            <a:off x="478692" y="1417508"/>
            <a:ext cx="5978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Il </a:t>
            </a:r>
            <a:r>
              <a:rPr lang="en-US" sz="2000" dirty="0" err="1" smtClean="0"/>
              <a:t>laboratorio</a:t>
            </a:r>
            <a:r>
              <a:rPr lang="en-US" sz="2000" dirty="0" smtClean="0"/>
              <a:t> MURAVES </a:t>
            </a:r>
            <a:r>
              <a:rPr lang="en-US" sz="2000" dirty="0" err="1" smtClean="0"/>
              <a:t>è</a:t>
            </a:r>
            <a:r>
              <a:rPr lang="en-US" sz="2000" dirty="0" smtClean="0"/>
              <a:t> in </a:t>
            </a:r>
            <a:r>
              <a:rPr lang="en-US" sz="2000" dirty="0" err="1" smtClean="0"/>
              <a:t>fase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realizzazione</a:t>
            </a:r>
            <a:endParaRPr lang="en-US" sz="2000" dirty="0" smtClean="0"/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Sviluppati</a:t>
            </a:r>
            <a:r>
              <a:rPr lang="en-US" sz="2000" dirty="0" smtClean="0"/>
              <a:t> </a:t>
            </a:r>
            <a:r>
              <a:rPr lang="en-US" sz="2000" dirty="0" err="1" smtClean="0"/>
              <a:t>programmi</a:t>
            </a:r>
            <a:r>
              <a:rPr lang="en-US" sz="2000" dirty="0" smtClean="0"/>
              <a:t> per </a:t>
            </a:r>
            <a:r>
              <a:rPr lang="en-US" sz="2000" dirty="0" err="1" smtClean="0"/>
              <a:t>gli</a:t>
            </a:r>
            <a:r>
              <a:rPr lang="en-US" sz="2000" dirty="0" smtClean="0"/>
              <a:t> </a:t>
            </a:r>
            <a:r>
              <a:rPr lang="en-US" sz="2000" dirty="0" err="1" smtClean="0"/>
              <a:t>studi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fattibiltà</a:t>
            </a:r>
            <a:endParaRPr lang="en-US" sz="2000" dirty="0" smtClean="0"/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Misure</a:t>
            </a:r>
            <a:r>
              <a:rPr lang="en-US" sz="2000" dirty="0" smtClean="0"/>
              <a:t> </a:t>
            </a:r>
            <a:r>
              <a:rPr lang="en-US" sz="2000" dirty="0" err="1" smtClean="0"/>
              <a:t>presso</a:t>
            </a:r>
            <a:r>
              <a:rPr lang="en-US" sz="2000" dirty="0" smtClean="0"/>
              <a:t> in Monte </a:t>
            </a:r>
            <a:r>
              <a:rPr lang="en-US" sz="2000" dirty="0" err="1" smtClean="0"/>
              <a:t>Echia</a:t>
            </a:r>
            <a:r>
              <a:rPr lang="en-US" sz="2000" dirty="0" smtClean="0"/>
              <a:t> </a:t>
            </a:r>
            <a:r>
              <a:rPr lang="en-US" sz="2000" dirty="0" err="1" smtClean="0"/>
              <a:t>hanno</a:t>
            </a:r>
            <a:r>
              <a:rPr lang="en-US" sz="2000" dirty="0" smtClean="0"/>
              <a:t> </a:t>
            </a:r>
            <a:r>
              <a:rPr lang="en-US" sz="2000" dirty="0" err="1" smtClean="0"/>
              <a:t>dimostrato</a:t>
            </a:r>
            <a:r>
              <a:rPr lang="en-US" sz="2000" dirty="0" smtClean="0"/>
              <a:t> la </a:t>
            </a:r>
            <a:r>
              <a:rPr lang="en-US" sz="2000" dirty="0" err="1" smtClean="0"/>
              <a:t>fattibilità</a:t>
            </a:r>
            <a:r>
              <a:rPr lang="en-US" sz="2000" dirty="0" smtClean="0"/>
              <a:t>    del </a:t>
            </a:r>
            <a:r>
              <a:rPr lang="en-US" sz="2000" dirty="0" err="1" smtClean="0"/>
              <a:t>metodo</a:t>
            </a:r>
            <a:r>
              <a:rPr lang="en-US" sz="2000" dirty="0" smtClean="0"/>
              <a:t> 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 </a:t>
            </a:r>
            <a:r>
              <a:rPr lang="en-US" sz="2000" dirty="0" err="1" smtClean="0"/>
              <a:t>Algoritmi</a:t>
            </a:r>
            <a:r>
              <a:rPr lang="en-US" sz="2000" dirty="0" smtClean="0"/>
              <a:t> 2D </a:t>
            </a:r>
            <a:r>
              <a:rPr lang="en-US" sz="2000" dirty="0" err="1" smtClean="0"/>
              <a:t>e</a:t>
            </a:r>
            <a:r>
              <a:rPr lang="en-US" sz="2000" dirty="0" smtClean="0"/>
              <a:t> 3D per la </a:t>
            </a:r>
            <a:r>
              <a:rPr lang="en-US" sz="2000" dirty="0" err="1" smtClean="0"/>
              <a:t>ricostruzione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vuoti</a:t>
            </a:r>
            <a:r>
              <a:rPr lang="en-US" sz="2000" dirty="0" smtClean="0"/>
              <a:t> 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 </a:t>
            </a:r>
            <a:r>
              <a:rPr lang="en-US" sz="2000" dirty="0" err="1" smtClean="0"/>
              <a:t>Rivelatore</a:t>
            </a:r>
            <a:r>
              <a:rPr lang="en-US" sz="2000" dirty="0" smtClean="0"/>
              <a:t> </a:t>
            </a:r>
            <a:r>
              <a:rPr lang="en-US" sz="2000" dirty="0" err="1" smtClean="0"/>
              <a:t>cilindrico</a:t>
            </a:r>
            <a:r>
              <a:rPr lang="en-US" sz="2000" dirty="0" smtClean="0"/>
              <a:t> per la </a:t>
            </a:r>
            <a:r>
              <a:rPr lang="en-US" sz="2000" dirty="0" err="1" smtClean="0"/>
              <a:t>prospezione</a:t>
            </a:r>
            <a:r>
              <a:rPr lang="en-US" sz="2000" dirty="0" smtClean="0"/>
              <a:t> </a:t>
            </a:r>
            <a:r>
              <a:rPr lang="en-US" sz="2000" dirty="0" err="1" smtClean="0"/>
              <a:t>da</a:t>
            </a:r>
            <a:r>
              <a:rPr lang="en-US" sz="2000" dirty="0" smtClean="0"/>
              <a:t> </a:t>
            </a:r>
            <a:r>
              <a:rPr lang="en-US" sz="2000" dirty="0" err="1" smtClean="0"/>
              <a:t>pozzo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 </a:t>
            </a:r>
            <a:r>
              <a:rPr lang="en-US" sz="2000" dirty="0" err="1" smtClean="0"/>
              <a:t>Sito</a:t>
            </a:r>
            <a:r>
              <a:rPr lang="en-US" sz="2000" dirty="0" smtClean="0"/>
              <a:t> </a:t>
            </a:r>
            <a:r>
              <a:rPr lang="en-US" sz="2000" dirty="0" err="1" smtClean="0"/>
              <a:t>archeologico</a:t>
            </a:r>
            <a:r>
              <a:rPr lang="en-US" sz="2000" dirty="0" smtClean="0"/>
              <a:t>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Cuma</a:t>
            </a:r>
            <a:r>
              <a:rPr lang="en-US" sz="2000" dirty="0" smtClean="0"/>
              <a:t> </a:t>
            </a:r>
          </a:p>
        </p:txBody>
      </p:sp>
      <p:cxnSp>
        <p:nvCxnSpPr>
          <p:cNvPr id="7" name="Connettore 1 6"/>
          <p:cNvCxnSpPr/>
          <p:nvPr/>
        </p:nvCxnSpPr>
        <p:spPr>
          <a:xfrm flipH="1">
            <a:off x="6382397" y="1802470"/>
            <a:ext cx="18288" cy="4352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708535" y="1265942"/>
            <a:ext cx="4343245" cy="3098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450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5"/>
          <p:cNvSpPr>
            <a:spLocks noGrp="1"/>
          </p:cNvSpPr>
          <p:nvPr>
            <p:ph type="title"/>
          </p:nvPr>
        </p:nvSpPr>
        <p:spPr>
          <a:xfrm>
            <a:off x="3808429" y="0"/>
            <a:ext cx="6619752" cy="816135"/>
          </a:xfrm>
        </p:spPr>
        <p:txBody>
          <a:bodyPr/>
          <a:lstStyle/>
          <a:p>
            <a:r>
              <a:rPr lang="en-GB" dirty="0" smtClean="0"/>
              <a:t>Acknowledgments</a:t>
            </a:r>
            <a:endParaRPr lang="en-GB" dirty="0"/>
          </a:p>
        </p:txBody>
      </p:sp>
      <p:sp>
        <p:nvSpPr>
          <p:cNvPr id="25" name="TextBox 8"/>
          <p:cNvSpPr txBox="1"/>
          <p:nvPr/>
        </p:nvSpPr>
        <p:spPr>
          <a:xfrm>
            <a:off x="346536" y="1536065"/>
            <a:ext cx="113716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 activities shown have been realized within a collaboration between Florence and Naples INFN groups and Universities.</a:t>
            </a:r>
          </a:p>
          <a:p>
            <a:endParaRPr lang="en-US" sz="2400" dirty="0" smtClean="0"/>
          </a:p>
          <a:p>
            <a:r>
              <a:rPr lang="en-US" sz="2400" dirty="0" smtClean="0"/>
              <a:t>The Technological district STRESS and the TECNO_IN company supported the Mt </a:t>
            </a:r>
            <a:r>
              <a:rPr lang="en-US" sz="2400" dirty="0" err="1" smtClean="0"/>
              <a:t>Echia</a:t>
            </a:r>
            <a:r>
              <a:rPr lang="en-US" sz="2400" dirty="0" smtClean="0"/>
              <a:t> measurement campaigns and the borehole detector development. 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22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6135"/>
          </a:xfrm>
        </p:spPr>
        <p:txBody>
          <a:bodyPr/>
          <a:lstStyle/>
          <a:p>
            <a:r>
              <a:rPr lang="en-GB" dirty="0" smtClean="0"/>
              <a:t>SPARE SLIDES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22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242160" y="4098913"/>
            <a:ext cx="7861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Made of plastic scintillators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u="sng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Three X-Y planes tracker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1 m</a:t>
            </a:r>
            <a:r>
              <a:rPr lang="en-US" sz="2000" baseline="30000" dirty="0"/>
              <a:t>2</a:t>
            </a:r>
            <a:r>
              <a:rPr lang="en-US" sz="2000" dirty="0"/>
              <a:t> sensitive </a:t>
            </a:r>
            <a:r>
              <a:rPr lang="en-US" sz="2000" dirty="0" smtClean="0"/>
              <a:t>surface </a:t>
            </a: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Three </a:t>
            </a:r>
            <a:r>
              <a:rPr lang="en-US" sz="2000" dirty="0"/>
              <a:t>detectors </a:t>
            </a:r>
            <a:r>
              <a:rPr lang="en-US" sz="2000" dirty="0" smtClean="0"/>
              <a:t>are under </a:t>
            </a:r>
            <a:r>
              <a:rPr lang="en-US" sz="2000" dirty="0"/>
              <a:t>construction for the MURAVES experiment at Vesuvius.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/>
          </a:p>
        </p:txBody>
      </p:sp>
      <p:sp>
        <p:nvSpPr>
          <p:cNvPr id="7" name="TextBox 7"/>
          <p:cNvSpPr txBox="1"/>
          <p:nvPr/>
        </p:nvSpPr>
        <p:spPr>
          <a:xfrm rot="16200000">
            <a:off x="2805421" y="2503014"/>
            <a:ext cx="2707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/>
              <a:t>Detector MURAVES in the lab</a:t>
            </a:r>
            <a:endParaRPr lang="en-US" sz="1400" u="sng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138984" y="2324013"/>
            <a:ext cx="3070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/>
              <a:t>Detector MURAVES at the </a:t>
            </a:r>
            <a:r>
              <a:rPr lang="en-US" sz="1400" u="sng" dirty="0" err="1" smtClean="0"/>
              <a:t>GBorb</a:t>
            </a:r>
            <a:r>
              <a:rPr lang="en-US" sz="1400" u="sng" dirty="0" smtClean="0"/>
              <a:t>.</a:t>
            </a:r>
            <a:endParaRPr lang="en-US" sz="1400" u="sng" dirty="0"/>
          </a:p>
        </p:txBody>
      </p:sp>
      <p:sp>
        <p:nvSpPr>
          <p:cNvPr id="27" name="Titolo 5"/>
          <p:cNvSpPr>
            <a:spLocks noGrp="1"/>
          </p:cNvSpPr>
          <p:nvPr>
            <p:ph type="title"/>
          </p:nvPr>
        </p:nvSpPr>
        <p:spPr>
          <a:xfrm>
            <a:off x="791852" y="0"/>
            <a:ext cx="9640260" cy="748018"/>
          </a:xfrm>
        </p:spPr>
        <p:txBody>
          <a:bodyPr/>
          <a:lstStyle/>
          <a:p>
            <a:r>
              <a:rPr lang="it-IT" dirty="0" smtClean="0"/>
              <a:t>The MURAVES DETECTOR PROTOTYPE</a:t>
            </a:r>
            <a:endParaRPr lang="it-IT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2029"/>
          <a:stretch/>
        </p:blipFill>
        <p:spPr>
          <a:xfrm>
            <a:off x="4294352" y="1108712"/>
            <a:ext cx="3316495" cy="2827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443" r="11217"/>
          <a:stretch/>
        </p:blipFill>
        <p:spPr bwMode="auto">
          <a:xfrm>
            <a:off x="549937" y="1108711"/>
            <a:ext cx="3062477" cy="2827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292785" y="3355198"/>
            <a:ext cx="3505609" cy="2728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8361888" y="1635593"/>
            <a:ext cx="33674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mm </a:t>
            </a:r>
            <a:r>
              <a:rPr lang="en-US" dirty="0" smtClean="0"/>
              <a:t>X </a:t>
            </a:r>
            <a:r>
              <a:rPr lang="en-US" dirty="0"/>
              <a:t>and </a:t>
            </a:r>
            <a:r>
              <a:rPr lang="en-US" dirty="0" smtClean="0"/>
              <a:t>Y </a:t>
            </a:r>
            <a:r>
              <a:rPr lang="en-US" dirty="0"/>
              <a:t>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0.25 </a:t>
            </a:r>
            <a:r>
              <a:rPr lang="en-US" dirty="0"/>
              <a:t>m distance between </a:t>
            </a:r>
            <a:r>
              <a:rPr lang="en-US" dirty="0" smtClean="0"/>
              <a:t>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</a:t>
            </a:r>
            <a:r>
              <a:rPr lang="en-US" dirty="0" err="1"/>
              <a:t>mrad</a:t>
            </a:r>
            <a:r>
              <a:rPr lang="en-US" dirty="0"/>
              <a:t> angular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63</a:t>
            </a:r>
            <a:r>
              <a:rPr lang="en-US" dirty="0"/>
              <a:t>° </a:t>
            </a:r>
            <a:r>
              <a:rPr lang="en-US" dirty="0" smtClean="0"/>
              <a:t>angular </a:t>
            </a:r>
            <a:r>
              <a:rPr lang="en-US" dirty="0"/>
              <a:t>acceptance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8220593" y="6124256"/>
            <a:ext cx="3502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/>
              <a:t>Schematic of the detector MURAVES</a:t>
            </a:r>
            <a:endParaRPr lang="en-US" sz="1400" u="sng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1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5"/>
          <p:cNvSpPr>
            <a:spLocks noGrp="1"/>
          </p:cNvSpPr>
          <p:nvPr>
            <p:ph type="title"/>
          </p:nvPr>
        </p:nvSpPr>
        <p:spPr>
          <a:xfrm>
            <a:off x="791852" y="0"/>
            <a:ext cx="9640260" cy="748018"/>
          </a:xfrm>
        </p:spPr>
        <p:txBody>
          <a:bodyPr/>
          <a:lstStyle/>
          <a:p>
            <a:r>
              <a:rPr lang="it-IT" dirty="0" smtClean="0"/>
              <a:t>Muon </a:t>
            </a:r>
            <a:r>
              <a:rPr lang="it-IT" dirty="0" err="1" smtClean="0"/>
              <a:t>radiography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absorption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646681" y="5640721"/>
            <a:ext cx="115453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The number of muon stopped depends on the thickness and average density of the crossed rock 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1202" y="3877005"/>
            <a:ext cx="1486397" cy="1486397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3128716" y="1650545"/>
            <a:ext cx="4826971" cy="3480782"/>
            <a:chOff x="417285" y="2199748"/>
            <a:chExt cx="6983725" cy="4299100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3021" t="53381" b="3700"/>
            <a:stretch>
              <a:fillRect/>
            </a:stretch>
          </p:blipFill>
          <p:spPr bwMode="auto">
            <a:xfrm>
              <a:off x="1723131" y="2550129"/>
              <a:ext cx="5677879" cy="3601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1723132" y="6099708"/>
              <a:ext cx="5524038" cy="399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b="1" dirty="0">
                  <a:solidFill>
                    <a:srgbClr val="000000"/>
                  </a:solidFill>
                </a:rPr>
                <a:t>km water equivalent </a:t>
              </a: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 rot="16200000">
              <a:off x="-1325083" y="3942116"/>
              <a:ext cx="3952295" cy="4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 b="1" dirty="0">
                  <a:solidFill>
                    <a:srgbClr val="000000"/>
                  </a:solidFill>
                </a:rPr>
                <a:t>muons / sr m</a:t>
              </a:r>
              <a:r>
                <a:rPr lang="en-US" sz="1500" b="1" baseline="20000" dirty="0">
                  <a:solidFill>
                    <a:srgbClr val="000000"/>
                  </a:solidFill>
                </a:rPr>
                <a:t>2</a:t>
              </a:r>
              <a:r>
                <a:rPr lang="en-US" sz="1500" b="1" dirty="0">
                  <a:solidFill>
                    <a:srgbClr val="000000"/>
                  </a:solidFill>
                </a:rPr>
                <a:t> s  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1994314" y="5350994"/>
              <a:ext cx="4514232" cy="313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50" b="1" dirty="0">
                  <a:solidFill>
                    <a:srgbClr val="996633"/>
                  </a:solidFill>
                </a:rPr>
                <a:t>(rock density </a:t>
              </a:r>
              <a:r>
                <a:rPr lang="en-US" sz="1050" b="1" dirty="0">
                  <a:solidFill>
                    <a:srgbClr val="996633"/>
                  </a:solidFill>
                  <a:cs typeface="Times New Roman" pitchFamily="18" charset="0"/>
                </a:rPr>
                <a:t>~ 2.5 water density)</a:t>
              </a: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1000170" y="4496499"/>
              <a:ext cx="994144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10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-3 </a:t>
              </a:r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969826" y="5081092"/>
              <a:ext cx="1024488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10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-4 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1000170" y="3909178"/>
              <a:ext cx="994144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10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-2 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1036305" y="2858384"/>
              <a:ext cx="686825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 </a:t>
              </a:r>
              <a:endParaRPr lang="en-US" b="1" baseline="200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1000170" y="3362386"/>
              <a:ext cx="994144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10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-1 </a:t>
              </a: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1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520092" y="57731"/>
            <a:ext cx="8966615" cy="1019919"/>
          </a:xfrm>
        </p:spPr>
        <p:txBody>
          <a:bodyPr/>
          <a:lstStyle/>
          <a:p>
            <a:r>
              <a:rPr lang="it-IT" dirty="0" smtClean="0"/>
              <a:t>Studio dei vulcani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541867" y="1303866"/>
            <a:ext cx="948649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Giappone</a:t>
            </a:r>
            <a:r>
              <a:rPr lang="en-US" sz="3600" dirty="0" smtClean="0"/>
              <a:t>: Tanaka;  </a:t>
            </a:r>
            <a:r>
              <a:rPr lang="en-US" sz="3600" dirty="0" err="1" smtClean="0"/>
              <a:t>Francia</a:t>
            </a:r>
            <a:r>
              <a:rPr lang="en-US" sz="3600" dirty="0" smtClean="0"/>
              <a:t> TOMUVOL, DIAPHANE</a:t>
            </a:r>
          </a:p>
          <a:p>
            <a:endParaRPr lang="en-US" sz="3600" dirty="0" smtClean="0"/>
          </a:p>
          <a:p>
            <a:r>
              <a:rPr lang="en-US" sz="3600" dirty="0" smtClean="0"/>
              <a:t>Italia:</a:t>
            </a:r>
            <a:r>
              <a:rPr lang="en-US" sz="3600" dirty="0" smtClean="0"/>
              <a:t> 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Vesuvio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 smtClean="0"/>
              <a:t>progetto</a:t>
            </a:r>
            <a:r>
              <a:rPr lang="en-US" sz="3600" dirty="0" smtClean="0"/>
              <a:t> </a:t>
            </a:r>
            <a:r>
              <a:rPr lang="en-US" sz="3600" dirty="0" err="1" smtClean="0"/>
              <a:t>premiale</a:t>
            </a:r>
            <a:r>
              <a:rPr lang="en-US" sz="3600" dirty="0" smtClean="0"/>
              <a:t> MIUR MURAVES</a:t>
            </a:r>
          </a:p>
          <a:p>
            <a:r>
              <a:rPr lang="en-US" sz="3600" dirty="0" smtClean="0"/>
              <a:t>            </a:t>
            </a:r>
            <a:r>
              <a:rPr lang="en-US" sz="3600" dirty="0" smtClean="0">
                <a:solidFill>
                  <a:srgbClr val="E46C0A"/>
                </a:solidFill>
              </a:rPr>
              <a:t>Stromboli</a:t>
            </a:r>
            <a:r>
              <a:rPr lang="en-US" sz="3600" dirty="0" smtClean="0"/>
              <a:t>: </a:t>
            </a:r>
            <a:r>
              <a:rPr lang="en-US" sz="3600" dirty="0" err="1" smtClean="0"/>
              <a:t>emulsioni</a:t>
            </a:r>
            <a:r>
              <a:rPr lang="en-US" sz="3600" dirty="0" smtClean="0"/>
              <a:t> </a:t>
            </a:r>
            <a:r>
              <a:rPr lang="en-US" sz="3600" dirty="0" err="1" smtClean="0"/>
              <a:t>nucleari</a:t>
            </a:r>
            <a:endParaRPr lang="en-US" sz="3600" dirty="0" smtClean="0"/>
          </a:p>
          <a:p>
            <a:r>
              <a:rPr lang="en-US" sz="3600" dirty="0" smtClean="0"/>
              <a:t>		   </a:t>
            </a:r>
            <a:r>
              <a:rPr lang="en-US" sz="3600" dirty="0" smtClean="0">
                <a:solidFill>
                  <a:srgbClr val="E46C0A"/>
                </a:solidFill>
              </a:rPr>
              <a:t>Etna: </a:t>
            </a:r>
            <a:r>
              <a:rPr lang="en-US" sz="3600" dirty="0" err="1" smtClean="0">
                <a:solidFill>
                  <a:srgbClr val="E46C0A"/>
                </a:solidFill>
              </a:rPr>
              <a:t>telescopi</a:t>
            </a:r>
            <a:r>
              <a:rPr lang="en-US" sz="3600" dirty="0" smtClean="0">
                <a:solidFill>
                  <a:srgbClr val="E46C0A"/>
                </a:solidFill>
              </a:rPr>
              <a:t> </a:t>
            </a:r>
            <a:r>
              <a:rPr lang="en-US" sz="3600" dirty="0" smtClean="0">
                <a:solidFill>
                  <a:srgbClr val="E46C0A"/>
                </a:solidFill>
              </a:rPr>
              <a:t>Cherenkov</a:t>
            </a:r>
            <a:r>
              <a:rPr lang="en-US" sz="3600" dirty="0" smtClean="0">
                <a:solidFill>
                  <a:srgbClr val="E46C0A"/>
                </a:solidFill>
              </a:rPr>
              <a:t>  </a:t>
            </a:r>
            <a:endParaRPr lang="en-US" sz="3600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08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5"/>
          <p:cNvSpPr>
            <a:spLocks noGrp="1"/>
          </p:cNvSpPr>
          <p:nvPr>
            <p:ph type="title"/>
          </p:nvPr>
        </p:nvSpPr>
        <p:spPr>
          <a:xfrm>
            <a:off x="791852" y="0"/>
            <a:ext cx="9640260" cy="748018"/>
          </a:xfrm>
        </p:spPr>
        <p:txBody>
          <a:bodyPr/>
          <a:lstStyle/>
          <a:p>
            <a:r>
              <a:rPr lang="it-IT" dirty="0" smtClean="0"/>
              <a:t>Muon </a:t>
            </a:r>
            <a:r>
              <a:rPr lang="it-IT" dirty="0" err="1" smtClean="0"/>
              <a:t>radiography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absorption</a:t>
            </a:r>
            <a:endParaRPr lang="it-IT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5371603"/>
            <a:ext cx="1486397" cy="14863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785202"/>
            <a:ext cx="10352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The number of muons N</a:t>
            </a:r>
            <a:r>
              <a:rPr lang="en-US" baseline="-25000" dirty="0" smtClean="0"/>
              <a:t>u</a:t>
            </a:r>
            <a:r>
              <a:rPr lang="en-US" dirty="0" smtClean="0"/>
              <a:t> (</a:t>
            </a:r>
            <a:r>
              <a:rPr lang="en-US" dirty="0" smtClean="0">
                <a:latin typeface="Symbol" charset="2"/>
                <a:cs typeface="Symbol" charset="2"/>
              </a:rPr>
              <a:t>r </a:t>
            </a:r>
            <a:r>
              <a:rPr lang="en-US" dirty="0" err="1" smtClean="0">
                <a:latin typeface="Symbol" charset="2"/>
                <a:cs typeface="Symbol" charset="2"/>
              </a:rPr>
              <a:t>a,f</a:t>
            </a:r>
            <a:r>
              <a:rPr lang="en-US" dirty="0" smtClean="0"/>
              <a:t> ) which in the absence of internal structure (such as cavities) are expected to be recorded in a data taking time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T</a:t>
            </a:r>
            <a:r>
              <a:rPr lang="en-US" baseline="30000" dirty="0" err="1" smtClean="0"/>
              <a:t>u</a:t>
            </a:r>
            <a:r>
              <a:rPr lang="en-US" dirty="0" smtClean="0"/>
              <a:t>  can be written as</a:t>
            </a:r>
            <a:endParaRPr lang="en-US" dirty="0"/>
          </a:p>
        </p:txBody>
      </p:sp>
      <p:pic>
        <p:nvPicPr>
          <p:cNvPr id="21" name="Picture 20" descr="Screen Shot 2018-05-13 at 15.0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75" y="1760946"/>
            <a:ext cx="7060788" cy="1297078"/>
          </a:xfrm>
          <a:prstGeom prst="rect">
            <a:avLst/>
          </a:prstGeom>
        </p:spPr>
      </p:pic>
      <p:pic>
        <p:nvPicPr>
          <p:cNvPr id="23" name="Picture 22" descr="Screen Shot 2018-05-13 at 15.05.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37" y="3819811"/>
            <a:ext cx="7420547" cy="761558"/>
          </a:xfrm>
          <a:prstGeom prst="rect">
            <a:avLst/>
          </a:prstGeom>
        </p:spPr>
      </p:pic>
      <p:pic>
        <p:nvPicPr>
          <p:cNvPr id="25" name="Picture 24" descr="Screen Shot 2018-05-13 at 15.05.5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524" y="4990937"/>
            <a:ext cx="6976592" cy="1099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4683" y="3194466"/>
            <a:ext cx="3338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Underground sample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35708" y="6156457"/>
            <a:ext cx="252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Free sky sample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1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5"/>
          <p:cNvSpPr>
            <a:spLocks noGrp="1"/>
          </p:cNvSpPr>
          <p:nvPr>
            <p:ph type="title"/>
          </p:nvPr>
        </p:nvSpPr>
        <p:spPr>
          <a:xfrm>
            <a:off x="791852" y="0"/>
            <a:ext cx="9640260" cy="748018"/>
          </a:xfrm>
        </p:spPr>
        <p:txBody>
          <a:bodyPr/>
          <a:lstStyle/>
          <a:p>
            <a:r>
              <a:rPr lang="it-IT" dirty="0" smtClean="0"/>
              <a:t>Muon </a:t>
            </a:r>
            <a:r>
              <a:rPr lang="it-IT" dirty="0" err="1" smtClean="0"/>
              <a:t>radiography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absorption</a:t>
            </a:r>
            <a:endParaRPr lang="it-IT" dirty="0"/>
          </a:p>
        </p:txBody>
      </p:sp>
      <p:pic>
        <p:nvPicPr>
          <p:cNvPr id="11" name="Picture 10" descr="Screen Shot 2016-11-04 at 17.09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91" y="3832256"/>
            <a:ext cx="3809263" cy="129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0" y="3166910"/>
            <a:ext cx="11718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measured transmission and the expected transitions are: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0" y="785202"/>
            <a:ext cx="10352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Comparing the underground sample and the free sky sample we obtain:</a:t>
            </a:r>
            <a:endParaRPr lang="en-US" sz="2000" dirty="0"/>
          </a:p>
        </p:txBody>
      </p:sp>
      <p:pic>
        <p:nvPicPr>
          <p:cNvPr id="19" name="Picture 18" descr="Screen Shot 2018-05-13 at 15.06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25" y="1515638"/>
            <a:ext cx="9194800" cy="15113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5310700" y="1558746"/>
            <a:ext cx="1577816" cy="15587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creen Shot 2018-05-13 at 15.08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289" y="3783725"/>
            <a:ext cx="4707910" cy="13158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12225" y="5680801"/>
            <a:ext cx="10198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Expected transmission is  </a:t>
            </a:r>
            <a:r>
              <a:rPr lang="en-US" dirty="0" smtClean="0"/>
              <a:t>calculated in the  </a:t>
            </a:r>
            <a:r>
              <a:rPr lang="en-US" dirty="0" smtClean="0">
                <a:solidFill>
                  <a:srgbClr val="FF0000"/>
                </a:solidFill>
              </a:rPr>
              <a:t>NO </a:t>
            </a:r>
            <a:r>
              <a:rPr lang="en-US" dirty="0" smtClean="0"/>
              <a:t>cavities hypothesis</a:t>
            </a:r>
          </a:p>
          <a:p>
            <a:r>
              <a:rPr lang="en-US" dirty="0" smtClean="0"/>
              <a:t>As first approximation  </a:t>
            </a:r>
            <a:r>
              <a:rPr lang="en-US" dirty="0" err="1" smtClean="0"/>
              <a:t>ρ</a:t>
            </a:r>
            <a:r>
              <a:rPr lang="en-US" dirty="0" smtClean="0"/>
              <a:t> =1.2 g/cm</a:t>
            </a:r>
            <a:r>
              <a:rPr lang="en-US" baseline="30000" dirty="0" smtClean="0"/>
              <a:t>3</a:t>
            </a:r>
            <a:r>
              <a:rPr lang="en-US" dirty="0" smtClean="0"/>
              <a:t> was used   (sample measurement)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0652" y="5061110"/>
            <a:ext cx="266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transmission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26142" y="5040319"/>
            <a:ext cx="269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transmission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1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5"/>
          <p:cNvSpPr>
            <a:spLocks noGrp="1"/>
          </p:cNvSpPr>
          <p:nvPr>
            <p:ph type="title"/>
          </p:nvPr>
        </p:nvSpPr>
        <p:spPr>
          <a:xfrm>
            <a:off x="791852" y="0"/>
            <a:ext cx="9640260" cy="748018"/>
          </a:xfrm>
        </p:spPr>
        <p:txBody>
          <a:bodyPr/>
          <a:lstStyle/>
          <a:p>
            <a:r>
              <a:rPr lang="en-US" dirty="0" smtClean="0"/>
              <a:t>Muon radiography with absorption</a:t>
            </a:r>
            <a:endParaRPr lang="en-US" dirty="0"/>
          </a:p>
        </p:txBody>
      </p:sp>
      <p:pic>
        <p:nvPicPr>
          <p:cNvPr id="13" name="Picture 12" descr="Screen Shot 2016-11-04 at 17.09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149" y="1947166"/>
            <a:ext cx="4419600" cy="156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45722" y="4240532"/>
            <a:ext cx="1050916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R(α,φ)   ≈ 1 for right density and thickness of crossed rock</a:t>
            </a:r>
          </a:p>
          <a:p>
            <a:r>
              <a:rPr lang="en-US" sz="2800" i="1" dirty="0" smtClean="0"/>
              <a:t> </a:t>
            </a:r>
          </a:p>
          <a:p>
            <a:r>
              <a:rPr lang="en-US" sz="2800" i="1" dirty="0" smtClean="0"/>
              <a:t>R(α,φ) </a:t>
            </a:r>
            <a:r>
              <a:rPr lang="en-US" sz="2800" dirty="0" smtClean="0"/>
              <a:t>&gt; 1 -&gt; means density lower than expected -&gt; cavity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785202"/>
            <a:ext cx="10352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relative transmission is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1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5"/>
          <p:cNvSpPr>
            <a:spLocks noGrp="1"/>
          </p:cNvSpPr>
          <p:nvPr>
            <p:ph type="title"/>
          </p:nvPr>
        </p:nvSpPr>
        <p:spPr>
          <a:xfrm>
            <a:off x="791852" y="0"/>
            <a:ext cx="9640260" cy="748018"/>
          </a:xfrm>
        </p:spPr>
        <p:txBody>
          <a:bodyPr/>
          <a:lstStyle/>
          <a:p>
            <a:r>
              <a:rPr lang="it-IT" dirty="0" smtClean="0"/>
              <a:t>Muon </a:t>
            </a:r>
            <a:r>
              <a:rPr lang="it-IT" dirty="0" err="1" smtClean="0"/>
              <a:t>radiography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absorption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646681" y="5640721"/>
            <a:ext cx="1154531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The number of muon stopped depends on the thickness and average density of the crossed rock 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1202" y="3877005"/>
            <a:ext cx="1486397" cy="1486397"/>
          </a:xfrm>
          <a:prstGeom prst="rect">
            <a:avLst/>
          </a:prstGeom>
        </p:spPr>
      </p:pic>
      <p:grpSp>
        <p:nvGrpSpPr>
          <p:cNvPr id="2" name="Group 3"/>
          <p:cNvGrpSpPr/>
          <p:nvPr/>
        </p:nvGrpSpPr>
        <p:grpSpPr>
          <a:xfrm>
            <a:off x="3128716" y="1650545"/>
            <a:ext cx="4826971" cy="3480782"/>
            <a:chOff x="417285" y="2199748"/>
            <a:chExt cx="6983725" cy="4299100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3021" t="53381" b="3700"/>
            <a:stretch>
              <a:fillRect/>
            </a:stretch>
          </p:blipFill>
          <p:spPr bwMode="auto">
            <a:xfrm>
              <a:off x="1723131" y="2550129"/>
              <a:ext cx="5677879" cy="3601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1723132" y="6099708"/>
              <a:ext cx="5524038" cy="399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b="1" dirty="0">
                  <a:solidFill>
                    <a:srgbClr val="000000"/>
                  </a:solidFill>
                </a:rPr>
                <a:t>km water equivalent </a:t>
              </a: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 rot="16200000">
              <a:off x="-1325083" y="3942116"/>
              <a:ext cx="3952295" cy="46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500" b="1" dirty="0">
                  <a:solidFill>
                    <a:srgbClr val="000000"/>
                  </a:solidFill>
                </a:rPr>
                <a:t>muons / sr m</a:t>
              </a:r>
              <a:r>
                <a:rPr lang="en-US" sz="1500" b="1" baseline="20000" dirty="0">
                  <a:solidFill>
                    <a:srgbClr val="000000"/>
                  </a:solidFill>
                </a:rPr>
                <a:t>2</a:t>
              </a:r>
              <a:r>
                <a:rPr lang="en-US" sz="1500" b="1" dirty="0">
                  <a:solidFill>
                    <a:srgbClr val="000000"/>
                  </a:solidFill>
                </a:rPr>
                <a:t> s  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1994314" y="5350994"/>
              <a:ext cx="4514232" cy="313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50" b="1" dirty="0">
                  <a:solidFill>
                    <a:srgbClr val="996633"/>
                  </a:solidFill>
                </a:rPr>
                <a:t>(rock density </a:t>
              </a:r>
              <a:r>
                <a:rPr lang="en-US" sz="1050" b="1" dirty="0">
                  <a:solidFill>
                    <a:srgbClr val="996633"/>
                  </a:solidFill>
                  <a:cs typeface="Times New Roman" pitchFamily="18" charset="0"/>
                </a:rPr>
                <a:t>~ 2.5 water density)</a:t>
              </a: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1000170" y="4496499"/>
              <a:ext cx="994144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10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-3 </a:t>
              </a:r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969826" y="5081092"/>
              <a:ext cx="1024488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10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-4 </a:t>
              </a: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1000170" y="3909178"/>
              <a:ext cx="994144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10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-2 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1036305" y="2858384"/>
              <a:ext cx="686825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 </a:t>
              </a:r>
              <a:endParaRPr lang="en-US" b="1" baseline="200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1000170" y="3362386"/>
              <a:ext cx="994144" cy="370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b="1" dirty="0">
                  <a:solidFill>
                    <a:srgbClr val="000000"/>
                  </a:solidFill>
                </a:rPr>
                <a:t>10</a:t>
              </a:r>
              <a:r>
                <a:rPr lang="en-US" sz="1350" b="1" baseline="20000" dirty="0">
                  <a:solidFill>
                    <a:srgbClr val="000000"/>
                  </a:solidFill>
                </a:rPr>
                <a:t>-1 </a:t>
              </a: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1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5"/>
          <p:cNvSpPr>
            <a:spLocks noGrp="1"/>
          </p:cNvSpPr>
          <p:nvPr>
            <p:ph type="title"/>
          </p:nvPr>
        </p:nvSpPr>
        <p:spPr>
          <a:xfrm>
            <a:off x="791852" y="0"/>
            <a:ext cx="9640260" cy="748018"/>
          </a:xfrm>
        </p:spPr>
        <p:txBody>
          <a:bodyPr/>
          <a:lstStyle/>
          <a:p>
            <a:r>
              <a:rPr lang="it-IT" dirty="0" smtClean="0"/>
              <a:t>Muon </a:t>
            </a:r>
            <a:r>
              <a:rPr lang="it-IT" dirty="0" err="1" smtClean="0"/>
              <a:t>radiography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absorption</a:t>
            </a:r>
            <a:endParaRPr lang="it-IT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5371603"/>
            <a:ext cx="1486397" cy="14863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785202"/>
            <a:ext cx="10352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The number of muons N</a:t>
            </a:r>
            <a:r>
              <a:rPr lang="en-US" baseline="-25000" dirty="0" smtClean="0"/>
              <a:t>u</a:t>
            </a:r>
            <a:r>
              <a:rPr lang="en-US" dirty="0" smtClean="0"/>
              <a:t> (</a:t>
            </a:r>
            <a:r>
              <a:rPr lang="en-US" dirty="0" smtClean="0">
                <a:latin typeface="Symbol" charset="2"/>
                <a:cs typeface="Symbol" charset="2"/>
              </a:rPr>
              <a:t>r </a:t>
            </a:r>
            <a:r>
              <a:rPr lang="en-US" dirty="0" err="1" smtClean="0">
                <a:latin typeface="Symbol" charset="2"/>
                <a:cs typeface="Symbol" charset="2"/>
              </a:rPr>
              <a:t>a,f</a:t>
            </a:r>
            <a:r>
              <a:rPr lang="en-US" dirty="0" smtClean="0"/>
              <a:t> ) which in the absence of internal structure (such as cavities) are expected to be recorded in a data taking time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T</a:t>
            </a:r>
            <a:r>
              <a:rPr lang="en-US" baseline="30000" dirty="0" err="1" smtClean="0"/>
              <a:t>u</a:t>
            </a:r>
            <a:r>
              <a:rPr lang="en-US" dirty="0" smtClean="0"/>
              <a:t>  can be written as</a:t>
            </a:r>
            <a:endParaRPr lang="en-US" dirty="0"/>
          </a:p>
        </p:txBody>
      </p:sp>
      <p:pic>
        <p:nvPicPr>
          <p:cNvPr id="21" name="Picture 20" descr="Screen Shot 2018-05-13 at 15.0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75" y="1760946"/>
            <a:ext cx="7060788" cy="1297078"/>
          </a:xfrm>
          <a:prstGeom prst="rect">
            <a:avLst/>
          </a:prstGeom>
        </p:spPr>
      </p:pic>
      <p:pic>
        <p:nvPicPr>
          <p:cNvPr id="23" name="Picture 22" descr="Screen Shot 2018-05-13 at 15.05.5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37" y="3819811"/>
            <a:ext cx="7420547" cy="761558"/>
          </a:xfrm>
          <a:prstGeom prst="rect">
            <a:avLst/>
          </a:prstGeom>
        </p:spPr>
      </p:pic>
      <p:pic>
        <p:nvPicPr>
          <p:cNvPr id="25" name="Picture 24" descr="Screen Shot 2018-05-13 at 15.05.5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524" y="4990937"/>
            <a:ext cx="6976592" cy="10999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4683" y="3194466"/>
            <a:ext cx="3338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Underground sample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35708" y="6156457"/>
            <a:ext cx="252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Free sky sample</a:t>
            </a:r>
            <a:endParaRPr lang="en-US" sz="2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1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5"/>
          <p:cNvSpPr>
            <a:spLocks noGrp="1"/>
          </p:cNvSpPr>
          <p:nvPr>
            <p:ph type="title"/>
          </p:nvPr>
        </p:nvSpPr>
        <p:spPr>
          <a:xfrm>
            <a:off x="791852" y="0"/>
            <a:ext cx="9640260" cy="748018"/>
          </a:xfrm>
        </p:spPr>
        <p:txBody>
          <a:bodyPr/>
          <a:lstStyle/>
          <a:p>
            <a:r>
              <a:rPr lang="it-IT" dirty="0" smtClean="0"/>
              <a:t>Muon </a:t>
            </a:r>
            <a:r>
              <a:rPr lang="it-IT" dirty="0" err="1" smtClean="0"/>
              <a:t>radiography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absorption</a:t>
            </a:r>
            <a:endParaRPr lang="it-IT" dirty="0"/>
          </a:p>
        </p:txBody>
      </p:sp>
      <p:pic>
        <p:nvPicPr>
          <p:cNvPr id="11" name="Picture 10" descr="Screen Shot 2016-11-04 at 17.09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91" y="3832256"/>
            <a:ext cx="3809263" cy="129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0" y="3166910"/>
            <a:ext cx="11718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measured transmission and the expected transitions are: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0" y="785202"/>
            <a:ext cx="10352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Comparing the underground sample and the free sky sample we obtain:</a:t>
            </a:r>
            <a:endParaRPr lang="en-US" sz="2000" dirty="0"/>
          </a:p>
        </p:txBody>
      </p:sp>
      <p:pic>
        <p:nvPicPr>
          <p:cNvPr id="19" name="Picture 18" descr="Screen Shot 2018-05-13 at 15.06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25" y="1515638"/>
            <a:ext cx="9194800" cy="15113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5310700" y="1558746"/>
            <a:ext cx="1577816" cy="15587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creen Shot 2018-05-13 at 15.08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289" y="3783725"/>
            <a:ext cx="4707910" cy="13158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12225" y="5680801"/>
            <a:ext cx="10198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Expected transmission is  </a:t>
            </a:r>
            <a:r>
              <a:rPr lang="en-US" dirty="0" smtClean="0"/>
              <a:t>calculated in the  </a:t>
            </a:r>
            <a:r>
              <a:rPr lang="en-US" dirty="0" smtClean="0">
                <a:solidFill>
                  <a:srgbClr val="FF0000"/>
                </a:solidFill>
              </a:rPr>
              <a:t>NO </a:t>
            </a:r>
            <a:r>
              <a:rPr lang="en-US" dirty="0" smtClean="0"/>
              <a:t>cavities hypothesis</a:t>
            </a:r>
          </a:p>
          <a:p>
            <a:r>
              <a:rPr lang="en-US" dirty="0" smtClean="0"/>
              <a:t>As first approximation  </a:t>
            </a:r>
            <a:r>
              <a:rPr lang="en-US" dirty="0" err="1" smtClean="0"/>
              <a:t>ρ</a:t>
            </a:r>
            <a:r>
              <a:rPr lang="en-US" dirty="0" smtClean="0"/>
              <a:t> =1.2 g/cm</a:t>
            </a:r>
            <a:r>
              <a:rPr lang="en-US" baseline="30000" dirty="0" smtClean="0"/>
              <a:t>3</a:t>
            </a:r>
            <a:r>
              <a:rPr lang="en-US" dirty="0" smtClean="0"/>
              <a:t> was used   (sample measurement)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0652" y="5061110"/>
            <a:ext cx="266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transmission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26142" y="5040319"/>
            <a:ext cx="269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transmission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1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olo 5"/>
          <p:cNvSpPr>
            <a:spLocks noGrp="1"/>
          </p:cNvSpPr>
          <p:nvPr>
            <p:ph type="title"/>
          </p:nvPr>
        </p:nvSpPr>
        <p:spPr>
          <a:xfrm>
            <a:off x="791852" y="0"/>
            <a:ext cx="9640260" cy="748018"/>
          </a:xfrm>
        </p:spPr>
        <p:txBody>
          <a:bodyPr/>
          <a:lstStyle/>
          <a:p>
            <a:r>
              <a:rPr lang="en-US" dirty="0" smtClean="0"/>
              <a:t>Muon radiography with absorption</a:t>
            </a:r>
            <a:endParaRPr lang="en-US" dirty="0"/>
          </a:p>
        </p:txBody>
      </p:sp>
      <p:pic>
        <p:nvPicPr>
          <p:cNvPr id="13" name="Picture 12" descr="Screen Shot 2016-11-04 at 17.09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149" y="1947166"/>
            <a:ext cx="4419600" cy="156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45722" y="4240532"/>
            <a:ext cx="1050916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R(α,φ)   ≈ 1 for right density and thickness of crossed rock</a:t>
            </a:r>
          </a:p>
          <a:p>
            <a:r>
              <a:rPr lang="en-US" sz="2800" i="1" dirty="0" smtClean="0"/>
              <a:t> </a:t>
            </a:r>
          </a:p>
          <a:p>
            <a:r>
              <a:rPr lang="en-US" sz="2800" i="1" dirty="0" smtClean="0"/>
              <a:t>R(α,φ) </a:t>
            </a:r>
            <a:r>
              <a:rPr lang="en-US" sz="2800" dirty="0" smtClean="0"/>
              <a:t>&gt; 1 -&gt; means density lower than expected -&gt; cavity</a:t>
            </a:r>
          </a:p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785202"/>
            <a:ext cx="10352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relative transmission is</a:t>
            </a:r>
            <a:endParaRPr lang="en-US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12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5"/>
          <p:cNvSpPr>
            <a:spLocks noGrp="1"/>
          </p:cNvSpPr>
          <p:nvPr>
            <p:ph type="title"/>
          </p:nvPr>
        </p:nvSpPr>
        <p:spPr>
          <a:xfrm>
            <a:off x="4427691" y="0"/>
            <a:ext cx="5996469" cy="774197"/>
          </a:xfrm>
        </p:spPr>
        <p:txBody>
          <a:bodyPr/>
          <a:lstStyle/>
          <a:p>
            <a:r>
              <a:rPr lang="it-IT" dirty="0" smtClean="0"/>
              <a:t>SITES of OBSERVATION</a:t>
            </a:r>
            <a:endParaRPr lang="it-IT" dirty="0"/>
          </a:p>
        </p:txBody>
      </p:sp>
      <p:pic>
        <p:nvPicPr>
          <p:cNvPr id="19" name="Picture 2" descr="https://images.readcube-cdn.com/publishers/nature/figures/39bebe1aa481d62f9543588f2e76bb8292ed40f68341cbdf0d6b9d211c39ec42/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0676" y="1173870"/>
            <a:ext cx="9556816" cy="252523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808238"/>
            <a:ext cx="1171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Crossed rock at the Pool site. The computation is made from  the DTM assuming no cavities are present.</a:t>
            </a:r>
            <a:endParaRPr lang="en-US" dirty="0"/>
          </a:p>
        </p:txBody>
      </p:sp>
      <p:pic>
        <p:nvPicPr>
          <p:cNvPr id="24" name="Picture 23" descr="MonteEchia3D.png"/>
          <p:cNvPicPr>
            <a:picLocks noChangeAspect="1"/>
          </p:cNvPicPr>
          <p:nvPr/>
        </p:nvPicPr>
        <p:blipFill>
          <a:blip r:embed="rId3"/>
          <a:srcRect t="9906"/>
          <a:stretch>
            <a:fillRect/>
          </a:stretch>
        </p:blipFill>
        <p:spPr>
          <a:xfrm>
            <a:off x="342900" y="3797300"/>
            <a:ext cx="4495800" cy="2867662"/>
          </a:xfrm>
          <a:prstGeom prst="rect">
            <a:avLst/>
          </a:prstGeom>
        </p:spPr>
      </p:pic>
      <p:pic>
        <p:nvPicPr>
          <p:cNvPr id="25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932" t="22728" r="8239" b="16161"/>
          <a:stretch/>
        </p:blipFill>
        <p:spPr>
          <a:xfrm>
            <a:off x="5787524" y="3934472"/>
            <a:ext cx="5991225" cy="257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66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1953" y="1113002"/>
            <a:ext cx="11396148" cy="2840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932" t="22728" r="8239" b="16161"/>
          <a:stretch/>
        </p:blipFill>
        <p:spPr>
          <a:xfrm>
            <a:off x="419100" y="4011448"/>
            <a:ext cx="5991225" cy="2579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olo 5"/>
          <p:cNvSpPr txBox="1">
            <a:spLocks/>
          </p:cNvSpPr>
          <p:nvPr/>
        </p:nvSpPr>
        <p:spPr>
          <a:xfrm>
            <a:off x="2667000" y="0"/>
            <a:ext cx="7757158" cy="10262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000" dirty="0" smtClean="0"/>
              <a:t>MUOGRAPHY </a:t>
            </a:r>
            <a:r>
              <a:rPr lang="it-IT" sz="4000" dirty="0" err="1" smtClean="0"/>
              <a:t>at</a:t>
            </a:r>
            <a:r>
              <a:rPr lang="it-IT" sz="4000" dirty="0"/>
              <a:t> </a:t>
            </a:r>
            <a:r>
              <a:rPr lang="it-IT" sz="4000" dirty="0" smtClean="0"/>
              <a:t>the POOL SITE</a:t>
            </a:r>
            <a:endParaRPr lang="it-IT" sz="4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449806" y="610347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Detector</a:t>
            </a:r>
            <a:endParaRPr lang="it-IT" sz="1400" dirty="0"/>
          </a:p>
        </p:txBody>
      </p:sp>
      <p:cxnSp>
        <p:nvCxnSpPr>
          <p:cNvPr id="9" name="Connettore 2 8"/>
          <p:cNvCxnSpPr>
            <a:stCxn id="6" idx="1"/>
          </p:cNvCxnSpPr>
          <p:nvPr/>
        </p:nvCxnSpPr>
        <p:spPr>
          <a:xfrm flipH="1" flipV="1">
            <a:off x="3420728" y="5949591"/>
            <a:ext cx="2029078" cy="307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8-05-13 at 15.32.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649" y="4204174"/>
            <a:ext cx="5207275" cy="22497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18674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5"/>
          <p:cNvSpPr txBox="1">
            <a:spLocks/>
          </p:cNvSpPr>
          <p:nvPr/>
        </p:nvSpPr>
        <p:spPr>
          <a:xfrm>
            <a:off x="1058292" y="0"/>
            <a:ext cx="9381771" cy="10262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000" dirty="0" err="1" smtClean="0"/>
              <a:t>comparison</a:t>
            </a:r>
            <a:r>
              <a:rPr lang="it-IT" sz="4000" dirty="0" smtClean="0"/>
              <a:t> </a:t>
            </a:r>
            <a:r>
              <a:rPr lang="it-IT" sz="4000" dirty="0" err="1" smtClean="0"/>
              <a:t>with</a:t>
            </a:r>
            <a:r>
              <a:rPr lang="it-IT" sz="4000" dirty="0" smtClean="0"/>
              <a:t> the </a:t>
            </a:r>
            <a:r>
              <a:rPr lang="it-IT" sz="4000" dirty="0" err="1" smtClean="0"/>
              <a:t>expected</a:t>
            </a:r>
            <a:r>
              <a:rPr lang="it-IT" sz="4000" dirty="0" smtClean="0"/>
              <a:t> </a:t>
            </a:r>
            <a:r>
              <a:rPr lang="it-IT" sz="4000" dirty="0" err="1" smtClean="0"/>
              <a:t>results</a:t>
            </a:r>
            <a:endParaRPr lang="it-IT" sz="4000" dirty="0"/>
          </a:p>
        </p:txBody>
      </p:sp>
      <p:grpSp>
        <p:nvGrpSpPr>
          <p:cNvPr id="2" name="Group 29"/>
          <p:cNvGrpSpPr/>
          <p:nvPr/>
        </p:nvGrpSpPr>
        <p:grpSpPr>
          <a:xfrm>
            <a:off x="2809284" y="706068"/>
            <a:ext cx="5055422" cy="6151932"/>
            <a:chOff x="1808192" y="706068"/>
            <a:chExt cx="5055422" cy="61519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1902379" y="706068"/>
              <a:ext cx="4961235" cy="6151932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2024605" y="3128066"/>
              <a:ext cx="11575" cy="69159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06592" y="3364960"/>
              <a:ext cx="53893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4 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222339" y="2083443"/>
              <a:ext cx="3773347" cy="1157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727048" y="1740934"/>
              <a:ext cx="65594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18 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2374739" y="2247419"/>
              <a:ext cx="3699818" cy="204678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219926" y="3059944"/>
              <a:ext cx="65594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25 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1990846" y="2247419"/>
              <a:ext cx="231493" cy="85459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808192" y="1984474"/>
              <a:ext cx="53893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7 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055022" y="1225173"/>
              <a:ext cx="1358642" cy="276999"/>
            </a:xfrm>
            <a:prstGeom prst="rect">
              <a:avLst/>
            </a:prstGeom>
            <a:blipFill rotWithShape="0">
              <a:blip r:embed="rId3"/>
              <a:stretch>
                <a:fillRect l="-4036" r="-4036" b="-11111"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06592" y="5751245"/>
              <a:ext cx="567160" cy="30094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222339" y="3819660"/>
              <a:ext cx="627" cy="192434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74739" y="4919241"/>
              <a:ext cx="65594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 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106592" y="749184"/>
              <a:ext cx="0" cy="11374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289246" y="1354237"/>
              <a:ext cx="720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25 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86008" y="780328"/>
              <a:ext cx="2190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35 </a:t>
              </a:r>
              <a:r>
                <a:rPr lang="it-IT" dirty="0" err="1" smtClean="0">
                  <a:solidFill>
                    <a:srgbClr val="FF0000"/>
                  </a:solidFill>
                </a:rPr>
                <a:t>m</a:t>
              </a:r>
              <a:r>
                <a:rPr lang="it-IT" dirty="0" smtClean="0">
                  <a:solidFill>
                    <a:srgbClr val="FF0000"/>
                  </a:solidFill>
                </a:rPr>
                <a:t> </a:t>
              </a:r>
              <a:r>
                <a:rPr lang="it-IT" dirty="0" err="1" smtClean="0">
                  <a:solidFill>
                    <a:srgbClr val="FF0000"/>
                  </a:solidFill>
                </a:rPr>
                <a:t>crossed</a:t>
              </a:r>
              <a:r>
                <a:rPr lang="it-IT" dirty="0" smtClean="0">
                  <a:solidFill>
                    <a:srgbClr val="FF0000"/>
                  </a:solidFill>
                </a:rPr>
                <a:t> rock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45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520092" y="57731"/>
            <a:ext cx="8966615" cy="1019919"/>
          </a:xfrm>
        </p:spPr>
        <p:txBody>
          <a:bodyPr/>
          <a:lstStyle/>
          <a:p>
            <a:r>
              <a:rPr lang="it-IT" dirty="0" smtClean="0"/>
              <a:t>MURAVES</a:t>
            </a:r>
            <a:br>
              <a:rPr lang="it-IT" dirty="0" smtClean="0"/>
            </a:br>
            <a:r>
              <a:rPr lang="it-IT" dirty="0" smtClean="0"/>
              <a:t>Muon </a:t>
            </a:r>
            <a:r>
              <a:rPr lang="it-IT" dirty="0" err="1" smtClean="0"/>
              <a:t>Radiography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Vesuvius</a:t>
            </a:r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7" t="19630" r="11417" b="14741"/>
          <a:stretch/>
        </p:blipFill>
        <p:spPr>
          <a:xfrm>
            <a:off x="416619" y="1433830"/>
            <a:ext cx="11454012" cy="4907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17" t="19630" r="11417" b="14741"/>
          <a:stretch/>
        </p:blipFill>
        <p:spPr>
          <a:xfrm>
            <a:off x="416619" y="1433830"/>
            <a:ext cx="11454012" cy="49072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81600" y="4038600"/>
            <a:ext cx="172212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65320" y="3581400"/>
            <a:ext cx="2605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Casina</a:t>
            </a:r>
            <a:r>
              <a:rPr lang="en-US" sz="2800" dirty="0" smtClean="0">
                <a:solidFill>
                  <a:srgbClr val="FF0000"/>
                </a:solidFill>
              </a:rPr>
              <a:t> Di Amelia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766155" y="4104620"/>
            <a:ext cx="1398330" cy="1994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000" t="29111" r="29416" b="28519"/>
          <a:stretch/>
        </p:blipFill>
        <p:spPr>
          <a:xfrm>
            <a:off x="8848205" y="4091100"/>
            <a:ext cx="2536075" cy="138684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7070520" y="4104620"/>
            <a:ext cx="1722960" cy="11684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24800" y="5501640"/>
            <a:ext cx="1768680" cy="91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08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6423" y="1321503"/>
            <a:ext cx="11603336" cy="289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olo 5"/>
          <p:cNvSpPr txBox="1">
            <a:spLocks/>
          </p:cNvSpPr>
          <p:nvPr/>
        </p:nvSpPr>
        <p:spPr>
          <a:xfrm>
            <a:off x="3782646" y="0"/>
            <a:ext cx="6641514" cy="10262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000" dirty="0" smtClean="0">
                <a:solidFill>
                  <a:srgbClr val="EBEBEB"/>
                </a:solidFill>
              </a:rPr>
              <a:t>CAVITIES AT THE POOL</a:t>
            </a:r>
            <a:r>
              <a:rPr lang="it-IT" sz="4000" dirty="0">
                <a:solidFill>
                  <a:srgbClr val="EBEBEB"/>
                </a:solidFill>
              </a:rPr>
              <a:t> </a:t>
            </a:r>
            <a:r>
              <a:rPr lang="it-IT" sz="4000" dirty="0" smtClean="0">
                <a:solidFill>
                  <a:srgbClr val="EBEBEB"/>
                </a:solidFill>
              </a:rPr>
              <a:t>SITE</a:t>
            </a:r>
            <a:endParaRPr lang="it-IT" sz="4000" dirty="0">
              <a:solidFill>
                <a:srgbClr val="EBEBEB"/>
              </a:solidFill>
            </a:endParaRPr>
          </a:p>
        </p:txBody>
      </p:sp>
      <p:sp>
        <p:nvSpPr>
          <p:cNvPr id="2" name="Ovale 1"/>
          <p:cNvSpPr/>
          <p:nvPr/>
        </p:nvSpPr>
        <p:spPr>
          <a:xfrm>
            <a:off x="1588172" y="1600200"/>
            <a:ext cx="2093494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Ovale 4"/>
          <p:cNvSpPr/>
          <p:nvPr/>
        </p:nvSpPr>
        <p:spPr>
          <a:xfrm>
            <a:off x="1780675" y="2899611"/>
            <a:ext cx="1022684" cy="1167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060223" y="3298476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dirty="0">
                <a:solidFill>
                  <a:srgbClr val="FF0000"/>
                </a:solidFill>
              </a:rPr>
              <a:t>U1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03125" y="1872734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it-IT" dirty="0">
                <a:solidFill>
                  <a:srgbClr val="FF0000"/>
                </a:solidFill>
              </a:rPr>
              <a:t>U2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43060" y="4427979"/>
            <a:ext cx="11456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dirty="0" err="1">
                <a:solidFill>
                  <a:prstClr val="white"/>
                </a:solidFill>
              </a:rPr>
              <a:t>We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simulated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all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known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empty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spaces</a:t>
            </a:r>
            <a:r>
              <a:rPr lang="it-IT" dirty="0">
                <a:solidFill>
                  <a:prstClr val="white"/>
                </a:solidFill>
              </a:rPr>
              <a:t>. The </a:t>
            </a:r>
            <a:r>
              <a:rPr lang="it-IT" dirty="0" err="1" smtClean="0">
                <a:solidFill>
                  <a:prstClr val="white"/>
                </a:solidFill>
              </a:rPr>
              <a:t>purpose</a:t>
            </a:r>
            <a:r>
              <a:rPr lang="it-IT" dirty="0" smtClean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is</a:t>
            </a:r>
            <a:r>
              <a:rPr lang="it-IT" dirty="0">
                <a:solidFill>
                  <a:prstClr val="white"/>
                </a:solidFill>
              </a:rPr>
              <a:t> to cover the green </a:t>
            </a:r>
            <a:r>
              <a:rPr lang="it-IT" dirty="0" err="1">
                <a:solidFill>
                  <a:prstClr val="white"/>
                </a:solidFill>
              </a:rPr>
              <a:t>regions</a:t>
            </a:r>
            <a:r>
              <a:rPr lang="it-IT" dirty="0">
                <a:solidFill>
                  <a:prstClr val="white"/>
                </a:solidFill>
              </a:rPr>
              <a:t> of the </a:t>
            </a:r>
            <a:r>
              <a:rPr lang="it-IT" dirty="0" err="1" smtClean="0">
                <a:solidFill>
                  <a:prstClr val="white"/>
                </a:solidFill>
              </a:rPr>
              <a:t>muography</a:t>
            </a:r>
            <a:r>
              <a:rPr lang="it-IT" dirty="0" smtClean="0">
                <a:solidFill>
                  <a:prstClr val="white"/>
                </a:solidFill>
              </a:rPr>
              <a:t>. </a:t>
            </a:r>
            <a:r>
              <a:rPr lang="it-IT" dirty="0" err="1" smtClean="0">
                <a:solidFill>
                  <a:prstClr val="white"/>
                </a:solidFill>
              </a:rPr>
              <a:t>Every</a:t>
            </a:r>
            <a:r>
              <a:rPr lang="it-IT" dirty="0" smtClean="0">
                <a:solidFill>
                  <a:prstClr val="white"/>
                </a:solidFill>
              </a:rPr>
              <a:t> green </a:t>
            </a:r>
            <a:r>
              <a:rPr lang="it-IT" dirty="0" err="1">
                <a:solidFill>
                  <a:prstClr val="white"/>
                </a:solidFill>
              </a:rPr>
              <a:t>that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rests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uncovered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should</a:t>
            </a:r>
            <a:r>
              <a:rPr lang="it-IT" dirty="0">
                <a:solidFill>
                  <a:prstClr val="white"/>
                </a:solidFill>
              </a:rPr>
              <a:t> be </a:t>
            </a:r>
            <a:r>
              <a:rPr lang="it-IT" dirty="0" err="1">
                <a:solidFill>
                  <a:prstClr val="white"/>
                </a:solidFill>
              </a:rPr>
              <a:t>something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unknown</a:t>
            </a:r>
            <a:r>
              <a:rPr lang="it-IT" dirty="0">
                <a:solidFill>
                  <a:prstClr val="white"/>
                </a:solidFill>
              </a:rPr>
              <a:t>.</a:t>
            </a:r>
          </a:p>
          <a:p>
            <a:pPr defTabSz="457200"/>
            <a:endParaRPr lang="it-IT" dirty="0">
              <a:solidFill>
                <a:prstClr val="white"/>
              </a:solidFill>
            </a:endParaRPr>
          </a:p>
          <a:p>
            <a:pPr defTabSz="457200"/>
            <a:r>
              <a:rPr lang="it-IT" dirty="0">
                <a:solidFill>
                  <a:prstClr val="white"/>
                </a:solidFill>
              </a:rPr>
              <a:t>The </a:t>
            </a:r>
            <a:r>
              <a:rPr lang="it-IT" dirty="0" err="1">
                <a:solidFill>
                  <a:prstClr val="white"/>
                </a:solidFill>
              </a:rPr>
              <a:t>regions</a:t>
            </a:r>
            <a:r>
              <a:rPr lang="it-IT" dirty="0">
                <a:solidFill>
                  <a:prstClr val="white"/>
                </a:solidFill>
              </a:rPr>
              <a:t> U1 and U2 </a:t>
            </a:r>
            <a:r>
              <a:rPr lang="it-IT" dirty="0" err="1">
                <a:solidFill>
                  <a:prstClr val="white"/>
                </a:solidFill>
              </a:rPr>
              <a:t>aren’t</a:t>
            </a:r>
            <a:r>
              <a:rPr lang="it-IT" dirty="0">
                <a:solidFill>
                  <a:prstClr val="white"/>
                </a:solidFill>
              </a:rPr>
              <a:t> in the CAD model. </a:t>
            </a:r>
          </a:p>
          <a:p>
            <a:pPr defTabSz="457200"/>
            <a:endParaRPr lang="it-IT" dirty="0">
              <a:solidFill>
                <a:prstClr val="white"/>
              </a:solidFill>
            </a:endParaRPr>
          </a:p>
          <a:p>
            <a:pPr defTabSz="457200"/>
            <a:r>
              <a:rPr lang="it-IT" dirty="0" err="1">
                <a:solidFill>
                  <a:prstClr val="white"/>
                </a:solidFill>
              </a:rPr>
              <a:t>We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 smtClean="0">
                <a:solidFill>
                  <a:prstClr val="white"/>
                </a:solidFill>
              </a:rPr>
              <a:t>check</a:t>
            </a:r>
            <a:r>
              <a:rPr lang="it-IT" dirty="0" smtClean="0">
                <a:solidFill>
                  <a:prstClr val="white"/>
                </a:solidFill>
              </a:rPr>
              <a:t> first </a:t>
            </a:r>
            <a:r>
              <a:rPr lang="it-IT" dirty="0" err="1" smtClean="0">
                <a:solidFill>
                  <a:prstClr val="white"/>
                </a:solidFill>
              </a:rPr>
              <a:t>any</a:t>
            </a:r>
            <a:r>
              <a:rPr lang="it-IT" dirty="0" smtClean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muographic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 smtClean="0">
                <a:solidFill>
                  <a:prstClr val="white"/>
                </a:solidFill>
              </a:rPr>
              <a:t>correspondence</a:t>
            </a:r>
            <a:r>
              <a:rPr lang="it-IT" dirty="0" smtClean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at</a:t>
            </a:r>
            <a:r>
              <a:rPr lang="it-IT" dirty="0">
                <a:solidFill>
                  <a:prstClr val="white"/>
                </a:solidFill>
              </a:rPr>
              <a:t> the tank site.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381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520092" y="-297869"/>
            <a:ext cx="9526803" cy="1404283"/>
          </a:xfrm>
        </p:spPr>
        <p:txBody>
          <a:bodyPr/>
          <a:lstStyle/>
          <a:p>
            <a:r>
              <a:rPr lang="it-IT" dirty="0" smtClean="0"/>
              <a:t>VESUVIO: spessori e muoni attesi</a:t>
            </a:r>
            <a:endParaRPr lang="it-IT" dirty="0"/>
          </a:p>
        </p:txBody>
      </p:sp>
      <p:pic>
        <p:nvPicPr>
          <p:cNvPr id="3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89971" y="1127116"/>
            <a:ext cx="7902029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2763837"/>
            <a:ext cx="5885653" cy="4094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4400" y="6211669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 has 8mr x 8 </a:t>
            </a:r>
            <a:r>
              <a:rPr lang="en-US" dirty="0" err="1" smtClean="0"/>
              <a:t>mr</a:t>
            </a:r>
            <a:r>
              <a:rPr lang="en-US" dirty="0" smtClean="0"/>
              <a:t> width</a:t>
            </a:r>
          </a:p>
          <a:p>
            <a:r>
              <a:rPr lang="en-US" dirty="0" smtClean="0"/>
              <a:t>1 m</a:t>
            </a:r>
            <a:r>
              <a:rPr lang="en-US" baseline="30000" dirty="0" smtClean="0"/>
              <a:t>2</a:t>
            </a:r>
            <a:r>
              <a:rPr lang="en-US" dirty="0" smtClean="0"/>
              <a:t> per year</a:t>
            </a:r>
            <a:endParaRPr lang="en-GB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08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774087" y="0"/>
            <a:ext cx="8966615" cy="1019919"/>
          </a:xfrm>
        </p:spPr>
        <p:txBody>
          <a:bodyPr/>
          <a:lstStyle/>
          <a:p>
            <a:r>
              <a:rPr lang="it-IT" dirty="0" smtClean="0"/>
              <a:t>Laboratorio al Vesuvio</a:t>
            </a:r>
            <a:endParaRPr lang="it-IT" dirty="0"/>
          </a:p>
        </p:txBody>
      </p:sp>
      <p:pic>
        <p:nvPicPr>
          <p:cNvPr id="5" name="Picture 4" descr="IMG-20181026-WA0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2203"/>
            <a:ext cx="5023639" cy="2825797"/>
          </a:xfrm>
          <a:prstGeom prst="rect">
            <a:avLst/>
          </a:prstGeom>
        </p:spPr>
      </p:pic>
      <p:pic>
        <p:nvPicPr>
          <p:cNvPr id="7" name="Image 7" descr="cid:7C086A93-E916-42F8-B9C8-35354AD618CE@in2p3.fr"/>
          <p:cNvPicPr/>
          <p:nvPr/>
        </p:nvPicPr>
        <p:blipFill rotWithShape="1">
          <a:blip r:embed="rId3" r:link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5057" t="22684" r="25911"/>
          <a:stretch/>
        </p:blipFill>
        <p:spPr bwMode="auto">
          <a:xfrm>
            <a:off x="0" y="423333"/>
            <a:ext cx="3572933" cy="3589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</a:ext>
          </a:extLst>
        </p:spPr>
      </p:pic>
      <p:pic>
        <p:nvPicPr>
          <p:cNvPr id="8" name="Picture 7" descr="IMG-20180926-WA000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427" y="2652599"/>
            <a:ext cx="7185573" cy="404188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08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lh3.googleusercontent.com/fkFVLidudGT5blw2P2Fd3O4RRWwZZ4r5Nve6KNcIOEtqicG22YwrkTtTioUAzstYpD6Qxkk5EzDLXbppC4caA9-aW1ZE68--JX6ndQLPSd-ek0RA_iPOB1EtN1UGAIj-rUIo35G0gOJGFC6MElwf8A22t7kS5auvrDZ79ByL60gSnjK6syJg0AfzQg1DPioqNT2-8P1dn6S-linb4hdwUFskS12CITlE8f2QfdaWP6_N63AQGTZq1yZokM2HSQvZX5iISwZioNtGgtnBlFVKfX-xz7y9H1qH9PusfKrZcJzdobsrGdhvdzDnjXz_fB5oIAtbsrFfyvJIkOzbc19jGhPpC8VimqfRtZDuNXBebeZq1YoB7mrncdDkjq7VyaxnUQEwIyIlvH_FuTE0fSBdE00Eqn9mDjvsOykwVDL532XidIFguiT9kFFfTPf7mTmlTqPEIX_6vHzp4MkkKpAJD293yHJrI0JQQzvllKP_tbNMSuyob0p0Dkd_tjf7KWH2ltnN6n90NHbbWrDdmfGkEaeCNeA-M0Ap3Cbta0ZTmzhn15lvFYzmlvPdTBBLLH3bw36myw3S5GW9Qy5wBvumuARLwn-GmHsyXx3Dg2-dd9MqaoYahhc0bK6emTau7YDkOFuRu-0j-xoUgOCpz5HOfJ21QSDFkiL0=w1419-h798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922" t="12376" r="17427" b="5952"/>
          <a:stretch/>
        </p:blipFill>
        <p:spPr bwMode="auto">
          <a:xfrm>
            <a:off x="6231119" y="3334065"/>
            <a:ext cx="5957740" cy="352393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04147" y="3397490"/>
            <a:ext cx="5281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Rivelatori</a:t>
            </a:r>
            <a:r>
              <a:rPr lang="en-US" sz="2000" dirty="0" smtClean="0">
                <a:solidFill>
                  <a:schemeClr val="bg1"/>
                </a:solidFill>
              </a:rPr>
              <a:t> ad  </a:t>
            </a:r>
            <a:r>
              <a:rPr lang="en-US" sz="2000" dirty="0" err="1" smtClean="0">
                <a:solidFill>
                  <a:schemeClr val="bg1"/>
                </a:solidFill>
              </a:rPr>
              <a:t>emulsioni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nucleari</a:t>
            </a:r>
            <a:r>
              <a:rPr lang="en-US" sz="2000" dirty="0" smtClean="0">
                <a:solidFill>
                  <a:schemeClr val="bg1"/>
                </a:solidFill>
              </a:rPr>
              <a:t> non </a:t>
            </a:r>
            <a:r>
              <a:rPr lang="en-US" sz="2000" dirty="0" err="1" smtClean="0">
                <a:solidFill>
                  <a:schemeClr val="bg1"/>
                </a:solidFill>
              </a:rPr>
              <a:t>necessitano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corrente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elettrica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2" descr="https://lh3.googleusercontent.com/8ulrK8Nl8DmviLexuZndMUfO2a8jtI6WKi7JvlbQJwHahWnExFrGgPQmu7zCGf2pVixQ2Itpeb-jLJbrw9UIJ-jk1PIqbZUIgMbC4AgowGj0S6wds1Jk4BxjuU1rY6tQIWHTSome6tNFcXD4KJtytwNCJN02BL4upOWVrda58VxlYjQGwk5O9GYRCS-HGrwJ3OfJdb0nAoZrwfz2vlGi3kskwa359mp_vLZGxvGaArIuvVeEwz0qP_j0tY6ZcA6CbUIqsbjVm-5AYnmGXnQg_ikrKDq-Rf43fdNJvC8YWDE7GSdSVzENirVbGK0EDaR5EUa5w0yKpr3gonlLuiGtQtOPTw07v0-1yFGWC2v7Tee6XJkvFLrEs2eAj3wm83Bhqv9v5QKmrk_p8jEyuxESJOyZ2P5-lC_wsADswxpe9HVdccM4FZABItATtSgBzwgjXf_SZjHlCqPSfJbMqvLTVqRNCqoU9BIqgX73_FVx72kFrrCrNXSYUU6aOcSQLt4d-wrFRHRAKmsp6a5-feMHtv10sbN0aiKydolQnNlb35lyvs18FlkPtXdAMW2Qif16ph9i22Z0fYXEPjM2wGsDhGOmZ_ZMK3U-w0DH-sTtnF4A3KoKx2YikYn0ToOT0LzCoTE3z9npUYxxilTNaMWwHm5NdRCEr8Db=w1419-h798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35725" cy="350677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lh3.googleusercontent.com/IN-frGPkW3zemmrzE6R3tS7cLfG0Vg6W9XpgkEMow-pAPinxxkG-CByLs_qsUhXZ37ZGt84HKeK5pDbFkZFEi570RmjuNdTDuFRxNmZYUPUv7OOganzOZaAhByfSIik3HZEKp8r7SNOvmDsoIo9gCcl7FH2R7KMQTTO0GhL3QTID5PkEs64rQQbTAMH-7_tCC2AZ24361MMp5Y8RSLm-tRuXTxJ4jtBHSIjlHJoLFksPj9hpWJ2kkOUC3jDRYV9raGUmliTzm2R4sT5tNZ7-HhoLpOG6AX8NT15YIwZ6ERlXIDnVY19aNJjD3YTxs-uQXhu60llUV8QKYKnobV_-w3ih4YQustEabtzwiU7Y-GFBerG17y8xFm7oa5qrNzkZYv8VaX_g4BUKx0mNmA2nDGXPzsivhLpCu-30fcM1u9AmZBpBdizawznLXXVEZGJ9d7F6587_tFGciSu0bRxixEkF85pDeSOGCYe598gx0suc4Ed2PZPTESuVgBhLxX_8YHfljOCB44mvx7YU3DmwlyqtW-dBeUtWco7IMnzKZ77aO15tvnaU2gVKrN_A-7OB87gMBp5BNfllJbbz43m4laf92SLxXOumA3RInk2nQAEv_cKLl2UeCTUmFdctcIyQvUSWFzXCHQRP2ZDzd4GIttQp6u5o5DTb=w1419-h798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31118" y="0"/>
            <a:ext cx="5960882" cy="335220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7386426" y="0"/>
            <a:ext cx="4805574" cy="1019919"/>
          </a:xfrm>
        </p:spPr>
        <p:txBody>
          <a:bodyPr>
            <a:normAutofit/>
          </a:bodyPr>
          <a:lstStyle/>
          <a:p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Stromboli</a:t>
            </a:r>
            <a:endParaRPr lang="it-IT" sz="5400" dirty="0">
              <a:solidFill>
                <a:srgbClr val="FF0000"/>
              </a:solidFill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29734" y="3423749"/>
            <a:ext cx="5064066" cy="34342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08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0" y="1212359"/>
            <a:ext cx="8677991" cy="1077650"/>
          </a:xfrm>
        </p:spPr>
        <p:txBody>
          <a:bodyPr>
            <a:noAutofit/>
          </a:bodyPr>
          <a:lstStyle/>
          <a:p>
            <a:r>
              <a:rPr lang="en-US" sz="2800" dirty="0" smtClean="0"/>
              <a:t>STRESS: DISTRETTO AD ALTA TECNOLOGIA PER LE COSTRUZIONI SOSTENIBILI</a:t>
            </a:r>
            <a:br>
              <a:rPr lang="en-US" sz="2800" dirty="0" smtClean="0"/>
            </a:br>
            <a:r>
              <a:rPr lang="en-US" sz="2800" dirty="0" err="1" smtClean="0"/>
              <a:t>S.C.a</a:t>
            </a:r>
            <a:r>
              <a:rPr lang="en-US" sz="2800" dirty="0" smtClean="0"/>
              <a:t> R.L. </a:t>
            </a:r>
            <a:r>
              <a:rPr lang="en-US" sz="2800" dirty="0" err="1" smtClean="0"/>
              <a:t>senza</a:t>
            </a:r>
            <a:r>
              <a:rPr lang="en-US" sz="2800" dirty="0" smtClean="0"/>
              <a:t> </a:t>
            </a:r>
            <a:r>
              <a:rPr lang="en-US" sz="2800" dirty="0" err="1" smtClean="0"/>
              <a:t>fini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</a:t>
            </a:r>
            <a:r>
              <a:rPr lang="en-US" sz="2800" dirty="0" err="1" smtClean="0"/>
              <a:t>lucro</a:t>
            </a:r>
            <a:r>
              <a:rPr lang="en-US" sz="2800" dirty="0" smtClean="0"/>
              <a:t> con </a:t>
            </a:r>
            <a:r>
              <a:rPr lang="en-US" sz="2800" dirty="0" err="1" smtClean="0"/>
              <a:t>soci</a:t>
            </a:r>
            <a:r>
              <a:rPr lang="en-US" sz="2800" dirty="0" smtClean="0"/>
              <a:t> </a:t>
            </a:r>
            <a:r>
              <a:rPr lang="en-US" sz="2800" dirty="0" err="1" smtClean="0"/>
              <a:t>pubblici</a:t>
            </a:r>
            <a:r>
              <a:rPr lang="en-US" sz="2800" dirty="0" smtClean="0"/>
              <a:t> </a:t>
            </a:r>
            <a:r>
              <a:rPr lang="en-US" sz="2800" dirty="0" err="1" smtClean="0"/>
              <a:t>e</a:t>
            </a:r>
            <a:r>
              <a:rPr lang="en-US" sz="2800" dirty="0" smtClean="0"/>
              <a:t> </a:t>
            </a:r>
            <a:r>
              <a:rPr lang="en-US" sz="2800" dirty="0" err="1" smtClean="0"/>
              <a:t>privati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13" name="Picture 12" descr="LogoMETROPOL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810" y="811370"/>
            <a:ext cx="2604737" cy="1482894"/>
          </a:xfrm>
          <a:prstGeom prst="rect">
            <a:avLst/>
          </a:prstGeom>
        </p:spPr>
      </p:pic>
      <p:pic>
        <p:nvPicPr>
          <p:cNvPr id="14" name="Picture 4" descr="Screen Shot 2016-11-04 at 09.22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185" y="4575808"/>
            <a:ext cx="3362778" cy="985642"/>
          </a:xfrm>
          <a:prstGeom prst="rect">
            <a:avLst/>
          </a:prstGeom>
        </p:spPr>
      </p:pic>
      <p:pic>
        <p:nvPicPr>
          <p:cNvPr id="15" name="Picture 7" descr="Screen Shot 2016-11-04 at 08.59.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825" y="2587179"/>
            <a:ext cx="3789901" cy="132892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995" y="2620626"/>
            <a:ext cx="2163996" cy="143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653952" y="2495930"/>
            <a:ext cx="35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(METROPOLIS PON 03PE_00093_4).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2983" y="4877409"/>
            <a:ext cx="36343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</a:t>
            </a:r>
            <a:r>
              <a:rPr lang="en-US" sz="3200" dirty="0" err="1" smtClean="0"/>
              <a:t>Studi</a:t>
            </a:r>
            <a:r>
              <a:rPr lang="en-US" sz="3200" dirty="0" smtClean="0"/>
              <a:t> </a:t>
            </a:r>
            <a:r>
              <a:rPr lang="en-US" sz="3200" dirty="0" err="1" smtClean="0"/>
              <a:t>di</a:t>
            </a:r>
            <a:r>
              <a:rPr lang="en-US" sz="3200" dirty="0" smtClean="0"/>
              <a:t> </a:t>
            </a:r>
            <a:r>
              <a:rPr lang="en-US" sz="3200" dirty="0" err="1" smtClean="0"/>
              <a:t>fattibilità</a:t>
            </a:r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 smtClean="0"/>
              <a:t> </a:t>
            </a:r>
            <a:r>
              <a:rPr lang="en-US" sz="3200" dirty="0" err="1" smtClean="0"/>
              <a:t>Misure</a:t>
            </a:r>
            <a:r>
              <a:rPr lang="en-US" sz="3200" dirty="0" smtClean="0"/>
              <a:t> </a:t>
            </a:r>
            <a:r>
              <a:rPr lang="en-US" sz="3200" dirty="0" err="1" smtClean="0"/>
              <a:t>di</a:t>
            </a:r>
            <a:r>
              <a:rPr lang="en-US" sz="3200" dirty="0" smtClean="0"/>
              <a:t> </a:t>
            </a:r>
            <a:r>
              <a:rPr lang="en-US" sz="3200" dirty="0" err="1" smtClean="0"/>
              <a:t>cavità</a:t>
            </a:r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 smtClean="0"/>
              <a:t> </a:t>
            </a:r>
            <a:r>
              <a:rPr lang="en-US" sz="3200" dirty="0" err="1" smtClean="0"/>
              <a:t>Rivelatore</a:t>
            </a:r>
            <a:r>
              <a:rPr lang="en-US" sz="3200" dirty="0" smtClean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pozzo</a:t>
            </a:r>
            <a:endParaRPr lang="en-US" sz="3200" dirty="0"/>
          </a:p>
        </p:txBody>
      </p:sp>
      <p:sp>
        <p:nvSpPr>
          <p:cNvPr id="20" name="Titolo 5"/>
          <p:cNvSpPr txBox="1">
            <a:spLocks/>
          </p:cNvSpPr>
          <p:nvPr/>
        </p:nvSpPr>
        <p:spPr>
          <a:xfrm>
            <a:off x="1520092" y="57731"/>
            <a:ext cx="8966615" cy="101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STUDIO DELLE CAVITA'</a:t>
            </a:r>
            <a:b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08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5"/>
          <p:cNvSpPr txBox="1">
            <a:spLocks/>
          </p:cNvSpPr>
          <p:nvPr/>
        </p:nvSpPr>
        <p:spPr>
          <a:xfrm>
            <a:off x="1520092" y="57731"/>
            <a:ext cx="8966615" cy="1019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Studi di fattibilità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5783" y="2239376"/>
            <a:ext cx="4470400" cy="44577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90107" y="924032"/>
            <a:ext cx="4916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>
                <a:cs typeface="Calibri"/>
              </a:rPr>
              <a:t>Simulazioni GEANT4 su GRIGLIA</a:t>
            </a:r>
            <a:endParaRPr lang="it-IT" sz="2800" dirty="0">
              <a:cs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80053" y="1964129"/>
            <a:ext cx="2578100" cy="2997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67350" y="5088441"/>
            <a:ext cx="5870575" cy="176955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2940347" y="3600776"/>
            <a:ext cx="3062136" cy="11828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retro_vecchio_m.png"/>
          <p:cNvPicPr>
            <a:picLocks noChangeAspect="1"/>
          </p:cNvPicPr>
          <p:nvPr/>
        </p:nvPicPr>
        <p:blipFill>
          <a:blip r:embed="rId5"/>
          <a:srcRect l="52209"/>
          <a:stretch>
            <a:fillRect/>
          </a:stretch>
        </p:blipFill>
        <p:spPr>
          <a:xfrm>
            <a:off x="8020143" y="1990383"/>
            <a:ext cx="4268067" cy="27629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208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5608</TotalTime>
  <Words>1141</Words>
  <Application>Microsoft Macintosh PowerPoint</Application>
  <PresentationFormat>Custom</PresentationFormat>
  <Paragraphs>210</Paragraphs>
  <Slides>40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SOMMARIO</vt:lpstr>
      <vt:lpstr>Studio dei vulcani</vt:lpstr>
      <vt:lpstr>MURAVES Muon Radiography of Vesuvius</vt:lpstr>
      <vt:lpstr>VESUVIO: spessori e muoni attesi</vt:lpstr>
      <vt:lpstr>Laboratorio al Vesuvio</vt:lpstr>
      <vt:lpstr>Stromboli</vt:lpstr>
      <vt:lpstr>STRESS: DISTRETTO AD ALTA TECNOLOGIA PER LE COSTRUZIONI SOSTENIBILI S.C.a R.L. senza fini di lucro con soci pubblici e privati  </vt:lpstr>
      <vt:lpstr>Slide 9</vt:lpstr>
      <vt:lpstr>MISURA DI CAVITA' Il laboratorio di Mt Echia</vt:lpstr>
      <vt:lpstr>GALLERIA BORBONICA</vt:lpstr>
      <vt:lpstr>Il primo test: individuare una cavità nota</vt:lpstr>
      <vt:lpstr>Slide 13</vt:lpstr>
      <vt:lpstr>Slide 14</vt:lpstr>
      <vt:lpstr>Confronto tra i segnali attesi e le misure</vt:lpstr>
      <vt:lpstr>Punti di osservazione</vt:lpstr>
      <vt:lpstr>SEGNALI DAI PUNTI DI OSSERVAZIONE</vt:lpstr>
      <vt:lpstr>RICOSTRUZIONE 3D</vt:lpstr>
      <vt:lpstr>Un rivelatore cilindrico per la prospezione da pozzo</vt:lpstr>
      <vt:lpstr>Slide 20</vt:lpstr>
      <vt:lpstr>Slide 21</vt:lpstr>
      <vt:lpstr>Slide 22</vt:lpstr>
      <vt:lpstr>Simulazioni al tunnel di Cocceio</vt:lpstr>
      <vt:lpstr>Simulazioni al tunnel di Cocceio</vt:lpstr>
      <vt:lpstr>Slide 25</vt:lpstr>
      <vt:lpstr>Acknowledgments</vt:lpstr>
      <vt:lpstr>SPARE SLIDES</vt:lpstr>
      <vt:lpstr>The MURAVES DETECTOR PROTOTYPE</vt:lpstr>
      <vt:lpstr>Muon radiography with absorption</vt:lpstr>
      <vt:lpstr>Muon radiography with absorption</vt:lpstr>
      <vt:lpstr>Muon radiography with absorption</vt:lpstr>
      <vt:lpstr>Muon radiography with absorption</vt:lpstr>
      <vt:lpstr>Muon radiography with absorption</vt:lpstr>
      <vt:lpstr>Muon radiography with absorption</vt:lpstr>
      <vt:lpstr>Muon radiography with absorption</vt:lpstr>
      <vt:lpstr>Muon radiography with absorption</vt:lpstr>
      <vt:lpstr>SITES of OBSERVATION</vt:lpstr>
      <vt:lpstr>Slide 38</vt:lpstr>
      <vt:lpstr>Slide 39</vt:lpstr>
      <vt:lpstr>Slide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generation muon detector for muographic imaging and its forthcoming applications.</dc:title>
  <dc:creator>Luigi Cimmino</dc:creator>
  <cp:lastModifiedBy>Giulio Saracino</cp:lastModifiedBy>
  <cp:revision>302</cp:revision>
  <dcterms:created xsi:type="dcterms:W3CDTF">2018-10-29T08:22:34Z</dcterms:created>
  <dcterms:modified xsi:type="dcterms:W3CDTF">2018-10-29T08:40:36Z</dcterms:modified>
</cp:coreProperties>
</file>