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F20370-9C2C-4563-94EC-868F674FFA36}">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Lst>
        </p14:section>
        <p14:section name="Untitled Section" id="{7495FB20-3169-4F8E-9442-E30EB51BFC6C}">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E85F9-3802-40E9-80F3-A057246F0A95}" type="datetimeFigureOut">
              <a:rPr lang="en-GB" smtClean="0"/>
              <a:t>28/10/2018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2E6C2-5568-459D-A96E-663154912580}" type="slidenum">
              <a:rPr lang="en-GB" smtClean="0"/>
              <a:t>‹#›</a:t>
            </a:fld>
            <a:endParaRPr lang="en-GB"/>
          </a:p>
        </p:txBody>
      </p:sp>
    </p:spTree>
    <p:extLst>
      <p:ext uri="{BB962C8B-B14F-4D97-AF65-F5344CB8AC3E}">
        <p14:creationId xmlns:p14="http://schemas.microsoft.com/office/powerpoint/2010/main" val="123863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07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56907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003422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481376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8177593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6348616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6798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58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89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30/10/2018</a:t>
            </a:r>
            <a:endParaRPr lang="en-US" dirty="0"/>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854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266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30/10/2018</a:t>
            </a:r>
            <a:endParaRPr lang="en-US" dirty="0"/>
          </a:p>
        </p:txBody>
      </p:sp>
      <p:sp>
        <p:nvSpPr>
          <p:cNvPr id="8" name="Footer Placeholder 7"/>
          <p:cNvSpPr>
            <a:spLocks noGrp="1"/>
          </p:cNvSpPr>
          <p:nvPr>
            <p:ph type="ftr" sz="quarter" idx="11"/>
          </p:nvPr>
        </p:nvSpPr>
        <p:spPr/>
        <p:txBody>
          <a:bodyPr/>
          <a:lstStyle/>
          <a:p>
            <a:r>
              <a:rPr lang="en-US" smtClean="0"/>
              <a:t>GSRM 2018 - 29-30 Novembre 2018- R. D'Alessandro</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200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30/10/2018</a:t>
            </a:r>
            <a:endParaRPr lang="en-US" dirty="0"/>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44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30/10/2018</a:t>
            </a:r>
            <a:endParaRPr lang="en-US" dirty="0"/>
          </a:p>
        </p:txBody>
      </p:sp>
      <p:sp>
        <p:nvSpPr>
          <p:cNvPr id="3" name="Footer Placeholder 2"/>
          <p:cNvSpPr>
            <a:spLocks noGrp="1"/>
          </p:cNvSpPr>
          <p:nvPr>
            <p:ph type="ftr" sz="quarter" idx="11"/>
          </p:nvPr>
        </p:nvSpPr>
        <p:spPr/>
        <p:txBody>
          <a:bodyPr/>
          <a:lstStyle/>
          <a:p>
            <a:r>
              <a:rPr lang="en-US" smtClean="0"/>
              <a:t>GSRM 2018 - 29-30 Novembre 2018- R. D'Alessandro</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33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019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30/10/2018</a:t>
            </a:r>
            <a:endParaRPr lang="en-US" dirty="0"/>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834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smtClean="0"/>
              <a:t>30/10/2018</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GSRM 2018 - 29-30 Novembre 2018- R. D'Alessandro</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77490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2262922"/>
          </a:xfrm>
        </p:spPr>
        <p:txBody>
          <a:bodyPr>
            <a:normAutofit/>
          </a:bodyPr>
          <a:lstStyle/>
          <a:p>
            <a:r>
              <a:rPr lang="en-US" smtClean="0"/>
              <a:t>Muografia e la cupola di </a:t>
            </a:r>
            <a:r>
              <a:rPr lang="en-US"/>
              <a:t>Santa Maria del </a:t>
            </a:r>
            <a:r>
              <a:rPr lang="en-US"/>
              <a:t>Fiore </a:t>
            </a:r>
            <a:endParaRPr lang="en-GB"/>
          </a:p>
        </p:txBody>
      </p:sp>
      <p:sp>
        <p:nvSpPr>
          <p:cNvPr id="3" name="Subtitle 2"/>
          <p:cNvSpPr>
            <a:spLocks noGrp="1"/>
          </p:cNvSpPr>
          <p:nvPr>
            <p:ph type="subTitle" idx="1"/>
          </p:nvPr>
        </p:nvSpPr>
        <p:spPr>
          <a:xfrm>
            <a:off x="2107474" y="3531204"/>
            <a:ext cx="8947378" cy="1415265"/>
          </a:xfrm>
        </p:spPr>
        <p:txBody>
          <a:bodyPr>
            <a:normAutofit fontScale="92500" lnSpcReduction="10000"/>
          </a:bodyPr>
          <a:lstStyle/>
          <a:p>
            <a:r>
              <a:rPr lang="it-IT" smtClean="0"/>
              <a:t>GSRM2018 </a:t>
            </a:r>
          </a:p>
          <a:p>
            <a:r>
              <a:rPr lang="it-IT" smtClean="0"/>
              <a:t>Giornata </a:t>
            </a:r>
            <a:r>
              <a:rPr lang="it-IT"/>
              <a:t>di Studio sulla </a:t>
            </a:r>
            <a:r>
              <a:rPr lang="it-IT"/>
              <a:t>Radiografia </a:t>
            </a:r>
            <a:r>
              <a:rPr lang="it-IT" smtClean="0"/>
              <a:t> Muonica </a:t>
            </a:r>
            <a:r>
              <a:rPr lang="it-IT"/>
              <a:t>in ambito multidisciplinare</a:t>
            </a:r>
          </a:p>
          <a:p>
            <a:r>
              <a:rPr lang="it-IT"/>
              <a:t>29-30 </a:t>
            </a:r>
            <a:r>
              <a:rPr lang="it-IT"/>
              <a:t>Ottobre </a:t>
            </a:r>
            <a:r>
              <a:rPr lang="it-IT" smtClean="0"/>
              <a:t>2018 Auditorium </a:t>
            </a:r>
            <a:r>
              <a:rPr lang="it-IT"/>
              <a:t>dell'Ente Cassa di Risparmio di Firenze</a:t>
            </a:r>
          </a:p>
          <a:p>
            <a:r>
              <a:rPr lang="it-IT"/>
              <a:t>(Via Folco Portinari 5, Firenze)</a:t>
            </a:r>
            <a:endParaRPr lang="en-GB"/>
          </a:p>
        </p:txBody>
      </p:sp>
      <p:sp>
        <p:nvSpPr>
          <p:cNvPr id="5" name="Footer Placeholder 4"/>
          <p:cNvSpPr>
            <a:spLocks noGrp="1"/>
          </p:cNvSpPr>
          <p:nvPr>
            <p:ph type="ftr" sz="quarter" idx="11"/>
          </p:nvPr>
        </p:nvSpPr>
        <p:spPr/>
        <p:txBody>
          <a:bodyPr/>
          <a:lstStyle/>
          <a:p>
            <a:r>
              <a:rPr lang="en-US" smtClean="0"/>
              <a:t>GSRM 2018 - 29-30 Novembre 2018- R. D'Alessandro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38442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Incertezza</a:t>
            </a:r>
            <a:endParaRPr lang="en-GB"/>
          </a:p>
        </p:txBody>
      </p:sp>
      <p:sp>
        <p:nvSpPr>
          <p:cNvPr id="3" name="Content Placeholder 2"/>
          <p:cNvSpPr>
            <a:spLocks noGrp="1"/>
          </p:cNvSpPr>
          <p:nvPr>
            <p:ph idx="1"/>
          </p:nvPr>
        </p:nvSpPr>
        <p:spPr/>
        <p:txBody>
          <a:bodyPr/>
          <a:lstStyle/>
          <a:p>
            <a:r>
              <a:rPr lang="en-US" smtClean="0"/>
              <a:t>Oltre alla catena lignea, vi sono catene in “macigno” (anelli di pietra uniti con staffe di ferro), ma alcuni studiosi ritengono che ci possano essere anche catene  in ferro (pg. 182, La Cup. del Brun.)</a:t>
            </a:r>
          </a:p>
          <a:p>
            <a:r>
              <a:rPr lang="en-US" smtClean="0"/>
              <a:t>Al momento le poche misure non distruttive fatte non portano a conclusioni certe</a:t>
            </a:r>
          </a:p>
          <a:p>
            <a:r>
              <a:rPr lang="en-US" smtClean="0"/>
              <a:t>La presenza o meno di altre strutture di supporto/contenimento ha un’impatto immediato nella formulazione dei piani d’intervento</a:t>
            </a:r>
          </a:p>
          <a:p>
            <a:r>
              <a:rPr lang="en-US" smtClean="0"/>
              <a:t>Usare la radiografia muonica</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390608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Vincoli</a:t>
            </a:r>
            <a:endParaRPr lang="en-GB"/>
          </a:p>
        </p:txBody>
      </p:sp>
      <p:sp>
        <p:nvSpPr>
          <p:cNvPr id="3" name="Content Placeholder 2"/>
          <p:cNvSpPr>
            <a:spLocks noGrp="1"/>
          </p:cNvSpPr>
          <p:nvPr>
            <p:ph idx="1"/>
          </p:nvPr>
        </p:nvSpPr>
        <p:spPr/>
        <p:txBody>
          <a:bodyPr/>
          <a:lstStyle/>
          <a:p>
            <a:r>
              <a:rPr lang="en-US" smtClean="0"/>
              <a:t>Circa 2 metri di spessore (muratura, laterizi, pietra)</a:t>
            </a:r>
          </a:p>
          <a:p>
            <a:r>
              <a:rPr lang="en-US" smtClean="0"/>
              <a:t>Il ferro, se presente, “sottili” sbarre (diametro 5-10 cm) forse anche 2 cm !</a:t>
            </a:r>
          </a:p>
          <a:p>
            <a:r>
              <a:rPr lang="en-US" smtClean="0"/>
              <a:t>Challenging</a:t>
            </a:r>
          </a:p>
          <a:p>
            <a:r>
              <a:rPr lang="en-US" smtClean="0"/>
              <a:t>Primo candidato tomografia muonica per scattering multiplo</a:t>
            </a:r>
          </a:p>
          <a:p>
            <a:pPr lvl="1"/>
            <a:r>
              <a:rPr lang="en-US" smtClean="0"/>
              <a:t>Logistica complicata, area limitata dale dimensioni dell’apparato</a:t>
            </a:r>
          </a:p>
          <a:p>
            <a:r>
              <a:rPr lang="en-US" smtClean="0"/>
              <a:t>Secondo candidato tomografia muonica per assorbimento</a:t>
            </a:r>
          </a:p>
          <a:p>
            <a:pPr lvl="1"/>
            <a:r>
              <a:rPr lang="en-US" smtClean="0"/>
              <a:t>Sensibilità inferiore, risoluzione spaziale limitata, difficile “capire” lo Z</a:t>
            </a:r>
          </a:p>
          <a:p>
            <a:r>
              <a:rPr lang="en-US" smtClean="0"/>
              <a:t>Usiamo entrambe le tecniche</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79293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Muografia scattering multiplo</a:t>
            </a:r>
            <a:endParaRPr lang="en-GB"/>
          </a:p>
        </p:txBody>
      </p:sp>
      <p:sp>
        <p:nvSpPr>
          <p:cNvPr id="3" name="Content Placeholder 2"/>
          <p:cNvSpPr>
            <a:spLocks noGrp="1"/>
          </p:cNvSpPr>
          <p:nvPr>
            <p:ph idx="1"/>
          </p:nvPr>
        </p:nvSpPr>
        <p:spPr>
          <a:xfrm>
            <a:off x="2589212" y="1210491"/>
            <a:ext cx="8915400" cy="3777622"/>
          </a:xfrm>
        </p:spPr>
        <p:txBody>
          <a:bodyPr/>
          <a:lstStyle/>
          <a:p>
            <a:r>
              <a:rPr lang="en-US" smtClean="0"/>
              <a:t>Los Alamos National Laboratories (LANL)</a:t>
            </a:r>
          </a:p>
          <a:p>
            <a:r>
              <a:rPr lang="en-US" smtClean="0"/>
              <a:t>Misura della deflessione del muone (dipende dallo Z del materiale)</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579" y="2089894"/>
            <a:ext cx="6049078" cy="40441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584989" y="2797377"/>
            <a:ext cx="4025563" cy="2610596"/>
          </a:xfrm>
          <a:prstGeom prst="rect">
            <a:avLst/>
          </a:prstGeom>
        </p:spPr>
      </p:pic>
      <p:sp>
        <p:nvSpPr>
          <p:cNvPr id="9" name="Oval 8"/>
          <p:cNvSpPr/>
          <p:nvPr/>
        </p:nvSpPr>
        <p:spPr>
          <a:xfrm>
            <a:off x="6791427" y="2003900"/>
            <a:ext cx="1750979" cy="2632953"/>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 9"/>
          <p:cNvSpPr/>
          <p:nvPr/>
        </p:nvSpPr>
        <p:spPr>
          <a:xfrm>
            <a:off x="3061579" y="3161492"/>
            <a:ext cx="1750979" cy="2632953"/>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Arrow Connector 10"/>
          <p:cNvCxnSpPr/>
          <p:nvPr/>
        </p:nvCxnSpPr>
        <p:spPr>
          <a:xfrm flipH="1">
            <a:off x="3280451" y="2636220"/>
            <a:ext cx="5830206" cy="26037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63791" y="3102504"/>
            <a:ext cx="5946867" cy="160474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097555" y="2089893"/>
            <a:ext cx="5790675" cy="296252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163791" y="2442440"/>
            <a:ext cx="5875830" cy="200655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5" descr="MultipleScatt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150" y="4698536"/>
            <a:ext cx="4354794" cy="2018444"/>
          </a:xfrm>
          <a:prstGeom prst="rect">
            <a:avLst/>
          </a:prstGeom>
        </p:spPr>
      </p:pic>
    </p:spTree>
    <p:extLst>
      <p:ext uri="{BB962C8B-B14F-4D97-AF65-F5344CB8AC3E}">
        <p14:creationId xmlns:p14="http://schemas.microsoft.com/office/powerpoint/2010/main" val="76532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Risultati del test</a:t>
            </a:r>
            <a:endParaRPr lang="en-GB"/>
          </a:p>
        </p:txBody>
      </p:sp>
      <p:sp>
        <p:nvSpPr>
          <p:cNvPr id="3" name="Content Placeholder 2"/>
          <p:cNvSpPr>
            <a:spLocks noGrp="1"/>
          </p:cNvSpPr>
          <p:nvPr>
            <p:ph idx="1"/>
          </p:nvPr>
        </p:nvSpPr>
        <p:spPr>
          <a:xfrm>
            <a:off x="2589212" y="1393371"/>
            <a:ext cx="8915400" cy="3777622"/>
          </a:xfrm>
        </p:spPr>
        <p:txBody>
          <a:bodyPr/>
          <a:lstStyle/>
          <a:p>
            <a:r>
              <a:rPr lang="en-US">
                <a:sym typeface="Symbol" panose="05050102010706020507" pitchFamily="18" charset="2"/>
              </a:rPr>
              <a:t> </a:t>
            </a:r>
            <a:r>
              <a:rPr lang="en-US"/>
              <a:t>1 </a:t>
            </a:r>
            <a:r>
              <a:rPr lang="en-US" smtClean="0"/>
              <a:t>mese di acquisizione dati</a:t>
            </a:r>
            <a:endParaRPr lang="en-US"/>
          </a:p>
          <a:p>
            <a:r>
              <a:rPr lang="en-US" smtClean="0"/>
              <a:t>Le tre sbarre metalliche, nascoste dietro a un muro di spessore simile alla cupola, cominciano ad essere evidenti dopo 17 giorni</a:t>
            </a:r>
            <a:endParaRPr lang="en-US"/>
          </a:p>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23245" y="2548995"/>
            <a:ext cx="3645149" cy="36553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28708" y="2550685"/>
            <a:ext cx="3645148" cy="3651984"/>
          </a:xfrm>
          <a:prstGeom prst="rect">
            <a:avLst/>
          </a:prstGeom>
        </p:spPr>
      </p:pic>
      <p:sp>
        <p:nvSpPr>
          <p:cNvPr id="8" name="TextBox 7"/>
          <p:cNvSpPr txBox="1"/>
          <p:nvPr/>
        </p:nvSpPr>
        <p:spPr>
          <a:xfrm>
            <a:off x="5553046" y="2603593"/>
            <a:ext cx="638316" cy="369332"/>
          </a:xfrm>
          <a:prstGeom prst="rect">
            <a:avLst/>
          </a:prstGeom>
          <a:solidFill>
            <a:schemeClr val="bg1"/>
          </a:solidFill>
          <a:ln>
            <a:noFill/>
          </a:ln>
        </p:spPr>
        <p:txBody>
          <a:bodyPr wrap="none" rtlCol="0">
            <a:spAutoFit/>
          </a:bodyPr>
          <a:lstStyle/>
          <a:p>
            <a:r>
              <a:rPr lang="en-US" smtClean="0"/>
              <a:t>Dati</a:t>
            </a:r>
            <a:endParaRPr lang="en-US" dirty="0"/>
          </a:p>
        </p:txBody>
      </p:sp>
      <p:sp>
        <p:nvSpPr>
          <p:cNvPr id="9" name="TextBox 8"/>
          <p:cNvSpPr txBox="1"/>
          <p:nvPr/>
        </p:nvSpPr>
        <p:spPr>
          <a:xfrm>
            <a:off x="9201684" y="2603593"/>
            <a:ext cx="1494320" cy="369332"/>
          </a:xfrm>
          <a:prstGeom prst="rect">
            <a:avLst/>
          </a:prstGeom>
          <a:solidFill>
            <a:schemeClr val="bg1"/>
          </a:solidFill>
          <a:ln>
            <a:noFill/>
          </a:ln>
        </p:spPr>
        <p:txBody>
          <a:bodyPr wrap="none" rtlCol="0">
            <a:spAutoFit/>
          </a:bodyPr>
          <a:lstStyle/>
          <a:p>
            <a:r>
              <a:rPr lang="en-US" smtClean="0"/>
              <a:t>Simulazione</a:t>
            </a:r>
            <a:endParaRPr lang="en-US" dirty="0"/>
          </a:p>
        </p:txBody>
      </p:sp>
    </p:spTree>
    <p:extLst>
      <p:ext uri="{BB962C8B-B14F-4D97-AF65-F5344CB8AC3E}">
        <p14:creationId xmlns:p14="http://schemas.microsoft.com/office/powerpoint/2010/main" val="359578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 rivelatori di LANL</a:t>
            </a:r>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14</a:t>
            </a:fld>
            <a:endParaRPr lang="en-US" dirty="0"/>
          </a:p>
        </p:txBody>
      </p:sp>
      <p:pic>
        <p:nvPicPr>
          <p:cNvPr id="6" name="Picture 5" descr="IMG_1305.jpg"/>
          <p:cNvPicPr/>
          <p:nvPr/>
        </p:nvPicPr>
        <p:blipFill rotWithShape="1">
          <a:blip r:embed="rId2" cstate="print">
            <a:extLst>
              <a:ext uri="{28A0092B-C50C-407E-A947-70E740481C1C}">
                <a14:useLocalDpi xmlns:a14="http://schemas.microsoft.com/office/drawing/2010/main" val="0"/>
              </a:ext>
            </a:extLst>
          </a:blip>
          <a:srcRect l="926" t="30903" r="32639" b="26736"/>
          <a:stretch/>
        </p:blipFill>
        <p:spPr bwMode="auto">
          <a:xfrm>
            <a:off x="6825533" y="2043294"/>
            <a:ext cx="4062256" cy="1701923"/>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7" name="TextBox 6"/>
          <p:cNvSpPr txBox="1"/>
          <p:nvPr/>
        </p:nvSpPr>
        <p:spPr>
          <a:xfrm>
            <a:off x="6944484" y="1695121"/>
            <a:ext cx="3667992" cy="369332"/>
          </a:xfrm>
          <a:prstGeom prst="rect">
            <a:avLst/>
          </a:prstGeom>
          <a:noFill/>
        </p:spPr>
        <p:txBody>
          <a:bodyPr wrap="none" rtlCol="0">
            <a:spAutoFit/>
          </a:bodyPr>
          <a:lstStyle/>
          <a:p>
            <a:r>
              <a:rPr lang="it-IT" smtClean="0"/>
              <a:t>Uno dei due tracciatori di</a:t>
            </a:r>
            <a:r>
              <a:rPr lang="it-IT" smtClean="0"/>
              <a:t> LANL</a:t>
            </a:r>
            <a:endParaRPr lang="it-IT" dirty="0"/>
          </a:p>
        </p:txBody>
      </p:sp>
      <p:pic>
        <p:nvPicPr>
          <p:cNvPr id="8" name="Picture 7" descr="MM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60465" y="2032428"/>
            <a:ext cx="4876357" cy="3514581"/>
          </a:xfrm>
          <a:prstGeom prst="rect">
            <a:avLst/>
          </a:prstGeom>
        </p:spPr>
      </p:pic>
      <p:sp>
        <p:nvSpPr>
          <p:cNvPr id="9" name="TextBox 8"/>
          <p:cNvSpPr txBox="1"/>
          <p:nvPr/>
        </p:nvSpPr>
        <p:spPr>
          <a:xfrm>
            <a:off x="6951462" y="3798163"/>
            <a:ext cx="4151967" cy="2031325"/>
          </a:xfrm>
          <a:prstGeom prst="rect">
            <a:avLst/>
          </a:prstGeom>
          <a:noFill/>
        </p:spPr>
        <p:txBody>
          <a:bodyPr wrap="square" rtlCol="0">
            <a:spAutoFit/>
          </a:bodyPr>
          <a:lstStyle/>
          <a:p>
            <a:pPr marL="285750" indent="-285750">
              <a:buFont typeface="Arial" panose="020B0604020202020204" pitchFamily="34" charset="0"/>
              <a:buChar char="•"/>
            </a:pPr>
            <a:r>
              <a:rPr lang="it-IT" smtClean="0"/>
              <a:t>Camere a deriva</a:t>
            </a:r>
            <a:endParaRPr lang="it-IT" dirty="0" smtClean="0"/>
          </a:p>
          <a:p>
            <a:pPr marL="285750" indent="-285750">
              <a:buFont typeface="Arial" panose="020B0604020202020204" pitchFamily="34" charset="0"/>
              <a:buChar char="•"/>
            </a:pPr>
            <a:r>
              <a:rPr lang="en-US" smtClean="0"/>
              <a:t>Utilizzano una miscela di</a:t>
            </a:r>
            <a:r>
              <a:rPr lang="en-US" smtClean="0"/>
              <a:t> </a:t>
            </a:r>
            <a:r>
              <a:rPr lang="en-US" dirty="0" err="1"/>
              <a:t>Ar</a:t>
            </a:r>
            <a:r>
              <a:rPr lang="en-US" dirty="0"/>
              <a:t>, </a:t>
            </a:r>
            <a:r>
              <a:rPr lang="en-US"/>
              <a:t>CF4 </a:t>
            </a:r>
            <a:r>
              <a:rPr lang="en-US" smtClean="0"/>
              <a:t>e</a:t>
            </a:r>
            <a:r>
              <a:rPr lang="en-US" smtClean="0"/>
              <a:t> etano</a:t>
            </a:r>
            <a:r>
              <a:rPr lang="en-US"/>
              <a:t> </a:t>
            </a:r>
            <a:r>
              <a:rPr lang="en-US" smtClean="0"/>
              <a:t>a</a:t>
            </a:r>
            <a:r>
              <a:rPr lang="en-US" smtClean="0"/>
              <a:t> </a:t>
            </a:r>
            <a:r>
              <a:rPr lang="en-US" dirty="0"/>
              <a:t>1 </a:t>
            </a:r>
            <a:r>
              <a:rPr lang="en-US"/>
              <a:t>bar </a:t>
            </a:r>
            <a:r>
              <a:rPr lang="en-US" smtClean="0"/>
              <a:t>di pressione</a:t>
            </a:r>
            <a:endParaRPr lang="en-US" dirty="0" smtClean="0"/>
          </a:p>
          <a:p>
            <a:pPr marL="285750" indent="-285750">
              <a:buFont typeface="Arial" panose="020B0604020202020204" pitchFamily="34" charset="0"/>
              <a:buChar char="•"/>
            </a:pPr>
            <a:r>
              <a:rPr lang="en-US" smtClean="0"/>
              <a:t>Dimensioni</a:t>
            </a:r>
            <a:r>
              <a:rPr lang="en-US" smtClean="0"/>
              <a:t>: </a:t>
            </a:r>
            <a:r>
              <a:rPr lang="en-US" dirty="0" smtClean="0"/>
              <a:t>137 cm x 137 cm x 30.5 cm</a:t>
            </a:r>
          </a:p>
          <a:p>
            <a:pPr marL="285750" indent="-285750">
              <a:buFont typeface="Arial" panose="020B0604020202020204" pitchFamily="34" charset="0"/>
              <a:buChar char="•"/>
            </a:pPr>
            <a:r>
              <a:rPr lang="en-US" smtClean="0"/>
              <a:t>Peso</a:t>
            </a:r>
            <a:r>
              <a:rPr lang="en-US" smtClean="0"/>
              <a:t>: </a:t>
            </a:r>
            <a:r>
              <a:rPr lang="en-US" dirty="0" smtClean="0"/>
              <a:t>130 kg</a:t>
            </a:r>
          </a:p>
          <a:p>
            <a:pPr marL="285750" indent="-285750">
              <a:buFont typeface="Arial" panose="020B0604020202020204" pitchFamily="34" charset="0"/>
              <a:buChar char="•"/>
            </a:pPr>
            <a:r>
              <a:rPr lang="it-IT" dirty="0" smtClean="0"/>
              <a:t>5 </a:t>
            </a:r>
            <a:r>
              <a:rPr lang="it-IT" smtClean="0"/>
              <a:t>mrad </a:t>
            </a:r>
            <a:r>
              <a:rPr lang="it-IT" smtClean="0"/>
              <a:t>risoluzione angolare</a:t>
            </a:r>
            <a:endParaRPr lang="it-IT" dirty="0"/>
          </a:p>
        </p:txBody>
      </p:sp>
      <p:sp>
        <p:nvSpPr>
          <p:cNvPr id="10" name="Rectangle 9"/>
          <p:cNvSpPr/>
          <p:nvPr/>
        </p:nvSpPr>
        <p:spPr>
          <a:xfrm>
            <a:off x="2949745" y="1673962"/>
            <a:ext cx="1990480" cy="369332"/>
          </a:xfrm>
          <a:prstGeom prst="rect">
            <a:avLst/>
          </a:prstGeom>
        </p:spPr>
        <p:txBody>
          <a:bodyPr wrap="none">
            <a:spAutoFit/>
          </a:bodyPr>
          <a:lstStyle/>
          <a:p>
            <a:pPr algn="ctr"/>
            <a:r>
              <a:rPr lang="it-IT" b="1" dirty="0"/>
              <a:t>Mini Muon </a:t>
            </a:r>
            <a:r>
              <a:rPr lang="it-IT" b="1" dirty="0" smtClean="0"/>
              <a:t>Tracker</a:t>
            </a:r>
            <a:endParaRPr lang="it-IT" b="1" dirty="0"/>
          </a:p>
        </p:txBody>
      </p:sp>
    </p:spTree>
    <p:extLst>
      <p:ext uri="{BB962C8B-B14F-4D97-AF65-F5344CB8AC3E}">
        <p14:creationId xmlns:p14="http://schemas.microsoft.com/office/powerpoint/2010/main" val="81970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Muografia per assorbimento</a:t>
            </a:r>
            <a:endParaRPr lang="en-GB"/>
          </a:p>
        </p:txBody>
      </p:sp>
      <p:sp>
        <p:nvSpPr>
          <p:cNvPr id="3" name="Content Placeholder 2"/>
          <p:cNvSpPr>
            <a:spLocks noGrp="1"/>
          </p:cNvSpPr>
          <p:nvPr>
            <p:ph idx="1"/>
          </p:nvPr>
        </p:nvSpPr>
        <p:spPr>
          <a:xfrm>
            <a:off x="2589212" y="1463032"/>
            <a:ext cx="8915400" cy="3777622"/>
          </a:xfrm>
        </p:spPr>
        <p:txBody>
          <a:bodyPr>
            <a:normAutofit/>
          </a:bodyPr>
          <a:lstStyle/>
          <a:p>
            <a:r>
              <a:rPr lang="en-US" smtClean="0"/>
              <a:t>Rivelatore MIMA (INFN e Università di Firenze)</a:t>
            </a:r>
          </a:p>
          <a:p>
            <a:pPr lvl="1"/>
            <a:r>
              <a:rPr lang="en-US" smtClean="0"/>
              <a:t>Faremo versione “allungata”</a:t>
            </a:r>
          </a:p>
          <a:p>
            <a:pPr lvl="1"/>
            <a:r>
              <a:rPr lang="en-US" smtClean="0"/>
              <a:t>Finanziamento ECRF</a:t>
            </a:r>
          </a:p>
          <a:p>
            <a:r>
              <a:rPr lang="en-US" smtClean="0"/>
              <a:t>Scintillatori plastici</a:t>
            </a:r>
          </a:p>
          <a:p>
            <a:r>
              <a:rPr lang="en-US" smtClean="0"/>
              <a:t>Compatto</a:t>
            </a:r>
          </a:p>
          <a:p>
            <a:pPr lvl="1"/>
            <a:r>
              <a:rPr lang="en-GB"/>
              <a:t>50 cm x 50 cm x </a:t>
            </a:r>
            <a:r>
              <a:rPr lang="en-GB"/>
              <a:t>50 </a:t>
            </a:r>
            <a:r>
              <a:rPr lang="en-GB" smtClean="0"/>
              <a:t>cm</a:t>
            </a:r>
          </a:p>
          <a:p>
            <a:pPr lvl="1"/>
            <a:r>
              <a:rPr lang="en-GB" smtClean="0"/>
              <a:t>10 </a:t>
            </a:r>
            <a:r>
              <a:rPr lang="en-GB"/>
              <a:t>mrad angular </a:t>
            </a:r>
            <a:r>
              <a:rPr lang="en-GB"/>
              <a:t>res</a:t>
            </a:r>
            <a:r>
              <a:rPr lang="en-GB" smtClean="0"/>
              <a:t>.</a:t>
            </a:r>
            <a:endParaRPr lang="en-GB"/>
          </a:p>
          <a:p>
            <a:pPr lvl="1"/>
            <a:r>
              <a:rPr lang="en-GB"/>
              <a:t>Altazimutal </a:t>
            </a:r>
            <a:r>
              <a:rPr lang="en-GB" smtClean="0"/>
              <a:t>mounting</a:t>
            </a:r>
            <a:endParaRPr lang="en-US" smtClean="0"/>
          </a:p>
          <a:p>
            <a:r>
              <a:rPr lang="en-US" smtClean="0"/>
              <a:t>Basta un solo rivelatore</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56304" y="3047434"/>
            <a:ext cx="3788997" cy="284063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820" t="6438" r="10838" b="19388"/>
          <a:stretch/>
        </p:blipFill>
        <p:spPr>
          <a:xfrm rot="5400000">
            <a:off x="8415678" y="2902725"/>
            <a:ext cx="3788997" cy="3130051"/>
          </a:xfrm>
          <a:prstGeom prst="rect">
            <a:avLst/>
          </a:prstGeom>
        </p:spPr>
      </p:pic>
    </p:spTree>
    <p:extLst>
      <p:ext uri="{BB962C8B-B14F-4D97-AF65-F5344CB8AC3E}">
        <p14:creationId xmlns:p14="http://schemas.microsoft.com/office/powerpoint/2010/main" val="124447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Primi test preliminari</a:t>
            </a:r>
            <a:endParaRPr lang="en-GB"/>
          </a:p>
        </p:txBody>
      </p:sp>
      <p:sp>
        <p:nvSpPr>
          <p:cNvPr id="3" name="Content Placeholder 2"/>
          <p:cNvSpPr>
            <a:spLocks noGrp="1"/>
          </p:cNvSpPr>
          <p:nvPr>
            <p:ph idx="1"/>
          </p:nvPr>
        </p:nvSpPr>
        <p:spPr>
          <a:xfrm>
            <a:off x="2589212" y="1454331"/>
            <a:ext cx="8915400" cy="3777622"/>
          </a:xfrm>
        </p:spPr>
        <p:txBody>
          <a:bodyPr/>
          <a:lstStyle/>
          <a:p>
            <a:r>
              <a:rPr lang="en-GB"/>
              <a:t>Test </a:t>
            </a:r>
            <a:r>
              <a:rPr lang="en-GB" smtClean="0"/>
              <a:t>con piccoli blocchi metallici (Piombo e Ferro) al primo piano</a:t>
            </a:r>
            <a:endParaRPr lang="en-GB"/>
          </a:p>
          <a:p>
            <a:r>
              <a:rPr lang="en-GB"/>
              <a:t>R</a:t>
            </a:r>
            <a:r>
              <a:rPr lang="en-GB" smtClean="0"/>
              <a:t>ivelatore al piano terra</a:t>
            </a:r>
            <a:endParaRPr lang="en-GB"/>
          </a:p>
          <a:p>
            <a:r>
              <a:rPr lang="en-GB" smtClean="0"/>
              <a:t>Dati presi per una settimana con e senza i blocchi</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16</a:t>
            </a:fld>
            <a:endParaRPr lang="en-US" dirty="0"/>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4647" r="257"/>
          <a:stretch/>
        </p:blipFill>
        <p:spPr>
          <a:xfrm>
            <a:off x="2716190" y="2289870"/>
            <a:ext cx="6129454" cy="3933880"/>
          </a:xfrm>
          <a:prstGeom prst="rect">
            <a:avLst/>
          </a:prstGeom>
        </p:spPr>
      </p:pic>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b="7190"/>
          <a:stretch/>
        </p:blipFill>
        <p:spPr>
          <a:xfrm rot="5400000">
            <a:off x="8310353" y="2881508"/>
            <a:ext cx="3941142" cy="2743341"/>
          </a:xfrm>
          <a:prstGeom prst="rect">
            <a:avLst/>
          </a:prstGeom>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14647" r="257"/>
          <a:stretch/>
        </p:blipFill>
        <p:spPr>
          <a:xfrm>
            <a:off x="2716190" y="2289869"/>
            <a:ext cx="6129454" cy="3933880"/>
          </a:xfrm>
          <a:prstGeom prst="rect">
            <a:avLst/>
          </a:prstGeom>
        </p:spPr>
      </p:pic>
      <p:sp>
        <p:nvSpPr>
          <p:cNvPr id="9" name="TextBox 8"/>
          <p:cNvSpPr txBox="1"/>
          <p:nvPr/>
        </p:nvSpPr>
        <p:spPr>
          <a:xfrm>
            <a:off x="5129632" y="4645413"/>
            <a:ext cx="813101" cy="707886"/>
          </a:xfrm>
          <a:prstGeom prst="rect">
            <a:avLst/>
          </a:prstGeom>
          <a:noFill/>
        </p:spPr>
        <p:txBody>
          <a:bodyPr wrap="square" rtlCol="0">
            <a:spAutoFit/>
          </a:bodyPr>
          <a:lstStyle/>
          <a:p>
            <a:r>
              <a:rPr lang="it-IT" sz="4000" b="1" dirty="0" smtClean="0"/>
              <a:t>Pb</a:t>
            </a:r>
            <a:endParaRPr lang="it-IT" sz="4000" b="1" dirty="0"/>
          </a:p>
        </p:txBody>
      </p:sp>
      <p:sp>
        <p:nvSpPr>
          <p:cNvPr id="10" name="TextBox 9"/>
          <p:cNvSpPr txBox="1"/>
          <p:nvPr/>
        </p:nvSpPr>
        <p:spPr>
          <a:xfrm>
            <a:off x="4837273" y="3322462"/>
            <a:ext cx="813101" cy="707886"/>
          </a:xfrm>
          <a:prstGeom prst="rect">
            <a:avLst/>
          </a:prstGeom>
          <a:noFill/>
        </p:spPr>
        <p:txBody>
          <a:bodyPr wrap="square" rtlCol="0">
            <a:spAutoFit/>
          </a:bodyPr>
          <a:lstStyle/>
          <a:p>
            <a:r>
              <a:rPr lang="it-IT" sz="4000" b="1" dirty="0" smtClean="0"/>
              <a:t>Fe</a:t>
            </a:r>
            <a:endParaRPr lang="it-IT" sz="4000" b="1" dirty="0"/>
          </a:p>
        </p:txBody>
      </p:sp>
      <p:sp>
        <p:nvSpPr>
          <p:cNvPr id="11" name="TextBox 10"/>
          <p:cNvSpPr txBox="1"/>
          <p:nvPr/>
        </p:nvSpPr>
        <p:spPr>
          <a:xfrm>
            <a:off x="6483711" y="4645413"/>
            <a:ext cx="1064289" cy="707886"/>
          </a:xfrm>
          <a:prstGeom prst="rect">
            <a:avLst/>
          </a:prstGeom>
          <a:noFill/>
        </p:spPr>
        <p:txBody>
          <a:bodyPr wrap="square" rtlCol="0">
            <a:spAutoFit/>
          </a:bodyPr>
          <a:lstStyle/>
          <a:p>
            <a:r>
              <a:rPr lang="it-IT" sz="4000" b="1" dirty="0" smtClean="0"/>
              <a:t>Fe</a:t>
            </a:r>
            <a:endParaRPr lang="it-IT" sz="4000" b="1" dirty="0"/>
          </a:p>
        </p:txBody>
      </p:sp>
      <p:sp>
        <p:nvSpPr>
          <p:cNvPr id="12" name="TextBox 11"/>
          <p:cNvSpPr txBox="1"/>
          <p:nvPr/>
        </p:nvSpPr>
        <p:spPr>
          <a:xfrm>
            <a:off x="5739852" y="3306835"/>
            <a:ext cx="813101" cy="707886"/>
          </a:xfrm>
          <a:prstGeom prst="rect">
            <a:avLst/>
          </a:prstGeom>
          <a:noFill/>
        </p:spPr>
        <p:txBody>
          <a:bodyPr wrap="square" rtlCol="0">
            <a:spAutoFit/>
          </a:bodyPr>
          <a:lstStyle/>
          <a:p>
            <a:r>
              <a:rPr lang="it-IT" sz="4000" b="1" dirty="0" smtClean="0"/>
              <a:t>Fe</a:t>
            </a:r>
            <a:endParaRPr lang="it-IT" sz="4000" b="1" dirty="0"/>
          </a:p>
        </p:txBody>
      </p:sp>
      <p:pic>
        <p:nvPicPr>
          <p:cNvPr id="13"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b="7190"/>
          <a:stretch/>
        </p:blipFill>
        <p:spPr>
          <a:xfrm rot="5400000">
            <a:off x="8310353" y="2881507"/>
            <a:ext cx="3941142" cy="2743341"/>
          </a:xfrm>
          <a:prstGeom prst="rect">
            <a:avLst/>
          </a:prstGeom>
        </p:spPr>
      </p:pic>
      <p:cxnSp>
        <p:nvCxnSpPr>
          <p:cNvPr id="14" name="Straight Arrow Connector 13"/>
          <p:cNvCxnSpPr/>
          <p:nvPr/>
        </p:nvCxnSpPr>
        <p:spPr>
          <a:xfrm flipV="1">
            <a:off x="6229665" y="3306835"/>
            <a:ext cx="174928" cy="254661"/>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097206" y="4771836"/>
            <a:ext cx="944619" cy="22752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94599" y="5151756"/>
            <a:ext cx="239960" cy="201543"/>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673286" y="3857018"/>
            <a:ext cx="239960" cy="201543"/>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18920" y="2289024"/>
            <a:ext cx="3249608" cy="369332"/>
          </a:xfrm>
          <a:prstGeom prst="rect">
            <a:avLst/>
          </a:prstGeom>
          <a:solidFill>
            <a:schemeClr val="accent4">
              <a:lumMod val="60000"/>
              <a:lumOff val="40000"/>
            </a:schemeClr>
          </a:solidFill>
        </p:spPr>
        <p:txBody>
          <a:bodyPr wrap="none" rtlCol="0">
            <a:spAutoFit/>
          </a:bodyPr>
          <a:lstStyle/>
          <a:p>
            <a:r>
              <a:rPr lang="it-IT" b="1" smtClean="0"/>
              <a:t>Blocchi metallici</a:t>
            </a:r>
            <a:r>
              <a:rPr lang="it-IT" b="1" smtClean="0"/>
              <a:t> </a:t>
            </a:r>
            <a:r>
              <a:rPr lang="it-IT" b="1" dirty="0" smtClean="0"/>
              <a:t>@ 1st  floor</a:t>
            </a:r>
            <a:endParaRPr lang="it-IT" b="1" dirty="0"/>
          </a:p>
        </p:txBody>
      </p:sp>
      <p:sp>
        <p:nvSpPr>
          <p:cNvPr id="19" name="TextBox 18"/>
          <p:cNvSpPr txBox="1"/>
          <p:nvPr/>
        </p:nvSpPr>
        <p:spPr>
          <a:xfrm>
            <a:off x="8908765" y="2283971"/>
            <a:ext cx="2496196" cy="369332"/>
          </a:xfrm>
          <a:prstGeom prst="rect">
            <a:avLst/>
          </a:prstGeom>
          <a:solidFill>
            <a:schemeClr val="accent4">
              <a:lumMod val="60000"/>
              <a:lumOff val="40000"/>
            </a:schemeClr>
          </a:solidFill>
        </p:spPr>
        <p:txBody>
          <a:bodyPr wrap="none" rtlCol="0">
            <a:spAutoFit/>
          </a:bodyPr>
          <a:lstStyle/>
          <a:p>
            <a:r>
              <a:rPr lang="it-IT" b="1" dirty="0" smtClean="0"/>
              <a:t>MIMA </a:t>
            </a:r>
            <a:r>
              <a:rPr lang="it-IT" b="1" smtClean="0"/>
              <a:t>@ </a:t>
            </a:r>
            <a:r>
              <a:rPr lang="it-IT" b="1" smtClean="0"/>
              <a:t>pian terreno</a:t>
            </a:r>
            <a:endParaRPr lang="it-IT" b="1" dirty="0"/>
          </a:p>
        </p:txBody>
      </p:sp>
    </p:spTree>
    <p:extLst>
      <p:ext uri="{BB962C8B-B14F-4D97-AF65-F5344CB8AC3E}">
        <p14:creationId xmlns:p14="http://schemas.microsoft.com/office/powerpoint/2010/main" val="38754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Mappa di transmittanza</a:t>
            </a:r>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17</a:t>
            </a:fld>
            <a:endParaRPr lang="en-US" dirty="0"/>
          </a:p>
        </p:txBody>
      </p:sp>
      <p:pic>
        <p:nvPicPr>
          <p:cNvPr id="6" name="Picture 5"/>
          <p:cNvPicPr>
            <a:picLocks noChangeAspect="1"/>
          </p:cNvPicPr>
          <p:nvPr/>
        </p:nvPicPr>
        <p:blipFill>
          <a:blip r:embed="rId2"/>
          <a:stretch>
            <a:fillRect/>
          </a:stretch>
        </p:blipFill>
        <p:spPr>
          <a:xfrm>
            <a:off x="3119527" y="1447338"/>
            <a:ext cx="6958566" cy="4743557"/>
          </a:xfrm>
          <a:prstGeom prst="rect">
            <a:avLst/>
          </a:prstGeom>
        </p:spPr>
      </p:pic>
    </p:spTree>
    <p:extLst>
      <p:ext uri="{BB962C8B-B14F-4D97-AF65-F5344CB8AC3E}">
        <p14:creationId xmlns:p14="http://schemas.microsoft.com/office/powerpoint/2010/main" val="1789816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Futuro</a:t>
            </a:r>
            <a:endParaRPr lang="en-GB"/>
          </a:p>
        </p:txBody>
      </p:sp>
      <p:sp>
        <p:nvSpPr>
          <p:cNvPr id="3" name="Content Placeholder 2"/>
          <p:cNvSpPr>
            <a:spLocks noGrp="1"/>
          </p:cNvSpPr>
          <p:nvPr>
            <p:ph idx="1"/>
          </p:nvPr>
        </p:nvSpPr>
        <p:spPr>
          <a:xfrm>
            <a:off x="2589212" y="2133600"/>
            <a:ext cx="5903866" cy="3777622"/>
          </a:xfrm>
        </p:spPr>
        <p:txBody>
          <a:bodyPr/>
          <a:lstStyle/>
          <a:p>
            <a:r>
              <a:rPr lang="en-US" smtClean="0"/>
              <a:t>LANL stanno ultimando i rivelatori per la misura</a:t>
            </a:r>
          </a:p>
          <a:p>
            <a:r>
              <a:rPr lang="en-US" smtClean="0"/>
              <a:t>Accordo di collaborazione scientifica in fieri con il Dipartimento di Fisica e Astronomia di Firenze</a:t>
            </a:r>
          </a:p>
          <a:p>
            <a:r>
              <a:rPr lang="en-US" smtClean="0"/>
              <a:t>A Firenze proseguono i test. Stiamo allestendo un muro di cemento  con dei fori interni per alloggiare dei cilindri metallici</a:t>
            </a:r>
          </a:p>
          <a:p>
            <a:endParaRPr lang="en-US" smtClean="0"/>
          </a:p>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078" y="339635"/>
            <a:ext cx="3432266" cy="4576354"/>
          </a:xfrm>
          <a:prstGeom prst="rect">
            <a:avLst/>
          </a:prstGeom>
        </p:spPr>
      </p:pic>
      <p:cxnSp>
        <p:nvCxnSpPr>
          <p:cNvPr id="8" name="Straight Arrow Connector 7"/>
          <p:cNvCxnSpPr/>
          <p:nvPr/>
        </p:nvCxnSpPr>
        <p:spPr>
          <a:xfrm flipV="1">
            <a:off x="6557554" y="3692434"/>
            <a:ext cx="3405052" cy="3570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26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77744" y="679269"/>
            <a:ext cx="3485714" cy="676190"/>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19</a:t>
            </a:fld>
            <a:endParaRPr lang="en-US" dirty="0"/>
          </a:p>
        </p:txBody>
      </p:sp>
      <p:pic>
        <p:nvPicPr>
          <p:cNvPr id="6" name="Picture 5"/>
          <p:cNvPicPr>
            <a:picLocks noChangeAspect="1"/>
          </p:cNvPicPr>
          <p:nvPr/>
        </p:nvPicPr>
        <p:blipFill>
          <a:blip r:embed="rId3"/>
          <a:stretch>
            <a:fillRect/>
          </a:stretch>
        </p:blipFill>
        <p:spPr>
          <a:xfrm>
            <a:off x="2591649" y="1798319"/>
            <a:ext cx="7949236" cy="4376060"/>
          </a:xfrm>
          <a:prstGeom prst="rect">
            <a:avLst/>
          </a:prstGeom>
        </p:spPr>
      </p:pic>
    </p:spTree>
    <p:extLst>
      <p:ext uri="{BB962C8B-B14F-4D97-AF65-F5344CB8AC3E}">
        <p14:creationId xmlns:p14="http://schemas.microsoft.com/office/powerpoint/2010/main" val="174115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2589212" y="3178628"/>
            <a:ext cx="8915400" cy="2732593"/>
          </a:xfrm>
        </p:spPr>
        <p:txBody>
          <a:bodyPr/>
          <a:lstStyle/>
          <a:p>
            <a:r>
              <a:rPr lang="en-US" smtClean="0"/>
              <a:t>Il Duomo di Firenze:</a:t>
            </a:r>
          </a:p>
          <a:p>
            <a:r>
              <a:rPr lang="en-GB" smtClean="0"/>
              <a:t>Inizio dei lavori: </a:t>
            </a:r>
            <a:r>
              <a:rPr lang="en-GB"/>
              <a:t>1295.</a:t>
            </a:r>
          </a:p>
          <a:p>
            <a:r>
              <a:rPr lang="en-GB" smtClean="0"/>
              <a:t>Costruzione della Cupola: </a:t>
            </a:r>
            <a:r>
              <a:rPr lang="en-GB"/>
              <a:t>1420-1436</a:t>
            </a:r>
          </a:p>
          <a:p>
            <a:r>
              <a:rPr lang="en-GB" smtClean="0"/>
              <a:t>Diametro esterno: </a:t>
            </a:r>
            <a:r>
              <a:rPr lang="en-GB"/>
              <a:t>42,97 m</a:t>
            </a:r>
          </a:p>
          <a:p>
            <a:r>
              <a:rPr lang="en-GB" smtClean="0"/>
              <a:t>Spessore della volta interna: </a:t>
            </a:r>
            <a:r>
              <a:rPr lang="en-GB"/>
              <a:t>2,1 </a:t>
            </a:r>
            <a:r>
              <a:rPr lang="en-GB"/>
              <a:t>m </a:t>
            </a:r>
            <a:endParaRPr lang="en-GB"/>
          </a:p>
        </p:txBody>
      </p:sp>
      <p:sp>
        <p:nvSpPr>
          <p:cNvPr id="6" name="Footer Placeholder 5"/>
          <p:cNvSpPr>
            <a:spLocks noGrp="1"/>
          </p:cNvSpPr>
          <p:nvPr>
            <p:ph type="ftr" sz="quarter" idx="11"/>
          </p:nvPr>
        </p:nvSpPr>
        <p:spPr/>
        <p:txBody>
          <a:bodyPr/>
          <a:lstStyle/>
          <a:p>
            <a:r>
              <a:rPr lang="en-US" smtClean="0"/>
              <a:t>GSRM 2018 - 29-30 Novembre 2018- R. D'Alessandro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2</a:t>
            </a:fld>
            <a:endParaRPr lang="en-US" dirty="0"/>
          </a:p>
        </p:txBody>
      </p:sp>
      <p:pic>
        <p:nvPicPr>
          <p:cNvPr id="4" name="Picture 3" descr="SantaMariaFiore.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701" y="254955"/>
            <a:ext cx="5844206" cy="3655008"/>
          </a:xfrm>
          <a:prstGeom prst="rect">
            <a:avLst/>
          </a:prstGeom>
        </p:spPr>
      </p:pic>
    </p:spTree>
    <p:extLst>
      <p:ext uri="{BB962C8B-B14F-4D97-AF65-F5344CB8AC3E}">
        <p14:creationId xmlns:p14="http://schemas.microsoft.com/office/powerpoint/2010/main" val="296840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1332409" y="1428204"/>
            <a:ext cx="8900749" cy="3725371"/>
          </a:xfrm>
        </p:spPr>
        <p:txBody>
          <a:bodyPr/>
          <a:lstStyle/>
          <a:p>
            <a:r>
              <a:rPr lang="en-US" smtClean="0"/>
              <a:t>Fessurazione nella volta interna sono state osservate da secoli. alcune delle più larghe arrivano a 7cm. </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3</a:t>
            </a:fld>
            <a:endParaRPr lang="en-US" dirty="0"/>
          </a:p>
        </p:txBody>
      </p:sp>
      <p:pic>
        <p:nvPicPr>
          <p:cNvPr id="6" name="Picture 6" descr="DSCN167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43" b="6745"/>
          <a:stretch/>
        </p:blipFill>
        <p:spPr bwMode="auto">
          <a:xfrm>
            <a:off x="5225142" y="1924594"/>
            <a:ext cx="6447198" cy="40669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4737463" y="1988317"/>
            <a:ext cx="2090057" cy="7207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8544081">
            <a:off x="7500705" y="1711411"/>
            <a:ext cx="762141" cy="305481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403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p:txBody>
          <a:bodyPr/>
          <a:lstStyle/>
          <a:p>
            <a:r>
              <a:rPr lang="en-US" smtClean="0"/>
              <a:t>Sotto monitoraggio costante</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pic>
        <p:nvPicPr>
          <p:cNvPr id="6" name="Picture 4" descr="deform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015" y="3436376"/>
            <a:ext cx="4309594" cy="2755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lec"/>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388765" y="1059475"/>
            <a:ext cx="4281068" cy="273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77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7104" y="1428208"/>
            <a:ext cx="9202572" cy="4710446"/>
            <a:chOff x="0" y="0"/>
            <a:chExt cx="9144000" cy="6278563"/>
          </a:xfrm>
        </p:grpSpPr>
        <p:pic>
          <p:nvPicPr>
            <p:cNvPr id="7" name="Picture 3" descr="evoluzio3"/>
            <p:cNvPicPr>
              <a:picLocks noGrp="1" noChangeAspect="1" noChangeArrowheads="1"/>
            </p:cNvPicPr>
            <p:nvPr>
              <p:ph sz="half" idx="4294967295"/>
            </p:nvPr>
          </p:nvPicPr>
          <p:blipFill>
            <a:blip r:embed="rId2">
              <a:lum bright="-24000" contrast="12000"/>
              <a:extLst>
                <a:ext uri="{28A0092B-C50C-407E-A947-70E740481C1C}">
                  <a14:useLocalDpi xmlns:a14="http://schemas.microsoft.com/office/drawing/2010/main" val="0"/>
                </a:ext>
              </a:extLst>
            </a:blip>
            <a:srcRect/>
            <a:stretch>
              <a:fillRect/>
            </a:stretch>
          </p:blipFill>
          <p:spPr>
            <a:xfrm>
              <a:off x="0" y="0"/>
              <a:ext cx="9144000" cy="6278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Freeform 7"/>
            <p:cNvSpPr>
              <a:spLocks/>
            </p:cNvSpPr>
            <p:nvPr/>
          </p:nvSpPr>
          <p:spPr bwMode="auto">
            <a:xfrm>
              <a:off x="1004888" y="1763713"/>
              <a:ext cx="7521575" cy="2190750"/>
            </a:xfrm>
            <a:custGeom>
              <a:avLst/>
              <a:gdLst>
                <a:gd name="T0" fmla="*/ 0 w 4738"/>
                <a:gd name="T1" fmla="*/ 1380 h 1380"/>
                <a:gd name="T2" fmla="*/ 1217 w 4738"/>
                <a:gd name="T3" fmla="*/ 990 h 1380"/>
                <a:gd name="T4" fmla="*/ 2117 w 4738"/>
                <a:gd name="T5" fmla="*/ 1063 h 1380"/>
                <a:gd name="T6" fmla="*/ 3480 w 4738"/>
                <a:gd name="T7" fmla="*/ 0 h 1380"/>
                <a:gd name="T8" fmla="*/ 4738 w 4738"/>
                <a:gd name="T9" fmla="*/ 33 h 1380"/>
              </a:gdLst>
              <a:ahLst/>
              <a:cxnLst>
                <a:cxn ang="0">
                  <a:pos x="T0" y="T1"/>
                </a:cxn>
                <a:cxn ang="0">
                  <a:pos x="T2" y="T3"/>
                </a:cxn>
                <a:cxn ang="0">
                  <a:pos x="T4" y="T5"/>
                </a:cxn>
                <a:cxn ang="0">
                  <a:pos x="T6" y="T7"/>
                </a:cxn>
                <a:cxn ang="0">
                  <a:pos x="T8" y="T9"/>
                </a:cxn>
              </a:cxnLst>
              <a:rect l="0" t="0" r="r" b="b"/>
              <a:pathLst>
                <a:path w="4738" h="1380">
                  <a:moveTo>
                    <a:pt x="0" y="1380"/>
                  </a:moveTo>
                  <a:lnTo>
                    <a:pt x="1217" y="990"/>
                  </a:lnTo>
                  <a:lnTo>
                    <a:pt x="2117" y="1063"/>
                  </a:lnTo>
                  <a:lnTo>
                    <a:pt x="3480" y="0"/>
                  </a:lnTo>
                  <a:lnTo>
                    <a:pt x="4738" y="33"/>
                  </a:lnTo>
                </a:path>
              </a:pathLst>
            </a:custGeom>
            <a:noFill/>
            <a:ln w="38100" cap="flat" cmpd="sng">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6200504" y="1071147"/>
            <a:ext cx="5486406" cy="3762107"/>
          </a:xfrm>
        </p:spPr>
        <p:txBody>
          <a:bodyPr/>
          <a:lstStyle/>
          <a:p>
            <a:r>
              <a:rPr lang="en-GB" smtClean="0"/>
              <a:t>Misure estensimetriche su un arco di 32 anni</a:t>
            </a:r>
            <a:endParaRPr lang="en-GB"/>
          </a:p>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5</a:t>
            </a:fld>
            <a:endParaRPr lang="en-US" dirty="0"/>
          </a:p>
        </p:txBody>
      </p:sp>
      <p:sp>
        <p:nvSpPr>
          <p:cNvPr id="11" name="TextBox 10"/>
          <p:cNvSpPr txBox="1"/>
          <p:nvPr/>
        </p:nvSpPr>
        <p:spPr>
          <a:xfrm>
            <a:off x="8058589" y="4054205"/>
            <a:ext cx="2983890" cy="369332"/>
          </a:xfrm>
          <a:prstGeom prst="rect">
            <a:avLst/>
          </a:prstGeom>
          <a:solidFill>
            <a:schemeClr val="bg1"/>
          </a:solidFill>
        </p:spPr>
        <p:txBody>
          <a:bodyPr wrap="square" rtlCol="0">
            <a:spAutoFit/>
          </a:bodyPr>
          <a:lstStyle/>
          <a:p>
            <a:r>
              <a:rPr lang="it-IT" b="1" dirty="0" smtClean="0">
                <a:solidFill>
                  <a:srgbClr val="FF0000"/>
                </a:solidFill>
              </a:rPr>
              <a:t>Trend: + 5</a:t>
            </a:r>
            <a:r>
              <a:rPr lang="it-IT" b="1" dirty="0" smtClean="0">
                <a:solidFill>
                  <a:srgbClr val="FF0000"/>
                </a:solidFill>
                <a:sym typeface="Symbol" panose="05050102010706020507" pitchFamily="18" charset="2"/>
              </a:rPr>
              <a:t></a:t>
            </a:r>
            <a:r>
              <a:rPr lang="it-IT" b="1" smtClean="0">
                <a:solidFill>
                  <a:srgbClr val="FF0000"/>
                </a:solidFill>
                <a:sym typeface="Symbol" panose="05050102010706020507" pitchFamily="18" charset="2"/>
              </a:rPr>
              <a:t>6</a:t>
            </a:r>
            <a:r>
              <a:rPr lang="it-IT" b="1" smtClean="0">
                <a:solidFill>
                  <a:srgbClr val="FF0000"/>
                </a:solidFill>
              </a:rPr>
              <a:t> </a:t>
            </a:r>
            <a:r>
              <a:rPr lang="it-IT" b="1" smtClean="0">
                <a:solidFill>
                  <a:srgbClr val="FF0000"/>
                </a:solidFill>
              </a:rPr>
              <a:t>mm/secolo</a:t>
            </a:r>
            <a:endParaRPr lang="it-IT" b="1" dirty="0">
              <a:solidFill>
                <a:srgbClr val="FF0000"/>
              </a:solidFill>
            </a:endParaRPr>
          </a:p>
        </p:txBody>
      </p:sp>
    </p:spTree>
    <p:extLst>
      <p:ext uri="{BB962C8B-B14F-4D97-AF65-F5344CB8AC3E}">
        <p14:creationId xmlns:p14="http://schemas.microsoft.com/office/powerpoint/2010/main" val="96952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2589212" y="1724294"/>
            <a:ext cx="8915400" cy="3777622"/>
          </a:xfrm>
        </p:spPr>
        <p:txBody>
          <a:bodyPr/>
          <a:lstStyle/>
          <a:p>
            <a:r>
              <a:rPr lang="en-GB"/>
              <a:t>Bernardo Sansone Sgrilli, 1733</a:t>
            </a:r>
            <a:r>
              <a:rPr lang="en-GB"/>
              <a:t>: </a:t>
            </a:r>
            <a:r>
              <a:rPr lang="en-GB" smtClean="0"/>
              <a:t>disegno della cinta di legno all’interno della Cupola</a:t>
            </a:r>
            <a:r>
              <a:rPr lang="en-GB"/>
              <a:t> </a:t>
            </a:r>
          </a:p>
          <a:p>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6</a:t>
            </a:fld>
            <a:endParaRPr lang="en-US" dirty="0"/>
          </a:p>
        </p:txBody>
      </p:sp>
      <p:pic>
        <p:nvPicPr>
          <p:cNvPr id="6" name="Immagin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4263144" y="2123050"/>
            <a:ext cx="6505158" cy="4027920"/>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200770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2551611" y="2107474"/>
            <a:ext cx="8953001" cy="3803748"/>
          </a:xfrm>
        </p:spPr>
        <p:txBody>
          <a:bodyPr/>
          <a:lstStyle/>
          <a:p>
            <a:r>
              <a:rPr lang="en-US" smtClean="0"/>
              <a:t>Non solo la cinta di cui vediamo alcune foto, ma:</a:t>
            </a:r>
          </a:p>
          <a:p>
            <a:pPr lvl="1"/>
            <a:r>
              <a:rPr lang="en-US" smtClean="0"/>
              <a:t>Anche i mattoni sono sagomati opportunamente</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7</a:t>
            </a:fld>
            <a:endParaRPr lang="en-US" dirty="0"/>
          </a:p>
        </p:txBody>
      </p:sp>
      <p:pic>
        <p:nvPicPr>
          <p:cNvPr id="6" name="Immagine 6" descr="Macintosh HD:Users:carloblasi:Pictures:IMMAGINI:A CITTA' E STATI:A CITTA':a Firenze:a S.M.del Fiore:14.Catena:2014-04-04 09.11.4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527" y="3043551"/>
            <a:ext cx="4245450" cy="3185448"/>
          </a:xfrm>
          <a:prstGeom prst="rect">
            <a:avLst/>
          </a:prstGeom>
          <a:noFill/>
          <a:ln>
            <a:noFill/>
          </a:ln>
        </p:spPr>
      </p:pic>
      <p:pic>
        <p:nvPicPr>
          <p:cNvPr id="7" name="Immagine 11" descr="Macintosh HD:Users:carloblasi:Pictures:IMMAGINI:A CITTA' E STATI:A CITTA':a Firenze:a S.M.del Fiore:14.Catena:2014-04-04 09.00.4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1826" y="3043551"/>
            <a:ext cx="4251427" cy="3190673"/>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524" y="343607"/>
            <a:ext cx="3416167" cy="2562125"/>
          </a:xfrm>
          <a:prstGeom prst="rect">
            <a:avLst/>
          </a:prstGeom>
        </p:spPr>
      </p:pic>
    </p:spTree>
    <p:extLst>
      <p:ext uri="{BB962C8B-B14F-4D97-AF65-F5344CB8AC3E}">
        <p14:creationId xmlns:p14="http://schemas.microsoft.com/office/powerpoint/2010/main" val="406803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Introduzione</a:t>
            </a:r>
            <a:endParaRPr lang="en-GB"/>
          </a:p>
        </p:txBody>
      </p:sp>
      <p:sp>
        <p:nvSpPr>
          <p:cNvPr id="3" name="Content Placeholder 2"/>
          <p:cNvSpPr>
            <a:spLocks noGrp="1"/>
          </p:cNvSpPr>
          <p:nvPr>
            <p:ph idx="1"/>
          </p:nvPr>
        </p:nvSpPr>
        <p:spPr>
          <a:xfrm>
            <a:off x="2589212" y="1323702"/>
            <a:ext cx="8915400" cy="5177231"/>
          </a:xfrm>
        </p:spPr>
        <p:txBody>
          <a:bodyPr>
            <a:normAutofit fontScale="92500" lnSpcReduction="10000"/>
          </a:bodyPr>
          <a:lstStyle/>
          <a:p>
            <a:r>
              <a:rPr lang="en-US" smtClean="0"/>
              <a:t>Mattoni di vario tipo:</a:t>
            </a:r>
          </a:p>
          <a:p>
            <a:r>
              <a:rPr lang="en-US" smtClean="0"/>
              <a:t>17cm x 34 cm x 5 cm ; 22 cm x 44 cm x 5 cm ; 22 cm x 22 cm x 5 cm</a:t>
            </a:r>
          </a:p>
          <a:p>
            <a:r>
              <a:rPr lang="en-US" smtClean="0"/>
              <a:t>Muratura cordablanda e spina di pesce </a:t>
            </a:r>
          </a:p>
          <a:p>
            <a:r>
              <a:rPr lang="en-US" smtClean="0"/>
              <a:t>Per gli spigoli del tamburo, furono usati speciali mattoni angolati a 135</a:t>
            </a:r>
            <a:r>
              <a:rPr lang="en-US" baseline="30000" smtClean="0"/>
              <a:t>o</a:t>
            </a:r>
            <a:r>
              <a:rPr lang="en-US" smtClean="0"/>
              <a:t> </a:t>
            </a:r>
          </a:p>
          <a:p>
            <a:endParaRPr lang="en-US"/>
          </a:p>
          <a:p>
            <a:endParaRPr lang="en-US" smtClean="0"/>
          </a:p>
          <a:p>
            <a:endParaRPr lang="en-US"/>
          </a:p>
          <a:p>
            <a:endParaRPr lang="en-US" smtClean="0"/>
          </a:p>
          <a:p>
            <a:endParaRPr lang="en-US"/>
          </a:p>
          <a:p>
            <a:endParaRPr lang="en-US" smtClean="0"/>
          </a:p>
          <a:p>
            <a:endParaRPr lang="en-US"/>
          </a:p>
          <a:p>
            <a:r>
              <a:rPr lang="en-US" smtClean="0"/>
              <a:t> </a:t>
            </a:r>
            <a:endParaRPr lang="it-IT"/>
          </a:p>
          <a:p>
            <a:r>
              <a:rPr lang="it-IT"/>
              <a:t>La cupola del Brunelleschi. Storia e futuro di una </a:t>
            </a:r>
            <a:r>
              <a:rPr lang="it-IT"/>
              <a:t>grande </a:t>
            </a:r>
            <a:r>
              <a:rPr lang="it-IT" smtClean="0"/>
              <a:t>struttura, di Giovanni e Michele </a:t>
            </a:r>
            <a:r>
              <a:rPr lang="it-IT"/>
              <a:t>Fanelli </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a:t>
            </a:fld>
            <a:endParaRPr lang="en-US" dirty="0"/>
          </a:p>
        </p:txBody>
      </p:sp>
      <p:pic>
        <p:nvPicPr>
          <p:cNvPr id="12" name="Picture 11"/>
          <p:cNvPicPr>
            <a:picLocks noChangeAspect="1"/>
          </p:cNvPicPr>
          <p:nvPr/>
        </p:nvPicPr>
        <p:blipFill rotWithShape="1">
          <a:blip r:embed="rId2"/>
          <a:srcRect l="63462" t="23732" r="5897" b="13134"/>
          <a:stretch/>
        </p:blipFill>
        <p:spPr>
          <a:xfrm>
            <a:off x="7222721" y="2821578"/>
            <a:ext cx="2299250" cy="2664822"/>
          </a:xfrm>
          <a:prstGeom prst="rect">
            <a:avLst/>
          </a:prstGeom>
        </p:spPr>
      </p:pic>
      <p:pic>
        <p:nvPicPr>
          <p:cNvPr id="14" name="Picture 13"/>
          <p:cNvPicPr>
            <a:picLocks noChangeAspect="1"/>
          </p:cNvPicPr>
          <p:nvPr/>
        </p:nvPicPr>
        <p:blipFill rotWithShape="1">
          <a:blip r:embed="rId3"/>
          <a:srcRect l="50128" t="28518" r="8975" b="16325"/>
          <a:stretch/>
        </p:blipFill>
        <p:spPr>
          <a:xfrm>
            <a:off x="2694972" y="3082829"/>
            <a:ext cx="3429353" cy="2601579"/>
          </a:xfrm>
          <a:prstGeom prst="rect">
            <a:avLst/>
          </a:prstGeom>
        </p:spPr>
      </p:pic>
    </p:spTree>
    <p:extLst>
      <p:ext uri="{BB962C8B-B14F-4D97-AF65-F5344CB8AC3E}">
        <p14:creationId xmlns:p14="http://schemas.microsoft.com/office/powerpoint/2010/main" val="342437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Preoccupazione</a:t>
            </a:r>
            <a:endParaRPr lang="en-GB"/>
          </a:p>
        </p:txBody>
      </p:sp>
      <p:sp>
        <p:nvSpPr>
          <p:cNvPr id="3" name="Content Placeholder 2"/>
          <p:cNvSpPr>
            <a:spLocks noGrp="1"/>
          </p:cNvSpPr>
          <p:nvPr>
            <p:ph idx="1"/>
          </p:nvPr>
        </p:nvSpPr>
        <p:spPr>
          <a:xfrm>
            <a:off x="2589212" y="1341117"/>
            <a:ext cx="8915400" cy="3777622"/>
          </a:xfrm>
        </p:spPr>
        <p:txBody>
          <a:bodyPr/>
          <a:lstStyle/>
          <a:p>
            <a:r>
              <a:rPr lang="en-GB" smtClean="0"/>
              <a:t>Stabilità della Cupola</a:t>
            </a:r>
          </a:p>
          <a:p>
            <a:r>
              <a:rPr lang="en-GB" smtClean="0"/>
              <a:t>Prima di tutto una scansione della catena lignea con un </a:t>
            </a:r>
            <a:r>
              <a:rPr lang="en-GB"/>
              <a:t>3D </a:t>
            </a:r>
            <a:r>
              <a:rPr lang="en-GB"/>
              <a:t>laser-scanner </a:t>
            </a:r>
            <a:r>
              <a:rPr lang="en-GB" smtClean="0"/>
              <a:t>in maniera da valutare lo stato di degrado</a:t>
            </a:r>
            <a:endParaRPr lang="en-GB"/>
          </a:p>
          <a:p>
            <a:r>
              <a:rPr lang="en-GB" smtClean="0"/>
              <a:t>Verifica dell’efficacia della catena nel bilanciare e contrastare la spinta radiale della Cupola</a:t>
            </a:r>
            <a:endParaRPr lang="en-GB"/>
          </a:p>
        </p:txBody>
      </p:sp>
      <p:sp>
        <p:nvSpPr>
          <p:cNvPr id="4" name="Footer Placeholder 3"/>
          <p:cNvSpPr>
            <a:spLocks noGrp="1"/>
          </p:cNvSpPr>
          <p:nvPr>
            <p:ph type="ftr" sz="quarter" idx="11"/>
          </p:nvPr>
        </p:nvSpPr>
        <p:spPr/>
        <p:txBody>
          <a:bodyPr/>
          <a:lstStyle/>
          <a:p>
            <a:r>
              <a:rPr lang="en-US" smtClean="0"/>
              <a:t>GSRM 2018 - 29-30 Novembre 2018- R. D'Alessandro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pic>
        <p:nvPicPr>
          <p:cNvPr id="6"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5098" t="8144" r="4915" b="6587"/>
          <a:stretch/>
        </p:blipFill>
        <p:spPr>
          <a:xfrm>
            <a:off x="7250265" y="2778149"/>
            <a:ext cx="4711279" cy="3348223"/>
          </a:xfrm>
          <a:prstGeom prst="rect">
            <a:avLst/>
          </a:prstGeom>
        </p:spPr>
      </p:pic>
    </p:spTree>
    <p:extLst>
      <p:ext uri="{BB962C8B-B14F-4D97-AF65-F5344CB8AC3E}">
        <p14:creationId xmlns:p14="http://schemas.microsoft.com/office/powerpoint/2010/main" val="413773666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204</TotalTime>
  <Words>823</Words>
  <Application>Microsoft Office PowerPoint</Application>
  <PresentationFormat>Widescreen</PresentationFormat>
  <Paragraphs>134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Symbol</vt:lpstr>
      <vt:lpstr>Wingdings 3</vt:lpstr>
      <vt:lpstr>Wisp</vt:lpstr>
      <vt:lpstr>Muografia e la cupola di Santa Maria del Fiore </vt:lpstr>
      <vt:lpstr>Introduzione</vt:lpstr>
      <vt:lpstr>Introduzione</vt:lpstr>
      <vt:lpstr>Introduzione</vt:lpstr>
      <vt:lpstr>Introduzione</vt:lpstr>
      <vt:lpstr>Introduzione</vt:lpstr>
      <vt:lpstr>Introduzione</vt:lpstr>
      <vt:lpstr>Introduzione</vt:lpstr>
      <vt:lpstr>Preoccupazione</vt:lpstr>
      <vt:lpstr>Incertezza</vt:lpstr>
      <vt:lpstr>Vincoli</vt:lpstr>
      <vt:lpstr>Muografia scattering multiplo</vt:lpstr>
      <vt:lpstr>Risultati del test</vt:lpstr>
      <vt:lpstr>I rivelatori di LANL</vt:lpstr>
      <vt:lpstr>Muografia per assorbimento</vt:lpstr>
      <vt:lpstr>Primi test preliminari</vt:lpstr>
      <vt:lpstr>Mappa di transmittanza</vt:lpstr>
      <vt:lpstr>Futuro</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Muografia e la cupola di Santa Maria del Fiore</dc:title>
  <dc:creator>Raffaello D'Alessandro</dc:creator>
  <cp:lastModifiedBy>Raffaello D'Alessandro</cp:lastModifiedBy>
  <cp:revision>17</cp:revision>
  <dcterms:created xsi:type="dcterms:W3CDTF">2018-10-28T10:26:43Z</dcterms:created>
  <dcterms:modified xsi:type="dcterms:W3CDTF">2018-10-28T13:50:56Z</dcterms:modified>
</cp:coreProperties>
</file>