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tags/tag2.xml" ContentType="application/vnd.openxmlformats-officedocument.presentationml.tags+xml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0" r:id="rId4"/>
    <p:sldId id="325" r:id="rId5"/>
    <p:sldId id="258" r:id="rId6"/>
    <p:sldId id="270" r:id="rId7"/>
    <p:sldId id="271" r:id="rId8"/>
    <p:sldId id="321" r:id="rId9"/>
    <p:sldId id="322" r:id="rId10"/>
    <p:sldId id="323" r:id="rId11"/>
    <p:sldId id="324" r:id="rId12"/>
    <p:sldId id="314" r:id="rId13"/>
    <p:sldId id="329" r:id="rId14"/>
    <p:sldId id="328" r:id="rId15"/>
    <p:sldId id="32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326" r:id="rId31"/>
    <p:sldId id="286" r:id="rId32"/>
    <p:sldId id="287" r:id="rId33"/>
    <p:sldId id="288" r:id="rId34"/>
    <p:sldId id="289" r:id="rId35"/>
    <p:sldId id="290" r:id="rId36"/>
    <p:sldId id="291" r:id="rId37"/>
    <p:sldId id="315" r:id="rId38"/>
    <p:sldId id="292" r:id="rId39"/>
    <p:sldId id="293" r:id="rId40"/>
    <p:sldId id="294" r:id="rId41"/>
    <p:sldId id="316" r:id="rId42"/>
    <p:sldId id="295" r:id="rId43"/>
    <p:sldId id="296" r:id="rId44"/>
    <p:sldId id="317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18" r:id="rId53"/>
    <p:sldId id="304" r:id="rId54"/>
    <p:sldId id="319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260" r:id="rId6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3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5C089-EE2A-47DE-A78C-0925A485E7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53909-5842-412B-A8D2-26F2C7883E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84AFB-8369-45BF-9F4E-05FC215F1D53}" type="datetimeFigureOut">
              <a:rPr lang="it-IT" smtClean="0"/>
              <a:pPr/>
              <a:t>30/10/2018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F4C40-2D28-4B7B-8CB1-FB78F2C8063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conferenceDisplay.py?confId=1632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3.wmf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Foglio_di_lavoro_di_Microsoft_Office_Excel_97-20032.xls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3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Foglio_di_lavoro_di_Microsoft_Office_Excel_97-20034.xls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6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Foglio_di_lavoro_di_Microsoft_Office_Excel_97-20037.xls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8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Foglio_di_lavoro_di_Microsoft_Office_Excel_97-200313.xls"/><Relationship Id="rId4" Type="http://schemas.openxmlformats.org/officeDocument/2006/relationships/image" Target="../media/image91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Autofit/>
          </a:bodyPr>
          <a:lstStyle/>
          <a:p>
            <a:r>
              <a:rPr lang="it-IT" b="1" dirty="0" smtClean="0"/>
              <a:t>La struttura della diga di Bilancino a </a:t>
            </a:r>
            <a:r>
              <a:rPr lang="it-IT" b="1" dirty="0" err="1" smtClean="0"/>
              <a:t>Barberino</a:t>
            </a:r>
            <a:r>
              <a:rPr lang="it-IT" b="1" dirty="0" smtClean="0"/>
              <a:t> del Mugello (FI)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</a:rPr>
              <a:t>Dr. Filippo LANDINI, </a:t>
            </a:r>
            <a:r>
              <a:rPr lang="it-IT" b="1" dirty="0" err="1" smtClean="0">
                <a:solidFill>
                  <a:schemeClr val="tx1"/>
                </a:solidFill>
              </a:rPr>
              <a:t>Ph.D</a:t>
            </a:r>
            <a:r>
              <a:rPr lang="it-IT" b="1" dirty="0" smtClean="0"/>
              <a:t>.</a:t>
            </a:r>
          </a:p>
          <a:p>
            <a:r>
              <a:rPr lang="it-IT" b="1" dirty="0" err="1" smtClean="0">
                <a:solidFill>
                  <a:schemeClr val="tx1"/>
                </a:solidFill>
              </a:rPr>
              <a:t>Publiacqua</a:t>
            </a:r>
            <a:r>
              <a:rPr lang="it-IT" b="1" dirty="0" smtClean="0">
                <a:solidFill>
                  <a:schemeClr val="tx1"/>
                </a:solidFill>
              </a:rPr>
              <a:t> SpA – Ingegnerie Toscane srl</a:t>
            </a:r>
          </a:p>
          <a:p>
            <a:endParaRPr lang="it-IT" dirty="0"/>
          </a:p>
        </p:txBody>
      </p:sp>
      <p:sp>
        <p:nvSpPr>
          <p:cNvPr id="6146" name="AutoShape 2" descr="Giornata di Studio sulla Radiografia Muonica in ambito multidisciplinare - GSRM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148" name="AutoShape 4" descr="Giornata di Studio sulla Radiografia Muonica in ambito multidisciplinare - GSRM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150" name="AutoShape 6" descr="Giornata di Studio sulla Radiografia Muonica in ambito multidisciplinare - GSRM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899592" y="332656"/>
            <a:ext cx="8244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hlinkClick r:id="rId3"/>
              </a:rPr>
              <a:t>Giornata </a:t>
            </a:r>
            <a:r>
              <a:rPr lang="it-IT" b="1" dirty="0">
                <a:hlinkClick r:id="rId3"/>
              </a:rPr>
              <a:t>di Studio sulla Radiografia </a:t>
            </a:r>
            <a:r>
              <a:rPr lang="it-IT" b="1" dirty="0" err="1">
                <a:hlinkClick r:id="rId3"/>
              </a:rPr>
              <a:t>Muonica</a:t>
            </a:r>
            <a:r>
              <a:rPr lang="it-IT" b="1" dirty="0">
                <a:hlinkClick r:id="rId3"/>
              </a:rPr>
              <a:t> in ambito multidisciplinare - GSRM2018 </a:t>
            </a:r>
            <a:endParaRPr lang="it-IT" b="1" dirty="0" smtClean="0"/>
          </a:p>
          <a:p>
            <a:r>
              <a:rPr lang="it-IT" dirty="0" err="1" smtClean="0"/>
              <a:t>Florence</a:t>
            </a:r>
            <a:r>
              <a:rPr lang="it-IT" dirty="0" smtClean="0"/>
              <a:t>, 29-30 </a:t>
            </a:r>
            <a:r>
              <a:rPr lang="it-IT" dirty="0" err="1"/>
              <a:t>October</a:t>
            </a:r>
            <a:r>
              <a:rPr lang="it-IT" dirty="0"/>
              <a:t> 2018</a:t>
            </a:r>
          </a:p>
          <a:p>
            <a:r>
              <a:rPr lang="it-IT" dirty="0"/>
              <a:t>Auditorium dell'Ente Cassa di Risparmio di Firenze</a:t>
            </a:r>
          </a:p>
        </p:txBody>
      </p:sp>
      <p:pic>
        <p:nvPicPr>
          <p:cNvPr id="8" name="Immagine 7" descr="prova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2656"/>
            <a:ext cx="864870" cy="967740"/>
          </a:xfrm>
          <a:prstGeom prst="rect">
            <a:avLst/>
          </a:prstGeom>
        </p:spPr>
      </p:pic>
      <p:pic>
        <p:nvPicPr>
          <p:cNvPr id="6151" name="Picture 7" descr="O:\Geotecnica e Geologia\PUBLIACQUA\GEOTECNICA\QUARRATA\filtraggio impianto due FORRE\PD\copertina\12 - POTABILIZZATORE LE DUE FORRE\Logo publiacq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085184"/>
            <a:ext cx="1466850" cy="1395413"/>
          </a:xfrm>
          <a:prstGeom prst="rect">
            <a:avLst/>
          </a:prstGeom>
          <a:noFill/>
        </p:spPr>
      </p:pic>
      <p:pic>
        <p:nvPicPr>
          <p:cNvPr id="6152" name="Picture 8" descr="T:\TELECONTROLLO\src\ADS\ADS\img\Background\Logo-INGTOSC-770X15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5373216"/>
            <a:ext cx="3672409" cy="71540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1187624" y="1988840"/>
          <a:ext cx="6096000" cy="824824"/>
        </p:xfrm>
        <a:graphic>
          <a:graphicData uri="http://schemas.openxmlformats.org/drawingml/2006/table">
            <a:tbl>
              <a:tblPr/>
              <a:tblGrid>
                <a:gridCol w="3433910"/>
                <a:gridCol w="2662090"/>
              </a:tblGrid>
              <a:tr h="276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Prescrizioni per la posa in opera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Controlli effettuati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secca </a:t>
                      </a:r>
                      <a:r>
                        <a:rPr lang="it-IT" sz="1200">
                          <a:latin typeface="CG Times"/>
                          <a:ea typeface="Times New Roman"/>
                        </a:rPr>
                        <a:t>γ</a:t>
                      </a:r>
                      <a:r>
                        <a:rPr lang="it-IT" sz="1200" baseline="-25000">
                          <a:latin typeface="Verdana"/>
                          <a:ea typeface="Times New Roman"/>
                        </a:rPr>
                        <a:t>d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 ≥ 95 % Proctor mod.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in sito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Permeabilità k = 10</a:t>
                      </a:r>
                      <a:r>
                        <a:rPr lang="it-IT" sz="1200" baseline="30000">
                          <a:latin typeface="Verdana"/>
                          <a:ea typeface="Times New Roman"/>
                        </a:rPr>
                        <a:t>-7 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÷ 10</a:t>
                      </a:r>
                      <a:r>
                        <a:rPr lang="it-IT" sz="1200" baseline="30000">
                          <a:latin typeface="Verdana"/>
                          <a:ea typeface="Times New Roman"/>
                        </a:rPr>
                        <a:t>-8  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m/s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Permeabilità in sito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Verdana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Analisi granulometrica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0" y="836712"/>
            <a:ext cx="85997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Filtri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A monte e a valle del nucleo. Caratteristiche granulometriche: monte tra 0,1 e 5 mm; valle tra 0,1 e 2 mm.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Materiale messo in opera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mc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71.000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187624" y="4869160"/>
          <a:ext cx="6096000" cy="824824"/>
        </p:xfrm>
        <a:graphic>
          <a:graphicData uri="http://schemas.openxmlformats.org/drawingml/2006/table">
            <a:tbl>
              <a:tblPr/>
              <a:tblGrid>
                <a:gridCol w="3433910"/>
                <a:gridCol w="2662090"/>
              </a:tblGrid>
              <a:tr h="276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Prescrizioni per la posa in opera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Controlli effettuati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secca </a:t>
                      </a:r>
                      <a:r>
                        <a:rPr lang="it-IT" sz="1200">
                          <a:latin typeface="CG Times"/>
                          <a:ea typeface="Times New Roman"/>
                        </a:rPr>
                        <a:t>γ</a:t>
                      </a:r>
                      <a:r>
                        <a:rPr lang="it-IT" sz="1200" baseline="-25000">
                          <a:latin typeface="Verdana"/>
                          <a:ea typeface="Times New Roman"/>
                        </a:rPr>
                        <a:t>d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 ≥ 95 % Proctor mod.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in sito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Permeabilità k = 10</a:t>
                      </a:r>
                      <a:r>
                        <a:rPr lang="it-IT" sz="1200" baseline="30000">
                          <a:latin typeface="Verdana"/>
                          <a:ea typeface="Times New Roman"/>
                        </a:rPr>
                        <a:t>-5 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÷ 10</a:t>
                      </a:r>
                      <a:r>
                        <a:rPr lang="it-IT" sz="1200" baseline="30000">
                          <a:latin typeface="Verdana"/>
                          <a:ea typeface="Times New Roman"/>
                        </a:rPr>
                        <a:t>-6  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m/s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Permeabilità in sito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Verdana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Analisi granulometrica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3627983"/>
            <a:ext cx="71844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Dreni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Dreno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subverticale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e orizzontale di valle. Caratteristiche granulometriche: tra 2 e 15 mm.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Materiale messo in opera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mc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56.000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1259632" y="2285068"/>
          <a:ext cx="6096000" cy="2287864"/>
        </p:xfrm>
        <a:graphic>
          <a:graphicData uri="http://schemas.openxmlformats.org/drawingml/2006/table">
            <a:tbl>
              <a:tblPr/>
              <a:tblGrid>
                <a:gridCol w="3433910"/>
                <a:gridCol w="2662090"/>
              </a:tblGrid>
              <a:tr h="276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Prescrizioni per la posa in opera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Controlli effettuati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secca </a:t>
                      </a:r>
                      <a:r>
                        <a:rPr lang="it-IT" sz="1200">
                          <a:latin typeface="CG Times"/>
                          <a:ea typeface="Times New Roman"/>
                        </a:rPr>
                        <a:t>γ</a:t>
                      </a:r>
                      <a:r>
                        <a:rPr lang="it-IT" sz="1200" baseline="-25000">
                          <a:latin typeface="Verdana"/>
                          <a:ea typeface="Times New Roman"/>
                        </a:rPr>
                        <a:t>d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 ≥ 1,7 t/mc o ≥ 95% Proctor mod.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secca e umida in sito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Permeabilità k &lt; 10</a:t>
                      </a:r>
                      <a:r>
                        <a:rPr lang="it-IT" sz="1200" baseline="30000">
                          <a:latin typeface="Verdana"/>
                          <a:ea typeface="Times New Roman"/>
                        </a:rPr>
                        <a:t>-9 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m/s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Analisi granulometrica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Limite liquido LL fra 30% e 50%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Limiti di Atterberg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Indice plastico Ip tra 15% e 25%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Proctor modificato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9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Contenuto in acqua w -1% ≤ w</a:t>
                      </a:r>
                      <a:r>
                        <a:rPr lang="it-IT" sz="1200" baseline="-25000">
                          <a:latin typeface="Verdana"/>
                          <a:ea typeface="Times New Roman"/>
                        </a:rPr>
                        <a:t>ott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 ≤ +2%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Resistenza a compressione semplice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18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Verdana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+ prove di identificazione e classificazione, </a:t>
                      </a:r>
                      <a:r>
                        <a:rPr lang="it-IT" sz="1200" dirty="0" err="1">
                          <a:latin typeface="Verdana"/>
                          <a:ea typeface="Times New Roman"/>
                        </a:rPr>
                        <a:t>edometriche</a:t>
                      </a:r>
                      <a:r>
                        <a:rPr lang="it-IT" sz="1200" dirty="0">
                          <a:latin typeface="Verdana"/>
                          <a:ea typeface="Times New Roman"/>
                        </a:rPr>
                        <a:t>, di permeabilità diretta, di taglio e di rigonfiamento.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0" y="692696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Nucleo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Limi ed argille estratti nell’invaso e posti in opera previa miscelazione e correzione del contenuto d’acqua.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Al contatto con la roccia e con il cunicolo è stato messo in opera uno strato dello spessore di 1 m di argilla plastica in condizioni di umidità elevata.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Materiale messo in opera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mc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313.000 +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mc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43.000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EZIONE TIP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77956"/>
            <a:ext cx="9144000" cy="508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979712" y="476672"/>
            <a:ext cx="212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Planimetria generale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956" y="1124744"/>
            <a:ext cx="9244468" cy="353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63888" y="548680"/>
            <a:ext cx="188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Sezione principale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6652"/>
            <a:ext cx="9144000" cy="477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691680" y="548680"/>
            <a:ext cx="170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Sezione Cunicoli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609600" y="5592763"/>
            <a:ext cx="8077200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2200">
                <a:latin typeface="Comic Sans MS" pitchFamily="66" charset="0"/>
              </a:rPr>
              <a:t>Dopo aver deviato la Sieve con l’avandiga (sulla sinistra) viene realizzata l’imposta della diga.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2200">
                <a:latin typeface="Comic Sans MS" pitchFamily="66" charset="0"/>
              </a:rPr>
              <a:t>Al centro il materiale argilloso impermeabile</a:t>
            </a:r>
          </a:p>
        </p:txBody>
      </p:sp>
      <p:pic>
        <p:nvPicPr>
          <p:cNvPr id="13315" name="Picture 4" descr="impostadigadallal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3350"/>
            <a:ext cx="8534400" cy="536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10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UNICOLI A VI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924800" cy="569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990600" y="5867400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it-IT" sz="2200">
                <a:latin typeface="Comic Sans MS" pitchFamily="66" charset="0"/>
              </a:rPr>
              <a:t>La diga è provvista di alcuni cunicoli per il controllo della strumentazione e il drenaggio dell’acqua filtrata</a:t>
            </a:r>
          </a:p>
        </p:txBody>
      </p:sp>
    </p:spTree>
  </p:cSld>
  <p:clrMapOvr>
    <a:masterClrMapping/>
  </p:clrMapOvr>
  <p:transition spd="med" advTm="10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533400" y="58674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it-IT" sz="2200">
                <a:latin typeface="Comic Sans MS" pitchFamily="66" charset="0"/>
              </a:rPr>
              <a:t>In una fase successiva con la stesura del materiale i cunicoli rimangono interrati. Sullo sfondo la torre di presa</a:t>
            </a:r>
          </a:p>
        </p:txBody>
      </p:sp>
      <p:pic>
        <p:nvPicPr>
          <p:cNvPr id="15363" name="Picture 4" descr="cunicoli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"/>
            <a:ext cx="7362825" cy="555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10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26"/>
          <p:cNvSpPr txBox="1">
            <a:spLocks noChangeArrowheads="1"/>
          </p:cNvSpPr>
          <p:nvPr/>
        </p:nvSpPr>
        <p:spPr bwMode="auto">
          <a:xfrm>
            <a:off x="304800" y="304800"/>
            <a:ext cx="8077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2200">
                <a:latin typeface="Comic Sans MS" pitchFamily="66" charset="0"/>
              </a:rPr>
              <a:t>Le fasi di realizzazione del nucleo centrale:</a:t>
            </a:r>
          </a:p>
        </p:txBody>
      </p:sp>
      <p:pic>
        <p:nvPicPr>
          <p:cNvPr id="88067" name="Picture 1027" descr="FASE1_ARAT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4724400" cy="314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8068" name="Picture 1028" descr="FASE2_RICAR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5353050" cy="305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8069" name="Picture 1029" descr="FASE3_LIVELLATU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752600"/>
            <a:ext cx="5029200" cy="3338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8070" name="Picture 1030" descr="FASE4_COMPATTAZIO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2286000"/>
            <a:ext cx="4953000" cy="331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8071" name="Picture 1031" descr="FASE5_CHIUSURA STRA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819400"/>
            <a:ext cx="5394325" cy="3638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f.landini\Desktop\italia_tosc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3581400" cy="3933825"/>
          </a:xfrm>
          <a:prstGeom prst="rect">
            <a:avLst/>
          </a:prstGeom>
          <a:noFill/>
        </p:spPr>
      </p:pic>
      <p:pic>
        <p:nvPicPr>
          <p:cNvPr id="6" name="Immagine 5" descr="192-1808-1-P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4149080"/>
            <a:ext cx="5175849" cy="2484408"/>
          </a:xfrm>
          <a:prstGeom prst="rect">
            <a:avLst/>
          </a:prstGeom>
        </p:spPr>
      </p:pic>
      <p:sp>
        <p:nvSpPr>
          <p:cNvPr id="9" name="Freccia in giù 8"/>
          <p:cNvSpPr/>
          <p:nvPr/>
        </p:nvSpPr>
        <p:spPr>
          <a:xfrm rot="1510094">
            <a:off x="5587307" y="1172173"/>
            <a:ext cx="484632" cy="4205704"/>
          </a:xfrm>
          <a:prstGeom prst="downArrow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 descr="C:\Users\f.landini\Desktop\mugell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692696"/>
            <a:ext cx="2457450" cy="2476500"/>
          </a:xfrm>
          <a:prstGeom prst="rect">
            <a:avLst/>
          </a:prstGeom>
          <a:noFill/>
        </p:spPr>
      </p:pic>
      <p:sp>
        <p:nvSpPr>
          <p:cNvPr id="8" name="Freccia a destra 7"/>
          <p:cNvSpPr/>
          <p:nvPr/>
        </p:nvSpPr>
        <p:spPr>
          <a:xfrm rot="21289765">
            <a:off x="2064175" y="1307346"/>
            <a:ext cx="4612054" cy="484632"/>
          </a:xfrm>
          <a:prstGeom prst="righ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4427984" y="5157192"/>
            <a:ext cx="576064" cy="43204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3" name="Picture 21" descr="L4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8600"/>
            <a:ext cx="46482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2" descr="L4b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"/>
            <a:ext cx="47244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1" name="Picture 29" descr="L4a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33400" y="3276600"/>
            <a:ext cx="5257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8" name="Picture 26" descr="L4b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4800" y="1588"/>
            <a:ext cx="100584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31"/>
          <p:cNvSpPr txBox="1">
            <a:spLocks noChangeArrowheads="1"/>
          </p:cNvSpPr>
          <p:nvPr/>
        </p:nvSpPr>
        <p:spPr bwMode="auto">
          <a:xfrm>
            <a:off x="0" y="5867400"/>
            <a:ext cx="9525000" cy="7715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2200">
                <a:latin typeface="Comic Sans MS" pitchFamily="66" charset="0"/>
              </a:rPr>
              <a:t>I lavori non hanno interessato solo la diga ma anche le aree di sponda con evidenti modifiche sul territorio…</a:t>
            </a:r>
          </a:p>
        </p:txBody>
      </p:sp>
    </p:spTree>
    <p:custDataLst>
      <p:tags r:id="rId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0" name="Picture 14" descr="L4a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76600"/>
            <a:ext cx="5257800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L4b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28600"/>
            <a:ext cx="44958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L4b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81000" y="3276600"/>
            <a:ext cx="50292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 descr="L4a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8600"/>
            <a:ext cx="464820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1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 </a:t>
            </a:r>
          </a:p>
        </p:txBody>
      </p:sp>
      <p:pic>
        <p:nvPicPr>
          <p:cNvPr id="24591" name="Picture 15" descr="bellaspond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28600" y="-1588"/>
            <a:ext cx="10287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0" y="5638800"/>
            <a:ext cx="9144000" cy="7715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2200">
                <a:latin typeface="Comic Sans MS" pitchFamily="66" charset="0"/>
              </a:rPr>
              <a:t>…per il rinalveamento degli immissari, la stabilizzazione delle sponde, la realizzazione dell’impianto fognario ... 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81000" y="5181600"/>
            <a:ext cx="7924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2200">
                <a:latin typeface="Comic Sans MS" pitchFamily="66" charset="0"/>
              </a:rPr>
              <a:t>… la realizzazione della viabilità alternativa, la demolizione di alcuni casali e lo spostamento del cancello monumentale di Villa Le Maschere (in basso a destra). </a:t>
            </a:r>
          </a:p>
        </p:txBody>
      </p:sp>
      <p:pic>
        <p:nvPicPr>
          <p:cNvPr id="19459" name="Picture 4" descr="primadelladig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10287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762000" y="5761038"/>
            <a:ext cx="7696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it-IT" sz="2200" dirty="0">
                <a:latin typeface="Comic Sans MS" pitchFamily="66" charset="0"/>
              </a:rPr>
              <a:t>In questa </a:t>
            </a:r>
            <a:r>
              <a:rPr lang="it-IT" altLang="it-IT" sz="2200" dirty="0" smtClean="0">
                <a:latin typeface="Comic Sans MS" pitchFamily="66" charset="0"/>
              </a:rPr>
              <a:t>immagine, </a:t>
            </a:r>
            <a:r>
              <a:rPr lang="it-IT" altLang="it-IT" sz="2200" dirty="0">
                <a:latin typeface="Comic Sans MS" pitchFamily="66" charset="0"/>
              </a:rPr>
              <a:t>a diga finita, l’invaso è ancora </a:t>
            </a:r>
            <a:r>
              <a:rPr lang="it-IT" altLang="it-IT" sz="2200" dirty="0" smtClean="0">
                <a:latin typeface="Comic Sans MS" pitchFamily="66" charset="0"/>
              </a:rPr>
              <a:t>vuoto</a:t>
            </a:r>
            <a:endParaRPr lang="it-IT" altLang="it-IT" sz="2200" dirty="0">
              <a:latin typeface="Comic Sans MS" pitchFamily="66" charset="0"/>
            </a:endParaRPr>
          </a:p>
        </p:txBody>
      </p:sp>
      <p:pic>
        <p:nvPicPr>
          <p:cNvPr id="20483" name="Picture 4" descr="digafinit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-533400"/>
            <a:ext cx="7772400" cy="631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iga con lago pie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772400" cy="5303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143000" y="579120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it-IT" sz="2200">
                <a:latin typeface="Comic Sans MS" pitchFamily="66" charset="0"/>
              </a:rPr>
              <a:t>L’invaso come si presenta oggi alla quota massima (252m s.m.) fotografato dalla stessa angolazione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257" name="Group 65"/>
          <p:cNvGraphicFramePr>
            <a:graphicFrameLocks noGrp="1"/>
          </p:cNvGraphicFramePr>
          <p:nvPr>
            <p:ph idx="1"/>
          </p:nvPr>
        </p:nvGraphicFramePr>
        <p:xfrm>
          <a:off x="684213" y="765175"/>
          <a:ext cx="7772400" cy="4481512"/>
        </p:xfrm>
        <a:graphic>
          <a:graphicData uri="http://schemas.openxmlformats.org/drawingml/2006/table">
            <a:tbl>
              <a:tblPr/>
              <a:tblGrid>
                <a:gridCol w="2590800"/>
                <a:gridCol w="2809875"/>
                <a:gridCol w="2371725"/>
              </a:tblGrid>
              <a:tr h="11888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TIPO DI SCARICO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QUOTA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m s.l.m.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PORTATA MASSIMA (mc/s)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Scarico di superficie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Soglia fissa: 252,00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Paratoia a ventola: 249 – 252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652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288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Scarico di fondo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231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261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Scarico di esaurimento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222,37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12,5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Condotte di derivazione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233 – 239 - 245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9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6" descr="DIGAM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0"/>
            <a:ext cx="12187238" cy="663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1027"/>
          <p:cNvSpPr txBox="1">
            <a:spLocks noChangeArrowheads="1"/>
          </p:cNvSpPr>
          <p:nvPr/>
        </p:nvSpPr>
        <p:spPr bwMode="auto">
          <a:xfrm>
            <a:off x="457200" y="457200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TORRE DI PRESA</a:t>
            </a:r>
          </a:p>
        </p:txBody>
      </p:sp>
      <p:pic>
        <p:nvPicPr>
          <p:cNvPr id="53252" name="Picture 1028" descr="BOCCA DI PRESA (I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990600"/>
            <a:ext cx="5313363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029" descr="TORRE PRES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81000"/>
            <a:ext cx="36449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1030" descr="torre da sot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3" y="501650"/>
            <a:ext cx="3738562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IGAM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0"/>
            <a:ext cx="12187238" cy="663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DISSIPAZIONE</a:t>
            </a:r>
          </a:p>
        </p:txBody>
      </p:sp>
      <p:pic>
        <p:nvPicPr>
          <p:cNvPr id="54276" name="Picture 4" descr="VALVOLE DISS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81000"/>
            <a:ext cx="30876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SCARICO DI DERIVAZIONE (DIGA SULLO SFONDO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8382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VALVOLA DISS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2438400"/>
            <a:ext cx="2824163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IGAM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0"/>
            <a:ext cx="12187238" cy="663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PARATOIE FONDO CON BYPASS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381000" y="990600"/>
            <a:ext cx="4468813" cy="314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300" name="Picture 4" descr="SCARICO FON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81000"/>
            <a:ext cx="3681413" cy="354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301" name="Picture 5" descr="DISSIPAZIONE FOND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352800"/>
            <a:ext cx="4267200" cy="284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57200" y="457200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SCARICO DI FONDO</a:t>
            </a:r>
          </a:p>
        </p:txBody>
      </p:sp>
      <p:pic>
        <p:nvPicPr>
          <p:cNvPr id="55303" name="Picture 7" descr="19dic98"/>
          <p:cNvPicPr>
            <a:picLocks noChangeAspect="1" noChangeArrowheads="1"/>
          </p:cNvPicPr>
          <p:nvPr/>
        </p:nvPicPr>
        <p:blipFill>
          <a:blip r:embed="rId7" cstate="print">
            <a:lum contrast="24000"/>
          </a:blip>
          <a:srcRect/>
          <a:stretch>
            <a:fillRect/>
          </a:stretch>
        </p:blipFill>
        <p:spPr bwMode="auto">
          <a:xfrm>
            <a:off x="4572000" y="2819400"/>
            <a:ext cx="4044950" cy="3306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IGAM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0"/>
            <a:ext cx="12187238" cy="663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SCARICO DI SUPERFICIE</a:t>
            </a:r>
          </a:p>
        </p:txBody>
      </p:sp>
      <p:pic>
        <p:nvPicPr>
          <p:cNvPr id="56324" name="Picture 4" descr="SCARICO DI SUPERFIC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85800"/>
            <a:ext cx="5005388" cy="357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7" name="Picture 7" descr="scarico di superficie con l'acqu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3305175"/>
            <a:ext cx="5105400" cy="340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5" name="Picture 5" descr="SOGLIA FISSA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685800"/>
            <a:ext cx="440055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8" name="Picture 8" descr="sfioratore da mon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2843213"/>
            <a:ext cx="5638800" cy="3760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6" name="Picture 6" descr="VENTOL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04800"/>
            <a:ext cx="4314825" cy="678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30" name="Picture 10" descr="particolare ventola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685800"/>
            <a:ext cx="4219575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ponda destra con diga ver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1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35482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scarico superficie aper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7270750" cy="508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7045" name="Picture 5" descr="vento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50888"/>
            <a:ext cx="7391400" cy="5224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7772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2200">
                <a:latin typeface="Comic Sans MS" pitchFamily="66" charset="0"/>
              </a:rPr>
              <a:t>Il collaudo della paratoia a ventola:</a:t>
            </a:r>
          </a:p>
        </p:txBody>
      </p:sp>
    </p:spTree>
    <p:custDataLst>
      <p:tags r:id="rId1"/>
    </p:custData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DIGAM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0"/>
            <a:ext cx="12187238" cy="663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1027"/>
          <p:cNvSpPr txBox="1">
            <a:spLocks noChangeArrowheads="1"/>
          </p:cNvSpPr>
          <p:nvPr/>
        </p:nvSpPr>
        <p:spPr bwMode="auto">
          <a:xfrm>
            <a:off x="457200" y="457200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CANALE DI RESTITUZIONE</a:t>
            </a:r>
          </a:p>
        </p:txBody>
      </p:sp>
      <p:pic>
        <p:nvPicPr>
          <p:cNvPr id="57348" name="Picture 1028" descr="CANALE FUGATORE T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914400"/>
            <a:ext cx="67056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1029" descr="CONGIUNZIONE SCARICH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590800"/>
            <a:ext cx="5419725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1030" descr="CANALE SCARICO DISSI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457200"/>
            <a:ext cx="35687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17"/>
          <p:cNvGraphicFramePr>
            <a:graphicFrameLocks noChangeAspect="1"/>
          </p:cNvGraphicFramePr>
          <p:nvPr/>
        </p:nvGraphicFramePr>
        <p:xfrm>
          <a:off x="-25400" y="1223963"/>
          <a:ext cx="9002713" cy="5370512"/>
        </p:xfrm>
        <a:graphic>
          <a:graphicData uri="http://schemas.openxmlformats.org/presentationml/2006/ole">
            <p:oleObj spid="_x0000_s10242" name="Grafico" r:id="rId3" imgW="7239000" imgH="4314749" progId="Excel.Sheet.8">
              <p:embed/>
            </p:oleObj>
          </a:graphicData>
        </a:graphic>
      </p:graphicFrame>
      <p:sp>
        <p:nvSpPr>
          <p:cNvPr id="29699" name="Text Box 18"/>
          <p:cNvSpPr txBox="1">
            <a:spLocks noChangeArrowheads="1"/>
          </p:cNvSpPr>
          <p:nvPr/>
        </p:nvSpPr>
        <p:spPr bwMode="auto">
          <a:xfrm>
            <a:off x="1600200" y="457200"/>
            <a:ext cx="6629400" cy="831850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it-IT" sz="2400">
                <a:latin typeface="Comic Sans MS" pitchFamily="66" charset="0"/>
              </a:rPr>
              <a:t>Andamento del livello d’invaso durante gli invasi sperimentali (1998-2001)</a:t>
            </a:r>
          </a:p>
        </p:txBody>
      </p:sp>
    </p:spTree>
  </p:cSld>
  <p:clrMapOvr>
    <a:masterClrMapping/>
  </p:clrMapOvr>
  <p:transition spd="slow" advTm="10000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z="2400" b="1" smtClean="0">
              <a:latin typeface="Comic Sans MS" pitchFamily="66" charset="0"/>
            </a:endParaRPr>
          </a:p>
        </p:txBody>
      </p:sp>
      <p:sp>
        <p:nvSpPr>
          <p:cNvPr id="30723" name="Text Box 15"/>
          <p:cNvSpPr txBox="1">
            <a:spLocks noChangeArrowheads="1"/>
          </p:cNvSpPr>
          <p:nvPr/>
        </p:nvSpPr>
        <p:spPr bwMode="auto">
          <a:xfrm>
            <a:off x="1547813" y="260350"/>
            <a:ext cx="6264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400">
                <a:solidFill>
                  <a:schemeClr val="bg1"/>
                </a:solidFill>
                <a:latin typeface="Comic Sans MS" pitchFamily="66" charset="0"/>
              </a:rPr>
              <a:t>Andamento del livello d’invaso dall’inizio degli invasi sperimentali ad oggi</a:t>
            </a:r>
          </a:p>
        </p:txBody>
      </p:sp>
      <p:pic>
        <p:nvPicPr>
          <p:cNvPr id="110596" name="Picture 4" descr="digadallago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graphicFrame>
        <p:nvGraphicFramePr>
          <p:cNvPr id="110615" name="Object 23" descr="digadallago2"/>
          <p:cNvGraphicFramePr>
            <a:graphicFrameLocks/>
          </p:cNvGraphicFramePr>
          <p:nvPr>
            <p:ph sz="half" idx="2"/>
          </p:nvPr>
        </p:nvGraphicFramePr>
        <p:xfrm>
          <a:off x="1588" y="1341438"/>
          <a:ext cx="9142412" cy="5111750"/>
        </p:xfrm>
        <a:graphic>
          <a:graphicData uri="http://schemas.openxmlformats.org/presentationml/2006/ole">
            <p:oleObj spid="_x0000_s11266" name="Grafico" r:id="rId4" imgW="6734251" imgH="3057449" progId="Excel.Sheet.8">
              <p:embed/>
            </p:oleObj>
          </a:graphicData>
        </a:graphic>
      </p:graphicFrame>
      <p:sp>
        <p:nvSpPr>
          <p:cNvPr id="30726" name="Text Box 26"/>
          <p:cNvSpPr txBox="1">
            <a:spLocks noChangeArrowheads="1"/>
          </p:cNvSpPr>
          <p:nvPr/>
        </p:nvSpPr>
        <p:spPr bwMode="auto">
          <a:xfrm>
            <a:off x="1042988" y="333375"/>
            <a:ext cx="7058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400" b="1">
                <a:latin typeface="Comic Sans MS" pitchFamily="66" charset="0"/>
              </a:rPr>
              <a:t>Andamento del livello d’invaso dall’inizio degli invasi sperimentali ad oggi</a:t>
            </a:r>
          </a:p>
        </p:txBody>
      </p:sp>
      <p:sp>
        <p:nvSpPr>
          <p:cNvPr id="30727" name="Line 27"/>
          <p:cNvSpPr>
            <a:spLocks noChangeShapeType="1"/>
          </p:cNvSpPr>
          <p:nvPr/>
        </p:nvSpPr>
        <p:spPr bwMode="auto">
          <a:xfrm>
            <a:off x="1042988" y="2276475"/>
            <a:ext cx="7705725" cy="0"/>
          </a:xfrm>
          <a:prstGeom prst="line">
            <a:avLst/>
          </a:prstGeom>
          <a:noFill/>
          <a:ln w="28575">
            <a:solidFill>
              <a:srgbClr val="FC0E2A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728" name="Text Box 28"/>
          <p:cNvSpPr txBox="1">
            <a:spLocks noChangeArrowheads="1"/>
          </p:cNvSpPr>
          <p:nvPr/>
        </p:nvSpPr>
        <p:spPr bwMode="auto">
          <a:xfrm>
            <a:off x="4500563" y="1989138"/>
            <a:ext cx="2808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000" b="1">
                <a:solidFill>
                  <a:schemeClr val="bg1"/>
                </a:solidFill>
                <a:latin typeface="Comic Sans MS" pitchFamily="66" charset="0"/>
              </a:rPr>
              <a:t>Quota di massima regolazione</a:t>
            </a:r>
          </a:p>
        </p:txBody>
      </p:sp>
      <p:sp>
        <p:nvSpPr>
          <p:cNvPr id="30729" name="Line 29"/>
          <p:cNvSpPr>
            <a:spLocks noChangeShapeType="1"/>
          </p:cNvSpPr>
          <p:nvPr/>
        </p:nvSpPr>
        <p:spPr bwMode="auto">
          <a:xfrm>
            <a:off x="1042988" y="4292600"/>
            <a:ext cx="7705725" cy="0"/>
          </a:xfrm>
          <a:prstGeom prst="line">
            <a:avLst/>
          </a:prstGeom>
          <a:noFill/>
          <a:ln w="38100">
            <a:solidFill>
              <a:srgbClr val="FC0E2A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730" name="Text Box 30"/>
          <p:cNvSpPr txBox="1">
            <a:spLocks noChangeArrowheads="1"/>
          </p:cNvSpPr>
          <p:nvPr/>
        </p:nvSpPr>
        <p:spPr bwMode="auto">
          <a:xfrm>
            <a:off x="5724525" y="4005263"/>
            <a:ext cx="2376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000" b="1">
                <a:solidFill>
                  <a:schemeClr val="bg1"/>
                </a:solidFill>
                <a:latin typeface="Comic Sans MS" pitchFamily="66" charset="0"/>
              </a:rPr>
              <a:t>Quota di minima regolazione</a:t>
            </a:r>
          </a:p>
        </p:txBody>
      </p:sp>
      <p:sp>
        <p:nvSpPr>
          <p:cNvPr id="30731" name="Line 31"/>
          <p:cNvSpPr>
            <a:spLocks noChangeShapeType="1"/>
          </p:cNvSpPr>
          <p:nvPr/>
        </p:nvSpPr>
        <p:spPr bwMode="auto">
          <a:xfrm>
            <a:off x="1042988" y="1989138"/>
            <a:ext cx="7705725" cy="0"/>
          </a:xfrm>
          <a:prstGeom prst="line">
            <a:avLst/>
          </a:prstGeom>
          <a:noFill/>
          <a:ln w="28575">
            <a:solidFill>
              <a:srgbClr val="FC0E2A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732" name="Text Box 32"/>
          <p:cNvSpPr txBox="1">
            <a:spLocks noChangeArrowheads="1"/>
          </p:cNvSpPr>
          <p:nvPr/>
        </p:nvSpPr>
        <p:spPr bwMode="auto">
          <a:xfrm>
            <a:off x="1403350" y="1700213"/>
            <a:ext cx="2089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000" b="1">
                <a:solidFill>
                  <a:schemeClr val="bg1"/>
                </a:solidFill>
                <a:latin typeface="Comic Sans MS" pitchFamily="66" charset="0"/>
              </a:rPr>
              <a:t>Quota di massimo invaso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1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914400" y="1295400"/>
            <a:ext cx="5867400" cy="457200"/>
          </a:xfrm>
        </p:spPr>
        <p:txBody>
          <a:bodyPr anchor="b"/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it-IT" altLang="it-IT" sz="2400" b="1" i="1" u="sng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</a:rPr>
              <a:t>EROGAZIONE ESTATE 2001 :</a:t>
            </a:r>
            <a:endParaRPr lang="it-IT" altLang="it-IT" sz="2400" b="1" smtClean="0">
              <a:solidFill>
                <a:srgbClr val="FFFFFF"/>
              </a:solidFill>
              <a:latin typeface="AGaramond Bold" pitchFamily="18" charset="0"/>
            </a:endParaRPr>
          </a:p>
        </p:txBody>
      </p:sp>
      <p:graphicFrame>
        <p:nvGraphicFramePr>
          <p:cNvPr id="58373" name="Object 5"/>
          <p:cNvGraphicFramePr>
            <a:graphicFrameLocks noChangeAspect="1"/>
          </p:cNvGraphicFramePr>
          <p:nvPr/>
        </p:nvGraphicFramePr>
        <p:xfrm>
          <a:off x="0" y="1709738"/>
          <a:ext cx="9750425" cy="4918075"/>
        </p:xfrm>
        <a:graphic>
          <a:graphicData uri="http://schemas.openxmlformats.org/presentationml/2006/ole">
            <p:oleObj spid="_x0000_s12290" name="Grafico" r:id="rId3" imgW="7019849" imgH="3219602" progId="Excel.Sheet.8">
              <p:embed/>
            </p:oleObj>
          </a:graphicData>
        </a:graphic>
      </p:graphicFrame>
    </p:spTree>
  </p:cSld>
  <p:clrMapOvr>
    <a:masterClrMapping/>
  </p:clrMapOvr>
  <p:transition spd="med" advTm="18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utoUpdateAnimBg="0"/>
      <p:bldOleChart spid="5837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323528" y="1196752"/>
          <a:ext cx="7924800" cy="4984750"/>
        </p:xfrm>
        <a:graphic>
          <a:graphicData uri="http://schemas.openxmlformats.org/presentationml/2006/ole">
            <p:oleObj spid="_x0000_s13314" name="Foglio di lavoro" r:id="rId4" imgW="7840440" imgH="4253400" progId="Excel.Sheet.8">
              <p:embed/>
            </p:oleObj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4483224" cy="40011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STRUMENTAZIONE </a:t>
            </a:r>
            <a:r>
              <a:rPr kumimoji="1" lang="it-IT" altLang="it-IT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DIGA 1/2</a:t>
            </a:r>
            <a:endParaRPr kumimoji="1" lang="it-IT" altLang="it-IT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539552" y="836712"/>
          <a:ext cx="7848600" cy="5400675"/>
        </p:xfrm>
        <a:graphic>
          <a:graphicData uri="http://schemas.openxmlformats.org/presentationml/2006/ole">
            <p:oleObj spid="_x0000_s22530" name="Foglio di lavoro" r:id="rId3" imgW="7840440" imgH="4253400" progId="Excel.Sheet.8">
              <p:embed/>
            </p:oleObj>
          </a:graphicData>
        </a:graphic>
      </p:graphicFrame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4483224" cy="40011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STRUMENTAZIONE </a:t>
            </a:r>
            <a:r>
              <a:rPr kumimoji="1" lang="it-IT" altLang="it-IT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DIGA 2/</a:t>
            </a:r>
            <a:r>
              <a:rPr kumimoji="1" lang="it-IT" altLang="it-IT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2</a:t>
            </a:r>
            <a:endParaRPr kumimoji="1" lang="it-IT" altLang="it-IT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685800" y="1676400"/>
            <a:ext cx="8077200" cy="4572000"/>
          </a:xfrm>
          <a:prstGeom prst="rect">
            <a:avLst/>
          </a:prstGeom>
          <a:solidFill>
            <a:srgbClr val="DDDDDD">
              <a:alpha val="50195"/>
            </a:srgbClr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STRUMENTAZIONE CON ACQUISIZIONE AUTOMATICA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8153400" cy="3886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it-IT" altLang="it-IT" sz="2000" b="1" dirty="0" smtClean="0">
                <a:latin typeface="Comic Sans MS" pitchFamily="66" charset="0"/>
                <a:cs typeface="Times New Roman" pitchFamily="18" charset="0"/>
              </a:rPr>
              <a:t>Celle piezometriche per la misura dei livelli piezometrici nel corpo diga e nel terreno di fondazione a valle diga;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10000"/>
              <a:buFont typeface="Wingdings" pitchFamily="2" charset="2"/>
              <a:buNone/>
            </a:pPr>
            <a:endParaRPr lang="it-IT" altLang="it-IT" sz="2000" b="1" dirty="0" smtClean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it-IT" altLang="it-IT" sz="2000" b="1" dirty="0" smtClean="0">
                <a:latin typeface="Comic Sans MS" pitchFamily="66" charset="0"/>
                <a:cs typeface="Times New Roman" pitchFamily="18" charset="0"/>
              </a:rPr>
              <a:t>Celle piezometriche per la misura del livello d’invaso;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endParaRPr lang="it-IT" altLang="it-IT" sz="2000" b="1" dirty="0" smtClean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it-IT" altLang="it-IT" sz="2000" b="1" dirty="0" smtClean="0">
                <a:latin typeface="Comic Sans MS" pitchFamily="66" charset="0"/>
                <a:cs typeface="Times New Roman" pitchFamily="18" charset="0"/>
              </a:rPr>
              <a:t>Celle di carico per la misura delle tensioni totali del corpo diga;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endParaRPr lang="it-IT" altLang="it-IT" sz="2000" b="1" dirty="0" smtClean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it-IT" altLang="it-IT" sz="2000" b="1" dirty="0" smtClean="0">
                <a:latin typeface="Comic Sans MS" pitchFamily="66" charset="0"/>
                <a:cs typeface="Times New Roman" pitchFamily="18" charset="0"/>
              </a:rPr>
              <a:t>Estensimetri per la misura delle deformazioni del rivestimento del cunicolo in asse diga;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endParaRPr lang="it-IT" altLang="it-IT" sz="2000" b="1" dirty="0" smtClean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it-IT" altLang="it-IT" sz="2000" b="1" dirty="0" smtClean="0">
                <a:latin typeface="Comic Sans MS" pitchFamily="66" charset="0"/>
                <a:cs typeface="Times New Roman" pitchFamily="18" charset="0"/>
              </a:rPr>
              <a:t>Centralina meteorologica, composta da termometro aria, barometro, evaporimetro, pluviometro e anemometro. </a:t>
            </a:r>
            <a:endParaRPr lang="it-IT" altLang="it-IT" sz="2000" b="1" dirty="0" smtClean="0">
              <a:solidFill>
                <a:srgbClr val="FFFF00"/>
              </a:solidFill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it-IT" altLang="it-IT" sz="2000" dirty="0" smtClean="0">
              <a:solidFill>
                <a:srgbClr val="FFFF00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5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ollimaz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228600"/>
            <a:ext cx="102108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l="-2971" t="-4196" r="-2971" b="-4196"/>
          <a:stretch>
            <a:fillRect/>
          </a:stretch>
        </p:blipFill>
        <p:spPr bwMode="auto">
          <a:xfrm>
            <a:off x="228600" y="304800"/>
            <a:ext cx="35814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 l="-2924" t="-7280" r="-2924" b="-7280"/>
          <a:stretch>
            <a:fillRect/>
          </a:stretch>
        </p:blipFill>
        <p:spPr bwMode="auto">
          <a:xfrm>
            <a:off x="4191000" y="4953000"/>
            <a:ext cx="37338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3733800" y="381000"/>
            <a:ext cx="3200400" cy="22098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794322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Realizzazione della diga ed invaso di Bilancino (</a:t>
            </a:r>
            <a:r>
              <a:rPr lang="it-IT" b="1" dirty="0" err="1" smtClean="0"/>
              <a:t>Barberino</a:t>
            </a:r>
            <a:r>
              <a:rPr lang="it-IT" b="1" dirty="0" smtClean="0"/>
              <a:t> di Mugello)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edificio in materiali sciolti, zonato, con nucleo di materiali argillosi per la tenuta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3501008"/>
          </a:xfrm>
        </p:spPr>
        <p:txBody>
          <a:bodyPr>
            <a:normAutofit/>
          </a:bodyPr>
          <a:lstStyle/>
          <a:p>
            <a:r>
              <a:rPr lang="it-IT" dirty="0" smtClean="0"/>
              <a:t>Ideazione: 1968 – 1970</a:t>
            </a:r>
          </a:p>
          <a:p>
            <a:r>
              <a:rPr lang="it-IT" dirty="0" smtClean="0"/>
              <a:t>Progettazione: 1970 – 1984</a:t>
            </a:r>
          </a:p>
          <a:p>
            <a:r>
              <a:rPr lang="it-IT" dirty="0" smtClean="0"/>
              <a:t>Costruzione: 1984 -1997</a:t>
            </a:r>
          </a:p>
          <a:p>
            <a:r>
              <a:rPr lang="it-IT" dirty="0" smtClean="0"/>
              <a:t>Collaudo: 1997 – 27/12/2001</a:t>
            </a:r>
          </a:p>
          <a:p>
            <a:r>
              <a:rPr lang="it-IT" dirty="0" smtClean="0"/>
              <a:t>Esercizio: 2002 - </a:t>
            </a:r>
            <a:r>
              <a:rPr lang="it-IT" dirty="0" err="1" smtClean="0"/>
              <a:t>………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ete topograf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152400"/>
            <a:ext cx="10210800" cy="57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1" name="Object 3"/>
          <p:cNvGraphicFramePr>
            <a:graphicFrameLocks noChangeAspect="1"/>
          </p:cNvGraphicFramePr>
          <p:nvPr/>
        </p:nvGraphicFramePr>
        <p:xfrm>
          <a:off x="1043608" y="1052736"/>
          <a:ext cx="7086600" cy="4591050"/>
        </p:xfrm>
        <a:graphic>
          <a:graphicData uri="http://schemas.openxmlformats.org/presentationml/2006/ole">
            <p:oleObj spid="_x0000_s23554" name="Grafico" r:id="rId3" imgW="10350000" imgH="447768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349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OCASSEST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828800"/>
            <a:ext cx="9591675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553200" y="61722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SEZ.15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90488" y="2781300"/>
            <a:ext cx="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 altLang="it-IT"/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 l="-2367" t="-3751" r="-2367" b="-3751"/>
          <a:stretch>
            <a:fillRect/>
          </a:stretch>
        </p:blipFill>
        <p:spPr bwMode="auto">
          <a:xfrm>
            <a:off x="381000" y="4648200"/>
            <a:ext cx="312420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025775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altLang="it-IT" sz="2400">
                <a:latin typeface="Times New Roman" pitchFamily="18" charset="0"/>
              </a:rPr>
              <a:t/>
            </a:r>
            <a:br>
              <a:rPr lang="it-IT" altLang="it-IT" sz="2400">
                <a:latin typeface="Times New Roman" pitchFamily="18" charset="0"/>
              </a:rPr>
            </a:br>
            <a:endParaRPr lang="it-IT" altLang="it-IT" sz="2400">
              <a:latin typeface="Times New Roman" pitchFamily="18" charset="0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90488" y="1643063"/>
            <a:ext cx="19272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 altLang="it-IT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2462213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altLang="it-IT" sz="2400">
                <a:latin typeface="Times New Roman" pitchFamily="18" charset="0"/>
              </a:rPr>
              <a:t/>
            </a:r>
            <a:br>
              <a:rPr lang="it-IT" altLang="it-IT" sz="2400">
                <a:latin typeface="Times New Roman" pitchFamily="18" charset="0"/>
              </a:rPr>
            </a:br>
            <a:endParaRPr lang="it-IT" altLang="it-IT" sz="1000">
              <a:latin typeface="Times New Roman" pitchFamily="18" charset="0"/>
              <a:cs typeface="Times New Roman" pitchFamily="18" charset="0"/>
            </a:endParaRPr>
          </a:p>
          <a:p>
            <a:r>
              <a:rPr lang="it-IT" altLang="it-IT" sz="10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it-IT" altLang="it-IT" sz="2400">
              <a:latin typeface="Times New Roman" pitchFamily="18" charset="0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90488" y="1638300"/>
            <a:ext cx="19272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 altLang="it-IT"/>
          </a:p>
        </p:txBody>
      </p:sp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5" cstate="print"/>
          <a:srcRect l="-13449" t="-2869" r="-13449" b="-2869"/>
          <a:stretch>
            <a:fillRect/>
          </a:stretch>
        </p:blipFill>
        <p:spPr bwMode="auto">
          <a:xfrm>
            <a:off x="7726363" y="381000"/>
            <a:ext cx="14176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2457450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altLang="it-IT" sz="2400">
                <a:latin typeface="Times New Roman" pitchFamily="18" charset="0"/>
              </a:rPr>
              <a:t/>
            </a:r>
            <a:br>
              <a:rPr lang="it-IT" altLang="it-IT" sz="2400">
                <a:latin typeface="Times New Roman" pitchFamily="18" charset="0"/>
              </a:rPr>
            </a:br>
            <a:endParaRPr lang="it-IT" altLang="it-IT" sz="1000">
              <a:latin typeface="Times New Roman" pitchFamily="18" charset="0"/>
              <a:cs typeface="Times New Roman" pitchFamily="18" charset="0"/>
            </a:endParaRPr>
          </a:p>
          <a:p>
            <a:r>
              <a:rPr lang="it-IT" altLang="it-IT" sz="10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it-IT" altLang="it-IT" sz="2400">
              <a:latin typeface="Times New Roman" pitchFamily="18" charset="0"/>
            </a:endParaRPr>
          </a:p>
        </p:txBody>
      </p:sp>
      <p:graphicFrame>
        <p:nvGraphicFramePr>
          <p:cNvPr id="64524" name="Object 12"/>
          <p:cNvGraphicFramePr>
            <a:graphicFrameLocks noChangeAspect="1"/>
          </p:cNvGraphicFramePr>
          <p:nvPr/>
        </p:nvGraphicFramePr>
        <p:xfrm>
          <a:off x="-228600" y="0"/>
          <a:ext cx="8115300" cy="3883025"/>
        </p:xfrm>
        <a:graphic>
          <a:graphicData uri="http://schemas.openxmlformats.org/presentationml/2006/ole">
            <p:oleObj spid="_x0000_s15362" name="Grafico" r:id="rId6" imgW="7062120" imgH="3387600" progId="Excel.Sheet.8">
              <p:embed/>
            </p:oleObj>
          </a:graphicData>
        </a:graphic>
      </p:graphicFrame>
    </p:spTree>
  </p:cSld>
  <p:clrMapOvr>
    <a:masterClrMapping/>
  </p:clrMapOvr>
  <p:transition advTm="10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45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TRUMENTI IN CUNICO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990600"/>
            <a:ext cx="10287000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8229600" cy="396875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       </a:t>
            </a:r>
            <a:r>
              <a:rPr kumimoji="1" lang="it-IT" altLang="it-IT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CONTROLLO DEI CEDIMENTI DELLA FORMAZIONE DI IMPOSTA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f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589838" cy="658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pao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775" y="304800"/>
            <a:ext cx="377666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Pian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457200"/>
            <a:ext cx="49530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114800" y="5029200"/>
            <a:ext cx="518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Colonne </a:t>
            </a:r>
            <a:r>
              <a:rPr kumimoji="1" lang="it-IT" altLang="it-IT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inclinometriche</a:t>
            </a:r>
            <a:r>
              <a:rPr kumimoji="1" lang="it-IT" altLang="it-IT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:</a:t>
            </a:r>
          </a:p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sezioni strumentate </a:t>
            </a:r>
            <a:r>
              <a:rPr kumimoji="1" lang="it-IT" altLang="it-IT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n°</a:t>
            </a:r>
            <a:r>
              <a:rPr kumimoji="1" lang="it-IT" altLang="it-IT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6, 9, 11, 15 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it-IT" altLang="it-IT" smtClean="0"/>
              <a:t> </a:t>
            </a:r>
          </a:p>
        </p:txBody>
      </p:sp>
    </p:spTree>
    <p:custDataLst>
      <p:tags r:id="rId1"/>
    </p:custDataLst>
  </p:cSld>
  <p:clrMapOvr>
    <a:masterClrMapping/>
  </p:clrMapOvr>
  <p:transition spd="med" advTm="10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unicolo clinomet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1000"/>
            <a:ext cx="6172200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219200" y="5181600"/>
            <a:ext cx="7162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LIVELLA TORICA:</a:t>
            </a:r>
          </a:p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misure di rotazione del cunicolo in asse diga</a:t>
            </a:r>
          </a:p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N° 14 basi a parete</a:t>
            </a:r>
          </a:p>
        </p:txBody>
      </p:sp>
    </p:spTree>
  </p:cSld>
  <p:clrMapOvr>
    <a:masterClrMapping/>
  </p:clrMapOvr>
  <p:transition spd="med" advTm="6000"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unicolo acceleromet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9600"/>
            <a:ext cx="6400800" cy="4799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295400" y="5638800"/>
            <a:ext cx="678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IL SISMOGRAFO NEL CUNICOLO IN ASSE DIGA</a:t>
            </a:r>
          </a:p>
        </p:txBody>
      </p:sp>
    </p:spTree>
  </p:cSld>
  <p:clrMapOvr>
    <a:masterClrMapping/>
  </p:clrMapOvr>
  <p:transition advTm="6000">
    <p:pull dir="l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0" y="914400"/>
          <a:ext cx="9144000" cy="5029200"/>
        </p:xfrm>
        <a:graphic>
          <a:graphicData uri="http://schemas.openxmlformats.org/presentationml/2006/ole">
            <p:oleObj spid="_x0000_s16386" name="Grafico" r:id="rId3" imgW="10496160" imgH="5040000" progId="Excel.Sheet.8">
              <p:embed/>
            </p:oleObj>
          </a:graphicData>
        </a:graphic>
      </p:graphicFrame>
    </p:spTree>
  </p:cSld>
  <p:clrMapOvr>
    <a:masterClrMapping/>
  </p:clrMapOvr>
  <p:transition advClick="0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86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907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7410" name="Grafico" r:id="rId3" imgW="8305800" imgH="5048402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239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ilanc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611560" y="1484784"/>
            <a:ext cx="4176464" cy="216024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7668344" y="4653136"/>
            <a:ext cx="1368152" cy="108012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3" name="Object 3"/>
          <p:cNvGraphicFramePr>
            <a:graphicFrameLocks noChangeAspect="1"/>
          </p:cNvGraphicFramePr>
          <p:nvPr>
            <p:ph idx="1"/>
          </p:nvPr>
        </p:nvGraphicFramePr>
        <p:xfrm>
          <a:off x="0" y="276225"/>
          <a:ext cx="9156700" cy="6581775"/>
        </p:xfrm>
        <a:graphic>
          <a:graphicData uri="http://schemas.openxmlformats.org/presentationml/2006/ole">
            <p:oleObj spid="_x0000_s18434" name="Grafico" r:id="rId3" imgW="4400702" imgH="3162300" progId="Excel.Sheet.8">
              <p:embed/>
            </p:oleObj>
          </a:graphicData>
        </a:graphic>
      </p:graphicFrame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2800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IEZOME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0"/>
            <a:ext cx="12268200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7315200" y="25908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P6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7467600" y="31242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P5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7543800" y="3429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P4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467544" y="548680"/>
          <a:ext cx="8355013" cy="4049713"/>
        </p:xfrm>
        <a:graphic>
          <a:graphicData uri="http://schemas.openxmlformats.org/presentationml/2006/ole">
            <p:oleObj spid="_x0000_s24578" name="Grafico" r:id="rId3" imgW="10496160" imgH="50850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168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4648200" y="6096000"/>
            <a:ext cx="548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PLASTICO DIGA</a:t>
            </a:r>
          </a:p>
        </p:txBody>
      </p:sp>
      <p:pic>
        <p:nvPicPr>
          <p:cNvPr id="74755" name="Picture 3" descr="figurell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739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   STRAMAZZI FILTRO VERTICALE</a:t>
            </a:r>
          </a:p>
        </p:txBody>
      </p:sp>
    </p:spTree>
  </p:cSld>
  <p:clrMapOvr>
    <a:masterClrMapping/>
  </p:clrMapOvr>
  <p:transition spd="med"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7" name="Object 5"/>
          <p:cNvGraphicFramePr>
            <a:graphicFrameLocks noChangeAspect="1"/>
          </p:cNvGraphicFramePr>
          <p:nvPr/>
        </p:nvGraphicFramePr>
        <p:xfrm>
          <a:off x="899592" y="836712"/>
          <a:ext cx="7516812" cy="4516438"/>
        </p:xfrm>
        <a:graphic>
          <a:graphicData uri="http://schemas.openxmlformats.org/presentationml/2006/ole">
            <p:oleObj spid="_x0000_s25602" name="Grafico" r:id="rId3" imgW="10496160" imgH="50400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475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ete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8600"/>
            <a:ext cx="4033838" cy="538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676400" y="5791200"/>
            <a:ext cx="6172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CENTRALINA METEO</a:t>
            </a:r>
          </a:p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Casa di Guardia</a:t>
            </a:r>
          </a:p>
        </p:txBody>
      </p:sp>
    </p:spTree>
  </p:cSld>
  <p:clrMapOvr>
    <a:masterClrMapping/>
  </p:clrMapOvr>
  <p:transition advTm="6000">
    <p:strips dir="r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AR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7543800" cy="532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57200" y="5791200"/>
            <a:ext cx="8686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  SISTEMA “MARTE” DI TELERILEVAMENTO IDROPLUVIOMETRICO </a:t>
            </a:r>
          </a:p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DEL BACINO DELL’ARNO</a:t>
            </a:r>
          </a:p>
        </p:txBody>
      </p:sp>
      <p:pic>
        <p:nvPicPr>
          <p:cNvPr id="77828" name="Picture 4" descr="MART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548680"/>
            <a:ext cx="4914900" cy="5203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276600" y="0"/>
            <a:ext cx="510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   </a:t>
            </a:r>
            <a:r>
              <a:rPr kumimoji="1" lang="it-IT" altLang="it-IT" sz="1600">
                <a:latin typeface="Comic Sans MS" pitchFamily="66" charset="0"/>
                <a:cs typeface="Times New Roman" pitchFamily="18" charset="0"/>
              </a:rPr>
              <a:t>schema del sistema di acquisizione in sala quadri</a:t>
            </a:r>
          </a:p>
        </p:txBody>
      </p:sp>
    </p:spTree>
    <p:custDataLst>
      <p:tags r:id="rId1"/>
    </p:custData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5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85800" y="6324600"/>
            <a:ext cx="792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 Schema della rete principale di controllo plano-altimetrico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pilastrino con strumen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819400"/>
            <a:ext cx="24892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8851" name="Picture 3" descr="caposald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191000"/>
            <a:ext cx="2560638" cy="219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09600" y="1981200"/>
            <a:ext cx="3886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  Capisaldi principali </a:t>
            </a:r>
          </a:p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di stazione (n°12)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705600" y="5562600"/>
            <a:ext cx="3886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    Capisaldi di 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    controllo (n°76)</a:t>
            </a:r>
          </a:p>
        </p:txBody>
      </p:sp>
    </p:spTree>
    <p:custDataLst>
      <p:tags r:id="rId1"/>
    </p:custDataLst>
  </p:cSld>
  <p:clrMapOvr>
    <a:masterClrMapping/>
  </p:clrMapOvr>
  <p:transition spd="med"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autoUpdateAnimBg="0"/>
      <p:bldP spid="78853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50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733800" y="3276600"/>
            <a:ext cx="396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</a:t>
            </a:r>
            <a:r>
              <a:rPr kumimoji="1" lang="it-IT" altLang="it-IT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Colonne inclinometriche (n°12)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581400" y="3657600"/>
            <a:ext cx="396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  </a:t>
            </a:r>
            <a:r>
              <a:rPr kumimoji="1" lang="it-IT" altLang="it-IT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Celle piezometriche (n°2x18)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685800" y="6096000"/>
            <a:ext cx="792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 Strumentazione geotecnica di controllo delle paleofrane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6400800" y="4572000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</a:t>
            </a:r>
            <a:r>
              <a:rPr kumimoji="1" lang="it-IT" altLang="it-IT" sz="14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CASE AL SASSO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5410200" y="4267200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</a:t>
            </a:r>
            <a:r>
              <a:rPr kumimoji="1" lang="it-IT" altLang="it-IT" sz="14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NEBBIAIA EST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3962400" y="46482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</a:t>
            </a:r>
            <a:r>
              <a:rPr kumimoji="1" lang="it-IT" altLang="it-IT" sz="14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SODERE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438400" y="4038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</a:t>
            </a:r>
            <a:r>
              <a:rPr kumimoji="1" lang="it-IT" altLang="it-IT" sz="14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CASE FOGNA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533400" y="41910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</a:t>
            </a:r>
            <a:r>
              <a:rPr kumimoji="1" lang="it-IT" altLang="it-IT" sz="14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CASSI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572000" y="16002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  </a:t>
            </a:r>
            <a:r>
              <a:rPr kumimoji="1" lang="it-IT" altLang="it-IT" sz="14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LE MASCHERE</a:t>
            </a: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3429000" y="3276600"/>
            <a:ext cx="3962400" cy="838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altLang="it-IT"/>
          </a:p>
        </p:txBody>
      </p:sp>
      <p:graphicFrame>
        <p:nvGraphicFramePr>
          <p:cNvPr id="80909" name="Object 13"/>
          <p:cNvGraphicFramePr>
            <a:graphicFrameLocks noChangeAspect="1"/>
          </p:cNvGraphicFramePr>
          <p:nvPr/>
        </p:nvGraphicFramePr>
        <p:xfrm>
          <a:off x="2590800" y="228600"/>
          <a:ext cx="6191250" cy="6013450"/>
        </p:xfrm>
        <a:graphic>
          <a:graphicData uri="http://schemas.openxmlformats.org/presentationml/2006/ole">
            <p:oleObj spid="_x0000_s21506" name="Foglio di lavoro" r:id="rId5" imgW="7031160" imgH="6828840" progId="Excel.Sheet.8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med" advTm="16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677" name="Group 509"/>
          <p:cNvGraphicFramePr>
            <a:graphicFrameLocks noGrp="1"/>
          </p:cNvGraphicFramePr>
          <p:nvPr>
            <p:ph idx="1"/>
          </p:nvPr>
        </p:nvGraphicFramePr>
        <p:xfrm>
          <a:off x="323850" y="188913"/>
          <a:ext cx="7772400" cy="6379099"/>
        </p:xfrm>
        <a:graphic>
          <a:graphicData uri="http://schemas.openxmlformats.org/drawingml/2006/table">
            <a:tbl>
              <a:tblPr/>
              <a:tblGrid>
                <a:gridCol w="2373313"/>
                <a:gridCol w="1512887"/>
                <a:gridCol w="2305050"/>
                <a:gridCol w="1581150"/>
              </a:tblGrid>
              <a:tr h="504769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LA DIGA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L’INVASO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202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Altezza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42,07 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Quota di massima regolazione 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252,00 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2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Altezza di massima ritenuta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37,5 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Quota di minima regolazione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234,50 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Quota coronamento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259,00 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Quota di massimo invaso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254,50 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5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Franco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4,50 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Volume utile d’invaso (alla quota di massima regolazione)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69.000.000 mc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5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Franco netto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4,00 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Volume massimo d’invaso (alla quota di massimo invaso)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84.000.000 </a:t>
                      </a:r>
                      <a:r>
                        <a:rPr kumimoji="0" lang="it-IT" alt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mc</a:t>
                      </a:r>
                      <a:endParaRPr kumimoji="0" lang="it-IT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5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Lunghezza coronamento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710 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Volume minimo d’invaso (alla quota di minima regolazione)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6.500.000 </a:t>
                      </a:r>
                      <a:r>
                        <a:rPr kumimoji="0" lang="it-IT" alt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mc</a:t>
                      </a:r>
                      <a:endParaRPr kumimoji="0" lang="it-IT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2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Larghezza coronamento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 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Volume utile di regolazione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62.500.000 </a:t>
                      </a:r>
                      <a:r>
                        <a:rPr kumimoji="0" lang="it-IT" alt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mc</a:t>
                      </a:r>
                      <a:endParaRPr kumimoji="0" lang="it-IT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2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Larghezza massima in fondazione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264 m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Volume di laminazione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15.000.000 </a:t>
                      </a:r>
                      <a:r>
                        <a:rPr kumimoji="0" lang="it-IT" alt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mc</a:t>
                      </a:r>
                      <a:endParaRPr kumimoji="0" lang="it-IT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2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Volume corpo diga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2.000.000 </a:t>
                      </a:r>
                      <a:r>
                        <a:rPr kumimoji="0" lang="it-IT" alt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mc</a:t>
                      </a:r>
                      <a:endParaRPr kumimoji="0" lang="it-IT" alt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Superficie del bacino imbrifero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149 kmq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5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Superficie dello specchio liquido alla quota di massima regolazione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5,10 kmq</a:t>
                      </a:r>
                    </a:p>
                  </a:txBody>
                  <a:tcPr marL="90000" marR="90000" marT="46795" marB="4679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86000" y="5334000"/>
            <a:ext cx="685800" cy="317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400" b="1">
                <a:solidFill>
                  <a:srgbClr val="FF0B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Times New Roman" pitchFamily="18" charset="0"/>
              </a:rPr>
              <a:t>Sieve</a:t>
            </a:r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1295400" y="5105400"/>
            <a:ext cx="990600" cy="3048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124200" y="4724400"/>
            <a:ext cx="1447800" cy="317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400" b="1">
                <a:solidFill>
                  <a:srgbClr val="FF0B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Times New Roman" pitchFamily="18" charset="0"/>
              </a:rPr>
              <a:t>Torracchione</a:t>
            </a: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2667000" y="4724400"/>
            <a:ext cx="457200" cy="1524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048000" y="3810000"/>
            <a:ext cx="1219200" cy="317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Times New Roman" pitchFamily="18" charset="0"/>
              </a:rPr>
              <a:t>Andolaccio</a:t>
            </a:r>
            <a:endParaRPr kumimoji="1" lang="it-IT" altLang="it-IT" sz="120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Times New Roman" pitchFamily="18" charset="0"/>
            </a:endParaRP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2514600" y="3505200"/>
            <a:ext cx="533400" cy="3048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6096000" y="4191000"/>
            <a:ext cx="1143000" cy="317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400" b="1">
                <a:solidFill>
                  <a:srgbClr val="FF0B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Times New Roman" pitchFamily="18" charset="0"/>
              </a:rPr>
              <a:t>Fangaccio</a:t>
            </a: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5867400" y="4114800"/>
            <a:ext cx="228600" cy="1524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038600" y="2895600"/>
            <a:ext cx="1219200" cy="317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400" b="1">
                <a:solidFill>
                  <a:srgbClr val="FF0B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Times New Roman" pitchFamily="18" charset="0"/>
              </a:rPr>
              <a:t>Bellavista</a:t>
            </a:r>
            <a:endParaRPr kumimoji="1" lang="it-IT" altLang="it-IT" sz="1400">
              <a:solidFill>
                <a:srgbClr val="FF0B0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Times New Roman" pitchFamily="18" charset="0"/>
            </a:endParaRP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3276600" y="2743200"/>
            <a:ext cx="762000" cy="228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5638800" y="2438400"/>
            <a:ext cx="1219200" cy="5302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400" b="1">
                <a:solidFill>
                  <a:srgbClr val="FF0B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Times New Roman" pitchFamily="18" charset="0"/>
              </a:rPr>
              <a:t>Calecchia-Calecchiolo</a:t>
            </a:r>
            <a:endParaRPr kumimoji="1" lang="it-IT" altLang="it-IT" sz="1400">
              <a:solidFill>
                <a:srgbClr val="FF0B0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Times New Roman" pitchFamily="18" charset="0"/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4876800" y="2133600"/>
            <a:ext cx="762000" cy="3810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5334000" y="1828800"/>
            <a:ext cx="304800" cy="6858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5943600" y="1371600"/>
            <a:ext cx="1752600" cy="317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400" b="1">
                <a:solidFill>
                  <a:srgbClr val="FF0B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Times New Roman" pitchFamily="18" charset="0"/>
              </a:rPr>
              <a:t>Tavaiano-Sorcella</a:t>
            </a:r>
            <a:endParaRPr kumimoji="1" lang="it-IT" altLang="it-IT" sz="1400">
              <a:solidFill>
                <a:srgbClr val="FF0B0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Times New Roman" pitchFamily="18" charset="0"/>
            </a:endParaRPr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>
            <a:off x="7543800" y="685800"/>
            <a:ext cx="152400" cy="6858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 flipH="1">
            <a:off x="7696200" y="457200"/>
            <a:ext cx="304800" cy="9144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7772400" y="2362200"/>
            <a:ext cx="1219200" cy="317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400" b="1">
                <a:solidFill>
                  <a:srgbClr val="FF0B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Times New Roman" pitchFamily="18" charset="0"/>
              </a:rPr>
              <a:t>Gabbianello</a:t>
            </a:r>
            <a:endParaRPr kumimoji="1" lang="it-IT" altLang="it-IT" sz="1400">
              <a:solidFill>
                <a:srgbClr val="FF0B0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Times New Roman" pitchFamily="18" charset="0"/>
            </a:endParaRPr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>
            <a:off x="8077200" y="1524000"/>
            <a:ext cx="381000" cy="8382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3276600" y="6096000"/>
            <a:ext cx="762000" cy="317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400" b="1">
                <a:solidFill>
                  <a:srgbClr val="FF0B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Times New Roman" pitchFamily="18" charset="0"/>
              </a:rPr>
              <a:t>Cassi </a:t>
            </a:r>
          </a:p>
        </p:txBody>
      </p:sp>
      <p:sp>
        <p:nvSpPr>
          <p:cNvPr id="52245" name="Line 21"/>
          <p:cNvSpPr>
            <a:spLocks noChangeShapeType="1"/>
          </p:cNvSpPr>
          <p:nvPr/>
        </p:nvSpPr>
        <p:spPr bwMode="auto">
          <a:xfrm flipV="1">
            <a:off x="2209800" y="6172200"/>
            <a:ext cx="1066800" cy="228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228600" y="304800"/>
            <a:ext cx="4724400" cy="1704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2400">
                <a:solidFill>
                  <a:srgbClr val="0000FF"/>
                </a:solidFill>
                <a:latin typeface="Comic Sans MS" pitchFamily="66" charset="0"/>
              </a:rPr>
              <a:t>LE AREE DI RECUPERO: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b="1">
                <a:solidFill>
                  <a:srgbClr val="0000FF"/>
                </a:solidFill>
                <a:latin typeface="Comic Sans MS" pitchFamily="66" charset="0"/>
              </a:rPr>
              <a:t>110 ha di aree a verde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b="1">
                <a:solidFill>
                  <a:srgbClr val="0000FF"/>
                </a:solidFill>
                <a:latin typeface="Comic Sans MS" pitchFamily="66" charset="0"/>
              </a:rPr>
              <a:t>31 Km di rete ciclo-pedonale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b="1">
                <a:solidFill>
                  <a:srgbClr val="0000FF"/>
                </a:solidFill>
                <a:latin typeface="Comic Sans MS" pitchFamily="66" charset="0"/>
              </a:rPr>
              <a:t>Oltre 2000 posti auto </a:t>
            </a:r>
          </a:p>
        </p:txBody>
      </p:sp>
    </p:spTree>
  </p:cSld>
  <p:clrMapOvr>
    <a:masterClrMapping/>
  </p:clrMapOvr>
  <p:transition spd="med" advTm="10000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0" descr="il lago da lont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0"/>
            <a:ext cx="102108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11" descr="fangaccio e tutto il resto del la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0"/>
            <a:ext cx="10058400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3733800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2400">
                <a:latin typeface="Comic Sans MS" pitchFamily="66" charset="0"/>
              </a:rPr>
              <a:t>…volando sopra l’invaso…</a:t>
            </a:r>
          </a:p>
        </p:txBody>
      </p:sp>
      <p:pic>
        <p:nvPicPr>
          <p:cNvPr id="50183" name="Picture 7" descr="salto piezomterico ver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0"/>
            <a:ext cx="10363200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20836" name="Picture 4" descr="neve 3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120839" name="Picture 7" descr="neve 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" name="Rettangolo 4"/>
          <p:cNvSpPr/>
          <p:nvPr/>
        </p:nvSpPr>
        <p:spPr>
          <a:xfrm>
            <a:off x="755576" y="0"/>
            <a:ext cx="74067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Fine della comunicazione</a:t>
            </a:r>
          </a:p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Grazie per l’attenzione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286000" y="2895600"/>
            <a:ext cx="47244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it-IT" sz="1600">
                <a:solidFill>
                  <a:srgbClr val="EAEAEA"/>
                </a:solidFill>
                <a:latin typeface="Comic Sans MS" pitchFamily="66" charset="0"/>
              </a:rPr>
              <a:t>Fine presentazione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600">
                <a:solidFill>
                  <a:srgbClr val="EAEAEA"/>
                </a:solidFill>
                <a:latin typeface="Comic Sans MS" pitchFamily="66" charset="0"/>
              </a:rPr>
              <a:t>Premi ESC per uscire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4509120"/>
            <a:ext cx="8229600" cy="2077691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752600" y="1600200"/>
            <a:ext cx="4953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2200" b="1">
                <a:solidFill>
                  <a:srgbClr val="000000"/>
                </a:solidFill>
                <a:latin typeface="Arial Narrow" pitchFamily="34" charset="0"/>
              </a:rPr>
              <a:t>Sezione maestra</a:t>
            </a:r>
          </a:p>
        </p:txBody>
      </p:sp>
      <p:pic>
        <p:nvPicPr>
          <p:cNvPr id="12291" name="Picture 3" descr="SEZIONE TIP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0563"/>
            <a:ext cx="9144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-152400" y="1524000"/>
            <a:ext cx="2971800" cy="3365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6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252 </a:t>
            </a:r>
            <a:r>
              <a:rPr kumimoji="1" lang="it-IT" altLang="it-IT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max</a:t>
            </a:r>
            <a:r>
              <a:rPr kumimoji="1" lang="it-IT" altLang="it-IT" sz="16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regolazione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438400" y="1447800"/>
            <a:ext cx="2057400" cy="3365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254,5 max invaso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800600" y="1219200"/>
            <a:ext cx="2057400" cy="3365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259 coronamento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-228600" y="2286000"/>
            <a:ext cx="2514600" cy="3365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kumimoji="1" lang="it-IT" alt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234.5 min regolazione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33400" y="304800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altLang="it-IT" sz="2400">
                <a:solidFill>
                  <a:schemeClr val="bg1"/>
                </a:solidFill>
                <a:latin typeface="Comic Sans MS" pitchFamily="66" charset="0"/>
              </a:rPr>
              <a:t>SEZIONE TRASVERSALE TIPO</a:t>
            </a: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1547664" y="1412776"/>
          <a:ext cx="6096000" cy="1007704"/>
        </p:xfrm>
        <a:graphic>
          <a:graphicData uri="http://schemas.openxmlformats.org/drawingml/2006/table">
            <a:tbl>
              <a:tblPr/>
              <a:tblGrid>
                <a:gridCol w="3433910"/>
                <a:gridCol w="2662090"/>
              </a:tblGrid>
              <a:tr h="276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Prescrizioni per la posa in opera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Controlli effettuati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secca </a:t>
                      </a:r>
                      <a:r>
                        <a:rPr lang="it-IT" sz="1200">
                          <a:latin typeface="CG Times"/>
                          <a:ea typeface="Times New Roman"/>
                        </a:rPr>
                        <a:t>γ</a:t>
                      </a:r>
                      <a:r>
                        <a:rPr lang="it-IT" sz="1200" baseline="-25000">
                          <a:latin typeface="Verdana"/>
                          <a:ea typeface="Times New Roman"/>
                        </a:rPr>
                        <a:t>d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 ≥ 2 t/mc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in sito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Permeabilità k ≥ 10</a:t>
                      </a:r>
                      <a:r>
                        <a:rPr lang="it-IT" sz="1200" baseline="30000">
                          <a:latin typeface="Verdana"/>
                          <a:ea typeface="Times New Roman"/>
                        </a:rPr>
                        <a:t>-4 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m/s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Permeabilità in sito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Indice di durabilità ≥ 95 %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Slake test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Verdana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Analisi granulometrica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547664" y="3933056"/>
          <a:ext cx="6096000" cy="1373464"/>
        </p:xfrm>
        <a:graphic>
          <a:graphicData uri="http://schemas.openxmlformats.org/drawingml/2006/table">
            <a:tbl>
              <a:tblPr/>
              <a:tblGrid>
                <a:gridCol w="3433910"/>
                <a:gridCol w="2662090"/>
              </a:tblGrid>
              <a:tr h="276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Verdana"/>
                          <a:ea typeface="Times New Roman"/>
                        </a:rPr>
                        <a:t>Prescrizioni per la posa in opera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Controlli effettuati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Densità secca </a:t>
                      </a:r>
                      <a:r>
                        <a:rPr lang="it-IT" sz="1200" dirty="0">
                          <a:latin typeface="CG Times"/>
                          <a:ea typeface="Times New Roman"/>
                        </a:rPr>
                        <a:t>γ</a:t>
                      </a:r>
                      <a:r>
                        <a:rPr lang="it-IT" sz="1200" baseline="-25000" dirty="0">
                          <a:latin typeface="Verdana"/>
                          <a:ea typeface="Times New Roman"/>
                        </a:rPr>
                        <a:t>d</a:t>
                      </a:r>
                      <a:r>
                        <a:rPr lang="it-IT" sz="1200" dirty="0">
                          <a:latin typeface="Verdana"/>
                          <a:ea typeface="Times New Roman"/>
                        </a:rPr>
                        <a:t> ≥ 2 t/</a:t>
                      </a:r>
                      <a:r>
                        <a:rPr lang="it-IT" sz="1200" dirty="0" err="1">
                          <a:latin typeface="Verdana"/>
                          <a:ea typeface="Times New Roman"/>
                        </a:rPr>
                        <a:t>mc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in sito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Permeabilità k ≥ 10</a:t>
                      </a:r>
                      <a:r>
                        <a:rPr lang="it-IT" sz="1200" baseline="30000">
                          <a:latin typeface="Verdana"/>
                          <a:ea typeface="Times New Roman"/>
                        </a:rPr>
                        <a:t>-4 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m/s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Permeabilità in sito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Indice di durabilità ≥ 95 %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Slake test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Contenuto di CaCO</a:t>
                      </a:r>
                      <a:r>
                        <a:rPr lang="it-IT" sz="1200" baseline="-25000">
                          <a:latin typeface="Verdana"/>
                          <a:ea typeface="Times New Roman"/>
                        </a:rPr>
                        <a:t>3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 ≥ 85 %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Calcimetria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Resistenza a compressione ≥ 600 kg/cmq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Resistenza a compressione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Verdana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Analisi granulometrica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28479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1" dirty="0" err="1" smtClean="0">
                <a:latin typeface="Verdana" pitchFamily="34" charset="0"/>
                <a:ea typeface="Times New Roman" pitchFamily="18" charset="0"/>
                <a:cs typeface="Arial" pitchFamily="34" charset="0"/>
              </a:rPr>
              <a:t>Rockfill</a:t>
            </a:r>
            <a:r>
              <a:rPr lang="it-IT" b="1" dirty="0" smtClean="0">
                <a:latin typeface="Verdana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it-IT" b="1" dirty="0" err="1">
                <a:latin typeface="Verdana" pitchFamily="34" charset="0"/>
                <a:ea typeface="Times New Roman" pitchFamily="18" charset="0"/>
                <a:cs typeface="Arial" pitchFamily="34" charset="0"/>
              </a:rPr>
              <a:t>diabasico</a:t>
            </a:r>
            <a:endParaRPr lang="it-IT" b="1" dirty="0">
              <a:latin typeface="Verdana" pitchFamily="34" charset="0"/>
              <a:ea typeface="Times New Roman" pitchFamily="18" charset="0"/>
              <a:cs typeface="Arial" pitchFamily="34" charset="0"/>
            </a:endParaRPr>
          </a:p>
          <a:p>
            <a: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>
                <a:latin typeface="Verdana" pitchFamily="34" charset="0"/>
                <a:ea typeface="Times New Roman" pitchFamily="18" charset="0"/>
                <a:cs typeface="Arial" pitchFamily="34" charset="0"/>
              </a:rPr>
              <a:t>Materiale </a:t>
            </a:r>
            <a:r>
              <a:rPr lang="it-IT" dirty="0" smtClean="0">
                <a:latin typeface="Verdana" pitchFamily="34" charset="0"/>
                <a:ea typeface="Times New Roman" pitchFamily="18" charset="0"/>
                <a:cs typeface="Arial" pitchFamily="34" charset="0"/>
              </a:rPr>
              <a:t>dell’</a:t>
            </a:r>
            <a:r>
              <a:rPr lang="it-IT" dirty="0" err="1" smtClean="0">
                <a:latin typeface="Verdana" pitchFamily="34" charset="0"/>
                <a:ea typeface="Times New Roman" pitchFamily="18" charset="0"/>
                <a:cs typeface="Arial" pitchFamily="34" charset="0"/>
              </a:rPr>
              <a:t>avandiga</a:t>
            </a:r>
            <a:endParaRPr lang="it-IT" dirty="0" smtClean="0">
              <a:latin typeface="Verdana" pitchFamily="34" charset="0"/>
              <a:ea typeface="Times New Roman" pitchFamily="18" charset="0"/>
              <a:cs typeface="Arial" pitchFamily="34" charset="0"/>
            </a:endParaRPr>
          </a:p>
          <a:p>
            <a: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atin typeface="Verdana" pitchFamily="34" charset="0"/>
                <a:ea typeface="Times New Roman" pitchFamily="18" charset="0"/>
                <a:cs typeface="Arial" pitchFamily="34" charset="0"/>
              </a:rPr>
              <a:t>Materiale </a:t>
            </a:r>
            <a:r>
              <a:rPr lang="it-IT" dirty="0">
                <a:latin typeface="Verdana" pitchFamily="34" charset="0"/>
                <a:ea typeface="Times New Roman" pitchFamily="18" charset="0"/>
                <a:cs typeface="Arial" pitchFamily="34" charset="0"/>
              </a:rPr>
              <a:t>messo in opera </a:t>
            </a:r>
            <a:r>
              <a:rPr lang="it-IT" dirty="0" err="1">
                <a:latin typeface="Verdana" pitchFamily="34" charset="0"/>
                <a:ea typeface="Times New Roman" pitchFamily="18" charset="0"/>
                <a:cs typeface="Arial" pitchFamily="34" charset="0"/>
              </a:rPr>
              <a:t>mc</a:t>
            </a:r>
            <a:r>
              <a:rPr lang="it-IT" dirty="0">
                <a:latin typeface="Verdana" pitchFamily="34" charset="0"/>
                <a:ea typeface="Times New Roman" pitchFamily="18" charset="0"/>
                <a:cs typeface="Arial" pitchFamily="34" charset="0"/>
              </a:rPr>
              <a:t> 178.000</a:t>
            </a:r>
          </a:p>
          <a:p>
            <a: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b="1" dirty="0">
              <a:latin typeface="Verdana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278092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Rockfill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calcareo</a:t>
            </a:r>
            <a:endParaRPr kumimoji="0" 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Contronucleo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di monte, di valle, placcaggio in sponda destra, e scogliera. Materiale messo in opera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mc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689.000</a:t>
            </a:r>
            <a:endParaRPr kumimoji="0" 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1115616" y="1196752"/>
          <a:ext cx="6096000" cy="1373464"/>
        </p:xfrm>
        <a:graphic>
          <a:graphicData uri="http://schemas.openxmlformats.org/drawingml/2006/table">
            <a:tbl>
              <a:tblPr/>
              <a:tblGrid>
                <a:gridCol w="3433910"/>
                <a:gridCol w="2662090"/>
              </a:tblGrid>
              <a:tr h="276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Verdana"/>
                          <a:ea typeface="Times New Roman"/>
                        </a:rPr>
                        <a:t>Prescrizioni per la posa in opera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Controlli effettuati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secca </a:t>
                      </a:r>
                      <a:r>
                        <a:rPr lang="it-IT" sz="1200">
                          <a:latin typeface="CG Times"/>
                          <a:ea typeface="Times New Roman"/>
                        </a:rPr>
                        <a:t>γ</a:t>
                      </a:r>
                      <a:r>
                        <a:rPr lang="it-IT" sz="1200" baseline="-25000">
                          <a:latin typeface="Verdana"/>
                          <a:ea typeface="Times New Roman"/>
                        </a:rPr>
                        <a:t>d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 ≥ 2 t/mc o ≥ 95 % Proctor mod.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Densità </a:t>
                      </a:r>
                      <a:r>
                        <a:rPr lang="it-IT" sz="1200" dirty="0" smtClean="0">
                          <a:latin typeface="Verdana"/>
                          <a:ea typeface="Times New Roman"/>
                        </a:rPr>
                        <a:t>in </a:t>
                      </a:r>
                      <a:r>
                        <a:rPr lang="it-IT" sz="1200" dirty="0">
                          <a:latin typeface="Verdana"/>
                          <a:ea typeface="Times New Roman"/>
                        </a:rPr>
                        <a:t>sito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Permeabilità k ≥ 10</a:t>
                      </a:r>
                      <a:r>
                        <a:rPr lang="it-IT" sz="1200" baseline="30000" dirty="0">
                          <a:latin typeface="Verdana"/>
                          <a:ea typeface="Times New Roman"/>
                        </a:rPr>
                        <a:t>-7 </a:t>
                      </a:r>
                      <a:r>
                        <a:rPr lang="it-IT" sz="1200" dirty="0">
                          <a:latin typeface="Verdana"/>
                          <a:ea typeface="Times New Roman"/>
                        </a:rPr>
                        <a:t>m/s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Permeabilità in sito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Verdana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Analisi granulometrica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 dirty="0">
                        <a:latin typeface="Verdana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Proctor modificato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Verdana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Prova di resistenza al taglio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0" y="387623"/>
            <a:ext cx="60841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Alluvioni naturali 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Transizioni del corpo diga.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Materiale messo in opera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mc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280.000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115616" y="4725144"/>
          <a:ext cx="6096000" cy="1373464"/>
        </p:xfrm>
        <a:graphic>
          <a:graphicData uri="http://schemas.openxmlformats.org/drawingml/2006/table">
            <a:tbl>
              <a:tblPr/>
              <a:tblGrid>
                <a:gridCol w="3433910"/>
                <a:gridCol w="2662090"/>
              </a:tblGrid>
              <a:tr h="276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Prescrizioni per la posa in opera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Verdana"/>
                          <a:ea typeface="Times New Roman"/>
                        </a:rPr>
                        <a:t>Controlli effettuati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secca </a:t>
                      </a:r>
                      <a:r>
                        <a:rPr lang="it-IT" sz="1200">
                          <a:latin typeface="CG Times"/>
                          <a:ea typeface="Times New Roman"/>
                        </a:rPr>
                        <a:t>γ</a:t>
                      </a:r>
                      <a:r>
                        <a:rPr lang="it-IT" sz="1200" baseline="-25000">
                          <a:latin typeface="Verdana"/>
                          <a:ea typeface="Times New Roman"/>
                        </a:rPr>
                        <a:t>d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 ≥ 2 t/mc o ≥ 95 % Proctor mod.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Densità in sito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Permeabilità k ≥ 10</a:t>
                      </a:r>
                      <a:r>
                        <a:rPr lang="it-IT" sz="1200" baseline="30000">
                          <a:latin typeface="Verdana"/>
                          <a:ea typeface="Times New Roman"/>
                        </a:rPr>
                        <a:t>-5 </a:t>
                      </a:r>
                      <a:r>
                        <a:rPr lang="it-IT" sz="1200">
                          <a:latin typeface="Verdana"/>
                          <a:ea typeface="Times New Roman"/>
                        </a:rPr>
                        <a:t>m/s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Permeabilità in sito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Verdana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Analisi granulometrica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Verdana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latin typeface="Verdana"/>
                          <a:ea typeface="Times New Roman"/>
                        </a:rPr>
                        <a:t>Proctor modificato</a:t>
                      </a:r>
                      <a:endParaRPr lang="it-IT" sz="120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it-IT" sz="1200">
                        <a:latin typeface="Verdana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Verdana"/>
                          <a:ea typeface="Times New Roman"/>
                        </a:rPr>
                        <a:t>Prova di resistenza al taglio</a:t>
                      </a:r>
                      <a:endParaRPr lang="it-IT" sz="1200" dirty="0">
                        <a:latin typeface="Times New Roman"/>
                        <a:ea typeface="Times New Roman"/>
                      </a:endParaRPr>
                    </a:p>
                  </a:txBody>
                  <a:tcPr marL="67332" marR="673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3339951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Alluvioni selezionate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Zona superiore delle transizioni e separazione tra alluvioni naturali e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rockfill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Materiale messo in opera </a:t>
            </a: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mc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301.000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|4.5|4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9|1.4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1.4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|5.2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1286</Words>
  <Application>Microsoft Office PowerPoint</Application>
  <PresentationFormat>Presentazione su schermo (4:3)</PresentationFormat>
  <Paragraphs>259</Paragraphs>
  <Slides>64</Slides>
  <Notes>0</Notes>
  <HiddenSlides>17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64</vt:i4>
      </vt:variant>
    </vt:vector>
  </HeadingPairs>
  <TitlesOfParts>
    <vt:vector size="67" baseType="lpstr">
      <vt:lpstr>Tema di Office</vt:lpstr>
      <vt:lpstr>Grafico</vt:lpstr>
      <vt:lpstr>Foglio di lavoro</vt:lpstr>
      <vt:lpstr>La struttura della diga di Bilancino a Barberino del Mugello (FI)</vt:lpstr>
      <vt:lpstr>Diapositiva 2</vt:lpstr>
      <vt:lpstr>Diapositiva 3</vt:lpstr>
      <vt:lpstr>Realizzazione della diga ed invaso di Bilancino (Barberino di Mugello) edificio in materiali sciolti, zonato, con nucleo di materiali argillosi per la tenuta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 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EROGAZIONE ESTATE 2001 :</vt:lpstr>
      <vt:lpstr>Diapositiva 36</vt:lpstr>
      <vt:lpstr>Diapositiva 37</vt:lpstr>
      <vt:lpstr>STRUMENTAZIONE CON ACQUISIZIONE AUTOMATICA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 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</vt:vector>
  </TitlesOfParts>
  <Company>Ingegnerie Toscane s.r.l.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struttura della diga di Bilancino a Barberino del Mugello (FI)</dc:title>
  <dc:creator>f.landini</dc:creator>
  <cp:lastModifiedBy>f.landini</cp:lastModifiedBy>
  <cp:revision>45</cp:revision>
  <dcterms:created xsi:type="dcterms:W3CDTF">2018-10-29T07:53:00Z</dcterms:created>
  <dcterms:modified xsi:type="dcterms:W3CDTF">2018-10-30T07:41:19Z</dcterms:modified>
</cp:coreProperties>
</file>