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306" r:id="rId4"/>
    <p:sldId id="301" r:id="rId5"/>
    <p:sldId id="313" r:id="rId6"/>
    <p:sldId id="307" r:id="rId7"/>
    <p:sldId id="310" r:id="rId8"/>
    <p:sldId id="294" r:id="rId9"/>
    <p:sldId id="31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799" autoAdjust="0"/>
  </p:normalViewPr>
  <p:slideViewPr>
    <p:cSldViewPr>
      <p:cViewPr varScale="1">
        <p:scale>
          <a:sx n="88" d="100"/>
          <a:sy n="88" d="100"/>
        </p:scale>
        <p:origin x="95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92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08"/>
    </p:cViewPr>
  </p:sorterViewPr>
  <p:notesViewPr>
    <p:cSldViewPr>
      <p:cViewPr varScale="1">
        <p:scale>
          <a:sx n="80" d="100"/>
          <a:sy n="80" d="100"/>
        </p:scale>
        <p:origin x="-315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CCDCD-F7D7-4C52-9B62-8598C2878924}" type="datetimeFigureOut">
              <a:rPr lang="it-IT" smtClean="0"/>
              <a:t>17/09/2018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31058-BC57-4C66-A7EC-35758428181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6779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ED020-0B89-49E9-8035-C41ABE2DF8C5}" type="datetimeFigureOut">
              <a:rPr lang="it-IT" smtClean="0"/>
              <a:t>17/09/2018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D7BF1-F01E-41C6-A560-2F63E538936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5478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D7BF1-F01E-41C6-A560-2F63E5389365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1030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17/09/2018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298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17/09/2018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3952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17/09/2018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9961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17/09/2018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68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17/09/2018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800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17/09/2018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2017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17/09/2018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9068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17/09/2018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5630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17/09/2018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45531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17/09/2018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47491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BDDCE45A-7AE4-48E8-90F8-66BC8BF01799}" type="datetimeFigureOut">
              <a:rPr lang="it-IT" smtClean="0"/>
              <a:t>17/09/2018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8543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CE45A-7AE4-48E8-90F8-66BC8BF01799}" type="datetimeFigureOut">
              <a:rPr lang="it-IT" smtClean="0"/>
              <a:t>17/09/2018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1333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122363"/>
            <a:ext cx="8915400" cy="2387600"/>
          </a:xfrm>
        </p:spPr>
        <p:txBody>
          <a:bodyPr>
            <a:normAutofit/>
          </a:bodyPr>
          <a:lstStyle/>
          <a:p>
            <a:r>
              <a:rPr lang="en-US" sz="8000" dirty="0" err="1" smtClean="0"/>
              <a:t>Comunicazioni</a:t>
            </a:r>
            <a:endParaRPr lang="it-IT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4402666"/>
            <a:ext cx="6786563" cy="1364531"/>
          </a:xfrm>
        </p:spPr>
        <p:txBody>
          <a:bodyPr>
            <a:normAutofit fontScale="77500" lnSpcReduction="20000"/>
          </a:bodyPr>
          <a:lstStyle/>
          <a:p>
            <a:r>
              <a:rPr lang="en-US" sz="2400" b="1" dirty="0" err="1" smtClean="0"/>
              <a:t>Assemblea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nazionale</a:t>
            </a:r>
            <a:r>
              <a:rPr lang="en-US" sz="2400" b="1" dirty="0" smtClean="0"/>
              <a:t> TTA </a:t>
            </a:r>
            <a:r>
              <a:rPr lang="en-US" sz="2400" b="1" dirty="0" smtClean="0"/>
              <a:t>19-20 </a:t>
            </a:r>
            <a:r>
              <a:rPr lang="en-US" sz="2400" b="1" dirty="0" err="1" smtClean="0"/>
              <a:t>settembre</a:t>
            </a:r>
            <a:r>
              <a:rPr lang="en-US" sz="2400" b="1" dirty="0" smtClean="0"/>
              <a:t> 2018</a:t>
            </a:r>
            <a:endParaRPr lang="en-US" sz="2400" dirty="0" smtClean="0"/>
          </a:p>
          <a:p>
            <a:pPr algn="ctr"/>
            <a:endParaRPr lang="en-US" sz="2000" dirty="0" smtClean="0"/>
          </a:p>
          <a:p>
            <a:pPr algn="ctr"/>
            <a:r>
              <a:rPr lang="en-US" sz="2000" dirty="0" err="1" smtClean="0"/>
              <a:t>Sezione</a:t>
            </a:r>
            <a:r>
              <a:rPr lang="en-US" sz="2000" dirty="0" smtClean="0"/>
              <a:t> di </a:t>
            </a:r>
            <a:r>
              <a:rPr lang="en-US" sz="2000" dirty="0" err="1" smtClean="0"/>
              <a:t>Padova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30829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7090909" cy="1049235"/>
          </a:xfrm>
        </p:spPr>
        <p:txBody>
          <a:bodyPr>
            <a:normAutofit/>
          </a:bodyPr>
          <a:lstStyle/>
          <a:p>
            <a:r>
              <a:rPr lang="en-US" dirty="0" err="1" smtClean="0"/>
              <a:t>Nuove</a:t>
            </a:r>
            <a:r>
              <a:rPr lang="en-US" dirty="0" smtClean="0"/>
              <a:t> </a:t>
            </a:r>
            <a:r>
              <a:rPr lang="en-US" dirty="0" err="1" smtClean="0"/>
              <a:t>elezioni</a:t>
            </a:r>
            <a:r>
              <a:rPr lang="en-US" dirty="0"/>
              <a:t> </a:t>
            </a:r>
            <a:r>
              <a:rPr lang="en-US" dirty="0" err="1" smtClean="0"/>
              <a:t>rappresentanti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Luca </a:t>
            </a:r>
            <a:r>
              <a:rPr lang="en-US" dirty="0" err="1" smtClean="0"/>
              <a:t>Taffarello</a:t>
            </a:r>
            <a:r>
              <a:rPr lang="en-US" dirty="0" smtClean="0"/>
              <a:t> – </a:t>
            </a:r>
            <a:r>
              <a:rPr lang="en-US" dirty="0" err="1"/>
              <a:t>rapp</a:t>
            </a:r>
            <a:r>
              <a:rPr lang="en-US" dirty="0"/>
              <a:t>. </a:t>
            </a:r>
            <a:r>
              <a:rPr lang="en-US" dirty="0" smtClean="0"/>
              <a:t>RT </a:t>
            </a:r>
            <a:r>
              <a:rPr lang="en-US" dirty="0" err="1" smtClean="0"/>
              <a:t>Padova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353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1" y="152400"/>
            <a:ext cx="7704667" cy="1981200"/>
          </a:xfrm>
        </p:spPr>
        <p:txBody>
          <a:bodyPr/>
          <a:lstStyle/>
          <a:p>
            <a:r>
              <a:rPr lang="en-US" dirty="0" err="1" smtClean="0"/>
              <a:t>Disciplinare</a:t>
            </a:r>
            <a:r>
              <a:rPr lang="en-US" dirty="0" smtClean="0"/>
              <a:t> </a:t>
            </a:r>
            <a:r>
              <a:rPr lang="en-US" dirty="0" err="1" smtClean="0"/>
              <a:t>missioni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930" y="2144486"/>
            <a:ext cx="7857067" cy="3657600"/>
          </a:xfrm>
        </p:spPr>
        <p:txBody>
          <a:bodyPr>
            <a:normAutofit/>
          </a:bodyPr>
          <a:lstStyle/>
          <a:p>
            <a:pPr lvl="1"/>
            <a:r>
              <a:rPr lang="en-US" sz="1800" dirty="0" smtClean="0"/>
              <a:t>La </a:t>
            </a:r>
            <a:r>
              <a:rPr lang="en-US" sz="1800" dirty="0" err="1" smtClean="0"/>
              <a:t>versione</a:t>
            </a:r>
            <a:r>
              <a:rPr lang="en-US" sz="1800" dirty="0" smtClean="0"/>
              <a:t> finale del </a:t>
            </a:r>
            <a:r>
              <a:rPr lang="en-US" sz="1800" dirty="0" err="1" smtClean="0"/>
              <a:t>Disciplinare</a:t>
            </a:r>
            <a:r>
              <a:rPr lang="en-US" sz="1800" dirty="0" smtClean="0"/>
              <a:t> è </a:t>
            </a:r>
            <a:r>
              <a:rPr lang="en-US" sz="1800" dirty="0" err="1" smtClean="0"/>
              <a:t>stata</a:t>
            </a:r>
            <a:r>
              <a:rPr lang="en-US" sz="1800" dirty="0" smtClean="0"/>
              <a:t> </a:t>
            </a:r>
            <a:r>
              <a:rPr lang="en-US" sz="1800" dirty="0" err="1" smtClean="0"/>
              <a:t>approvata</a:t>
            </a:r>
            <a:r>
              <a:rPr lang="en-US" sz="1800" dirty="0" smtClean="0"/>
              <a:t> </a:t>
            </a:r>
            <a:r>
              <a:rPr lang="en-US" sz="1800" dirty="0" err="1" smtClean="0"/>
              <a:t>dalla</a:t>
            </a:r>
            <a:r>
              <a:rPr lang="en-US" sz="1800" dirty="0" smtClean="0"/>
              <a:t> GE</a:t>
            </a:r>
            <a:endParaRPr lang="en-US" sz="1800" dirty="0"/>
          </a:p>
          <a:p>
            <a:pPr lvl="1"/>
            <a:r>
              <a:rPr lang="en-US" sz="1800" dirty="0" smtClean="0"/>
              <a:t>Ė </a:t>
            </a:r>
            <a:r>
              <a:rPr lang="en-US" sz="1800" dirty="0" err="1" smtClean="0"/>
              <a:t>stato</a:t>
            </a:r>
            <a:r>
              <a:rPr lang="en-US" sz="1800" dirty="0" smtClean="0"/>
              <a:t> </a:t>
            </a:r>
            <a:r>
              <a:rPr lang="en-US" sz="1800" dirty="0" err="1" smtClean="0"/>
              <a:t>comunque</a:t>
            </a:r>
            <a:r>
              <a:rPr lang="en-US" sz="1800" dirty="0" smtClean="0"/>
              <a:t> </a:t>
            </a:r>
            <a:r>
              <a:rPr lang="en-US" sz="1800" dirty="0" err="1" smtClean="0"/>
              <a:t>deciso</a:t>
            </a:r>
            <a:r>
              <a:rPr lang="en-US" sz="1800" dirty="0" smtClean="0"/>
              <a:t> di </a:t>
            </a:r>
            <a:r>
              <a:rPr lang="en-US" sz="1800" dirty="0" err="1" smtClean="0"/>
              <a:t>farla</a:t>
            </a:r>
            <a:r>
              <a:rPr lang="en-US" sz="1800" dirty="0" smtClean="0"/>
              <a:t> </a:t>
            </a:r>
            <a:r>
              <a:rPr lang="en-US" sz="1800" dirty="0" err="1" smtClean="0"/>
              <a:t>approvare</a:t>
            </a:r>
            <a:r>
              <a:rPr lang="en-US" sz="1800" dirty="0" smtClean="0"/>
              <a:t> </a:t>
            </a:r>
            <a:r>
              <a:rPr lang="en-US" sz="1800" dirty="0" err="1" smtClean="0"/>
              <a:t>dalla</a:t>
            </a:r>
            <a:r>
              <a:rPr lang="en-US" sz="1800" dirty="0" smtClean="0"/>
              <a:t> GE ma non dal CD </a:t>
            </a:r>
            <a:r>
              <a:rPr lang="en-US" sz="1800" dirty="0" err="1" smtClean="0"/>
              <a:t>fino</a:t>
            </a:r>
            <a:r>
              <a:rPr lang="en-US" sz="1800" dirty="0" smtClean="0"/>
              <a:t> a </a:t>
            </a:r>
            <a:r>
              <a:rPr lang="en-US" sz="1800" dirty="0" err="1" smtClean="0"/>
              <a:t>quando</a:t>
            </a:r>
            <a:r>
              <a:rPr lang="en-US" sz="1800" dirty="0" smtClean="0"/>
              <a:t> non </a:t>
            </a:r>
            <a:r>
              <a:rPr lang="en-US" sz="1800" dirty="0" err="1" smtClean="0"/>
              <a:t>si</a:t>
            </a:r>
            <a:r>
              <a:rPr lang="en-US" sz="1800" dirty="0" smtClean="0"/>
              <a:t> </a:t>
            </a:r>
            <a:r>
              <a:rPr lang="en-US" sz="1800" dirty="0" err="1" smtClean="0"/>
              <a:t>può</a:t>
            </a:r>
            <a:r>
              <a:rPr lang="en-US" sz="1800" dirty="0" smtClean="0"/>
              <a:t> </a:t>
            </a:r>
            <a:r>
              <a:rPr lang="en-US" sz="1800" dirty="0" err="1" smtClean="0"/>
              <a:t>definire</a:t>
            </a:r>
            <a:r>
              <a:rPr lang="en-US" sz="1800" dirty="0" smtClean="0"/>
              <a:t> la data di </a:t>
            </a:r>
            <a:r>
              <a:rPr lang="en-US" sz="1800" dirty="0" err="1" smtClean="0"/>
              <a:t>entrata</a:t>
            </a:r>
            <a:r>
              <a:rPr lang="en-US" sz="1800" dirty="0" smtClean="0"/>
              <a:t> in </a:t>
            </a:r>
            <a:r>
              <a:rPr lang="en-US" sz="1800" dirty="0" err="1" smtClean="0"/>
              <a:t>vigore</a:t>
            </a:r>
            <a:endParaRPr lang="en-US" sz="1800" dirty="0" smtClean="0"/>
          </a:p>
          <a:p>
            <a:pPr lvl="1"/>
            <a:r>
              <a:rPr lang="en-US" sz="1800" dirty="0" err="1" smtClean="0"/>
              <a:t>Sono</a:t>
            </a:r>
            <a:r>
              <a:rPr lang="en-US" sz="1800" dirty="0" smtClean="0"/>
              <a:t> state </a:t>
            </a:r>
            <a:r>
              <a:rPr lang="en-US" sz="1800" dirty="0" err="1" smtClean="0"/>
              <a:t>introdotte</a:t>
            </a:r>
            <a:r>
              <a:rPr lang="en-US" sz="1800" dirty="0" smtClean="0"/>
              <a:t> le </a:t>
            </a:r>
            <a:r>
              <a:rPr lang="en-US" sz="1800" dirty="0" err="1" smtClean="0"/>
              <a:t>modifiche</a:t>
            </a:r>
            <a:r>
              <a:rPr lang="en-US" sz="1800" dirty="0" smtClean="0"/>
              <a:t> </a:t>
            </a:r>
            <a:r>
              <a:rPr lang="en-US" sz="1800" dirty="0" err="1" smtClean="0"/>
              <a:t>previste</a:t>
            </a:r>
            <a:r>
              <a:rPr lang="en-US" sz="1800" dirty="0" smtClean="0"/>
              <a:t> dal </a:t>
            </a:r>
            <a:r>
              <a:rPr lang="en-US" sz="1800" dirty="0" err="1" smtClean="0"/>
              <a:t>nuovo</a:t>
            </a:r>
            <a:r>
              <a:rPr lang="en-US" sz="1800" dirty="0" smtClean="0"/>
              <a:t> </a:t>
            </a:r>
            <a:r>
              <a:rPr lang="en-US" sz="1800" dirty="0" err="1" smtClean="0"/>
              <a:t>disciplinare</a:t>
            </a:r>
            <a:r>
              <a:rPr lang="en-US" sz="1800" dirty="0" smtClean="0"/>
              <a:t> dal SI</a:t>
            </a:r>
          </a:p>
          <a:p>
            <a:pPr lvl="1"/>
            <a:r>
              <a:rPr lang="en-US" sz="1800" dirty="0" err="1" smtClean="0"/>
              <a:t>Sono</a:t>
            </a:r>
            <a:r>
              <a:rPr lang="en-US" sz="1800" dirty="0" smtClean="0"/>
              <a:t> </a:t>
            </a:r>
            <a:r>
              <a:rPr lang="en-US" sz="1800" dirty="0" err="1" smtClean="0"/>
              <a:t>anche</a:t>
            </a:r>
            <a:r>
              <a:rPr lang="en-US" sz="1800" dirty="0" smtClean="0"/>
              <a:t> in </a:t>
            </a:r>
            <a:r>
              <a:rPr lang="en-US" sz="1800" dirty="0" err="1" smtClean="0"/>
              <a:t>corso</a:t>
            </a:r>
            <a:r>
              <a:rPr lang="en-US" sz="1800" dirty="0" smtClean="0"/>
              <a:t> test in un </a:t>
            </a:r>
            <a:r>
              <a:rPr lang="en-US" sz="1800" dirty="0" err="1" smtClean="0"/>
              <a:t>sito</a:t>
            </a:r>
            <a:r>
              <a:rPr lang="en-US" sz="1800" dirty="0" smtClean="0"/>
              <a:t> di </a:t>
            </a:r>
            <a:r>
              <a:rPr lang="en-US" sz="1800" dirty="0" err="1" smtClean="0"/>
              <a:t>prova</a:t>
            </a:r>
            <a:r>
              <a:rPr lang="en-US" sz="1800" dirty="0" smtClean="0"/>
              <a:t> </a:t>
            </a:r>
            <a:r>
              <a:rPr lang="en-US" sz="1800" dirty="0" err="1" smtClean="0"/>
              <a:t>parallelo</a:t>
            </a:r>
            <a:r>
              <a:rPr lang="en-US" sz="1800" dirty="0" smtClean="0"/>
              <a:t> </a:t>
            </a:r>
            <a:r>
              <a:rPr lang="en-US" sz="1800" dirty="0" err="1" smtClean="0"/>
              <a:t>che</a:t>
            </a:r>
            <a:r>
              <a:rPr lang="en-US" sz="1800" dirty="0" smtClean="0"/>
              <a:t> ha </a:t>
            </a:r>
            <a:r>
              <a:rPr lang="en-US" sz="1800" dirty="0" err="1" smtClean="0"/>
              <a:t>avuto</a:t>
            </a:r>
            <a:r>
              <a:rPr lang="en-US" sz="1800" dirty="0" smtClean="0"/>
              <a:t> </a:t>
            </a:r>
            <a:r>
              <a:rPr lang="en-US" sz="1800" dirty="0" err="1" smtClean="0"/>
              <a:t>esiti</a:t>
            </a:r>
            <a:r>
              <a:rPr lang="en-US" sz="1800" dirty="0" smtClean="0"/>
              <a:t> positive </a:t>
            </a:r>
            <a:r>
              <a:rPr lang="en-US" sz="1800" dirty="0" err="1" smtClean="0"/>
              <a:t>sino</a:t>
            </a:r>
            <a:r>
              <a:rPr lang="en-US" sz="1800" dirty="0" smtClean="0"/>
              <a:t> ad </a:t>
            </a:r>
            <a:r>
              <a:rPr lang="en-US" sz="1800" dirty="0" err="1" smtClean="0"/>
              <a:t>ora</a:t>
            </a:r>
            <a:endParaRPr lang="en-US" sz="1800" dirty="0" smtClean="0"/>
          </a:p>
          <a:p>
            <a:pPr lvl="1"/>
            <a:r>
              <a:rPr lang="en-US" sz="1800" dirty="0" err="1" smtClean="0"/>
              <a:t>Predisposto</a:t>
            </a:r>
            <a:r>
              <a:rPr lang="en-US" sz="1800" dirty="0" smtClean="0"/>
              <a:t> un </a:t>
            </a:r>
            <a:r>
              <a:rPr lang="en-US" sz="1800" dirty="0" err="1" smtClean="0"/>
              <a:t>manuale</a:t>
            </a:r>
            <a:r>
              <a:rPr lang="en-US" sz="1800" dirty="0" smtClean="0"/>
              <a:t> utile per le </a:t>
            </a:r>
            <a:r>
              <a:rPr lang="en-US" sz="1800" dirty="0" err="1"/>
              <a:t>A</a:t>
            </a:r>
            <a:r>
              <a:rPr lang="en-US" sz="1800" dirty="0" err="1" smtClean="0"/>
              <a:t>mministrazioni</a:t>
            </a:r>
            <a:r>
              <a:rPr lang="en-US" sz="1800" dirty="0" smtClean="0"/>
              <a:t> e </a:t>
            </a:r>
            <a:r>
              <a:rPr lang="en-US" sz="1800" dirty="0" err="1" smtClean="0"/>
              <a:t>il</a:t>
            </a:r>
            <a:r>
              <a:rPr lang="en-US" sz="1800" dirty="0" smtClean="0"/>
              <a:t> </a:t>
            </a:r>
            <a:r>
              <a:rPr lang="en-US" sz="1800" dirty="0" err="1" smtClean="0"/>
              <a:t>Personale</a:t>
            </a:r>
            <a:r>
              <a:rPr lang="en-US" sz="1800" dirty="0" smtClean="0"/>
              <a:t> </a:t>
            </a:r>
            <a:r>
              <a:rPr lang="en-US" sz="1800" dirty="0" err="1" smtClean="0"/>
              <a:t>che</a:t>
            </a:r>
            <a:r>
              <a:rPr lang="en-US" sz="1800" dirty="0" smtClean="0"/>
              <a:t> </a:t>
            </a:r>
            <a:r>
              <a:rPr lang="en-US" sz="1800" dirty="0" err="1" smtClean="0"/>
              <a:t>chiarisce</a:t>
            </a:r>
            <a:r>
              <a:rPr lang="en-US" sz="1800" dirty="0" smtClean="0"/>
              <a:t> I </a:t>
            </a:r>
            <a:r>
              <a:rPr lang="en-US" sz="1800" dirty="0" err="1" smtClean="0"/>
              <a:t>dettagli</a:t>
            </a:r>
            <a:r>
              <a:rPr lang="en-US" sz="1800" dirty="0" smtClean="0"/>
              <a:t> </a:t>
            </a:r>
            <a:r>
              <a:rPr lang="en-US" sz="1800" dirty="0" err="1" smtClean="0"/>
              <a:t>anche</a:t>
            </a:r>
            <a:r>
              <a:rPr lang="en-US" sz="1800" dirty="0" smtClean="0"/>
              <a:t> di </a:t>
            </a:r>
            <a:r>
              <a:rPr lang="en-US" sz="1800" dirty="0" err="1" smtClean="0"/>
              <a:t>quello</a:t>
            </a:r>
            <a:r>
              <a:rPr lang="en-US" sz="1800" dirty="0" smtClean="0"/>
              <a:t> </a:t>
            </a:r>
            <a:r>
              <a:rPr lang="en-US" sz="1800" dirty="0" err="1" smtClean="0"/>
              <a:t>che</a:t>
            </a:r>
            <a:r>
              <a:rPr lang="en-US" sz="1800" dirty="0" smtClean="0"/>
              <a:t> non è </a:t>
            </a:r>
            <a:r>
              <a:rPr lang="en-US" sz="1800" dirty="0" err="1" smtClean="0"/>
              <a:t>esplicitato</a:t>
            </a:r>
            <a:r>
              <a:rPr lang="en-US" sz="1800" dirty="0" smtClean="0"/>
              <a:t> </a:t>
            </a:r>
            <a:r>
              <a:rPr lang="en-US" sz="1800" dirty="0" err="1" smtClean="0"/>
              <a:t>nel</a:t>
            </a:r>
            <a:r>
              <a:rPr lang="en-US" sz="1800" dirty="0" smtClean="0"/>
              <a:t> </a:t>
            </a:r>
            <a:r>
              <a:rPr lang="en-US" sz="1800" dirty="0" err="1" smtClean="0"/>
              <a:t>Regolamento</a:t>
            </a:r>
            <a:endParaRPr lang="en-US" sz="1800" dirty="0" smtClean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9323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457201"/>
            <a:ext cx="8153400" cy="838199"/>
          </a:xfrm>
        </p:spPr>
        <p:txBody>
          <a:bodyPr>
            <a:normAutofit/>
          </a:bodyPr>
          <a:lstStyle/>
          <a:p>
            <a:r>
              <a:rPr lang="en-US" dirty="0"/>
              <a:t>Assegnazione </a:t>
            </a:r>
            <a:r>
              <a:rPr lang="en-US" dirty="0" smtClean="0"/>
              <a:t>POSTI TECNOLOGI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1" y="1828800"/>
            <a:ext cx="8382000" cy="5105400"/>
          </a:xfrm>
        </p:spPr>
        <p:txBody>
          <a:bodyPr>
            <a:normAutofit/>
          </a:bodyPr>
          <a:lstStyle/>
          <a:p>
            <a:pPr lvl="1"/>
            <a:r>
              <a:rPr lang="it-IT" dirty="0" smtClean="0"/>
              <a:t>20 </a:t>
            </a:r>
            <a:r>
              <a:rPr lang="it-IT" dirty="0"/>
              <a:t>posti di </a:t>
            </a:r>
            <a:r>
              <a:rPr lang="it-IT" dirty="0" smtClean="0"/>
              <a:t>tecnologo </a:t>
            </a:r>
            <a:r>
              <a:rPr lang="it-IT" dirty="0" smtClean="0"/>
              <a:t>previsti dal </a:t>
            </a:r>
            <a:r>
              <a:rPr lang="it-IT" dirty="0" smtClean="0"/>
              <a:t>PT nel 2017: </a:t>
            </a:r>
            <a:r>
              <a:rPr lang="it-IT" dirty="0"/>
              <a:t>i bandi saranno redatti secondo le esigenze </a:t>
            </a:r>
            <a:r>
              <a:rPr lang="it-IT" dirty="0" smtClean="0"/>
              <a:t>delle Strutture e </a:t>
            </a:r>
            <a:r>
              <a:rPr lang="it-IT" dirty="0"/>
              <a:t>per i profili professionali </a:t>
            </a:r>
            <a:r>
              <a:rPr lang="it-IT" dirty="0" smtClean="0"/>
              <a:t>richiesti; </a:t>
            </a:r>
            <a:endParaRPr lang="it-IT" dirty="0" smtClean="0"/>
          </a:p>
          <a:p>
            <a:pPr lvl="1"/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previsti</a:t>
            </a:r>
            <a:r>
              <a:rPr lang="en-US" dirty="0" smtClean="0"/>
              <a:t> </a:t>
            </a:r>
            <a:r>
              <a:rPr lang="en-US" dirty="0" err="1" smtClean="0"/>
              <a:t>altri</a:t>
            </a:r>
            <a:r>
              <a:rPr lang="en-US" dirty="0" smtClean="0"/>
              <a:t> 9 </a:t>
            </a:r>
            <a:r>
              <a:rPr lang="en-US" dirty="0" err="1" smtClean="0"/>
              <a:t>posti</a:t>
            </a:r>
            <a:r>
              <a:rPr lang="en-US" dirty="0" smtClean="0"/>
              <a:t> da </a:t>
            </a:r>
            <a:r>
              <a:rPr lang="en-US" dirty="0" err="1" smtClean="0"/>
              <a:t>bandire</a:t>
            </a:r>
            <a:r>
              <a:rPr lang="en-US" dirty="0" smtClean="0"/>
              <a:t> di </a:t>
            </a:r>
            <a:r>
              <a:rPr lang="en-US" dirty="0" err="1" smtClean="0"/>
              <a:t>quelli</a:t>
            </a:r>
            <a:r>
              <a:rPr lang="en-US" dirty="0" smtClean="0"/>
              <a:t> </a:t>
            </a:r>
            <a:r>
              <a:rPr lang="en-US" dirty="0" err="1" smtClean="0"/>
              <a:t>previsti</a:t>
            </a:r>
            <a:r>
              <a:rPr lang="en-US" dirty="0" smtClean="0"/>
              <a:t> dal PT per </a:t>
            </a:r>
            <a:r>
              <a:rPr lang="en-US" dirty="0" err="1" smtClean="0"/>
              <a:t>il</a:t>
            </a:r>
            <a:r>
              <a:rPr lang="en-US" dirty="0" smtClean="0"/>
              <a:t> 2018</a:t>
            </a:r>
          </a:p>
          <a:p>
            <a:pPr lvl="1"/>
            <a:r>
              <a:rPr lang="en-US" dirty="0" smtClean="0"/>
              <a:t>Di </a:t>
            </a:r>
            <a:r>
              <a:rPr lang="en-US" dirty="0" err="1" smtClean="0"/>
              <a:t>questi</a:t>
            </a:r>
            <a:r>
              <a:rPr lang="en-US" dirty="0" smtClean="0"/>
              <a:t> 29 </a:t>
            </a:r>
            <a:r>
              <a:rPr lang="en-US" dirty="0" err="1" smtClean="0"/>
              <a:t>complessivi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3 </a:t>
            </a:r>
            <a:r>
              <a:rPr lang="en-US" dirty="0" err="1" smtClean="0"/>
              <a:t>posti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stati</a:t>
            </a:r>
            <a:r>
              <a:rPr lang="en-US" dirty="0" smtClean="0"/>
              <a:t> </a:t>
            </a:r>
            <a:r>
              <a:rPr lang="en-US" dirty="0" err="1" smtClean="0"/>
              <a:t>deliberati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CD di </a:t>
            </a:r>
            <a:r>
              <a:rPr lang="en-US" dirty="0" err="1" smtClean="0"/>
              <a:t>luglio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idonei</a:t>
            </a:r>
            <a:r>
              <a:rPr lang="en-US" dirty="0" smtClean="0"/>
              <a:t> di </a:t>
            </a:r>
            <a:r>
              <a:rPr lang="en-US" dirty="0" err="1" smtClean="0"/>
              <a:t>concorsi</a:t>
            </a:r>
            <a:r>
              <a:rPr lang="en-US" dirty="0" smtClean="0"/>
              <a:t> a TD </a:t>
            </a:r>
          </a:p>
          <a:p>
            <a:pPr lvl="2"/>
            <a:r>
              <a:rPr lang="en-US" dirty="0" smtClean="0"/>
              <a:t>1 </a:t>
            </a:r>
            <a:r>
              <a:rPr lang="en-US" dirty="0" err="1" smtClean="0"/>
              <a:t>posto</a:t>
            </a:r>
            <a:r>
              <a:rPr lang="en-US" dirty="0" smtClean="0"/>
              <a:t> </a:t>
            </a:r>
            <a:r>
              <a:rPr lang="en-US" dirty="0" err="1" smtClean="0"/>
              <a:t>deliberato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CD di </a:t>
            </a:r>
            <a:r>
              <a:rPr lang="en-US" dirty="0" err="1" smtClean="0"/>
              <a:t>giugno</a:t>
            </a:r>
            <a:r>
              <a:rPr lang="en-US" dirty="0" smtClean="0"/>
              <a:t> per Roma3</a:t>
            </a:r>
          </a:p>
          <a:p>
            <a:pPr lvl="2"/>
            <a:r>
              <a:rPr lang="en-US" dirty="0" smtClean="0"/>
              <a:t>1 </a:t>
            </a:r>
            <a:r>
              <a:rPr lang="en-US" dirty="0" err="1" smtClean="0"/>
              <a:t>posto</a:t>
            </a:r>
            <a:r>
              <a:rPr lang="en-US" dirty="0" smtClean="0"/>
              <a:t> a Bari per un </a:t>
            </a:r>
            <a:r>
              <a:rPr lang="en-US" dirty="0" err="1" smtClean="0"/>
              <a:t>cofinanziamento</a:t>
            </a:r>
            <a:endParaRPr lang="en-US" dirty="0" smtClean="0"/>
          </a:p>
          <a:p>
            <a:pPr lvl="2"/>
            <a:r>
              <a:rPr lang="en-US" dirty="0" smtClean="0"/>
              <a:t>2 </a:t>
            </a:r>
            <a:r>
              <a:rPr lang="en-US" dirty="0" err="1" smtClean="0"/>
              <a:t>stabilizzandi</a:t>
            </a:r>
            <a:r>
              <a:rPr lang="en-US" dirty="0" smtClean="0"/>
              <a:t> </a:t>
            </a:r>
            <a:r>
              <a:rPr lang="en-US" dirty="0" err="1" smtClean="0"/>
              <a:t>lavoreranno</a:t>
            </a:r>
            <a:r>
              <a:rPr lang="en-US" dirty="0" smtClean="0"/>
              <a:t> per </a:t>
            </a:r>
            <a:r>
              <a:rPr lang="en-US" dirty="0" err="1" smtClean="0"/>
              <a:t>il</a:t>
            </a:r>
            <a:r>
              <a:rPr lang="en-US" dirty="0" smtClean="0"/>
              <a:t> SI</a:t>
            </a:r>
          </a:p>
          <a:p>
            <a:pPr lvl="2"/>
            <a:r>
              <a:rPr lang="en-US" dirty="0" smtClean="0"/>
              <a:t>3 </a:t>
            </a:r>
            <a:r>
              <a:rPr lang="en-US" dirty="0" err="1" smtClean="0"/>
              <a:t>posti</a:t>
            </a:r>
            <a:r>
              <a:rPr lang="en-US" dirty="0" smtClean="0"/>
              <a:t> in AC (2 con profile </a:t>
            </a:r>
            <a:r>
              <a:rPr lang="en-US" dirty="0" err="1" smtClean="0"/>
              <a:t>informatico</a:t>
            </a:r>
            <a:r>
              <a:rPr lang="en-US" dirty="0" smtClean="0"/>
              <a:t> – 1 </a:t>
            </a:r>
            <a:r>
              <a:rPr lang="en-US" dirty="0" err="1" smtClean="0"/>
              <a:t>fondi</a:t>
            </a:r>
            <a:r>
              <a:rPr lang="en-US" dirty="0" smtClean="0"/>
              <a:t> </a:t>
            </a:r>
            <a:r>
              <a:rPr lang="en-US" dirty="0" err="1" smtClean="0"/>
              <a:t>esterni</a:t>
            </a:r>
            <a:r>
              <a:rPr lang="en-US" dirty="0" smtClean="0"/>
              <a:t>)</a:t>
            </a:r>
            <a:endParaRPr lang="it-IT" dirty="0"/>
          </a:p>
          <a:p>
            <a:pPr lvl="1"/>
            <a:r>
              <a:rPr lang="en-US" dirty="0" smtClean="0"/>
              <a:t>Si </a:t>
            </a:r>
            <a:r>
              <a:rPr lang="en-US" dirty="0" err="1" smtClean="0"/>
              <a:t>aggiunge</a:t>
            </a:r>
            <a:r>
              <a:rPr lang="en-US" dirty="0" smtClean="0"/>
              <a:t> un </a:t>
            </a:r>
            <a:r>
              <a:rPr lang="en-US" dirty="0" err="1" smtClean="0"/>
              <a:t>posto</a:t>
            </a:r>
            <a:r>
              <a:rPr lang="en-US" dirty="0" smtClean="0"/>
              <a:t> da PT a </a:t>
            </a:r>
            <a:r>
              <a:rPr lang="en-US" dirty="0" err="1" smtClean="0"/>
              <a:t>Padova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porta a 30 le </a:t>
            </a:r>
            <a:r>
              <a:rPr lang="en-US" dirty="0" err="1" smtClean="0"/>
              <a:t>posizioni</a:t>
            </a:r>
            <a:r>
              <a:rPr lang="en-US" dirty="0" smtClean="0"/>
              <a:t> da </a:t>
            </a:r>
            <a:r>
              <a:rPr lang="en-US" dirty="0" err="1" smtClean="0"/>
              <a:t>Tecnologo</a:t>
            </a:r>
            <a:r>
              <a:rPr lang="en-US" dirty="0" smtClean="0"/>
              <a:t> </a:t>
            </a:r>
            <a:r>
              <a:rPr lang="en-US" dirty="0" err="1" smtClean="0"/>
              <a:t>portando</a:t>
            </a:r>
            <a:r>
              <a:rPr lang="en-US" dirty="0" smtClean="0"/>
              <a:t> </a:t>
            </a:r>
            <a:r>
              <a:rPr lang="en-US" dirty="0" err="1" smtClean="0"/>
              <a:t>quindi</a:t>
            </a:r>
            <a:r>
              <a:rPr lang="en-US" dirty="0" smtClean="0"/>
              <a:t> a 10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posti</a:t>
            </a:r>
            <a:r>
              <a:rPr lang="en-US" dirty="0" smtClean="0"/>
              <a:t> </a:t>
            </a:r>
            <a:r>
              <a:rPr lang="en-US" dirty="0" err="1" smtClean="0"/>
              <a:t>relativi</a:t>
            </a:r>
            <a:r>
              <a:rPr lang="en-US" dirty="0" smtClean="0"/>
              <a:t> al PT2018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questi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aggiungeranno</a:t>
            </a:r>
            <a:r>
              <a:rPr lang="en-US" dirty="0" smtClean="0"/>
              <a:t> 29 </a:t>
            </a:r>
            <a:r>
              <a:rPr lang="en-US" dirty="0" err="1" smtClean="0"/>
              <a:t>posti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2019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277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Richiesta</a:t>
            </a:r>
            <a:r>
              <a:rPr lang="en-US" dirty="0" smtClean="0"/>
              <a:t> </a:t>
            </a:r>
            <a:r>
              <a:rPr lang="en-US" dirty="0" err="1" smtClean="0"/>
              <a:t>assegnazione</a:t>
            </a:r>
            <a:r>
              <a:rPr lang="en-US" dirty="0" smtClean="0"/>
              <a:t> </a:t>
            </a:r>
            <a:r>
              <a:rPr lang="en-US" dirty="0" err="1" smtClean="0"/>
              <a:t>posti</a:t>
            </a:r>
            <a:r>
              <a:rPr lang="en-US" dirty="0" smtClean="0"/>
              <a:t> </a:t>
            </a:r>
            <a:r>
              <a:rPr lang="en-US" dirty="0" err="1" smtClean="0"/>
              <a:t>tecnologi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 chiesto che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nella programmazione dei posti i direttori valutino eventuali passaggi di tecnici e amministrativi con laurea che possono passare a tecnologo; questo comporta un delta nel budget ma consente una valorizzazione professionale importante laddove la persona già svolga mansioni superiori.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Presidente è d’accordo con questa proposta, ma ritiene sia compito dei direttori far emergere le esigenze delle loro strutture per questo.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3887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76200"/>
            <a:ext cx="7704667" cy="761999"/>
          </a:xfrm>
        </p:spPr>
        <p:txBody>
          <a:bodyPr/>
          <a:lstStyle/>
          <a:p>
            <a:r>
              <a:rPr lang="it-IT" dirty="0" smtClean="0"/>
              <a:t>CD </a:t>
            </a:r>
            <a:r>
              <a:rPr lang="it-IT" dirty="0" smtClean="0"/>
              <a:t>GIUGNO </a:t>
            </a:r>
            <a:r>
              <a:rPr lang="it-IT" dirty="0" smtClean="0"/>
              <a:t>2018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057400"/>
            <a:ext cx="8009467" cy="3962400"/>
          </a:xfrm>
        </p:spPr>
        <p:txBody>
          <a:bodyPr>
            <a:normAutofit/>
          </a:bodyPr>
          <a:lstStyle/>
          <a:p>
            <a:r>
              <a:rPr lang="it-IT" b="1" dirty="0"/>
              <a:t>Relazione Fondi esterni – A. </a:t>
            </a:r>
            <a:r>
              <a:rPr lang="it-IT" b="1" dirty="0" err="1"/>
              <a:t>Staiano</a:t>
            </a:r>
            <a:endParaRPr lang="it-IT" b="1" dirty="0"/>
          </a:p>
          <a:p>
            <a:r>
              <a:rPr lang="it-IT" b="1" dirty="0"/>
              <a:t>Relazione L. </a:t>
            </a:r>
            <a:r>
              <a:rPr lang="it-IT" b="1" dirty="0" err="1"/>
              <a:t>Tomassetti</a:t>
            </a:r>
            <a:r>
              <a:rPr lang="it-IT" b="1" dirty="0"/>
              <a:t> – </a:t>
            </a:r>
            <a:r>
              <a:rPr lang="it-IT" b="1" dirty="0" err="1"/>
              <a:t>P.Lubrano</a:t>
            </a:r>
            <a:r>
              <a:rPr lang="it-IT" b="1" dirty="0"/>
              <a:t> su: Analisi degli indicatori ASN in SC02/A1 nel SSD FIS01</a:t>
            </a:r>
          </a:p>
          <a:p>
            <a:r>
              <a:rPr lang="it-IT" dirty="0"/>
              <a:t>Il Presidente comunica che la GE ha deciso di costituire un GdL per il disciplinare sul lavoro agile composto dal DG Quarta, Renato Carletti, Roberto Gomezel, Alberto Masoni e Pierluigi Campana. </a:t>
            </a:r>
            <a:endParaRPr lang="it-IT" dirty="0" smtClean="0"/>
          </a:p>
          <a:p>
            <a:r>
              <a:rPr lang="en-US" dirty="0" err="1" smtClean="0"/>
              <a:t>Stabilizzazioni</a:t>
            </a:r>
            <a:endParaRPr lang="en-US" dirty="0" smtClean="0"/>
          </a:p>
          <a:p>
            <a:r>
              <a:rPr lang="en-US" dirty="0" err="1" smtClean="0"/>
              <a:t>Salario</a:t>
            </a:r>
            <a:r>
              <a:rPr lang="en-US" dirty="0" smtClean="0"/>
              <a:t> </a:t>
            </a:r>
            <a:r>
              <a:rPr lang="en-US" dirty="0" err="1" smtClean="0"/>
              <a:t>accessorio</a:t>
            </a:r>
            <a:endParaRPr lang="en-US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9468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228601"/>
            <a:ext cx="7704667" cy="838199"/>
          </a:xfrm>
        </p:spPr>
        <p:txBody>
          <a:bodyPr/>
          <a:lstStyle/>
          <a:p>
            <a:r>
              <a:rPr lang="it-IT" dirty="0" smtClean="0"/>
              <a:t>CD </a:t>
            </a:r>
            <a:r>
              <a:rPr lang="it-IT" dirty="0" smtClean="0"/>
              <a:t>LUGLIO </a:t>
            </a:r>
            <a:r>
              <a:rPr lang="it-IT" dirty="0" smtClean="0"/>
              <a:t>2018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905000"/>
            <a:ext cx="7704667" cy="4038600"/>
          </a:xfrm>
        </p:spPr>
        <p:txBody>
          <a:bodyPr>
            <a:normAutofit fontScale="85000" lnSpcReduction="20000"/>
          </a:bodyPr>
          <a:lstStyle/>
          <a:p>
            <a:r>
              <a:rPr lang="it-IT" b="1" dirty="0"/>
              <a:t>Relazione S. Bianco su: Proposta LODES al GSF-OCSE e attività Open Access</a:t>
            </a:r>
          </a:p>
          <a:p>
            <a:r>
              <a:rPr lang="it-IT" b="1" dirty="0"/>
              <a:t>E. Ronconi: definizione dell'organizzazione dell'INFN in relazione alla nuova disciplina sul trattamento dei dati </a:t>
            </a:r>
            <a:r>
              <a:rPr lang="it-IT" b="1" dirty="0" smtClean="0"/>
              <a:t>personali – delibera approvata nel CD di luglio</a:t>
            </a:r>
          </a:p>
          <a:p>
            <a:r>
              <a:rPr lang="en-US" b="1" dirty="0" err="1" smtClean="0"/>
              <a:t>Delibere</a:t>
            </a:r>
            <a:r>
              <a:rPr lang="en-US" b="1" dirty="0" smtClean="0"/>
              <a:t> </a:t>
            </a:r>
            <a:r>
              <a:rPr lang="en-US" b="1" dirty="0" err="1" smtClean="0"/>
              <a:t>stabilizzazioni</a:t>
            </a:r>
            <a:r>
              <a:rPr lang="en-US" b="1" dirty="0" smtClean="0"/>
              <a:t> – TART – 170 </a:t>
            </a:r>
            <a:r>
              <a:rPr lang="en-US" b="1" dirty="0" err="1" smtClean="0"/>
              <a:t>persone</a:t>
            </a:r>
            <a:r>
              <a:rPr lang="en-US" b="1" dirty="0" smtClean="0"/>
              <a:t> -1 </a:t>
            </a:r>
            <a:r>
              <a:rPr lang="en-US" b="1" dirty="0" err="1" smtClean="0"/>
              <a:t>ottobre</a:t>
            </a:r>
            <a:r>
              <a:rPr lang="en-US" b="1" dirty="0" smtClean="0"/>
              <a:t> </a:t>
            </a:r>
            <a:r>
              <a:rPr lang="en-US" b="1" dirty="0" err="1" smtClean="0"/>
              <a:t>assunzioni</a:t>
            </a:r>
            <a:endParaRPr lang="en-US" b="1" dirty="0" smtClean="0"/>
          </a:p>
          <a:p>
            <a:r>
              <a:rPr lang="en-US" b="1" dirty="0" smtClean="0"/>
              <a:t>Art.54 </a:t>
            </a:r>
            <a:r>
              <a:rPr lang="en-US" b="1" dirty="0" err="1" smtClean="0"/>
              <a:t>Masiero</a:t>
            </a:r>
            <a:r>
              <a:rPr lang="en-US" b="1" dirty="0" smtClean="0"/>
              <a:t>: </a:t>
            </a:r>
            <a:r>
              <a:rPr lang="en-US" dirty="0" smtClean="0"/>
              <a:t>ho </a:t>
            </a:r>
            <a:r>
              <a:rPr lang="en-US" dirty="0" err="1" smtClean="0"/>
              <a:t>richiesto</a:t>
            </a:r>
            <a:r>
              <a:rPr lang="en-US" dirty="0" smtClean="0"/>
              <a:t> </a:t>
            </a:r>
            <a:r>
              <a:rPr lang="it-IT" dirty="0" smtClean="0"/>
              <a:t>perché </a:t>
            </a:r>
            <a:r>
              <a:rPr lang="it-IT" dirty="0"/>
              <a:t>non venga applicato  l’art. 90 del nuovo CCNL 2016-2018 che consente di disporre di un fondo specifico su Fondo ordinario per la progressione prevista </a:t>
            </a:r>
            <a:r>
              <a:rPr lang="it-IT" dirty="0" smtClean="0"/>
              <a:t>dall’art.54.</a:t>
            </a:r>
          </a:p>
          <a:p>
            <a:pPr lvl="1"/>
            <a:r>
              <a:rPr lang="it-IT" dirty="0" smtClean="0"/>
              <a:t>Il </a:t>
            </a:r>
            <a:r>
              <a:rPr lang="it-IT" dirty="0"/>
              <a:t>prof. Masiero risponde che approfondirà con Renato Carletti questa possibilità</a:t>
            </a:r>
            <a:r>
              <a:rPr lang="it-IT" dirty="0" smtClean="0"/>
              <a:t>.</a:t>
            </a:r>
          </a:p>
          <a:p>
            <a:r>
              <a:rPr lang="it-IT" dirty="0"/>
              <a:t>Piano Performance; mi astengo ricordando che ancora una volta arriva in approvazione senza aver avuto il tempo di consultarlo  e chiedo sia messo a </a:t>
            </a:r>
            <a:r>
              <a:rPr lang="it-IT" dirty="0" smtClean="0"/>
              <a:t>verbale</a:t>
            </a:r>
            <a:r>
              <a:rPr lang="it-IT" dirty="0"/>
              <a:t>. Si astiene anche Passeri, La Rana e Petrillo.</a:t>
            </a:r>
          </a:p>
          <a:p>
            <a:pPr lvl="1"/>
            <a:endParaRPr lang="it-IT" dirty="0"/>
          </a:p>
          <a:p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2834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Telelavoro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981200"/>
            <a:ext cx="7704667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commissione</a:t>
            </a:r>
            <a:r>
              <a:rPr lang="en-US" dirty="0" smtClean="0"/>
              <a:t> </a:t>
            </a:r>
            <a:r>
              <a:rPr lang="en-US" dirty="0" err="1" smtClean="0"/>
              <a:t>preposta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valutazione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domande</a:t>
            </a:r>
            <a:r>
              <a:rPr lang="en-US" dirty="0" smtClean="0"/>
              <a:t> ha </a:t>
            </a:r>
            <a:r>
              <a:rPr lang="en-US" dirty="0" err="1" smtClean="0"/>
              <a:t>inserito</a:t>
            </a:r>
            <a:r>
              <a:rPr lang="en-US" dirty="0" smtClean="0"/>
              <a:t> </a:t>
            </a:r>
            <a:r>
              <a:rPr lang="en-US" dirty="0" err="1" smtClean="0"/>
              <a:t>modifiche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documento</a:t>
            </a:r>
            <a:r>
              <a:rPr lang="en-US" dirty="0" smtClean="0"/>
              <a:t> </a:t>
            </a:r>
            <a:r>
              <a:rPr lang="en-US" dirty="0" err="1" smtClean="0"/>
              <a:t>proposto</a:t>
            </a:r>
            <a:r>
              <a:rPr lang="en-US" dirty="0" smtClean="0"/>
              <a:t> da </a:t>
            </a:r>
            <a:r>
              <a:rPr lang="en-US" dirty="0" err="1" smtClean="0"/>
              <a:t>sottoporre</a:t>
            </a:r>
            <a:r>
              <a:rPr lang="en-US" dirty="0" smtClean="0"/>
              <a:t> poi a CUG e </a:t>
            </a:r>
            <a:r>
              <a:rPr lang="en-US" dirty="0" err="1" smtClean="0"/>
              <a:t>Sindacati</a:t>
            </a:r>
            <a:endParaRPr lang="en-US" dirty="0" smtClean="0"/>
          </a:p>
          <a:p>
            <a:r>
              <a:rPr lang="en-US" dirty="0" err="1" smtClean="0"/>
              <a:t>Proposta</a:t>
            </a:r>
            <a:r>
              <a:rPr lang="en-US" dirty="0" smtClean="0"/>
              <a:t> di </a:t>
            </a:r>
            <a:r>
              <a:rPr lang="en-US" dirty="0" err="1" smtClean="0"/>
              <a:t>portarlo</a:t>
            </a:r>
            <a:r>
              <a:rPr lang="en-US" dirty="0" smtClean="0"/>
              <a:t> </a:t>
            </a:r>
            <a:r>
              <a:rPr lang="en-US" dirty="0" err="1" smtClean="0"/>
              <a:t>all’incontro</a:t>
            </a:r>
            <a:r>
              <a:rPr lang="en-US" dirty="0" smtClean="0"/>
              <a:t> del 17 </a:t>
            </a:r>
            <a:r>
              <a:rPr lang="en-US" dirty="0" err="1" smtClean="0"/>
              <a:t>settembre</a:t>
            </a:r>
            <a:r>
              <a:rPr lang="en-US" dirty="0"/>
              <a:t> </a:t>
            </a:r>
            <a:r>
              <a:rPr lang="en-US" dirty="0" smtClean="0"/>
              <a:t>con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Sindacati</a:t>
            </a:r>
            <a:r>
              <a:rPr lang="en-US" dirty="0" smtClean="0"/>
              <a:t>; </a:t>
            </a:r>
            <a:r>
              <a:rPr lang="en-US" dirty="0" err="1" smtClean="0"/>
              <a:t>principali</a:t>
            </a:r>
            <a:r>
              <a:rPr lang="en-US" dirty="0" smtClean="0"/>
              <a:t> </a:t>
            </a:r>
            <a:r>
              <a:rPr lang="en-US" dirty="0" err="1" smtClean="0"/>
              <a:t>punti</a:t>
            </a:r>
            <a:r>
              <a:rPr lang="en-US" dirty="0" smtClean="0"/>
              <a:t> </a:t>
            </a:r>
            <a:r>
              <a:rPr lang="en-US" dirty="0" err="1" smtClean="0"/>
              <a:t>modificati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Il </a:t>
            </a:r>
            <a:r>
              <a:rPr lang="en-US" dirty="0" err="1" smtClean="0"/>
              <a:t>disciplinare</a:t>
            </a:r>
            <a:r>
              <a:rPr lang="en-US" dirty="0" smtClean="0"/>
              <a:t> </a:t>
            </a:r>
            <a:r>
              <a:rPr lang="en-US" dirty="0" err="1" smtClean="0"/>
              <a:t>riformula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processo</a:t>
            </a:r>
            <a:r>
              <a:rPr lang="en-US" dirty="0" smtClean="0"/>
              <a:t> di </a:t>
            </a:r>
            <a:r>
              <a:rPr lang="en-US" dirty="0" err="1" smtClean="0"/>
              <a:t>sottomission</a:t>
            </a:r>
            <a:r>
              <a:rPr lang="en-US" dirty="0" err="1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richiesta</a:t>
            </a:r>
            <a:r>
              <a:rPr lang="en-US" dirty="0" smtClean="0"/>
              <a:t> come era </a:t>
            </a:r>
            <a:r>
              <a:rPr lang="en-US" dirty="0" err="1" smtClean="0"/>
              <a:t>stata</a:t>
            </a:r>
            <a:r>
              <a:rPr lang="en-US" dirty="0" smtClean="0"/>
              <a:t> </a:t>
            </a:r>
            <a:r>
              <a:rPr lang="en-US" dirty="0" err="1" smtClean="0"/>
              <a:t>formulata</a:t>
            </a:r>
            <a:r>
              <a:rPr lang="en-US" dirty="0" smtClean="0"/>
              <a:t> </a:t>
            </a:r>
            <a:r>
              <a:rPr lang="en-US" dirty="0" err="1" smtClean="0"/>
              <a:t>nell’ultima</a:t>
            </a:r>
            <a:r>
              <a:rPr lang="en-US" dirty="0" smtClean="0"/>
              <a:t> </a:t>
            </a:r>
            <a:r>
              <a:rPr lang="en-US" dirty="0" err="1" smtClean="0"/>
              <a:t>circolare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ha </a:t>
            </a:r>
            <a:r>
              <a:rPr lang="en-US" dirty="0" err="1" smtClean="0"/>
              <a:t>permesso</a:t>
            </a:r>
            <a:r>
              <a:rPr lang="en-US" dirty="0" smtClean="0"/>
              <a:t> un </a:t>
            </a:r>
            <a:r>
              <a:rPr lang="en-US" dirty="0" err="1" smtClean="0"/>
              <a:t>risparmio</a:t>
            </a:r>
            <a:r>
              <a:rPr lang="en-US" dirty="0" smtClean="0"/>
              <a:t> di 3 </a:t>
            </a:r>
            <a:r>
              <a:rPr lang="en-US" dirty="0" err="1" smtClean="0"/>
              <a:t>mesi</a:t>
            </a:r>
            <a:r>
              <a:rPr lang="en-US" dirty="0" smtClean="0"/>
              <a:t> </a:t>
            </a:r>
            <a:r>
              <a:rPr lang="en-US" dirty="0" err="1" smtClean="0"/>
              <a:t>rispetto</a:t>
            </a:r>
            <a:r>
              <a:rPr lang="en-US" dirty="0" smtClean="0"/>
              <a:t> al </a:t>
            </a:r>
            <a:r>
              <a:rPr lang="en-US" dirty="0" err="1" smtClean="0"/>
              <a:t>passato</a:t>
            </a:r>
            <a:endParaRPr lang="en-US" dirty="0" smtClean="0"/>
          </a:p>
          <a:p>
            <a:pPr lvl="1"/>
            <a:r>
              <a:rPr lang="en-US" dirty="0" smtClean="0"/>
              <a:t>Si è </a:t>
            </a:r>
            <a:r>
              <a:rPr lang="en-US" dirty="0" err="1" smtClean="0"/>
              <a:t>tol</a:t>
            </a:r>
            <a:r>
              <a:rPr lang="en-US" dirty="0" err="1" smtClean="0"/>
              <a:t>to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divieto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sede</a:t>
            </a:r>
            <a:r>
              <a:rPr lang="en-US" dirty="0" smtClean="0"/>
              <a:t> </a:t>
            </a:r>
            <a:r>
              <a:rPr lang="en-US" dirty="0" err="1" smtClean="0"/>
              <a:t>fuori</a:t>
            </a:r>
            <a:r>
              <a:rPr lang="en-US" dirty="0" smtClean="0"/>
              <a:t> del </a:t>
            </a:r>
            <a:r>
              <a:rPr lang="en-US" dirty="0" err="1" smtClean="0"/>
              <a:t>territorio</a:t>
            </a:r>
            <a:r>
              <a:rPr lang="en-US" dirty="0" smtClean="0"/>
              <a:t> </a:t>
            </a:r>
            <a:r>
              <a:rPr lang="en-US" dirty="0" err="1" smtClean="0"/>
              <a:t>nazionale</a:t>
            </a:r>
            <a:endParaRPr lang="en-US" dirty="0" smtClean="0"/>
          </a:p>
          <a:p>
            <a:pPr lvl="1"/>
            <a:r>
              <a:rPr lang="en-US" dirty="0" err="1" smtClean="0"/>
              <a:t>Modifica</a:t>
            </a:r>
            <a:r>
              <a:rPr lang="en-US" dirty="0" smtClean="0"/>
              <a:t> </a:t>
            </a:r>
            <a:r>
              <a:rPr lang="en-US" dirty="0" err="1" smtClean="0"/>
              <a:t>parametri</a:t>
            </a:r>
            <a:r>
              <a:rPr lang="en-US" dirty="0" smtClean="0"/>
              <a:t> cure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familiari</a:t>
            </a:r>
            <a:r>
              <a:rPr lang="en-US" dirty="0" smtClean="0"/>
              <a:t> </a:t>
            </a:r>
            <a:r>
              <a:rPr lang="en-US" dirty="0" err="1" smtClean="0"/>
              <a:t>consentendo</a:t>
            </a:r>
            <a:r>
              <a:rPr lang="en-US" dirty="0" smtClean="0"/>
              <a:t> la </a:t>
            </a:r>
            <a:r>
              <a:rPr lang="en-US" dirty="0" err="1" smtClean="0"/>
              <a:t>valutazion</a:t>
            </a:r>
            <a:r>
              <a:rPr lang="en-US" dirty="0" err="1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fino</a:t>
            </a:r>
            <a:r>
              <a:rPr lang="en-US" dirty="0" smtClean="0"/>
              <a:t> a un Massimo di 3 </a:t>
            </a:r>
            <a:r>
              <a:rPr lang="en-US" dirty="0" err="1" smtClean="0"/>
              <a:t>eventi</a:t>
            </a:r>
            <a:r>
              <a:rPr lang="en-US" dirty="0" smtClean="0"/>
              <a:t> con </a:t>
            </a:r>
            <a:r>
              <a:rPr lang="en-US" dirty="0" err="1" smtClean="0"/>
              <a:t>punteggi</a:t>
            </a:r>
            <a:r>
              <a:rPr lang="en-US" dirty="0" smtClean="0"/>
              <a:t> </a:t>
            </a:r>
            <a:r>
              <a:rPr lang="en-US" dirty="0" err="1" smtClean="0"/>
              <a:t>decrecenti</a:t>
            </a:r>
            <a:r>
              <a:rPr lang="en-US" dirty="0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874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working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GdL per il disciplinare sul lavoro agile composto dal DG Quarta, Renato Carletti</a:t>
            </a:r>
            <a:r>
              <a:rPr lang="it-IT" dirty="0" smtClean="0"/>
              <a:t>,</a:t>
            </a:r>
            <a:r>
              <a:rPr lang="it-IT" dirty="0"/>
              <a:t> Pierluigi </a:t>
            </a:r>
            <a:r>
              <a:rPr lang="it-IT" dirty="0" smtClean="0"/>
              <a:t>Campana, </a:t>
            </a:r>
            <a:r>
              <a:rPr lang="it-IT" dirty="0"/>
              <a:t>Roberto Gomezel, Alberto Masoni </a:t>
            </a:r>
            <a:r>
              <a:rPr lang="it-IT" dirty="0" smtClean="0"/>
              <a:t>e </a:t>
            </a:r>
            <a:r>
              <a:rPr lang="it-IT" smtClean="0"/>
              <a:t>Roberto Pellegrini.</a:t>
            </a:r>
            <a:endParaRPr lang="it-IT" dirty="0" smtClean="0"/>
          </a:p>
          <a:p>
            <a:r>
              <a:rPr lang="en-US" dirty="0" smtClean="0"/>
              <a:t>Prima </a:t>
            </a:r>
            <a:r>
              <a:rPr lang="en-US" dirty="0" err="1" smtClean="0"/>
              <a:t>riunione</a:t>
            </a:r>
            <a:r>
              <a:rPr lang="en-US" dirty="0" smtClean="0"/>
              <a:t> skype 24 </a:t>
            </a:r>
            <a:r>
              <a:rPr lang="en-US" dirty="0" err="1" smtClean="0"/>
              <a:t>luglio</a:t>
            </a:r>
            <a:r>
              <a:rPr lang="en-US" dirty="0" smtClean="0"/>
              <a:t> </a:t>
            </a:r>
            <a:r>
              <a:rPr lang="en-US" dirty="0" err="1" smtClean="0"/>
              <a:t>scorso</a:t>
            </a:r>
            <a:r>
              <a:rPr lang="en-US" dirty="0" smtClean="0"/>
              <a:t> – </a:t>
            </a:r>
            <a:r>
              <a:rPr lang="en-US" dirty="0" err="1" smtClean="0"/>
              <a:t>individuato</a:t>
            </a:r>
            <a:r>
              <a:rPr lang="en-US" dirty="0" smtClean="0"/>
              <a:t> </a:t>
            </a:r>
            <a:r>
              <a:rPr lang="en-US" dirty="0" err="1" smtClean="0"/>
              <a:t>percorso</a:t>
            </a:r>
            <a:r>
              <a:rPr lang="en-US" dirty="0" smtClean="0"/>
              <a:t> </a:t>
            </a:r>
          </a:p>
          <a:p>
            <a:r>
              <a:rPr lang="it-IT" dirty="0" smtClean="0"/>
              <a:t>Programmato un </a:t>
            </a:r>
            <a:r>
              <a:rPr lang="it-IT" dirty="0"/>
              <a:t>incontro </a:t>
            </a:r>
            <a:r>
              <a:rPr lang="it-IT" dirty="0" smtClean="0"/>
              <a:t>GdL con </a:t>
            </a:r>
            <a:r>
              <a:rPr lang="it-IT" dirty="0"/>
              <a:t>l’esperto della </a:t>
            </a:r>
            <a:r>
              <a:rPr lang="it-IT" dirty="0" smtClean="0"/>
              <a:t>SNA (Scuola Nazionale Amministrazione) </a:t>
            </a:r>
            <a:r>
              <a:rPr lang="it-IT" dirty="0"/>
              <a:t>che </a:t>
            </a:r>
            <a:r>
              <a:rPr lang="it-IT" dirty="0" smtClean="0"/>
              <a:t>ci farà </a:t>
            </a:r>
            <a:r>
              <a:rPr lang="it-IT" dirty="0"/>
              <a:t>un quadro dello </a:t>
            </a:r>
            <a:r>
              <a:rPr lang="it-IT" dirty="0" err="1"/>
              <a:t>smart</a:t>
            </a:r>
            <a:r>
              <a:rPr lang="it-IT" dirty="0"/>
              <a:t> </a:t>
            </a:r>
            <a:r>
              <a:rPr lang="it-IT" dirty="0" err="1" smtClean="0"/>
              <a:t>working</a:t>
            </a:r>
            <a:r>
              <a:rPr lang="it-IT" dirty="0" smtClean="0"/>
              <a:t> – 3 ottobre 2018 in Presidenza</a:t>
            </a:r>
          </a:p>
          <a:p>
            <a:r>
              <a:rPr lang="en-US" dirty="0" err="1" smtClean="0"/>
              <a:t>Predisposto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ALFRESCO </a:t>
            </a:r>
            <a:r>
              <a:rPr lang="en-US" dirty="0" err="1" smtClean="0"/>
              <a:t>spazio</a:t>
            </a:r>
            <a:r>
              <a:rPr lang="en-US" dirty="0" smtClean="0"/>
              <a:t> per la </a:t>
            </a:r>
            <a:r>
              <a:rPr lang="en-US" dirty="0" err="1" smtClean="0"/>
              <a:t>documentazione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contiene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la nostra </a:t>
            </a:r>
            <a:r>
              <a:rPr lang="en-US" dirty="0" err="1" smtClean="0"/>
              <a:t>proposta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lavoro</a:t>
            </a:r>
            <a:r>
              <a:rPr lang="en-US" dirty="0" smtClean="0"/>
              <a:t> agile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44176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1521</TotalTime>
  <Words>518</Words>
  <Application>Microsoft Office PowerPoint</Application>
  <PresentationFormat>On-screen Show (4:3)</PresentationFormat>
  <Paragraphs>52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Gill Sans MT</vt:lpstr>
      <vt:lpstr>Times New Roman</vt:lpstr>
      <vt:lpstr>Gallery</vt:lpstr>
      <vt:lpstr>Comunicazioni</vt:lpstr>
      <vt:lpstr>Nuove elezioni rappresentanti</vt:lpstr>
      <vt:lpstr>Disciplinare missioni</vt:lpstr>
      <vt:lpstr>Assegnazione POSTI TECNOLOGI</vt:lpstr>
      <vt:lpstr>Richiesta assegnazione posti tecnologi</vt:lpstr>
      <vt:lpstr>CD GIUGNO 2018</vt:lpstr>
      <vt:lpstr>CD LUGLIO 2018</vt:lpstr>
      <vt:lpstr>Telelavoro</vt:lpstr>
      <vt:lpstr>Smart working</vt:lpstr>
    </vt:vector>
  </TitlesOfParts>
  <Company>Sezione di Trieste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Comunicazioni</dc:title>
  <dc:creator>Roberto Gomezel</dc:creator>
  <cp:lastModifiedBy>Roberto Gomezel</cp:lastModifiedBy>
  <cp:revision>513</cp:revision>
  <dcterms:created xsi:type="dcterms:W3CDTF">2015-09-22T11:25:38Z</dcterms:created>
  <dcterms:modified xsi:type="dcterms:W3CDTF">2018-09-17T12:26:08Z</dcterms:modified>
</cp:coreProperties>
</file>