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306" r:id="rId4"/>
    <p:sldId id="327" r:id="rId5"/>
    <p:sldId id="329" r:id="rId6"/>
    <p:sldId id="328" r:id="rId7"/>
    <p:sldId id="330" r:id="rId8"/>
    <p:sldId id="331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 Grancagnolo" initials="FG" lastIdx="1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8FFFF"/>
    <a:srgbClr val="66FFFF"/>
    <a:srgbClr val="00FFFF"/>
    <a:srgbClr val="FFCC66"/>
    <a:srgbClr val="000000"/>
    <a:srgbClr val="FF00FF"/>
    <a:srgbClr val="CC0099"/>
    <a:srgbClr val="FF0080"/>
    <a:srgbClr val="3AFF31"/>
    <a:srgbClr val="6FC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42" autoAdjust="0"/>
    <p:restoredTop sz="94670" autoAdjust="0"/>
  </p:normalViewPr>
  <p:slideViewPr>
    <p:cSldViewPr>
      <p:cViewPr varScale="1">
        <p:scale>
          <a:sx n="188" d="100"/>
          <a:sy n="188" d="100"/>
        </p:scale>
        <p:origin x="-120" y="-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64"/>
    </p:cViewPr>
  </p:sorterViewPr>
  <p:notesViewPr>
    <p:cSldViewPr snapToGrid="0" snapToObjects="1">
      <p:cViewPr varScale="1">
        <p:scale>
          <a:sx n="145" d="100"/>
          <a:sy n="145" d="100"/>
        </p:scale>
        <p:origin x="-5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6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1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3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34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33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E297-E0CF-BA4E-8DA1-6EEB576E40BC}" type="datetime1">
              <a:rPr lang="en-US" smtClean="0"/>
              <a:t>13/07/18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0C23-02E7-8344-9A61-9719E821C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8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7A26-6446-CB46-985A-856E2B3461FA}" type="datetime1">
              <a:rPr lang="en-US" smtClean="0"/>
              <a:t>13/07/18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1D7A-FFC1-2B4C-9A2B-354BF4BA14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28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9719"/>
            <a:ext cx="7772400" cy="1166813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0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4686300"/>
            <a:ext cx="23622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43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6ECCFBFD-D872-A945-B6D8-B2F3675567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9DE1-D0A2-7E43-9BBA-D46161614A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9773"/>
            <a:ext cx="2000250" cy="4492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9773"/>
            <a:ext cx="5848350" cy="4492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35E4-AC57-2B4F-B055-D6E6FC438D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7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118F-2228-8843-9CF5-8CFF5AB08E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82490-0BA5-4F49-B907-B96287552A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2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9243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9243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DD3B-ED38-D34F-8172-5AB8C58FA0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4AD2-977A-244C-8712-D297B1978F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4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4D750-5D05-304D-B72C-3226C1FA06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2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DFF93-95B6-CE4A-81F4-139C6541E3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298AE-A961-684B-9EE5-E88AF426F6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516E-8976-D844-BCDD-1548D27DBA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9773"/>
            <a:ext cx="8001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00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it-IT" smtClean="0"/>
              <a:t>26/07/18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dirty="0" smtClean="0"/>
              <a:t>FG - IDEA DC beam test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17C96D-40CF-1D4E-ABA2-4020206D94D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omments" Target="../comments/commen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2209800"/>
          </a:xfrm>
        </p:spPr>
        <p:txBody>
          <a:bodyPr/>
          <a:lstStyle/>
          <a:p>
            <a:r>
              <a:rPr lang="en-US" altLang="it-IT" sz="5400" b="1" dirty="0" smtClean="0">
                <a:solidFill>
                  <a:srgbClr val="9EDBFF"/>
                </a:solidFill>
              </a:rPr>
              <a:t>IDEA Drift Camber</a:t>
            </a:r>
            <a:br>
              <a:rPr lang="en-US" altLang="it-IT" sz="5400" b="1" dirty="0" smtClean="0">
                <a:solidFill>
                  <a:srgbClr val="9EDBFF"/>
                </a:solidFill>
              </a:rPr>
            </a:br>
            <a:r>
              <a:rPr lang="en-US" altLang="it-IT" sz="3600" b="1" dirty="0" smtClean="0">
                <a:solidFill>
                  <a:srgbClr val="9EDBFF"/>
                </a:solidFill>
              </a:rPr>
              <a:t>beam test</a:t>
            </a:r>
            <a:endParaRPr lang="en-US" dirty="0">
              <a:solidFill>
                <a:srgbClr val="9EDB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52750"/>
            <a:ext cx="67818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F. Grancagnolo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INFN – Lecce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b="1" dirty="0" smtClean="0"/>
          </a:p>
          <a:p>
            <a:pPr>
              <a:lnSpc>
                <a:spcPct val="80000"/>
              </a:lnSpc>
            </a:pPr>
            <a:r>
              <a:rPr lang="it-IT" altLang="it-IT" sz="2000" dirty="0" smtClean="0"/>
              <a:t>26</a:t>
            </a:r>
            <a:r>
              <a:rPr lang="it-IT" altLang="it-IT" sz="2000" dirty="0" smtClean="0"/>
              <a:t> </a:t>
            </a:r>
            <a:r>
              <a:rPr lang="it-IT" altLang="it-IT" sz="2000" dirty="0" smtClean="0"/>
              <a:t>luglio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0718" y="4509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SOMMARIO</a:t>
            </a:r>
            <a:endParaRPr lang="en-US" dirty="0">
              <a:solidFill>
                <a:srgbClr val="9EDB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76600" y="1095673"/>
            <a:ext cx="25859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C8FFFF"/>
                </a:solidFill>
              </a:rPr>
              <a:t>Gas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bombole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mixer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tubazioni</a:t>
            </a:r>
            <a:endParaRPr lang="en-US" sz="2000" dirty="0" smtClean="0"/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C8FFFF"/>
                </a:solidFill>
              </a:rPr>
              <a:t>Meccanica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supporto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rotazioni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C8FFFF"/>
                </a:solidFill>
              </a:rPr>
              <a:t>DAQ Status</a:t>
            </a:r>
            <a:endParaRPr lang="en-US" sz="2800" dirty="0">
              <a:solidFill>
                <a:srgbClr val="C8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9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GAS</a:t>
            </a:r>
            <a:endParaRPr lang="en-US" dirty="0">
              <a:solidFill>
                <a:srgbClr val="9EDB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71550"/>
            <a:ext cx="78149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b="1" dirty="0" smtClean="0">
                <a:solidFill>
                  <a:srgbClr val="C8FFFF"/>
                </a:solidFill>
              </a:rPr>
              <a:t>  bombole</a:t>
            </a:r>
            <a:endParaRPr lang="en-US" sz="2400" b="1" dirty="0" smtClean="0">
              <a:solidFill>
                <a:srgbClr val="C8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PRE-</a:t>
            </a:r>
            <a:r>
              <a:rPr lang="en-US" dirty="0" smtClean="0"/>
              <a:t>MIX (20-30 litri a 11 bar =&gt; 20 bombole a 284 CHF l'una!)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ordinata 1 bombola di He 6.0 (50 litri x 200 bar = 10 m</a:t>
            </a:r>
            <a:r>
              <a:rPr lang="en-US" baseline="30000" dirty="0" smtClean="0"/>
              <a:t>3  </a:t>
            </a:r>
            <a:r>
              <a:rPr lang="en-US" dirty="0" smtClean="0"/>
              <a:t>– 195 CHF)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ordinata 1 bombola di iC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 3.5 (25 Kg = 10 m</a:t>
            </a:r>
            <a:r>
              <a:rPr lang="en-US" baseline="30000" dirty="0" smtClean="0"/>
              <a:t>3 </a:t>
            </a:r>
            <a:r>
              <a:rPr lang="en-US" dirty="0"/>
              <a:t>– </a:t>
            </a:r>
            <a:r>
              <a:rPr lang="en-US" dirty="0" smtClean="0"/>
              <a:t>677 </a:t>
            </a:r>
            <a:r>
              <a:rPr lang="en-US" dirty="0"/>
              <a:t>CHF)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ordinare regolatori (He + iC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) (cross-check con Silvia?)</a:t>
            </a: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400" b="1" dirty="0" smtClean="0">
                <a:solidFill>
                  <a:srgbClr val="C8FFFF"/>
                </a:solidFill>
              </a:rPr>
              <a:t>  mixer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 prestito (grazie a Silvia) con portata:</a:t>
            </a:r>
          </a:p>
          <a:p>
            <a:pPr lvl="2"/>
            <a:r>
              <a:rPr lang="en-US" sz="1400" dirty="0" smtClean="0"/>
              <a:t>- 15 litri/ora Ar (equivalente a circa 15 l/h He)</a:t>
            </a:r>
          </a:p>
          <a:p>
            <a:pPr lvl="2"/>
            <a:r>
              <a:rPr lang="en-US" sz="1400" dirty="0" smtClean="0"/>
              <a:t>- 1.5 litri/ora di iC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10</a:t>
            </a:r>
          </a:p>
          <a:p>
            <a:pPr lvl="2"/>
            <a:r>
              <a:rPr lang="en-US" sz="1400" dirty="0" smtClean="0"/>
              <a:t>- massimo flusso corrispondente a nostro flusso a regime (15 l/h totale)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necessità di vaschetta di contenimento per sensore?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comunque porteremo il nostro mixer e i nostri flussimetri di massa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occorre disponibilità di gas connectors (sizes and types)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94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GAS</a:t>
            </a:r>
            <a:endParaRPr lang="en-US" dirty="0">
              <a:solidFill>
                <a:srgbClr val="9EDB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71550"/>
            <a:ext cx="791755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b="1" dirty="0" smtClean="0">
                <a:solidFill>
                  <a:srgbClr val="C8FFFF"/>
                </a:solidFill>
              </a:rPr>
              <a:t>  tubazioni</a:t>
            </a:r>
            <a:endParaRPr lang="en-US" sz="2400" b="1" dirty="0" smtClean="0">
              <a:solidFill>
                <a:srgbClr val="C8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infiammabilità =&gt; tubi di rame!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preoccupazione per O</a:t>
            </a:r>
            <a:r>
              <a:rPr lang="en-US" baseline="-25000" dirty="0" smtClean="0"/>
              <a:t>2</a:t>
            </a:r>
            <a:r>
              <a:rPr lang="en-US" dirty="0" smtClean="0"/>
              <a:t> outgassing (30 m di tubo da 6 mm = 0.4 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tubo da 6mm (esterno) induce 3-10 mbar caduta di pressione (30 m)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sconsigliato per exhaust (≥ 8 mm)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costo tubi? (in attesa di stima da parte di David)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costo installazione? (c.s.) (≥ 400 CHF) – nostro tecnico?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gas connectors per allaccio alla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MECCANICA</a:t>
            </a:r>
            <a:endParaRPr lang="en-US" dirty="0">
              <a:solidFill>
                <a:srgbClr val="9EDB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38162" y="819151"/>
            <a:ext cx="4786707" cy="2906414"/>
            <a:chOff x="5283143" y="1070809"/>
            <a:chExt cx="3656434" cy="2220130"/>
          </a:xfrm>
        </p:grpSpPr>
        <p:pic>
          <p:nvPicPr>
            <p:cNvPr id="18" name="Immagine 16">
              <a:extLst>
                <a:ext uri="{FF2B5EF4-FFF2-40B4-BE49-F238E27FC236}">
                  <a16:creationId xmlns:a16="http://schemas.microsoft.com/office/drawing/2014/main" xmlns="" id="{6A49B8D9-DBF0-7844-9B3E-D032F1773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950" r="11912" b="12403"/>
            <a:stretch/>
          </p:blipFill>
          <p:spPr>
            <a:xfrm>
              <a:off x="5283143" y="1070809"/>
              <a:ext cx="3540642" cy="2220130"/>
            </a:xfrm>
            <a:prstGeom prst="rect">
              <a:avLst/>
            </a:prstGeom>
          </p:spPr>
        </p:pic>
        <p:cxnSp>
          <p:nvCxnSpPr>
            <p:cNvPr id="19" name="Connettore 1 37">
              <a:extLst>
                <a:ext uri="{FF2B5EF4-FFF2-40B4-BE49-F238E27FC236}">
                  <a16:creationId xmlns:a16="http://schemas.microsoft.com/office/drawing/2014/main" xmlns="" id="{C5638071-ABE5-B441-A867-9A1579C93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421" y="2454964"/>
              <a:ext cx="2264735" cy="633989"/>
            </a:xfrm>
            <a:prstGeom prst="line">
              <a:avLst/>
            </a:prstGeom>
            <a:ln w="34925">
              <a:solidFill>
                <a:srgbClr val="FFFF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38">
              <a:extLst>
                <a:ext uri="{FF2B5EF4-FFF2-40B4-BE49-F238E27FC236}">
                  <a16:creationId xmlns:a16="http://schemas.microsoft.com/office/drawing/2014/main" xmlns="" id="{09E08C43-5F54-824E-8402-E65674E0B6C9}"/>
                </a:ext>
              </a:extLst>
            </p:cNvPr>
            <p:cNvSpPr txBox="1"/>
            <p:nvPr/>
          </p:nvSpPr>
          <p:spPr>
            <a:xfrm rot="20603442">
              <a:off x="7035205" y="2647660"/>
              <a:ext cx="1010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 m</a:t>
              </a:r>
            </a:p>
          </p:txBody>
        </p:sp>
        <p:cxnSp>
          <p:nvCxnSpPr>
            <p:cNvPr id="21" name="Connettore 1 17">
              <a:extLst>
                <a:ext uri="{FF2B5EF4-FFF2-40B4-BE49-F238E27FC236}">
                  <a16:creationId xmlns:a16="http://schemas.microsoft.com/office/drawing/2014/main" xmlns="" id="{53A66514-E2A9-7249-8F5D-AAF8D07DD4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136" y="1618990"/>
              <a:ext cx="3407735" cy="549822"/>
            </a:xfrm>
            <a:prstGeom prst="line">
              <a:avLst/>
            </a:prstGeom>
            <a:ln w="34925">
              <a:solidFill>
                <a:srgbClr val="92D050"/>
              </a:solidFill>
              <a:prstDash val="dash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73CE0BE9-AB42-DF45-B610-00246DDEA29A}"/>
                </a:ext>
              </a:extLst>
            </p:cNvPr>
            <p:cNvSpPr txBox="1"/>
            <p:nvPr/>
          </p:nvSpPr>
          <p:spPr>
            <a:xfrm>
              <a:off x="6334062" y="1475918"/>
              <a:ext cx="10850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2D050"/>
                  </a:solidFill>
                </a:rPr>
                <a:t>Beam</a:t>
              </a:r>
            </a:p>
          </p:txBody>
        </p:sp>
        <p:cxnSp>
          <p:nvCxnSpPr>
            <p:cNvPr id="23" name="Connettore 1 23">
              <a:extLst>
                <a:ext uri="{FF2B5EF4-FFF2-40B4-BE49-F238E27FC236}">
                  <a16:creationId xmlns:a16="http://schemas.microsoft.com/office/drawing/2014/main" xmlns="" id="{51575F50-CDFD-4C47-B011-F0C7C751D031}"/>
                </a:ext>
              </a:extLst>
            </p:cNvPr>
            <p:cNvCxnSpPr>
              <a:cxnSpLocks/>
            </p:cNvCxnSpPr>
            <p:nvPr/>
          </p:nvCxnSpPr>
          <p:spPr>
            <a:xfrm>
              <a:off x="8175635" y="1757596"/>
              <a:ext cx="0" cy="821850"/>
            </a:xfrm>
            <a:prstGeom prst="line">
              <a:avLst/>
            </a:prstGeom>
            <a:ln w="34925">
              <a:solidFill>
                <a:srgbClr val="FFFF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4">
              <a:extLst>
                <a:ext uri="{FF2B5EF4-FFF2-40B4-BE49-F238E27FC236}">
                  <a16:creationId xmlns:a16="http://schemas.microsoft.com/office/drawing/2014/main" xmlns="" id="{0EB18A7E-5305-2E43-AC4A-ED343ACC105F}"/>
                </a:ext>
              </a:extLst>
            </p:cNvPr>
            <p:cNvSpPr txBox="1"/>
            <p:nvPr/>
          </p:nvSpPr>
          <p:spPr>
            <a:xfrm>
              <a:off x="8089957" y="1912497"/>
              <a:ext cx="849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46 cm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54" t="34623" r="15916" b="12010"/>
          <a:stretch/>
        </p:blipFill>
        <p:spPr>
          <a:xfrm>
            <a:off x="76200" y="819151"/>
            <a:ext cx="4304316" cy="2896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914399" y="2419349"/>
            <a:ext cx="1476939" cy="14769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24350"/>
            <a:ext cx="1940856" cy="3385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sistema di rotazioni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>
            <a:stCxn id="6" idx="0"/>
            <a:endCxn id="5" idx="4"/>
          </p:cNvCxnSpPr>
          <p:nvPr/>
        </p:nvCxnSpPr>
        <p:spPr bwMode="auto">
          <a:xfrm flipV="1">
            <a:off x="1199028" y="3896288"/>
            <a:ext cx="453841" cy="4280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2176025" y="1760439"/>
            <a:ext cx="1431249" cy="27277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048000" y="1733550"/>
            <a:ext cx="0" cy="1647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039756" y="173355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MECCANICA</a:t>
            </a:r>
            <a:endParaRPr lang="en-US" dirty="0">
              <a:solidFill>
                <a:srgbClr val="9EDB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971550"/>
            <a:ext cx="5583931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38" y="1581150"/>
            <a:ext cx="4069773" cy="190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971800" y="3028950"/>
            <a:ext cx="426879" cy="426879"/>
          </a:xfrm>
          <a:prstGeom prst="ellipse">
            <a:avLst/>
          </a:prstGeom>
          <a:noFill/>
          <a:ln w="28575" cap="flat" cmpd="sng" algn="ctr">
            <a:solidFill>
              <a:srgbClr val="3AFF3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24350"/>
            <a:ext cx="1656122" cy="338554"/>
          </a:xfrm>
          <a:prstGeom prst="rect">
            <a:avLst/>
          </a:prstGeom>
          <a:noFill/>
          <a:ln w="28575" cmpd="sng">
            <a:solidFill>
              <a:srgbClr val="3AFF3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FF31"/>
                </a:solidFill>
              </a:rPr>
              <a:t>piedini regolabili</a:t>
            </a:r>
            <a:endParaRPr lang="en-US" sz="1600" dirty="0">
              <a:solidFill>
                <a:srgbClr val="3AFF31"/>
              </a:solidFill>
            </a:endParaRPr>
          </a:p>
        </p:txBody>
      </p:sp>
      <p:cxnSp>
        <p:nvCxnSpPr>
          <p:cNvPr id="12" name="Straight Connector 11"/>
          <p:cNvCxnSpPr>
            <a:stCxn id="10" idx="0"/>
            <a:endCxn id="9" idx="3"/>
          </p:cNvCxnSpPr>
          <p:nvPr/>
        </p:nvCxnSpPr>
        <p:spPr bwMode="auto">
          <a:xfrm flipV="1">
            <a:off x="1056661" y="3393314"/>
            <a:ext cx="1977654" cy="9310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AFF3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3263090" y="2280462"/>
            <a:ext cx="394510" cy="758703"/>
          </a:xfrm>
          <a:prstGeom prst="ellipse">
            <a:avLst/>
          </a:prstGeom>
          <a:noFill/>
          <a:ln w="28575" cap="flat" cmpd="sng" algn="ctr">
            <a:solidFill>
              <a:srgbClr val="3AFF3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24350"/>
            <a:ext cx="1873029" cy="338554"/>
          </a:xfrm>
          <a:prstGeom prst="rect">
            <a:avLst/>
          </a:prstGeom>
          <a:noFill/>
          <a:ln w="28575" cmpd="sng">
            <a:solidFill>
              <a:srgbClr val="3AFF3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FF31"/>
                </a:solidFill>
              </a:rPr>
              <a:t>supporto allungato</a:t>
            </a:r>
            <a:endParaRPr lang="en-US" sz="1600" dirty="0">
              <a:solidFill>
                <a:srgbClr val="3AFF31"/>
              </a:solidFill>
            </a:endParaRPr>
          </a:p>
        </p:txBody>
      </p:sp>
      <p:cxnSp>
        <p:nvCxnSpPr>
          <p:cNvPr id="19" name="Straight Connector 18"/>
          <p:cNvCxnSpPr>
            <a:stCxn id="18" idx="0"/>
            <a:endCxn id="17" idx="4"/>
          </p:cNvCxnSpPr>
          <p:nvPr/>
        </p:nvCxnSpPr>
        <p:spPr bwMode="auto">
          <a:xfrm flipH="1" flipV="1">
            <a:off x="3460345" y="3039165"/>
            <a:ext cx="828970" cy="12851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AFF3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 rot="18255597">
            <a:off x="2465387" y="502192"/>
            <a:ext cx="984102" cy="261403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55" y="504135"/>
            <a:ext cx="1872828" cy="338554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rotazione manuale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47" name="Straight Connector 46"/>
          <p:cNvCxnSpPr>
            <a:stCxn id="29" idx="0"/>
            <a:endCxn id="46" idx="2"/>
          </p:cNvCxnSpPr>
          <p:nvPr/>
        </p:nvCxnSpPr>
        <p:spPr bwMode="auto">
          <a:xfrm flipH="1" flipV="1">
            <a:off x="981269" y="842689"/>
            <a:ext cx="895930" cy="2307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Rectangle 49"/>
          <p:cNvSpPr/>
          <p:nvPr/>
        </p:nvSpPr>
        <p:spPr bwMode="auto">
          <a:xfrm rot="19937444">
            <a:off x="6848475" y="1974850"/>
            <a:ext cx="465509" cy="650875"/>
          </a:xfrm>
          <a:prstGeom prst="rect">
            <a:avLst/>
          </a:prstGeom>
          <a:noFill/>
          <a:ln w="9525" cap="flat" cmpd="sng" algn="ctr">
            <a:solidFill>
              <a:srgbClr val="C8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 rot="1828672">
            <a:off x="6849281" y="1979080"/>
            <a:ext cx="465509" cy="650875"/>
          </a:xfrm>
          <a:prstGeom prst="rect">
            <a:avLst/>
          </a:prstGeom>
          <a:noFill/>
          <a:ln w="9525" cap="flat" cmpd="sng" algn="ctr">
            <a:solidFill>
              <a:srgbClr val="C8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 rot="18255597">
            <a:off x="6607306" y="1764905"/>
            <a:ext cx="984102" cy="102011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69378" y="886217"/>
            <a:ext cx="1872828" cy="338554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rotazione manuale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54" name="Straight Connector 53"/>
          <p:cNvCxnSpPr>
            <a:stCxn id="52" idx="0"/>
            <a:endCxn id="53" idx="2"/>
          </p:cNvCxnSpPr>
          <p:nvPr/>
        </p:nvCxnSpPr>
        <p:spPr bwMode="auto">
          <a:xfrm flipH="1" flipV="1">
            <a:off x="5505792" y="1224771"/>
            <a:ext cx="1172007" cy="7630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488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9055" y="1224185"/>
            <a:ext cx="8304568" cy="28135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/>
              <a:t>We spent </a:t>
            </a:r>
            <a:r>
              <a:rPr lang="en-US" sz="2000" dirty="0" smtClean="0"/>
              <a:t>last </a:t>
            </a:r>
            <a:r>
              <a:rPr lang="en-US" sz="2000" dirty="0"/>
              <a:t>week </a:t>
            </a:r>
            <a:r>
              <a:rPr lang="en-US" sz="2000" dirty="0" smtClean="0"/>
              <a:t>trying to </a:t>
            </a:r>
            <a:r>
              <a:rPr lang="en-US" sz="2000" dirty="0"/>
              <a:t>use the DAQ program on a Windows PC but </a:t>
            </a:r>
            <a:r>
              <a:rPr lang="en-US" sz="2000" dirty="0" smtClean="0"/>
              <a:t>we did </a:t>
            </a:r>
            <a:r>
              <a:rPr lang="en-US" sz="2000" dirty="0"/>
              <a:t>not succeed completely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/>
              <a:t>For </a:t>
            </a:r>
            <a:r>
              <a:rPr lang="en-US" sz="2000" dirty="0"/>
              <a:t>now we stopped </a:t>
            </a:r>
            <a:r>
              <a:rPr lang="en-US" sz="2000" dirty="0" smtClean="0"/>
              <a:t>working </a:t>
            </a:r>
            <a:r>
              <a:rPr lang="en-US" sz="2000" dirty="0"/>
              <a:t>on it and we </a:t>
            </a:r>
            <a:r>
              <a:rPr lang="en-US" sz="2000" dirty="0" smtClean="0"/>
              <a:t>focused </a:t>
            </a:r>
            <a:r>
              <a:rPr lang="en-US" sz="2000" dirty="0"/>
              <a:t>on the integration of the V1742 board in the current DAQ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/>
              <a:t>We will </a:t>
            </a:r>
            <a:r>
              <a:rPr lang="en-US" sz="2000" dirty="0"/>
              <a:t>continue to investigate it after the integration of the V1742 </a:t>
            </a:r>
            <a:r>
              <a:rPr lang="en-US" sz="2000" dirty="0" smtClean="0"/>
              <a:t>is completed.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DAQ STATUS</a:t>
            </a:r>
            <a:endParaRPr lang="en-US" dirty="0">
              <a:solidFill>
                <a:srgbClr val="9ED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6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2421" r="15555" b="11337"/>
          <a:stretch/>
        </p:blipFill>
        <p:spPr>
          <a:xfrm>
            <a:off x="4038600" y="785861"/>
            <a:ext cx="4344825" cy="25878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5351" y="798882"/>
            <a:ext cx="3050849" cy="26340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VME bridge V2718 with optical link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32 </a:t>
            </a:r>
            <a:r>
              <a:rPr lang="en-US" sz="1600" dirty="0" err="1" smtClean="0"/>
              <a:t>ch</a:t>
            </a:r>
            <a:r>
              <a:rPr lang="en-US" sz="1600" dirty="0" smtClean="0"/>
              <a:t> DRS board V1742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FPGA generic module V1495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Logic board V976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TDC V1190A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Fast discriminator boards</a:t>
            </a:r>
            <a:endParaRPr lang="en-US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8924" y="3594111"/>
            <a:ext cx="867611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 smtClean="0"/>
              <a:t>We performed communication test with the DRS board V1742, we can acquire some test signal trough the VME bridge;</a:t>
            </a:r>
            <a:br>
              <a:rPr lang="en-US" sz="1200" dirty="0" smtClean="0"/>
            </a:br>
            <a:r>
              <a:rPr lang="en-US" sz="1200" dirty="0" smtClean="0"/>
              <a:t>we got all the needed library to work with it (CAEN and MIDAS libraries);</a:t>
            </a:r>
            <a:br>
              <a:rPr lang="en-US" sz="1200" dirty="0" smtClean="0"/>
            </a:br>
            <a:r>
              <a:rPr lang="en-US" sz="1200" dirty="0" smtClean="0"/>
              <a:t>we are finalizing the integration of the V1742 inside the DAQ (</a:t>
            </a:r>
            <a:r>
              <a:rPr lang="en-US" sz="1200" dirty="0" smtClean="0">
                <a:solidFill>
                  <a:srgbClr val="FF0000"/>
                </a:solidFill>
              </a:rPr>
              <a:t>almost completed: need to be checked/debugged and tested the sustainable acquisition rate</a:t>
            </a:r>
            <a:r>
              <a:rPr lang="en-US" sz="1200" dirty="0" smtClean="0"/>
              <a:t>).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8924" y="4460866"/>
            <a:ext cx="867611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/>
              <a:t>Considering a transmission speed (60MB/s) and assuming to read all the V1742 channels, the 1kHz rate should be sustained even if a event by event transfer approach will be used.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DAQ STATUS</a:t>
            </a:r>
            <a:endParaRPr lang="en-US" dirty="0">
              <a:solidFill>
                <a:srgbClr val="9ED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46">
  <a:themeElements>
    <a:clrScheme name="Office Theme 12">
      <a:dk1>
        <a:srgbClr val="003366"/>
      </a:dk1>
      <a:lt1>
        <a:srgbClr val="FFFFFF"/>
      </a:lt1>
      <a:dk2>
        <a:srgbClr val="0000FF"/>
      </a:dk2>
      <a:lt2>
        <a:srgbClr val="CCECFF"/>
      </a:lt2>
      <a:accent1>
        <a:srgbClr val="3366CC"/>
      </a:accent1>
      <a:accent2>
        <a:srgbClr val="00457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3E65"/>
      </a:accent6>
      <a:hlink>
        <a:srgbClr val="99CCFF"/>
      </a:hlink>
      <a:folHlink>
        <a:srgbClr val="FFE701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969696"/>
        </a:dk2>
        <a:lt2>
          <a:srgbClr val="E3EBF1"/>
        </a:lt2>
        <a:accent1>
          <a:srgbClr val="003399"/>
        </a:accent1>
        <a:accent2>
          <a:srgbClr val="59A7E1"/>
        </a:accent2>
        <a:accent3>
          <a:srgbClr val="C9C9C9"/>
        </a:accent3>
        <a:accent4>
          <a:srgbClr val="DADADA"/>
        </a:accent4>
        <a:accent5>
          <a:srgbClr val="AAADCA"/>
        </a:accent5>
        <a:accent6>
          <a:srgbClr val="5097CC"/>
        </a:accent6>
        <a:hlink>
          <a:srgbClr val="66CC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2D2015"/>
        </a:dk1>
        <a:lt1>
          <a:srgbClr val="FFFFFF"/>
        </a:lt1>
        <a:dk2>
          <a:srgbClr val="A17A4B"/>
        </a:dk2>
        <a:lt2>
          <a:srgbClr val="DFC08D"/>
        </a:lt2>
        <a:accent1>
          <a:srgbClr val="8C7B70"/>
        </a:accent1>
        <a:accent2>
          <a:srgbClr val="354FBB"/>
        </a:accent2>
        <a:accent3>
          <a:srgbClr val="CDBEB1"/>
        </a:accent3>
        <a:accent4>
          <a:srgbClr val="DADADA"/>
        </a:accent4>
        <a:accent5>
          <a:srgbClr val="C5BFBB"/>
        </a:accent5>
        <a:accent6>
          <a:srgbClr val="2F47A9"/>
        </a:accent6>
        <a:hlink>
          <a:srgbClr val="CCB400"/>
        </a:hlink>
        <a:folHlink>
          <a:srgbClr val="BEC9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77777"/>
        </a:dk1>
        <a:lt1>
          <a:srgbClr val="FFFFFF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6484C4"/>
        </a:accent2>
        <a:accent3>
          <a:srgbClr val="CDCFC9"/>
        </a:accent3>
        <a:accent4>
          <a:srgbClr val="DADADA"/>
        </a:accent4>
        <a:accent5>
          <a:srgbClr val="C6C6C1"/>
        </a:accent5>
        <a:accent6>
          <a:srgbClr val="5A77B1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3E5C"/>
        </a:dk1>
        <a:lt1>
          <a:srgbClr val="FFFFFF"/>
        </a:lt1>
        <a:dk2>
          <a:srgbClr val="819DC5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1CCD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99CCFF"/>
        </a:lt1>
        <a:dk2>
          <a:srgbClr val="0099CC"/>
        </a:dk2>
        <a:lt2>
          <a:srgbClr val="CCECFF"/>
        </a:lt2>
        <a:accent1>
          <a:srgbClr val="256487"/>
        </a:accent1>
        <a:accent2>
          <a:srgbClr val="6D6FC7"/>
        </a:accent2>
        <a:accent3>
          <a:srgbClr val="AACAE2"/>
        </a:accent3>
        <a:accent4>
          <a:srgbClr val="82AEDA"/>
        </a:accent4>
        <a:accent5>
          <a:srgbClr val="ACB8C3"/>
        </a:accent5>
        <a:accent6>
          <a:srgbClr val="6264B4"/>
        </a:accent6>
        <a:hlink>
          <a:srgbClr val="85A8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B2B2B2"/>
        </a:dk1>
        <a:lt1>
          <a:srgbClr val="DEF6F1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97979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8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CCFFFF"/>
        </a:lt1>
        <a:dk2>
          <a:srgbClr val="CCECFF"/>
        </a:dk2>
        <a:lt2>
          <a:srgbClr val="99CCFF"/>
        </a:lt2>
        <a:accent1>
          <a:srgbClr val="99CCFF"/>
        </a:accent1>
        <a:accent2>
          <a:srgbClr val="003399"/>
        </a:accent2>
        <a:accent3>
          <a:srgbClr val="E2F4FF"/>
        </a:accent3>
        <a:accent4>
          <a:srgbClr val="AEDADA"/>
        </a:accent4>
        <a:accent5>
          <a:srgbClr val="CAE2FF"/>
        </a:accent5>
        <a:accent6>
          <a:srgbClr val="002D8A"/>
        </a:accent6>
        <a:hlink>
          <a:srgbClr val="FF505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8F8F8"/>
        </a:dk1>
        <a:lt1>
          <a:srgbClr val="FFFFFF"/>
        </a:lt1>
        <a:dk2>
          <a:srgbClr val="DDDDDD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C1F00"/>
        </a:dk1>
        <a:lt1>
          <a:srgbClr val="FFF8EB"/>
        </a:lt1>
        <a:dk2>
          <a:srgbClr val="FFEBD7"/>
        </a:dk2>
        <a:lt2>
          <a:srgbClr val="FFFFF7"/>
        </a:lt2>
        <a:accent1>
          <a:srgbClr val="CC3300"/>
        </a:accent1>
        <a:accent2>
          <a:srgbClr val="BE7960"/>
        </a:accent2>
        <a:accent3>
          <a:srgbClr val="FFF3E8"/>
        </a:accent3>
        <a:accent4>
          <a:srgbClr val="DAD4C9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69696"/>
        </a:dk1>
        <a:lt1>
          <a:srgbClr val="F8F8F8"/>
        </a:lt1>
        <a:dk2>
          <a:srgbClr val="DDDDDD"/>
        </a:dk2>
        <a:lt2>
          <a:srgbClr val="CC9900"/>
        </a:lt2>
        <a:accent1>
          <a:srgbClr val="DFBB05"/>
        </a:accent1>
        <a:accent2>
          <a:srgbClr val="FF9966"/>
        </a:accent2>
        <a:accent3>
          <a:srgbClr val="EBEBEB"/>
        </a:accent3>
        <a:accent4>
          <a:srgbClr val="D4D4D4"/>
        </a:accent4>
        <a:accent5>
          <a:srgbClr val="ECDAAA"/>
        </a:accent5>
        <a:accent6>
          <a:srgbClr val="E78A5C"/>
        </a:accent6>
        <a:hlink>
          <a:srgbClr val="CC330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8080"/>
        </a:dk1>
        <a:lt1>
          <a:srgbClr val="F8F8F8"/>
        </a:lt1>
        <a:dk2>
          <a:srgbClr val="EAEAEA"/>
        </a:dk2>
        <a:lt2>
          <a:srgbClr val="FFFFFF"/>
        </a:lt2>
        <a:accent1>
          <a:srgbClr val="99CCFF"/>
        </a:accent1>
        <a:accent2>
          <a:srgbClr val="9999FF"/>
        </a:accent2>
        <a:accent3>
          <a:srgbClr val="F3F3F3"/>
        </a:accent3>
        <a:accent4>
          <a:srgbClr val="D4D4D4"/>
        </a:accent4>
        <a:accent5>
          <a:srgbClr val="CAE2FF"/>
        </a:accent5>
        <a:accent6>
          <a:srgbClr val="8A8AE7"/>
        </a:accent6>
        <a:hlink>
          <a:srgbClr val="3333CC"/>
        </a:hlink>
        <a:folHlink>
          <a:srgbClr val="892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FF"/>
        </a:dk2>
        <a:lt2>
          <a:srgbClr val="CCECFF"/>
        </a:lt2>
        <a:accent1>
          <a:srgbClr val="3366CC"/>
        </a:accent1>
        <a:accent2>
          <a:srgbClr val="004570"/>
        </a:accent2>
        <a:accent3>
          <a:srgbClr val="AAAAFF"/>
        </a:accent3>
        <a:accent4>
          <a:srgbClr val="DADADA"/>
        </a:accent4>
        <a:accent5>
          <a:srgbClr val="ADB8E2"/>
        </a:accent5>
        <a:accent6>
          <a:srgbClr val="003E65"/>
        </a:accent6>
        <a:hlink>
          <a:srgbClr val="99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808080"/>
        </a:dk1>
        <a:lt1>
          <a:srgbClr val="FFFFFF"/>
        </a:lt1>
        <a:dk2>
          <a:srgbClr val="CCCCFF"/>
        </a:dk2>
        <a:lt2>
          <a:srgbClr val="F8F8F8"/>
        </a:lt2>
        <a:accent1>
          <a:srgbClr val="85ADDD"/>
        </a:accent1>
        <a:accent2>
          <a:srgbClr val="333399"/>
        </a:accent2>
        <a:accent3>
          <a:srgbClr val="E2E2FF"/>
        </a:accent3>
        <a:accent4>
          <a:srgbClr val="DADADA"/>
        </a:accent4>
        <a:accent5>
          <a:srgbClr val="C2D3EB"/>
        </a:accent5>
        <a:accent6>
          <a:srgbClr val="2D2D8A"/>
        </a:accent6>
        <a:hlink>
          <a:srgbClr val="0250C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TM01072146</Template>
  <TotalTime>107901</TotalTime>
  <Words>425</Words>
  <Application>Microsoft Macintosh PowerPoint</Application>
  <PresentationFormat>On-screen Show (16:9)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TM01072146</vt:lpstr>
      <vt:lpstr>IDEA Drift Camber beam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Prototyping  of Composite Structures for the Mu2e Calorimeter</dc:title>
  <dc:subject/>
  <dc:creator/>
  <cp:keywords/>
  <dc:description/>
  <cp:lastModifiedBy>Franco Grancagnolo</cp:lastModifiedBy>
  <cp:revision>588</cp:revision>
  <cp:lastPrinted>2018-06-26T11:47:17Z</cp:lastPrinted>
  <dcterms:created xsi:type="dcterms:W3CDTF">1601-01-01T00:00:00Z</dcterms:created>
  <dcterms:modified xsi:type="dcterms:W3CDTF">2018-07-26T14:13:07Z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TC010721461033</vt:lpwstr>
  </property>
</Properties>
</file>