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95" r:id="rId3"/>
    <p:sldId id="296" r:id="rId4"/>
    <p:sldId id="283" r:id="rId5"/>
    <p:sldId id="297" r:id="rId6"/>
    <p:sldId id="298" r:id="rId7"/>
    <p:sldId id="285" r:id="rId8"/>
    <p:sldId id="294" r:id="rId9"/>
    <p:sldId id="299" r:id="rId10"/>
    <p:sldId id="300" r:id="rId11"/>
    <p:sldId id="29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292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102" y="59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A2F3-A068-49F0-8D20-A1C732EAE583}" type="datetimeFigureOut">
              <a:rPr lang="it-IT" smtClean="0"/>
              <a:t>31/07/2018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05E1-A64D-4B9E-96F1-4446EF91233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35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A2F3-A068-49F0-8D20-A1C732EAE583}" type="datetimeFigureOut">
              <a:rPr lang="it-IT" smtClean="0"/>
              <a:t>31/07/2018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05E1-A64D-4B9E-96F1-4446EF91233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03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A2F3-A068-49F0-8D20-A1C732EAE583}" type="datetimeFigureOut">
              <a:rPr lang="it-IT" smtClean="0"/>
              <a:t>31/07/2018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05E1-A64D-4B9E-96F1-4446EF91233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7041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A2F3-A068-49F0-8D20-A1C732EAE583}" type="datetimeFigureOut">
              <a:rPr lang="it-IT" smtClean="0"/>
              <a:t>31/07/2018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05E1-A64D-4B9E-96F1-4446EF91233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474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A2F3-A068-49F0-8D20-A1C732EAE583}" type="datetimeFigureOut">
              <a:rPr lang="it-IT" smtClean="0"/>
              <a:t>31/07/2018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05E1-A64D-4B9E-96F1-4446EF91233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433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A2F3-A068-49F0-8D20-A1C732EAE583}" type="datetimeFigureOut">
              <a:rPr lang="it-IT" smtClean="0"/>
              <a:t>31/07/2018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05E1-A64D-4B9E-96F1-4446EF91233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16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A2F3-A068-49F0-8D20-A1C732EAE583}" type="datetimeFigureOut">
              <a:rPr lang="it-IT" smtClean="0"/>
              <a:t>31/07/2018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05E1-A64D-4B9E-96F1-4446EF91233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14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A2F3-A068-49F0-8D20-A1C732EAE583}" type="datetimeFigureOut">
              <a:rPr lang="it-IT" smtClean="0"/>
              <a:t>31/07/2018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05E1-A64D-4B9E-96F1-4446EF91233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23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A2F3-A068-49F0-8D20-A1C732EAE583}" type="datetimeFigureOut">
              <a:rPr lang="it-IT" smtClean="0"/>
              <a:t>31/07/2018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05E1-A64D-4B9E-96F1-4446EF91233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90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A2F3-A068-49F0-8D20-A1C732EAE583}" type="datetimeFigureOut">
              <a:rPr lang="it-IT" smtClean="0"/>
              <a:t>31/07/2018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05E1-A64D-4B9E-96F1-4446EF91233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805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A2F3-A068-49F0-8D20-A1C732EAE583}" type="datetimeFigureOut">
              <a:rPr lang="it-IT" smtClean="0"/>
              <a:t>31/07/2018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05E1-A64D-4B9E-96F1-4446EF91233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87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4A2F3-A068-49F0-8D20-A1C732EAE583}" type="datetimeFigureOut">
              <a:rPr lang="it-IT" smtClean="0"/>
              <a:t>31/07/2018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A05E1-A64D-4B9E-96F1-4446EF91233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18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855" y="3804588"/>
            <a:ext cx="4030824" cy="20194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55" y="1471450"/>
            <a:ext cx="4030824" cy="20194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68698" y="0"/>
            <a:ext cx="2839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25x100_TM_V1</a:t>
            </a:r>
            <a:endParaRPr lang="it-IT" sz="3200" b="1" dirty="0"/>
          </a:p>
        </p:txBody>
      </p:sp>
      <p:sp>
        <p:nvSpPr>
          <p:cNvPr id="14" name="Rectangle 13"/>
          <p:cNvSpPr/>
          <p:nvPr/>
        </p:nvSpPr>
        <p:spPr>
          <a:xfrm>
            <a:off x="1908695" y="851099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smtClean="0"/>
              <a:t>PIXEL</a:t>
            </a:r>
            <a:endParaRPr lang="it-IT" b="1" dirty="0"/>
          </a:p>
        </p:txBody>
      </p:sp>
      <p:sp>
        <p:nvSpPr>
          <p:cNvPr id="15" name="Rectangle 14"/>
          <p:cNvSpPr/>
          <p:nvPr/>
        </p:nvSpPr>
        <p:spPr>
          <a:xfrm>
            <a:off x="8222009" y="2950062"/>
            <a:ext cx="2141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smtClean="0"/>
              <a:t>DEAD AREA DOUBLE</a:t>
            </a:r>
            <a:endParaRPr lang="it-IT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2199" y="3779282"/>
            <a:ext cx="5039908" cy="201168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052790" y="680755"/>
            <a:ext cx="38169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smtClean="0"/>
              <a:t>«STANDARD» DESIGN</a:t>
            </a:r>
          </a:p>
          <a:p>
            <a:pPr algn="ctr"/>
            <a:r>
              <a:rPr lang="it-IT" b="1" dirty="0" smtClean="0"/>
              <a:t>N+: 12.5um</a:t>
            </a:r>
          </a:p>
          <a:p>
            <a:pPr algn="ctr"/>
            <a:r>
              <a:rPr lang="it-IT" b="1" dirty="0" smtClean="0"/>
              <a:t>METAL: 4um </a:t>
            </a:r>
            <a:r>
              <a:rPr lang="it-IT" b="1" dirty="0" err="1" smtClean="0"/>
              <a:t>wider</a:t>
            </a:r>
            <a:r>
              <a:rPr lang="it-IT" b="1" dirty="0" smtClean="0"/>
              <a:t> </a:t>
            </a:r>
            <a:r>
              <a:rPr lang="it-IT" b="1" dirty="0" err="1" smtClean="0"/>
              <a:t>than</a:t>
            </a:r>
            <a:r>
              <a:rPr lang="it-IT" b="1" dirty="0" smtClean="0"/>
              <a:t> PASS opening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724633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073" y="727364"/>
            <a:ext cx="379268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50x50 PT_V3 DETAIL</a:t>
            </a:r>
          </a:p>
          <a:p>
            <a:endParaRPr lang="it-IT" dirty="0"/>
          </a:p>
          <a:p>
            <a:r>
              <a:rPr lang="it-IT" dirty="0" smtClean="0"/>
              <a:t>PT DOT: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CONTACT </a:t>
            </a:r>
            <a:r>
              <a:rPr lang="it-IT" dirty="0" err="1" smtClean="0"/>
              <a:t>diameter</a:t>
            </a:r>
            <a:r>
              <a:rPr lang="it-IT" dirty="0" smtClean="0"/>
              <a:t>: 4um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IMPLANT </a:t>
            </a:r>
            <a:r>
              <a:rPr lang="it-IT" dirty="0" err="1" smtClean="0"/>
              <a:t>diameter</a:t>
            </a:r>
            <a:r>
              <a:rPr lang="it-IT" dirty="0" smtClean="0"/>
              <a:t>: 6um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METAL </a:t>
            </a:r>
            <a:r>
              <a:rPr lang="it-IT" dirty="0" err="1" smtClean="0"/>
              <a:t>diameter</a:t>
            </a:r>
            <a:r>
              <a:rPr lang="it-IT" dirty="0" smtClean="0"/>
              <a:t>: 8um</a:t>
            </a:r>
          </a:p>
          <a:p>
            <a:endParaRPr lang="it-IT" dirty="0" smtClean="0"/>
          </a:p>
          <a:p>
            <a:r>
              <a:rPr lang="it-IT" dirty="0" smtClean="0"/>
              <a:t>PT/PIXEL IMPLANT GAP: 10um</a:t>
            </a:r>
          </a:p>
          <a:p>
            <a:r>
              <a:rPr lang="it-IT" dirty="0" smtClean="0"/>
              <a:t>PT/PIXEL METAL GAP: 5um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9734" y="451339"/>
            <a:ext cx="7329474" cy="57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467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76416" y="135082"/>
            <a:ext cx="4641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450um ATLAS </a:t>
            </a:r>
            <a:r>
              <a:rPr lang="it-IT" sz="3200" b="1" dirty="0" err="1" smtClean="0"/>
              <a:t>Termination</a:t>
            </a:r>
            <a:endParaRPr lang="it-IT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259922" y="876273"/>
            <a:ext cx="510659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PSTOP </a:t>
            </a:r>
            <a:r>
              <a:rPr lang="it-IT" dirty="0" err="1" smtClean="0"/>
              <a:t>implant</a:t>
            </a:r>
            <a:r>
              <a:rPr lang="it-IT" dirty="0" smtClean="0"/>
              <a:t>: 150um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HALF CUT-LINE: 25um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NO IMPLANT AREA (bulk): 88um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Clearance </a:t>
            </a:r>
            <a:r>
              <a:rPr lang="en-US" dirty="0" smtClean="0"/>
              <a:t>from </a:t>
            </a:r>
            <a:r>
              <a:rPr lang="en-US" dirty="0"/>
              <a:t>bump center to </a:t>
            </a:r>
            <a:r>
              <a:rPr lang="en-US" dirty="0" smtClean="0"/>
              <a:t>CUT-LINE: 475um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1 BIAS RING (PT-LINE)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3 GR (30um </a:t>
            </a:r>
            <a:r>
              <a:rPr lang="it-IT" dirty="0" err="1" smtClean="0"/>
              <a:t>pitch</a:t>
            </a:r>
            <a:r>
              <a:rPr lang="it-IT" dirty="0" smtClean="0"/>
              <a:t>) + 3 GR (34um </a:t>
            </a:r>
            <a:r>
              <a:rPr lang="it-IT" dirty="0" err="1" smtClean="0"/>
              <a:t>pitch</a:t>
            </a:r>
            <a:r>
              <a:rPr lang="it-IT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4770" y="876273"/>
            <a:ext cx="4716657" cy="567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869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76416" y="135082"/>
            <a:ext cx="4377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450um CMS </a:t>
            </a:r>
            <a:r>
              <a:rPr lang="it-IT" sz="3200" b="1" dirty="0" err="1" smtClean="0"/>
              <a:t>Termination</a:t>
            </a:r>
            <a:endParaRPr lang="it-IT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1550517" y="3380481"/>
            <a:ext cx="6454075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HALF CUT-LINE: 25um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OHMIC IMPLANT: 140um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FIELD PLATE: 10um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 IMPLANT GAP: 150um (between FIELD PLATES)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GUARD RINGS: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BIAS RING (PT-LINE) + 2 GR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GR EXTENSION: 150um (from PIXEL EDGE to last FIELD PLATE)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TOTAL EXTENSION: 450um + 25um HALF CUT-LINE (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required</a:t>
            </a:r>
            <a:r>
              <a:rPr lang="it-IT" dirty="0" smtClean="0"/>
              <a:t>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311" y="1144299"/>
            <a:ext cx="1114425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75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23863" y="135082"/>
            <a:ext cx="83469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450um CMS </a:t>
            </a:r>
            <a:r>
              <a:rPr lang="it-IT" sz="3200" b="1" dirty="0" err="1" smtClean="0"/>
              <a:t>Termination</a:t>
            </a:r>
            <a:r>
              <a:rPr lang="it-IT" sz="3200" b="1" dirty="0" smtClean="0"/>
              <a:t> – </a:t>
            </a:r>
            <a:r>
              <a:rPr lang="it-IT" sz="3200" b="1" dirty="0" err="1" smtClean="0"/>
              <a:t>Ohmic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Implant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detail</a:t>
            </a:r>
            <a:endParaRPr lang="it-IT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3327363" y="4970290"/>
            <a:ext cx="36294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HALF CUT-LINE: 25um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OHMIC IMPLANT: 140um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FIELD PLATE: 10um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CONTACT OPENING: 75um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IMPLANT/METAL CONTACT: 35um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147" y="966395"/>
            <a:ext cx="8769928" cy="369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792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37474" y="135082"/>
            <a:ext cx="63197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450um CMS </a:t>
            </a:r>
            <a:r>
              <a:rPr lang="it-IT" sz="3200" b="1" dirty="0" err="1" smtClean="0"/>
              <a:t>Termination</a:t>
            </a:r>
            <a:r>
              <a:rPr lang="it-IT" sz="3200" b="1" dirty="0" smtClean="0"/>
              <a:t> – GR </a:t>
            </a:r>
            <a:r>
              <a:rPr lang="it-IT" sz="3200" b="1" dirty="0" err="1" smtClean="0"/>
              <a:t>detail</a:t>
            </a:r>
            <a:endParaRPr lang="it-IT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7182390" y="4793645"/>
            <a:ext cx="299633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BIAS RING: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IMPLANT:65um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CONTACT: 20um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FIELD PLATE:5um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PIXEL EDGE GAP: 5um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8118"/>
            <a:ext cx="12192000" cy="374062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08745" y="4689736"/>
            <a:ext cx="4615879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2x GR: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IMPLANT:15um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CONTACT: 5um</a:t>
            </a:r>
            <a:endParaRPr lang="it-IT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FIELD PLATE:5um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GR GAP: 10um (</a:t>
            </a:r>
            <a:r>
              <a:rPr lang="it-IT" dirty="0" err="1" smtClean="0"/>
              <a:t>between</a:t>
            </a:r>
            <a:r>
              <a:rPr lang="it-IT" dirty="0" smtClean="0"/>
              <a:t> FIELD PLATES)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1912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94096" y="135082"/>
            <a:ext cx="48065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50x50 PT_V3 DOUBLE-CHIP</a:t>
            </a:r>
            <a:endParaRPr lang="it-IT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3002148" y="5143534"/>
            <a:ext cx="607807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it-IT" dirty="0" smtClean="0"/>
              <a:t>NOTES: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DIMENSIONS include HALF-CUTLINE (25um+25um)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2x RD53A FOOTPRINT over DOUBLE-CHIP are </a:t>
            </a:r>
            <a:r>
              <a:rPr lang="it-IT" dirty="0" err="1" smtClean="0"/>
              <a:t>displayed</a:t>
            </a:r>
            <a:endParaRPr lang="it-I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3935"/>
            <a:ext cx="12192000" cy="353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298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67660" y="135082"/>
            <a:ext cx="66593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50x50 PT_V3 DOUBLE-CHIP</a:t>
            </a:r>
            <a:r>
              <a:rPr lang="it-IT" sz="3200" b="1" dirty="0"/>
              <a:t> </a:t>
            </a:r>
            <a:r>
              <a:rPr lang="it-IT" sz="3200" b="1" dirty="0" smtClean="0"/>
              <a:t>– DETAIL 1</a:t>
            </a:r>
            <a:endParaRPr lang="it-IT" sz="32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3056963" y="5611125"/>
            <a:ext cx="579831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dirty="0" smtClean="0"/>
              <a:t>NOTES: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350um space between last/first pixels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PT lines interrupted at the center of the pixel matrix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5071"/>
            <a:ext cx="12192000" cy="348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963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67660" y="135082"/>
            <a:ext cx="66593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50x50 PT_V3 DOUBLE-CHIP</a:t>
            </a:r>
            <a:r>
              <a:rPr lang="it-IT" sz="3200" b="1" dirty="0"/>
              <a:t> </a:t>
            </a:r>
            <a:r>
              <a:rPr lang="it-IT" sz="3200" b="1" dirty="0" smtClean="0"/>
              <a:t>– DETAIL 2</a:t>
            </a:r>
            <a:endParaRPr lang="it-IT" sz="32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7953" y="972146"/>
            <a:ext cx="7351592" cy="588585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260996" y="1689324"/>
            <a:ext cx="46875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dirty="0" smtClean="0"/>
              <a:t>NOTES: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RD53A </a:t>
            </a:r>
            <a:r>
              <a:rPr lang="it-IT" dirty="0" err="1" smtClean="0"/>
              <a:t>bumps</a:t>
            </a:r>
            <a:r>
              <a:rPr lang="it-IT" dirty="0" smtClean="0"/>
              <a:t> for BIAS RING connection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87699" y="6361606"/>
            <a:ext cx="1883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it-IT" dirty="0"/>
              <a:t>RD53A </a:t>
            </a:r>
            <a:r>
              <a:rPr lang="it-IT" dirty="0" err="1" smtClean="0"/>
              <a:t>edges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869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766375"/>
            <a:ext cx="5922818" cy="60822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67660" y="135082"/>
            <a:ext cx="66593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50x50 PT_V3 DOUBLE-CHIP</a:t>
            </a:r>
            <a:r>
              <a:rPr lang="it-IT" sz="3200" b="1" dirty="0"/>
              <a:t> </a:t>
            </a:r>
            <a:r>
              <a:rPr lang="it-IT" sz="3200" b="1" dirty="0" smtClean="0"/>
              <a:t>– DETAIL 3</a:t>
            </a:r>
            <a:endParaRPr lang="it-IT" sz="32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6197352" y="3341478"/>
            <a:ext cx="468756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dirty="0" smtClean="0"/>
              <a:t>NOTES: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BIAS RING PASSIVATION OPENING</a:t>
            </a:r>
          </a:p>
          <a:p>
            <a:pPr lvl="1"/>
            <a:r>
              <a:rPr lang="it-IT" dirty="0" smtClean="0"/>
              <a:t>	(on the 4 </a:t>
            </a:r>
            <a:r>
              <a:rPr lang="it-IT" dirty="0" err="1" smtClean="0"/>
              <a:t>doublechip</a:t>
            </a:r>
            <a:r>
              <a:rPr lang="it-IT" dirty="0" smtClean="0"/>
              <a:t> corners)</a:t>
            </a:r>
            <a:endParaRPr lang="it-IT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RD53A </a:t>
            </a:r>
            <a:r>
              <a:rPr lang="it-IT" dirty="0" err="1" smtClean="0"/>
              <a:t>bumps</a:t>
            </a:r>
            <a:r>
              <a:rPr lang="it-IT" dirty="0" smtClean="0"/>
              <a:t> for BIAS RING connection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95473" y="6479257"/>
            <a:ext cx="1793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it-IT" dirty="0"/>
              <a:t>RD53A </a:t>
            </a:r>
            <a:r>
              <a:rPr lang="it-IT" dirty="0" err="1" smtClean="0"/>
              <a:t>edge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667991" y="3341478"/>
            <a:ext cx="2961409" cy="46600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543300" y="4319459"/>
            <a:ext cx="3090471" cy="22234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324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6660" r="16561"/>
          <a:stretch/>
        </p:blipFill>
        <p:spPr>
          <a:xfrm>
            <a:off x="426026" y="1194956"/>
            <a:ext cx="6894693" cy="52993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73984" y="135082"/>
            <a:ext cx="92467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50x50 PT_V3s DOUBLE-CHIP</a:t>
            </a:r>
            <a:r>
              <a:rPr lang="it-IT" sz="3200" b="1" dirty="0"/>
              <a:t> </a:t>
            </a:r>
            <a:r>
              <a:rPr lang="it-IT" sz="3200" b="1" dirty="0" smtClean="0"/>
              <a:t>– «SHORT» LONG PIXELS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1213" y="1672936"/>
            <a:ext cx="4450787" cy="494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62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251"/>
            <a:ext cx="12192000" cy="556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562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5826" y="189256"/>
            <a:ext cx="2940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Wafer Assembly</a:t>
            </a:r>
            <a:endParaRPr lang="it-IT" sz="32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4503" y="405245"/>
            <a:ext cx="6507497" cy="5943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74857"/>
            <a:ext cx="5802486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6 DOUBLE </a:t>
            </a:r>
            <a:r>
              <a:rPr lang="it-IT" b="1" dirty="0" err="1" smtClean="0"/>
              <a:t>CHIPs</a:t>
            </a:r>
            <a:r>
              <a:rPr lang="it-IT" b="1" dirty="0" smtClean="0"/>
              <a:t> 25x100_TM_V1? (</a:t>
            </a:r>
            <a:r>
              <a:rPr lang="it-IT" b="1" dirty="0" err="1" smtClean="0"/>
              <a:t>version</a:t>
            </a:r>
            <a:r>
              <a:rPr lang="it-IT" b="1" dirty="0" smtClean="0"/>
              <a:t> TBD)</a:t>
            </a: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10 </a:t>
            </a:r>
            <a:r>
              <a:rPr lang="en-US" b="1" dirty="0" smtClean="0"/>
              <a:t>DOUBLE CHIPs </a:t>
            </a:r>
            <a:r>
              <a:rPr lang="en-US" b="1" dirty="0" smtClean="0"/>
              <a:t>50x50_PT_V3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2 DOUBLE </a:t>
            </a:r>
            <a:r>
              <a:rPr lang="en-US" b="1" dirty="0"/>
              <a:t>CHIPs </a:t>
            </a:r>
            <a:r>
              <a:rPr lang="en-US" b="1" dirty="0" smtClean="0"/>
              <a:t>50x50_PT_V3 “ATLAS-like” Termination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/>
              <a:t>2 </a:t>
            </a:r>
            <a:r>
              <a:rPr lang="en-US" b="1" dirty="0"/>
              <a:t>DOUBLE CHIPs 50x50_PT_V3s (</a:t>
            </a:r>
            <a:r>
              <a:rPr lang="en-US" b="1" dirty="0" smtClean="0"/>
              <a:t>250um “SHORT”)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15 SINGLE chips (TBD)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7284028" y="1371600"/>
            <a:ext cx="1654224" cy="2493817"/>
          </a:xfrm>
          <a:prstGeom prst="rect">
            <a:avLst/>
          </a:prstGeom>
          <a:noFill/>
          <a:ln w="762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006193" y="1490416"/>
            <a:ext cx="2651907" cy="17839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284027" y="3938154"/>
            <a:ext cx="1654224" cy="831274"/>
          </a:xfrm>
          <a:prstGeom prst="rect">
            <a:avLst/>
          </a:prstGeom>
          <a:noFill/>
          <a:ln w="76200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5255" y="1715799"/>
            <a:ext cx="5818909" cy="3492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8987459" y="1371600"/>
            <a:ext cx="1609677" cy="4260273"/>
          </a:xfrm>
          <a:prstGeom prst="rect">
            <a:avLst/>
          </a:prstGeom>
          <a:noFill/>
          <a:ln w="762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02486" y="2013521"/>
            <a:ext cx="1637405" cy="2221848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284027" y="4817566"/>
            <a:ext cx="1654224" cy="831274"/>
          </a:xfrm>
          <a:prstGeom prst="rect">
            <a:avLst/>
          </a:prstGeom>
          <a:noFill/>
          <a:ln w="7620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167655" y="2290410"/>
            <a:ext cx="2383472" cy="2971003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05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609"/>
            <a:ext cx="12192000" cy="558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85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854" y="3769514"/>
            <a:ext cx="4030825" cy="202145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55" y="1471450"/>
            <a:ext cx="4030825" cy="20194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68698" y="0"/>
            <a:ext cx="2985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25x100_TM_V1r</a:t>
            </a:r>
            <a:endParaRPr lang="it-IT" sz="3200" b="1" dirty="0"/>
          </a:p>
        </p:txBody>
      </p:sp>
      <p:sp>
        <p:nvSpPr>
          <p:cNvPr id="14" name="Rectangle 13"/>
          <p:cNvSpPr/>
          <p:nvPr/>
        </p:nvSpPr>
        <p:spPr>
          <a:xfrm>
            <a:off x="1908695" y="851099"/>
            <a:ext cx="7056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smtClean="0"/>
              <a:t>PIXEL</a:t>
            </a:r>
            <a:endParaRPr lang="it-IT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2199" y="3771531"/>
            <a:ext cx="5039908" cy="2019435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8263576" y="3121553"/>
            <a:ext cx="2141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smtClean="0"/>
              <a:t>DEAD AREA DOUBLE</a:t>
            </a:r>
            <a:endParaRPr lang="it-IT" b="1" dirty="0"/>
          </a:p>
        </p:txBody>
      </p:sp>
      <p:sp>
        <p:nvSpPr>
          <p:cNvPr id="17" name="Rectangle 16"/>
          <p:cNvSpPr/>
          <p:nvPr/>
        </p:nvSpPr>
        <p:spPr>
          <a:xfrm>
            <a:off x="4052785" y="680755"/>
            <a:ext cx="381694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smtClean="0"/>
              <a:t>REDUCED OVERLAP:</a:t>
            </a:r>
          </a:p>
          <a:p>
            <a:pPr algn="ctr"/>
            <a:r>
              <a:rPr lang="it-IT" b="1" dirty="0" smtClean="0"/>
              <a:t>N+: 10.5um</a:t>
            </a:r>
          </a:p>
          <a:p>
            <a:pPr algn="ctr"/>
            <a:r>
              <a:rPr lang="it-IT" b="1" dirty="0" smtClean="0"/>
              <a:t>METAL: 3um </a:t>
            </a:r>
            <a:r>
              <a:rPr lang="it-IT" b="1" dirty="0" err="1" smtClean="0"/>
              <a:t>wider</a:t>
            </a:r>
            <a:r>
              <a:rPr lang="it-IT" b="1" dirty="0" smtClean="0"/>
              <a:t> </a:t>
            </a:r>
            <a:r>
              <a:rPr lang="it-IT" b="1" dirty="0" err="1"/>
              <a:t>than</a:t>
            </a:r>
            <a:r>
              <a:rPr lang="it-IT" b="1" dirty="0"/>
              <a:t> PASS opening</a:t>
            </a:r>
          </a:p>
          <a:p>
            <a:pPr algn="ctr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393119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5393"/>
            <a:ext cx="12192000" cy="530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09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609"/>
            <a:ext cx="12192000" cy="558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579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854" y="3765486"/>
            <a:ext cx="4030825" cy="2025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55" y="1471450"/>
            <a:ext cx="4030825" cy="20194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68698" y="0"/>
            <a:ext cx="3058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25x100_TM_V1b</a:t>
            </a:r>
            <a:endParaRPr lang="it-IT" sz="3200" b="1" dirty="0"/>
          </a:p>
        </p:txBody>
      </p:sp>
      <p:sp>
        <p:nvSpPr>
          <p:cNvPr id="14" name="Rectangle 13"/>
          <p:cNvSpPr/>
          <p:nvPr/>
        </p:nvSpPr>
        <p:spPr>
          <a:xfrm>
            <a:off x="1908695" y="851099"/>
            <a:ext cx="7056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smtClean="0"/>
              <a:t>PIXEL</a:t>
            </a:r>
            <a:endParaRPr lang="it-IT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2199" y="3771531"/>
            <a:ext cx="5039908" cy="2019435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8263576" y="3121553"/>
            <a:ext cx="2141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smtClean="0"/>
              <a:t>DEAD AREA DOUBLE</a:t>
            </a:r>
            <a:endParaRPr lang="it-IT" b="1" dirty="0"/>
          </a:p>
        </p:txBody>
      </p:sp>
      <p:sp>
        <p:nvSpPr>
          <p:cNvPr id="17" name="Rectangle 16"/>
          <p:cNvSpPr/>
          <p:nvPr/>
        </p:nvSpPr>
        <p:spPr>
          <a:xfrm>
            <a:off x="4052786" y="680755"/>
            <a:ext cx="38169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smtClean="0"/>
              <a:t>«BITE» NO OVERLAP:</a:t>
            </a:r>
          </a:p>
          <a:p>
            <a:pPr algn="ctr"/>
            <a:r>
              <a:rPr lang="it-IT" b="1" dirty="0" smtClean="0"/>
              <a:t>N+: 12.5um with BITE</a:t>
            </a:r>
          </a:p>
          <a:p>
            <a:pPr algn="ctr"/>
            <a:r>
              <a:rPr lang="it-IT" b="1" dirty="0" smtClean="0"/>
              <a:t>METAL: 3um </a:t>
            </a:r>
            <a:r>
              <a:rPr lang="it-IT" b="1" dirty="0" err="1" smtClean="0"/>
              <a:t>wider</a:t>
            </a:r>
            <a:r>
              <a:rPr lang="it-IT" b="1" dirty="0" smtClean="0"/>
              <a:t> </a:t>
            </a:r>
            <a:r>
              <a:rPr lang="it-IT" b="1" dirty="0" err="1"/>
              <a:t>than</a:t>
            </a:r>
            <a:r>
              <a:rPr lang="it-IT" b="1" dirty="0"/>
              <a:t> PASS </a:t>
            </a:r>
            <a:r>
              <a:rPr lang="it-IT" b="1" dirty="0" smtClean="0"/>
              <a:t>opening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82642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169"/>
            <a:ext cx="12192000" cy="557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2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7376"/>
            <a:ext cx="12192000" cy="530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41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3024</TotalTime>
  <Words>378</Words>
  <Application>Microsoft Office PowerPoint</Application>
  <PresentationFormat>Widescreen</PresentationFormat>
  <Paragraphs>90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Maurizio Boscardin</dc:creator>
  <cp:lastModifiedBy>Francesco Ficorella</cp:lastModifiedBy>
  <cp:revision>63</cp:revision>
  <dcterms:created xsi:type="dcterms:W3CDTF">2018-05-31T07:33:34Z</dcterms:created>
  <dcterms:modified xsi:type="dcterms:W3CDTF">2018-07-31T13:15:12Z</dcterms:modified>
</cp:coreProperties>
</file>