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794500" cy="9982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7DBC-AE7C-482B-B95D-CE5724769F96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D74-5890-4D74-9522-FF5835832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7DBC-AE7C-482B-B95D-CE5724769F96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D74-5890-4D74-9522-FF5835832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1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7DBC-AE7C-482B-B95D-CE5724769F96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D74-5890-4D74-9522-FF5835832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4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7DBC-AE7C-482B-B95D-CE5724769F96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D74-5890-4D74-9522-FF5835832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6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7DBC-AE7C-482B-B95D-CE5724769F96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D74-5890-4D74-9522-FF5835832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60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7DBC-AE7C-482B-B95D-CE5724769F96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D74-5890-4D74-9522-FF5835832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0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7DBC-AE7C-482B-B95D-CE5724769F96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D74-5890-4D74-9522-FF5835832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3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7DBC-AE7C-482B-B95D-CE5724769F96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D74-5890-4D74-9522-FF5835832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8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7DBC-AE7C-482B-B95D-CE5724769F96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D74-5890-4D74-9522-FF5835832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7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7DBC-AE7C-482B-B95D-CE5724769F96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D74-5890-4D74-9522-FF5835832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69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7DBC-AE7C-482B-B95D-CE5724769F96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1D74-5890-4D74-9522-FF5835832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7DBC-AE7C-482B-B95D-CE5724769F96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71D74-5890-4D74-9522-FF5835832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0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32" y="0"/>
            <a:ext cx="6829335" cy="6858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6478954" y="1086338"/>
            <a:ext cx="1117599" cy="633046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596553" y="4996933"/>
            <a:ext cx="3301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FBK Test </a:t>
            </a:r>
            <a:r>
              <a:rPr lang="it-IT" dirty="0" err="1" smtClean="0"/>
              <a:t>Structures</a:t>
            </a:r>
            <a:r>
              <a:rPr lang="it-IT" dirty="0" smtClean="0"/>
              <a:t>: 12 in a wafer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96553" y="728282"/>
            <a:ext cx="3457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Border</a:t>
            </a:r>
            <a:r>
              <a:rPr lang="it-IT" dirty="0" smtClean="0"/>
              <a:t> Clearance (RED): 5mm</a:t>
            </a:r>
          </a:p>
          <a:p>
            <a:r>
              <a:rPr lang="it-IT" dirty="0" smtClean="0"/>
              <a:t> - To be </a:t>
            </a:r>
            <a:r>
              <a:rPr lang="it-IT" dirty="0" err="1" smtClean="0"/>
              <a:t>avoided</a:t>
            </a:r>
            <a:r>
              <a:rPr lang="it-IT" dirty="0" smtClean="0"/>
              <a:t> due to </a:t>
            </a:r>
            <a:r>
              <a:rPr lang="it-IT" dirty="0" err="1" smtClean="0"/>
              <a:t>equipment</a:t>
            </a:r>
            <a:r>
              <a:rPr lang="it-IT" dirty="0" smtClean="0"/>
              <a:t> 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7" idx="1"/>
          </p:cNvCxnSpPr>
          <p:nvPr/>
        </p:nvCxnSpPr>
        <p:spPr>
          <a:xfrm flipH="1">
            <a:off x="5869355" y="5181599"/>
            <a:ext cx="1727198" cy="218105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17264" y="48512"/>
            <a:ext cx="1751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Proposed</a:t>
            </a:r>
            <a:r>
              <a:rPr lang="it-IT" dirty="0" smtClean="0"/>
              <a:t> Layout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323015" y="2619494"/>
            <a:ext cx="47439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/>
              <a:t>Additional</a:t>
            </a:r>
            <a:r>
              <a:rPr lang="it-IT" dirty="0" smtClean="0"/>
              <a:t> Test </a:t>
            </a:r>
            <a:r>
              <a:rPr lang="it-IT" dirty="0" err="1" smtClean="0"/>
              <a:t>Structured</a:t>
            </a:r>
            <a:r>
              <a:rPr lang="it-IT" dirty="0" smtClean="0"/>
              <a:t> </a:t>
            </a:r>
            <a:r>
              <a:rPr lang="it-IT" dirty="0" err="1" smtClean="0"/>
              <a:t>proposed</a:t>
            </a:r>
            <a:r>
              <a:rPr lang="it-IT" dirty="0" smtClean="0"/>
              <a:t> by </a:t>
            </a:r>
            <a:r>
              <a:rPr lang="it-IT" dirty="0" err="1" smtClean="0"/>
              <a:t>Jörn</a:t>
            </a:r>
            <a:endParaRPr lang="it-IT" dirty="0" smtClean="0"/>
          </a:p>
          <a:p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put in the </a:t>
            </a:r>
            <a:r>
              <a:rPr lang="it-IT" dirty="0" err="1" smtClean="0"/>
              <a:t>border</a:t>
            </a:r>
            <a:r>
              <a:rPr lang="it-IT" dirty="0" smtClean="0"/>
              <a:t> </a:t>
            </a:r>
            <a:r>
              <a:rPr lang="it-IT" dirty="0" err="1" smtClean="0"/>
              <a:t>region</a:t>
            </a:r>
            <a:r>
              <a:rPr lang="it-IT" dirty="0" smtClean="0"/>
              <a:t> (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FBK’s</a:t>
            </a:r>
            <a:r>
              <a:rPr lang="it-IT" dirty="0" smtClean="0"/>
              <a:t> TS)</a:t>
            </a:r>
          </a:p>
        </p:txBody>
      </p:sp>
    </p:spTree>
    <p:extLst>
      <p:ext uri="{BB962C8B-B14F-4D97-AF65-F5344CB8AC3E}">
        <p14:creationId xmlns:p14="http://schemas.microsoft.com/office/powerpoint/2010/main" val="230886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7565292" y="1133231"/>
            <a:ext cx="4226623" cy="5570469"/>
            <a:chOff x="6900986" y="396685"/>
            <a:chExt cx="4890929" cy="630701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t="16866"/>
            <a:stretch/>
          </p:blipFill>
          <p:spPr>
            <a:xfrm>
              <a:off x="6977638" y="521730"/>
              <a:ext cx="4270203" cy="5701323"/>
            </a:xfrm>
            <a:prstGeom prst="rect">
              <a:avLst/>
            </a:prstGeom>
          </p:spPr>
        </p:pic>
        <p:cxnSp>
          <p:nvCxnSpPr>
            <p:cNvPr id="6" name="Straight Connector 5"/>
            <p:cNvCxnSpPr/>
            <p:nvPr/>
          </p:nvCxnSpPr>
          <p:spPr>
            <a:xfrm flipH="1">
              <a:off x="6900986" y="2162962"/>
              <a:ext cx="4814277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6900986" y="4171516"/>
              <a:ext cx="4814277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6977638" y="6156623"/>
              <a:ext cx="4814277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9097109" y="420131"/>
              <a:ext cx="56210" cy="6283569"/>
            </a:xfrm>
            <a:prstGeom prst="line">
              <a:avLst/>
            </a:prstGeom>
            <a:ln w="38100">
              <a:solidFill>
                <a:srgbClr val="FF0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0116265" y="420131"/>
              <a:ext cx="56210" cy="6283569"/>
            </a:xfrm>
            <a:prstGeom prst="line">
              <a:avLst/>
            </a:prstGeom>
            <a:ln w="38100">
              <a:solidFill>
                <a:srgbClr val="FF0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118286" y="396685"/>
              <a:ext cx="56210" cy="6283569"/>
            </a:xfrm>
            <a:prstGeom prst="line">
              <a:avLst/>
            </a:prstGeom>
            <a:ln w="38100">
              <a:solidFill>
                <a:srgbClr val="FF0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197705" y="811183"/>
            <a:ext cx="53300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seems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TS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placed</a:t>
            </a:r>
            <a:r>
              <a:rPr lang="it-IT" dirty="0" smtClean="0"/>
              <a:t> «</a:t>
            </a:r>
            <a:r>
              <a:rPr lang="it-IT" dirty="0" err="1" smtClean="0"/>
              <a:t>randomly</a:t>
            </a:r>
            <a:r>
              <a:rPr lang="it-IT" dirty="0" smtClean="0"/>
              <a:t>»,</a:t>
            </a:r>
          </a:p>
          <a:p>
            <a:r>
              <a:rPr lang="it-IT" dirty="0" err="1"/>
              <a:t>w</a:t>
            </a:r>
            <a:r>
              <a:rPr lang="it-IT" dirty="0" err="1" smtClean="0"/>
              <a:t>hile</a:t>
            </a:r>
            <a:r>
              <a:rPr lang="it-IT" dirty="0" smtClean="0"/>
              <a:t> TS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placed</a:t>
            </a:r>
            <a:r>
              <a:rPr lang="it-IT" dirty="0" smtClean="0"/>
              <a:t> </a:t>
            </a:r>
            <a:r>
              <a:rPr lang="it-IT" dirty="0" err="1" smtClean="0"/>
              <a:t>keep</a:t>
            </a:r>
            <a:r>
              <a:rPr lang="it-IT" dirty="0" smtClean="0"/>
              <a:t> in </a:t>
            </a:r>
            <a:r>
              <a:rPr lang="it-IT" dirty="0" err="1" smtClean="0"/>
              <a:t>mind</a:t>
            </a:r>
            <a:r>
              <a:rPr lang="it-IT" dirty="0" smtClean="0"/>
              <a:t> DEVICE </a:t>
            </a:r>
            <a:r>
              <a:rPr lang="it-IT" dirty="0" err="1" smtClean="0"/>
              <a:t>dicing</a:t>
            </a:r>
            <a:r>
              <a:rPr lang="it-IT" dirty="0" smtClean="0"/>
              <a:t>:</a:t>
            </a:r>
          </a:p>
          <a:p>
            <a:r>
              <a:rPr lang="it-IT" dirty="0" smtClean="0"/>
              <a:t>test </a:t>
            </a:r>
            <a:r>
              <a:rPr lang="it-IT" dirty="0" err="1" smtClean="0"/>
              <a:t>structures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be </a:t>
            </a:r>
            <a:r>
              <a:rPr lang="it-IT" dirty="0" err="1" smtClean="0"/>
              <a:t>damaged</a:t>
            </a:r>
            <a:r>
              <a:rPr lang="it-IT" dirty="0"/>
              <a:t> </a:t>
            </a:r>
            <a:r>
              <a:rPr lang="it-IT" dirty="0" smtClean="0"/>
              <a:t>by </a:t>
            </a:r>
            <a:r>
              <a:rPr lang="it-IT" dirty="0" err="1" smtClean="0"/>
              <a:t>dicing</a:t>
            </a:r>
            <a:r>
              <a:rPr lang="it-IT" dirty="0" smtClean="0"/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62953" y="2907323"/>
            <a:ext cx="1473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DEVICE </a:t>
            </a:r>
            <a:r>
              <a:rPr lang="it-IT" dirty="0" err="1" smtClean="0"/>
              <a:t>dicing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760" y="4171516"/>
            <a:ext cx="6181152" cy="1470983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 flipH="1" flipV="1">
            <a:off x="1" y="5628878"/>
            <a:ext cx="6643076" cy="13621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0" y="4848506"/>
            <a:ext cx="6643076" cy="13621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84738" y="3978031"/>
            <a:ext cx="0" cy="1899138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477476" y="3957438"/>
            <a:ext cx="0" cy="1899138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970215" y="3957438"/>
            <a:ext cx="0" cy="1899138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462953" y="3978031"/>
            <a:ext cx="0" cy="1899138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728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3661" y="347551"/>
            <a:ext cx="7862277" cy="39756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3675" y="3723048"/>
            <a:ext cx="99183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IT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very</a:t>
            </a:r>
            <a:r>
              <a:rPr lang="it-IT" dirty="0" smtClean="0"/>
              <a:t> hard from FBK side to </a:t>
            </a:r>
            <a:r>
              <a:rPr lang="it-IT" dirty="0" err="1" smtClean="0"/>
              <a:t>measure</a:t>
            </a:r>
            <a:r>
              <a:rPr lang="it-IT" dirty="0" smtClean="0"/>
              <a:t> </a:t>
            </a:r>
            <a:r>
              <a:rPr lang="it-IT" dirty="0" err="1" smtClean="0"/>
              <a:t>automatically</a:t>
            </a:r>
            <a:endParaRPr lang="it-IT" dirty="0" smtClean="0"/>
          </a:p>
          <a:p>
            <a:r>
              <a:rPr lang="it-IT" dirty="0" err="1" smtClean="0"/>
              <a:t>that</a:t>
            </a:r>
            <a:r>
              <a:rPr lang="it-IT" dirty="0" smtClean="0"/>
              <a:t> TS </a:t>
            </a:r>
            <a:r>
              <a:rPr lang="it-IT" dirty="0" err="1" smtClean="0"/>
              <a:t>structures</a:t>
            </a:r>
            <a:r>
              <a:rPr lang="it-IT" dirty="0" smtClean="0"/>
              <a:t> due to </a:t>
            </a:r>
            <a:r>
              <a:rPr lang="it-IT" dirty="0" err="1" smtClean="0"/>
              <a:t>different</a:t>
            </a:r>
            <a:r>
              <a:rPr lang="it-IT" dirty="0" smtClean="0"/>
              <a:t> PAD position…</a:t>
            </a:r>
          </a:p>
          <a:p>
            <a:endParaRPr lang="it-IT" dirty="0" smtClean="0"/>
          </a:p>
          <a:p>
            <a:r>
              <a:rPr lang="it-IT" dirty="0" smtClean="0"/>
              <a:t>…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can </a:t>
            </a:r>
            <a:r>
              <a:rPr lang="it-IT" dirty="0" err="1" smtClean="0"/>
              <a:t>try</a:t>
            </a:r>
            <a:r>
              <a:rPr lang="it-IT" dirty="0" smtClean="0"/>
              <a:t> on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diode</a:t>
            </a:r>
            <a:r>
              <a:rPr lang="it-IT" dirty="0" smtClean="0"/>
              <a:t> layout: with the </a:t>
            </a:r>
            <a:r>
              <a:rPr lang="it-IT" dirty="0" err="1" smtClean="0"/>
              <a:t>aim</a:t>
            </a:r>
            <a:r>
              <a:rPr lang="it-IT" dirty="0" smtClean="0"/>
              <a:t> to correlate </a:t>
            </a:r>
            <a:r>
              <a:rPr lang="it-IT" dirty="0" err="1" smtClean="0"/>
              <a:t>it’s</a:t>
            </a:r>
            <a:r>
              <a:rPr lang="it-IT" dirty="0" smtClean="0"/>
              <a:t> </a:t>
            </a:r>
            <a:r>
              <a:rPr lang="it-IT" dirty="0" err="1" smtClean="0"/>
              <a:t>measurements</a:t>
            </a:r>
            <a:r>
              <a:rPr lang="it-IT" dirty="0" smtClean="0"/>
              <a:t> with FBK </a:t>
            </a:r>
            <a:r>
              <a:rPr lang="it-IT" dirty="0" err="1" smtClean="0"/>
              <a:t>diode</a:t>
            </a:r>
            <a:r>
              <a:rPr lang="it-IT" dirty="0" smtClean="0"/>
              <a:t> layout.</a:t>
            </a:r>
          </a:p>
        </p:txBody>
      </p:sp>
    </p:spTree>
    <p:extLst>
      <p:ext uri="{BB962C8B-B14F-4D97-AF65-F5344CB8AC3E}">
        <p14:creationId xmlns:p14="http://schemas.microsoft.com/office/powerpoint/2010/main" val="2435303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115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Francesco Ficorella</dc:creator>
  <cp:lastModifiedBy>Francesco Ficorella</cp:lastModifiedBy>
  <cp:revision>4</cp:revision>
  <cp:lastPrinted>2018-09-25T09:12:19Z</cp:lastPrinted>
  <dcterms:created xsi:type="dcterms:W3CDTF">2018-09-25T09:09:02Z</dcterms:created>
  <dcterms:modified xsi:type="dcterms:W3CDTF">2018-09-25T09:42:50Z</dcterms:modified>
</cp:coreProperties>
</file>