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61" r:id="rId3"/>
    <p:sldId id="273" r:id="rId4"/>
    <p:sldId id="264" r:id="rId5"/>
    <p:sldId id="262" r:id="rId6"/>
    <p:sldId id="266" r:id="rId7"/>
    <p:sldId id="267" r:id="rId8"/>
    <p:sldId id="269" r:id="rId9"/>
    <p:sldId id="256" r:id="rId10"/>
    <p:sldId id="257" r:id="rId11"/>
    <p:sldId id="259" r:id="rId12"/>
    <p:sldId id="271" r:id="rId13"/>
    <p:sldId id="272" r:id="rId14"/>
    <p:sldId id="260" r:id="rId15"/>
    <p:sldId id="274" r:id="rId16"/>
    <p:sldId id="258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B1F"/>
    <a:srgbClr val="427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4"/>
    <p:restoredTop sz="94633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0BA7-1255-3D46-8204-71305185772A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982C-7AB0-5E44-A0B2-61CCCD1A2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0B7A1-2EC5-AF4E-9A27-47A33C1987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33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47"/>
            <a:ext cx="8229600" cy="51075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3C18-1BA4-D848-81A8-77FCE2F7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2353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Planning for Planar (Pseudo-)Quad Sensors Production at FBK 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226" y="3945835"/>
            <a:ext cx="7911548" cy="17526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M. Backhaus, </a:t>
            </a:r>
            <a:r>
              <a:rPr lang="en-GB" sz="2400" u="sng" dirty="0" smtClean="0">
                <a:solidFill>
                  <a:schemeClr val="accent1"/>
                </a:solidFill>
              </a:rPr>
              <a:t>M. </a:t>
            </a:r>
            <a:r>
              <a:rPr lang="en-GB" sz="2400" u="sng" dirty="0" err="1" smtClean="0">
                <a:solidFill>
                  <a:schemeClr val="accent1"/>
                </a:solidFill>
              </a:rPr>
              <a:t>Meschini</a:t>
            </a:r>
            <a:r>
              <a:rPr lang="en-GB" sz="2400" dirty="0" smtClean="0">
                <a:solidFill>
                  <a:schemeClr val="accent1"/>
                </a:solidFill>
              </a:rPr>
              <a:t>, A. </a:t>
            </a:r>
            <a:r>
              <a:rPr lang="en-GB" sz="2400" dirty="0" err="1" smtClean="0">
                <a:solidFill>
                  <a:schemeClr val="accent1"/>
                </a:solidFill>
              </a:rPr>
              <a:t>Messineo</a:t>
            </a:r>
            <a:r>
              <a:rPr lang="en-GB" sz="2400" dirty="0" smtClean="0">
                <a:solidFill>
                  <a:schemeClr val="accent1"/>
                </a:solidFill>
              </a:rPr>
              <a:t>, J. Schwandt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402"/>
            <a:ext cx="8229600" cy="1143000"/>
          </a:xfrm>
        </p:spPr>
        <p:txBody>
          <a:bodyPr/>
          <a:lstStyle/>
          <a:p>
            <a:r>
              <a:rPr lang="en-US" dirty="0" smtClean="0"/>
              <a:t>Center of a RD53a-Quad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983" y="2303642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190-290 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18294" y="2278736"/>
            <a:ext cx="16933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12432" y="3673367"/>
            <a:ext cx="137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720-820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1841" y="1915509"/>
            <a:ext cx="0" cy="3979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63675" y="975736"/>
            <a:ext cx="8579700" cy="5479687"/>
            <a:chOff x="263675" y="1048306"/>
            <a:chExt cx="8579700" cy="5479687"/>
          </a:xfrm>
        </p:grpSpPr>
        <p:grpSp>
          <p:nvGrpSpPr>
            <p:cNvPr id="9" name="Group 8"/>
            <p:cNvGrpSpPr/>
            <p:nvPr/>
          </p:nvGrpSpPr>
          <p:grpSpPr>
            <a:xfrm>
              <a:off x="263675" y="1048306"/>
              <a:ext cx="5980242" cy="5479687"/>
              <a:chOff x="263675" y="1048306"/>
              <a:chExt cx="5980242" cy="5479687"/>
            </a:xfrm>
          </p:grpSpPr>
          <p:pic>
            <p:nvPicPr>
              <p:cNvPr id="4" name="Picture 3" descr="rd53a-quad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33" r="30159"/>
              <a:stretch/>
            </p:blipFill>
            <p:spPr>
              <a:xfrm>
                <a:off x="457200" y="1417638"/>
                <a:ext cx="3713238" cy="511035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170438" y="1546177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Top row sensors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70438" y="5894939"/>
                <a:ext cx="2073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Bottom row sensors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3675" y="1048306"/>
                <a:ext cx="1665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Left-side sensor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56555" y="1048306"/>
                <a:ext cx="1791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Right-side sensor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73426" y="4536116"/>
              <a:ext cx="4132339" cy="646331"/>
              <a:chOff x="4170438" y="2627984"/>
              <a:chExt cx="4132339" cy="64633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4170438" y="2951150"/>
                <a:ext cx="5859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780960" y="2627984"/>
                <a:ext cx="35218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Empty space to be populated </a:t>
                </a:r>
              </a:p>
              <a:p>
                <a:r>
                  <a:rPr lang="en-US" dirty="0" smtClean="0"/>
                  <a:t>by Bias (in case of PT)  + guard rings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176414" y="2521868"/>
              <a:ext cx="4666961" cy="646331"/>
              <a:chOff x="4170438" y="2627984"/>
              <a:chExt cx="4666961" cy="646331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4170438" y="2951150"/>
                <a:ext cx="5859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780960" y="2627984"/>
                <a:ext cx="40564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Empty space to be </a:t>
                </a:r>
                <a:r>
                  <a:rPr lang="en-US" smtClean="0"/>
                  <a:t>populated by Bias ring </a:t>
                </a:r>
                <a:r>
                  <a:rPr lang="en-US" dirty="0" smtClean="0"/>
                  <a:t>(in case of </a:t>
                </a:r>
                <a:r>
                  <a:rPr lang="en-US" smtClean="0"/>
                  <a:t>PT) + </a:t>
                </a:r>
                <a:r>
                  <a:rPr lang="en-US" dirty="0" smtClean="0"/>
                  <a:t>guard rings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292529" y="3507626"/>
              <a:ext cx="3980116" cy="646331"/>
              <a:chOff x="4292529" y="3507626"/>
              <a:chExt cx="3980116" cy="64633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922754" y="3507626"/>
                <a:ext cx="3349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Dicing line in case it is planned to </a:t>
                </a:r>
              </a:p>
              <a:p>
                <a:r>
                  <a:rPr lang="en-US" dirty="0" smtClean="0"/>
                  <a:t>separate Doublets from Quads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4292529" y="3868274"/>
                <a:ext cx="5859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2791212" y="4138865"/>
            <a:ext cx="60675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dicing street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 We </a:t>
            </a:r>
            <a:r>
              <a:rPr lang="en-GB" smtClean="0">
                <a:solidFill>
                  <a:srgbClr val="FF0000"/>
                </a:solidFill>
                <a:sym typeface="Wingdings"/>
              </a:rPr>
              <a:t>will not </a:t>
            </a:r>
            <a:r>
              <a:rPr lang="en-GB" dirty="0" smtClean="0">
                <a:solidFill>
                  <a:srgbClr val="FF0000"/>
                </a:solidFill>
              </a:rPr>
              <a:t>cut </a:t>
            </a:r>
            <a:r>
              <a:rPr lang="en-GB" dirty="0" smtClean="0">
                <a:solidFill>
                  <a:srgbClr val="FF0000"/>
                </a:solidFill>
              </a:rPr>
              <a:t>quads into </a:t>
            </a:r>
            <a:r>
              <a:rPr lang="en-GB" dirty="0" smtClean="0">
                <a:solidFill>
                  <a:srgbClr val="FF0000"/>
                </a:solidFill>
              </a:rPr>
              <a:t>doublets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Bias/Guard </a:t>
            </a:r>
            <a:r>
              <a:rPr lang="en-US" dirty="0"/>
              <a:t>R</a:t>
            </a:r>
            <a:r>
              <a:rPr lang="en-US" dirty="0" smtClean="0"/>
              <a:t>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544"/>
            <a:ext cx="8229600" cy="578919"/>
          </a:xfrm>
        </p:spPr>
        <p:txBody>
          <a:bodyPr>
            <a:normAutofit/>
          </a:bodyPr>
          <a:lstStyle/>
          <a:p>
            <a:r>
              <a:rPr lang="en-US" dirty="0" smtClean="0"/>
              <a:t>Profit from experience in FBK R&amp;D planar productions</a:t>
            </a:r>
            <a:endParaRPr lang="en-US" dirty="0"/>
          </a:p>
        </p:txBody>
      </p:sp>
      <p:pic>
        <p:nvPicPr>
          <p:cNvPr id="4" name="Picture 3" descr="cma-diod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t="37682" r="28374"/>
          <a:stretch/>
        </p:blipFill>
        <p:spPr>
          <a:xfrm>
            <a:off x="261488" y="2540231"/>
            <a:ext cx="2726859" cy="3184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14" y="2054601"/>
            <a:ext cx="329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CMS-diodes : 1 Bias ring or 1 G.R.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7663" y="384770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Junction implant </a:t>
            </a:r>
          </a:p>
          <a:p>
            <a:r>
              <a:rPr lang="en-US" dirty="0" smtClean="0"/>
              <a:t>+ overhang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488" y="5818111"/>
            <a:ext cx="332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Dicing region </a:t>
            </a:r>
            <a:r>
              <a:rPr lang="en-US" dirty="0" err="1" smtClean="0"/>
              <a:t>Ohmic</a:t>
            </a:r>
            <a:r>
              <a:rPr lang="en-US" dirty="0" smtClean="0"/>
              <a:t> </a:t>
            </a:r>
            <a:r>
              <a:rPr lang="en-US" dirty="0" smtClean="0"/>
              <a:t>(P</a:t>
            </a:r>
            <a:r>
              <a:rPr lang="en-US" baseline="30000" dirty="0" smtClean="0"/>
              <a:t>+</a:t>
            </a:r>
            <a:r>
              <a:rPr lang="en-US" dirty="0" smtClean="0"/>
              <a:t>) implant </a:t>
            </a:r>
            <a:endParaRPr lang="en-US" dirty="0" smtClean="0"/>
          </a:p>
          <a:p>
            <a:r>
              <a:rPr lang="en-US" dirty="0" smtClean="0"/>
              <a:t>+ overhang</a:t>
            </a:r>
            <a:endParaRPr lang="en-US" dirty="0"/>
          </a:p>
        </p:txBody>
      </p:sp>
      <p:pic>
        <p:nvPicPr>
          <p:cNvPr id="8" name="Picture 7" descr="bias+1g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t="18919" r="20885" b="8468"/>
          <a:stretch/>
        </p:blipFill>
        <p:spPr>
          <a:xfrm>
            <a:off x="4599236" y="2237152"/>
            <a:ext cx="4544764" cy="371072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1 Bias ring plus 1 GR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3" b="9556"/>
          <a:stretch/>
        </p:blipFill>
        <p:spPr>
          <a:xfrm>
            <a:off x="2225779" y="2382239"/>
            <a:ext cx="4692441" cy="2929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2940" y="1469441"/>
            <a:ext cx="553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of the best terminations in the first FBK planar batch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76"/>
            <a:ext cx="8229600" cy="651337"/>
          </a:xfrm>
        </p:spPr>
        <p:txBody>
          <a:bodyPr/>
          <a:lstStyle/>
          <a:p>
            <a:r>
              <a:rPr lang="en-GB" dirty="0" smtClean="0"/>
              <a:t>Dicing Street with P-stop and large </a:t>
            </a:r>
            <a:r>
              <a:rPr lang="en-GB" smtClean="0"/>
              <a:t>metal overhang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46" y="930080"/>
            <a:ext cx="4685707" cy="44240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71001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Dicing streets with P+ and metal overlap “HPK Old Style” require a lot of space around sensor: how far con we go outside pixel matrix plus GR? 500um total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11356"/>
            <a:ext cx="2229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This is the same sensor of the previous page including the area outside the GRs up to the dicing streets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64769" cy="499085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Multiple Guard </a:t>
            </a:r>
            <a:r>
              <a:rPr lang="en-US" sz="2800" dirty="0" smtClean="0"/>
              <a:t>Rings</a:t>
            </a:r>
            <a:endParaRPr lang="en-US" sz="2800" dirty="0"/>
          </a:p>
        </p:txBody>
      </p:sp>
      <p:pic>
        <p:nvPicPr>
          <p:cNvPr id="5" name="Picture 4" descr="bias+3g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 t="28054" r="36282" b="20165"/>
          <a:stretch/>
        </p:blipFill>
        <p:spPr>
          <a:xfrm>
            <a:off x="3061519" y="2537503"/>
            <a:ext cx="3409620" cy="3484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184" y="1255502"/>
            <a:ext cx="850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Try to implement at least 3 or 4 Guard Rings with metal overhang and no </a:t>
            </a:r>
            <a:r>
              <a:rPr lang="en-GB" sz="2000" dirty="0" smtClean="0">
                <a:solidFill>
                  <a:srgbClr val="FF0000"/>
                </a:solidFill>
              </a:rPr>
              <a:t>p-stop between N</a:t>
            </a:r>
            <a:r>
              <a:rPr lang="en-GB" sz="2000" baseline="30000" dirty="0" smtClean="0">
                <a:solidFill>
                  <a:srgbClr val="FF0000"/>
                </a:solidFill>
              </a:rPr>
              <a:t>+</a:t>
            </a:r>
            <a:r>
              <a:rPr lang="en-GB" sz="2000" dirty="0" smtClean="0">
                <a:solidFill>
                  <a:srgbClr val="FF0000"/>
                </a:solidFill>
              </a:rPr>
              <a:t> implants. We will try to fit in the available space between sensors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15"/>
            <a:ext cx="8229600" cy="651337"/>
          </a:xfrm>
        </p:spPr>
        <p:txBody>
          <a:bodyPr/>
          <a:lstStyle/>
          <a:p>
            <a:r>
              <a:rPr lang="en-GB" dirty="0" smtClean="0"/>
              <a:t>Up-to-date Quad </a:t>
            </a:r>
            <a:r>
              <a:rPr lang="en-GB" smtClean="0"/>
              <a:t>Module dimension</a:t>
            </a:r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5530" r="11111" b="7233"/>
          <a:stretch/>
        </p:blipFill>
        <p:spPr>
          <a:xfrm>
            <a:off x="1023256" y="1469572"/>
            <a:ext cx="6749143" cy="41474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814" y="730580"/>
            <a:ext cx="59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Malte</a:t>
            </a:r>
            <a:r>
              <a:rPr lang="en-GB" dirty="0" smtClean="0"/>
              <a:t> B. made the latest update this morning on module size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3915" y="1078860"/>
            <a:ext cx="1584088" cy="369332"/>
          </a:xfrm>
          <a:prstGeom prst="rect">
            <a:avLst/>
          </a:prstGeom>
          <a:noFill/>
          <a:ln>
            <a:solidFill>
              <a:srgbClr val="427EFC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427EFC"/>
                </a:solidFill>
              </a:rPr>
              <a:t>In blue: sensor</a:t>
            </a:r>
            <a:endParaRPr lang="en-GB" b="1" dirty="0">
              <a:solidFill>
                <a:srgbClr val="427EF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1700" y="1078860"/>
            <a:ext cx="1730602" cy="369332"/>
          </a:xfrm>
          <a:prstGeom prst="rect">
            <a:avLst/>
          </a:prstGeom>
          <a:noFill/>
          <a:ln>
            <a:solidFill>
              <a:srgbClr val="1CAB1F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1CAB1F"/>
                </a:solidFill>
              </a:rPr>
              <a:t>In green: RD53A</a:t>
            </a:r>
            <a:endParaRPr lang="en-GB" b="1" dirty="0">
              <a:solidFill>
                <a:srgbClr val="1CA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0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Layout of Quad HDI  </a:t>
            </a:r>
            <a:r>
              <a:rPr lang="en-US" dirty="0" err="1" smtClean="0"/>
              <a:t>vs</a:t>
            </a:r>
            <a:r>
              <a:rPr lang="en-US" dirty="0" smtClean="0"/>
              <a:t> Quad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17" y="5182608"/>
            <a:ext cx="8545165" cy="98892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HDI design from </a:t>
            </a:r>
            <a:r>
              <a:rPr lang="en-US" sz="2000" dirty="0" err="1" smtClean="0">
                <a:solidFill>
                  <a:schemeClr val="tx2"/>
                </a:solidFill>
              </a:rPr>
              <a:t>Malte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B., dimensions defined, production in progress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Proposal for quad sensor size: L = 41300 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,  </a:t>
            </a: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=</a:t>
            </a:r>
            <a:r>
              <a:rPr lang="en-US" sz="2000" dirty="0" smtClean="0">
                <a:solidFill>
                  <a:schemeClr val="tx2"/>
                </a:solidFill>
              </a:rPr>
              <a:t> 21100 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m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27724" y="1091394"/>
            <a:ext cx="7503219" cy="3558425"/>
            <a:chOff x="1327724" y="2137362"/>
            <a:chExt cx="7503219" cy="355842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898952" y="2594856"/>
              <a:ext cx="587828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327724" y="2137362"/>
              <a:ext cx="7503219" cy="3558425"/>
              <a:chOff x="1340175" y="2174718"/>
              <a:chExt cx="7503219" cy="3558425"/>
            </a:xfrm>
          </p:grpSpPr>
          <p:pic>
            <p:nvPicPr>
              <p:cNvPr id="4" name="Picture 3" descr="hdi-quad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67" t="24845" r="14947" b="14546"/>
              <a:stretch/>
            </p:blipFill>
            <p:spPr>
              <a:xfrm>
                <a:off x="1898952" y="2745618"/>
                <a:ext cx="5878286" cy="298752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742885" y="4003524"/>
                <a:ext cx="1563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 = 19765 </a:t>
                </a:r>
                <a:r>
                  <a:rPr lang="en-US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n-US" dirty="0" smtClean="0"/>
                  <a:t>m</a:t>
                </a:r>
                <a:endParaRPr lang="en-US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793653" y="2830286"/>
                <a:ext cx="0" cy="27940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051905" y="2225524"/>
                <a:ext cx="1455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L= 40100  </a:t>
                </a:r>
                <a:r>
                  <a:rPr lang="en-US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5400000">
                <a:off x="7451276" y="2643506"/>
                <a:ext cx="186090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275 </a:t>
                </a:r>
                <a:r>
                  <a:rPr lang="en-US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n-US" dirty="0" smtClean="0"/>
                  <a:t>m from 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ire-bonding-pad </a:t>
                </a:r>
              </a:p>
              <a:p>
                <a:r>
                  <a:rPr lang="en-US" dirty="0" smtClean="0"/>
                  <a:t>to border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919093" y="2670906"/>
                <a:ext cx="0" cy="25534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7/18/18 TK week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Meschini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45" y="91966"/>
            <a:ext cx="8229600" cy="651337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Planar Quad Sensor Production at FBK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67" y="826841"/>
            <a:ext cx="8706556" cy="5445971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tx2"/>
                </a:solidFill>
              </a:rPr>
              <a:t>ICEmos</a:t>
            </a:r>
            <a:r>
              <a:rPr lang="en-GB" b="1" dirty="0" smtClean="0">
                <a:solidFill>
                  <a:schemeClr val="tx2"/>
                </a:solidFill>
              </a:rPr>
              <a:t> is once more delaying wafer delivery</a:t>
            </a:r>
            <a:r>
              <a:rPr lang="mr-IN" b="1" dirty="0" smtClean="0">
                <a:solidFill>
                  <a:schemeClr val="tx2"/>
                </a:solidFill>
              </a:rPr>
              <a:t>…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  <a:sym typeface="Wingdings"/>
              </a:rPr>
              <a:t>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Rescheduled to </a:t>
            </a:r>
            <a:r>
              <a:rPr lang="en-GB" b="1" dirty="0" smtClean="0">
                <a:solidFill>
                  <a:schemeClr val="tx2"/>
                </a:solidFill>
              </a:rPr>
              <a:t>ship week commencing 16th July </a:t>
            </a:r>
            <a:r>
              <a:rPr lang="en-GB" b="1" dirty="0" smtClean="0">
                <a:solidFill>
                  <a:schemeClr val="tx2"/>
                </a:solidFill>
              </a:rPr>
              <a:t>2018</a:t>
            </a:r>
            <a:r>
              <a:rPr lang="en-GB" dirty="0" smtClean="0">
                <a:solidFill>
                  <a:schemeClr val="tx2"/>
                </a:solidFill>
              </a:rPr>
              <a:t>: </a:t>
            </a:r>
            <a:r>
              <a:rPr lang="en-GB" dirty="0" smtClean="0">
                <a:solidFill>
                  <a:schemeClr val="tx2"/>
                </a:solidFill>
              </a:rPr>
              <a:t>difficult </a:t>
            </a:r>
            <a:r>
              <a:rPr lang="en-GB" dirty="0" smtClean="0">
                <a:solidFill>
                  <a:schemeClr val="tx2"/>
                </a:solidFill>
              </a:rPr>
              <a:t>to </a:t>
            </a:r>
            <a:r>
              <a:rPr lang="en-GB" dirty="0" smtClean="0">
                <a:solidFill>
                  <a:schemeClr val="tx2"/>
                </a:solidFill>
              </a:rPr>
              <a:t>believe</a:t>
            </a:r>
            <a:r>
              <a:rPr lang="mr-IN" dirty="0" smtClean="0">
                <a:solidFill>
                  <a:schemeClr val="tx2"/>
                </a:solidFill>
              </a:rPr>
              <a:t>…</a:t>
            </a:r>
            <a:r>
              <a:rPr lang="en-GB" dirty="0" smtClean="0">
                <a:solidFill>
                  <a:schemeClr val="tx2"/>
                </a:solidFill>
              </a:rPr>
              <a:t> and indeed the mail from </a:t>
            </a:r>
            <a:r>
              <a:rPr lang="en-GB" dirty="0" err="1" smtClean="0">
                <a:solidFill>
                  <a:schemeClr val="tx2"/>
                </a:solidFill>
              </a:rPr>
              <a:t>ICEmos</a:t>
            </a:r>
            <a:r>
              <a:rPr lang="en-GB" dirty="0" smtClean="0">
                <a:solidFill>
                  <a:schemeClr val="tx2"/>
                </a:solidFill>
              </a:rPr>
              <a:t> today at 12:05 says “</a:t>
            </a:r>
            <a:r>
              <a:rPr lang="en-GB" sz="1800" b="1" dirty="0">
                <a:latin typeface="Courier" charset="0"/>
                <a:ea typeface="Courier" charset="0"/>
                <a:cs typeface="Courier" charset="0"/>
              </a:rPr>
              <a:t>I have discussed your order with the production team this morning, we will need until 6th August to complete and ship your order</a:t>
            </a:r>
            <a:r>
              <a:rPr lang="en-GB" sz="1800" b="1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GB" dirty="0" smtClean="0"/>
              <a:t>”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 6” Float Zone Si-Si DBW</a:t>
            </a:r>
            <a:r>
              <a:rPr lang="en-GB" dirty="0" smtClean="0">
                <a:solidFill>
                  <a:schemeClr val="tx2"/>
                </a:solidFill>
              </a:rPr>
              <a:t> (Direct Bonded Wafer) </a:t>
            </a:r>
            <a:r>
              <a:rPr lang="en-GB" b="1" dirty="0" smtClean="0">
                <a:solidFill>
                  <a:schemeClr val="tx2"/>
                </a:solidFill>
              </a:rPr>
              <a:t>150</a:t>
            </a:r>
            <a:r>
              <a:rPr lang="en-GB" b="1" dirty="0" smtClean="0">
                <a:solidFill>
                  <a:schemeClr val="tx2"/>
                </a:solidFill>
                <a:latin typeface="Symbol"/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m thick active device, on 500</a:t>
            </a:r>
            <a:r>
              <a:rPr lang="en-GB" b="1" dirty="0" smtClean="0">
                <a:solidFill>
                  <a:schemeClr val="tx2"/>
                </a:solidFill>
                <a:latin typeface="Symbol"/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m handle  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P type, FZ Sensor resistivity &gt; 5kOhm cm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Handle wafer: CZ 0.1-1 Ohm cm resistivity, 500</a:t>
            </a:r>
            <a:r>
              <a:rPr lang="en-GB" dirty="0" smtClean="0">
                <a:solidFill>
                  <a:schemeClr val="tx2"/>
                </a:solidFill>
                <a:latin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 thick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Layout design in underway, to be completed soon, once all distances and constraints are </a:t>
            </a:r>
            <a:r>
              <a:rPr lang="en-GB" b="1" dirty="0" smtClean="0">
                <a:solidFill>
                  <a:schemeClr val="tx2"/>
                </a:solidFill>
              </a:rPr>
              <a:t>finalized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If you have comments or suggestions, please speak up, you are still in time!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7/18/18 TK week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M. Meschini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1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1337"/>
          </a:xfrm>
        </p:spPr>
        <p:txBody>
          <a:bodyPr/>
          <a:lstStyle/>
          <a:p>
            <a:r>
              <a:rPr lang="en-GB" dirty="0" smtClean="0"/>
              <a:t>Quad Modules Baseline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831273"/>
            <a:ext cx="8672945" cy="5525077"/>
          </a:xfrm>
        </p:spPr>
        <p:txBody>
          <a:bodyPr>
            <a:normAutofit/>
          </a:bodyPr>
          <a:lstStyle/>
          <a:p>
            <a:r>
              <a:rPr lang="en-US" dirty="0" smtClean="0"/>
              <a:t>Two most recent meetings </a:t>
            </a:r>
            <a:r>
              <a:rPr lang="en-US" dirty="0" smtClean="0"/>
              <a:t>on quad modules on June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and on July 17</a:t>
            </a:r>
            <a:r>
              <a:rPr lang="en-US" baseline="30000" dirty="0" smtClean="0"/>
              <a:t>th</a:t>
            </a:r>
            <a:r>
              <a:rPr lang="en-US" dirty="0" smtClean="0"/>
              <a:t> :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quads with 25x100 pixels and no punch through bias</a:t>
            </a:r>
            <a:r>
              <a:rPr lang="en-US" dirty="0" smtClean="0"/>
              <a:t>. Temporary </a:t>
            </a:r>
            <a:r>
              <a:rPr lang="en-US" dirty="0"/>
              <a:t>metal </a:t>
            </a:r>
            <a:r>
              <a:rPr lang="en-US" dirty="0" smtClean="0"/>
              <a:t>will be used for measurements at FBK premises </a:t>
            </a:r>
          </a:p>
          <a:p>
            <a:r>
              <a:rPr lang="en-US" dirty="0" smtClean="0"/>
              <a:t>5 </a:t>
            </a:r>
            <a:r>
              <a:rPr lang="en-US" dirty="0"/>
              <a:t>quads with 50x50 pixels with punch through bias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Clearances </a:t>
            </a:r>
            <a:r>
              <a:rPr lang="en-US" dirty="0"/>
              <a:t>between </a:t>
            </a:r>
            <a:r>
              <a:rPr lang="en-US" dirty="0" smtClean="0"/>
              <a:t>chips </a:t>
            </a:r>
          </a:p>
          <a:p>
            <a:pPr lvl="1"/>
            <a:r>
              <a:rPr lang="en-US" dirty="0" smtClean="0"/>
              <a:t>Four </a:t>
            </a:r>
            <a:r>
              <a:rPr lang="en-US" dirty="0"/>
              <a:t>of the 50x50 quads and all 25x100 quads with </a:t>
            </a:r>
            <a:r>
              <a:rPr lang="en-US" dirty="0" smtClean="0"/>
              <a:t>350</a:t>
            </a:r>
            <a:r>
              <a:rPr lang="el-GR" dirty="0" err="1" smtClean="0"/>
              <a:t>μm</a:t>
            </a:r>
            <a:r>
              <a:rPr lang="en-US" dirty="0" smtClean="0"/>
              <a:t> </a:t>
            </a:r>
            <a:r>
              <a:rPr lang="en-US" dirty="0"/>
              <a:t>inter-chip bump center to bump center distance in x-direction (results in ~</a:t>
            </a:r>
            <a:r>
              <a:rPr lang="en-US" dirty="0" smtClean="0"/>
              <a:t>200</a:t>
            </a:r>
            <a:r>
              <a:rPr lang="el-GR" dirty="0" err="1" smtClean="0"/>
              <a:t>μm</a:t>
            </a:r>
            <a:r>
              <a:rPr lang="en-US" dirty="0" smtClean="0"/>
              <a:t> clearance) 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50x50 quads with </a:t>
            </a:r>
            <a:r>
              <a:rPr lang="en-US" dirty="0" smtClean="0"/>
              <a:t>250</a:t>
            </a:r>
            <a:r>
              <a:rPr lang="el-GR" dirty="0" err="1" smtClean="0"/>
              <a:t>μm</a:t>
            </a:r>
            <a:r>
              <a:rPr lang="en-US" dirty="0" smtClean="0"/>
              <a:t> </a:t>
            </a:r>
            <a:r>
              <a:rPr lang="en-US" dirty="0" smtClean="0"/>
              <a:t>or 300</a:t>
            </a:r>
            <a:r>
              <a:rPr lang="el-GR" dirty="0"/>
              <a:t> </a:t>
            </a:r>
            <a:r>
              <a:rPr lang="el-GR" dirty="0" err="1"/>
              <a:t>μm</a:t>
            </a:r>
            <a:r>
              <a:rPr lang="en-US" dirty="0" smtClean="0"/>
              <a:t> inter-chip </a:t>
            </a:r>
            <a:r>
              <a:rPr lang="en-US" dirty="0"/>
              <a:t>bump center to bump center distance in x-direction (results in ~</a:t>
            </a:r>
            <a:r>
              <a:rPr lang="en-US" dirty="0" smtClean="0"/>
              <a:t>100</a:t>
            </a:r>
            <a:r>
              <a:rPr lang="el-GR" dirty="0" err="1" smtClean="0"/>
              <a:t>μm</a:t>
            </a:r>
            <a:r>
              <a:rPr lang="en-US" dirty="0" smtClean="0"/>
              <a:t> </a:t>
            </a:r>
            <a:r>
              <a:rPr lang="en-US" dirty="0"/>
              <a:t>clearance</a:t>
            </a:r>
            <a:r>
              <a:rPr lang="en-US" dirty="0" smtClean="0"/>
              <a:t>) to be decided when dicing precision will be known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1337"/>
          </a:xfrm>
        </p:spPr>
        <p:txBody>
          <a:bodyPr/>
          <a:lstStyle/>
          <a:p>
            <a:r>
              <a:rPr lang="en-GB" dirty="0" smtClean="0"/>
              <a:t>More</a:t>
            </a:r>
            <a:r>
              <a:rPr lang="en-GB" dirty="0" smtClean="0"/>
              <a:t> Options &amp;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dicing street in between quad (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doublets cannot be separated) </a:t>
            </a:r>
            <a:endParaRPr lang="en-US" dirty="0" smtClean="0"/>
          </a:p>
          <a:p>
            <a:r>
              <a:rPr lang="en-US" dirty="0" smtClean="0"/>
              <a:t>Clearances </a:t>
            </a:r>
            <a:r>
              <a:rPr lang="en-US" dirty="0"/>
              <a:t>between </a:t>
            </a:r>
            <a:r>
              <a:rPr lang="en-US" dirty="0" smtClean="0"/>
              <a:t>doublets in the quad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90</a:t>
            </a:r>
            <a:r>
              <a:rPr lang="en-US" dirty="0" smtClean="0"/>
              <a:t>0</a:t>
            </a:r>
            <a:r>
              <a:rPr lang="el-GR" dirty="0" err="1" smtClean="0"/>
              <a:t>μm</a:t>
            </a:r>
            <a:r>
              <a:rPr lang="en-US" dirty="0" smtClean="0"/>
              <a:t> </a:t>
            </a:r>
            <a:r>
              <a:rPr lang="en-US" dirty="0"/>
              <a:t>inter-chip bump center to bump center distance in </a:t>
            </a:r>
            <a:r>
              <a:rPr lang="en-US" dirty="0" smtClean="0"/>
              <a:t>Y-direction </a:t>
            </a:r>
          </a:p>
          <a:p>
            <a:r>
              <a:rPr lang="en-US" dirty="0"/>
              <a:t>Clearances </a:t>
            </a:r>
            <a:r>
              <a:rPr lang="en-US" dirty="0" smtClean="0"/>
              <a:t>outside doublets </a:t>
            </a:r>
            <a:r>
              <a:rPr lang="en-US" dirty="0"/>
              <a:t>in the quad </a:t>
            </a:r>
            <a:r>
              <a:rPr lang="en-US" dirty="0" smtClean="0"/>
              <a:t>(for the three sides facing outside) </a:t>
            </a:r>
            <a:endParaRPr lang="en-US" dirty="0" smtClean="0"/>
          </a:p>
          <a:p>
            <a:pPr lvl="1"/>
            <a:r>
              <a:rPr lang="en-US" dirty="0" smtClean="0"/>
              <a:t>500</a:t>
            </a:r>
            <a:r>
              <a:rPr lang="el-GR" dirty="0" err="1" smtClean="0"/>
              <a:t>μm</a:t>
            </a:r>
            <a:r>
              <a:rPr lang="en-US" dirty="0" smtClean="0"/>
              <a:t> from  bump center to sensor edge (dicing line) </a:t>
            </a:r>
          </a:p>
          <a:p>
            <a:pPr lvl="1">
              <a:buFont typeface="Wingdings" charset="2"/>
              <a:buChar char="à"/>
            </a:pPr>
            <a:r>
              <a:rPr lang="en-US" dirty="0" smtClean="0"/>
              <a:t>~</a:t>
            </a:r>
            <a:r>
              <a:rPr lang="en-US" dirty="0"/>
              <a:t>450um from active matrix edge to physical edge after dicing </a:t>
            </a:r>
            <a:endParaRPr lang="en-US" dirty="0" smtClean="0"/>
          </a:p>
          <a:p>
            <a:r>
              <a:rPr lang="en-US" dirty="0"/>
              <a:t>long pixels </a:t>
            </a:r>
            <a:r>
              <a:rPr lang="en-US" dirty="0" smtClean="0"/>
              <a:t>(200</a:t>
            </a:r>
            <a:r>
              <a:rPr lang="el-GR" dirty="0"/>
              <a:t> </a:t>
            </a:r>
            <a:r>
              <a:rPr lang="el-GR" dirty="0" err="1" smtClean="0"/>
              <a:t>μm</a:t>
            </a:r>
            <a:r>
              <a:rPr lang="en-US" dirty="0" smtClean="0"/>
              <a:t>) in between chips in X-direction</a:t>
            </a:r>
          </a:p>
          <a:p>
            <a:pPr lvl="1"/>
            <a:r>
              <a:rPr lang="en-US" dirty="0" smtClean="0"/>
              <a:t>Do the same </a:t>
            </a:r>
            <a:r>
              <a:rPr lang="en-US" dirty="0"/>
              <a:t>on the outer edges of the sensor</a:t>
            </a:r>
            <a:r>
              <a:rPr lang="en-US" dirty="0" smtClean="0"/>
              <a:t>? To be decided </a:t>
            </a:r>
          </a:p>
          <a:p>
            <a:r>
              <a:rPr lang="en-US" dirty="0" smtClean="0"/>
              <a:t>PT sensors: design the Punch Through bias rails along Y instead of X as in the present layout</a:t>
            </a:r>
          </a:p>
          <a:p>
            <a:pPr marL="5715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"/>
            <a:ext cx="8229600" cy="651337"/>
          </a:xfrm>
        </p:spPr>
        <p:txBody>
          <a:bodyPr/>
          <a:lstStyle/>
          <a:p>
            <a:r>
              <a:rPr lang="en-GB" smtClean="0"/>
              <a:t>RD53A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2612"/>
            <a:ext cx="8229600" cy="4422339"/>
          </a:xfrm>
        </p:spPr>
      </p:pic>
      <p:sp>
        <p:nvSpPr>
          <p:cNvPr id="5" name="Up Arrow 4"/>
          <p:cNvSpPr/>
          <p:nvPr/>
        </p:nvSpPr>
        <p:spPr>
          <a:xfrm>
            <a:off x="225468" y="826717"/>
            <a:ext cx="231732" cy="509809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57200" y="5924810"/>
            <a:ext cx="7897660" cy="1753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41626" y="610017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70C0"/>
                </a:solidFill>
              </a:rPr>
              <a:t>X</a:t>
            </a:r>
            <a:endParaRPr lang="en-GB" sz="24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30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3411" y="799852"/>
            <a:ext cx="6036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Physical dimension including dicing streets not accounted in this figure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6248" y="1106352"/>
            <a:ext cx="31515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Top row pads </a:t>
            </a:r>
            <a:r>
              <a:rPr lang="en-GB" b="1" dirty="0" smtClean="0"/>
              <a:t>CANNOT</a:t>
            </a:r>
            <a:r>
              <a:rPr lang="en-GB" dirty="0" smtClean="0"/>
              <a:t> be diced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6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37693" y="977031"/>
            <a:ext cx="6591492" cy="5777630"/>
            <a:chOff x="1061911" y="278704"/>
            <a:chExt cx="7014575" cy="63005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2" r="3384" b="8127"/>
            <a:stretch/>
          </p:blipFill>
          <p:spPr>
            <a:xfrm>
              <a:off x="1061911" y="278704"/>
              <a:ext cx="7014575" cy="630059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7" t="13829" r="6599" b="6592"/>
            <a:stretch/>
          </p:blipFill>
          <p:spPr>
            <a:xfrm>
              <a:off x="4572000" y="2581321"/>
              <a:ext cx="1951303" cy="10106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7" t="13829" r="6599" b="6592"/>
            <a:stretch/>
          </p:blipFill>
          <p:spPr>
            <a:xfrm>
              <a:off x="4572000" y="1613690"/>
              <a:ext cx="1951303" cy="1010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1" t="54346" r="6599" b="6592"/>
            <a:stretch/>
          </p:blipFill>
          <p:spPr>
            <a:xfrm>
              <a:off x="2615097" y="1117600"/>
              <a:ext cx="1956904" cy="4960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1" t="54346" r="6599" b="6592"/>
            <a:stretch/>
          </p:blipFill>
          <p:spPr>
            <a:xfrm>
              <a:off x="4569200" y="1117600"/>
              <a:ext cx="1956904" cy="4960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1" t="54346" r="6599" b="6592"/>
            <a:stretch/>
          </p:blipFill>
          <p:spPr>
            <a:xfrm>
              <a:off x="3590747" y="621510"/>
              <a:ext cx="1956904" cy="496090"/>
            </a:xfrm>
            <a:prstGeom prst="rect">
              <a:avLst/>
            </a:prstGeom>
          </p:spPr>
        </p:pic>
        <p:sp>
          <p:nvSpPr>
            <p:cNvPr id="8" name="Chord 7"/>
            <p:cNvSpPr/>
            <p:nvPr/>
          </p:nvSpPr>
          <p:spPr>
            <a:xfrm>
              <a:off x="1235193" y="1954060"/>
              <a:ext cx="1863621" cy="3682652"/>
            </a:xfrm>
            <a:prstGeom prst="chord">
              <a:avLst>
                <a:gd name="adj1" fmla="val 5445812"/>
                <a:gd name="adj2" fmla="val 16199999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hord 8"/>
            <p:cNvSpPr/>
            <p:nvPr/>
          </p:nvSpPr>
          <p:spPr>
            <a:xfrm rot="10800000">
              <a:off x="6057646" y="1750647"/>
              <a:ext cx="1863621" cy="3682652"/>
            </a:xfrm>
            <a:prstGeom prst="chord">
              <a:avLst>
                <a:gd name="adj1" fmla="val 5445812"/>
                <a:gd name="adj2" fmla="val 16199999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1113" y="1614827"/>
              <a:ext cx="1905285" cy="96763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5685" y="1617347"/>
              <a:ext cx="1905285" cy="96763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62714" y="139221"/>
            <a:ext cx="609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possible layout for pseudo-quads, doublets and single RD53A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7719" y="6092966"/>
            <a:ext cx="951985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00"/>
                </a:solidFill>
              </a:rPr>
              <a:t>Based on </a:t>
            </a:r>
            <a:r>
              <a:rPr lang="en-GB" sz="1000" b="1" dirty="0">
                <a:solidFill>
                  <a:srgbClr val="FFFF00"/>
                </a:solidFill>
              </a:rPr>
              <a:t>ATLAS </a:t>
            </a:r>
            <a:r>
              <a:rPr lang="en-GB" sz="1000" b="1" dirty="0" smtClean="0">
                <a:solidFill>
                  <a:srgbClr val="FFFF00"/>
                </a:solidFill>
              </a:rPr>
              <a:t>layout (</a:t>
            </a:r>
            <a:r>
              <a:rPr lang="en-GB" sz="1000" b="1" dirty="0">
                <a:solidFill>
                  <a:srgbClr val="FFFF00"/>
                </a:solidFill>
              </a:rPr>
              <a:t>A. </a:t>
            </a:r>
            <a:r>
              <a:rPr lang="en-GB" sz="1000" b="1" dirty="0" err="1">
                <a:solidFill>
                  <a:srgbClr val="FFFF00"/>
                </a:solidFill>
              </a:rPr>
              <a:t>Macchiolo</a:t>
            </a:r>
            <a:r>
              <a:rPr lang="en-GB" sz="1000" b="1" dirty="0" smtClean="0">
                <a:solidFill>
                  <a:srgbClr val="FFFF00"/>
                </a:solidFill>
              </a:rPr>
              <a:t>)</a:t>
            </a:r>
            <a:endParaRPr lang="en-GB" sz="10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0439" y="3138168"/>
            <a:ext cx="1790368" cy="8873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748931" y="3151851"/>
            <a:ext cx="1790368" cy="8873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49201" y="4038598"/>
            <a:ext cx="1790368" cy="8873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57693" y="4040909"/>
            <a:ext cx="1790368" cy="8873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50599" y="4922767"/>
            <a:ext cx="1790368" cy="8873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59091" y="4925078"/>
            <a:ext cx="1790368" cy="8873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14003" y="1298443"/>
            <a:ext cx="1838874" cy="4384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916727" y="1726789"/>
            <a:ext cx="1838874" cy="4384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719388" y="1727690"/>
            <a:ext cx="1838874" cy="4384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16200000">
            <a:off x="1806042" y="4668323"/>
            <a:ext cx="1824355" cy="4591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6200000">
            <a:off x="1812248" y="2868425"/>
            <a:ext cx="1780806" cy="4280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 rot="16200000">
            <a:off x="5866554" y="4657885"/>
            <a:ext cx="1824355" cy="4591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16200000">
            <a:off x="5885286" y="2857987"/>
            <a:ext cx="1780806" cy="4280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0503" y="3429000"/>
            <a:ext cx="107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8 Quads -&gt; Cyan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0501" y="1804477"/>
            <a:ext cx="1363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7</a:t>
            </a:r>
            <a:r>
              <a:rPr lang="en-GB" sz="1600" dirty="0" smtClean="0"/>
              <a:t> </a:t>
            </a:r>
            <a:r>
              <a:rPr lang="en-GB" sz="1600" dirty="0" smtClean="0"/>
              <a:t>Doublets -&gt; Yellow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20455" y="6013543"/>
            <a:ext cx="117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8 Singles </a:t>
            </a:r>
            <a:r>
              <a:rPr lang="en-GB" sz="1600" dirty="0"/>
              <a:t>-</a:t>
            </a:r>
            <a:r>
              <a:rPr lang="en-GB" sz="1600" dirty="0" smtClean="0"/>
              <a:t>&gt; Grey 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652877" y="597507"/>
            <a:ext cx="313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ketch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not yet a real design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file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9144000" cy="28081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286000" y="1934308"/>
            <a:ext cx="4525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67834" y="1512711"/>
            <a:ext cx="42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350 </a:t>
            </a:r>
            <a:r>
              <a:rPr lang="el-GR" dirty="0" err="1" smtClean="0"/>
              <a:t>μm</a:t>
            </a:r>
            <a:r>
              <a:rPr lang="en-GB" dirty="0" smtClean="0"/>
              <a:t> distance </a:t>
            </a:r>
            <a:r>
              <a:rPr lang="en-GB" dirty="0" smtClean="0"/>
              <a:t>between </a:t>
            </a:r>
            <a:r>
              <a:rPr lang="en-GB" dirty="0" smtClean="0"/>
              <a:t>centre of bumps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776" y="4901531"/>
            <a:ext cx="7928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FBK is working on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b</a:t>
            </a:r>
            <a:r>
              <a:rPr lang="en-GB" dirty="0" smtClean="0">
                <a:solidFill>
                  <a:srgbClr val="002060"/>
                </a:solidFill>
              </a:rPr>
              <a:t>etter </a:t>
            </a:r>
            <a:r>
              <a:rPr lang="en-GB" dirty="0" smtClean="0">
                <a:solidFill>
                  <a:srgbClr val="002060"/>
                </a:solidFill>
              </a:rPr>
              <a:t>bump pad shape and </a:t>
            </a:r>
            <a:r>
              <a:rPr lang="en-GB" dirty="0" smtClean="0">
                <a:solidFill>
                  <a:srgbClr val="002060"/>
                </a:solidFill>
              </a:rPr>
              <a:t>symmetry</a:t>
            </a: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reducing opening size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reducing metal overlap on adjacent row pixels to minimize </a:t>
            </a:r>
            <a:r>
              <a:rPr lang="en-GB" b="1" dirty="0" smtClean="0">
                <a:solidFill>
                  <a:srgbClr val="002060"/>
                </a:solidFill>
              </a:rPr>
              <a:t>cross-talk between pixel rows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084" y="299179"/>
            <a:ext cx="809183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Central zone of a 25 </a:t>
            </a:r>
            <a:r>
              <a:rPr lang="el-GR" sz="2000" dirty="0" err="1" smtClean="0">
                <a:solidFill>
                  <a:srgbClr val="FF0000"/>
                </a:solidFill>
              </a:rPr>
              <a:t>μm</a:t>
            </a:r>
            <a:r>
              <a:rPr lang="en-GB" sz="2000" dirty="0" smtClean="0">
                <a:solidFill>
                  <a:srgbClr val="FF0000"/>
                </a:solidFill>
              </a:rPr>
              <a:t> * 100 </a:t>
            </a:r>
            <a:r>
              <a:rPr lang="el-GR" sz="2000" dirty="0" err="1" smtClean="0">
                <a:solidFill>
                  <a:srgbClr val="FF0000"/>
                </a:solidFill>
              </a:rPr>
              <a:t>μm</a:t>
            </a:r>
            <a:r>
              <a:rPr lang="en-GB" sz="2000" dirty="0" smtClean="0">
                <a:solidFill>
                  <a:srgbClr val="FF0000"/>
                </a:solidFill>
              </a:rPr>
              <a:t> pitch </a:t>
            </a:r>
            <a:r>
              <a:rPr lang="en-GB" sz="2000" dirty="0">
                <a:solidFill>
                  <a:srgbClr val="FF0000"/>
                </a:solidFill>
              </a:rPr>
              <a:t>doublet</a:t>
            </a:r>
            <a:r>
              <a:rPr lang="en-GB" sz="2000" dirty="0" smtClean="0">
                <a:solidFill>
                  <a:srgbClr val="FF0000"/>
                </a:solidFill>
              </a:rPr>
              <a:t> without punch through bias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86000" y="1934308"/>
            <a:ext cx="4525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67834" y="1564976"/>
            <a:ext cx="42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350 </a:t>
            </a:r>
            <a:r>
              <a:rPr lang="el-GR" dirty="0" err="1" smtClean="0"/>
              <a:t>μm</a:t>
            </a:r>
            <a:r>
              <a:rPr lang="en-GB" dirty="0" smtClean="0"/>
              <a:t> distance </a:t>
            </a:r>
            <a:r>
              <a:rPr lang="en-GB" dirty="0" smtClean="0"/>
              <a:t>between </a:t>
            </a:r>
            <a:r>
              <a:rPr lang="en-GB" dirty="0" smtClean="0"/>
              <a:t>centre of bumps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2338" y="5064369"/>
            <a:ext cx="6972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FBK is working </a:t>
            </a:r>
            <a:r>
              <a:rPr lang="en-GB" dirty="0" smtClean="0"/>
              <a:t>on 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Two versions, with 250 or 350 </a:t>
            </a:r>
            <a:r>
              <a:rPr lang="el-GR" dirty="0" err="1"/>
              <a:t>μm</a:t>
            </a:r>
            <a:r>
              <a:rPr lang="en-GB" dirty="0"/>
              <a:t> distance </a:t>
            </a:r>
            <a:r>
              <a:rPr lang="en-GB" dirty="0" smtClean="0"/>
              <a:t>between </a:t>
            </a:r>
            <a:r>
              <a:rPr lang="en-GB" dirty="0"/>
              <a:t>centre of </a:t>
            </a:r>
            <a:r>
              <a:rPr lang="en-GB" dirty="0" smtClean="0"/>
              <a:t>bumps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1006" y="411913"/>
            <a:ext cx="796198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Central zone of a </a:t>
            </a:r>
            <a:r>
              <a:rPr lang="en-GB" sz="2000" dirty="0" smtClean="0">
                <a:solidFill>
                  <a:srgbClr val="FF0000"/>
                </a:solidFill>
              </a:rPr>
              <a:t>50 </a:t>
            </a:r>
            <a:r>
              <a:rPr lang="el-GR" sz="2000" dirty="0" err="1" smtClean="0">
                <a:solidFill>
                  <a:srgbClr val="FF0000"/>
                </a:solidFill>
              </a:rPr>
              <a:t>μm</a:t>
            </a:r>
            <a:r>
              <a:rPr lang="en-GB" sz="2000" dirty="0" smtClean="0">
                <a:solidFill>
                  <a:srgbClr val="FF0000"/>
                </a:solidFill>
              </a:rPr>
              <a:t> * </a:t>
            </a:r>
            <a:r>
              <a:rPr lang="en-GB" sz="2000" dirty="0">
                <a:solidFill>
                  <a:srgbClr val="FF0000"/>
                </a:solidFill>
              </a:rPr>
              <a:t>5</a:t>
            </a:r>
            <a:r>
              <a:rPr lang="en-GB" sz="2000" dirty="0" smtClean="0">
                <a:solidFill>
                  <a:srgbClr val="FF0000"/>
                </a:solidFill>
              </a:rPr>
              <a:t>0 </a:t>
            </a:r>
            <a:r>
              <a:rPr lang="el-GR" sz="2000" dirty="0" err="1" smtClean="0">
                <a:solidFill>
                  <a:srgbClr val="FF0000"/>
                </a:solidFill>
              </a:rPr>
              <a:t>μm</a:t>
            </a:r>
            <a:r>
              <a:rPr lang="en-GB" sz="2000" dirty="0" smtClean="0">
                <a:solidFill>
                  <a:srgbClr val="FF0000"/>
                </a:solidFill>
              </a:rPr>
              <a:t> pitch </a:t>
            </a:r>
            <a:r>
              <a:rPr lang="en-GB" sz="2000" dirty="0">
                <a:solidFill>
                  <a:srgbClr val="FF0000"/>
                </a:solidFill>
              </a:rPr>
              <a:t>doublet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smtClean="0">
                <a:solidFill>
                  <a:srgbClr val="FF0000"/>
                </a:solidFill>
              </a:rPr>
              <a:t>without</a:t>
            </a:r>
            <a:r>
              <a:rPr lang="en-GB" sz="2000" dirty="0" smtClean="0">
                <a:solidFill>
                  <a:srgbClr val="FF0000"/>
                </a:solidFill>
              </a:rPr>
              <a:t> punch through bias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9144000" cy="285515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86000" y="1934308"/>
            <a:ext cx="4525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67834" y="1564976"/>
            <a:ext cx="42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350 </a:t>
            </a:r>
            <a:r>
              <a:rPr lang="el-GR" dirty="0" err="1" smtClean="0"/>
              <a:t>μm</a:t>
            </a:r>
            <a:r>
              <a:rPr lang="en-GB" dirty="0" smtClean="0"/>
              <a:t> distance </a:t>
            </a:r>
            <a:r>
              <a:rPr lang="en-GB" dirty="0" smtClean="0"/>
              <a:t>between </a:t>
            </a:r>
            <a:r>
              <a:rPr lang="en-GB" dirty="0" smtClean="0"/>
              <a:t>centre of bumps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1006" y="411913"/>
            <a:ext cx="760612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Central zone of a </a:t>
            </a:r>
            <a:r>
              <a:rPr lang="en-GB" sz="2000" dirty="0" smtClean="0">
                <a:solidFill>
                  <a:srgbClr val="FF0000"/>
                </a:solidFill>
              </a:rPr>
              <a:t>50 </a:t>
            </a:r>
            <a:r>
              <a:rPr lang="el-GR" sz="2000" dirty="0" err="1" smtClean="0">
                <a:solidFill>
                  <a:srgbClr val="FF0000"/>
                </a:solidFill>
              </a:rPr>
              <a:t>μm</a:t>
            </a:r>
            <a:r>
              <a:rPr lang="en-GB" sz="2000" dirty="0" smtClean="0">
                <a:solidFill>
                  <a:srgbClr val="FF0000"/>
                </a:solidFill>
              </a:rPr>
              <a:t> * </a:t>
            </a:r>
            <a:r>
              <a:rPr lang="en-GB" sz="2000" dirty="0">
                <a:solidFill>
                  <a:srgbClr val="FF0000"/>
                </a:solidFill>
              </a:rPr>
              <a:t>5</a:t>
            </a:r>
            <a:r>
              <a:rPr lang="en-GB" sz="2000" dirty="0" smtClean="0">
                <a:solidFill>
                  <a:srgbClr val="FF0000"/>
                </a:solidFill>
              </a:rPr>
              <a:t>0 </a:t>
            </a:r>
            <a:r>
              <a:rPr lang="el-GR" sz="2000" dirty="0" err="1" smtClean="0">
                <a:solidFill>
                  <a:srgbClr val="FF0000"/>
                </a:solidFill>
              </a:rPr>
              <a:t>μm</a:t>
            </a:r>
            <a:r>
              <a:rPr lang="en-GB" sz="2000" dirty="0" smtClean="0">
                <a:solidFill>
                  <a:srgbClr val="FF0000"/>
                </a:solidFill>
              </a:rPr>
              <a:t> pitch </a:t>
            </a:r>
            <a:r>
              <a:rPr lang="en-GB" sz="2000" dirty="0">
                <a:solidFill>
                  <a:srgbClr val="FF0000"/>
                </a:solidFill>
              </a:rPr>
              <a:t>doublet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smtClean="0">
                <a:solidFill>
                  <a:srgbClr val="FF0000"/>
                </a:solidFill>
              </a:rPr>
              <a:t>with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punch through bias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" b="3770"/>
          <a:stretch/>
        </p:blipFill>
        <p:spPr>
          <a:xfrm>
            <a:off x="0" y="2107690"/>
            <a:ext cx="9144000" cy="28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674" y="984552"/>
            <a:ext cx="5285619" cy="5110355"/>
            <a:chOff x="520094" y="984552"/>
            <a:chExt cx="5285619" cy="5110355"/>
          </a:xfrm>
        </p:grpSpPr>
        <p:pic>
          <p:nvPicPr>
            <p:cNvPr id="4" name="Picture 3" descr="rd53-perimeter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3" r="20502"/>
            <a:stretch/>
          </p:blipFill>
          <p:spPr>
            <a:xfrm>
              <a:off x="520094" y="984552"/>
              <a:ext cx="5285619" cy="51103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70520" y="3326190"/>
              <a:ext cx="905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310 </a:t>
              </a:r>
              <a:r>
                <a:rPr lang="en-US" dirty="0" smtClean="0">
                  <a:latin typeface="Symbol" charset="2"/>
                  <a:cs typeface="Symbol" charset="2"/>
                </a:rPr>
                <a:t>m</a:t>
              </a:r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88111" y="5716229"/>
              <a:ext cx="788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45 </a:t>
              </a:r>
              <a:r>
                <a:rPr lang="en-US" dirty="0" smtClean="0">
                  <a:latin typeface="Symbol" charset="2"/>
                  <a:cs typeface="Symbol" charset="2"/>
                </a:rPr>
                <a:t>m</a:t>
              </a:r>
              <a:r>
                <a:rPr lang="en-US" dirty="0" smtClean="0"/>
                <a:t>m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838095" y="1487714"/>
              <a:ext cx="0" cy="36285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38095" y="5733143"/>
              <a:ext cx="59266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2738"/>
            <a:ext cx="8229600" cy="624150"/>
          </a:xfrm>
        </p:spPr>
        <p:txBody>
          <a:bodyPr/>
          <a:lstStyle/>
          <a:p>
            <a:r>
              <a:rPr lang="en-US" dirty="0" smtClean="0"/>
              <a:t>Layout C</a:t>
            </a:r>
            <a:r>
              <a:rPr lang="en-US" dirty="0"/>
              <a:t>onstraints coming from </a:t>
            </a:r>
            <a:r>
              <a:rPr lang="en-US" dirty="0" smtClean="0"/>
              <a:t>RD53a </a:t>
            </a:r>
            <a:r>
              <a:rPr lang="en-US" smtClean="0"/>
              <a:t>chip size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40926" y="1479250"/>
            <a:ext cx="4103074" cy="49433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Distances are taken from center of the last </a:t>
            </a:r>
            <a:r>
              <a:rPr lang="en-US" dirty="0"/>
              <a:t>b</a:t>
            </a:r>
            <a:r>
              <a:rPr lang="en-US" dirty="0" smtClean="0"/>
              <a:t>ump to the nominal border In </a:t>
            </a:r>
            <a:r>
              <a:rPr lang="en-US" dirty="0"/>
              <a:t>o</a:t>
            </a:r>
            <a:r>
              <a:rPr lang="en-US" dirty="0" smtClean="0"/>
              <a:t>rder to assembly two RD53 side-by-side in X or Y:</a:t>
            </a:r>
          </a:p>
          <a:p>
            <a:pPr lvl="1"/>
            <a:r>
              <a:rPr lang="en-US" dirty="0" smtClean="0"/>
              <a:t>Along module width </a:t>
            </a:r>
            <a:r>
              <a:rPr lang="en-US" dirty="0"/>
              <a:t>(</a:t>
            </a:r>
            <a:r>
              <a:rPr lang="en-US" dirty="0" smtClean="0"/>
              <a:t>W or Y):</a:t>
            </a:r>
          </a:p>
          <a:p>
            <a:pPr lvl="2"/>
            <a:r>
              <a:rPr lang="en-US" dirty="0" smtClean="0"/>
              <a:t>310 X 2 + 200 (or 100) = 720-820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Along the module length (L</a:t>
            </a:r>
            <a:r>
              <a:rPr lang="en-US" dirty="0"/>
              <a:t> </a:t>
            </a:r>
            <a:r>
              <a:rPr lang="en-US" dirty="0" smtClean="0"/>
              <a:t>or X): </a:t>
            </a:r>
          </a:p>
          <a:p>
            <a:pPr lvl="2"/>
            <a:r>
              <a:rPr lang="en-US" dirty="0" smtClean="0"/>
              <a:t>45 X 2 + 200 (or 100) = 190-290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the front side the center of last bump is 1749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far from wire bonding pad (along Y)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7/18/18 TK week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3C18-1BA4-D848-81A8-77FCE2F78162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3115" y="744903"/>
            <a:ext cx="610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Dicing streets still to be accounted in this slide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We got a design file of the top layer, thanks Flavio </a:t>
            </a:r>
            <a:r>
              <a:rPr lang="en-GB" dirty="0" err="1" smtClean="0">
                <a:solidFill>
                  <a:srgbClr val="FF0000"/>
                </a:solidFill>
              </a:rPr>
              <a:t>Loddo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1024</Words>
  <Application>Microsoft Macintosh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Courier</vt:lpstr>
      <vt:lpstr>Mangal</vt:lpstr>
      <vt:lpstr>Symbol</vt:lpstr>
      <vt:lpstr>Wingdings</vt:lpstr>
      <vt:lpstr>Arial</vt:lpstr>
      <vt:lpstr>Office Theme</vt:lpstr>
      <vt:lpstr>Planning for Planar (Pseudo-)Quad Sensors Production at FBK </vt:lpstr>
      <vt:lpstr>Quad Modules Baseline Options</vt:lpstr>
      <vt:lpstr>More Options &amp; Decisions</vt:lpstr>
      <vt:lpstr>RD53A</vt:lpstr>
      <vt:lpstr>PowerPoint Presentation</vt:lpstr>
      <vt:lpstr>PowerPoint Presentation</vt:lpstr>
      <vt:lpstr>PowerPoint Presentation</vt:lpstr>
      <vt:lpstr>PowerPoint Presentation</vt:lpstr>
      <vt:lpstr>Layout Constraints coming from RD53a chip size</vt:lpstr>
      <vt:lpstr>Center of a RD53a-Quad</vt:lpstr>
      <vt:lpstr>Proposal for Bias/Guard Rings</vt:lpstr>
      <vt:lpstr>Example: 1 Bias ring plus 1 GR</vt:lpstr>
      <vt:lpstr>Dicing Street with P-stop and large metal overhang</vt:lpstr>
      <vt:lpstr>Multiple Guard Rings</vt:lpstr>
      <vt:lpstr>Up-to-date Quad Module dimension</vt:lpstr>
      <vt:lpstr>Layout of Quad HDI  vs Quad sensor</vt:lpstr>
      <vt:lpstr>Planar Quad Sensor Production at FBK 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RD53a layout constraints</dc:title>
  <dc:creator>alberto</dc:creator>
  <cp:lastModifiedBy>Marco M.</cp:lastModifiedBy>
  <cp:revision>84</cp:revision>
  <dcterms:created xsi:type="dcterms:W3CDTF">2018-07-15T10:23:25Z</dcterms:created>
  <dcterms:modified xsi:type="dcterms:W3CDTF">2018-07-18T12:31:42Z</dcterms:modified>
</cp:coreProperties>
</file>