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71" r:id="rId9"/>
    <p:sldId id="272" r:id="rId10"/>
    <p:sldId id="273" r:id="rId11"/>
    <p:sldId id="261" r:id="rId12"/>
    <p:sldId id="262" r:id="rId13"/>
    <p:sldId id="263" r:id="rId14"/>
    <p:sldId id="274" r:id="rId15"/>
    <p:sldId id="260" r:id="rId16"/>
    <p:sldId id="267" r:id="rId17"/>
    <p:sldId id="264" r:id="rId18"/>
    <p:sldId id="265" r:id="rId19"/>
    <p:sldId id="266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7096125" cy="102393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FFFF"/>
    <a:srgbClr val="009688"/>
    <a:srgbClr val="FF00FF"/>
    <a:srgbClr val="FFCC00"/>
    <a:srgbClr val="66FF33"/>
    <a:srgbClr val="FF0000"/>
    <a:srgbClr val="EA8B00"/>
    <a:srgbClr val="FF99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6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4987" cy="51196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19497" y="2"/>
            <a:ext cx="3074987" cy="51196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245E90F-384C-492A-81A9-60D81480CF17}" type="datetimeFigureOut">
              <a:rPr lang="fr-FR" smtClean="0"/>
              <a:t>22/07/2018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3703"/>
            <a:ext cx="5676900" cy="460771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5631"/>
            <a:ext cx="3074987" cy="51196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19497" y="9725631"/>
            <a:ext cx="3074987" cy="51196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CA5D7EB-B26B-4BAE-B197-5AAC3107C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672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68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410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033" y="6361444"/>
            <a:ext cx="1163627" cy="468000"/>
          </a:xfrm>
          <a:prstGeom prst="rect">
            <a:avLst/>
          </a:prstGeom>
        </p:spPr>
      </p:pic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103152" cy="365125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24.07.2018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7728" y="6356350"/>
            <a:ext cx="374648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r>
              <a:rPr lang="fr-FR" dirty="0" err="1" smtClean="0"/>
              <a:t>Cagnoli</a:t>
            </a:r>
            <a:r>
              <a:rPr lang="fr-FR" dirty="0" smtClean="0"/>
              <a:t> – </a:t>
            </a:r>
            <a:r>
              <a:rPr lang="fr-FR" dirty="0" err="1" smtClean="0"/>
              <a:t>Virgo</a:t>
            </a:r>
            <a:r>
              <a:rPr lang="fr-FR" dirty="0" smtClean="0"/>
              <a:t>, </a:t>
            </a:r>
            <a:r>
              <a:rPr lang="fr-FR" dirty="0" err="1" smtClean="0"/>
              <a:t>Preventivi</a:t>
            </a:r>
            <a:r>
              <a:rPr lang="fr-FR" dirty="0" smtClean="0"/>
              <a:t>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8138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033" y="6361444"/>
            <a:ext cx="1163627" cy="46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1103152" cy="365125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24.07.2018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7728" y="6356350"/>
            <a:ext cx="374648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r>
              <a:rPr lang="fr-FR" dirty="0" err="1" smtClean="0"/>
              <a:t>Cagnoli</a:t>
            </a:r>
            <a:r>
              <a:rPr lang="fr-FR" dirty="0" smtClean="0"/>
              <a:t> – </a:t>
            </a:r>
            <a:r>
              <a:rPr lang="fr-FR" dirty="0" err="1" smtClean="0"/>
              <a:t>Virgo</a:t>
            </a:r>
            <a:r>
              <a:rPr lang="fr-FR" dirty="0" smtClean="0"/>
              <a:t>, </a:t>
            </a:r>
            <a:r>
              <a:rPr lang="fr-FR" dirty="0" err="1" smtClean="0"/>
              <a:t>Preventivi</a:t>
            </a:r>
            <a:r>
              <a:rPr lang="fr-FR" dirty="0" smtClean="0"/>
              <a:t>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9919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033" y="6361444"/>
            <a:ext cx="1163627" cy="468000"/>
          </a:xfrm>
          <a:prstGeom prst="rect">
            <a:avLst/>
          </a:prstGeom>
        </p:spPr>
      </p:pic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103152" cy="365125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24.07.2018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7728" y="6356350"/>
            <a:ext cx="374648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r>
              <a:rPr lang="fr-FR" dirty="0" err="1" smtClean="0"/>
              <a:t>Cagnoli</a:t>
            </a:r>
            <a:r>
              <a:rPr lang="fr-FR" dirty="0" smtClean="0"/>
              <a:t> – </a:t>
            </a:r>
            <a:r>
              <a:rPr lang="fr-FR" dirty="0" err="1" smtClean="0"/>
              <a:t>Virgo</a:t>
            </a:r>
            <a:r>
              <a:rPr lang="fr-FR" dirty="0" smtClean="0"/>
              <a:t>, </a:t>
            </a:r>
            <a:r>
              <a:rPr lang="fr-FR" dirty="0" err="1" smtClean="0"/>
              <a:t>Preventivi</a:t>
            </a:r>
            <a:r>
              <a:rPr lang="fr-FR" dirty="0" smtClean="0"/>
              <a:t>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1837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033" y="6361444"/>
            <a:ext cx="1163627" cy="468000"/>
          </a:xfrm>
          <a:prstGeom prst="rect">
            <a:avLst/>
          </a:prstGeom>
        </p:spPr>
      </p:pic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103152" cy="365125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24.07.2018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7728" y="6356350"/>
            <a:ext cx="374648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r>
              <a:rPr lang="fr-FR" dirty="0" err="1" smtClean="0"/>
              <a:t>Cagnoli</a:t>
            </a:r>
            <a:r>
              <a:rPr lang="fr-FR" dirty="0" smtClean="0"/>
              <a:t> – </a:t>
            </a:r>
            <a:r>
              <a:rPr lang="fr-FR" dirty="0" err="1" smtClean="0"/>
              <a:t>Virgo</a:t>
            </a:r>
            <a:r>
              <a:rPr lang="fr-FR" dirty="0" smtClean="0"/>
              <a:t>, </a:t>
            </a:r>
            <a:r>
              <a:rPr lang="fr-FR" dirty="0" err="1" smtClean="0"/>
              <a:t>Preventivi</a:t>
            </a:r>
            <a:r>
              <a:rPr lang="fr-FR" dirty="0" smtClean="0"/>
              <a:t>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539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113" y="0"/>
            <a:ext cx="9132887" cy="962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11113" y="962025"/>
            <a:ext cx="9132887" cy="38100"/>
          </a:xfrm>
          <a:prstGeom prst="rect">
            <a:avLst/>
          </a:prstGeom>
          <a:solidFill>
            <a:srgbClr val="CC0099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endParaRPr lang="fr-FR" altLang="fr-FR" smtClean="0"/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11113" y="6276975"/>
            <a:ext cx="9132887" cy="25400"/>
          </a:xfrm>
          <a:prstGeom prst="rect">
            <a:avLst/>
          </a:prstGeom>
          <a:solidFill>
            <a:srgbClr val="CC0099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endParaRPr lang="fr-FR" altLang="fr-FR" smtClean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103152" cy="365125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24.07.2018</a:t>
            </a:r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7728" y="6356350"/>
            <a:ext cx="374648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r>
              <a:rPr lang="fr-FR" dirty="0" err="1" smtClean="0"/>
              <a:t>Cagnoli</a:t>
            </a:r>
            <a:r>
              <a:rPr lang="fr-FR" dirty="0" smtClean="0"/>
              <a:t> – </a:t>
            </a:r>
            <a:r>
              <a:rPr lang="fr-FR" dirty="0" err="1" smtClean="0"/>
              <a:t>Virgo</a:t>
            </a:r>
            <a:r>
              <a:rPr lang="fr-FR" dirty="0" smtClean="0"/>
              <a:t>, </a:t>
            </a:r>
            <a:r>
              <a:rPr lang="fr-FR" dirty="0" err="1" smtClean="0"/>
              <a:t>Preventivi</a:t>
            </a:r>
            <a:r>
              <a:rPr lang="fr-FR" dirty="0" smtClean="0"/>
              <a:t> 2019</a:t>
            </a:r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42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Helvetic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Helvetica" pitchFamily="34" charset="0"/>
        <a:buChar char="●"/>
        <a:defRPr sz="2800" kern="1200">
          <a:solidFill>
            <a:srgbClr val="009688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♦"/>
        <a:defRPr sz="2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Helvetica" pitchFamily="34" charset="0"/>
        <a:buChar char="−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Helvetica" pitchFamily="34" charset="0"/>
        <a:buChar char="×"/>
        <a:defRPr sz="1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Coatings R&amp;D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736995"/>
            <a:ext cx="6400800" cy="925178"/>
          </a:xfrm>
        </p:spPr>
        <p:txBody>
          <a:bodyPr>
            <a:normAutofit/>
          </a:bodyPr>
          <a:lstStyle/>
          <a:p>
            <a:r>
              <a:rPr lang="fr-FR" altLang="fr-FR" sz="2000" dirty="0" smtClean="0">
                <a:solidFill>
                  <a:schemeClr val="tx1"/>
                </a:solidFill>
              </a:rPr>
              <a:t>G. </a:t>
            </a:r>
            <a:r>
              <a:rPr lang="fr-FR" altLang="fr-FR" sz="2000" dirty="0" err="1" smtClean="0">
                <a:solidFill>
                  <a:schemeClr val="tx1"/>
                </a:solidFill>
              </a:rPr>
              <a:t>Cagnoli</a:t>
            </a:r>
            <a:r>
              <a:rPr lang="fr-FR" altLang="fr-FR" sz="2000" dirty="0" smtClean="0">
                <a:solidFill>
                  <a:schemeClr val="tx1"/>
                </a:solidFill>
              </a:rPr>
              <a:t/>
            </a:r>
            <a:br>
              <a:rPr lang="fr-FR" altLang="fr-FR" sz="2000" dirty="0" smtClean="0">
                <a:solidFill>
                  <a:schemeClr val="tx1"/>
                </a:solidFill>
              </a:rPr>
            </a:br>
            <a:r>
              <a:rPr lang="fr-FR" altLang="fr-FR" sz="2000" dirty="0" smtClean="0">
                <a:solidFill>
                  <a:schemeClr val="tx1"/>
                </a:solidFill>
              </a:rPr>
              <a:t>for the VCR&amp;D Collaboration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61" y="5793047"/>
            <a:ext cx="2647878" cy="106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24.07.2018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Cagnoli – Virgo, Preventivi 2019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1113" y="0"/>
            <a:ext cx="9132887" cy="962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fr-FR" smtClean="0"/>
              <a:t>The VCR&amp;D project for AdV+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3302762"/>
            <a:ext cx="8482084" cy="29615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●"/>
              <a:defRPr sz="2800" kern="1200">
                <a:solidFill>
                  <a:srgbClr val="009688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♦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−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×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Proposal made in 3 weeks between may and june</a:t>
            </a:r>
          </a:p>
          <a:p>
            <a:pPr lvl="1"/>
            <a:r>
              <a:rPr lang="fr-FR" smtClean="0"/>
              <a:t>It details the strategies we are pursuing to reduce the internal friction in coatings</a:t>
            </a:r>
          </a:p>
          <a:p>
            <a:pPr lvl="1"/>
            <a:r>
              <a:rPr lang="fr-FR" smtClean="0"/>
              <a:t>It gives a detailed list of samples production</a:t>
            </a:r>
          </a:p>
          <a:p>
            <a:pPr lvl="1"/>
            <a:r>
              <a:rPr lang="fr-FR" smtClean="0"/>
              <a:t>It describes all the characterizations needed</a:t>
            </a:r>
          </a:p>
          <a:p>
            <a:pPr lvl="1"/>
            <a:r>
              <a:rPr lang="fr-FR" smtClean="0"/>
              <a:t>The WBS is outlined</a:t>
            </a:r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4"/>
          <a:stretch/>
        </p:blipFill>
        <p:spPr bwMode="auto">
          <a:xfrm>
            <a:off x="1639615" y="1037230"/>
            <a:ext cx="5864769" cy="191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8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24.07.2018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Cagnoli – Virgo, Preventivi 2019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re 1"/>
              <p:cNvSpPr txBox="1">
                <a:spLocks/>
              </p:cNvSpPr>
              <p:nvPr/>
            </p:nvSpPr>
            <p:spPr>
              <a:xfrm>
                <a:off x="11113" y="0"/>
                <a:ext cx="9132887" cy="962025"/>
              </a:xfrm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tx1"/>
                    </a:solidFill>
                    <a:latin typeface="Helvetica" pitchFamily="34" charset="0"/>
                    <a:ea typeface="+mj-ea"/>
                    <a:cs typeface="+mj-cs"/>
                  </a:defRPr>
                </a:lvl1pPr>
              </a:lstStyle>
              <a:p>
                <a:r>
                  <a:rPr lang="fr-FR" dirty="0" smtClean="0"/>
                  <a:t>The </a:t>
                </a:r>
                <a:r>
                  <a:rPr lang="fr-FR" dirty="0" err="1" smtClean="0"/>
                  <a:t>project</a:t>
                </a:r>
                <a:r>
                  <a:rPr lang="fr-FR" dirty="0" smtClean="0"/>
                  <a:t> content</a:t>
                </a:r>
              </a:p>
              <a:p>
                <a:r>
                  <a:rPr lang="fr-FR" dirty="0" smtClean="0"/>
                  <a:t>The </a:t>
                </a:r>
                <a:r>
                  <a:rPr lang="fr-FR" dirty="0" err="1" smtClean="0"/>
                  <a:t>strategies</a:t>
                </a:r>
                <a:r>
                  <a:rPr lang="fr-FR" dirty="0" smtClean="0"/>
                  <a:t> to </a:t>
                </a:r>
                <a:r>
                  <a:rPr lang="fr-FR" dirty="0" err="1" smtClean="0"/>
                  <a:t>reduce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fr-FR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fr-FR" dirty="0" smtClean="0"/>
                  <a:t> for </a:t>
                </a:r>
                <a:r>
                  <a:rPr lang="fr-FR" dirty="0" err="1" smtClean="0"/>
                  <a:t>AdV</a:t>
                </a:r>
                <a:r>
                  <a:rPr lang="fr-FR" dirty="0" smtClean="0"/>
                  <a:t>+, 1</a:t>
                </a:r>
                <a:endParaRPr lang="fr-FR" dirty="0"/>
              </a:p>
            </p:txBody>
          </p:sp>
        </mc:Choice>
        <mc:Fallback xmlns="">
          <p:sp>
            <p:nvSpPr>
              <p:cNvPr id="5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3" y="0"/>
                <a:ext cx="9132887" cy="962025"/>
              </a:xfrm>
              <a:prstGeom prst="rect">
                <a:avLst/>
              </a:prstGeom>
              <a:blipFill rotWithShape="1">
                <a:blip r:embed="rId2"/>
                <a:stretch>
                  <a:fillRect t="-18987" b="-14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228299"/>
            <a:ext cx="8229600" cy="52407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●"/>
              <a:defRPr sz="2800" kern="1200">
                <a:solidFill>
                  <a:srgbClr val="009688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♦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−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×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Post deposition annealing</a:t>
            </a:r>
          </a:p>
          <a:p>
            <a:pPr lvl="1"/>
            <a:r>
              <a:rPr lang="en-US" dirty="0" smtClean="0"/>
              <a:t>It shapes the TLS distribution</a:t>
            </a:r>
          </a:p>
          <a:p>
            <a:pPr lvl="1"/>
            <a:r>
              <a:rPr lang="en-US" dirty="0" smtClean="0"/>
              <a:t>Not known why in some materials the effect is larger than in others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Mixing of oxides</a:t>
            </a:r>
          </a:p>
          <a:p>
            <a:pPr lvl="1"/>
            <a:r>
              <a:rPr lang="en-US" dirty="0" smtClean="0"/>
              <a:t>To reduce internal friction (unexplained)</a:t>
            </a:r>
          </a:p>
          <a:p>
            <a:pPr lvl="1"/>
            <a:r>
              <a:rPr lang="en-US" dirty="0" smtClean="0"/>
              <a:t>To increase the crystallization temperature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High temperature deposition</a:t>
            </a:r>
          </a:p>
          <a:p>
            <a:pPr lvl="1"/>
            <a:r>
              <a:rPr lang="en-US" dirty="0" smtClean="0"/>
              <a:t>It reduces the TLS density</a:t>
            </a:r>
          </a:p>
          <a:p>
            <a:pPr lvl="1"/>
            <a:r>
              <a:rPr lang="en-US" dirty="0" smtClean="0"/>
              <a:t>Ultra-stable glasses</a:t>
            </a:r>
          </a:p>
          <a:p>
            <a:pPr lvl="1"/>
            <a:r>
              <a:rPr lang="en-US" dirty="0" smtClean="0"/>
              <a:t>Not all amorphous materials are « glasses »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392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24.07.2018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Cagnoli – Virgo, Preventivi 2019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re 1"/>
              <p:cNvSpPr txBox="1">
                <a:spLocks/>
              </p:cNvSpPr>
              <p:nvPr/>
            </p:nvSpPr>
            <p:spPr>
              <a:xfrm>
                <a:off x="13385" y="0"/>
                <a:ext cx="9132887" cy="955343"/>
              </a:xfrm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tx1"/>
                    </a:solidFill>
                    <a:latin typeface="Helvetica" pitchFamily="34" charset="0"/>
                    <a:ea typeface="+mj-ea"/>
                    <a:cs typeface="+mj-cs"/>
                  </a:defRPr>
                </a:lvl1pPr>
              </a:lstStyle>
              <a:p>
                <a:r>
                  <a:rPr lang="fr-FR" dirty="0"/>
                  <a:t>The </a:t>
                </a:r>
                <a:r>
                  <a:rPr lang="fr-FR" dirty="0" err="1"/>
                  <a:t>project</a:t>
                </a:r>
                <a:r>
                  <a:rPr lang="fr-FR" dirty="0"/>
                  <a:t> content</a:t>
                </a:r>
              </a:p>
              <a:p>
                <a:r>
                  <a:rPr lang="fr-FR" dirty="0" smtClean="0"/>
                  <a:t>The </a:t>
                </a:r>
                <a:r>
                  <a:rPr lang="fr-FR" dirty="0" err="1" smtClean="0"/>
                  <a:t>strategies</a:t>
                </a:r>
                <a:r>
                  <a:rPr lang="fr-FR" dirty="0" smtClean="0"/>
                  <a:t> to </a:t>
                </a:r>
                <a:r>
                  <a:rPr lang="fr-FR" dirty="0" err="1" smtClean="0"/>
                  <a:t>reduce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fr-FR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fr-FR" dirty="0" smtClean="0"/>
                  <a:t> for </a:t>
                </a:r>
                <a:r>
                  <a:rPr lang="fr-FR" dirty="0" err="1" smtClean="0"/>
                  <a:t>AdV</a:t>
                </a:r>
                <a:r>
                  <a:rPr lang="fr-FR" dirty="0" smtClean="0"/>
                  <a:t>+, 2</a:t>
                </a:r>
                <a:endParaRPr lang="fr-FR" dirty="0"/>
              </a:p>
            </p:txBody>
          </p:sp>
        </mc:Choice>
        <mc:Fallback xmlns="">
          <p:sp>
            <p:nvSpPr>
              <p:cNvPr id="5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5" y="0"/>
                <a:ext cx="9132887" cy="955343"/>
              </a:xfrm>
              <a:prstGeom prst="rect">
                <a:avLst/>
              </a:prstGeom>
              <a:blipFill rotWithShape="1">
                <a:blip r:embed="rId2"/>
                <a:stretch>
                  <a:fillRect t="-19108" b="-152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228299"/>
            <a:ext cx="8229600" cy="53635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●"/>
              <a:defRPr sz="2800" kern="1200">
                <a:solidFill>
                  <a:srgbClr val="009688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♦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−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×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fr-FR" dirty="0" err="1" smtClean="0"/>
              <a:t>Deposition</a:t>
            </a:r>
            <a:r>
              <a:rPr lang="fr-FR" dirty="0" smtClean="0"/>
              <a:t> </a:t>
            </a:r>
            <a:r>
              <a:rPr lang="fr-FR" dirty="0" err="1" smtClean="0"/>
              <a:t>parameter</a:t>
            </a:r>
            <a:r>
              <a:rPr lang="fr-FR" dirty="0" smtClean="0"/>
              <a:t> </a:t>
            </a:r>
            <a:r>
              <a:rPr lang="fr-FR" dirty="0" err="1" smtClean="0"/>
              <a:t>optimization</a:t>
            </a:r>
            <a:endParaRPr lang="fr-FR" dirty="0" smtClean="0"/>
          </a:p>
          <a:p>
            <a:pPr lvl="1"/>
            <a:r>
              <a:rPr lang="fr-FR" dirty="0" smtClean="0"/>
              <a:t>3 </a:t>
            </a:r>
            <a:r>
              <a:rPr lang="fr-FR" dirty="0" err="1" smtClean="0"/>
              <a:t>parameters</a:t>
            </a:r>
            <a:r>
              <a:rPr lang="fr-FR" dirty="0" smtClean="0"/>
              <a:t>: </a:t>
            </a:r>
            <a:r>
              <a:rPr lang="fr-FR" dirty="0" err="1" smtClean="0"/>
              <a:t>Vb</a:t>
            </a:r>
            <a:r>
              <a:rPr lang="fr-FR" dirty="0" smtClean="0"/>
              <a:t>, </a:t>
            </a:r>
            <a:r>
              <a:rPr lang="fr-FR" dirty="0" err="1" smtClean="0"/>
              <a:t>Ib</a:t>
            </a:r>
            <a:r>
              <a:rPr lang="fr-FR" dirty="0" smtClean="0"/>
              <a:t>, </a:t>
            </a:r>
            <a:r>
              <a:rPr lang="fr-FR" dirty="0" err="1" smtClean="0"/>
              <a:t>deposition</a:t>
            </a:r>
            <a:r>
              <a:rPr lang="fr-FR" dirty="0" smtClean="0"/>
              <a:t> rate Rd</a:t>
            </a:r>
          </a:p>
          <a:p>
            <a:pPr lvl="1"/>
            <a:r>
              <a:rPr lang="fr-FR" dirty="0" smtClean="0"/>
              <a:t>Indications </a:t>
            </a:r>
            <a:r>
              <a:rPr lang="fr-FR" dirty="0" err="1" smtClean="0"/>
              <a:t>that</a:t>
            </a:r>
            <a:r>
              <a:rPr lang="fr-FR" dirty="0" smtClean="0"/>
              <a:t> for </a:t>
            </a:r>
            <a:r>
              <a:rPr lang="fr-FR" dirty="0" err="1" smtClean="0"/>
              <a:t>Vb</a:t>
            </a:r>
            <a:r>
              <a:rPr lang="fr-FR" dirty="0" smtClean="0"/>
              <a:t> and Rd, the </a:t>
            </a:r>
            <a:r>
              <a:rPr lang="fr-FR" dirty="0" err="1" smtClean="0"/>
              <a:t>lower</a:t>
            </a:r>
            <a:r>
              <a:rPr lang="fr-FR" dirty="0" smtClean="0"/>
              <a:t> the </a:t>
            </a:r>
            <a:r>
              <a:rPr lang="fr-FR" dirty="0" err="1" smtClean="0"/>
              <a:t>better</a:t>
            </a:r>
            <a:endParaRPr lang="fr-FR" dirty="0" smtClean="0"/>
          </a:p>
          <a:p>
            <a:pPr lvl="1"/>
            <a:r>
              <a:rPr lang="fr-FR" dirty="0" smtClean="0"/>
              <a:t>The </a:t>
            </a:r>
            <a:r>
              <a:rPr lang="fr-FR" dirty="0" err="1" smtClean="0"/>
              <a:t>physics</a:t>
            </a:r>
            <a:r>
              <a:rPr lang="fr-FR" dirty="0" smtClean="0"/>
              <a:t> of </a:t>
            </a:r>
            <a:r>
              <a:rPr lang="fr-FR" dirty="0" err="1" smtClean="0"/>
              <a:t>deposition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lacking</a:t>
            </a:r>
            <a:endParaRPr lang="fr-FR" dirty="0" smtClean="0"/>
          </a:p>
          <a:p>
            <a:pPr lvl="1"/>
            <a:endParaRPr lang="fr-FR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Nano-layering</a:t>
            </a:r>
          </a:p>
          <a:p>
            <a:pPr lvl="1"/>
            <a:r>
              <a:rPr lang="en-US" dirty="0" smtClean="0"/>
              <a:t>Nano layers inhibits crystallization during annealing</a:t>
            </a:r>
          </a:p>
          <a:p>
            <a:pPr lvl="1"/>
            <a:r>
              <a:rPr lang="en-US" dirty="0" smtClean="0"/>
              <a:t>They shape the TLS distribution for a not yet clear relation between relaxation-time to structure-dimension relation</a:t>
            </a:r>
          </a:p>
        </p:txBody>
      </p:sp>
    </p:spTree>
    <p:extLst>
      <p:ext uri="{BB962C8B-B14F-4D97-AF65-F5344CB8AC3E}">
        <p14:creationId xmlns:p14="http://schemas.microsoft.com/office/powerpoint/2010/main" val="338589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24.07.2018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Cagnoli – Virgo, Preventivi 2019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re 1"/>
              <p:cNvSpPr txBox="1">
                <a:spLocks/>
              </p:cNvSpPr>
              <p:nvPr/>
            </p:nvSpPr>
            <p:spPr>
              <a:xfrm>
                <a:off x="11113" y="0"/>
                <a:ext cx="9132887" cy="962025"/>
              </a:xfrm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tx1"/>
                    </a:solidFill>
                    <a:latin typeface="Helvetica" pitchFamily="34" charset="0"/>
                    <a:ea typeface="+mj-ea"/>
                    <a:cs typeface="+mj-cs"/>
                  </a:defRPr>
                </a:lvl1pPr>
              </a:lstStyle>
              <a:p>
                <a:r>
                  <a:rPr lang="fr-FR" dirty="0"/>
                  <a:t>The </a:t>
                </a:r>
                <a:r>
                  <a:rPr lang="fr-FR" dirty="0" err="1"/>
                  <a:t>project</a:t>
                </a:r>
                <a:r>
                  <a:rPr lang="fr-FR" dirty="0"/>
                  <a:t> content</a:t>
                </a:r>
              </a:p>
              <a:p>
                <a:r>
                  <a:rPr lang="fr-FR" dirty="0" smtClean="0"/>
                  <a:t>The </a:t>
                </a:r>
                <a:r>
                  <a:rPr lang="fr-FR" dirty="0" err="1" smtClean="0"/>
                  <a:t>strategies</a:t>
                </a:r>
                <a:r>
                  <a:rPr lang="fr-FR" dirty="0" smtClean="0"/>
                  <a:t> to </a:t>
                </a:r>
                <a:r>
                  <a:rPr lang="fr-FR" dirty="0" err="1" smtClean="0"/>
                  <a:t>reduce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fr-FR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fr-FR" dirty="0" smtClean="0"/>
                  <a:t> for </a:t>
                </a:r>
                <a:r>
                  <a:rPr lang="fr-FR" dirty="0" err="1" smtClean="0"/>
                  <a:t>AdV</a:t>
                </a:r>
                <a:r>
                  <a:rPr lang="fr-FR" dirty="0" smtClean="0"/>
                  <a:t>+, 3</a:t>
                </a:r>
                <a:endParaRPr lang="fr-FR" dirty="0"/>
              </a:p>
            </p:txBody>
          </p:sp>
        </mc:Choice>
        <mc:Fallback xmlns="">
          <p:sp>
            <p:nvSpPr>
              <p:cNvPr id="5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3" y="0"/>
                <a:ext cx="9132887" cy="962025"/>
              </a:xfrm>
              <a:prstGeom prst="rect">
                <a:avLst/>
              </a:prstGeom>
              <a:blipFill rotWithShape="1">
                <a:blip r:embed="rId2"/>
                <a:stretch>
                  <a:fillRect t="-18987" b="-14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228299"/>
            <a:ext cx="8229600" cy="53635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●"/>
              <a:defRPr sz="2800" kern="1200">
                <a:solidFill>
                  <a:srgbClr val="009688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♦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−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×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High coordination-number glasses</a:t>
            </a:r>
          </a:p>
          <a:p>
            <a:pPr lvl="1"/>
            <a:r>
              <a:rPr lang="en-US" dirty="0" smtClean="0"/>
              <a:t>Phillip’s conjecture: coordination number larger than 3 reduces the TLS concentration (example: </a:t>
            </a:r>
            <a:r>
              <a:rPr lang="en-US" dirty="0" err="1" smtClean="0"/>
              <a:t>aSi</a:t>
            </a:r>
            <a:r>
              <a:rPr lang="en-US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High index silica glasses</a:t>
            </a:r>
          </a:p>
          <a:p>
            <a:pPr lvl="1"/>
            <a:r>
              <a:rPr lang="en-US" dirty="0" smtClean="0"/>
              <a:t>To retain, if possible, the SiO2 TLS distribution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Nitrides</a:t>
            </a:r>
          </a:p>
          <a:p>
            <a:pPr lvl="1"/>
            <a:r>
              <a:rPr lang="en-US" dirty="0" smtClean="0"/>
              <a:t>Optimization of </a:t>
            </a:r>
            <a:r>
              <a:rPr lang="en-US" dirty="0" err="1" smtClean="0"/>
              <a:t>SiNx</a:t>
            </a:r>
            <a:endParaRPr lang="en-US" dirty="0" smtClean="0"/>
          </a:p>
          <a:p>
            <a:pPr lvl="1"/>
            <a:r>
              <a:rPr lang="en-US" dirty="0" smtClean="0"/>
              <a:t>Possibly of </a:t>
            </a:r>
            <a:r>
              <a:rPr lang="en-US" dirty="0" err="1" smtClean="0"/>
              <a:t>GaN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81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24.07.2018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Cagnoli – Virgo, Preventivi 2019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4730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●"/>
              <a:defRPr sz="2800" kern="1200">
                <a:solidFill>
                  <a:srgbClr val="009688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♦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−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×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Missing activities</a:t>
            </a:r>
          </a:p>
          <a:p>
            <a:pPr lvl="1"/>
            <a:r>
              <a:rPr lang="en-US" dirty="0" smtClean="0"/>
              <a:t>Modelling, Molecular dynamics simulation of:</a:t>
            </a:r>
          </a:p>
          <a:p>
            <a:pPr lvl="2"/>
            <a:r>
              <a:rPr lang="en-US" dirty="0" smtClean="0"/>
              <a:t>Deposition </a:t>
            </a:r>
          </a:p>
          <a:p>
            <a:pPr lvl="2"/>
            <a:r>
              <a:rPr lang="en-US" dirty="0" smtClean="0"/>
              <a:t>Structural relaxations</a:t>
            </a:r>
          </a:p>
          <a:p>
            <a:pPr lvl="2"/>
            <a:r>
              <a:rPr lang="en-US" dirty="0" smtClean="0"/>
              <a:t>Mechanical properties</a:t>
            </a:r>
          </a:p>
          <a:p>
            <a:pPr lvl="1"/>
            <a:r>
              <a:rPr lang="en-US" dirty="0" smtClean="0"/>
              <a:t>Characterization:</a:t>
            </a:r>
          </a:p>
          <a:p>
            <a:pPr lvl="2"/>
            <a:r>
              <a:rPr lang="en-US" dirty="0" smtClean="0"/>
              <a:t>Calorimetry</a:t>
            </a:r>
          </a:p>
          <a:p>
            <a:pPr lvl="2"/>
            <a:r>
              <a:rPr lang="en-US" dirty="0" smtClean="0"/>
              <a:t>Dielectric</a:t>
            </a:r>
          </a:p>
          <a:p>
            <a:pPr lvl="2"/>
            <a:r>
              <a:rPr lang="en-US" dirty="0" smtClean="0"/>
              <a:t>Diffusion of Argon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re 1"/>
              <p:cNvSpPr txBox="1">
                <a:spLocks/>
              </p:cNvSpPr>
              <p:nvPr/>
            </p:nvSpPr>
            <p:spPr>
              <a:xfrm>
                <a:off x="11113" y="0"/>
                <a:ext cx="9132887" cy="962025"/>
              </a:xfrm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tx1"/>
                    </a:solidFill>
                    <a:latin typeface="Helvetica" pitchFamily="34" charset="0"/>
                    <a:ea typeface="+mj-ea"/>
                    <a:cs typeface="+mj-cs"/>
                  </a:defRPr>
                </a:lvl1pPr>
              </a:lstStyle>
              <a:p>
                <a:r>
                  <a:rPr lang="fr-FR" dirty="0"/>
                  <a:t>The </a:t>
                </a:r>
                <a:r>
                  <a:rPr lang="fr-FR" dirty="0" err="1"/>
                  <a:t>project</a:t>
                </a:r>
                <a:r>
                  <a:rPr lang="fr-FR" dirty="0"/>
                  <a:t> content</a:t>
                </a:r>
              </a:p>
              <a:p>
                <a:r>
                  <a:rPr lang="fr-FR" dirty="0" smtClean="0"/>
                  <a:t>The </a:t>
                </a:r>
                <a:r>
                  <a:rPr lang="fr-FR" dirty="0" err="1" smtClean="0"/>
                  <a:t>strategies</a:t>
                </a:r>
                <a:r>
                  <a:rPr lang="fr-FR" dirty="0" smtClean="0"/>
                  <a:t> to </a:t>
                </a:r>
                <a:r>
                  <a:rPr lang="fr-FR" dirty="0" err="1" smtClean="0"/>
                  <a:t>reduce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fr-FR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fr-FR" dirty="0" smtClean="0"/>
                  <a:t> for </a:t>
                </a:r>
                <a:r>
                  <a:rPr lang="fr-FR" dirty="0" err="1" smtClean="0"/>
                  <a:t>AdV</a:t>
                </a:r>
                <a:r>
                  <a:rPr lang="fr-FR" dirty="0" smtClean="0"/>
                  <a:t>+, 4</a:t>
                </a:r>
                <a:endParaRPr lang="fr-FR" dirty="0"/>
              </a:p>
            </p:txBody>
          </p:sp>
        </mc:Choice>
        <mc:Fallback xmlns="">
          <p:sp>
            <p:nvSpPr>
              <p:cNvPr id="6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3" y="0"/>
                <a:ext cx="9132887" cy="962025"/>
              </a:xfrm>
              <a:prstGeom prst="rect">
                <a:avLst/>
              </a:prstGeom>
              <a:blipFill rotWithShape="1">
                <a:blip r:embed="rId2"/>
                <a:stretch>
                  <a:fillRect t="-18987" b="-14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7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24.07.2018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Cagnoli – Virgo, Preventivi 2019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643791" y="95536"/>
            <a:ext cx="4500210" cy="962025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The Virgo Coatings R&amp;D</a:t>
            </a:r>
            <a:br>
              <a:rPr lang="en-US" dirty="0"/>
            </a:br>
            <a:r>
              <a:rPr lang="en-US" dirty="0"/>
              <a:t>Collaboration</a:t>
            </a:r>
          </a:p>
        </p:txBody>
      </p:sp>
      <p:grpSp>
        <p:nvGrpSpPr>
          <p:cNvPr id="6" name="Gruppo 19">
            <a:extLst>
              <a:ext uri="{FF2B5EF4-FFF2-40B4-BE49-F238E27FC236}">
                <a16:creationId xmlns="" xmlns:a16="http://schemas.microsoft.com/office/drawing/2014/main" id="{D2607319-7CEC-4DB7-A9E9-B4441F896D92}"/>
              </a:ext>
            </a:extLst>
          </p:cNvPr>
          <p:cNvGrpSpPr/>
          <p:nvPr/>
        </p:nvGrpSpPr>
        <p:grpSpPr>
          <a:xfrm>
            <a:off x="-1" y="-40990"/>
            <a:ext cx="8407021" cy="6900561"/>
            <a:chOff x="-1" y="-40990"/>
            <a:chExt cx="8407021" cy="6900561"/>
          </a:xfrm>
        </p:grpSpPr>
        <p:sp>
          <p:nvSpPr>
            <p:cNvPr id="7" name="Rettangolo 18">
              <a:extLst>
                <a:ext uri="{FF2B5EF4-FFF2-40B4-BE49-F238E27FC236}">
                  <a16:creationId xmlns="" xmlns:a16="http://schemas.microsoft.com/office/drawing/2014/main" id="{BE58EB4F-925E-4C7B-A7CA-773F6518E3AF}"/>
                </a:ext>
              </a:extLst>
            </p:cNvPr>
            <p:cNvSpPr/>
            <p:nvPr/>
          </p:nvSpPr>
          <p:spPr>
            <a:xfrm>
              <a:off x="7392537" y="6246125"/>
              <a:ext cx="145576" cy="110225"/>
            </a:xfrm>
            <a:custGeom>
              <a:avLst/>
              <a:gdLst>
                <a:gd name="connsiteX0" fmla="*/ 0 w 127379"/>
                <a:gd name="connsiteY0" fmla="*/ 0 h 110225"/>
                <a:gd name="connsiteX1" fmla="*/ 127379 w 127379"/>
                <a:gd name="connsiteY1" fmla="*/ 0 h 110225"/>
                <a:gd name="connsiteX2" fmla="*/ 127379 w 127379"/>
                <a:gd name="connsiteY2" fmla="*/ 110225 h 110225"/>
                <a:gd name="connsiteX3" fmla="*/ 0 w 127379"/>
                <a:gd name="connsiteY3" fmla="*/ 110225 h 110225"/>
                <a:gd name="connsiteX4" fmla="*/ 0 w 127379"/>
                <a:gd name="connsiteY4" fmla="*/ 0 h 110225"/>
                <a:gd name="connsiteX0" fmla="*/ 40943 w 127379"/>
                <a:gd name="connsiteY0" fmla="*/ 9099 h 110225"/>
                <a:gd name="connsiteX1" fmla="*/ 127379 w 127379"/>
                <a:gd name="connsiteY1" fmla="*/ 0 h 110225"/>
                <a:gd name="connsiteX2" fmla="*/ 127379 w 127379"/>
                <a:gd name="connsiteY2" fmla="*/ 110225 h 110225"/>
                <a:gd name="connsiteX3" fmla="*/ 0 w 127379"/>
                <a:gd name="connsiteY3" fmla="*/ 110225 h 110225"/>
                <a:gd name="connsiteX4" fmla="*/ 40943 w 127379"/>
                <a:gd name="connsiteY4" fmla="*/ 9099 h 110225"/>
                <a:gd name="connsiteX0" fmla="*/ 59140 w 145576"/>
                <a:gd name="connsiteY0" fmla="*/ 9099 h 110225"/>
                <a:gd name="connsiteX1" fmla="*/ 145576 w 145576"/>
                <a:gd name="connsiteY1" fmla="*/ 0 h 110225"/>
                <a:gd name="connsiteX2" fmla="*/ 145576 w 145576"/>
                <a:gd name="connsiteY2" fmla="*/ 110225 h 110225"/>
                <a:gd name="connsiteX3" fmla="*/ 0 w 145576"/>
                <a:gd name="connsiteY3" fmla="*/ 96577 h 110225"/>
                <a:gd name="connsiteX4" fmla="*/ 59140 w 145576"/>
                <a:gd name="connsiteY4" fmla="*/ 9099 h 11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6" h="110225">
                  <a:moveTo>
                    <a:pt x="59140" y="9099"/>
                  </a:moveTo>
                  <a:lnTo>
                    <a:pt x="145576" y="0"/>
                  </a:lnTo>
                  <a:lnTo>
                    <a:pt x="145576" y="110225"/>
                  </a:lnTo>
                  <a:lnTo>
                    <a:pt x="0" y="96577"/>
                  </a:lnTo>
                  <a:lnTo>
                    <a:pt x="59140" y="909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" name="Gruppo 17">
              <a:extLst>
                <a:ext uri="{FF2B5EF4-FFF2-40B4-BE49-F238E27FC236}">
                  <a16:creationId xmlns="" xmlns:a16="http://schemas.microsoft.com/office/drawing/2014/main" id="{89E2E309-06CB-4A30-A542-5F5ADCE377C4}"/>
                </a:ext>
              </a:extLst>
            </p:cNvPr>
            <p:cNvGrpSpPr/>
            <p:nvPr/>
          </p:nvGrpSpPr>
          <p:grpSpPr>
            <a:xfrm>
              <a:off x="-1" y="-40990"/>
              <a:ext cx="8407021" cy="6900561"/>
              <a:chOff x="-1" y="-40990"/>
              <a:chExt cx="8407021" cy="6900561"/>
            </a:xfrm>
          </p:grpSpPr>
          <p:sp>
            <p:nvSpPr>
              <p:cNvPr id="9" name="Rettangolo 16">
                <a:extLst>
                  <a:ext uri="{FF2B5EF4-FFF2-40B4-BE49-F238E27FC236}">
                    <a16:creationId xmlns="" xmlns:a16="http://schemas.microsoft.com/office/drawing/2014/main" id="{FAA47700-5F33-4E9D-B7DE-76F45ECE4B23}"/>
                  </a:ext>
                </a:extLst>
              </p:cNvPr>
              <p:cNvSpPr/>
              <p:nvPr/>
            </p:nvSpPr>
            <p:spPr>
              <a:xfrm>
                <a:off x="1059399" y="916485"/>
                <a:ext cx="410011" cy="141075"/>
              </a:xfrm>
              <a:custGeom>
                <a:avLst/>
                <a:gdLst>
                  <a:gd name="connsiteX0" fmla="*/ 0 w 419109"/>
                  <a:gd name="connsiteY0" fmla="*/ 0 h 141075"/>
                  <a:gd name="connsiteX1" fmla="*/ 419109 w 419109"/>
                  <a:gd name="connsiteY1" fmla="*/ 0 h 141075"/>
                  <a:gd name="connsiteX2" fmla="*/ 419109 w 419109"/>
                  <a:gd name="connsiteY2" fmla="*/ 141075 h 141075"/>
                  <a:gd name="connsiteX3" fmla="*/ 0 w 419109"/>
                  <a:gd name="connsiteY3" fmla="*/ 141075 h 141075"/>
                  <a:gd name="connsiteX4" fmla="*/ 0 w 419109"/>
                  <a:gd name="connsiteY4" fmla="*/ 0 h 141075"/>
                  <a:gd name="connsiteX0" fmla="*/ 0 w 419109"/>
                  <a:gd name="connsiteY0" fmla="*/ 0 h 141075"/>
                  <a:gd name="connsiteX1" fmla="*/ 419109 w 419109"/>
                  <a:gd name="connsiteY1" fmla="*/ 0 h 141075"/>
                  <a:gd name="connsiteX2" fmla="*/ 419109 w 419109"/>
                  <a:gd name="connsiteY2" fmla="*/ 141075 h 141075"/>
                  <a:gd name="connsiteX3" fmla="*/ 68239 w 419109"/>
                  <a:gd name="connsiteY3" fmla="*/ 141075 h 141075"/>
                  <a:gd name="connsiteX4" fmla="*/ 0 w 419109"/>
                  <a:gd name="connsiteY4" fmla="*/ 0 h 141075"/>
                  <a:gd name="connsiteX0" fmla="*/ 0 w 419109"/>
                  <a:gd name="connsiteY0" fmla="*/ 0 h 141075"/>
                  <a:gd name="connsiteX1" fmla="*/ 228041 w 419109"/>
                  <a:gd name="connsiteY1" fmla="*/ 27295 h 141075"/>
                  <a:gd name="connsiteX2" fmla="*/ 419109 w 419109"/>
                  <a:gd name="connsiteY2" fmla="*/ 141075 h 141075"/>
                  <a:gd name="connsiteX3" fmla="*/ 68239 w 419109"/>
                  <a:gd name="connsiteY3" fmla="*/ 141075 h 141075"/>
                  <a:gd name="connsiteX4" fmla="*/ 0 w 419109"/>
                  <a:gd name="connsiteY4" fmla="*/ 0 h 141075"/>
                  <a:gd name="connsiteX0" fmla="*/ 0 w 410011"/>
                  <a:gd name="connsiteY0" fmla="*/ 0 h 141075"/>
                  <a:gd name="connsiteX1" fmla="*/ 228041 w 410011"/>
                  <a:gd name="connsiteY1" fmla="*/ 27295 h 141075"/>
                  <a:gd name="connsiteX2" fmla="*/ 410011 w 410011"/>
                  <a:gd name="connsiteY2" fmla="*/ 104681 h 141075"/>
                  <a:gd name="connsiteX3" fmla="*/ 68239 w 410011"/>
                  <a:gd name="connsiteY3" fmla="*/ 141075 h 141075"/>
                  <a:gd name="connsiteX4" fmla="*/ 0 w 410011"/>
                  <a:gd name="connsiteY4" fmla="*/ 0 h 141075"/>
                  <a:gd name="connsiteX0" fmla="*/ 0 w 410011"/>
                  <a:gd name="connsiteY0" fmla="*/ 0 h 141075"/>
                  <a:gd name="connsiteX1" fmla="*/ 218943 w 410011"/>
                  <a:gd name="connsiteY1" fmla="*/ 40943 h 141075"/>
                  <a:gd name="connsiteX2" fmla="*/ 410011 w 410011"/>
                  <a:gd name="connsiteY2" fmla="*/ 104681 h 141075"/>
                  <a:gd name="connsiteX3" fmla="*/ 68239 w 410011"/>
                  <a:gd name="connsiteY3" fmla="*/ 141075 h 141075"/>
                  <a:gd name="connsiteX4" fmla="*/ 0 w 410011"/>
                  <a:gd name="connsiteY4" fmla="*/ 0 h 14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011" h="141075">
                    <a:moveTo>
                      <a:pt x="0" y="0"/>
                    </a:moveTo>
                    <a:lnTo>
                      <a:pt x="218943" y="40943"/>
                    </a:lnTo>
                    <a:lnTo>
                      <a:pt x="410011" y="104681"/>
                    </a:lnTo>
                    <a:lnTo>
                      <a:pt x="68239" y="14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" name="Gruppo 15">
                <a:extLst>
                  <a:ext uri="{FF2B5EF4-FFF2-40B4-BE49-F238E27FC236}">
                    <a16:creationId xmlns="" xmlns:a16="http://schemas.microsoft.com/office/drawing/2014/main" id="{D763A34A-79EF-462E-909A-3A2EA715B936}"/>
                  </a:ext>
                </a:extLst>
              </p:cNvPr>
              <p:cNvGrpSpPr/>
              <p:nvPr/>
            </p:nvGrpSpPr>
            <p:grpSpPr>
              <a:xfrm>
                <a:off x="-1" y="-40990"/>
                <a:ext cx="8407021" cy="6900561"/>
                <a:chOff x="-1" y="-40990"/>
                <a:chExt cx="8407021" cy="6900561"/>
              </a:xfrm>
            </p:grpSpPr>
            <p:sp>
              <p:nvSpPr>
                <p:cNvPr id="11" name="Rettangolo 14">
                  <a:extLst>
                    <a:ext uri="{FF2B5EF4-FFF2-40B4-BE49-F238E27FC236}">
                      <a16:creationId xmlns="" xmlns:a16="http://schemas.microsoft.com/office/drawing/2014/main" id="{FBC87803-AEAD-4AFE-A4F7-64F6A99548AF}"/>
                    </a:ext>
                  </a:extLst>
                </p:cNvPr>
                <p:cNvSpPr/>
                <p:nvPr/>
              </p:nvSpPr>
              <p:spPr>
                <a:xfrm>
                  <a:off x="1651379" y="916485"/>
                  <a:ext cx="2060812" cy="141075"/>
                </a:xfrm>
                <a:custGeom>
                  <a:avLst/>
                  <a:gdLst>
                    <a:gd name="connsiteX0" fmla="*/ 0 w 2024418"/>
                    <a:gd name="connsiteY0" fmla="*/ 0 h 136526"/>
                    <a:gd name="connsiteX1" fmla="*/ 2024418 w 2024418"/>
                    <a:gd name="connsiteY1" fmla="*/ 0 h 136526"/>
                    <a:gd name="connsiteX2" fmla="*/ 2024418 w 2024418"/>
                    <a:gd name="connsiteY2" fmla="*/ 136526 h 136526"/>
                    <a:gd name="connsiteX3" fmla="*/ 0 w 2024418"/>
                    <a:gd name="connsiteY3" fmla="*/ 136526 h 136526"/>
                    <a:gd name="connsiteX4" fmla="*/ 0 w 2024418"/>
                    <a:gd name="connsiteY4" fmla="*/ 0 h 136526"/>
                    <a:gd name="connsiteX0" fmla="*/ 50042 w 2024418"/>
                    <a:gd name="connsiteY0" fmla="*/ 0 h 141075"/>
                    <a:gd name="connsiteX1" fmla="*/ 2024418 w 2024418"/>
                    <a:gd name="connsiteY1" fmla="*/ 4549 h 141075"/>
                    <a:gd name="connsiteX2" fmla="*/ 2024418 w 2024418"/>
                    <a:gd name="connsiteY2" fmla="*/ 141075 h 141075"/>
                    <a:gd name="connsiteX3" fmla="*/ 0 w 2024418"/>
                    <a:gd name="connsiteY3" fmla="*/ 141075 h 141075"/>
                    <a:gd name="connsiteX4" fmla="*/ 50042 w 2024418"/>
                    <a:gd name="connsiteY4" fmla="*/ 0 h 141075"/>
                    <a:gd name="connsiteX0" fmla="*/ 50042 w 2024418"/>
                    <a:gd name="connsiteY0" fmla="*/ 0 h 141075"/>
                    <a:gd name="connsiteX1" fmla="*/ 1933433 w 2024418"/>
                    <a:gd name="connsiteY1" fmla="*/ 13648 h 141075"/>
                    <a:gd name="connsiteX2" fmla="*/ 2024418 w 2024418"/>
                    <a:gd name="connsiteY2" fmla="*/ 141075 h 141075"/>
                    <a:gd name="connsiteX3" fmla="*/ 0 w 2024418"/>
                    <a:gd name="connsiteY3" fmla="*/ 141075 h 141075"/>
                    <a:gd name="connsiteX4" fmla="*/ 50042 w 2024418"/>
                    <a:gd name="connsiteY4" fmla="*/ 0 h 141075"/>
                    <a:gd name="connsiteX0" fmla="*/ 50042 w 2060812"/>
                    <a:gd name="connsiteY0" fmla="*/ 0 h 141075"/>
                    <a:gd name="connsiteX1" fmla="*/ 1933433 w 2060812"/>
                    <a:gd name="connsiteY1" fmla="*/ 13648 h 141075"/>
                    <a:gd name="connsiteX2" fmla="*/ 2060812 w 2060812"/>
                    <a:gd name="connsiteY2" fmla="*/ 122878 h 141075"/>
                    <a:gd name="connsiteX3" fmla="*/ 0 w 2060812"/>
                    <a:gd name="connsiteY3" fmla="*/ 141075 h 141075"/>
                    <a:gd name="connsiteX4" fmla="*/ 50042 w 2060812"/>
                    <a:gd name="connsiteY4" fmla="*/ 0 h 141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60812" h="141075">
                      <a:moveTo>
                        <a:pt x="50042" y="0"/>
                      </a:moveTo>
                      <a:lnTo>
                        <a:pt x="1933433" y="13648"/>
                      </a:lnTo>
                      <a:lnTo>
                        <a:pt x="2060812" y="122878"/>
                      </a:lnTo>
                      <a:lnTo>
                        <a:pt x="0" y="141075"/>
                      </a:lnTo>
                      <a:lnTo>
                        <a:pt x="5004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2" name="Immagine 13">
                  <a:extLst>
                    <a:ext uri="{FF2B5EF4-FFF2-40B4-BE49-F238E27FC236}">
                      <a16:creationId xmlns="" xmlns:a16="http://schemas.microsoft.com/office/drawing/2014/main" id="{BC497BED-353D-4808-BF69-3A2B1B5B22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artisticChalkSketch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11" t="4168" r="21308" b="19935"/>
                <a:stretch/>
              </p:blipFill>
              <p:spPr>
                <a:xfrm>
                  <a:off x="-1" y="-40990"/>
                  <a:ext cx="8407021" cy="6900561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B167D8EE-52BE-4481-BE90-BD1058223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9421" y="2900083"/>
            <a:ext cx="530665" cy="44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65">
            <a:extLst>
              <a:ext uri="{FF2B5EF4-FFF2-40B4-BE49-F238E27FC236}">
                <a16:creationId xmlns="" xmlns:a16="http://schemas.microsoft.com/office/drawing/2014/main" id="{D9964BF2-C7DB-44DB-B8ED-694282050C28}"/>
              </a:ext>
            </a:extLst>
          </p:cNvPr>
          <p:cNvSpPr txBox="1"/>
          <p:nvPr/>
        </p:nvSpPr>
        <p:spPr>
          <a:xfrm>
            <a:off x="4001261" y="2599082"/>
            <a:ext cx="908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GENOVA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3859008" y="1255484"/>
            <a:ext cx="1912514" cy="1394116"/>
            <a:chOff x="3859008" y="1255484"/>
            <a:chExt cx="1912514" cy="1394116"/>
          </a:xfrm>
        </p:grpSpPr>
        <p:sp>
          <p:nvSpPr>
            <p:cNvPr id="16" name="Rectangle à coins arrondis 80">
              <a:extLst>
                <a:ext uri="{FF2B5EF4-FFF2-40B4-BE49-F238E27FC236}">
                  <a16:creationId xmlns="" xmlns:a16="http://schemas.microsoft.com/office/drawing/2014/main" id="{6788B55F-F242-454C-8CA0-2C797FD31F53}"/>
                </a:ext>
              </a:extLst>
            </p:cNvPr>
            <p:cNvSpPr/>
            <p:nvPr/>
          </p:nvSpPr>
          <p:spPr>
            <a:xfrm>
              <a:off x="3859008" y="1255484"/>
              <a:ext cx="1912514" cy="1394116"/>
            </a:xfrm>
            <a:prstGeom prst="roundRect">
              <a:avLst>
                <a:gd name="adj" fmla="val 12610"/>
              </a:avLst>
            </a:prstGeom>
            <a:solidFill>
              <a:schemeClr val="bg1"/>
            </a:solidFill>
            <a:ln>
              <a:solidFill>
                <a:srgbClr val="0096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17" name="Espace réservé du contenu 2">
              <a:extLst>
                <a:ext uri="{FF2B5EF4-FFF2-40B4-BE49-F238E27FC236}">
                  <a16:creationId xmlns="" xmlns:a16="http://schemas.microsoft.com/office/drawing/2014/main" id="{71B189ED-DA19-402C-84CA-4D67A06994AD}"/>
                </a:ext>
              </a:extLst>
            </p:cNvPr>
            <p:cNvSpPr txBox="1">
              <a:spLocks/>
            </p:cNvSpPr>
            <p:nvPr/>
          </p:nvSpPr>
          <p:spPr>
            <a:xfrm>
              <a:off x="3925951" y="1322727"/>
              <a:ext cx="1801151" cy="122337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>
              <a:normAutofit fontScale="925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●"/>
                <a:defRPr sz="2800" kern="1200">
                  <a:solidFill>
                    <a:srgbClr val="009688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♦"/>
                <a:defRPr sz="24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−"/>
                <a:defRPr sz="20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×"/>
                <a:defRPr sz="18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3050" indent="-273050"/>
              <a:r>
                <a:rPr lang="fr-FR" sz="1800" dirty="0"/>
                <a:t>GENOVA</a:t>
              </a:r>
            </a:p>
            <a:p>
              <a:pPr marL="444500" lvl="1" indent="-171450"/>
              <a:r>
                <a:rPr lang="fr-FR" sz="1400" dirty="0" err="1" smtClean="0"/>
                <a:t>Ellipsometry</a:t>
              </a:r>
              <a:endParaRPr lang="fr-FR" sz="1400" dirty="0" smtClean="0"/>
            </a:p>
            <a:p>
              <a:pPr marL="444500" lvl="1" indent="-171450"/>
              <a:r>
                <a:rPr lang="fr-FR" sz="1400" dirty="0" smtClean="0"/>
                <a:t>Optical </a:t>
              </a:r>
              <a:r>
                <a:rPr lang="fr-FR" sz="1400" dirty="0" err="1" smtClean="0"/>
                <a:t>properties</a:t>
              </a:r>
              <a:endParaRPr lang="fr-FR" sz="1400" dirty="0"/>
            </a:p>
            <a:p>
              <a:pPr marL="444500" lvl="1" indent="-171450"/>
              <a:r>
                <a:rPr lang="fr-FR" sz="1400" dirty="0"/>
                <a:t>AFM, XPS</a:t>
              </a:r>
            </a:p>
            <a:p>
              <a:pPr marL="444500" lvl="1" indent="-171450"/>
              <a:r>
                <a:rPr lang="fr-FR" sz="1400" dirty="0"/>
                <a:t>Raman</a:t>
              </a:r>
            </a:p>
          </p:txBody>
        </p:sp>
      </p:grpSp>
      <p:pic>
        <p:nvPicPr>
          <p:cNvPr id="18" name="Picture 3">
            <a:extLst>
              <a:ext uri="{FF2B5EF4-FFF2-40B4-BE49-F238E27FC236}">
                <a16:creationId xmlns="" xmlns:a16="http://schemas.microsoft.com/office/drawing/2014/main" id="{396E2BD9-9C00-4B78-8D4C-0E58DFE27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4748" y="4742342"/>
            <a:ext cx="530665" cy="44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e 95">
            <a:extLst>
              <a:ext uri="{FF2B5EF4-FFF2-40B4-BE49-F238E27FC236}">
                <a16:creationId xmlns="" xmlns:a16="http://schemas.microsoft.com/office/drawing/2014/main" id="{AD760496-1C70-447C-B41D-AA49C79EDB06}"/>
              </a:ext>
            </a:extLst>
          </p:cNvPr>
          <p:cNvGrpSpPr/>
          <p:nvPr/>
        </p:nvGrpSpPr>
        <p:grpSpPr>
          <a:xfrm>
            <a:off x="3840301" y="5329015"/>
            <a:ext cx="2907985" cy="1433450"/>
            <a:chOff x="6313306" y="4413273"/>
            <a:chExt cx="2944113" cy="1430137"/>
          </a:xfrm>
        </p:grpSpPr>
        <p:sp>
          <p:nvSpPr>
            <p:cNvPr id="20" name="Rectangle à coins arrondis 96">
              <a:extLst>
                <a:ext uri="{FF2B5EF4-FFF2-40B4-BE49-F238E27FC236}">
                  <a16:creationId xmlns="" xmlns:a16="http://schemas.microsoft.com/office/drawing/2014/main" id="{CF517938-1323-479A-A81E-CF0F96B1656A}"/>
                </a:ext>
              </a:extLst>
            </p:cNvPr>
            <p:cNvSpPr/>
            <p:nvPr/>
          </p:nvSpPr>
          <p:spPr>
            <a:xfrm>
              <a:off x="6313306" y="4413273"/>
              <a:ext cx="2944113" cy="1430137"/>
            </a:xfrm>
            <a:prstGeom prst="roundRect">
              <a:avLst>
                <a:gd name="adj" fmla="val 9724"/>
              </a:avLst>
            </a:prstGeom>
            <a:solidFill>
              <a:schemeClr val="bg1"/>
            </a:solidFill>
            <a:ln>
              <a:solidFill>
                <a:srgbClr val="0096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21" name="Espace réservé du contenu 2">
              <a:extLst>
                <a:ext uri="{FF2B5EF4-FFF2-40B4-BE49-F238E27FC236}">
                  <a16:creationId xmlns="" xmlns:a16="http://schemas.microsoft.com/office/drawing/2014/main" id="{51A9E30A-553B-4657-955B-161DEA79B22B}"/>
                </a:ext>
              </a:extLst>
            </p:cNvPr>
            <p:cNvSpPr txBox="1">
              <a:spLocks/>
            </p:cNvSpPr>
            <p:nvPr/>
          </p:nvSpPr>
          <p:spPr>
            <a:xfrm>
              <a:off x="6393165" y="4425944"/>
              <a:ext cx="2864253" cy="14174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●"/>
                <a:defRPr sz="2800" kern="1200">
                  <a:solidFill>
                    <a:srgbClr val="009688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♦"/>
                <a:defRPr sz="24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−"/>
                <a:defRPr sz="20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×"/>
                <a:defRPr sz="18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" indent="-171450"/>
              <a:r>
                <a:rPr lang="fr-FR" sz="1800" dirty="0"/>
                <a:t> SALERNO/SANNIO</a:t>
              </a:r>
            </a:p>
            <a:p>
              <a:pPr marL="444500" lvl="1" indent="-171450"/>
              <a:r>
                <a:rPr lang="fr-FR" sz="1400" dirty="0">
                  <a:solidFill>
                    <a:srgbClr val="FF0000"/>
                  </a:solidFill>
                </a:rPr>
                <a:t>IAD</a:t>
              </a:r>
            </a:p>
            <a:p>
              <a:pPr marL="444500" lvl="1" indent="-171450"/>
              <a:r>
                <a:rPr lang="fr-FR" sz="1400" dirty="0"/>
                <a:t>SEM,TEM,AFM and XRD</a:t>
              </a:r>
            </a:p>
            <a:p>
              <a:pPr marL="444500" lvl="1" indent="-171450"/>
              <a:r>
                <a:rPr lang="fr-FR" sz="1400" dirty="0" err="1"/>
                <a:t>nanolayered</a:t>
              </a:r>
              <a:r>
                <a:rPr lang="fr-FR" sz="1400" dirty="0"/>
                <a:t> composites and Mie-</a:t>
              </a:r>
              <a:r>
                <a:rPr lang="fr-FR" sz="1400" dirty="0" err="1"/>
                <a:t>metamaterials</a:t>
              </a:r>
              <a:endParaRPr lang="fr-FR" sz="1400" dirty="0"/>
            </a:p>
          </p:txBody>
        </p:sp>
      </p:grpSp>
      <p:pic>
        <p:nvPicPr>
          <p:cNvPr id="22" name="Picture 3">
            <a:extLst>
              <a:ext uri="{FF2B5EF4-FFF2-40B4-BE49-F238E27FC236}">
                <a16:creationId xmlns="" xmlns:a16="http://schemas.microsoft.com/office/drawing/2014/main" id="{11D95DC8-80CA-4D35-B4BB-950F3BEC0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635" y="3264686"/>
            <a:ext cx="530665" cy="44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oneTexte 66">
            <a:extLst>
              <a:ext uri="{FF2B5EF4-FFF2-40B4-BE49-F238E27FC236}">
                <a16:creationId xmlns="" xmlns:a16="http://schemas.microsoft.com/office/drawing/2014/main" id="{EE8FE959-9DD6-403D-9181-88CF2C0EC49B}"/>
              </a:ext>
            </a:extLst>
          </p:cNvPr>
          <p:cNvSpPr txBox="1"/>
          <p:nvPr/>
        </p:nvSpPr>
        <p:spPr>
          <a:xfrm>
            <a:off x="5324622" y="3009855"/>
            <a:ext cx="861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URBINO</a:t>
            </a:r>
          </a:p>
        </p:txBody>
      </p:sp>
      <p:grpSp>
        <p:nvGrpSpPr>
          <p:cNvPr id="24" name="Groupe 69">
            <a:extLst>
              <a:ext uri="{FF2B5EF4-FFF2-40B4-BE49-F238E27FC236}">
                <a16:creationId xmlns="" xmlns:a16="http://schemas.microsoft.com/office/drawing/2014/main" id="{B4144DA6-72E2-4672-B894-7439601E7787}"/>
              </a:ext>
            </a:extLst>
          </p:cNvPr>
          <p:cNvGrpSpPr/>
          <p:nvPr/>
        </p:nvGrpSpPr>
        <p:grpSpPr>
          <a:xfrm>
            <a:off x="5968365" y="2138314"/>
            <a:ext cx="1806179" cy="982883"/>
            <a:chOff x="5219618" y="1065354"/>
            <a:chExt cx="1806179" cy="982883"/>
          </a:xfrm>
        </p:grpSpPr>
        <p:sp>
          <p:nvSpPr>
            <p:cNvPr id="25" name="Espace réservé du contenu 2">
              <a:extLst>
                <a:ext uri="{FF2B5EF4-FFF2-40B4-BE49-F238E27FC236}">
                  <a16:creationId xmlns="" xmlns:a16="http://schemas.microsoft.com/office/drawing/2014/main" id="{F9AC052E-443C-4196-959B-016E411947A5}"/>
                </a:ext>
              </a:extLst>
            </p:cNvPr>
            <p:cNvSpPr txBox="1">
              <a:spLocks/>
            </p:cNvSpPr>
            <p:nvPr/>
          </p:nvSpPr>
          <p:spPr>
            <a:xfrm>
              <a:off x="5219619" y="1065354"/>
              <a:ext cx="1599340" cy="92492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●"/>
                <a:defRPr sz="2800" kern="1200">
                  <a:solidFill>
                    <a:srgbClr val="009688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♦"/>
                <a:defRPr sz="24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−"/>
                <a:defRPr sz="20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×"/>
                <a:defRPr sz="18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3050" indent="-273050"/>
              <a:r>
                <a:rPr lang="fr-FR" sz="1800" dirty="0"/>
                <a:t>URBINO</a:t>
              </a:r>
            </a:p>
            <a:p>
              <a:pPr marL="444500" lvl="1" indent="-171450"/>
              <a:r>
                <a:rPr lang="fr-FR" sz="1400" dirty="0" err="1"/>
                <a:t>GeNS</a:t>
              </a:r>
              <a:r>
                <a:rPr lang="fr-FR" sz="1400" dirty="0"/>
                <a:t> Cryo</a:t>
              </a:r>
            </a:p>
            <a:p>
              <a:pPr marL="444500" lvl="1" indent="-171450"/>
              <a:r>
                <a:rPr lang="fr-FR" sz="1400" dirty="0"/>
                <a:t>FEA</a:t>
              </a:r>
            </a:p>
          </p:txBody>
        </p:sp>
        <p:sp>
          <p:nvSpPr>
            <p:cNvPr id="26" name="Rectangle à coins arrondis 71">
              <a:extLst>
                <a:ext uri="{FF2B5EF4-FFF2-40B4-BE49-F238E27FC236}">
                  <a16:creationId xmlns="" xmlns:a16="http://schemas.microsoft.com/office/drawing/2014/main" id="{2BCAA2BC-92BE-4A00-8E29-26FBEF855AD6}"/>
                </a:ext>
              </a:extLst>
            </p:cNvPr>
            <p:cNvSpPr/>
            <p:nvPr/>
          </p:nvSpPr>
          <p:spPr>
            <a:xfrm>
              <a:off x="5219618" y="1065354"/>
              <a:ext cx="1806179" cy="982883"/>
            </a:xfrm>
            <a:prstGeom prst="roundRect">
              <a:avLst/>
            </a:prstGeom>
            <a:noFill/>
            <a:ln>
              <a:solidFill>
                <a:srgbClr val="0096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pic>
        <p:nvPicPr>
          <p:cNvPr id="27" name="Picture 3">
            <a:extLst>
              <a:ext uri="{FF2B5EF4-FFF2-40B4-BE49-F238E27FC236}">
                <a16:creationId xmlns="" xmlns:a16="http://schemas.microsoft.com/office/drawing/2014/main" id="{B6EBEF3A-2AB6-48AD-A486-6DA675887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3033" y="4216913"/>
            <a:ext cx="530665" cy="44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ZoneTexte 68">
            <a:extLst>
              <a:ext uri="{FF2B5EF4-FFF2-40B4-BE49-F238E27FC236}">
                <a16:creationId xmlns="" xmlns:a16="http://schemas.microsoft.com/office/drawing/2014/main" id="{2A8517E8-0E42-4634-871D-73ED40FF53B3}"/>
              </a:ext>
            </a:extLst>
          </p:cNvPr>
          <p:cNvSpPr txBox="1"/>
          <p:nvPr/>
        </p:nvSpPr>
        <p:spPr>
          <a:xfrm>
            <a:off x="5285349" y="3963872"/>
            <a:ext cx="875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ROMA 2</a:t>
            </a:r>
          </a:p>
        </p:txBody>
      </p:sp>
      <p:sp>
        <p:nvSpPr>
          <p:cNvPr id="29" name="ZoneTexte 68">
            <a:extLst>
              <a:ext uri="{FF2B5EF4-FFF2-40B4-BE49-F238E27FC236}">
                <a16:creationId xmlns="" xmlns:a16="http://schemas.microsoft.com/office/drawing/2014/main" id="{338A5254-EB1E-4C20-86CA-DA069F446A3D}"/>
              </a:ext>
            </a:extLst>
          </p:cNvPr>
          <p:cNvSpPr txBox="1"/>
          <p:nvPr/>
        </p:nvSpPr>
        <p:spPr>
          <a:xfrm>
            <a:off x="6747978" y="4936995"/>
            <a:ext cx="965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SALERNO</a:t>
            </a:r>
          </a:p>
          <a:p>
            <a:r>
              <a:rPr lang="fr-FR" sz="1600" dirty="0"/>
              <a:t>  SANNIO</a:t>
            </a:r>
          </a:p>
        </p:txBody>
      </p:sp>
      <p:pic>
        <p:nvPicPr>
          <p:cNvPr id="30" name="Picture 3">
            <a:extLst>
              <a:ext uri="{FF2B5EF4-FFF2-40B4-BE49-F238E27FC236}">
                <a16:creationId xmlns="" xmlns:a16="http://schemas.microsoft.com/office/drawing/2014/main" id="{410D7430-4EB6-44E3-9326-AA593D34A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1725" y="3448954"/>
            <a:ext cx="530665" cy="44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ZoneTexte 67">
            <a:extLst>
              <a:ext uri="{FF2B5EF4-FFF2-40B4-BE49-F238E27FC236}">
                <a16:creationId xmlns="" xmlns:a16="http://schemas.microsoft.com/office/drawing/2014/main" id="{74049DC8-B5AE-468A-A89E-D8231E9D63C5}"/>
              </a:ext>
            </a:extLst>
          </p:cNvPr>
          <p:cNvSpPr txBox="1"/>
          <p:nvPr/>
        </p:nvSpPr>
        <p:spPr>
          <a:xfrm>
            <a:off x="4791536" y="3244821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PERUGIA</a:t>
            </a:r>
          </a:p>
        </p:txBody>
      </p:sp>
      <p:grpSp>
        <p:nvGrpSpPr>
          <p:cNvPr id="32" name="Groupe 31"/>
          <p:cNvGrpSpPr/>
          <p:nvPr/>
        </p:nvGrpSpPr>
        <p:grpSpPr>
          <a:xfrm>
            <a:off x="6456779" y="3262820"/>
            <a:ext cx="2154958" cy="1383594"/>
            <a:chOff x="6456779" y="3262820"/>
            <a:chExt cx="2154958" cy="1383594"/>
          </a:xfrm>
        </p:grpSpPr>
        <p:sp>
          <p:nvSpPr>
            <p:cNvPr id="33" name="Espace réservé du contenu 2">
              <a:extLst>
                <a:ext uri="{FF2B5EF4-FFF2-40B4-BE49-F238E27FC236}">
                  <a16:creationId xmlns="" xmlns:a16="http://schemas.microsoft.com/office/drawing/2014/main" id="{95A9A0B7-A443-43E1-9E7E-E6BA349A3B3B}"/>
                </a:ext>
              </a:extLst>
            </p:cNvPr>
            <p:cNvSpPr txBox="1">
              <a:spLocks/>
            </p:cNvSpPr>
            <p:nvPr/>
          </p:nvSpPr>
          <p:spPr>
            <a:xfrm>
              <a:off x="6456779" y="3263519"/>
              <a:ext cx="2154958" cy="1355599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●"/>
                <a:defRPr sz="2800" kern="1200">
                  <a:solidFill>
                    <a:srgbClr val="009688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♦"/>
                <a:defRPr sz="24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−"/>
                <a:defRPr sz="20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×"/>
                <a:defRPr sz="18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3050" indent="-273050"/>
              <a:r>
                <a:rPr lang="fr-FR" sz="1800" dirty="0"/>
                <a:t>PERUGIA</a:t>
              </a:r>
            </a:p>
            <a:p>
              <a:pPr marL="444500" lvl="1" indent="-171450"/>
              <a:r>
                <a:rPr lang="fr-FR" sz="1400" dirty="0"/>
                <a:t>Cantilevers &amp; </a:t>
              </a:r>
              <a:br>
                <a:rPr lang="fr-FR" sz="1400" dirty="0"/>
              </a:br>
              <a:r>
                <a:rPr lang="fr-FR" sz="1400" dirty="0" err="1"/>
                <a:t>GeNS</a:t>
              </a:r>
              <a:r>
                <a:rPr lang="fr-FR" sz="1400" dirty="0"/>
                <a:t> Cryo</a:t>
              </a:r>
            </a:p>
            <a:p>
              <a:pPr marL="444500" lvl="1" indent="-171450"/>
              <a:r>
                <a:rPr lang="fr-FR" sz="1400" dirty="0" err="1"/>
                <a:t>Physics</a:t>
              </a:r>
              <a:r>
                <a:rPr lang="fr-FR" sz="1400" dirty="0"/>
                <a:t> of </a:t>
              </a:r>
              <a:r>
                <a:rPr lang="fr-FR" sz="1400" dirty="0" smtClean="0"/>
                <a:t>Glasses</a:t>
              </a:r>
              <a:endParaRPr lang="fr-FR" sz="1400" dirty="0"/>
            </a:p>
            <a:p>
              <a:pPr marL="444500" lvl="1" indent="-171450"/>
              <a:r>
                <a:rPr lang="fr-FR" sz="1400" dirty="0" smtClean="0"/>
                <a:t>Brillouin</a:t>
              </a:r>
              <a:endParaRPr lang="fr-FR" sz="1400" dirty="0"/>
            </a:p>
          </p:txBody>
        </p:sp>
        <p:sp>
          <p:nvSpPr>
            <p:cNvPr id="34" name="Rectangle à coins arrondis 74">
              <a:extLst>
                <a:ext uri="{FF2B5EF4-FFF2-40B4-BE49-F238E27FC236}">
                  <a16:creationId xmlns="" xmlns:a16="http://schemas.microsoft.com/office/drawing/2014/main" id="{127562FC-09B9-4899-9C13-DA62DE48E36C}"/>
                </a:ext>
              </a:extLst>
            </p:cNvPr>
            <p:cNvSpPr/>
            <p:nvPr/>
          </p:nvSpPr>
          <p:spPr>
            <a:xfrm>
              <a:off x="6469931" y="3262820"/>
              <a:ext cx="2141806" cy="1383594"/>
            </a:xfrm>
            <a:prstGeom prst="roundRect">
              <a:avLst>
                <a:gd name="adj" fmla="val 11790"/>
              </a:avLst>
            </a:prstGeom>
            <a:noFill/>
            <a:ln>
              <a:solidFill>
                <a:srgbClr val="0096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grpSp>
        <p:nvGrpSpPr>
          <p:cNvPr id="35" name="Groupe 75">
            <a:extLst>
              <a:ext uri="{FF2B5EF4-FFF2-40B4-BE49-F238E27FC236}">
                <a16:creationId xmlns="" xmlns:a16="http://schemas.microsoft.com/office/drawing/2014/main" id="{B3A49290-7E7D-4A26-AE61-C9049A06FC5E}"/>
              </a:ext>
            </a:extLst>
          </p:cNvPr>
          <p:cNvGrpSpPr/>
          <p:nvPr/>
        </p:nvGrpSpPr>
        <p:grpSpPr>
          <a:xfrm>
            <a:off x="3408252" y="4063447"/>
            <a:ext cx="1877097" cy="1165935"/>
            <a:chOff x="4924220" y="2216804"/>
            <a:chExt cx="1883538" cy="1276427"/>
          </a:xfrm>
        </p:grpSpPr>
        <p:sp>
          <p:nvSpPr>
            <p:cNvPr id="36" name="Espace réservé du contenu 2">
              <a:extLst>
                <a:ext uri="{FF2B5EF4-FFF2-40B4-BE49-F238E27FC236}">
                  <a16:creationId xmlns="" xmlns:a16="http://schemas.microsoft.com/office/drawing/2014/main" id="{38CD1F4A-6E8E-4E3D-A6E3-BE5B606F1C69}"/>
                </a:ext>
              </a:extLst>
            </p:cNvPr>
            <p:cNvSpPr txBox="1">
              <a:spLocks/>
            </p:cNvSpPr>
            <p:nvPr/>
          </p:nvSpPr>
          <p:spPr>
            <a:xfrm>
              <a:off x="4942287" y="2245879"/>
              <a:ext cx="1865471" cy="124735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●"/>
                <a:defRPr sz="2800" kern="1200">
                  <a:solidFill>
                    <a:srgbClr val="009688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♦"/>
                <a:defRPr sz="24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−"/>
                <a:defRPr sz="20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×"/>
                <a:defRPr sz="18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3050" indent="-273050"/>
              <a:r>
                <a:rPr lang="fr-FR" sz="1800" dirty="0"/>
                <a:t>ROMA 2</a:t>
              </a:r>
            </a:p>
            <a:p>
              <a:pPr marL="444500" lvl="1" indent="-171450"/>
              <a:r>
                <a:rPr lang="fr-FR" sz="1400" dirty="0"/>
                <a:t>Laser </a:t>
              </a:r>
              <a:r>
                <a:rPr lang="fr-FR" sz="1400" dirty="0" err="1"/>
                <a:t>Polishing</a:t>
              </a:r>
              <a:endParaRPr lang="fr-FR" sz="1400" dirty="0"/>
            </a:p>
            <a:p>
              <a:pPr marL="444500" lvl="1" indent="-171450"/>
              <a:r>
                <a:rPr lang="fr-FR" sz="1400" dirty="0" err="1"/>
                <a:t>GeNS</a:t>
              </a:r>
              <a:r>
                <a:rPr lang="fr-FR" sz="1400" dirty="0"/>
                <a:t> 300K 1’’</a:t>
              </a:r>
            </a:p>
            <a:p>
              <a:pPr marL="444500" lvl="1" indent="-171450"/>
              <a:r>
                <a:rPr lang="fr-FR" sz="1400" dirty="0"/>
                <a:t>FEA</a:t>
              </a:r>
            </a:p>
          </p:txBody>
        </p:sp>
        <p:sp>
          <p:nvSpPr>
            <p:cNvPr id="37" name="Rectangle à coins arrondis 77">
              <a:extLst>
                <a:ext uri="{FF2B5EF4-FFF2-40B4-BE49-F238E27FC236}">
                  <a16:creationId xmlns="" xmlns:a16="http://schemas.microsoft.com/office/drawing/2014/main" id="{2931E69C-9EB4-4BDC-8492-7A4E7D6CF172}"/>
                </a:ext>
              </a:extLst>
            </p:cNvPr>
            <p:cNvSpPr/>
            <p:nvPr/>
          </p:nvSpPr>
          <p:spPr>
            <a:xfrm>
              <a:off x="4924220" y="2216804"/>
              <a:ext cx="1877937" cy="1276427"/>
            </a:xfrm>
            <a:prstGeom prst="roundRect">
              <a:avLst/>
            </a:prstGeom>
            <a:noFill/>
            <a:ln>
              <a:solidFill>
                <a:srgbClr val="0096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sp>
        <p:nvSpPr>
          <p:cNvPr id="38" name="Forme libre 93">
            <a:extLst>
              <a:ext uri="{FF2B5EF4-FFF2-40B4-BE49-F238E27FC236}">
                <a16:creationId xmlns="" xmlns:a16="http://schemas.microsoft.com/office/drawing/2014/main" id="{3A2E1AFA-DB57-42F5-BC02-6A772789B187}"/>
              </a:ext>
            </a:extLst>
          </p:cNvPr>
          <p:cNvSpPr/>
          <p:nvPr/>
        </p:nvSpPr>
        <p:spPr>
          <a:xfrm rot="1503074">
            <a:off x="5142320" y="3568868"/>
            <a:ext cx="194734" cy="200158"/>
          </a:xfrm>
          <a:custGeom>
            <a:avLst/>
            <a:gdLst>
              <a:gd name="connsiteX0" fmla="*/ 0 w 194734"/>
              <a:gd name="connsiteY0" fmla="*/ 160866 h 160866"/>
              <a:gd name="connsiteX1" fmla="*/ 194734 w 194734"/>
              <a:gd name="connsiteY1" fmla="*/ 160866 h 160866"/>
              <a:gd name="connsiteX2" fmla="*/ 194734 w 194734"/>
              <a:gd name="connsiteY2" fmla="*/ 0 h 16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734" h="160866">
                <a:moveTo>
                  <a:pt x="0" y="160866"/>
                </a:moveTo>
                <a:lnTo>
                  <a:pt x="194734" y="160866"/>
                </a:lnTo>
                <a:lnTo>
                  <a:pt x="194734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94">
            <a:extLst>
              <a:ext uri="{FF2B5EF4-FFF2-40B4-BE49-F238E27FC236}">
                <a16:creationId xmlns="" xmlns:a16="http://schemas.microsoft.com/office/drawing/2014/main" id="{F4BBA4AA-A97C-4AC8-88C9-41AC4778449A}"/>
              </a:ext>
            </a:extLst>
          </p:cNvPr>
          <p:cNvSpPr txBox="1"/>
          <p:nvPr/>
        </p:nvSpPr>
        <p:spPr>
          <a:xfrm>
            <a:off x="4980202" y="3786811"/>
            <a:ext cx="62818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VIRGO</a:t>
            </a:r>
          </a:p>
        </p:txBody>
      </p:sp>
      <p:pic>
        <p:nvPicPr>
          <p:cNvPr id="40" name="Picture 3">
            <a:extLst>
              <a:ext uri="{FF2B5EF4-FFF2-40B4-BE49-F238E27FC236}">
                <a16:creationId xmlns="" xmlns:a16="http://schemas.microsoft.com/office/drawing/2014/main" id="{B691E49D-AF35-4F9B-B4C6-1566669D8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2618" y="2294313"/>
            <a:ext cx="530665" cy="44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ZoneTexte 64">
            <a:extLst>
              <a:ext uri="{FF2B5EF4-FFF2-40B4-BE49-F238E27FC236}">
                <a16:creationId xmlns="" xmlns:a16="http://schemas.microsoft.com/office/drawing/2014/main" id="{EE5A72F1-1CB2-4460-93D8-6279A78C78A5}"/>
              </a:ext>
            </a:extLst>
          </p:cNvPr>
          <p:cNvSpPr txBox="1"/>
          <p:nvPr/>
        </p:nvSpPr>
        <p:spPr>
          <a:xfrm>
            <a:off x="2666562" y="1975534"/>
            <a:ext cx="616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LYON</a:t>
            </a:r>
          </a:p>
        </p:txBody>
      </p:sp>
      <p:grpSp>
        <p:nvGrpSpPr>
          <p:cNvPr id="42" name="Groupe 81">
            <a:extLst>
              <a:ext uri="{FF2B5EF4-FFF2-40B4-BE49-F238E27FC236}">
                <a16:creationId xmlns="" xmlns:a16="http://schemas.microsoft.com/office/drawing/2014/main" id="{EF62C441-3AAF-4BBC-8543-B9A71DB2110C}"/>
              </a:ext>
            </a:extLst>
          </p:cNvPr>
          <p:cNvGrpSpPr/>
          <p:nvPr/>
        </p:nvGrpSpPr>
        <p:grpSpPr>
          <a:xfrm>
            <a:off x="96904" y="436002"/>
            <a:ext cx="2564409" cy="2745780"/>
            <a:chOff x="4924218" y="2216804"/>
            <a:chExt cx="2346045" cy="2745780"/>
          </a:xfrm>
        </p:grpSpPr>
        <p:sp>
          <p:nvSpPr>
            <p:cNvPr id="43" name="Espace réservé du contenu 2">
              <a:extLst>
                <a:ext uri="{FF2B5EF4-FFF2-40B4-BE49-F238E27FC236}">
                  <a16:creationId xmlns="" xmlns:a16="http://schemas.microsoft.com/office/drawing/2014/main" id="{0F9E4CA9-1252-4A71-A5E8-BB5E7CF578FF}"/>
                </a:ext>
              </a:extLst>
            </p:cNvPr>
            <p:cNvSpPr txBox="1">
              <a:spLocks/>
            </p:cNvSpPr>
            <p:nvPr/>
          </p:nvSpPr>
          <p:spPr>
            <a:xfrm>
              <a:off x="4942287" y="2257063"/>
              <a:ext cx="2327976" cy="268810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●"/>
                <a:defRPr sz="2800" kern="1200">
                  <a:solidFill>
                    <a:srgbClr val="009688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♦"/>
                <a:defRPr sz="24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−"/>
                <a:defRPr sz="20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×"/>
                <a:defRPr sz="18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3050" indent="-273050"/>
              <a:r>
                <a:rPr lang="fr-FR" sz="2000" dirty="0"/>
                <a:t>LYON</a:t>
              </a:r>
            </a:p>
            <a:p>
              <a:pPr marL="271463" lvl="1" indent="-171450"/>
              <a:r>
                <a:rPr lang="fr-FR" sz="1600" dirty="0">
                  <a:solidFill>
                    <a:srgbClr val="FF0000"/>
                  </a:solidFill>
                </a:rPr>
                <a:t>IBS HT, IAD</a:t>
              </a:r>
            </a:p>
            <a:p>
              <a:pPr marL="271463" lvl="1" indent="-171450"/>
              <a:r>
                <a:rPr lang="fr-FR" sz="1600" dirty="0" err="1"/>
                <a:t>GeNS</a:t>
              </a:r>
              <a:r>
                <a:rPr lang="fr-FR" sz="1600" dirty="0"/>
                <a:t> 300K</a:t>
              </a:r>
            </a:p>
            <a:p>
              <a:pPr marL="271463" lvl="1" indent="-171450"/>
              <a:r>
                <a:rPr lang="fr-FR" sz="1600" dirty="0"/>
                <a:t>FEA</a:t>
              </a:r>
            </a:p>
            <a:p>
              <a:pPr marL="271463" lvl="1" indent="-171450"/>
              <a:r>
                <a:rPr lang="fr-FR" sz="1600" dirty="0"/>
                <a:t>Optical </a:t>
              </a:r>
              <a:r>
                <a:rPr lang="fr-FR" sz="1600" dirty="0" err="1"/>
                <a:t>metrology</a:t>
              </a:r>
              <a:endParaRPr lang="fr-FR" sz="1600" dirty="0"/>
            </a:p>
            <a:p>
              <a:pPr marL="271463" lvl="1" indent="-171450"/>
              <a:endParaRPr lang="fr-FR" sz="1600" dirty="0"/>
            </a:p>
            <a:p>
              <a:pPr marL="271463" lvl="1" indent="-171450"/>
              <a:r>
                <a:rPr lang="fr-FR" sz="1600" dirty="0"/>
                <a:t>Raman, Brillouin</a:t>
              </a:r>
            </a:p>
            <a:p>
              <a:pPr marL="271463" lvl="1" indent="-171450"/>
              <a:r>
                <a:rPr lang="fr-FR" sz="1600" dirty="0" err="1"/>
                <a:t>Physics</a:t>
              </a:r>
              <a:r>
                <a:rPr lang="fr-FR" sz="1600" dirty="0"/>
                <a:t> of Glasses</a:t>
              </a:r>
            </a:p>
            <a:p>
              <a:pPr marL="271463" lvl="1" indent="-171450"/>
              <a:r>
                <a:rPr lang="fr-FR" sz="1600" dirty="0" err="1"/>
                <a:t>Molecular</a:t>
              </a:r>
              <a:r>
                <a:rPr lang="fr-FR" sz="1600" dirty="0"/>
                <a:t> Dynamics</a:t>
              </a:r>
            </a:p>
          </p:txBody>
        </p:sp>
        <p:sp>
          <p:nvSpPr>
            <p:cNvPr id="44" name="Rectangle à coins arrondis 82">
              <a:extLst>
                <a:ext uri="{FF2B5EF4-FFF2-40B4-BE49-F238E27FC236}">
                  <a16:creationId xmlns="" xmlns:a16="http://schemas.microsoft.com/office/drawing/2014/main" id="{1A78CBDC-2CAF-4278-B58F-9D50DF4DDFAD}"/>
                </a:ext>
              </a:extLst>
            </p:cNvPr>
            <p:cNvSpPr/>
            <p:nvPr/>
          </p:nvSpPr>
          <p:spPr>
            <a:xfrm>
              <a:off x="4924218" y="2216804"/>
              <a:ext cx="2346044" cy="2745780"/>
            </a:xfrm>
            <a:prstGeom prst="roundRect">
              <a:avLst>
                <a:gd name="adj" fmla="val 6521"/>
              </a:avLst>
            </a:prstGeom>
            <a:noFill/>
            <a:ln>
              <a:solidFill>
                <a:srgbClr val="0096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5" name="Espace réservé du contenu 2">
            <a:extLst>
              <a:ext uri="{FF2B5EF4-FFF2-40B4-BE49-F238E27FC236}">
                <a16:creationId xmlns="" xmlns:a16="http://schemas.microsoft.com/office/drawing/2014/main" id="{0F9E4CA9-1252-4A71-A5E8-BB5E7CF578FF}"/>
              </a:ext>
            </a:extLst>
          </p:cNvPr>
          <p:cNvSpPr txBox="1">
            <a:spLocks/>
          </p:cNvSpPr>
          <p:nvPr/>
        </p:nvSpPr>
        <p:spPr>
          <a:xfrm>
            <a:off x="388368" y="4976722"/>
            <a:ext cx="2544658" cy="7299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●"/>
              <a:defRPr sz="2800" kern="1200">
                <a:solidFill>
                  <a:srgbClr val="009688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♦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−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×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lvl="1" indent="-171450"/>
            <a:r>
              <a:rPr lang="fr-FR" sz="1600" dirty="0" err="1" smtClean="0">
                <a:solidFill>
                  <a:srgbClr val="FF0000"/>
                </a:solidFill>
              </a:rPr>
              <a:t>Sample</a:t>
            </a:r>
            <a:r>
              <a:rPr lang="fr-FR" sz="1600" dirty="0" smtClean="0">
                <a:solidFill>
                  <a:srgbClr val="FF0000"/>
                </a:solidFill>
              </a:rPr>
              <a:t> production</a:t>
            </a:r>
            <a:endParaRPr lang="fr-FR" sz="1600" dirty="0">
              <a:solidFill>
                <a:srgbClr val="FF0000"/>
              </a:solidFill>
            </a:endParaRPr>
          </a:p>
          <a:p>
            <a:pPr marL="271463" lvl="1" indent="-171450"/>
            <a:r>
              <a:rPr lang="fr-FR" sz="1600" dirty="0" err="1" smtClean="0"/>
              <a:t>Characterization</a:t>
            </a:r>
            <a:endParaRPr lang="fr-FR" sz="1600" dirty="0"/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697" y="1152061"/>
            <a:ext cx="1661526" cy="6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24.07.2018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Cagnoli – Virgo, Preventivi 2019</a:t>
            </a:r>
            <a:endParaRPr lang="fr-FR" dirty="0"/>
          </a:p>
        </p:txBody>
      </p:sp>
      <p:grpSp>
        <p:nvGrpSpPr>
          <p:cNvPr id="5" name="Gruppo 19">
            <a:extLst>
              <a:ext uri="{FF2B5EF4-FFF2-40B4-BE49-F238E27FC236}">
                <a16:creationId xmlns="" xmlns:a16="http://schemas.microsoft.com/office/drawing/2014/main" id="{D2607319-7CEC-4DB7-A9E9-B4441F896D92}"/>
              </a:ext>
            </a:extLst>
          </p:cNvPr>
          <p:cNvGrpSpPr/>
          <p:nvPr/>
        </p:nvGrpSpPr>
        <p:grpSpPr>
          <a:xfrm>
            <a:off x="-1" y="-40990"/>
            <a:ext cx="8407021" cy="6900561"/>
            <a:chOff x="-1" y="-40990"/>
            <a:chExt cx="8407021" cy="6900561"/>
          </a:xfrm>
        </p:grpSpPr>
        <p:sp>
          <p:nvSpPr>
            <p:cNvPr id="6" name="Rettangolo 18">
              <a:extLst>
                <a:ext uri="{FF2B5EF4-FFF2-40B4-BE49-F238E27FC236}">
                  <a16:creationId xmlns="" xmlns:a16="http://schemas.microsoft.com/office/drawing/2014/main" id="{BE58EB4F-925E-4C7B-A7CA-773F6518E3AF}"/>
                </a:ext>
              </a:extLst>
            </p:cNvPr>
            <p:cNvSpPr/>
            <p:nvPr/>
          </p:nvSpPr>
          <p:spPr>
            <a:xfrm>
              <a:off x="7392537" y="6246125"/>
              <a:ext cx="145576" cy="110225"/>
            </a:xfrm>
            <a:custGeom>
              <a:avLst/>
              <a:gdLst>
                <a:gd name="connsiteX0" fmla="*/ 0 w 127379"/>
                <a:gd name="connsiteY0" fmla="*/ 0 h 110225"/>
                <a:gd name="connsiteX1" fmla="*/ 127379 w 127379"/>
                <a:gd name="connsiteY1" fmla="*/ 0 h 110225"/>
                <a:gd name="connsiteX2" fmla="*/ 127379 w 127379"/>
                <a:gd name="connsiteY2" fmla="*/ 110225 h 110225"/>
                <a:gd name="connsiteX3" fmla="*/ 0 w 127379"/>
                <a:gd name="connsiteY3" fmla="*/ 110225 h 110225"/>
                <a:gd name="connsiteX4" fmla="*/ 0 w 127379"/>
                <a:gd name="connsiteY4" fmla="*/ 0 h 110225"/>
                <a:gd name="connsiteX0" fmla="*/ 40943 w 127379"/>
                <a:gd name="connsiteY0" fmla="*/ 9099 h 110225"/>
                <a:gd name="connsiteX1" fmla="*/ 127379 w 127379"/>
                <a:gd name="connsiteY1" fmla="*/ 0 h 110225"/>
                <a:gd name="connsiteX2" fmla="*/ 127379 w 127379"/>
                <a:gd name="connsiteY2" fmla="*/ 110225 h 110225"/>
                <a:gd name="connsiteX3" fmla="*/ 0 w 127379"/>
                <a:gd name="connsiteY3" fmla="*/ 110225 h 110225"/>
                <a:gd name="connsiteX4" fmla="*/ 40943 w 127379"/>
                <a:gd name="connsiteY4" fmla="*/ 9099 h 110225"/>
                <a:gd name="connsiteX0" fmla="*/ 59140 w 145576"/>
                <a:gd name="connsiteY0" fmla="*/ 9099 h 110225"/>
                <a:gd name="connsiteX1" fmla="*/ 145576 w 145576"/>
                <a:gd name="connsiteY1" fmla="*/ 0 h 110225"/>
                <a:gd name="connsiteX2" fmla="*/ 145576 w 145576"/>
                <a:gd name="connsiteY2" fmla="*/ 110225 h 110225"/>
                <a:gd name="connsiteX3" fmla="*/ 0 w 145576"/>
                <a:gd name="connsiteY3" fmla="*/ 96577 h 110225"/>
                <a:gd name="connsiteX4" fmla="*/ 59140 w 145576"/>
                <a:gd name="connsiteY4" fmla="*/ 9099 h 11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6" h="110225">
                  <a:moveTo>
                    <a:pt x="59140" y="9099"/>
                  </a:moveTo>
                  <a:lnTo>
                    <a:pt x="145576" y="0"/>
                  </a:lnTo>
                  <a:lnTo>
                    <a:pt x="145576" y="110225"/>
                  </a:lnTo>
                  <a:lnTo>
                    <a:pt x="0" y="96577"/>
                  </a:lnTo>
                  <a:lnTo>
                    <a:pt x="59140" y="909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uppo 17">
              <a:extLst>
                <a:ext uri="{FF2B5EF4-FFF2-40B4-BE49-F238E27FC236}">
                  <a16:creationId xmlns="" xmlns:a16="http://schemas.microsoft.com/office/drawing/2014/main" id="{89E2E309-06CB-4A30-A542-5F5ADCE377C4}"/>
                </a:ext>
              </a:extLst>
            </p:cNvPr>
            <p:cNvGrpSpPr/>
            <p:nvPr/>
          </p:nvGrpSpPr>
          <p:grpSpPr>
            <a:xfrm>
              <a:off x="-1" y="-40990"/>
              <a:ext cx="8407021" cy="6900561"/>
              <a:chOff x="-1" y="-40990"/>
              <a:chExt cx="8407021" cy="6900561"/>
            </a:xfrm>
          </p:grpSpPr>
          <p:sp>
            <p:nvSpPr>
              <p:cNvPr id="8" name="Rettangolo 16">
                <a:extLst>
                  <a:ext uri="{FF2B5EF4-FFF2-40B4-BE49-F238E27FC236}">
                    <a16:creationId xmlns="" xmlns:a16="http://schemas.microsoft.com/office/drawing/2014/main" id="{FAA47700-5F33-4E9D-B7DE-76F45ECE4B23}"/>
                  </a:ext>
                </a:extLst>
              </p:cNvPr>
              <p:cNvSpPr/>
              <p:nvPr/>
            </p:nvSpPr>
            <p:spPr>
              <a:xfrm>
                <a:off x="1059399" y="916485"/>
                <a:ext cx="410011" cy="141075"/>
              </a:xfrm>
              <a:custGeom>
                <a:avLst/>
                <a:gdLst>
                  <a:gd name="connsiteX0" fmla="*/ 0 w 419109"/>
                  <a:gd name="connsiteY0" fmla="*/ 0 h 141075"/>
                  <a:gd name="connsiteX1" fmla="*/ 419109 w 419109"/>
                  <a:gd name="connsiteY1" fmla="*/ 0 h 141075"/>
                  <a:gd name="connsiteX2" fmla="*/ 419109 w 419109"/>
                  <a:gd name="connsiteY2" fmla="*/ 141075 h 141075"/>
                  <a:gd name="connsiteX3" fmla="*/ 0 w 419109"/>
                  <a:gd name="connsiteY3" fmla="*/ 141075 h 141075"/>
                  <a:gd name="connsiteX4" fmla="*/ 0 w 419109"/>
                  <a:gd name="connsiteY4" fmla="*/ 0 h 141075"/>
                  <a:gd name="connsiteX0" fmla="*/ 0 w 419109"/>
                  <a:gd name="connsiteY0" fmla="*/ 0 h 141075"/>
                  <a:gd name="connsiteX1" fmla="*/ 419109 w 419109"/>
                  <a:gd name="connsiteY1" fmla="*/ 0 h 141075"/>
                  <a:gd name="connsiteX2" fmla="*/ 419109 w 419109"/>
                  <a:gd name="connsiteY2" fmla="*/ 141075 h 141075"/>
                  <a:gd name="connsiteX3" fmla="*/ 68239 w 419109"/>
                  <a:gd name="connsiteY3" fmla="*/ 141075 h 141075"/>
                  <a:gd name="connsiteX4" fmla="*/ 0 w 419109"/>
                  <a:gd name="connsiteY4" fmla="*/ 0 h 141075"/>
                  <a:gd name="connsiteX0" fmla="*/ 0 w 419109"/>
                  <a:gd name="connsiteY0" fmla="*/ 0 h 141075"/>
                  <a:gd name="connsiteX1" fmla="*/ 228041 w 419109"/>
                  <a:gd name="connsiteY1" fmla="*/ 27295 h 141075"/>
                  <a:gd name="connsiteX2" fmla="*/ 419109 w 419109"/>
                  <a:gd name="connsiteY2" fmla="*/ 141075 h 141075"/>
                  <a:gd name="connsiteX3" fmla="*/ 68239 w 419109"/>
                  <a:gd name="connsiteY3" fmla="*/ 141075 h 141075"/>
                  <a:gd name="connsiteX4" fmla="*/ 0 w 419109"/>
                  <a:gd name="connsiteY4" fmla="*/ 0 h 141075"/>
                  <a:gd name="connsiteX0" fmla="*/ 0 w 410011"/>
                  <a:gd name="connsiteY0" fmla="*/ 0 h 141075"/>
                  <a:gd name="connsiteX1" fmla="*/ 228041 w 410011"/>
                  <a:gd name="connsiteY1" fmla="*/ 27295 h 141075"/>
                  <a:gd name="connsiteX2" fmla="*/ 410011 w 410011"/>
                  <a:gd name="connsiteY2" fmla="*/ 104681 h 141075"/>
                  <a:gd name="connsiteX3" fmla="*/ 68239 w 410011"/>
                  <a:gd name="connsiteY3" fmla="*/ 141075 h 141075"/>
                  <a:gd name="connsiteX4" fmla="*/ 0 w 410011"/>
                  <a:gd name="connsiteY4" fmla="*/ 0 h 141075"/>
                  <a:gd name="connsiteX0" fmla="*/ 0 w 410011"/>
                  <a:gd name="connsiteY0" fmla="*/ 0 h 141075"/>
                  <a:gd name="connsiteX1" fmla="*/ 218943 w 410011"/>
                  <a:gd name="connsiteY1" fmla="*/ 40943 h 141075"/>
                  <a:gd name="connsiteX2" fmla="*/ 410011 w 410011"/>
                  <a:gd name="connsiteY2" fmla="*/ 104681 h 141075"/>
                  <a:gd name="connsiteX3" fmla="*/ 68239 w 410011"/>
                  <a:gd name="connsiteY3" fmla="*/ 141075 h 141075"/>
                  <a:gd name="connsiteX4" fmla="*/ 0 w 410011"/>
                  <a:gd name="connsiteY4" fmla="*/ 0 h 14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011" h="141075">
                    <a:moveTo>
                      <a:pt x="0" y="0"/>
                    </a:moveTo>
                    <a:lnTo>
                      <a:pt x="218943" y="40943"/>
                    </a:lnTo>
                    <a:lnTo>
                      <a:pt x="410011" y="104681"/>
                    </a:lnTo>
                    <a:lnTo>
                      <a:pt x="68239" y="14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" name="Gruppo 15">
                <a:extLst>
                  <a:ext uri="{FF2B5EF4-FFF2-40B4-BE49-F238E27FC236}">
                    <a16:creationId xmlns="" xmlns:a16="http://schemas.microsoft.com/office/drawing/2014/main" id="{D763A34A-79EF-462E-909A-3A2EA715B936}"/>
                  </a:ext>
                </a:extLst>
              </p:cNvPr>
              <p:cNvGrpSpPr/>
              <p:nvPr/>
            </p:nvGrpSpPr>
            <p:grpSpPr>
              <a:xfrm>
                <a:off x="-1" y="-40990"/>
                <a:ext cx="8407021" cy="6900561"/>
                <a:chOff x="-1" y="-40990"/>
                <a:chExt cx="8407021" cy="6900561"/>
              </a:xfrm>
            </p:grpSpPr>
            <p:sp>
              <p:nvSpPr>
                <p:cNvPr id="10" name="Rettangolo 14">
                  <a:extLst>
                    <a:ext uri="{FF2B5EF4-FFF2-40B4-BE49-F238E27FC236}">
                      <a16:creationId xmlns="" xmlns:a16="http://schemas.microsoft.com/office/drawing/2014/main" id="{FBC87803-AEAD-4AFE-A4F7-64F6A99548AF}"/>
                    </a:ext>
                  </a:extLst>
                </p:cNvPr>
                <p:cNvSpPr/>
                <p:nvPr/>
              </p:nvSpPr>
              <p:spPr>
                <a:xfrm>
                  <a:off x="1651379" y="916485"/>
                  <a:ext cx="2060812" cy="141075"/>
                </a:xfrm>
                <a:custGeom>
                  <a:avLst/>
                  <a:gdLst>
                    <a:gd name="connsiteX0" fmla="*/ 0 w 2024418"/>
                    <a:gd name="connsiteY0" fmla="*/ 0 h 136526"/>
                    <a:gd name="connsiteX1" fmla="*/ 2024418 w 2024418"/>
                    <a:gd name="connsiteY1" fmla="*/ 0 h 136526"/>
                    <a:gd name="connsiteX2" fmla="*/ 2024418 w 2024418"/>
                    <a:gd name="connsiteY2" fmla="*/ 136526 h 136526"/>
                    <a:gd name="connsiteX3" fmla="*/ 0 w 2024418"/>
                    <a:gd name="connsiteY3" fmla="*/ 136526 h 136526"/>
                    <a:gd name="connsiteX4" fmla="*/ 0 w 2024418"/>
                    <a:gd name="connsiteY4" fmla="*/ 0 h 136526"/>
                    <a:gd name="connsiteX0" fmla="*/ 50042 w 2024418"/>
                    <a:gd name="connsiteY0" fmla="*/ 0 h 141075"/>
                    <a:gd name="connsiteX1" fmla="*/ 2024418 w 2024418"/>
                    <a:gd name="connsiteY1" fmla="*/ 4549 h 141075"/>
                    <a:gd name="connsiteX2" fmla="*/ 2024418 w 2024418"/>
                    <a:gd name="connsiteY2" fmla="*/ 141075 h 141075"/>
                    <a:gd name="connsiteX3" fmla="*/ 0 w 2024418"/>
                    <a:gd name="connsiteY3" fmla="*/ 141075 h 141075"/>
                    <a:gd name="connsiteX4" fmla="*/ 50042 w 2024418"/>
                    <a:gd name="connsiteY4" fmla="*/ 0 h 141075"/>
                    <a:gd name="connsiteX0" fmla="*/ 50042 w 2024418"/>
                    <a:gd name="connsiteY0" fmla="*/ 0 h 141075"/>
                    <a:gd name="connsiteX1" fmla="*/ 1933433 w 2024418"/>
                    <a:gd name="connsiteY1" fmla="*/ 13648 h 141075"/>
                    <a:gd name="connsiteX2" fmla="*/ 2024418 w 2024418"/>
                    <a:gd name="connsiteY2" fmla="*/ 141075 h 141075"/>
                    <a:gd name="connsiteX3" fmla="*/ 0 w 2024418"/>
                    <a:gd name="connsiteY3" fmla="*/ 141075 h 141075"/>
                    <a:gd name="connsiteX4" fmla="*/ 50042 w 2024418"/>
                    <a:gd name="connsiteY4" fmla="*/ 0 h 141075"/>
                    <a:gd name="connsiteX0" fmla="*/ 50042 w 2060812"/>
                    <a:gd name="connsiteY0" fmla="*/ 0 h 141075"/>
                    <a:gd name="connsiteX1" fmla="*/ 1933433 w 2060812"/>
                    <a:gd name="connsiteY1" fmla="*/ 13648 h 141075"/>
                    <a:gd name="connsiteX2" fmla="*/ 2060812 w 2060812"/>
                    <a:gd name="connsiteY2" fmla="*/ 122878 h 141075"/>
                    <a:gd name="connsiteX3" fmla="*/ 0 w 2060812"/>
                    <a:gd name="connsiteY3" fmla="*/ 141075 h 141075"/>
                    <a:gd name="connsiteX4" fmla="*/ 50042 w 2060812"/>
                    <a:gd name="connsiteY4" fmla="*/ 0 h 141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60812" h="141075">
                      <a:moveTo>
                        <a:pt x="50042" y="0"/>
                      </a:moveTo>
                      <a:lnTo>
                        <a:pt x="1933433" y="13648"/>
                      </a:lnTo>
                      <a:lnTo>
                        <a:pt x="2060812" y="122878"/>
                      </a:lnTo>
                      <a:lnTo>
                        <a:pt x="0" y="141075"/>
                      </a:lnTo>
                      <a:lnTo>
                        <a:pt x="5004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1" name="Immagine 13">
                  <a:extLst>
                    <a:ext uri="{FF2B5EF4-FFF2-40B4-BE49-F238E27FC236}">
                      <a16:creationId xmlns="" xmlns:a16="http://schemas.microsoft.com/office/drawing/2014/main" id="{BC497BED-353D-4808-BF69-3A2B1B5B22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artisticChalkSketch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11" t="4168" r="21308" b="19935"/>
                <a:stretch/>
              </p:blipFill>
              <p:spPr>
                <a:xfrm>
                  <a:off x="-1" y="-40990"/>
                  <a:ext cx="8407021" cy="6900561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697" y="1152061"/>
            <a:ext cx="1661526" cy="668251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B167D8EE-52BE-4481-BE90-BD1058223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9421" y="2900083"/>
            <a:ext cx="530665" cy="44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65">
            <a:extLst>
              <a:ext uri="{FF2B5EF4-FFF2-40B4-BE49-F238E27FC236}">
                <a16:creationId xmlns="" xmlns:a16="http://schemas.microsoft.com/office/drawing/2014/main" id="{D9964BF2-C7DB-44DB-B8ED-694282050C28}"/>
              </a:ext>
            </a:extLst>
          </p:cNvPr>
          <p:cNvSpPr txBox="1"/>
          <p:nvPr/>
        </p:nvSpPr>
        <p:spPr>
          <a:xfrm>
            <a:off x="4001261" y="2599082"/>
            <a:ext cx="908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GENOVA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="" xmlns:a16="http://schemas.microsoft.com/office/drawing/2014/main" id="{396E2BD9-9C00-4B78-8D4C-0E58DFE27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4748" y="4742342"/>
            <a:ext cx="530665" cy="44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="" xmlns:a16="http://schemas.microsoft.com/office/drawing/2014/main" id="{11D95DC8-80CA-4D35-B4BB-950F3BEC0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635" y="3264686"/>
            <a:ext cx="530665" cy="44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66">
            <a:extLst>
              <a:ext uri="{FF2B5EF4-FFF2-40B4-BE49-F238E27FC236}">
                <a16:creationId xmlns="" xmlns:a16="http://schemas.microsoft.com/office/drawing/2014/main" id="{EE8FE959-9DD6-403D-9181-88CF2C0EC49B}"/>
              </a:ext>
            </a:extLst>
          </p:cNvPr>
          <p:cNvSpPr txBox="1"/>
          <p:nvPr/>
        </p:nvSpPr>
        <p:spPr>
          <a:xfrm>
            <a:off x="5324622" y="3009855"/>
            <a:ext cx="861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URBINO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="" xmlns:a16="http://schemas.microsoft.com/office/drawing/2014/main" id="{B6EBEF3A-2AB6-48AD-A486-6DA675887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3033" y="4216913"/>
            <a:ext cx="530665" cy="44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ZoneTexte 68">
            <a:extLst>
              <a:ext uri="{FF2B5EF4-FFF2-40B4-BE49-F238E27FC236}">
                <a16:creationId xmlns="" xmlns:a16="http://schemas.microsoft.com/office/drawing/2014/main" id="{2A8517E8-0E42-4634-871D-73ED40FF53B3}"/>
              </a:ext>
            </a:extLst>
          </p:cNvPr>
          <p:cNvSpPr txBox="1"/>
          <p:nvPr/>
        </p:nvSpPr>
        <p:spPr>
          <a:xfrm>
            <a:off x="5285349" y="3963872"/>
            <a:ext cx="875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ROMA 2</a:t>
            </a:r>
          </a:p>
        </p:txBody>
      </p:sp>
      <p:sp>
        <p:nvSpPr>
          <p:cNvPr id="20" name="ZoneTexte 68">
            <a:extLst>
              <a:ext uri="{FF2B5EF4-FFF2-40B4-BE49-F238E27FC236}">
                <a16:creationId xmlns="" xmlns:a16="http://schemas.microsoft.com/office/drawing/2014/main" id="{338A5254-EB1E-4C20-86CA-DA069F446A3D}"/>
              </a:ext>
            </a:extLst>
          </p:cNvPr>
          <p:cNvSpPr txBox="1"/>
          <p:nvPr/>
        </p:nvSpPr>
        <p:spPr>
          <a:xfrm>
            <a:off x="6747978" y="4936995"/>
            <a:ext cx="965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SALERNO</a:t>
            </a:r>
          </a:p>
          <a:p>
            <a:r>
              <a:rPr lang="fr-FR" sz="1600" dirty="0"/>
              <a:t>  SANNIO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="" xmlns:a16="http://schemas.microsoft.com/office/drawing/2014/main" id="{410D7430-4EB6-44E3-9326-AA593D34A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1725" y="3448954"/>
            <a:ext cx="530665" cy="44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ZoneTexte 67">
            <a:extLst>
              <a:ext uri="{FF2B5EF4-FFF2-40B4-BE49-F238E27FC236}">
                <a16:creationId xmlns="" xmlns:a16="http://schemas.microsoft.com/office/drawing/2014/main" id="{74049DC8-B5AE-468A-A89E-D8231E9D63C5}"/>
              </a:ext>
            </a:extLst>
          </p:cNvPr>
          <p:cNvSpPr txBox="1"/>
          <p:nvPr/>
        </p:nvSpPr>
        <p:spPr>
          <a:xfrm>
            <a:off x="5724058" y="3686186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PERUGIA</a:t>
            </a:r>
          </a:p>
        </p:txBody>
      </p:sp>
      <p:grpSp>
        <p:nvGrpSpPr>
          <p:cNvPr id="23" name="Groupe 75">
            <a:extLst>
              <a:ext uri="{FF2B5EF4-FFF2-40B4-BE49-F238E27FC236}">
                <a16:creationId xmlns="" xmlns:a16="http://schemas.microsoft.com/office/drawing/2014/main" id="{B3A49290-7E7D-4A26-AE61-C9049A06FC5E}"/>
              </a:ext>
            </a:extLst>
          </p:cNvPr>
          <p:cNvGrpSpPr/>
          <p:nvPr/>
        </p:nvGrpSpPr>
        <p:grpSpPr>
          <a:xfrm>
            <a:off x="4455424" y="4903597"/>
            <a:ext cx="1967226" cy="1577790"/>
            <a:chOff x="4924220" y="2216803"/>
            <a:chExt cx="1973976" cy="1727312"/>
          </a:xfrm>
        </p:grpSpPr>
        <p:sp>
          <p:nvSpPr>
            <p:cNvPr id="24" name="Espace réservé du contenu 2">
              <a:extLst>
                <a:ext uri="{FF2B5EF4-FFF2-40B4-BE49-F238E27FC236}">
                  <a16:creationId xmlns="" xmlns:a16="http://schemas.microsoft.com/office/drawing/2014/main" id="{38CD1F4A-6E8E-4E3D-A6E3-BE5B606F1C69}"/>
                </a:ext>
              </a:extLst>
            </p:cNvPr>
            <p:cNvSpPr txBox="1">
              <a:spLocks/>
            </p:cNvSpPr>
            <p:nvPr/>
          </p:nvSpPr>
          <p:spPr>
            <a:xfrm>
              <a:off x="4942284" y="2245878"/>
              <a:ext cx="1955912" cy="169823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●"/>
                <a:defRPr sz="2800" kern="1200">
                  <a:solidFill>
                    <a:srgbClr val="009688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♦"/>
                <a:defRPr sz="24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−"/>
                <a:defRPr sz="20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×"/>
                <a:defRPr sz="18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3050" indent="-273050"/>
              <a:r>
                <a:rPr lang="en-US" sz="1800" dirty="0" smtClean="0"/>
                <a:t>ROMA 1</a:t>
              </a:r>
            </a:p>
            <a:p>
              <a:pPr marL="444500" lvl="1" indent="-171450"/>
              <a:r>
                <a:rPr lang="en-US" sz="1400" dirty="0" smtClean="0"/>
                <a:t>Structural</a:t>
              </a:r>
              <a:br>
                <a:rPr lang="en-US" sz="1400" dirty="0" smtClean="0"/>
              </a:br>
              <a:r>
                <a:rPr lang="en-US" sz="1400" dirty="0" smtClean="0"/>
                <a:t>characterization</a:t>
              </a:r>
            </a:p>
            <a:p>
              <a:pPr marL="444500" lvl="1" indent="-171450"/>
              <a:r>
                <a:rPr lang="en-US" sz="1400" dirty="0" err="1" smtClean="0"/>
                <a:t>Thermobalance</a:t>
              </a:r>
              <a:r>
                <a:rPr lang="en-US" sz="1400" dirty="0" smtClean="0"/>
                <a:t> </a:t>
              </a:r>
            </a:p>
            <a:p>
              <a:pPr marL="444500" lvl="1" indent="-171450"/>
              <a:r>
                <a:rPr lang="en-US" sz="1400" dirty="0" smtClean="0"/>
                <a:t>Physics of</a:t>
              </a:r>
              <a:br>
                <a:rPr lang="en-US" sz="1400" dirty="0" smtClean="0"/>
              </a:br>
              <a:r>
                <a:rPr lang="en-US" sz="1400" dirty="0" smtClean="0"/>
                <a:t>deposition</a:t>
              </a:r>
            </a:p>
          </p:txBody>
        </p:sp>
        <p:sp>
          <p:nvSpPr>
            <p:cNvPr id="25" name="Rectangle à coins arrondis 77">
              <a:extLst>
                <a:ext uri="{FF2B5EF4-FFF2-40B4-BE49-F238E27FC236}">
                  <a16:creationId xmlns="" xmlns:a16="http://schemas.microsoft.com/office/drawing/2014/main" id="{2931E69C-9EB4-4BDC-8492-7A4E7D6CF172}"/>
                </a:ext>
              </a:extLst>
            </p:cNvPr>
            <p:cNvSpPr/>
            <p:nvPr/>
          </p:nvSpPr>
          <p:spPr>
            <a:xfrm>
              <a:off x="4924220" y="2216803"/>
              <a:ext cx="1973976" cy="1727312"/>
            </a:xfrm>
            <a:prstGeom prst="roundRect">
              <a:avLst>
                <a:gd name="adj" fmla="val 9747"/>
              </a:avLst>
            </a:prstGeom>
            <a:noFill/>
            <a:ln>
              <a:solidFill>
                <a:srgbClr val="0096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sp>
        <p:nvSpPr>
          <p:cNvPr id="26" name="Forme libre 93">
            <a:extLst>
              <a:ext uri="{FF2B5EF4-FFF2-40B4-BE49-F238E27FC236}">
                <a16:creationId xmlns="" xmlns:a16="http://schemas.microsoft.com/office/drawing/2014/main" id="{3A2E1AFA-DB57-42F5-BC02-6A772789B187}"/>
              </a:ext>
            </a:extLst>
          </p:cNvPr>
          <p:cNvSpPr/>
          <p:nvPr/>
        </p:nvSpPr>
        <p:spPr>
          <a:xfrm rot="1503074">
            <a:off x="5142320" y="3568868"/>
            <a:ext cx="194734" cy="200158"/>
          </a:xfrm>
          <a:custGeom>
            <a:avLst/>
            <a:gdLst>
              <a:gd name="connsiteX0" fmla="*/ 0 w 194734"/>
              <a:gd name="connsiteY0" fmla="*/ 160866 h 160866"/>
              <a:gd name="connsiteX1" fmla="*/ 194734 w 194734"/>
              <a:gd name="connsiteY1" fmla="*/ 160866 h 160866"/>
              <a:gd name="connsiteX2" fmla="*/ 194734 w 194734"/>
              <a:gd name="connsiteY2" fmla="*/ 0 h 16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734" h="160866">
                <a:moveTo>
                  <a:pt x="0" y="160866"/>
                </a:moveTo>
                <a:lnTo>
                  <a:pt x="194734" y="160866"/>
                </a:lnTo>
                <a:lnTo>
                  <a:pt x="194734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94">
            <a:extLst>
              <a:ext uri="{FF2B5EF4-FFF2-40B4-BE49-F238E27FC236}">
                <a16:creationId xmlns="" xmlns:a16="http://schemas.microsoft.com/office/drawing/2014/main" id="{F4BBA4AA-A97C-4AC8-88C9-41AC4778449A}"/>
              </a:ext>
            </a:extLst>
          </p:cNvPr>
          <p:cNvSpPr txBox="1"/>
          <p:nvPr/>
        </p:nvSpPr>
        <p:spPr>
          <a:xfrm>
            <a:off x="4980202" y="3786811"/>
            <a:ext cx="62818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VIRGO</a:t>
            </a:r>
          </a:p>
        </p:txBody>
      </p:sp>
      <p:pic>
        <p:nvPicPr>
          <p:cNvPr id="28" name="Picture 3">
            <a:extLst>
              <a:ext uri="{FF2B5EF4-FFF2-40B4-BE49-F238E27FC236}">
                <a16:creationId xmlns="" xmlns:a16="http://schemas.microsoft.com/office/drawing/2014/main" id="{B691E49D-AF35-4F9B-B4C6-1566669D8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2618" y="2294313"/>
            <a:ext cx="530665" cy="44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ZoneTexte 64">
            <a:extLst>
              <a:ext uri="{FF2B5EF4-FFF2-40B4-BE49-F238E27FC236}">
                <a16:creationId xmlns="" xmlns:a16="http://schemas.microsoft.com/office/drawing/2014/main" id="{EE5A72F1-1CB2-4460-93D8-6279A78C78A5}"/>
              </a:ext>
            </a:extLst>
          </p:cNvPr>
          <p:cNvSpPr txBox="1"/>
          <p:nvPr/>
        </p:nvSpPr>
        <p:spPr>
          <a:xfrm>
            <a:off x="2666562" y="1975534"/>
            <a:ext cx="616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LYON</a:t>
            </a:r>
          </a:p>
        </p:txBody>
      </p:sp>
      <p:pic>
        <p:nvPicPr>
          <p:cNvPr id="30" name="Picture 3">
            <a:extLst>
              <a:ext uri="{FF2B5EF4-FFF2-40B4-BE49-F238E27FC236}">
                <a16:creationId xmlns="" xmlns:a16="http://schemas.microsoft.com/office/drawing/2014/main" id="{B6EBEF3A-2AB6-48AD-A486-6DA675887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7166" y="4220924"/>
            <a:ext cx="530665" cy="44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ZoneTexte 68">
            <a:extLst>
              <a:ext uri="{FF2B5EF4-FFF2-40B4-BE49-F238E27FC236}">
                <a16:creationId xmlns="" xmlns:a16="http://schemas.microsoft.com/office/drawing/2014/main" id="{2A8517E8-0E42-4634-871D-73ED40FF53B3}"/>
              </a:ext>
            </a:extLst>
          </p:cNvPr>
          <p:cNvSpPr txBox="1"/>
          <p:nvPr/>
        </p:nvSpPr>
        <p:spPr>
          <a:xfrm>
            <a:off x="5818925" y="4565043"/>
            <a:ext cx="875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ROMA </a:t>
            </a:r>
            <a:r>
              <a:rPr lang="fr-FR" sz="1600" dirty="0" smtClean="0"/>
              <a:t>1</a:t>
            </a:r>
            <a:endParaRPr lang="fr-FR" sz="1600" dirty="0"/>
          </a:p>
        </p:txBody>
      </p:sp>
      <p:pic>
        <p:nvPicPr>
          <p:cNvPr id="32" name="Picture 3">
            <a:extLst>
              <a:ext uri="{FF2B5EF4-FFF2-40B4-BE49-F238E27FC236}">
                <a16:creationId xmlns="" xmlns:a16="http://schemas.microsoft.com/office/drawing/2014/main" id="{B6EBEF3A-2AB6-48AD-A486-6DA675887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4938" y="3265302"/>
            <a:ext cx="530665" cy="44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ZoneTexte 67">
            <a:extLst>
              <a:ext uri="{FF2B5EF4-FFF2-40B4-BE49-F238E27FC236}">
                <a16:creationId xmlns="" xmlns:a16="http://schemas.microsoft.com/office/drawing/2014/main" id="{74049DC8-B5AE-468A-A89E-D8231E9D63C5}"/>
              </a:ext>
            </a:extLst>
          </p:cNvPr>
          <p:cNvSpPr txBox="1"/>
          <p:nvPr/>
        </p:nvSpPr>
        <p:spPr>
          <a:xfrm>
            <a:off x="4643791" y="3149543"/>
            <a:ext cx="553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PISA</a:t>
            </a:r>
            <a:endParaRPr lang="fr-FR" sz="1600" dirty="0"/>
          </a:p>
        </p:txBody>
      </p:sp>
      <p:grpSp>
        <p:nvGrpSpPr>
          <p:cNvPr id="34" name="Groupe 75">
            <a:extLst>
              <a:ext uri="{FF2B5EF4-FFF2-40B4-BE49-F238E27FC236}">
                <a16:creationId xmlns="" xmlns:a16="http://schemas.microsoft.com/office/drawing/2014/main" id="{B3A49290-7E7D-4A26-AE61-C9049A06FC5E}"/>
              </a:ext>
            </a:extLst>
          </p:cNvPr>
          <p:cNvGrpSpPr/>
          <p:nvPr/>
        </p:nvGrpSpPr>
        <p:grpSpPr>
          <a:xfrm>
            <a:off x="1929410" y="3227222"/>
            <a:ext cx="2526014" cy="1770119"/>
            <a:chOff x="4924220" y="2216803"/>
            <a:chExt cx="2534682" cy="1937867"/>
          </a:xfrm>
        </p:grpSpPr>
        <p:sp>
          <p:nvSpPr>
            <p:cNvPr id="35" name="Espace réservé du contenu 2">
              <a:extLst>
                <a:ext uri="{FF2B5EF4-FFF2-40B4-BE49-F238E27FC236}">
                  <a16:creationId xmlns="" xmlns:a16="http://schemas.microsoft.com/office/drawing/2014/main" id="{38CD1F4A-6E8E-4E3D-A6E3-BE5B606F1C69}"/>
                </a:ext>
              </a:extLst>
            </p:cNvPr>
            <p:cNvSpPr txBox="1">
              <a:spLocks/>
            </p:cNvSpPr>
            <p:nvPr/>
          </p:nvSpPr>
          <p:spPr>
            <a:xfrm>
              <a:off x="4942285" y="2245878"/>
              <a:ext cx="2516617" cy="190879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●"/>
                <a:defRPr sz="2800" kern="1200">
                  <a:solidFill>
                    <a:srgbClr val="009688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♦"/>
                <a:defRPr sz="24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−"/>
                <a:defRPr sz="20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×"/>
                <a:defRPr sz="18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3050" indent="-273050"/>
              <a:r>
                <a:rPr lang="en-US" sz="1800" dirty="0" smtClean="0"/>
                <a:t>PISA</a:t>
              </a:r>
            </a:p>
            <a:p>
              <a:pPr marL="349250" lvl="1" indent="-171450"/>
              <a:r>
                <a:rPr lang="en-US" sz="1400" dirty="0" smtClean="0"/>
                <a:t>Study of the crystallization processes</a:t>
              </a:r>
            </a:p>
            <a:p>
              <a:pPr marL="349250" lvl="1" indent="-171450"/>
              <a:r>
                <a:rPr lang="en-US" sz="1400" dirty="0"/>
                <a:t>Physics of deposition and </a:t>
              </a:r>
              <a:r>
                <a:rPr lang="en-US" sz="1400" dirty="0" err="1"/>
                <a:t>ultrastable</a:t>
              </a:r>
              <a:r>
                <a:rPr lang="en-US" sz="1400" dirty="0"/>
                <a:t> </a:t>
              </a:r>
              <a:r>
                <a:rPr lang="en-US" sz="1400" dirty="0" smtClean="0"/>
                <a:t>glasses</a:t>
              </a:r>
            </a:p>
            <a:p>
              <a:pPr marL="349250" lvl="1" indent="-171450"/>
              <a:r>
                <a:rPr lang="en-US" sz="1400" dirty="0" smtClean="0"/>
                <a:t>Modelling </a:t>
              </a:r>
            </a:p>
            <a:p>
              <a:pPr marL="349250" lvl="1" indent="-171450"/>
              <a:r>
                <a:rPr lang="en-US" sz="1400" dirty="0"/>
                <a:t>Calorimetry and Dielectric </a:t>
              </a:r>
              <a:r>
                <a:rPr lang="en-US" sz="1400" dirty="0" smtClean="0"/>
                <a:t>response</a:t>
              </a:r>
              <a:endParaRPr lang="en-US" sz="1400" dirty="0"/>
            </a:p>
            <a:p>
              <a:pPr marL="444500" lvl="1" indent="-171450"/>
              <a:endParaRPr lang="en-US" sz="1400" dirty="0" smtClean="0"/>
            </a:p>
          </p:txBody>
        </p:sp>
        <p:sp>
          <p:nvSpPr>
            <p:cNvPr id="36" name="Rectangle à coins arrondis 77">
              <a:extLst>
                <a:ext uri="{FF2B5EF4-FFF2-40B4-BE49-F238E27FC236}">
                  <a16:creationId xmlns="" xmlns:a16="http://schemas.microsoft.com/office/drawing/2014/main" id="{2931E69C-9EB4-4BDC-8492-7A4E7D6CF172}"/>
                </a:ext>
              </a:extLst>
            </p:cNvPr>
            <p:cNvSpPr/>
            <p:nvPr/>
          </p:nvSpPr>
          <p:spPr>
            <a:xfrm>
              <a:off x="4924220" y="2216803"/>
              <a:ext cx="2534682" cy="1937867"/>
            </a:xfrm>
            <a:prstGeom prst="roundRect">
              <a:avLst>
                <a:gd name="adj" fmla="val 7621"/>
              </a:avLst>
            </a:prstGeom>
            <a:noFill/>
            <a:ln>
              <a:solidFill>
                <a:srgbClr val="0096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sp>
        <p:nvSpPr>
          <p:cNvPr id="37" name="Titre 36"/>
          <p:cNvSpPr>
            <a:spLocks noGrp="1"/>
          </p:cNvSpPr>
          <p:nvPr>
            <p:ph type="title"/>
          </p:nvPr>
        </p:nvSpPr>
        <p:spPr>
          <a:xfrm>
            <a:off x="3712191" y="0"/>
            <a:ext cx="5431809" cy="962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groups expressing interest recently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2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24.07.2018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Cagnoli – Virgo, Preventivi 2019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1113" y="0"/>
            <a:ext cx="9132887" cy="962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fr-FR" dirty="0"/>
              <a:t>The </a:t>
            </a:r>
            <a:r>
              <a:rPr lang="fr-FR" dirty="0" err="1"/>
              <a:t>project</a:t>
            </a:r>
            <a:r>
              <a:rPr lang="fr-FR" dirty="0"/>
              <a:t> content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The </a:t>
            </a:r>
            <a:r>
              <a:rPr lang="fr-FR" dirty="0" err="1" smtClean="0"/>
              <a:t>sample</a:t>
            </a:r>
            <a:r>
              <a:rPr lang="fr-FR" dirty="0" smtClean="0"/>
              <a:t> production plan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7" y="2136636"/>
            <a:ext cx="4444487" cy="366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40" y="2139990"/>
            <a:ext cx="4424610" cy="259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1022319" y="1447186"/>
                <a:ext cx="24561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LMA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 70 ×3</m:t>
                    </m:r>
                  </m:oMath>
                </a14:m>
                <a:r>
                  <a:rPr lang="fr-FR" dirty="0" smtClean="0"/>
                  <a:t> samples</a:t>
                </a:r>
                <a:endParaRPr lang="fr-FR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19" y="1447186"/>
                <a:ext cx="2456122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233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5173963" y="1447186"/>
                <a:ext cx="27382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Sannio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 140 ×3</m:t>
                    </m:r>
                  </m:oMath>
                </a14:m>
                <a:r>
                  <a:rPr lang="fr-FR" dirty="0" smtClean="0"/>
                  <a:t> samples</a:t>
                </a:r>
                <a:endParaRPr lang="fr-FR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963" y="1447186"/>
                <a:ext cx="273825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004" t="-8197" r="-1336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6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24.07.2018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Cagnoli – Virgo, Preventivi 2019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1113" y="0"/>
            <a:ext cx="9132887" cy="962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fr-FR" dirty="0"/>
              <a:t>The </a:t>
            </a:r>
            <a:r>
              <a:rPr lang="fr-FR" dirty="0" err="1"/>
              <a:t>project</a:t>
            </a:r>
            <a:r>
              <a:rPr lang="fr-FR" dirty="0"/>
              <a:t> content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The </a:t>
            </a:r>
            <a:r>
              <a:rPr lang="fr-FR" dirty="0" err="1" smtClean="0"/>
              <a:t>characterization</a:t>
            </a:r>
            <a:r>
              <a:rPr lang="fr-FR" dirty="0" smtClean="0"/>
              <a:t> plan</a:t>
            </a:r>
            <a:endParaRPr lang="fr-FR" dirty="0"/>
          </a:p>
        </p:txBody>
      </p:sp>
      <p:grpSp>
        <p:nvGrpSpPr>
          <p:cNvPr id="12" name="Groupe 11"/>
          <p:cNvGrpSpPr>
            <a:grpSpLocks noChangeAspect="1"/>
          </p:cNvGrpSpPr>
          <p:nvPr/>
        </p:nvGrpSpPr>
        <p:grpSpPr>
          <a:xfrm>
            <a:off x="4709293" y="2136021"/>
            <a:ext cx="4066802" cy="4020577"/>
            <a:chOff x="3891271" y="1375884"/>
            <a:chExt cx="5083503" cy="5025721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061" y="2375705"/>
              <a:ext cx="5065713" cy="402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e 10"/>
            <p:cNvGrpSpPr/>
            <p:nvPr/>
          </p:nvGrpSpPr>
          <p:grpSpPr>
            <a:xfrm>
              <a:off x="3891271" y="1375884"/>
              <a:ext cx="5083502" cy="999821"/>
              <a:chOff x="3891271" y="1375884"/>
              <a:chExt cx="5083502" cy="999821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1271" y="1569255"/>
                <a:ext cx="5072063" cy="806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8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9060" y="1375884"/>
                <a:ext cx="5065713" cy="19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51" y="1067871"/>
            <a:ext cx="3021297" cy="10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539183" y="1253555"/>
            <a:ext cx="2125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The Pisa and Roma1 </a:t>
            </a: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are </a:t>
            </a:r>
            <a:r>
              <a:rPr lang="fr-FR" dirty="0" smtClean="0">
                <a:solidFill>
                  <a:srgbClr val="FF0000"/>
                </a:solidFill>
              </a:rPr>
              <a:t>not </a:t>
            </a:r>
            <a:r>
              <a:rPr lang="fr-FR" dirty="0" err="1" smtClean="0">
                <a:solidFill>
                  <a:srgbClr val="FF0000"/>
                </a:solidFill>
              </a:rPr>
              <a:t>yet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included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45" y="2156811"/>
            <a:ext cx="4020824" cy="410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4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24.07.2018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Cagnoli – Virgo, Preventivi 2019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1113" y="0"/>
            <a:ext cx="9132887" cy="962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fr-FR" smtClean="0"/>
              <a:t>The WBS of the VCR&amp;D collaboration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199" y="1269242"/>
            <a:ext cx="8400197" cy="485692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●"/>
              <a:defRPr sz="2800" kern="1200">
                <a:solidFill>
                  <a:srgbClr val="009688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♦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−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×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3900" indent="-723900">
              <a:spcBef>
                <a:spcPts val="1200"/>
              </a:spcBef>
              <a:buFont typeface="Helvetica" pitchFamily="34" charset="0"/>
              <a:buNone/>
            </a:pPr>
            <a:r>
              <a:rPr lang="en-US" sz="2000" dirty="0" smtClean="0"/>
              <a:t>WP1	Sample production of co-sputtered coatings (</a:t>
            </a:r>
            <a:r>
              <a:rPr lang="en-US" sz="2000" u="sng" dirty="0" smtClean="0"/>
              <a:t>LMA</a:t>
            </a:r>
            <a:r>
              <a:rPr lang="en-US" sz="2000" dirty="0" smtClean="0"/>
              <a:t>)</a:t>
            </a:r>
          </a:p>
          <a:p>
            <a:pPr marL="723900" indent="-723900">
              <a:spcBef>
                <a:spcPts val="1200"/>
              </a:spcBef>
              <a:buFont typeface="Helvetica" pitchFamily="34" charset="0"/>
              <a:buNone/>
            </a:pPr>
            <a:r>
              <a:rPr lang="en-US" sz="2000" dirty="0" smtClean="0"/>
              <a:t>WP2	Sample production of </a:t>
            </a:r>
            <a:r>
              <a:rPr lang="en-US" sz="2000" dirty="0" err="1" smtClean="0"/>
              <a:t>nanolayered</a:t>
            </a:r>
            <a:r>
              <a:rPr lang="en-US" sz="2000" dirty="0" smtClean="0"/>
              <a:t> and co-sputtered coatings</a:t>
            </a:r>
            <a:br>
              <a:rPr lang="en-US" sz="2000" dirty="0" smtClean="0"/>
            </a:br>
            <a:r>
              <a:rPr lang="en-US" sz="2000" dirty="0" smtClean="0"/>
              <a:t>						(</a:t>
            </a:r>
            <a:r>
              <a:rPr lang="en-US" sz="2000" u="sng" dirty="0" err="1" smtClean="0"/>
              <a:t>Sannio</a:t>
            </a:r>
            <a:r>
              <a:rPr lang="en-US" sz="2000" dirty="0" smtClean="0"/>
              <a:t>)</a:t>
            </a:r>
          </a:p>
          <a:p>
            <a:pPr marL="723900" indent="-723900">
              <a:spcBef>
                <a:spcPts val="1200"/>
              </a:spcBef>
              <a:buFont typeface="Helvetica" pitchFamily="34" charset="0"/>
              <a:buNone/>
            </a:pPr>
            <a:r>
              <a:rPr lang="en-US" sz="2000" dirty="0" smtClean="0"/>
              <a:t>WP3	Chemical characterization (</a:t>
            </a:r>
            <a:r>
              <a:rPr lang="en-US" sz="2000" u="sng" dirty="0" smtClean="0"/>
              <a:t>Perugia</a:t>
            </a:r>
            <a:r>
              <a:rPr lang="en-US" sz="2000" dirty="0" smtClean="0"/>
              <a:t>, Salerno, Genova, </a:t>
            </a:r>
            <a:r>
              <a:rPr lang="en-US" sz="2000" dirty="0" smtClean="0">
                <a:solidFill>
                  <a:srgbClr val="FFC000"/>
                </a:solidFill>
              </a:rPr>
              <a:t>Roma1</a:t>
            </a:r>
            <a:r>
              <a:rPr lang="en-US" sz="2000" dirty="0" smtClean="0"/>
              <a:t>)</a:t>
            </a:r>
          </a:p>
          <a:p>
            <a:pPr marL="723900" indent="-723900">
              <a:spcBef>
                <a:spcPts val="1200"/>
              </a:spcBef>
              <a:buFont typeface="Helvetica" pitchFamily="34" charset="0"/>
              <a:buNone/>
            </a:pPr>
            <a:r>
              <a:rPr lang="en-US" sz="2000" dirty="0" smtClean="0"/>
              <a:t>WP4	Structural analysis, Raman and Brillouin (</a:t>
            </a:r>
            <a:r>
              <a:rPr lang="en-US" sz="2000" u="sng" dirty="0" smtClean="0"/>
              <a:t>ILM</a:t>
            </a:r>
            <a:r>
              <a:rPr lang="en-US" sz="2000" dirty="0" smtClean="0"/>
              <a:t>, Perugia, Genova,</a:t>
            </a:r>
            <a:br>
              <a:rPr lang="en-US" sz="2000" dirty="0" smtClean="0"/>
            </a:br>
            <a:r>
              <a:rPr lang="en-US" sz="2000" dirty="0" smtClean="0"/>
              <a:t>						Salerno, </a:t>
            </a:r>
            <a:r>
              <a:rPr lang="en-US" sz="2000" dirty="0" smtClean="0">
                <a:solidFill>
                  <a:srgbClr val="FFC000"/>
                </a:solidFill>
              </a:rPr>
              <a:t>Pisa, Roma1</a:t>
            </a:r>
            <a:r>
              <a:rPr lang="en-US" sz="2000" dirty="0" smtClean="0"/>
              <a:t>)</a:t>
            </a:r>
          </a:p>
          <a:p>
            <a:pPr marL="723900" indent="-723900">
              <a:spcBef>
                <a:spcPts val="1200"/>
              </a:spcBef>
              <a:buFont typeface="Helvetica" pitchFamily="34" charset="0"/>
              <a:buNone/>
            </a:pPr>
            <a:r>
              <a:rPr lang="en-US" sz="2000" dirty="0" smtClean="0"/>
              <a:t>WP5	Optical characterization (</a:t>
            </a:r>
            <a:r>
              <a:rPr lang="en-US" sz="2000" u="sng" dirty="0" smtClean="0"/>
              <a:t>Genova</a:t>
            </a:r>
            <a:r>
              <a:rPr lang="en-US" sz="2000" dirty="0" smtClean="0"/>
              <a:t>, LMA, Roma </a:t>
            </a:r>
            <a:r>
              <a:rPr lang="en-US" sz="2000" dirty="0" err="1" smtClean="0"/>
              <a:t>ToV</a:t>
            </a:r>
            <a:r>
              <a:rPr lang="en-US" sz="2000" dirty="0" smtClean="0"/>
              <a:t> )</a:t>
            </a:r>
          </a:p>
          <a:p>
            <a:pPr marL="723900" indent="-723900">
              <a:spcBef>
                <a:spcPts val="1200"/>
              </a:spcBef>
              <a:buFont typeface="Helvetica" pitchFamily="34" charset="0"/>
              <a:buNone/>
            </a:pPr>
            <a:r>
              <a:rPr lang="en-US" sz="2000" dirty="0" smtClean="0"/>
              <a:t>WP6	Room temperature loss measurements (</a:t>
            </a:r>
            <a:r>
              <a:rPr lang="en-US" sz="2000" u="sng" dirty="0" smtClean="0"/>
              <a:t>Roma </a:t>
            </a:r>
            <a:r>
              <a:rPr lang="en-US" sz="2000" u="sng" dirty="0" err="1" smtClean="0"/>
              <a:t>ToV</a:t>
            </a:r>
            <a:r>
              <a:rPr lang="en-US" sz="2000" dirty="0" smtClean="0"/>
              <a:t>, LMA, ILM,</a:t>
            </a:r>
            <a:br>
              <a:rPr lang="en-US" sz="2000" dirty="0" smtClean="0"/>
            </a:br>
            <a:r>
              <a:rPr lang="en-US" sz="2000" dirty="0" smtClean="0"/>
              <a:t>						</a:t>
            </a:r>
            <a:r>
              <a:rPr lang="en-US" sz="2000" dirty="0" err="1" smtClean="0"/>
              <a:t>Urbino</a:t>
            </a:r>
            <a:r>
              <a:rPr lang="en-US" sz="2000" dirty="0" smtClean="0"/>
              <a:t>, Perugia, </a:t>
            </a:r>
            <a:r>
              <a:rPr lang="en-US" sz="2000" dirty="0" smtClean="0">
                <a:solidFill>
                  <a:srgbClr val="FFC000"/>
                </a:solidFill>
              </a:rPr>
              <a:t>Pisa</a:t>
            </a:r>
            <a:r>
              <a:rPr lang="en-US" sz="2000" dirty="0" smtClean="0"/>
              <a:t>)</a:t>
            </a:r>
          </a:p>
          <a:p>
            <a:pPr marL="723900" indent="-723900">
              <a:spcBef>
                <a:spcPts val="1200"/>
              </a:spcBef>
              <a:buFont typeface="Helvetica" pitchFamily="34" charset="0"/>
              <a:buNone/>
            </a:pPr>
            <a:r>
              <a:rPr lang="en-US" sz="2000" dirty="0" smtClean="0"/>
              <a:t>WP7	Low temperature loss measurements (</a:t>
            </a:r>
            <a:r>
              <a:rPr lang="en-US" sz="2000" u="sng" dirty="0" err="1" smtClean="0"/>
              <a:t>Urbino</a:t>
            </a:r>
            <a:r>
              <a:rPr lang="en-US" sz="2000" dirty="0" smtClean="0"/>
              <a:t>, LMA, ILM, Roma </a:t>
            </a:r>
            <a:r>
              <a:rPr lang="en-US" sz="2000" dirty="0" err="1" smtClean="0"/>
              <a:t>ToV</a:t>
            </a:r>
            <a:r>
              <a:rPr lang="en-US" sz="2000" dirty="0" smtClean="0"/>
              <a:t>)</a:t>
            </a:r>
          </a:p>
          <a:p>
            <a:pPr marL="723900" indent="-723900">
              <a:spcBef>
                <a:spcPts val="1200"/>
              </a:spcBef>
              <a:buFont typeface="Helvetica" pitchFamily="34" charset="0"/>
              <a:buNone/>
            </a:pPr>
            <a:r>
              <a:rPr lang="en-US" sz="2000" dirty="0" smtClean="0"/>
              <a:t>WP8	Morphological characterization (</a:t>
            </a:r>
            <a:r>
              <a:rPr lang="en-US" sz="2000" u="sng" dirty="0" smtClean="0"/>
              <a:t>Salerno</a:t>
            </a:r>
            <a:r>
              <a:rPr lang="en-US" sz="2000" dirty="0" smtClean="0"/>
              <a:t>, Perugia, Roma </a:t>
            </a:r>
            <a:r>
              <a:rPr lang="en-US" sz="2000" dirty="0" err="1" smtClean="0"/>
              <a:t>ToV</a:t>
            </a:r>
            <a:r>
              <a:rPr lang="en-US" sz="2000" dirty="0" smtClean="0"/>
              <a:t>)</a:t>
            </a:r>
          </a:p>
          <a:p>
            <a:pPr marL="723900" indent="-723900">
              <a:spcBef>
                <a:spcPts val="1200"/>
              </a:spcBef>
              <a:buFont typeface="Helvetica" pitchFamily="34" charset="0"/>
              <a:buNone/>
            </a:pPr>
            <a:r>
              <a:rPr lang="en-US" sz="2000" dirty="0" smtClean="0">
                <a:solidFill>
                  <a:srgbClr val="FFC000"/>
                </a:solidFill>
              </a:rPr>
              <a:t>WP9  Modelling and calorimetry (</a:t>
            </a:r>
            <a:r>
              <a:rPr lang="en-US" sz="2000" u="sng" dirty="0" smtClean="0">
                <a:solidFill>
                  <a:srgbClr val="FFC000"/>
                </a:solidFill>
              </a:rPr>
              <a:t>Pisa</a:t>
            </a:r>
            <a:r>
              <a:rPr lang="en-US" sz="2000" dirty="0" smtClean="0">
                <a:solidFill>
                  <a:srgbClr val="FFC000"/>
                </a:solidFill>
              </a:rPr>
              <a:t>)</a:t>
            </a:r>
            <a:endParaRPr lang="fr-FR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AdV</a:t>
            </a:r>
            <a:r>
              <a:rPr lang="en-US" dirty="0"/>
              <a:t>+ </a:t>
            </a:r>
            <a:r>
              <a:rPr lang="en-US" dirty="0" smtClean="0"/>
              <a:t>objectives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24.07.2018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Cagnoli – Virgo, Preventivi 2019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6155140"/>
            <a:ext cx="9144000" cy="702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5691116" y="6273960"/>
            <a:ext cx="2275137" cy="272954"/>
          </a:xfrm>
          <a:prstGeom prst="roundRect">
            <a:avLst>
              <a:gd name="adj" fmla="val 30983"/>
            </a:avLst>
          </a:prstGeom>
          <a:solidFill>
            <a:srgbClr val="66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1596788" y="6024557"/>
            <a:ext cx="3452884" cy="272954"/>
          </a:xfrm>
          <a:prstGeom prst="roundRect">
            <a:avLst>
              <a:gd name="adj" fmla="val 30983"/>
            </a:avLst>
          </a:prstGeom>
          <a:solidFill>
            <a:srgbClr val="FFCC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7"/>
          <a:stretch/>
        </p:blipFill>
        <p:spPr bwMode="auto">
          <a:xfrm>
            <a:off x="1173943" y="1078174"/>
            <a:ext cx="6663030" cy="462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6" y="5783967"/>
            <a:ext cx="8347527" cy="98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rme libre 10"/>
          <p:cNvSpPr/>
          <p:nvPr/>
        </p:nvSpPr>
        <p:spPr>
          <a:xfrm>
            <a:off x="2640609" y="3071214"/>
            <a:ext cx="3238314" cy="1342607"/>
          </a:xfrm>
          <a:custGeom>
            <a:avLst/>
            <a:gdLst>
              <a:gd name="connsiteX0" fmla="*/ 0 w 3238314"/>
              <a:gd name="connsiteY0" fmla="*/ 0 h 1342607"/>
              <a:gd name="connsiteX1" fmla="*/ 133814 w 3238314"/>
              <a:gd name="connsiteY1" fmla="*/ 236406 h 1342607"/>
              <a:gd name="connsiteX2" fmla="*/ 361299 w 3238314"/>
              <a:gd name="connsiteY2" fmla="*/ 450510 h 1342607"/>
              <a:gd name="connsiteX3" fmla="*/ 776125 w 3238314"/>
              <a:gd name="connsiteY3" fmla="*/ 709218 h 1342607"/>
              <a:gd name="connsiteX4" fmla="*/ 1204331 w 3238314"/>
              <a:gd name="connsiteY4" fmla="*/ 892098 h 1342607"/>
              <a:gd name="connsiteX5" fmla="*/ 1641459 w 3238314"/>
              <a:gd name="connsiteY5" fmla="*/ 1052676 h 1342607"/>
              <a:gd name="connsiteX6" fmla="*/ 2074127 w 3238314"/>
              <a:gd name="connsiteY6" fmla="*/ 1190951 h 1342607"/>
              <a:gd name="connsiteX7" fmla="*/ 2497873 w 3238314"/>
              <a:gd name="connsiteY7" fmla="*/ 1253398 h 1342607"/>
              <a:gd name="connsiteX8" fmla="*/ 2743200 w 3238314"/>
              <a:gd name="connsiteY8" fmla="*/ 1262318 h 1342607"/>
              <a:gd name="connsiteX9" fmla="*/ 2948382 w 3238314"/>
              <a:gd name="connsiteY9" fmla="*/ 1235556 h 1342607"/>
              <a:gd name="connsiteX10" fmla="*/ 3158025 w 3238314"/>
              <a:gd name="connsiteY10" fmla="*/ 1173109 h 1342607"/>
              <a:gd name="connsiteX11" fmla="*/ 3238314 w 3238314"/>
              <a:gd name="connsiteY11" fmla="*/ 1150806 h 1342607"/>
              <a:gd name="connsiteX12" fmla="*/ 3010829 w 3238314"/>
              <a:gd name="connsiteY12" fmla="*/ 1244477 h 1342607"/>
              <a:gd name="connsiteX13" fmla="*/ 2769963 w 3238314"/>
              <a:gd name="connsiteY13" fmla="*/ 1311384 h 1342607"/>
              <a:gd name="connsiteX14" fmla="*/ 2493412 w 3238314"/>
              <a:gd name="connsiteY14" fmla="*/ 1329226 h 1342607"/>
              <a:gd name="connsiteX15" fmla="*/ 2252546 w 3238314"/>
              <a:gd name="connsiteY15" fmla="*/ 1342607 h 1342607"/>
              <a:gd name="connsiteX16" fmla="*/ 1922470 w 3238314"/>
              <a:gd name="connsiteY16" fmla="*/ 1298002 h 1342607"/>
              <a:gd name="connsiteX17" fmla="*/ 1561171 w 3238314"/>
              <a:gd name="connsiteY17" fmla="*/ 1231095 h 1342607"/>
              <a:gd name="connsiteX18" fmla="*/ 1235555 w 3238314"/>
              <a:gd name="connsiteY18" fmla="*/ 1150806 h 1342607"/>
              <a:gd name="connsiteX19" fmla="*/ 1003610 w 3238314"/>
              <a:gd name="connsiteY19" fmla="*/ 1070518 h 1342607"/>
              <a:gd name="connsiteX20" fmla="*/ 776125 w 3238314"/>
              <a:gd name="connsiteY20" fmla="*/ 981308 h 1342607"/>
              <a:gd name="connsiteX21" fmla="*/ 584324 w 3238314"/>
              <a:gd name="connsiteY21" fmla="*/ 865335 h 1342607"/>
              <a:gd name="connsiteX22" fmla="*/ 388062 w 3238314"/>
              <a:gd name="connsiteY22" fmla="*/ 713678 h 1342607"/>
              <a:gd name="connsiteX23" fmla="*/ 254248 w 3238314"/>
              <a:gd name="connsiteY23" fmla="*/ 539719 h 1342607"/>
              <a:gd name="connsiteX24" fmla="*/ 133814 w 3238314"/>
              <a:gd name="connsiteY24" fmla="*/ 347918 h 1342607"/>
              <a:gd name="connsiteX25" fmla="*/ 40144 w 3238314"/>
              <a:gd name="connsiteY25" fmla="*/ 156118 h 1342607"/>
              <a:gd name="connsiteX26" fmla="*/ 0 w 3238314"/>
              <a:gd name="connsiteY26" fmla="*/ 0 h 134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38314" h="1342607">
                <a:moveTo>
                  <a:pt x="0" y="0"/>
                </a:moveTo>
                <a:lnTo>
                  <a:pt x="133814" y="236406"/>
                </a:lnTo>
                <a:lnTo>
                  <a:pt x="361299" y="450510"/>
                </a:lnTo>
                <a:lnTo>
                  <a:pt x="776125" y="709218"/>
                </a:lnTo>
                <a:lnTo>
                  <a:pt x="1204331" y="892098"/>
                </a:lnTo>
                <a:lnTo>
                  <a:pt x="1641459" y="1052676"/>
                </a:lnTo>
                <a:lnTo>
                  <a:pt x="2074127" y="1190951"/>
                </a:lnTo>
                <a:lnTo>
                  <a:pt x="2497873" y="1253398"/>
                </a:lnTo>
                <a:lnTo>
                  <a:pt x="2743200" y="1262318"/>
                </a:lnTo>
                <a:lnTo>
                  <a:pt x="2948382" y="1235556"/>
                </a:lnTo>
                <a:lnTo>
                  <a:pt x="3158025" y="1173109"/>
                </a:lnTo>
                <a:lnTo>
                  <a:pt x="3238314" y="1150806"/>
                </a:lnTo>
                <a:lnTo>
                  <a:pt x="3010829" y="1244477"/>
                </a:lnTo>
                <a:lnTo>
                  <a:pt x="2769963" y="1311384"/>
                </a:lnTo>
                <a:lnTo>
                  <a:pt x="2493412" y="1329226"/>
                </a:lnTo>
                <a:lnTo>
                  <a:pt x="2252546" y="1342607"/>
                </a:lnTo>
                <a:lnTo>
                  <a:pt x="1922470" y="1298002"/>
                </a:lnTo>
                <a:lnTo>
                  <a:pt x="1561171" y="1231095"/>
                </a:lnTo>
                <a:lnTo>
                  <a:pt x="1235555" y="1150806"/>
                </a:lnTo>
                <a:lnTo>
                  <a:pt x="1003610" y="1070518"/>
                </a:lnTo>
                <a:lnTo>
                  <a:pt x="776125" y="981308"/>
                </a:lnTo>
                <a:lnTo>
                  <a:pt x="584324" y="865335"/>
                </a:lnTo>
                <a:lnTo>
                  <a:pt x="388062" y="713678"/>
                </a:lnTo>
                <a:lnTo>
                  <a:pt x="254248" y="539719"/>
                </a:lnTo>
                <a:lnTo>
                  <a:pt x="133814" y="347918"/>
                </a:lnTo>
                <a:lnTo>
                  <a:pt x="40144" y="156118"/>
                </a:lnTo>
                <a:lnTo>
                  <a:pt x="0" y="0"/>
                </a:lnTo>
                <a:close/>
              </a:path>
            </a:pathLst>
          </a:custGeom>
          <a:solidFill>
            <a:srgbClr val="FFCC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2571750" y="2737445"/>
            <a:ext cx="3324225" cy="1571625"/>
          </a:xfrm>
          <a:custGeom>
            <a:avLst/>
            <a:gdLst>
              <a:gd name="connsiteX0" fmla="*/ 0 w 3324225"/>
              <a:gd name="connsiteY0" fmla="*/ 0 h 1571625"/>
              <a:gd name="connsiteX1" fmla="*/ 109538 w 3324225"/>
              <a:gd name="connsiteY1" fmla="*/ 214312 h 1571625"/>
              <a:gd name="connsiteX2" fmla="*/ 319088 w 3324225"/>
              <a:gd name="connsiteY2" fmla="*/ 447675 h 1571625"/>
              <a:gd name="connsiteX3" fmla="*/ 500063 w 3324225"/>
              <a:gd name="connsiteY3" fmla="*/ 609600 h 1571625"/>
              <a:gd name="connsiteX4" fmla="*/ 866775 w 3324225"/>
              <a:gd name="connsiteY4" fmla="*/ 838200 h 1571625"/>
              <a:gd name="connsiteX5" fmla="*/ 1309688 w 3324225"/>
              <a:gd name="connsiteY5" fmla="*/ 1042987 h 1571625"/>
              <a:gd name="connsiteX6" fmla="*/ 1747838 w 3324225"/>
              <a:gd name="connsiteY6" fmla="*/ 1228725 h 1571625"/>
              <a:gd name="connsiteX7" fmla="*/ 2200275 w 3324225"/>
              <a:gd name="connsiteY7" fmla="*/ 1390650 h 1571625"/>
              <a:gd name="connsiteX8" fmla="*/ 2557463 w 3324225"/>
              <a:gd name="connsiteY8" fmla="*/ 1481137 h 1571625"/>
              <a:gd name="connsiteX9" fmla="*/ 2790825 w 3324225"/>
              <a:gd name="connsiteY9" fmla="*/ 1504950 h 1571625"/>
              <a:gd name="connsiteX10" fmla="*/ 2990850 w 3324225"/>
              <a:gd name="connsiteY10" fmla="*/ 1495425 h 1571625"/>
              <a:gd name="connsiteX11" fmla="*/ 3190875 w 3324225"/>
              <a:gd name="connsiteY11" fmla="*/ 1457325 h 1571625"/>
              <a:gd name="connsiteX12" fmla="*/ 3324225 w 3324225"/>
              <a:gd name="connsiteY12" fmla="*/ 1409700 h 1571625"/>
              <a:gd name="connsiteX13" fmla="*/ 3128963 w 3324225"/>
              <a:gd name="connsiteY13" fmla="*/ 1504950 h 1571625"/>
              <a:gd name="connsiteX14" fmla="*/ 2933700 w 3324225"/>
              <a:gd name="connsiteY14" fmla="*/ 1547812 h 1571625"/>
              <a:gd name="connsiteX15" fmla="*/ 2681288 w 3324225"/>
              <a:gd name="connsiteY15" fmla="*/ 1571625 h 1571625"/>
              <a:gd name="connsiteX16" fmla="*/ 2452688 w 3324225"/>
              <a:gd name="connsiteY16" fmla="*/ 1533525 h 1571625"/>
              <a:gd name="connsiteX17" fmla="*/ 2176463 w 3324225"/>
              <a:gd name="connsiteY17" fmla="*/ 1495425 h 1571625"/>
              <a:gd name="connsiteX18" fmla="*/ 1800225 w 3324225"/>
              <a:gd name="connsiteY18" fmla="*/ 1376362 h 1571625"/>
              <a:gd name="connsiteX19" fmla="*/ 1323975 w 3324225"/>
              <a:gd name="connsiteY19" fmla="*/ 1219200 h 1571625"/>
              <a:gd name="connsiteX20" fmla="*/ 895350 w 3324225"/>
              <a:gd name="connsiteY20" fmla="*/ 1028700 h 1571625"/>
              <a:gd name="connsiteX21" fmla="*/ 633413 w 3324225"/>
              <a:gd name="connsiteY21" fmla="*/ 866775 h 1571625"/>
              <a:gd name="connsiteX22" fmla="*/ 347663 w 3324225"/>
              <a:gd name="connsiteY22" fmla="*/ 676275 h 1571625"/>
              <a:gd name="connsiteX23" fmla="*/ 219075 w 3324225"/>
              <a:gd name="connsiteY23" fmla="*/ 528637 h 1571625"/>
              <a:gd name="connsiteX24" fmla="*/ 104775 w 3324225"/>
              <a:gd name="connsiteY24" fmla="*/ 328612 h 1571625"/>
              <a:gd name="connsiteX25" fmla="*/ 33338 w 3324225"/>
              <a:gd name="connsiteY25" fmla="*/ 190500 h 1571625"/>
              <a:gd name="connsiteX26" fmla="*/ 0 w 3324225"/>
              <a:gd name="connsiteY26" fmla="*/ 0 h 1571625"/>
              <a:gd name="connsiteX0" fmla="*/ 0 w 3324225"/>
              <a:gd name="connsiteY0" fmla="*/ 0 h 1571625"/>
              <a:gd name="connsiteX1" fmla="*/ 123825 w 3324225"/>
              <a:gd name="connsiteY1" fmla="*/ 214312 h 1571625"/>
              <a:gd name="connsiteX2" fmla="*/ 319088 w 3324225"/>
              <a:gd name="connsiteY2" fmla="*/ 447675 h 1571625"/>
              <a:gd name="connsiteX3" fmla="*/ 500063 w 3324225"/>
              <a:gd name="connsiteY3" fmla="*/ 609600 h 1571625"/>
              <a:gd name="connsiteX4" fmla="*/ 866775 w 3324225"/>
              <a:gd name="connsiteY4" fmla="*/ 838200 h 1571625"/>
              <a:gd name="connsiteX5" fmla="*/ 1309688 w 3324225"/>
              <a:gd name="connsiteY5" fmla="*/ 1042987 h 1571625"/>
              <a:gd name="connsiteX6" fmla="*/ 1747838 w 3324225"/>
              <a:gd name="connsiteY6" fmla="*/ 1228725 h 1571625"/>
              <a:gd name="connsiteX7" fmla="*/ 2200275 w 3324225"/>
              <a:gd name="connsiteY7" fmla="*/ 1390650 h 1571625"/>
              <a:gd name="connsiteX8" fmla="*/ 2557463 w 3324225"/>
              <a:gd name="connsiteY8" fmla="*/ 1481137 h 1571625"/>
              <a:gd name="connsiteX9" fmla="*/ 2790825 w 3324225"/>
              <a:gd name="connsiteY9" fmla="*/ 1504950 h 1571625"/>
              <a:gd name="connsiteX10" fmla="*/ 2990850 w 3324225"/>
              <a:gd name="connsiteY10" fmla="*/ 1495425 h 1571625"/>
              <a:gd name="connsiteX11" fmla="*/ 3190875 w 3324225"/>
              <a:gd name="connsiteY11" fmla="*/ 1457325 h 1571625"/>
              <a:gd name="connsiteX12" fmla="*/ 3324225 w 3324225"/>
              <a:gd name="connsiteY12" fmla="*/ 1409700 h 1571625"/>
              <a:gd name="connsiteX13" fmla="*/ 3128963 w 3324225"/>
              <a:gd name="connsiteY13" fmla="*/ 1504950 h 1571625"/>
              <a:gd name="connsiteX14" fmla="*/ 2933700 w 3324225"/>
              <a:gd name="connsiteY14" fmla="*/ 1547812 h 1571625"/>
              <a:gd name="connsiteX15" fmla="*/ 2681288 w 3324225"/>
              <a:gd name="connsiteY15" fmla="*/ 1571625 h 1571625"/>
              <a:gd name="connsiteX16" fmla="*/ 2452688 w 3324225"/>
              <a:gd name="connsiteY16" fmla="*/ 1533525 h 1571625"/>
              <a:gd name="connsiteX17" fmla="*/ 2176463 w 3324225"/>
              <a:gd name="connsiteY17" fmla="*/ 1495425 h 1571625"/>
              <a:gd name="connsiteX18" fmla="*/ 1800225 w 3324225"/>
              <a:gd name="connsiteY18" fmla="*/ 1376362 h 1571625"/>
              <a:gd name="connsiteX19" fmla="*/ 1323975 w 3324225"/>
              <a:gd name="connsiteY19" fmla="*/ 1219200 h 1571625"/>
              <a:gd name="connsiteX20" fmla="*/ 895350 w 3324225"/>
              <a:gd name="connsiteY20" fmla="*/ 1028700 h 1571625"/>
              <a:gd name="connsiteX21" fmla="*/ 633413 w 3324225"/>
              <a:gd name="connsiteY21" fmla="*/ 866775 h 1571625"/>
              <a:gd name="connsiteX22" fmla="*/ 347663 w 3324225"/>
              <a:gd name="connsiteY22" fmla="*/ 676275 h 1571625"/>
              <a:gd name="connsiteX23" fmla="*/ 219075 w 3324225"/>
              <a:gd name="connsiteY23" fmla="*/ 528637 h 1571625"/>
              <a:gd name="connsiteX24" fmla="*/ 104775 w 3324225"/>
              <a:gd name="connsiteY24" fmla="*/ 328612 h 1571625"/>
              <a:gd name="connsiteX25" fmla="*/ 33338 w 3324225"/>
              <a:gd name="connsiteY25" fmla="*/ 190500 h 1571625"/>
              <a:gd name="connsiteX26" fmla="*/ 0 w 3324225"/>
              <a:gd name="connsiteY26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24225" h="1571625">
                <a:moveTo>
                  <a:pt x="0" y="0"/>
                </a:moveTo>
                <a:lnTo>
                  <a:pt x="123825" y="214312"/>
                </a:lnTo>
                <a:lnTo>
                  <a:pt x="319088" y="447675"/>
                </a:lnTo>
                <a:lnTo>
                  <a:pt x="500063" y="609600"/>
                </a:lnTo>
                <a:lnTo>
                  <a:pt x="866775" y="838200"/>
                </a:lnTo>
                <a:lnTo>
                  <a:pt x="1309688" y="1042987"/>
                </a:lnTo>
                <a:lnTo>
                  <a:pt x="1747838" y="1228725"/>
                </a:lnTo>
                <a:lnTo>
                  <a:pt x="2200275" y="1390650"/>
                </a:lnTo>
                <a:lnTo>
                  <a:pt x="2557463" y="1481137"/>
                </a:lnTo>
                <a:lnTo>
                  <a:pt x="2790825" y="1504950"/>
                </a:lnTo>
                <a:lnTo>
                  <a:pt x="2990850" y="1495425"/>
                </a:lnTo>
                <a:lnTo>
                  <a:pt x="3190875" y="1457325"/>
                </a:lnTo>
                <a:lnTo>
                  <a:pt x="3324225" y="1409700"/>
                </a:lnTo>
                <a:lnTo>
                  <a:pt x="3128963" y="1504950"/>
                </a:lnTo>
                <a:lnTo>
                  <a:pt x="2933700" y="1547812"/>
                </a:lnTo>
                <a:lnTo>
                  <a:pt x="2681288" y="1571625"/>
                </a:lnTo>
                <a:lnTo>
                  <a:pt x="2452688" y="1533525"/>
                </a:lnTo>
                <a:lnTo>
                  <a:pt x="2176463" y="1495425"/>
                </a:lnTo>
                <a:lnTo>
                  <a:pt x="1800225" y="1376362"/>
                </a:lnTo>
                <a:lnTo>
                  <a:pt x="1323975" y="1219200"/>
                </a:lnTo>
                <a:lnTo>
                  <a:pt x="895350" y="1028700"/>
                </a:lnTo>
                <a:lnTo>
                  <a:pt x="633413" y="866775"/>
                </a:lnTo>
                <a:lnTo>
                  <a:pt x="347663" y="676275"/>
                </a:lnTo>
                <a:lnTo>
                  <a:pt x="219075" y="528637"/>
                </a:lnTo>
                <a:lnTo>
                  <a:pt x="104775" y="328612"/>
                </a:lnTo>
                <a:lnTo>
                  <a:pt x="33338" y="190500"/>
                </a:lnTo>
                <a:lnTo>
                  <a:pt x="0" y="0"/>
                </a:lnTo>
                <a:close/>
              </a:path>
            </a:pathLst>
          </a:custGeom>
          <a:solidFill>
            <a:srgbClr val="66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07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 total budget for </a:t>
            </a:r>
            <a:r>
              <a:rPr lang="fr-FR" dirty="0" err="1" smtClean="0"/>
              <a:t>coating</a:t>
            </a:r>
            <a:r>
              <a:rPr lang="fr-FR" dirty="0" smtClean="0"/>
              <a:t> </a:t>
            </a:r>
            <a:r>
              <a:rPr lang="fr-FR" dirty="0" err="1" smtClean="0"/>
              <a:t>material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24.07.2018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Cagnoli – Virgo, Preventivi 2019</a:t>
            </a:r>
            <a:endParaRPr lang="fr-FR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106680" y="1301580"/>
            <a:ext cx="4389120" cy="4831938"/>
          </a:xfrm>
          <a:prstGeom prst="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Verdana" panose="020B0604030504040204" pitchFamily="34" charset="0"/>
              <a:buChar char="•"/>
              <a:defRPr sz="3200" kern="120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♦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Verdana" panose="020B0604030504040204" pitchFamily="34" charset="0"/>
              <a:buChar char="−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lvl="1"/>
            <a:endParaRPr lang="en-US" sz="1200" dirty="0" smtClean="0"/>
          </a:p>
          <a:p>
            <a:pPr marL="349250" lvl="1"/>
            <a:r>
              <a:rPr lang="en-US" sz="2400" dirty="0" smtClean="0"/>
              <a:t>Keeping the existing competences</a:t>
            </a:r>
          </a:p>
          <a:p>
            <a:pPr marL="528638" lvl="2"/>
            <a:r>
              <a:rPr lang="en-US" sz="2000" dirty="0" err="1" smtClean="0"/>
              <a:t>Sannio</a:t>
            </a:r>
            <a:r>
              <a:rPr lang="en-US" sz="2000" dirty="0" smtClean="0"/>
              <a:t>: 3yr RTD-A</a:t>
            </a:r>
          </a:p>
          <a:p>
            <a:pPr marL="528638" lvl="2"/>
            <a:r>
              <a:rPr lang="en-US" sz="2000" dirty="0" smtClean="0">
                <a:solidFill>
                  <a:schemeClr val="tx1"/>
                </a:solidFill>
              </a:rPr>
              <a:t>Tor </a:t>
            </a:r>
            <a:r>
              <a:rPr lang="en-US" sz="2000" dirty="0" err="1" smtClean="0">
                <a:solidFill>
                  <a:schemeClr val="tx1"/>
                </a:solidFill>
              </a:rPr>
              <a:t>Vergata</a:t>
            </a:r>
            <a:r>
              <a:rPr lang="en-US" sz="2000" dirty="0" smtClean="0">
                <a:solidFill>
                  <a:schemeClr val="tx1"/>
                </a:solidFill>
              </a:rPr>
              <a:t>: 3yr RTD-A</a:t>
            </a:r>
          </a:p>
          <a:p>
            <a:pPr marL="128588" lvl="1"/>
            <a:r>
              <a:rPr lang="en-US" sz="2400" dirty="0" smtClean="0">
                <a:solidFill>
                  <a:schemeClr val="tx1"/>
                </a:solidFill>
              </a:rPr>
              <a:t>Foster new competences</a:t>
            </a:r>
          </a:p>
          <a:p>
            <a:pPr marL="528638" lvl="2"/>
            <a:r>
              <a:rPr lang="en-US" sz="2000" dirty="0" smtClean="0"/>
              <a:t>Fi/Ur: PhD</a:t>
            </a:r>
          </a:p>
          <a:p>
            <a:pPr marL="528638" lvl="2"/>
            <a:r>
              <a:rPr lang="en-US" sz="2000" dirty="0" smtClean="0"/>
              <a:t>Genova: PhD</a:t>
            </a:r>
          </a:p>
          <a:p>
            <a:pPr marL="528638" lvl="2"/>
            <a:r>
              <a:rPr lang="en-US" sz="2000" dirty="0" smtClean="0">
                <a:solidFill>
                  <a:schemeClr val="tx1"/>
                </a:solidFill>
              </a:rPr>
              <a:t>Lyon: PhD</a:t>
            </a:r>
          </a:p>
          <a:p>
            <a:pPr marL="528638" lvl="2"/>
            <a:r>
              <a:rPr lang="en-US" sz="2000" dirty="0" smtClean="0"/>
              <a:t>Perugia: 2 </a:t>
            </a:r>
            <a:r>
              <a:rPr lang="en-US" sz="2000" dirty="0" err="1" smtClean="0"/>
              <a:t>yr</a:t>
            </a:r>
            <a:r>
              <a:rPr lang="en-US" sz="2000" dirty="0" smtClean="0"/>
              <a:t> post doc</a:t>
            </a:r>
          </a:p>
          <a:p>
            <a:pPr marL="128588" lvl="1"/>
            <a:r>
              <a:rPr lang="en-US" sz="2400" dirty="0" smtClean="0">
                <a:solidFill>
                  <a:schemeClr val="tx1"/>
                </a:solidFill>
              </a:rPr>
              <a:t>Developing new tools</a:t>
            </a:r>
          </a:p>
          <a:p>
            <a:pPr marL="528638" lvl="2"/>
            <a:r>
              <a:rPr lang="en-US" sz="2000" dirty="0" smtClean="0"/>
              <a:t>Equipment and consumables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7540" y="1048674"/>
            <a:ext cx="290906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800" dirty="0" err="1"/>
              <a:t>Materials</a:t>
            </a:r>
            <a:r>
              <a:rPr lang="fr-FR" sz="2800" dirty="0"/>
              <a:t> (VCR&amp;D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grpSp>
        <p:nvGrpSpPr>
          <p:cNvPr id="6" name="Groupe 5"/>
          <p:cNvGrpSpPr/>
          <p:nvPr/>
        </p:nvGrpSpPr>
        <p:grpSpPr>
          <a:xfrm>
            <a:off x="4653886" y="1934558"/>
            <a:ext cx="4376351" cy="2173418"/>
            <a:chOff x="4572000" y="2480468"/>
            <a:chExt cx="3829477" cy="190182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480468"/>
              <a:ext cx="1624013" cy="189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013" y="2480468"/>
              <a:ext cx="1385887" cy="190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927" y="2484538"/>
              <a:ext cx="971550" cy="189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04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24.07.2018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Cagnoli – Virgo, Preventivi 2019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1113" y="0"/>
            <a:ext cx="9132887" cy="962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The international context</a:t>
            </a:r>
            <a:endParaRPr lang="en-US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201004"/>
            <a:ext cx="8229600" cy="51997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●"/>
              <a:defRPr sz="2800" kern="1200">
                <a:solidFill>
                  <a:srgbClr val="009688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♦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−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×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60"/>
              </a:lnSpc>
            </a:pPr>
            <a:r>
              <a:rPr lang="en-US" smtClean="0"/>
              <a:t>Advanced Virgo +</a:t>
            </a:r>
          </a:p>
          <a:p>
            <a:pPr lvl="1">
              <a:lnSpc>
                <a:spcPts val="3360"/>
              </a:lnSpc>
            </a:pPr>
            <a:r>
              <a:rPr lang="en-US" smtClean="0">
                <a:latin typeface="Symbol" panose="05050102010706020507" pitchFamily="18" charset="2"/>
              </a:rPr>
              <a:t>      </a:t>
            </a:r>
            <a:r>
              <a:rPr lang="en-US" sz="4000" smtClean="0">
                <a:latin typeface="Symbol" panose="05050102010706020507" pitchFamily="18" charset="2"/>
              </a:rPr>
              <a:t>j</a:t>
            </a:r>
            <a:r>
              <a:rPr lang="en-US" smtClean="0"/>
              <a:t>                 </a:t>
            </a:r>
            <a:r>
              <a:rPr lang="en-US" sz="3200" smtClean="0">
                <a:ea typeface="Cambria Math" panose="02040503050406030204" pitchFamily="18" charset="0"/>
                <a:cs typeface="Helvetica" panose="020B0604020202020204" pitchFamily="34" charset="0"/>
              </a:rPr>
              <a:t>laser spot</a:t>
            </a:r>
          </a:p>
          <a:p>
            <a:pPr lvl="2"/>
            <a:r>
              <a:rPr lang="en-US" smtClean="0"/>
              <a:t>Labs: 8, 3 coaters</a:t>
            </a:r>
          </a:p>
          <a:p>
            <a:pPr lvl="2"/>
            <a:r>
              <a:rPr lang="en-US" smtClean="0"/>
              <a:t>Funding: pending</a:t>
            </a:r>
          </a:p>
          <a:p>
            <a:pPr marL="0" indent="0">
              <a:buFont typeface="Helvetica" pitchFamily="34" charset="0"/>
              <a:buNone/>
            </a:pPr>
            <a:endParaRPr lang="en-US" smtClean="0"/>
          </a:p>
          <a:p>
            <a:r>
              <a:rPr lang="en-US" smtClean="0"/>
              <a:t>LIGO Scientific Collaboration</a:t>
            </a:r>
          </a:p>
          <a:p>
            <a:pPr lvl="1"/>
            <a:r>
              <a:rPr lang="en-US" smtClean="0"/>
              <a:t>Centre of Coating</a:t>
            </a:r>
            <a:br>
              <a:rPr lang="en-US" smtClean="0"/>
            </a:br>
            <a:r>
              <a:rPr lang="en-US" smtClean="0"/>
              <a:t>Research</a:t>
            </a:r>
          </a:p>
          <a:p>
            <a:pPr lvl="2"/>
            <a:r>
              <a:rPr lang="en-US" smtClean="0"/>
              <a:t>Labs: 9, 3 coaters</a:t>
            </a:r>
          </a:p>
          <a:p>
            <a:pPr lvl="2"/>
            <a:r>
              <a:rPr lang="en-US" smtClean="0"/>
              <a:t>Funding: 3M$ (postdocs)</a:t>
            </a:r>
          </a:p>
          <a:p>
            <a:pPr lvl="2"/>
            <a:r>
              <a:rPr lang="en-US" smtClean="0"/>
              <a:t>Projects: aLIGO+</a:t>
            </a:r>
            <a:br>
              <a:rPr lang="en-US" smtClean="0"/>
            </a:br>
            <a:r>
              <a:rPr lang="en-US" smtClean="0"/>
              <a:t>               Voyager</a:t>
            </a:r>
            <a:endParaRPr lang="en-US" dirty="0" smtClean="0"/>
          </a:p>
        </p:txBody>
      </p:sp>
      <p:sp>
        <p:nvSpPr>
          <p:cNvPr id="7" name="Flèche droite 6"/>
          <p:cNvSpPr/>
          <p:nvPr/>
        </p:nvSpPr>
        <p:spPr>
          <a:xfrm rot="5400000">
            <a:off x="1999501" y="1971253"/>
            <a:ext cx="370450" cy="187139"/>
          </a:xfrm>
          <a:prstGeom prst="righ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741108" y="4025812"/>
            <a:ext cx="3402891" cy="2265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●"/>
              <a:defRPr sz="2800" kern="1200">
                <a:solidFill>
                  <a:srgbClr val="009688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♦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−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×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Glasgow</a:t>
            </a:r>
          </a:p>
          <a:p>
            <a:pPr lvl="2"/>
            <a:r>
              <a:rPr lang="en-US" dirty="0" smtClean="0"/>
              <a:t>Labs: 2, 2 coaters</a:t>
            </a:r>
          </a:p>
          <a:p>
            <a:pPr lvl="2"/>
            <a:r>
              <a:rPr lang="en-US" dirty="0" smtClean="0"/>
              <a:t>Projects</a:t>
            </a:r>
            <a:r>
              <a:rPr lang="en-US" dirty="0"/>
              <a:t>: </a:t>
            </a:r>
            <a:r>
              <a:rPr lang="en-US" dirty="0" err="1"/>
              <a:t>aLIGO</a:t>
            </a:r>
            <a:r>
              <a:rPr lang="en-US" dirty="0"/>
              <a:t>+</a:t>
            </a:r>
            <a:br>
              <a:rPr lang="en-US" dirty="0"/>
            </a:br>
            <a:r>
              <a:rPr lang="en-US" dirty="0"/>
              <a:t>               </a:t>
            </a:r>
            <a:r>
              <a:rPr lang="en-US" dirty="0" smtClean="0"/>
              <a:t>Voyager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ET</a:t>
            </a:r>
          </a:p>
        </p:txBody>
      </p:sp>
      <p:sp>
        <p:nvSpPr>
          <p:cNvPr id="9" name="Flèche droite 8"/>
          <p:cNvSpPr/>
          <p:nvPr/>
        </p:nvSpPr>
        <p:spPr>
          <a:xfrm rot="16200000" flipV="1">
            <a:off x="5190503" y="1884167"/>
            <a:ext cx="370450" cy="187139"/>
          </a:xfrm>
          <a:prstGeom prst="righ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2729550" y="3820455"/>
            <a:ext cx="5584972" cy="1067976"/>
            <a:chOff x="2729550" y="3069815"/>
            <a:chExt cx="5584972" cy="1067976"/>
          </a:xfrm>
        </p:grpSpPr>
        <p:sp>
          <p:nvSpPr>
            <p:cNvPr id="11" name="ZoneTexte 10"/>
            <p:cNvSpPr txBox="1"/>
            <p:nvPr/>
          </p:nvSpPr>
          <p:spPr>
            <a:xfrm>
              <a:off x="2729550" y="3429905"/>
              <a:ext cx="4940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Symbol" panose="05050102010706020507" pitchFamily="18" charset="2"/>
                </a:rPr>
                <a:t>j</a:t>
              </a:r>
              <a:endParaRPr lang="fr-FR" sz="4000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486092" y="3101659"/>
              <a:ext cx="4940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Symbol" panose="05050102010706020507" pitchFamily="18" charset="2"/>
                </a:rPr>
                <a:t>j</a:t>
              </a:r>
              <a:endParaRPr lang="fr-FR" sz="4000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726907" y="3069815"/>
              <a:ext cx="4940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Symbol" panose="05050102010706020507" pitchFamily="18" charset="2"/>
                </a:rPr>
                <a:t>j</a:t>
              </a:r>
              <a:endParaRPr lang="fr-FR" sz="4000" dirty="0"/>
            </a:p>
          </p:txBody>
        </p:sp>
        <p:sp>
          <p:nvSpPr>
            <p:cNvPr id="14" name="Flèche droite 13"/>
            <p:cNvSpPr/>
            <p:nvPr/>
          </p:nvSpPr>
          <p:spPr>
            <a:xfrm rot="5400000">
              <a:off x="3052886" y="3801412"/>
              <a:ext cx="370450" cy="18713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lèche droite 14"/>
            <p:cNvSpPr/>
            <p:nvPr/>
          </p:nvSpPr>
          <p:spPr>
            <a:xfrm rot="5400000">
              <a:off x="5808560" y="3477502"/>
              <a:ext cx="370450" cy="18713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 droite 15"/>
            <p:cNvSpPr/>
            <p:nvPr/>
          </p:nvSpPr>
          <p:spPr>
            <a:xfrm rot="5400000">
              <a:off x="8035728" y="3434419"/>
              <a:ext cx="370450" cy="18713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07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Centre for </a:t>
            </a:r>
            <a:r>
              <a:rPr lang="fr-FR" dirty="0" err="1" smtClean="0"/>
              <a:t>Coating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r>
              <a:rPr lang="fr-FR" dirty="0" smtClean="0"/>
              <a:t>, 1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24.07.2018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Cagnoli – Virgo, Preventivi 2019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85" y="1101714"/>
            <a:ext cx="6286731" cy="267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85" y="3981450"/>
            <a:ext cx="54387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48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Centre for </a:t>
            </a:r>
            <a:r>
              <a:rPr lang="fr-FR" dirty="0" err="1"/>
              <a:t>Coating</a:t>
            </a:r>
            <a:r>
              <a:rPr lang="fr-FR" dirty="0"/>
              <a:t> </a:t>
            </a:r>
            <a:r>
              <a:rPr lang="fr-FR" dirty="0" err="1"/>
              <a:t>Research</a:t>
            </a:r>
            <a:r>
              <a:rPr lang="fr-FR" dirty="0"/>
              <a:t>, </a:t>
            </a:r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24.07.2018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Cagnoli – Virgo, Preventivi 2019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552575"/>
            <a:ext cx="7732713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9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6762" y="0"/>
            <a:ext cx="5327238" cy="962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r>
              <a:rPr lang="fr-FR" dirty="0" smtClean="0"/>
              <a:t> of</a:t>
            </a:r>
            <a:br>
              <a:rPr lang="fr-FR" dirty="0" smtClean="0"/>
            </a:br>
            <a:r>
              <a:rPr lang="fr-FR" dirty="0" err="1" smtClean="0"/>
              <a:t>material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24.07.2018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Cagnoli – Virgo, Preventivi 2019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05545" y="645349"/>
            <a:ext cx="4082590" cy="611663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45" y="645349"/>
            <a:ext cx="4082590" cy="611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3143" y="911969"/>
            <a:ext cx="1263097" cy="12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2350" y="911968"/>
            <a:ext cx="1263097" cy="12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20867" y="761279"/>
            <a:ext cx="2695895" cy="5149515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1169882" y="1211605"/>
            <a:ext cx="263081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150830" y="2147947"/>
            <a:ext cx="263081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165866" y="3091303"/>
            <a:ext cx="263081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169882" y="4029258"/>
            <a:ext cx="263081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161850" y="4963470"/>
            <a:ext cx="263081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e 43"/>
          <p:cNvGrpSpPr/>
          <p:nvPr/>
        </p:nvGrpSpPr>
        <p:grpSpPr>
          <a:xfrm>
            <a:off x="3299592" y="2477341"/>
            <a:ext cx="2023647" cy="307777"/>
            <a:chOff x="3299592" y="2477341"/>
            <a:chExt cx="2023647" cy="307777"/>
          </a:xfrm>
        </p:grpSpPr>
        <p:sp>
          <p:nvSpPr>
            <p:cNvPr id="20" name="Ellipse 19"/>
            <p:cNvSpPr/>
            <p:nvPr/>
          </p:nvSpPr>
          <p:spPr>
            <a:xfrm>
              <a:off x="3299592" y="2599686"/>
              <a:ext cx="98306" cy="111925"/>
            </a:xfrm>
            <a:prstGeom prst="ellipse">
              <a:avLst/>
            </a:prstGeom>
            <a:noFill/>
            <a:ln w="5715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3862051" y="2477341"/>
              <a:ext cx="1461188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kumimoji="0" lang="en-GB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</a:rPr>
                <a:t>Ti:Ta</a:t>
              </a:r>
              <a:r>
                <a:rPr kumimoji="0" lang="en-GB" sz="20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</a:rPr>
                <a:t>2</a:t>
              </a:r>
              <a:r>
                <a:rPr kumimoji="0" lang="en-GB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</a:rPr>
                <a:t>O</a:t>
              </a:r>
              <a:r>
                <a:rPr kumimoji="0" lang="en-GB" sz="20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</a:rPr>
                <a:t>5  </a:t>
              </a:r>
              <a:r>
                <a:rPr lang="en-GB" sz="1400" b="1" kern="0" dirty="0" smtClean="0">
                  <a:solidFill>
                    <a:srgbClr val="C00000"/>
                  </a:solidFill>
                </a:rPr>
                <a:t>500°C</a:t>
              </a:r>
              <a:r>
                <a:rPr kumimoji="0" lang="en-GB" sz="20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</a:rPr>
                <a:t>   </a:t>
              </a:r>
            </a:p>
          </p:txBody>
        </p:sp>
        <p:cxnSp>
          <p:nvCxnSpPr>
            <p:cNvPr id="27" name="Connecteur droit avec flèche 26"/>
            <p:cNvCxnSpPr/>
            <p:nvPr/>
          </p:nvCxnSpPr>
          <p:spPr>
            <a:xfrm flipH="1" flipV="1">
              <a:off x="3466006" y="2651917"/>
              <a:ext cx="396045" cy="373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e 44"/>
          <p:cNvGrpSpPr/>
          <p:nvPr/>
        </p:nvGrpSpPr>
        <p:grpSpPr>
          <a:xfrm>
            <a:off x="3295785" y="2681068"/>
            <a:ext cx="2099462" cy="369332"/>
            <a:chOff x="3295785" y="2681068"/>
            <a:chExt cx="2099462" cy="369332"/>
          </a:xfrm>
        </p:grpSpPr>
        <p:sp>
          <p:nvSpPr>
            <p:cNvPr id="13" name="Ellipse 12"/>
            <p:cNvSpPr/>
            <p:nvPr/>
          </p:nvSpPr>
          <p:spPr>
            <a:xfrm>
              <a:off x="3295785" y="2813503"/>
              <a:ext cx="98306" cy="111925"/>
            </a:xfrm>
            <a:prstGeom prst="ellipse">
              <a:avLst/>
            </a:prstGeom>
            <a:noFill/>
            <a:ln w="57150" cap="flat" cmpd="sng" algn="ctr">
              <a:solidFill>
                <a:srgbClr val="FF99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867240" y="2681068"/>
              <a:ext cx="15280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fr-FR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</a:rPr>
                <a:t>SiN</a:t>
              </a:r>
              <a:r>
                <a:rPr kumimoji="0" lang="fr-FR" sz="1800" b="1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</a:rPr>
                <a:t>x</a:t>
              </a: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</a:rPr>
                <a:t> IBS  </a:t>
              </a:r>
              <a:r>
                <a:rPr lang="en-GB" sz="1400" b="1" kern="0" dirty="0" smtClean="0">
                  <a:solidFill>
                    <a:srgbClr val="FF9900"/>
                  </a:solidFill>
                </a:rPr>
                <a:t>800°C</a:t>
              </a:r>
              <a:endParaRPr lang="en-GB" sz="1400" b="1" kern="0" baseline="-25000" dirty="0">
                <a:solidFill>
                  <a:srgbClr val="FF9900"/>
                </a:solidFill>
              </a:endParaRPr>
            </a:p>
          </p:txBody>
        </p:sp>
        <p:cxnSp>
          <p:nvCxnSpPr>
            <p:cNvPr id="28" name="Connecteur droit avec flèche 27"/>
            <p:cNvCxnSpPr/>
            <p:nvPr/>
          </p:nvCxnSpPr>
          <p:spPr>
            <a:xfrm flipH="1" flipV="1">
              <a:off x="3466006" y="2865734"/>
              <a:ext cx="468000" cy="3731"/>
            </a:xfrm>
            <a:prstGeom prst="straightConnector1">
              <a:avLst/>
            </a:prstGeom>
            <a:ln>
              <a:solidFill>
                <a:srgbClr val="FF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>
            <a:off x="3367993" y="3349200"/>
            <a:ext cx="1612737" cy="686317"/>
            <a:chOff x="3367993" y="3349200"/>
            <a:chExt cx="1612737" cy="686317"/>
          </a:xfrm>
        </p:grpSpPr>
        <p:cxnSp>
          <p:nvCxnSpPr>
            <p:cNvPr id="11" name="Connecteur droit 10"/>
            <p:cNvCxnSpPr/>
            <p:nvPr/>
          </p:nvCxnSpPr>
          <p:spPr>
            <a:xfrm flipV="1">
              <a:off x="3367993" y="3384238"/>
              <a:ext cx="0" cy="651279"/>
            </a:xfrm>
            <a:prstGeom prst="line">
              <a:avLst/>
            </a:prstGeom>
            <a:noFill/>
            <a:ln w="38100" cap="flat" cmpd="sng" algn="ctr">
              <a:solidFill>
                <a:srgbClr val="7030A0"/>
              </a:solidFill>
              <a:prstDash val="solid"/>
            </a:ln>
            <a:effectLst/>
          </p:spPr>
        </p:cxnSp>
        <p:sp>
          <p:nvSpPr>
            <p:cNvPr id="21" name="ZoneTexte 20"/>
            <p:cNvSpPr txBox="1"/>
            <p:nvPr/>
          </p:nvSpPr>
          <p:spPr>
            <a:xfrm>
              <a:off x="4015401" y="3349200"/>
              <a:ext cx="965329" cy="374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aSi</a:t>
              </a:r>
              <a:r>
                <a:rPr kumimoji="0" 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 400°C</a:t>
              </a:r>
            </a:p>
            <a:p>
              <a:pPr marL="0" marR="0" lvl="0" indent="0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UWS</a:t>
              </a:r>
            </a:p>
          </p:txBody>
        </p:sp>
        <p:cxnSp>
          <p:nvCxnSpPr>
            <p:cNvPr id="29" name="Connecteur droit avec flèche 28"/>
            <p:cNvCxnSpPr/>
            <p:nvPr/>
          </p:nvCxnSpPr>
          <p:spPr>
            <a:xfrm flipH="1">
              <a:off x="3408568" y="3433931"/>
              <a:ext cx="606833" cy="36416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oneTexte 29"/>
          <p:cNvSpPr txBox="1"/>
          <p:nvPr/>
        </p:nvSpPr>
        <p:spPr>
          <a:xfrm rot="16200000">
            <a:off x="-1403108" y="3239052"/>
            <a:ext cx="3223778" cy="400110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720000" tIns="0" rIns="720000" bIns="0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cs typeface="Times New Roman" panose="02020603050405020304" pitchFamily="18" charset="0"/>
              </a:rPr>
              <a:t>loss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cs typeface="Times New Roman" panose="02020603050405020304" pitchFamily="18" charset="0"/>
              </a:rPr>
              <a:t> angle   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cs typeface="Times New Roman" panose="02020603050405020304" pitchFamily="18" charset="0"/>
              </a:rPr>
              <a:t>j</a:t>
            </a:r>
          </a:p>
        </p:txBody>
      </p:sp>
      <p:grpSp>
        <p:nvGrpSpPr>
          <p:cNvPr id="47" name="Groupe 46"/>
          <p:cNvGrpSpPr/>
          <p:nvPr/>
        </p:nvGrpSpPr>
        <p:grpSpPr>
          <a:xfrm>
            <a:off x="3299592" y="3972487"/>
            <a:ext cx="1759207" cy="141421"/>
            <a:chOff x="3299592" y="3972487"/>
            <a:chExt cx="1759207" cy="141421"/>
          </a:xfrm>
        </p:grpSpPr>
        <p:sp>
          <p:nvSpPr>
            <p:cNvPr id="31" name="Ellipse 30"/>
            <p:cNvSpPr/>
            <p:nvPr/>
          </p:nvSpPr>
          <p:spPr>
            <a:xfrm>
              <a:off x="3299592" y="3972487"/>
              <a:ext cx="98306" cy="111925"/>
            </a:xfrm>
            <a:prstGeom prst="ellipse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3998993" y="3998492"/>
              <a:ext cx="1059806" cy="1154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SiO</a:t>
              </a:r>
              <a:r>
                <a:rPr kumimoji="0" lang="en-GB" sz="20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2</a:t>
              </a:r>
              <a:r>
                <a:rPr kumimoji="0" lang="en-GB" sz="1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 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900°C  </a:t>
              </a:r>
              <a:endPara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  <p:cxnSp>
          <p:nvCxnSpPr>
            <p:cNvPr id="33" name="Connecteur droit avec flèche 32"/>
            <p:cNvCxnSpPr/>
            <p:nvPr/>
          </p:nvCxnSpPr>
          <p:spPr>
            <a:xfrm flipH="1">
              <a:off x="3466005" y="3998492"/>
              <a:ext cx="532988" cy="262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e 45"/>
          <p:cNvGrpSpPr/>
          <p:nvPr/>
        </p:nvGrpSpPr>
        <p:grpSpPr>
          <a:xfrm>
            <a:off x="3302276" y="3718515"/>
            <a:ext cx="1759207" cy="180278"/>
            <a:chOff x="3302276" y="3718515"/>
            <a:chExt cx="1759207" cy="180278"/>
          </a:xfrm>
        </p:grpSpPr>
        <p:sp>
          <p:nvSpPr>
            <p:cNvPr id="34" name="Ellipse 33"/>
            <p:cNvSpPr/>
            <p:nvPr/>
          </p:nvSpPr>
          <p:spPr>
            <a:xfrm>
              <a:off x="3302276" y="3718515"/>
              <a:ext cx="98306" cy="111925"/>
            </a:xfrm>
            <a:prstGeom prst="ellipse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4001677" y="3744520"/>
              <a:ext cx="1059806" cy="1542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SiO</a:t>
              </a:r>
              <a:r>
                <a:rPr kumimoji="0" lang="en-GB" sz="20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2</a:t>
              </a:r>
              <a:r>
                <a:rPr kumimoji="0" lang="en-GB" sz="1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 </a:t>
              </a:r>
              <a:r>
                <a:rPr lang="en-GB" sz="1400" b="1" kern="0" dirty="0">
                  <a:solidFill>
                    <a:srgbClr val="0070C0"/>
                  </a:solidFill>
                </a:rPr>
                <a:t>5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00°C  </a:t>
              </a:r>
              <a:endPara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  <p:cxnSp>
          <p:nvCxnSpPr>
            <p:cNvPr id="36" name="Connecteur droit avec flèche 35"/>
            <p:cNvCxnSpPr/>
            <p:nvPr/>
          </p:nvCxnSpPr>
          <p:spPr>
            <a:xfrm flipH="1">
              <a:off x="3468689" y="3744520"/>
              <a:ext cx="532988" cy="262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e 49"/>
          <p:cNvGrpSpPr/>
          <p:nvPr/>
        </p:nvGrpSpPr>
        <p:grpSpPr>
          <a:xfrm>
            <a:off x="1096721" y="3376798"/>
            <a:ext cx="2026137" cy="1903008"/>
            <a:chOff x="1096721" y="3376798"/>
            <a:chExt cx="2026137" cy="1903008"/>
          </a:xfrm>
        </p:grpSpPr>
        <p:sp>
          <p:nvSpPr>
            <p:cNvPr id="37" name="ZoneTexte 36"/>
            <p:cNvSpPr txBox="1"/>
            <p:nvPr/>
          </p:nvSpPr>
          <p:spPr>
            <a:xfrm>
              <a:off x="2237063" y="4581514"/>
              <a:ext cx="86754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aSi</a:t>
              </a:r>
              <a:r>
                <a:rPr lang="fr-FR" sz="1100" b="1" kern="0" dirty="0">
                  <a:solidFill>
                    <a:srgbClr val="7030A0"/>
                  </a:solidFill>
                </a:rPr>
                <a:t> </a:t>
              </a:r>
              <a:r>
                <a:rPr kumimoji="0" lang="fr-F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450°C</a:t>
              </a:r>
            </a:p>
            <a:p>
              <a:pPr marL="0" marR="0" lvl="0" indent="0" defTabSz="9144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ATF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1251833" y="4818141"/>
              <a:ext cx="639599" cy="4616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GB" sz="2000" b="1" dirty="0" err="1" smtClean="0">
                  <a:solidFill>
                    <a:srgbClr val="7030A0"/>
                  </a:solidFill>
                  <a:cs typeface="Microsoft Sans Serif" panose="020B0604020202020204" pitchFamily="34" charset="0"/>
                </a:rPr>
                <a:t>aSi</a:t>
              </a:r>
              <a:r>
                <a:rPr lang="en-GB" sz="1400" dirty="0" smtClean="0">
                  <a:solidFill>
                    <a:srgbClr val="7030A0"/>
                  </a:solidFill>
                  <a:cs typeface="Microsoft Sans Serif" panose="020B0604020202020204" pitchFamily="34" charset="0"/>
                </a:rPr>
                <a:t> </a:t>
              </a:r>
              <a:br>
                <a:rPr lang="en-GB" sz="1400" dirty="0" smtClean="0">
                  <a:solidFill>
                    <a:srgbClr val="7030A0"/>
                  </a:solidFill>
                  <a:cs typeface="Microsoft Sans Serif" panose="020B0604020202020204" pitchFamily="34" charset="0"/>
                </a:rPr>
              </a:br>
              <a:r>
                <a:rPr lang="en-GB" sz="1100" b="1" dirty="0" smtClean="0">
                  <a:solidFill>
                    <a:srgbClr val="7030A0"/>
                  </a:solidFill>
                  <a:cs typeface="Microsoft Sans Serif" panose="020B0604020202020204" pitchFamily="34" charset="0"/>
                </a:rPr>
                <a:t>dep. 400°C</a:t>
              </a:r>
              <a:endParaRPr lang="en-GB" sz="1100" dirty="0" smtClean="0">
                <a:solidFill>
                  <a:srgbClr val="7030A0"/>
                </a:solidFill>
                <a:cs typeface="Microsoft Sans Serif" panose="020B0604020202020204" pitchFamily="34" charset="0"/>
              </a:endParaRPr>
            </a:p>
            <a:p>
              <a:pPr>
                <a:lnSpc>
                  <a:spcPts val="1200"/>
                </a:lnSpc>
              </a:pPr>
              <a:r>
                <a:rPr lang="en-GB" sz="1100" b="1" dirty="0" smtClean="0">
                  <a:solidFill>
                    <a:srgbClr val="7030A0"/>
                  </a:solidFill>
                  <a:cs typeface="Microsoft Sans Serif" panose="020B0604020202020204" pitchFamily="34" charset="0"/>
                </a:rPr>
                <a:t>Berkeley</a:t>
              </a:r>
            </a:p>
          </p:txBody>
        </p:sp>
        <p:sp>
          <p:nvSpPr>
            <p:cNvPr id="40" name="Forme libre 39"/>
            <p:cNvSpPr/>
            <p:nvPr/>
          </p:nvSpPr>
          <p:spPr>
            <a:xfrm>
              <a:off x="2033831" y="3376798"/>
              <a:ext cx="1089027" cy="1187113"/>
            </a:xfrm>
            <a:custGeom>
              <a:avLst/>
              <a:gdLst>
                <a:gd name="connsiteX0" fmla="*/ 0 w 1239864"/>
                <a:gd name="connsiteY0" fmla="*/ 1142113 h 1187113"/>
                <a:gd name="connsiteX1" fmla="*/ 315132 w 1239864"/>
                <a:gd name="connsiteY1" fmla="*/ 1147279 h 1187113"/>
                <a:gd name="connsiteX2" fmla="*/ 495946 w 1239864"/>
                <a:gd name="connsiteY2" fmla="*/ 1111117 h 1187113"/>
                <a:gd name="connsiteX3" fmla="*/ 733586 w 1239864"/>
                <a:gd name="connsiteY3" fmla="*/ 248378 h 1187113"/>
                <a:gd name="connsiteX4" fmla="*/ 1028054 w 1239864"/>
                <a:gd name="connsiteY4" fmla="*/ 405 h 1187113"/>
                <a:gd name="connsiteX5" fmla="*/ 1239864 w 1239864"/>
                <a:gd name="connsiteY5" fmla="*/ 201883 h 118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9864" h="1187113">
                  <a:moveTo>
                    <a:pt x="0" y="1142113"/>
                  </a:moveTo>
                  <a:cubicBezTo>
                    <a:pt x="116237" y="1147279"/>
                    <a:pt x="232474" y="1152445"/>
                    <a:pt x="315132" y="1147279"/>
                  </a:cubicBezTo>
                  <a:cubicBezTo>
                    <a:pt x="397790" y="1142113"/>
                    <a:pt x="426204" y="1260934"/>
                    <a:pt x="495946" y="1111117"/>
                  </a:cubicBezTo>
                  <a:cubicBezTo>
                    <a:pt x="565688" y="961300"/>
                    <a:pt x="644901" y="433497"/>
                    <a:pt x="733586" y="248378"/>
                  </a:cubicBezTo>
                  <a:cubicBezTo>
                    <a:pt x="822271" y="63259"/>
                    <a:pt x="943674" y="8154"/>
                    <a:pt x="1028054" y="405"/>
                  </a:cubicBezTo>
                  <a:cubicBezTo>
                    <a:pt x="1112434" y="-7344"/>
                    <a:pt x="1176149" y="97269"/>
                    <a:pt x="1239864" y="201883"/>
                  </a:cubicBezTo>
                </a:path>
              </a:pathLst>
            </a:custGeom>
            <a:noFill/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721" y="4547979"/>
              <a:ext cx="989254" cy="318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9" name="Groupe 48"/>
          <p:cNvGrpSpPr/>
          <p:nvPr/>
        </p:nvGrpSpPr>
        <p:grpSpPr>
          <a:xfrm>
            <a:off x="2034386" y="3594060"/>
            <a:ext cx="1363513" cy="737109"/>
            <a:chOff x="2034386" y="3594060"/>
            <a:chExt cx="1363513" cy="737109"/>
          </a:xfrm>
        </p:grpSpPr>
        <p:sp>
          <p:nvSpPr>
            <p:cNvPr id="12" name="Ellipse 11"/>
            <p:cNvSpPr/>
            <p:nvPr/>
          </p:nvSpPr>
          <p:spPr>
            <a:xfrm>
              <a:off x="3299593" y="3594060"/>
              <a:ext cx="98306" cy="11192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576488" y="3767054"/>
              <a:ext cx="79861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AlGaAs</a:t>
              </a:r>
              <a:endPara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G. Cole</a:t>
              </a:r>
            </a:p>
          </p:txBody>
        </p:sp>
        <p:sp>
          <p:nvSpPr>
            <p:cNvPr id="42" name="Rectangle à coins arrondis 41"/>
            <p:cNvSpPr/>
            <p:nvPr/>
          </p:nvSpPr>
          <p:spPr>
            <a:xfrm>
              <a:off x="2034386" y="4026138"/>
              <a:ext cx="269458" cy="305031"/>
            </a:xfrm>
            <a:prstGeom prst="roundRect">
              <a:avLst>
                <a:gd name="adj" fmla="val 25011"/>
              </a:avLst>
            </a:prstGeom>
            <a:noFill/>
            <a:ln w="571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1185861" y="3472594"/>
            <a:ext cx="1999614" cy="631992"/>
            <a:chOff x="1185861" y="3472594"/>
            <a:chExt cx="1999614" cy="631992"/>
          </a:xfrm>
        </p:grpSpPr>
        <p:sp>
          <p:nvSpPr>
            <p:cNvPr id="38" name="ZoneTexte 37"/>
            <p:cNvSpPr txBox="1"/>
            <p:nvPr/>
          </p:nvSpPr>
          <p:spPr>
            <a:xfrm>
              <a:off x="1185861" y="3595422"/>
              <a:ext cx="74090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</a:rPr>
                <a:t>Si</a:t>
              </a:r>
              <a:r>
                <a:rPr kumimoji="0" lang="en-GB" sz="16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</a:rPr>
                <a:t>3</a:t>
              </a:r>
              <a: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</a:rPr>
                <a:t>N</a:t>
              </a:r>
              <a:r>
                <a:rPr kumimoji="0" lang="en-GB" sz="16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</a:rPr>
                <a:t>4</a:t>
              </a:r>
              <a: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</a:rPr>
                <a:t/>
              </a:r>
              <a:b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</a:rPr>
              </a:br>
              <a: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</a:rPr>
                <a:t>LPCVD</a:t>
              </a:r>
            </a:p>
          </p:txBody>
        </p:sp>
        <p:sp>
          <p:nvSpPr>
            <p:cNvPr id="43" name="Forme libre 42"/>
            <p:cNvSpPr/>
            <p:nvPr/>
          </p:nvSpPr>
          <p:spPr>
            <a:xfrm>
              <a:off x="1185861" y="3472594"/>
              <a:ext cx="1999614" cy="631992"/>
            </a:xfrm>
            <a:custGeom>
              <a:avLst/>
              <a:gdLst>
                <a:gd name="connsiteX0" fmla="*/ 0 w 2276573"/>
                <a:gd name="connsiteY0" fmla="*/ 575035 h 631992"/>
                <a:gd name="connsiteX1" fmla="*/ 273377 w 2276573"/>
                <a:gd name="connsiteY1" fmla="*/ 560895 h 631992"/>
                <a:gd name="connsiteX2" fmla="*/ 372358 w 2276573"/>
                <a:gd name="connsiteY2" fmla="*/ 560895 h 631992"/>
                <a:gd name="connsiteX3" fmla="*/ 612742 w 2276573"/>
                <a:gd name="connsiteY3" fmla="*/ 612742 h 631992"/>
                <a:gd name="connsiteX4" fmla="*/ 838985 w 2276573"/>
                <a:gd name="connsiteY4" fmla="*/ 626883 h 631992"/>
                <a:gd name="connsiteX5" fmla="*/ 933253 w 2276573"/>
                <a:gd name="connsiteY5" fmla="*/ 626883 h 631992"/>
                <a:gd name="connsiteX6" fmla="*/ 1013381 w 2276573"/>
                <a:gd name="connsiteY6" fmla="*/ 565608 h 631992"/>
                <a:gd name="connsiteX7" fmla="*/ 1131216 w 2276573"/>
                <a:gd name="connsiteY7" fmla="*/ 509048 h 631992"/>
                <a:gd name="connsiteX8" fmla="*/ 1277332 w 2276573"/>
                <a:gd name="connsiteY8" fmla="*/ 480767 h 631992"/>
                <a:gd name="connsiteX9" fmla="*/ 1395167 w 2276573"/>
                <a:gd name="connsiteY9" fmla="*/ 443060 h 631992"/>
                <a:gd name="connsiteX10" fmla="*/ 1508288 w 2276573"/>
                <a:gd name="connsiteY10" fmla="*/ 367646 h 631992"/>
                <a:gd name="connsiteX11" fmla="*/ 1635550 w 2276573"/>
                <a:gd name="connsiteY11" fmla="*/ 273378 h 631992"/>
                <a:gd name="connsiteX12" fmla="*/ 1720391 w 2276573"/>
                <a:gd name="connsiteY12" fmla="*/ 235670 h 631992"/>
                <a:gd name="connsiteX13" fmla="*/ 1814659 w 2276573"/>
                <a:gd name="connsiteY13" fmla="*/ 146116 h 631992"/>
                <a:gd name="connsiteX14" fmla="*/ 1970202 w 2276573"/>
                <a:gd name="connsiteY14" fmla="*/ 84841 h 631992"/>
                <a:gd name="connsiteX15" fmla="*/ 2276573 w 2276573"/>
                <a:gd name="connsiteY15" fmla="*/ 0 h 631992"/>
                <a:gd name="connsiteX0" fmla="*/ 0 w 2276573"/>
                <a:gd name="connsiteY0" fmla="*/ 575035 h 631992"/>
                <a:gd name="connsiteX1" fmla="*/ 273377 w 2276573"/>
                <a:gd name="connsiteY1" fmla="*/ 560895 h 631992"/>
                <a:gd name="connsiteX2" fmla="*/ 372358 w 2276573"/>
                <a:gd name="connsiteY2" fmla="*/ 560895 h 631992"/>
                <a:gd name="connsiteX3" fmla="*/ 612742 w 2276573"/>
                <a:gd name="connsiteY3" fmla="*/ 612742 h 631992"/>
                <a:gd name="connsiteX4" fmla="*/ 838985 w 2276573"/>
                <a:gd name="connsiteY4" fmla="*/ 626883 h 631992"/>
                <a:gd name="connsiteX5" fmla="*/ 933253 w 2276573"/>
                <a:gd name="connsiteY5" fmla="*/ 626883 h 631992"/>
                <a:gd name="connsiteX6" fmla="*/ 1013381 w 2276573"/>
                <a:gd name="connsiteY6" fmla="*/ 565608 h 631992"/>
                <a:gd name="connsiteX7" fmla="*/ 1131216 w 2276573"/>
                <a:gd name="connsiteY7" fmla="*/ 509048 h 631992"/>
                <a:gd name="connsiteX8" fmla="*/ 1277332 w 2276573"/>
                <a:gd name="connsiteY8" fmla="*/ 480767 h 631992"/>
                <a:gd name="connsiteX9" fmla="*/ 1395167 w 2276573"/>
                <a:gd name="connsiteY9" fmla="*/ 443060 h 631992"/>
                <a:gd name="connsiteX10" fmla="*/ 1508288 w 2276573"/>
                <a:gd name="connsiteY10" fmla="*/ 367646 h 631992"/>
                <a:gd name="connsiteX11" fmla="*/ 1635550 w 2276573"/>
                <a:gd name="connsiteY11" fmla="*/ 273378 h 631992"/>
                <a:gd name="connsiteX12" fmla="*/ 1725104 w 2276573"/>
                <a:gd name="connsiteY12" fmla="*/ 212103 h 631992"/>
                <a:gd name="connsiteX13" fmla="*/ 1814659 w 2276573"/>
                <a:gd name="connsiteY13" fmla="*/ 146116 h 631992"/>
                <a:gd name="connsiteX14" fmla="*/ 1970202 w 2276573"/>
                <a:gd name="connsiteY14" fmla="*/ 84841 h 631992"/>
                <a:gd name="connsiteX15" fmla="*/ 2276573 w 2276573"/>
                <a:gd name="connsiteY15" fmla="*/ 0 h 63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6573" h="631992">
                  <a:moveTo>
                    <a:pt x="0" y="575035"/>
                  </a:moveTo>
                  <a:lnTo>
                    <a:pt x="273377" y="560895"/>
                  </a:lnTo>
                  <a:cubicBezTo>
                    <a:pt x="335437" y="558538"/>
                    <a:pt x="315797" y="552254"/>
                    <a:pt x="372358" y="560895"/>
                  </a:cubicBezTo>
                  <a:cubicBezTo>
                    <a:pt x="428919" y="569536"/>
                    <a:pt x="534971" y="601744"/>
                    <a:pt x="612742" y="612742"/>
                  </a:cubicBezTo>
                  <a:cubicBezTo>
                    <a:pt x="690513" y="623740"/>
                    <a:pt x="785567" y="624526"/>
                    <a:pt x="838985" y="626883"/>
                  </a:cubicBezTo>
                  <a:cubicBezTo>
                    <a:pt x="892403" y="629240"/>
                    <a:pt x="904187" y="637096"/>
                    <a:pt x="933253" y="626883"/>
                  </a:cubicBezTo>
                  <a:cubicBezTo>
                    <a:pt x="962319" y="616670"/>
                    <a:pt x="980387" y="585247"/>
                    <a:pt x="1013381" y="565608"/>
                  </a:cubicBezTo>
                  <a:cubicBezTo>
                    <a:pt x="1046375" y="545969"/>
                    <a:pt x="1087224" y="523188"/>
                    <a:pt x="1131216" y="509048"/>
                  </a:cubicBezTo>
                  <a:cubicBezTo>
                    <a:pt x="1175208" y="494908"/>
                    <a:pt x="1233340" y="491765"/>
                    <a:pt x="1277332" y="480767"/>
                  </a:cubicBezTo>
                  <a:cubicBezTo>
                    <a:pt x="1321324" y="469769"/>
                    <a:pt x="1356674" y="461913"/>
                    <a:pt x="1395167" y="443060"/>
                  </a:cubicBezTo>
                  <a:cubicBezTo>
                    <a:pt x="1433660" y="424207"/>
                    <a:pt x="1468224" y="395926"/>
                    <a:pt x="1508288" y="367646"/>
                  </a:cubicBezTo>
                  <a:cubicBezTo>
                    <a:pt x="1548352" y="339366"/>
                    <a:pt x="1599414" y="299302"/>
                    <a:pt x="1635550" y="273378"/>
                  </a:cubicBezTo>
                  <a:cubicBezTo>
                    <a:pt x="1671686" y="247454"/>
                    <a:pt x="1695253" y="233313"/>
                    <a:pt x="1725104" y="212103"/>
                  </a:cubicBezTo>
                  <a:cubicBezTo>
                    <a:pt x="1754955" y="190893"/>
                    <a:pt x="1773809" y="167326"/>
                    <a:pt x="1814659" y="146116"/>
                  </a:cubicBezTo>
                  <a:cubicBezTo>
                    <a:pt x="1855509" y="124906"/>
                    <a:pt x="1893216" y="109194"/>
                    <a:pt x="1970202" y="84841"/>
                  </a:cubicBezTo>
                  <a:cubicBezTo>
                    <a:pt x="2047188" y="60488"/>
                    <a:pt x="2161880" y="30244"/>
                    <a:pt x="2276573" y="0"/>
                  </a:cubicBezTo>
                </a:path>
              </a:pathLst>
            </a:custGeom>
            <a:noFill/>
            <a:ln w="38100" cap="flat" cmpd="sng" algn="ctr">
              <a:solidFill>
                <a:srgbClr val="FF99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2" name="ZoneTexte 51"/>
          <p:cNvSpPr txBox="1"/>
          <p:nvPr/>
        </p:nvSpPr>
        <p:spPr>
          <a:xfrm>
            <a:off x="5395247" y="4699790"/>
            <a:ext cx="32720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i="1" dirty="0" err="1" smtClean="0">
                <a:latin typeface="Bookman Old Style" panose="02050604050505020204" pitchFamily="18" charset="0"/>
              </a:rPr>
              <a:t>Thank</a:t>
            </a:r>
            <a:r>
              <a:rPr lang="fr-FR" sz="2800" i="1" dirty="0" smtClean="0">
                <a:latin typeface="Bookman Old Style" panose="02050604050505020204" pitchFamily="18" charset="0"/>
              </a:rPr>
              <a:t> </a:t>
            </a:r>
            <a:r>
              <a:rPr lang="fr-FR" sz="2800" i="1" dirty="0" err="1" smtClean="0">
                <a:latin typeface="Bookman Old Style" panose="02050604050505020204" pitchFamily="18" charset="0"/>
              </a:rPr>
              <a:t>you</a:t>
            </a:r>
            <a:r>
              <a:rPr lang="fr-FR" sz="2800" i="1" dirty="0" smtClean="0">
                <a:latin typeface="Bookman Old Style" panose="02050604050505020204" pitchFamily="18" charset="0"/>
              </a:rPr>
              <a:t/>
            </a:r>
            <a:br>
              <a:rPr lang="fr-FR" sz="2800" i="1" dirty="0" smtClean="0">
                <a:latin typeface="Bookman Old Style" panose="02050604050505020204" pitchFamily="18" charset="0"/>
              </a:rPr>
            </a:br>
            <a:r>
              <a:rPr lang="fr-FR" sz="2800" i="1" dirty="0" smtClean="0">
                <a:latin typeface="Bookman Old Style" panose="02050604050505020204" pitchFamily="18" charset="0"/>
              </a:rPr>
              <a:t>for </a:t>
            </a:r>
            <a:r>
              <a:rPr lang="fr-FR" sz="2800" i="1" dirty="0" err="1" smtClean="0">
                <a:latin typeface="Bookman Old Style" panose="02050604050505020204" pitchFamily="18" charset="0"/>
              </a:rPr>
              <a:t>your</a:t>
            </a:r>
            <a:r>
              <a:rPr lang="fr-FR" sz="2800" i="1" dirty="0" smtClean="0">
                <a:latin typeface="Bookman Old Style" panose="02050604050505020204" pitchFamily="18" charset="0"/>
              </a:rPr>
              <a:t> attention</a:t>
            </a:r>
          </a:p>
        </p:txBody>
      </p:sp>
    </p:spTree>
    <p:extLst>
      <p:ext uri="{BB962C8B-B14F-4D97-AF65-F5344CB8AC3E}">
        <p14:creationId xmlns:p14="http://schemas.microsoft.com/office/powerpoint/2010/main" val="203468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Timing and </a:t>
            </a:r>
            <a:r>
              <a:rPr lang="fr-FR" dirty="0" err="1"/>
              <a:t>strategy</a:t>
            </a:r>
            <a:r>
              <a:rPr lang="fr-FR" dirty="0"/>
              <a:t> of </a:t>
            </a:r>
            <a:r>
              <a:rPr lang="fr-FR" dirty="0" err="1"/>
              <a:t>AdV</a:t>
            </a:r>
            <a:r>
              <a:rPr lang="fr-FR" dirty="0" smtClean="0"/>
              <a:t>+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24.07.2018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Cagnoli – Virgo, Preventivi 2019</a:t>
            </a:r>
            <a:endParaRPr lang="fr-FR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08" y="1744836"/>
            <a:ext cx="8355013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08" y="1225455"/>
            <a:ext cx="83550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5392074" y="1937982"/>
            <a:ext cx="2181225" cy="4039736"/>
            <a:chOff x="5392074" y="1937982"/>
            <a:chExt cx="2181225" cy="4039736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5513696" y="1937982"/>
              <a:ext cx="0" cy="380772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2074" y="5720543"/>
              <a:ext cx="218122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e 10"/>
          <p:cNvGrpSpPr/>
          <p:nvPr/>
        </p:nvGrpSpPr>
        <p:grpSpPr>
          <a:xfrm>
            <a:off x="3698526" y="1526568"/>
            <a:ext cx="1180644" cy="4193974"/>
            <a:chOff x="4271742" y="1526568"/>
            <a:chExt cx="1180644" cy="4193974"/>
          </a:xfrm>
        </p:grpSpPr>
        <p:sp>
          <p:nvSpPr>
            <p:cNvPr id="12" name="ZoneTexte 11"/>
            <p:cNvSpPr txBox="1"/>
            <p:nvPr/>
          </p:nvSpPr>
          <p:spPr>
            <a:xfrm>
              <a:off x="4271742" y="1526568"/>
              <a:ext cx="1180644" cy="486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fr-FR" sz="1700" b="1" dirty="0" smtClean="0">
                  <a:solidFill>
                    <a:srgbClr val="0070C0"/>
                  </a:solidFill>
                </a:rPr>
                <a:t>Mirror</a:t>
              </a:r>
              <a:br>
                <a:rPr lang="fr-FR" sz="1700" b="1" dirty="0" smtClean="0">
                  <a:solidFill>
                    <a:srgbClr val="0070C0"/>
                  </a:solidFill>
                </a:rPr>
              </a:br>
              <a:r>
                <a:rPr lang="fr-FR" sz="1700" b="1" dirty="0" smtClean="0">
                  <a:solidFill>
                    <a:srgbClr val="0070C0"/>
                  </a:solidFill>
                </a:rPr>
                <a:t>production</a:t>
              </a:r>
              <a:endParaRPr lang="fr-FR" sz="1700" b="1" dirty="0">
                <a:solidFill>
                  <a:srgbClr val="0070C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87226" y="1937981"/>
              <a:ext cx="771627" cy="3782561"/>
            </a:xfrm>
            <a:prstGeom prst="rect">
              <a:avLst/>
            </a:prstGeom>
            <a:solidFill>
              <a:srgbClr val="4F81BD">
                <a:alpha val="6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2456588" y="1957199"/>
            <a:ext cx="1323842" cy="1911712"/>
            <a:chOff x="3029804" y="1957199"/>
            <a:chExt cx="1323842" cy="1911712"/>
          </a:xfrm>
        </p:grpSpPr>
        <p:sp>
          <p:nvSpPr>
            <p:cNvPr id="15" name="Rectangle 14"/>
            <p:cNvSpPr/>
            <p:nvPr/>
          </p:nvSpPr>
          <p:spPr>
            <a:xfrm>
              <a:off x="3029804" y="2543770"/>
              <a:ext cx="1323842" cy="1325141"/>
            </a:xfrm>
            <a:prstGeom prst="rect">
              <a:avLst/>
            </a:prstGeom>
            <a:solidFill>
              <a:srgbClr val="00B050">
                <a:alpha val="6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043444" y="1957199"/>
              <a:ext cx="1031244" cy="58657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fr-FR" sz="1700" b="1" dirty="0" err="1" smtClean="0">
                  <a:solidFill>
                    <a:srgbClr val="00B050"/>
                  </a:solidFill>
                </a:rPr>
                <a:t>Uniformity</a:t>
              </a:r>
              <a:r>
                <a:rPr lang="fr-FR" sz="1700" b="1" dirty="0" smtClean="0">
                  <a:solidFill>
                    <a:srgbClr val="00B050"/>
                  </a:solidFill>
                </a:rPr>
                <a:t/>
              </a:r>
              <a:br>
                <a:rPr lang="fr-FR" sz="1700" b="1" dirty="0" smtClean="0">
                  <a:solidFill>
                    <a:srgbClr val="00B050"/>
                  </a:solidFill>
                </a:rPr>
              </a:br>
              <a:r>
                <a:rPr lang="fr-FR" sz="1700" b="1" dirty="0" smtClean="0">
                  <a:solidFill>
                    <a:srgbClr val="00B050"/>
                  </a:solidFill>
                </a:rPr>
                <a:t>on </a:t>
              </a:r>
              <a:r>
                <a:rPr lang="fr-FR" sz="1700" b="1" dirty="0" err="1" smtClean="0">
                  <a:solidFill>
                    <a:srgbClr val="00B050"/>
                  </a:solidFill>
                </a:rPr>
                <a:t>selected</a:t>
              </a:r>
              <a:r>
                <a:rPr lang="fr-FR" sz="1700" b="1" dirty="0" smtClean="0">
                  <a:solidFill>
                    <a:srgbClr val="00B050"/>
                  </a:solidFill>
                </a:rPr>
                <a:t/>
              </a:r>
              <a:br>
                <a:rPr lang="fr-FR" sz="1700" b="1" dirty="0" smtClean="0">
                  <a:solidFill>
                    <a:srgbClr val="00B050"/>
                  </a:solidFill>
                </a:rPr>
              </a:br>
              <a:r>
                <a:rPr lang="fr-FR" sz="1700" b="1" dirty="0" err="1" smtClean="0">
                  <a:solidFill>
                    <a:srgbClr val="00B050"/>
                  </a:solidFill>
                </a:rPr>
                <a:t>materials</a:t>
              </a:r>
              <a:endParaRPr lang="fr-FR" sz="17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0" y="1957538"/>
            <a:ext cx="2410272" cy="1023160"/>
            <a:chOff x="2058576" y="1968914"/>
            <a:chExt cx="2410272" cy="1023160"/>
          </a:xfrm>
        </p:grpSpPr>
        <p:sp>
          <p:nvSpPr>
            <p:cNvPr id="18" name="Rectangle 17"/>
            <p:cNvSpPr/>
            <p:nvPr/>
          </p:nvSpPr>
          <p:spPr>
            <a:xfrm>
              <a:off x="2058576" y="2543771"/>
              <a:ext cx="2410272" cy="448303"/>
            </a:xfrm>
            <a:prstGeom prst="rect">
              <a:avLst/>
            </a:prstGeom>
            <a:solidFill>
              <a:srgbClr val="00B050">
                <a:alpha val="6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180485" y="1968914"/>
              <a:ext cx="1743362" cy="57708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fr-FR" sz="1700" b="1" dirty="0" smtClean="0">
                  <a:solidFill>
                    <a:srgbClr val="00B050"/>
                  </a:solidFill>
                </a:rPr>
                <a:t>Post </a:t>
              </a:r>
              <a:r>
                <a:rPr lang="fr-FR" sz="1700" b="1" dirty="0" err="1" smtClean="0">
                  <a:solidFill>
                    <a:srgbClr val="00B050"/>
                  </a:solidFill>
                </a:rPr>
                <a:t>deposition</a:t>
              </a:r>
              <a:r>
                <a:rPr lang="fr-FR" sz="1700" b="1" dirty="0" smtClean="0">
                  <a:solidFill>
                    <a:srgbClr val="00B050"/>
                  </a:solidFill>
                </a:rPr>
                <a:t> </a:t>
              </a:r>
              <a:br>
                <a:rPr lang="fr-FR" sz="1700" b="1" dirty="0" smtClean="0">
                  <a:solidFill>
                    <a:srgbClr val="00B050"/>
                  </a:solidFill>
                </a:rPr>
              </a:br>
              <a:r>
                <a:rPr lang="fr-FR" sz="1700" b="1" dirty="0" smtClean="0">
                  <a:solidFill>
                    <a:srgbClr val="00B050"/>
                  </a:solidFill>
                </a:rPr>
                <a:t>corrective </a:t>
              </a:r>
              <a:r>
                <a:rPr lang="fr-FR" sz="1700" b="1" dirty="0" err="1" smtClean="0">
                  <a:solidFill>
                    <a:srgbClr val="00B050"/>
                  </a:solidFill>
                </a:rPr>
                <a:t>coatings</a:t>
              </a:r>
              <a:r>
                <a:rPr lang="fr-FR" sz="1700" b="1" dirty="0" smtClean="0">
                  <a:solidFill>
                    <a:srgbClr val="00B050"/>
                  </a:solidFill>
                </a:rPr>
                <a:t> </a:t>
              </a:r>
              <a:br>
                <a:rPr lang="fr-FR" sz="1700" b="1" dirty="0" smtClean="0">
                  <a:solidFill>
                    <a:srgbClr val="00B050"/>
                  </a:solidFill>
                </a:rPr>
              </a:br>
              <a:r>
                <a:rPr lang="fr-FR" sz="1700" b="1" dirty="0" smtClean="0">
                  <a:solidFill>
                    <a:srgbClr val="00B050"/>
                  </a:solidFill>
                </a:rPr>
                <a:t>and </a:t>
              </a:r>
              <a:r>
                <a:rPr lang="fr-FR" sz="1700" b="1" dirty="0" err="1" smtClean="0">
                  <a:solidFill>
                    <a:srgbClr val="00B050"/>
                  </a:solidFill>
                </a:rPr>
                <a:t>optical</a:t>
              </a:r>
              <a:r>
                <a:rPr lang="fr-FR" sz="1700" b="1" dirty="0" smtClean="0">
                  <a:solidFill>
                    <a:srgbClr val="00B050"/>
                  </a:solidFill>
                </a:rPr>
                <a:t> control</a:t>
              </a:r>
              <a:endParaRPr lang="fr-FR" sz="17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0" y="3128745"/>
            <a:ext cx="1869733" cy="740166"/>
            <a:chOff x="0" y="3128745"/>
            <a:chExt cx="1869733" cy="740166"/>
          </a:xfrm>
        </p:grpSpPr>
        <p:sp>
          <p:nvSpPr>
            <p:cNvPr id="21" name="Rectangle 20"/>
            <p:cNvSpPr/>
            <p:nvPr/>
          </p:nvSpPr>
          <p:spPr>
            <a:xfrm>
              <a:off x="0" y="3362405"/>
              <a:ext cx="1869733" cy="506506"/>
            </a:xfrm>
            <a:prstGeom prst="rect">
              <a:avLst/>
            </a:prstGeom>
            <a:solidFill>
              <a:srgbClr val="FF0000">
                <a:alpha val="6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22828" y="3128745"/>
              <a:ext cx="1628716" cy="2018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fr-FR" sz="1700" b="1" dirty="0" err="1" smtClean="0">
                  <a:solidFill>
                    <a:srgbClr val="FF0000"/>
                  </a:solidFill>
                </a:rPr>
                <a:t>Material</a:t>
              </a:r>
              <a:r>
                <a:rPr lang="fr-FR" sz="1700" b="1" dirty="0" smtClean="0">
                  <a:solidFill>
                    <a:srgbClr val="FF0000"/>
                  </a:solidFill>
                </a:rPr>
                <a:t> </a:t>
              </a:r>
              <a:r>
                <a:rPr lang="fr-FR" sz="1700" b="1" dirty="0" err="1" smtClean="0">
                  <a:solidFill>
                    <a:srgbClr val="FF0000"/>
                  </a:solidFill>
                </a:rPr>
                <a:t>selection</a:t>
              </a:r>
              <a:endParaRPr lang="fr-FR" sz="17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1913952" y="3362405"/>
            <a:ext cx="496320" cy="503432"/>
            <a:chOff x="2487168" y="3362405"/>
            <a:chExt cx="496320" cy="503432"/>
          </a:xfrm>
        </p:grpSpPr>
        <p:sp>
          <p:nvSpPr>
            <p:cNvPr id="25" name="Rectangle 24"/>
            <p:cNvSpPr/>
            <p:nvPr/>
          </p:nvSpPr>
          <p:spPr>
            <a:xfrm>
              <a:off x="2487168" y="3362405"/>
              <a:ext cx="496320" cy="5034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2513808" y="3430664"/>
              <a:ext cx="469680" cy="3942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fr-FR" sz="1700" b="1" dirty="0" smtClean="0">
                  <a:solidFill>
                    <a:srgbClr val="385D8A"/>
                  </a:solidFill>
                </a:rPr>
                <a:t>GC</a:t>
              </a:r>
              <a:br>
                <a:rPr lang="fr-FR" sz="1700" b="1" dirty="0" smtClean="0">
                  <a:solidFill>
                    <a:srgbClr val="385D8A"/>
                  </a:solidFill>
                </a:rPr>
              </a:br>
              <a:r>
                <a:rPr lang="fr-FR" sz="1700" b="1" dirty="0" err="1" smtClean="0">
                  <a:solidFill>
                    <a:srgbClr val="385D8A"/>
                  </a:solidFill>
                </a:rPr>
                <a:t>mod</a:t>
              </a:r>
              <a:r>
                <a:rPr lang="fr-FR" sz="1700" b="1" dirty="0" smtClean="0">
                  <a:solidFill>
                    <a:srgbClr val="385D8A"/>
                  </a:solidFill>
                </a:rPr>
                <a:t>.</a:t>
              </a:r>
              <a:endParaRPr lang="fr-FR" sz="1700" b="1" dirty="0">
                <a:solidFill>
                  <a:srgbClr val="385D8A"/>
                </a:solidFill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1869726" y="4035330"/>
            <a:ext cx="2022861" cy="831035"/>
            <a:chOff x="3352724" y="2161039"/>
            <a:chExt cx="2022861" cy="831035"/>
          </a:xfrm>
        </p:grpSpPr>
        <p:sp>
          <p:nvSpPr>
            <p:cNvPr id="28" name="Rectangle 27"/>
            <p:cNvSpPr/>
            <p:nvPr/>
          </p:nvSpPr>
          <p:spPr>
            <a:xfrm>
              <a:off x="3352731" y="2543771"/>
              <a:ext cx="1910697" cy="448303"/>
            </a:xfrm>
            <a:prstGeom prst="rect">
              <a:avLst/>
            </a:prstGeom>
            <a:solidFill>
              <a:srgbClr val="CC0099">
                <a:alpha val="6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3352724" y="2161039"/>
              <a:ext cx="2022861" cy="3942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fr-FR" sz="1700" b="1" dirty="0" err="1" smtClean="0">
                  <a:solidFill>
                    <a:srgbClr val="CC0099"/>
                  </a:solidFill>
                </a:rPr>
                <a:t>Substrates</a:t>
              </a:r>
              <a:r>
                <a:rPr lang="fr-FR" sz="1700" b="1" dirty="0" smtClean="0">
                  <a:solidFill>
                    <a:srgbClr val="CC0099"/>
                  </a:solidFill>
                </a:rPr>
                <a:t> </a:t>
              </a:r>
              <a:r>
                <a:rPr lang="fr-FR" sz="1700" b="1" dirty="0" err="1" smtClean="0">
                  <a:solidFill>
                    <a:srgbClr val="CC0099"/>
                  </a:solidFill>
                </a:rPr>
                <a:t>purchasing</a:t>
              </a:r>
              <a:r>
                <a:rPr lang="fr-FR" sz="1700" b="1" dirty="0" smtClean="0">
                  <a:solidFill>
                    <a:srgbClr val="CC0099"/>
                  </a:solidFill>
                </a:rPr>
                <a:t> </a:t>
              </a:r>
              <a:br>
                <a:rPr lang="fr-FR" sz="1700" b="1" dirty="0" smtClean="0">
                  <a:solidFill>
                    <a:srgbClr val="CC0099"/>
                  </a:solidFill>
                </a:rPr>
              </a:br>
              <a:r>
                <a:rPr lang="fr-FR" sz="1700" b="1" dirty="0" smtClean="0">
                  <a:solidFill>
                    <a:srgbClr val="CC0099"/>
                  </a:solidFill>
                </a:rPr>
                <a:t>and </a:t>
              </a:r>
              <a:r>
                <a:rPr lang="fr-FR" sz="1700" b="1" dirty="0" err="1" smtClean="0">
                  <a:solidFill>
                    <a:srgbClr val="CC0099"/>
                  </a:solidFill>
                </a:rPr>
                <a:t>polishing</a:t>
              </a:r>
              <a:endParaRPr lang="fr-FR" sz="1700" b="1" dirty="0">
                <a:solidFill>
                  <a:srgbClr val="CC0099"/>
                </a:solidFill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267881" y="5039636"/>
            <a:ext cx="3512549" cy="680907"/>
            <a:chOff x="1691057" y="2311167"/>
            <a:chExt cx="3512549" cy="680907"/>
          </a:xfrm>
        </p:grpSpPr>
        <p:sp>
          <p:nvSpPr>
            <p:cNvPr id="31" name="Rectangle 30"/>
            <p:cNvSpPr/>
            <p:nvPr/>
          </p:nvSpPr>
          <p:spPr>
            <a:xfrm>
              <a:off x="1691057" y="2543771"/>
              <a:ext cx="3512549" cy="44830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1778022" y="2311167"/>
              <a:ext cx="3330050" cy="1923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fr-FR" sz="1700" b="1" dirty="0" err="1" smtClean="0">
                  <a:solidFill>
                    <a:srgbClr val="EA8B00"/>
                  </a:solidFill>
                </a:rPr>
                <a:t>Metrology</a:t>
              </a:r>
              <a:r>
                <a:rPr lang="fr-FR" sz="1700" b="1" dirty="0" smtClean="0">
                  <a:solidFill>
                    <a:srgbClr val="EA8B00"/>
                  </a:solidFill>
                </a:rPr>
                <a:t> and handling upgrades</a:t>
              </a:r>
              <a:endParaRPr lang="fr-FR" sz="1700" b="1" dirty="0">
                <a:solidFill>
                  <a:srgbClr val="EA8B00"/>
                </a:solidFill>
              </a:endParaRPr>
            </a:p>
          </p:txBody>
        </p:sp>
      </p:grpSp>
      <p:pic>
        <p:nvPicPr>
          <p:cNvPr id="33" name="Imag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8" y="3389029"/>
            <a:ext cx="1119329" cy="45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0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The </a:t>
            </a:r>
            <a:r>
              <a:rPr lang="fr-FR" dirty="0" err="1"/>
              <a:t>wide</a:t>
            </a:r>
            <a:r>
              <a:rPr lang="fr-FR" dirty="0"/>
              <a:t> </a:t>
            </a:r>
            <a:r>
              <a:rPr lang="fr-FR" dirty="0" err="1"/>
              <a:t>context</a:t>
            </a:r>
            <a:r>
              <a:rPr lang="fr-FR" dirty="0"/>
              <a:t> of </a:t>
            </a:r>
            <a:r>
              <a:rPr lang="fr-FR" dirty="0" err="1"/>
              <a:t>Coatings</a:t>
            </a:r>
            <a:r>
              <a:rPr lang="fr-FR" dirty="0"/>
              <a:t> </a:t>
            </a:r>
            <a:r>
              <a:rPr lang="fr-FR" dirty="0" err="1" smtClean="0"/>
              <a:t>Development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24.07.2018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Cagnoli – Virgo, Preventivi 2019</a:t>
            </a:r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06680" y="1286296"/>
            <a:ext cx="4389120" cy="4739640"/>
          </a:xfrm>
          <a:prstGeom prst="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Verdana" panose="020B0604030504040204" pitchFamily="34" charset="0"/>
              <a:buChar char="•"/>
              <a:defRPr sz="3200" kern="120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♦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Verdana" panose="020B0604030504040204" pitchFamily="34" charset="0"/>
              <a:buChar char="−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>
                <a:solidFill>
                  <a:schemeClr val="tx1"/>
                </a:solidFill>
              </a:rPr>
              <a:t>Materials</a:t>
            </a:r>
            <a:r>
              <a:rPr lang="fr-FR" dirty="0" smtClean="0">
                <a:solidFill>
                  <a:schemeClr val="tx1"/>
                </a:solidFill>
              </a:rPr>
              <a:t> (VCR&amp;D)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648200" y="1286296"/>
            <a:ext cx="4373880" cy="4739640"/>
          </a:xfrm>
          <a:prstGeom prst="rect">
            <a:avLst/>
          </a:prstGeom>
          <a:solidFill>
            <a:srgbClr val="00FFFF"/>
          </a:solidFill>
          <a:ln w="57150">
            <a:solidFill>
              <a:srgbClr val="00B0F0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Verdana" panose="020B0604030504040204" pitchFamily="34" charset="0"/>
              <a:buChar char="•"/>
            </a:pPr>
            <a:r>
              <a:rPr lang="fr-FR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Coaters</a:t>
            </a:r>
            <a:r>
              <a:rPr lang="fr-FR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fr-FR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metrology</a:t>
            </a:r>
            <a:r>
              <a:rPr lang="fr-F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(LMA)</a:t>
            </a:r>
            <a:endParaRPr lang="fr-FR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28600" y="2316480"/>
            <a:ext cx="1950720" cy="2223436"/>
          </a:xfrm>
          <a:prstGeom prst="roundRect">
            <a:avLst>
              <a:gd name="adj" fmla="val 8855"/>
            </a:avLst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377440" y="2316480"/>
            <a:ext cx="1950720" cy="1653540"/>
          </a:xfrm>
          <a:prstGeom prst="roundRect">
            <a:avLst>
              <a:gd name="adj" fmla="val 88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11480" y="2115578"/>
            <a:ext cx="111876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Pragmatic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570810" y="2083904"/>
            <a:ext cx="1423659" cy="48987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fr-FR" dirty="0" err="1" smtClean="0"/>
              <a:t>Fundamental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 smtClean="0"/>
              <a:t>Physics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85306" y="2561706"/>
            <a:ext cx="1495025" cy="183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i="1" dirty="0" err="1" smtClean="0"/>
              <a:t>Selection</a:t>
            </a:r>
            <a:r>
              <a:rPr lang="fr-FR" i="1" dirty="0" smtClean="0"/>
              <a:t> and</a:t>
            </a:r>
            <a:br>
              <a:rPr lang="fr-FR" i="1" dirty="0" smtClean="0"/>
            </a:br>
            <a:r>
              <a:rPr lang="fr-FR" i="1" dirty="0" err="1" smtClean="0"/>
              <a:t>Optimization</a:t>
            </a:r>
            <a:endParaRPr lang="fr-FR" i="1" dirty="0" smtClean="0"/>
          </a:p>
          <a:p>
            <a:pPr marL="182563" indent="-182563">
              <a:buFont typeface="Arial" panose="020B0604020202020204" pitchFamily="34" charset="0"/>
              <a:buChar char="♦"/>
            </a:pPr>
            <a:r>
              <a:rPr lang="fr-FR" dirty="0" err="1" smtClean="0"/>
              <a:t>Materials</a:t>
            </a:r>
            <a:endParaRPr lang="fr-FR" dirty="0" smtClean="0"/>
          </a:p>
          <a:p>
            <a:pPr marL="182563" indent="-182563">
              <a:buFont typeface="Arial" panose="020B0604020202020204" pitchFamily="34" charset="0"/>
              <a:buChar char="♦"/>
            </a:pPr>
            <a:r>
              <a:rPr lang="fr-FR" dirty="0" err="1" smtClean="0"/>
              <a:t>Deposition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parameters</a:t>
            </a:r>
            <a:r>
              <a:rPr lang="fr-FR" dirty="0" smtClean="0"/>
              <a:t> </a:t>
            </a:r>
          </a:p>
          <a:p>
            <a:pPr marL="182563" indent="-182563">
              <a:buFont typeface="Arial" panose="020B0604020202020204" pitchFamily="34" charset="0"/>
              <a:buChar char="♦"/>
            </a:pPr>
            <a:r>
              <a:rPr lang="fr-FR" dirty="0" err="1" smtClean="0"/>
              <a:t>Metrology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509139" y="2561706"/>
            <a:ext cx="18271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♦"/>
            </a:pPr>
            <a:r>
              <a:rPr lang="fr-FR" dirty="0" err="1" smtClean="0"/>
              <a:t>Density</a:t>
            </a:r>
            <a:r>
              <a:rPr lang="fr-FR" dirty="0" smtClean="0"/>
              <a:t> of TLS </a:t>
            </a:r>
            <a:br>
              <a:rPr lang="fr-FR" dirty="0" smtClean="0"/>
            </a:br>
            <a:r>
              <a:rPr lang="fr-FR" dirty="0" smtClean="0"/>
              <a:t>and structure</a:t>
            </a:r>
          </a:p>
          <a:p>
            <a:pPr marL="182563" indent="-182563">
              <a:buFont typeface="Arial" panose="020B0604020202020204" pitchFamily="34" charset="0"/>
              <a:buChar char="♦"/>
            </a:pPr>
            <a:r>
              <a:rPr lang="fr-FR" dirty="0" smtClean="0"/>
              <a:t>TLS distribution</a:t>
            </a:r>
            <a:br>
              <a:rPr lang="fr-FR" dirty="0" smtClean="0"/>
            </a:br>
            <a:r>
              <a:rPr lang="fr-FR" dirty="0" smtClean="0"/>
              <a:t>and structure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4892038" y="2328098"/>
            <a:ext cx="3954781" cy="2258508"/>
            <a:chOff x="4892038" y="2560114"/>
            <a:chExt cx="3954781" cy="2258508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4892038" y="2761015"/>
              <a:ext cx="3954781" cy="2057607"/>
            </a:xfrm>
            <a:prstGeom prst="roundRect">
              <a:avLst>
                <a:gd name="adj" fmla="val 8855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074920" y="2560114"/>
              <a:ext cx="971741" cy="369332"/>
            </a:xfrm>
            <a:prstGeom prst="rect">
              <a:avLst/>
            </a:prstGeom>
            <a:solidFill>
              <a:srgbClr val="00FFFF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Ongoing</a:t>
              </a:r>
              <a:endParaRPr lang="fr-FR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5048746" y="2958930"/>
              <a:ext cx="3442545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82563" indent="-182563">
                <a:buFont typeface="Arial" panose="020B0604020202020204" pitchFamily="34" charset="0"/>
                <a:buChar char="♦"/>
              </a:pPr>
              <a:r>
                <a:rPr lang="fr-FR" dirty="0" err="1" smtClean="0"/>
                <a:t>Uniformity</a:t>
              </a:r>
              <a:endParaRPr lang="fr-FR" dirty="0" smtClean="0"/>
            </a:p>
            <a:p>
              <a:pPr marL="182563" indent="-182563">
                <a:buFont typeface="Arial" panose="020B0604020202020204" pitchFamily="34" charset="0"/>
                <a:buChar char="♦"/>
              </a:pPr>
              <a:r>
                <a:rPr lang="fr-FR" dirty="0" smtClean="0"/>
                <a:t>In-situ </a:t>
              </a:r>
              <a:r>
                <a:rPr lang="fr-FR" dirty="0" err="1" smtClean="0"/>
                <a:t>optical</a:t>
              </a:r>
              <a:r>
                <a:rPr lang="fr-FR" dirty="0" smtClean="0"/>
                <a:t> </a:t>
              </a:r>
              <a:r>
                <a:rPr lang="fr-FR" dirty="0" err="1" smtClean="0"/>
                <a:t>metrology</a:t>
              </a:r>
              <a:r>
                <a:rPr lang="fr-FR" dirty="0" smtClean="0"/>
                <a:t> for real </a:t>
              </a:r>
              <a:br>
                <a:rPr lang="fr-FR" dirty="0" smtClean="0"/>
              </a:br>
              <a:r>
                <a:rPr lang="fr-FR" dirty="0" smtClean="0"/>
                <a:t>time</a:t>
              </a:r>
              <a:r>
                <a:rPr lang="fr-FR" dirty="0"/>
                <a:t> </a:t>
              </a:r>
              <a:r>
                <a:rPr lang="fr-FR" dirty="0" err="1" smtClean="0"/>
                <a:t>thickness</a:t>
              </a:r>
              <a:r>
                <a:rPr lang="fr-FR" dirty="0" smtClean="0"/>
                <a:t> control</a:t>
              </a:r>
            </a:p>
            <a:p>
              <a:pPr marL="182563" indent="-182563">
                <a:buFont typeface="Arial" panose="020B0604020202020204" pitchFamily="34" charset="0"/>
                <a:buChar char="♦"/>
              </a:pPr>
              <a:r>
                <a:rPr lang="fr-FR" dirty="0" err="1" smtClean="0"/>
                <a:t>Spectrophotometric</a:t>
              </a:r>
              <a:r>
                <a:rPr lang="fr-FR" dirty="0"/>
                <a:t> </a:t>
              </a:r>
              <a:r>
                <a:rPr lang="fr-FR" dirty="0" err="1" smtClean="0"/>
                <a:t>bench</a:t>
              </a:r>
              <a:r>
                <a:rPr lang="fr-FR" dirty="0" smtClean="0"/>
                <a:t> for </a:t>
              </a:r>
              <a:br>
                <a:rPr lang="fr-FR" dirty="0" smtClean="0"/>
              </a:br>
              <a:r>
                <a:rPr lang="fr-FR" dirty="0" smtClean="0"/>
                <a:t>large </a:t>
              </a:r>
              <a:r>
                <a:rPr lang="fr-FR" dirty="0" err="1" smtClean="0"/>
                <a:t>optics</a:t>
              </a:r>
              <a:endParaRPr lang="fr-FR" dirty="0"/>
            </a:p>
            <a:p>
              <a:pPr marL="182563" indent="-182563">
                <a:buFont typeface="Arial" panose="020B0604020202020204" pitchFamily="34" charset="0"/>
                <a:buChar char="♦"/>
              </a:pPr>
              <a:r>
                <a:rPr lang="fr-FR" dirty="0"/>
                <a:t>Point </a:t>
              </a:r>
              <a:r>
                <a:rPr lang="fr-FR" dirty="0" err="1"/>
                <a:t>like</a:t>
              </a:r>
              <a:r>
                <a:rPr lang="fr-FR" dirty="0"/>
                <a:t> </a:t>
              </a:r>
              <a:r>
                <a:rPr lang="fr-FR" dirty="0" err="1" smtClean="0"/>
                <a:t>defects</a:t>
              </a:r>
              <a:r>
                <a:rPr lang="fr-FR" dirty="0" smtClean="0"/>
                <a:t> investigation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4892039" y="4708981"/>
            <a:ext cx="3954780" cy="1158370"/>
            <a:chOff x="4942066" y="4743710"/>
            <a:chExt cx="3954780" cy="1158370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4942066" y="4949266"/>
              <a:ext cx="3954780" cy="952814"/>
            </a:xfrm>
            <a:prstGeom prst="roundRect">
              <a:avLst>
                <a:gd name="adj" fmla="val 8855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094466" y="4743710"/>
              <a:ext cx="947695" cy="369332"/>
            </a:xfrm>
            <a:prstGeom prst="rect">
              <a:avLst/>
            </a:prstGeom>
            <a:solidFill>
              <a:srgbClr val="00FFFF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Planned</a:t>
              </a:r>
              <a:endParaRPr lang="fr-FR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098772" y="5115230"/>
              <a:ext cx="35736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82563" indent="-182563">
                <a:buFont typeface="Arial" panose="020B0604020202020204" pitchFamily="34" charset="0"/>
                <a:buChar char="♦"/>
              </a:pPr>
              <a:r>
                <a:rPr lang="fr-FR" dirty="0" smtClean="0"/>
                <a:t>High T </a:t>
              </a:r>
              <a:r>
                <a:rPr lang="fr-FR" dirty="0" err="1" smtClean="0"/>
                <a:t>deposition</a:t>
              </a:r>
              <a:endParaRPr lang="fr-FR" dirty="0" smtClean="0"/>
            </a:p>
            <a:p>
              <a:pPr marL="182563" indent="-182563">
                <a:buFont typeface="Arial" panose="020B0604020202020204" pitchFamily="34" charset="0"/>
                <a:buChar char="♦"/>
              </a:pPr>
              <a:r>
                <a:rPr lang="fr-FR" dirty="0" smtClean="0"/>
                <a:t>Post </a:t>
              </a:r>
              <a:r>
                <a:rPr lang="fr-FR" dirty="0" err="1" smtClean="0"/>
                <a:t>deposition</a:t>
              </a:r>
              <a:r>
                <a:rPr lang="fr-FR" dirty="0" smtClean="0"/>
                <a:t> </a:t>
              </a:r>
              <a:r>
                <a:rPr lang="fr-FR" dirty="0" err="1" smtClean="0"/>
                <a:t>coating</a:t>
              </a:r>
              <a:r>
                <a:rPr lang="fr-FR" dirty="0"/>
                <a:t> </a:t>
              </a:r>
              <a:r>
                <a:rPr lang="fr-FR" dirty="0" smtClean="0"/>
                <a:t>correction</a:t>
              </a:r>
              <a:endParaRPr lang="fr-FR" dirty="0"/>
            </a:p>
          </p:txBody>
        </p:sp>
      </p:grpSp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182" y="5242262"/>
            <a:ext cx="1643978" cy="66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ubiquitous thermal noise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255594"/>
            <a:ext cx="8229600" cy="1651379"/>
          </a:xfrm>
        </p:spPr>
        <p:txBody>
          <a:bodyPr/>
          <a:lstStyle/>
          <a:p>
            <a:r>
              <a:rPr lang="en-US" dirty="0" smtClean="0"/>
              <a:t>Thermal noise in cavities</a:t>
            </a:r>
          </a:p>
          <a:p>
            <a:pPr lvl="1"/>
            <a:r>
              <a:rPr lang="en-US" dirty="0" smtClean="0"/>
              <a:t>Coating noise dominates between 30 Hz and 300 Hz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24.07.2018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Cagnoli – Virgo, Preventivi 2019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284" y="2306470"/>
            <a:ext cx="6039432" cy="369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27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Thermal noise and relaxations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24.07.2018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Cagnoli – Virgo, Preventivi 2019</a:t>
            </a:r>
            <a:endParaRPr lang="fr-FR" dirty="0"/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184149" y="1033904"/>
            <a:ext cx="8850313" cy="6750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●"/>
              <a:defRPr sz="2800" kern="1200">
                <a:solidFill>
                  <a:srgbClr val="009688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♦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−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×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Thermal noise </a:t>
            </a:r>
            <a:r>
              <a:rPr lang="fr-FR" dirty="0" err="1" smtClean="0"/>
              <a:t>is</a:t>
            </a:r>
            <a:r>
              <a:rPr lang="fr-FR" dirty="0" smtClean="0"/>
              <a:t> not thermal agitation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lvl="1"/>
            <a:endParaRPr lang="fr-FR" sz="1800" dirty="0" smtClean="0"/>
          </a:p>
          <a:p>
            <a:pPr lvl="1"/>
            <a:r>
              <a:rPr lang="fr-FR" dirty="0" err="1" smtClean="0"/>
              <a:t>Random</a:t>
            </a:r>
            <a:r>
              <a:rPr lang="fr-FR" dirty="0" smtClean="0"/>
              <a:t> </a:t>
            </a:r>
            <a:r>
              <a:rPr lang="fr-FR" dirty="0" err="1" smtClean="0"/>
              <a:t>processes</a:t>
            </a:r>
            <a:r>
              <a:rPr lang="fr-FR" dirty="0" smtClean="0"/>
              <a:t> </a:t>
            </a:r>
            <a:r>
              <a:rPr lang="fr-FR" dirty="0" err="1" smtClean="0"/>
              <a:t>brake</a:t>
            </a:r>
            <a:r>
              <a:rPr lang="fr-FR" dirty="0" smtClean="0"/>
              <a:t> the </a:t>
            </a:r>
            <a:r>
              <a:rPr lang="fr-FR" dirty="0" err="1" smtClean="0"/>
              <a:t>coherence</a:t>
            </a:r>
            <a:r>
              <a:rPr lang="fr-FR" dirty="0" smtClean="0"/>
              <a:t> of modes and</a:t>
            </a:r>
            <a:br>
              <a:rPr lang="fr-FR" dirty="0" smtClean="0"/>
            </a:br>
            <a:r>
              <a:rPr lang="fr-FR" dirty="0" smtClean="0"/>
              <a:t>spread the thermal </a:t>
            </a:r>
            <a:r>
              <a:rPr lang="fr-FR" dirty="0" err="1" smtClean="0"/>
              <a:t>energy</a:t>
            </a:r>
            <a:r>
              <a:rPr lang="fr-FR" dirty="0"/>
              <a:t> </a:t>
            </a:r>
            <a:r>
              <a:rPr lang="fr-FR" dirty="0" smtClean="0"/>
              <a:t>over all the </a:t>
            </a:r>
            <a:r>
              <a:rPr lang="fr-FR" dirty="0" err="1" smtClean="0"/>
              <a:t>frequencies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697753" y="2645021"/>
            <a:ext cx="946348" cy="1905259"/>
            <a:chOff x="1101843" y="3605022"/>
            <a:chExt cx="1331275" cy="2680223"/>
          </a:xfrm>
        </p:grpSpPr>
        <p:sp>
          <p:nvSpPr>
            <p:cNvPr id="8" name="Rectangle 7"/>
            <p:cNvSpPr/>
            <p:nvPr/>
          </p:nvSpPr>
          <p:spPr>
            <a:xfrm>
              <a:off x="1187624" y="3645024"/>
              <a:ext cx="1152128" cy="25922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1101843" y="3605022"/>
              <a:ext cx="1331275" cy="2680223"/>
            </a:xfrm>
            <a:custGeom>
              <a:avLst/>
              <a:gdLst>
                <a:gd name="connsiteX0" fmla="*/ 79257 w 1331275"/>
                <a:gd name="connsiteY0" fmla="*/ 39878 h 2680223"/>
                <a:gd name="connsiteX1" fmla="*/ 53857 w 1331275"/>
                <a:gd name="connsiteY1" fmla="*/ 224028 h 2680223"/>
                <a:gd name="connsiteX2" fmla="*/ 53857 w 1331275"/>
                <a:gd name="connsiteY2" fmla="*/ 414528 h 2680223"/>
                <a:gd name="connsiteX3" fmla="*/ 91957 w 1331275"/>
                <a:gd name="connsiteY3" fmla="*/ 541528 h 2680223"/>
                <a:gd name="connsiteX4" fmla="*/ 149107 w 1331275"/>
                <a:gd name="connsiteY4" fmla="*/ 782828 h 2680223"/>
                <a:gd name="connsiteX5" fmla="*/ 117357 w 1331275"/>
                <a:gd name="connsiteY5" fmla="*/ 922528 h 2680223"/>
                <a:gd name="connsiteX6" fmla="*/ 98307 w 1331275"/>
                <a:gd name="connsiteY6" fmla="*/ 1100328 h 2680223"/>
                <a:gd name="connsiteX7" fmla="*/ 22107 w 1331275"/>
                <a:gd name="connsiteY7" fmla="*/ 1455928 h 2680223"/>
                <a:gd name="connsiteX8" fmla="*/ 28457 w 1331275"/>
                <a:gd name="connsiteY8" fmla="*/ 1608328 h 2680223"/>
                <a:gd name="connsiteX9" fmla="*/ 47507 w 1331275"/>
                <a:gd name="connsiteY9" fmla="*/ 1754378 h 2680223"/>
                <a:gd name="connsiteX10" fmla="*/ 3057 w 1331275"/>
                <a:gd name="connsiteY10" fmla="*/ 1906778 h 2680223"/>
                <a:gd name="connsiteX11" fmla="*/ 9407 w 1331275"/>
                <a:gd name="connsiteY11" fmla="*/ 2097278 h 2680223"/>
                <a:gd name="connsiteX12" fmla="*/ 53857 w 1331275"/>
                <a:gd name="connsiteY12" fmla="*/ 2243328 h 2680223"/>
                <a:gd name="connsiteX13" fmla="*/ 155457 w 1331275"/>
                <a:gd name="connsiteY13" fmla="*/ 2548128 h 2680223"/>
                <a:gd name="connsiteX14" fmla="*/ 161807 w 1331275"/>
                <a:gd name="connsiteY14" fmla="*/ 2675128 h 2680223"/>
                <a:gd name="connsiteX15" fmla="*/ 542807 w 1331275"/>
                <a:gd name="connsiteY15" fmla="*/ 2649728 h 2680223"/>
                <a:gd name="connsiteX16" fmla="*/ 777757 w 1331275"/>
                <a:gd name="connsiteY16" fmla="*/ 2598928 h 2680223"/>
                <a:gd name="connsiteX17" fmla="*/ 1050807 w 1331275"/>
                <a:gd name="connsiteY17" fmla="*/ 2567178 h 2680223"/>
                <a:gd name="connsiteX18" fmla="*/ 1285757 w 1331275"/>
                <a:gd name="connsiteY18" fmla="*/ 2592578 h 2680223"/>
                <a:gd name="connsiteX19" fmla="*/ 1330207 w 1331275"/>
                <a:gd name="connsiteY19" fmla="*/ 2357628 h 2680223"/>
                <a:gd name="connsiteX20" fmla="*/ 1266707 w 1331275"/>
                <a:gd name="connsiteY20" fmla="*/ 1957578 h 2680223"/>
                <a:gd name="connsiteX21" fmla="*/ 1196857 w 1331275"/>
                <a:gd name="connsiteY21" fmla="*/ 1722628 h 2680223"/>
                <a:gd name="connsiteX22" fmla="*/ 1228607 w 1331275"/>
                <a:gd name="connsiteY22" fmla="*/ 1462278 h 2680223"/>
                <a:gd name="connsiteX23" fmla="*/ 1317507 w 1331275"/>
                <a:gd name="connsiteY23" fmla="*/ 700278 h 2680223"/>
                <a:gd name="connsiteX24" fmla="*/ 1215907 w 1331275"/>
                <a:gd name="connsiteY24" fmla="*/ 439928 h 2680223"/>
                <a:gd name="connsiteX25" fmla="*/ 1184157 w 1331275"/>
                <a:gd name="connsiteY25" fmla="*/ 217678 h 2680223"/>
                <a:gd name="connsiteX26" fmla="*/ 1190507 w 1331275"/>
                <a:gd name="connsiteY26" fmla="*/ 160528 h 2680223"/>
                <a:gd name="connsiteX27" fmla="*/ 1165107 w 1331275"/>
                <a:gd name="connsiteY27" fmla="*/ 84328 h 2680223"/>
                <a:gd name="connsiteX28" fmla="*/ 1133357 w 1331275"/>
                <a:gd name="connsiteY28" fmla="*/ 14478 h 2680223"/>
                <a:gd name="connsiteX29" fmla="*/ 1101607 w 1331275"/>
                <a:gd name="connsiteY29" fmla="*/ 14478 h 2680223"/>
                <a:gd name="connsiteX30" fmla="*/ 873007 w 1331275"/>
                <a:gd name="connsiteY30" fmla="*/ 1778 h 2680223"/>
                <a:gd name="connsiteX31" fmla="*/ 714257 w 1331275"/>
                <a:gd name="connsiteY31" fmla="*/ 58928 h 2680223"/>
                <a:gd name="connsiteX32" fmla="*/ 511057 w 1331275"/>
                <a:gd name="connsiteY32" fmla="*/ 77978 h 2680223"/>
                <a:gd name="connsiteX33" fmla="*/ 288807 w 1331275"/>
                <a:gd name="connsiteY33" fmla="*/ 52578 h 2680223"/>
                <a:gd name="connsiteX34" fmla="*/ 79257 w 1331275"/>
                <a:gd name="connsiteY34" fmla="*/ 39878 h 268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31275" h="2680223">
                  <a:moveTo>
                    <a:pt x="79257" y="39878"/>
                  </a:moveTo>
                  <a:cubicBezTo>
                    <a:pt x="40099" y="68453"/>
                    <a:pt x="58090" y="161586"/>
                    <a:pt x="53857" y="224028"/>
                  </a:cubicBezTo>
                  <a:cubicBezTo>
                    <a:pt x="49624" y="286470"/>
                    <a:pt x="47507" y="361611"/>
                    <a:pt x="53857" y="414528"/>
                  </a:cubicBezTo>
                  <a:cubicBezTo>
                    <a:pt x="60207" y="467445"/>
                    <a:pt x="76082" y="480145"/>
                    <a:pt x="91957" y="541528"/>
                  </a:cubicBezTo>
                  <a:cubicBezTo>
                    <a:pt x="107832" y="602911"/>
                    <a:pt x="144874" y="719328"/>
                    <a:pt x="149107" y="782828"/>
                  </a:cubicBezTo>
                  <a:cubicBezTo>
                    <a:pt x="153340" y="846328"/>
                    <a:pt x="125824" y="869611"/>
                    <a:pt x="117357" y="922528"/>
                  </a:cubicBezTo>
                  <a:cubicBezTo>
                    <a:pt x="108890" y="975445"/>
                    <a:pt x="114182" y="1011428"/>
                    <a:pt x="98307" y="1100328"/>
                  </a:cubicBezTo>
                  <a:cubicBezTo>
                    <a:pt x="82432" y="1189228"/>
                    <a:pt x="33749" y="1371261"/>
                    <a:pt x="22107" y="1455928"/>
                  </a:cubicBezTo>
                  <a:cubicBezTo>
                    <a:pt x="10465" y="1540595"/>
                    <a:pt x="24224" y="1558586"/>
                    <a:pt x="28457" y="1608328"/>
                  </a:cubicBezTo>
                  <a:cubicBezTo>
                    <a:pt x="32690" y="1658070"/>
                    <a:pt x="51740" y="1704636"/>
                    <a:pt x="47507" y="1754378"/>
                  </a:cubicBezTo>
                  <a:cubicBezTo>
                    <a:pt x="43274" y="1804120"/>
                    <a:pt x="9407" y="1849628"/>
                    <a:pt x="3057" y="1906778"/>
                  </a:cubicBezTo>
                  <a:cubicBezTo>
                    <a:pt x="-3293" y="1963928"/>
                    <a:pt x="940" y="2041186"/>
                    <a:pt x="9407" y="2097278"/>
                  </a:cubicBezTo>
                  <a:cubicBezTo>
                    <a:pt x="17874" y="2153370"/>
                    <a:pt x="29515" y="2168186"/>
                    <a:pt x="53857" y="2243328"/>
                  </a:cubicBezTo>
                  <a:cubicBezTo>
                    <a:pt x="78199" y="2318470"/>
                    <a:pt x="137465" y="2476161"/>
                    <a:pt x="155457" y="2548128"/>
                  </a:cubicBezTo>
                  <a:cubicBezTo>
                    <a:pt x="173449" y="2620095"/>
                    <a:pt x="97249" y="2658195"/>
                    <a:pt x="161807" y="2675128"/>
                  </a:cubicBezTo>
                  <a:cubicBezTo>
                    <a:pt x="226365" y="2692061"/>
                    <a:pt x="440149" y="2662428"/>
                    <a:pt x="542807" y="2649728"/>
                  </a:cubicBezTo>
                  <a:cubicBezTo>
                    <a:pt x="645465" y="2637028"/>
                    <a:pt x="693090" y="2612686"/>
                    <a:pt x="777757" y="2598928"/>
                  </a:cubicBezTo>
                  <a:cubicBezTo>
                    <a:pt x="862424" y="2585170"/>
                    <a:pt x="966140" y="2568236"/>
                    <a:pt x="1050807" y="2567178"/>
                  </a:cubicBezTo>
                  <a:cubicBezTo>
                    <a:pt x="1135474" y="2566120"/>
                    <a:pt x="1239190" y="2627503"/>
                    <a:pt x="1285757" y="2592578"/>
                  </a:cubicBezTo>
                  <a:cubicBezTo>
                    <a:pt x="1332324" y="2557653"/>
                    <a:pt x="1333382" y="2463461"/>
                    <a:pt x="1330207" y="2357628"/>
                  </a:cubicBezTo>
                  <a:cubicBezTo>
                    <a:pt x="1327032" y="2251795"/>
                    <a:pt x="1288932" y="2063411"/>
                    <a:pt x="1266707" y="1957578"/>
                  </a:cubicBezTo>
                  <a:cubicBezTo>
                    <a:pt x="1244482" y="1851745"/>
                    <a:pt x="1203207" y="1805178"/>
                    <a:pt x="1196857" y="1722628"/>
                  </a:cubicBezTo>
                  <a:cubicBezTo>
                    <a:pt x="1190507" y="1640078"/>
                    <a:pt x="1208499" y="1632670"/>
                    <a:pt x="1228607" y="1462278"/>
                  </a:cubicBezTo>
                  <a:cubicBezTo>
                    <a:pt x="1248715" y="1291886"/>
                    <a:pt x="1319624" y="870670"/>
                    <a:pt x="1317507" y="700278"/>
                  </a:cubicBezTo>
                  <a:cubicBezTo>
                    <a:pt x="1315390" y="529886"/>
                    <a:pt x="1238132" y="520361"/>
                    <a:pt x="1215907" y="439928"/>
                  </a:cubicBezTo>
                  <a:cubicBezTo>
                    <a:pt x="1193682" y="359495"/>
                    <a:pt x="1188390" y="264245"/>
                    <a:pt x="1184157" y="217678"/>
                  </a:cubicBezTo>
                  <a:cubicBezTo>
                    <a:pt x="1179924" y="171111"/>
                    <a:pt x="1193682" y="182753"/>
                    <a:pt x="1190507" y="160528"/>
                  </a:cubicBezTo>
                  <a:cubicBezTo>
                    <a:pt x="1187332" y="138303"/>
                    <a:pt x="1174632" y="108670"/>
                    <a:pt x="1165107" y="84328"/>
                  </a:cubicBezTo>
                  <a:cubicBezTo>
                    <a:pt x="1155582" y="59986"/>
                    <a:pt x="1143940" y="26120"/>
                    <a:pt x="1133357" y="14478"/>
                  </a:cubicBezTo>
                  <a:cubicBezTo>
                    <a:pt x="1122774" y="2836"/>
                    <a:pt x="1101607" y="14478"/>
                    <a:pt x="1101607" y="14478"/>
                  </a:cubicBezTo>
                  <a:cubicBezTo>
                    <a:pt x="1058215" y="12361"/>
                    <a:pt x="937565" y="-5630"/>
                    <a:pt x="873007" y="1778"/>
                  </a:cubicBezTo>
                  <a:cubicBezTo>
                    <a:pt x="808449" y="9186"/>
                    <a:pt x="774582" y="46228"/>
                    <a:pt x="714257" y="58928"/>
                  </a:cubicBezTo>
                  <a:cubicBezTo>
                    <a:pt x="653932" y="71628"/>
                    <a:pt x="581965" y="79036"/>
                    <a:pt x="511057" y="77978"/>
                  </a:cubicBezTo>
                  <a:cubicBezTo>
                    <a:pt x="440149" y="76920"/>
                    <a:pt x="360774" y="56811"/>
                    <a:pt x="288807" y="52578"/>
                  </a:cubicBezTo>
                  <a:cubicBezTo>
                    <a:pt x="216840" y="48345"/>
                    <a:pt x="118415" y="11303"/>
                    <a:pt x="79257" y="39878"/>
                  </a:cubicBezTo>
                  <a:close/>
                </a:path>
              </a:pathLst>
            </a:custGeom>
            <a:noFill/>
            <a:ln w="19050"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2313137" y="1708917"/>
            <a:ext cx="5810963" cy="1912858"/>
            <a:chOff x="2690501" y="3429000"/>
            <a:chExt cx="5810963" cy="2097524"/>
          </a:xfrm>
        </p:grpSpPr>
        <p:cxnSp>
          <p:nvCxnSpPr>
            <p:cNvPr id="11" name="Connecteur droit avec flèche 10"/>
            <p:cNvCxnSpPr/>
            <p:nvPr/>
          </p:nvCxnSpPr>
          <p:spPr>
            <a:xfrm flipV="1">
              <a:off x="3098293" y="3429000"/>
              <a:ext cx="0" cy="18722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>
              <a:off x="2838046" y="5157192"/>
              <a:ext cx="493089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6816734" y="5157192"/>
              <a:ext cx="1130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frequency</a:t>
              </a:r>
              <a:endParaRPr lang="fr-FR" dirty="0"/>
            </a:p>
          </p:txBody>
        </p:sp>
        <p:sp>
          <p:nvSpPr>
            <p:cNvPr id="14" name="ZoneTexte 13"/>
            <p:cNvSpPr txBox="1"/>
            <p:nvPr/>
          </p:nvSpPr>
          <p:spPr>
            <a:xfrm rot="16200000">
              <a:off x="2461400" y="3822326"/>
              <a:ext cx="8275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energy</a:t>
              </a:r>
              <a:endParaRPr lang="fr-FR" dirty="0"/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 flipV="1">
              <a:off x="3635896" y="4006992"/>
              <a:ext cx="0" cy="115020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V="1">
              <a:off x="4283968" y="4005064"/>
              <a:ext cx="0" cy="115020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 flipV="1">
              <a:off x="4788024" y="4005451"/>
              <a:ext cx="0" cy="115020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 flipV="1">
              <a:off x="5652120" y="4003523"/>
              <a:ext cx="0" cy="115020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flipV="1">
              <a:off x="6638520" y="4008920"/>
              <a:ext cx="0" cy="115020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V="1">
              <a:off x="6948264" y="4006992"/>
              <a:ext cx="0" cy="115020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3419872" y="4003523"/>
              <a:ext cx="4680520" cy="1541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8100392" y="3789040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kT</a:t>
              </a:r>
              <a:endParaRPr lang="fr-FR" dirty="0"/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4194636" y="1796466"/>
            <a:ext cx="3286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Thermal vibrations </a:t>
            </a:r>
            <a:r>
              <a:rPr lang="fr-FR" b="1" dirty="0" err="1" smtClean="0"/>
              <a:t>without</a:t>
            </a:r>
            <a:r>
              <a:rPr lang="fr-FR" b="1" dirty="0" smtClean="0"/>
              <a:t> noise</a:t>
            </a:r>
            <a:endParaRPr lang="fr-FR" b="1" dirty="0"/>
          </a:p>
        </p:txBody>
      </p:sp>
      <p:grpSp>
        <p:nvGrpSpPr>
          <p:cNvPr id="24" name="Groupe 23"/>
          <p:cNvGrpSpPr/>
          <p:nvPr/>
        </p:nvGrpSpPr>
        <p:grpSpPr>
          <a:xfrm>
            <a:off x="2303614" y="3573267"/>
            <a:ext cx="5256864" cy="1912858"/>
            <a:chOff x="2303614" y="4390481"/>
            <a:chExt cx="5256864" cy="2097524"/>
          </a:xfrm>
        </p:grpSpPr>
        <p:cxnSp>
          <p:nvCxnSpPr>
            <p:cNvPr id="25" name="Connecteur droit avec flèche 24"/>
            <p:cNvCxnSpPr/>
            <p:nvPr/>
          </p:nvCxnSpPr>
          <p:spPr>
            <a:xfrm flipV="1">
              <a:off x="2711406" y="4390481"/>
              <a:ext cx="0" cy="18722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>
              <a:off x="2451159" y="6118673"/>
              <a:ext cx="493089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6429847" y="6118673"/>
              <a:ext cx="1130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frequency</a:t>
              </a:r>
              <a:endParaRPr lang="fr-FR" dirty="0"/>
            </a:p>
          </p:txBody>
        </p:sp>
        <p:sp>
          <p:nvSpPr>
            <p:cNvPr id="28" name="ZoneTexte 27"/>
            <p:cNvSpPr txBox="1"/>
            <p:nvPr/>
          </p:nvSpPr>
          <p:spPr>
            <a:xfrm rot="16200000">
              <a:off x="2074513" y="4783807"/>
              <a:ext cx="8275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energy</a:t>
              </a:r>
              <a:endParaRPr lang="fr-FR" dirty="0"/>
            </a:p>
          </p:txBody>
        </p:sp>
        <p:sp>
          <p:nvSpPr>
            <p:cNvPr id="29" name="Forme libre 28"/>
            <p:cNvSpPr/>
            <p:nvPr/>
          </p:nvSpPr>
          <p:spPr>
            <a:xfrm>
              <a:off x="2712774" y="4952035"/>
              <a:ext cx="4148379" cy="1058037"/>
            </a:xfrm>
            <a:custGeom>
              <a:avLst/>
              <a:gdLst>
                <a:gd name="connsiteX0" fmla="*/ 0 w 3978092"/>
                <a:gd name="connsiteY0" fmla="*/ 687604 h 1122866"/>
                <a:gd name="connsiteX1" fmla="*/ 206644 w 3978092"/>
                <a:gd name="connsiteY1" fmla="*/ 914912 h 1122866"/>
                <a:gd name="connsiteX2" fmla="*/ 309966 w 3978092"/>
                <a:gd name="connsiteY2" fmla="*/ 982072 h 1122866"/>
                <a:gd name="connsiteX3" fmla="*/ 382292 w 3978092"/>
                <a:gd name="connsiteY3" fmla="*/ 992404 h 1122866"/>
                <a:gd name="connsiteX4" fmla="*/ 433953 w 3978092"/>
                <a:gd name="connsiteY4" fmla="*/ 961407 h 1122866"/>
                <a:gd name="connsiteX5" fmla="*/ 490780 w 3978092"/>
                <a:gd name="connsiteY5" fmla="*/ 718600 h 1122866"/>
                <a:gd name="connsiteX6" fmla="*/ 511444 w 3978092"/>
                <a:gd name="connsiteY6" fmla="*/ 310478 h 1122866"/>
                <a:gd name="connsiteX7" fmla="*/ 537275 w 3978092"/>
                <a:gd name="connsiteY7" fmla="*/ 72838 h 1122866"/>
                <a:gd name="connsiteX8" fmla="*/ 568271 w 3978092"/>
                <a:gd name="connsiteY8" fmla="*/ 356973 h 1122866"/>
                <a:gd name="connsiteX9" fmla="*/ 599268 w 3978092"/>
                <a:gd name="connsiteY9" fmla="*/ 661773 h 1122866"/>
                <a:gd name="connsiteX10" fmla="*/ 645763 w 3978092"/>
                <a:gd name="connsiteY10" fmla="*/ 878750 h 1122866"/>
                <a:gd name="connsiteX11" fmla="*/ 743919 w 3978092"/>
                <a:gd name="connsiteY11" fmla="*/ 1054397 h 1122866"/>
                <a:gd name="connsiteX12" fmla="*/ 842075 w 3978092"/>
                <a:gd name="connsiteY12" fmla="*/ 1100892 h 1122866"/>
                <a:gd name="connsiteX13" fmla="*/ 981559 w 3978092"/>
                <a:gd name="connsiteY13" fmla="*/ 1116390 h 1122866"/>
                <a:gd name="connsiteX14" fmla="*/ 1084881 w 3978092"/>
                <a:gd name="connsiteY14" fmla="*/ 1007902 h 1122866"/>
                <a:gd name="connsiteX15" fmla="*/ 1131376 w 3978092"/>
                <a:gd name="connsiteY15" fmla="*/ 796092 h 1122866"/>
                <a:gd name="connsiteX16" fmla="*/ 1172705 w 3978092"/>
                <a:gd name="connsiteY16" fmla="*/ 212322 h 1122866"/>
                <a:gd name="connsiteX17" fmla="*/ 1188203 w 3978092"/>
                <a:gd name="connsiteY17" fmla="*/ 72838 h 1122866"/>
                <a:gd name="connsiteX18" fmla="*/ 1219200 w 3978092"/>
                <a:gd name="connsiteY18" fmla="*/ 382804 h 1122866"/>
                <a:gd name="connsiteX19" fmla="*/ 1255363 w 3978092"/>
                <a:gd name="connsiteY19" fmla="*/ 708268 h 1122866"/>
                <a:gd name="connsiteX20" fmla="*/ 1317356 w 3978092"/>
                <a:gd name="connsiteY20" fmla="*/ 909746 h 1122866"/>
                <a:gd name="connsiteX21" fmla="*/ 1379349 w 3978092"/>
                <a:gd name="connsiteY21" fmla="*/ 1044065 h 1122866"/>
                <a:gd name="connsiteX22" fmla="*/ 1472339 w 3978092"/>
                <a:gd name="connsiteY22" fmla="*/ 1064729 h 1122866"/>
                <a:gd name="connsiteX23" fmla="*/ 1549831 w 3978092"/>
                <a:gd name="connsiteY23" fmla="*/ 1018234 h 1122866"/>
                <a:gd name="connsiteX24" fmla="*/ 1606658 w 3978092"/>
                <a:gd name="connsiteY24" fmla="*/ 842587 h 1122866"/>
                <a:gd name="connsiteX25" fmla="*/ 1647986 w 3978092"/>
                <a:gd name="connsiteY25" fmla="*/ 604946 h 1122866"/>
                <a:gd name="connsiteX26" fmla="*/ 1673817 w 3978092"/>
                <a:gd name="connsiteY26" fmla="*/ 289814 h 1122866"/>
                <a:gd name="connsiteX27" fmla="*/ 1689315 w 3978092"/>
                <a:gd name="connsiteY27" fmla="*/ 78004 h 1122866"/>
                <a:gd name="connsiteX28" fmla="*/ 1725478 w 3978092"/>
                <a:gd name="connsiteY28" fmla="*/ 331143 h 1122866"/>
                <a:gd name="connsiteX29" fmla="*/ 1761641 w 3978092"/>
                <a:gd name="connsiteY29" fmla="*/ 682438 h 1122866"/>
                <a:gd name="connsiteX30" fmla="*/ 1844298 w 3978092"/>
                <a:gd name="connsiteY30" fmla="*/ 935577 h 1122866"/>
                <a:gd name="connsiteX31" fmla="*/ 1963119 w 3978092"/>
                <a:gd name="connsiteY31" fmla="*/ 1054397 h 1122866"/>
                <a:gd name="connsiteX32" fmla="*/ 2128434 w 3978092"/>
                <a:gd name="connsiteY32" fmla="*/ 1111224 h 1122866"/>
                <a:gd name="connsiteX33" fmla="*/ 2236922 w 3978092"/>
                <a:gd name="connsiteY33" fmla="*/ 1111224 h 1122866"/>
                <a:gd name="connsiteX34" fmla="*/ 2324746 w 3978092"/>
                <a:gd name="connsiteY34" fmla="*/ 1033733 h 1122866"/>
                <a:gd name="connsiteX35" fmla="*/ 2402237 w 3978092"/>
                <a:gd name="connsiteY35" fmla="*/ 847753 h 1122866"/>
                <a:gd name="connsiteX36" fmla="*/ 2459064 w 3978092"/>
                <a:gd name="connsiteY36" fmla="*/ 620444 h 1122866"/>
                <a:gd name="connsiteX37" fmla="*/ 2500393 w 3978092"/>
                <a:gd name="connsiteY37" fmla="*/ 294980 h 1122866"/>
                <a:gd name="connsiteX38" fmla="*/ 2536556 w 3978092"/>
                <a:gd name="connsiteY38" fmla="*/ 72838 h 1122866"/>
                <a:gd name="connsiteX39" fmla="*/ 2583051 w 3978092"/>
                <a:gd name="connsiteY39" fmla="*/ 165828 h 1122866"/>
                <a:gd name="connsiteX40" fmla="*/ 2624380 w 3978092"/>
                <a:gd name="connsiteY40" fmla="*/ 548119 h 1122866"/>
                <a:gd name="connsiteX41" fmla="*/ 2701871 w 3978092"/>
                <a:gd name="connsiteY41" fmla="*/ 935577 h 1122866"/>
                <a:gd name="connsiteX42" fmla="*/ 2924014 w 3978092"/>
                <a:gd name="connsiteY42" fmla="*/ 1106058 h 1122866"/>
                <a:gd name="connsiteX43" fmla="*/ 3161654 w 3978092"/>
                <a:gd name="connsiteY43" fmla="*/ 1106058 h 1122866"/>
                <a:gd name="connsiteX44" fmla="*/ 3326970 w 3978092"/>
                <a:gd name="connsiteY44" fmla="*/ 1013068 h 1122866"/>
                <a:gd name="connsiteX45" fmla="*/ 3435458 w 3978092"/>
                <a:gd name="connsiteY45" fmla="*/ 584282 h 1122866"/>
                <a:gd name="connsiteX46" fmla="*/ 3528447 w 3978092"/>
                <a:gd name="connsiteY46" fmla="*/ 72838 h 1122866"/>
                <a:gd name="connsiteX47" fmla="*/ 3590441 w 3978092"/>
                <a:gd name="connsiteY47" fmla="*/ 320811 h 1122866"/>
                <a:gd name="connsiteX48" fmla="*/ 3652434 w 3978092"/>
                <a:gd name="connsiteY48" fmla="*/ 641109 h 1122866"/>
                <a:gd name="connsiteX49" fmla="*/ 3740258 w 3978092"/>
                <a:gd name="connsiteY49" fmla="*/ 661773 h 1122866"/>
                <a:gd name="connsiteX50" fmla="*/ 3828081 w 3978092"/>
                <a:gd name="connsiteY50" fmla="*/ 243319 h 1122866"/>
                <a:gd name="connsiteX51" fmla="*/ 3843580 w 3978092"/>
                <a:gd name="connsiteY51" fmla="*/ 103834 h 1122866"/>
                <a:gd name="connsiteX0" fmla="*/ 0 w 3828081"/>
                <a:gd name="connsiteY0" fmla="*/ 622775 h 1058037"/>
                <a:gd name="connsiteX1" fmla="*/ 206644 w 3828081"/>
                <a:gd name="connsiteY1" fmla="*/ 850083 h 1058037"/>
                <a:gd name="connsiteX2" fmla="*/ 309966 w 3828081"/>
                <a:gd name="connsiteY2" fmla="*/ 917243 h 1058037"/>
                <a:gd name="connsiteX3" fmla="*/ 382292 w 3828081"/>
                <a:gd name="connsiteY3" fmla="*/ 927575 h 1058037"/>
                <a:gd name="connsiteX4" fmla="*/ 433953 w 3828081"/>
                <a:gd name="connsiteY4" fmla="*/ 896578 h 1058037"/>
                <a:gd name="connsiteX5" fmla="*/ 490780 w 3828081"/>
                <a:gd name="connsiteY5" fmla="*/ 653771 h 1058037"/>
                <a:gd name="connsiteX6" fmla="*/ 511444 w 3828081"/>
                <a:gd name="connsiteY6" fmla="*/ 245649 h 1058037"/>
                <a:gd name="connsiteX7" fmla="*/ 537275 w 3828081"/>
                <a:gd name="connsiteY7" fmla="*/ 8009 h 1058037"/>
                <a:gd name="connsiteX8" fmla="*/ 568271 w 3828081"/>
                <a:gd name="connsiteY8" fmla="*/ 292144 h 1058037"/>
                <a:gd name="connsiteX9" fmla="*/ 599268 w 3828081"/>
                <a:gd name="connsiteY9" fmla="*/ 596944 h 1058037"/>
                <a:gd name="connsiteX10" fmla="*/ 645763 w 3828081"/>
                <a:gd name="connsiteY10" fmla="*/ 813921 h 1058037"/>
                <a:gd name="connsiteX11" fmla="*/ 743919 w 3828081"/>
                <a:gd name="connsiteY11" fmla="*/ 989568 h 1058037"/>
                <a:gd name="connsiteX12" fmla="*/ 842075 w 3828081"/>
                <a:gd name="connsiteY12" fmla="*/ 1036063 h 1058037"/>
                <a:gd name="connsiteX13" fmla="*/ 981559 w 3828081"/>
                <a:gd name="connsiteY13" fmla="*/ 1051561 h 1058037"/>
                <a:gd name="connsiteX14" fmla="*/ 1084881 w 3828081"/>
                <a:gd name="connsiteY14" fmla="*/ 943073 h 1058037"/>
                <a:gd name="connsiteX15" fmla="*/ 1131376 w 3828081"/>
                <a:gd name="connsiteY15" fmla="*/ 731263 h 1058037"/>
                <a:gd name="connsiteX16" fmla="*/ 1172705 w 3828081"/>
                <a:gd name="connsiteY16" fmla="*/ 147493 h 1058037"/>
                <a:gd name="connsiteX17" fmla="*/ 1188203 w 3828081"/>
                <a:gd name="connsiteY17" fmla="*/ 8009 h 1058037"/>
                <a:gd name="connsiteX18" fmla="*/ 1219200 w 3828081"/>
                <a:gd name="connsiteY18" fmla="*/ 317975 h 1058037"/>
                <a:gd name="connsiteX19" fmla="*/ 1255363 w 3828081"/>
                <a:gd name="connsiteY19" fmla="*/ 643439 h 1058037"/>
                <a:gd name="connsiteX20" fmla="*/ 1317356 w 3828081"/>
                <a:gd name="connsiteY20" fmla="*/ 844917 h 1058037"/>
                <a:gd name="connsiteX21" fmla="*/ 1379349 w 3828081"/>
                <a:gd name="connsiteY21" fmla="*/ 979236 h 1058037"/>
                <a:gd name="connsiteX22" fmla="*/ 1472339 w 3828081"/>
                <a:gd name="connsiteY22" fmla="*/ 999900 h 1058037"/>
                <a:gd name="connsiteX23" fmla="*/ 1549831 w 3828081"/>
                <a:gd name="connsiteY23" fmla="*/ 953405 h 1058037"/>
                <a:gd name="connsiteX24" fmla="*/ 1606658 w 3828081"/>
                <a:gd name="connsiteY24" fmla="*/ 777758 h 1058037"/>
                <a:gd name="connsiteX25" fmla="*/ 1647986 w 3828081"/>
                <a:gd name="connsiteY25" fmla="*/ 540117 h 1058037"/>
                <a:gd name="connsiteX26" fmla="*/ 1673817 w 3828081"/>
                <a:gd name="connsiteY26" fmla="*/ 224985 h 1058037"/>
                <a:gd name="connsiteX27" fmla="*/ 1689315 w 3828081"/>
                <a:gd name="connsiteY27" fmla="*/ 13175 h 1058037"/>
                <a:gd name="connsiteX28" fmla="*/ 1725478 w 3828081"/>
                <a:gd name="connsiteY28" fmla="*/ 266314 h 1058037"/>
                <a:gd name="connsiteX29" fmla="*/ 1761641 w 3828081"/>
                <a:gd name="connsiteY29" fmla="*/ 617609 h 1058037"/>
                <a:gd name="connsiteX30" fmla="*/ 1844298 w 3828081"/>
                <a:gd name="connsiteY30" fmla="*/ 870748 h 1058037"/>
                <a:gd name="connsiteX31" fmla="*/ 1963119 w 3828081"/>
                <a:gd name="connsiteY31" fmla="*/ 989568 h 1058037"/>
                <a:gd name="connsiteX32" fmla="*/ 2128434 w 3828081"/>
                <a:gd name="connsiteY32" fmla="*/ 1046395 h 1058037"/>
                <a:gd name="connsiteX33" fmla="*/ 2236922 w 3828081"/>
                <a:gd name="connsiteY33" fmla="*/ 1046395 h 1058037"/>
                <a:gd name="connsiteX34" fmla="*/ 2324746 w 3828081"/>
                <a:gd name="connsiteY34" fmla="*/ 968904 h 1058037"/>
                <a:gd name="connsiteX35" fmla="*/ 2402237 w 3828081"/>
                <a:gd name="connsiteY35" fmla="*/ 782924 h 1058037"/>
                <a:gd name="connsiteX36" fmla="*/ 2459064 w 3828081"/>
                <a:gd name="connsiteY36" fmla="*/ 555615 h 1058037"/>
                <a:gd name="connsiteX37" fmla="*/ 2500393 w 3828081"/>
                <a:gd name="connsiteY37" fmla="*/ 230151 h 1058037"/>
                <a:gd name="connsiteX38" fmla="*/ 2536556 w 3828081"/>
                <a:gd name="connsiteY38" fmla="*/ 8009 h 1058037"/>
                <a:gd name="connsiteX39" fmla="*/ 2583051 w 3828081"/>
                <a:gd name="connsiteY39" fmla="*/ 100999 h 1058037"/>
                <a:gd name="connsiteX40" fmla="*/ 2624380 w 3828081"/>
                <a:gd name="connsiteY40" fmla="*/ 483290 h 1058037"/>
                <a:gd name="connsiteX41" fmla="*/ 2701871 w 3828081"/>
                <a:gd name="connsiteY41" fmla="*/ 870748 h 1058037"/>
                <a:gd name="connsiteX42" fmla="*/ 2924014 w 3828081"/>
                <a:gd name="connsiteY42" fmla="*/ 1041229 h 1058037"/>
                <a:gd name="connsiteX43" fmla="*/ 3161654 w 3828081"/>
                <a:gd name="connsiteY43" fmla="*/ 1041229 h 1058037"/>
                <a:gd name="connsiteX44" fmla="*/ 3326970 w 3828081"/>
                <a:gd name="connsiteY44" fmla="*/ 948239 h 1058037"/>
                <a:gd name="connsiteX45" fmla="*/ 3435458 w 3828081"/>
                <a:gd name="connsiteY45" fmla="*/ 519453 h 1058037"/>
                <a:gd name="connsiteX46" fmla="*/ 3528447 w 3828081"/>
                <a:gd name="connsiteY46" fmla="*/ 8009 h 1058037"/>
                <a:gd name="connsiteX47" fmla="*/ 3590441 w 3828081"/>
                <a:gd name="connsiteY47" fmla="*/ 255982 h 1058037"/>
                <a:gd name="connsiteX48" fmla="*/ 3652434 w 3828081"/>
                <a:gd name="connsiteY48" fmla="*/ 576280 h 1058037"/>
                <a:gd name="connsiteX49" fmla="*/ 3740258 w 3828081"/>
                <a:gd name="connsiteY49" fmla="*/ 596944 h 1058037"/>
                <a:gd name="connsiteX50" fmla="*/ 3828081 w 3828081"/>
                <a:gd name="connsiteY50" fmla="*/ 178490 h 1058037"/>
                <a:gd name="connsiteX0" fmla="*/ 0 w 3828081"/>
                <a:gd name="connsiteY0" fmla="*/ 622775 h 1058037"/>
                <a:gd name="connsiteX1" fmla="*/ 206644 w 3828081"/>
                <a:gd name="connsiteY1" fmla="*/ 850083 h 1058037"/>
                <a:gd name="connsiteX2" fmla="*/ 309966 w 3828081"/>
                <a:gd name="connsiteY2" fmla="*/ 917243 h 1058037"/>
                <a:gd name="connsiteX3" fmla="*/ 382292 w 3828081"/>
                <a:gd name="connsiteY3" fmla="*/ 927575 h 1058037"/>
                <a:gd name="connsiteX4" fmla="*/ 433953 w 3828081"/>
                <a:gd name="connsiteY4" fmla="*/ 896578 h 1058037"/>
                <a:gd name="connsiteX5" fmla="*/ 490780 w 3828081"/>
                <a:gd name="connsiteY5" fmla="*/ 653771 h 1058037"/>
                <a:gd name="connsiteX6" fmla="*/ 511444 w 3828081"/>
                <a:gd name="connsiteY6" fmla="*/ 245649 h 1058037"/>
                <a:gd name="connsiteX7" fmla="*/ 537275 w 3828081"/>
                <a:gd name="connsiteY7" fmla="*/ 8009 h 1058037"/>
                <a:gd name="connsiteX8" fmla="*/ 568271 w 3828081"/>
                <a:gd name="connsiteY8" fmla="*/ 292144 h 1058037"/>
                <a:gd name="connsiteX9" fmla="*/ 599268 w 3828081"/>
                <a:gd name="connsiteY9" fmla="*/ 596944 h 1058037"/>
                <a:gd name="connsiteX10" fmla="*/ 645763 w 3828081"/>
                <a:gd name="connsiteY10" fmla="*/ 813921 h 1058037"/>
                <a:gd name="connsiteX11" fmla="*/ 743919 w 3828081"/>
                <a:gd name="connsiteY11" fmla="*/ 989568 h 1058037"/>
                <a:gd name="connsiteX12" fmla="*/ 842075 w 3828081"/>
                <a:gd name="connsiteY12" fmla="*/ 1036063 h 1058037"/>
                <a:gd name="connsiteX13" fmla="*/ 981559 w 3828081"/>
                <a:gd name="connsiteY13" fmla="*/ 1051561 h 1058037"/>
                <a:gd name="connsiteX14" fmla="*/ 1084881 w 3828081"/>
                <a:gd name="connsiteY14" fmla="*/ 943073 h 1058037"/>
                <a:gd name="connsiteX15" fmla="*/ 1131376 w 3828081"/>
                <a:gd name="connsiteY15" fmla="*/ 731263 h 1058037"/>
                <a:gd name="connsiteX16" fmla="*/ 1172705 w 3828081"/>
                <a:gd name="connsiteY16" fmla="*/ 147493 h 1058037"/>
                <a:gd name="connsiteX17" fmla="*/ 1188203 w 3828081"/>
                <a:gd name="connsiteY17" fmla="*/ 8009 h 1058037"/>
                <a:gd name="connsiteX18" fmla="*/ 1219200 w 3828081"/>
                <a:gd name="connsiteY18" fmla="*/ 317975 h 1058037"/>
                <a:gd name="connsiteX19" fmla="*/ 1255363 w 3828081"/>
                <a:gd name="connsiteY19" fmla="*/ 643439 h 1058037"/>
                <a:gd name="connsiteX20" fmla="*/ 1317356 w 3828081"/>
                <a:gd name="connsiteY20" fmla="*/ 844917 h 1058037"/>
                <a:gd name="connsiteX21" fmla="*/ 1379349 w 3828081"/>
                <a:gd name="connsiteY21" fmla="*/ 979236 h 1058037"/>
                <a:gd name="connsiteX22" fmla="*/ 1472339 w 3828081"/>
                <a:gd name="connsiteY22" fmla="*/ 999900 h 1058037"/>
                <a:gd name="connsiteX23" fmla="*/ 1549831 w 3828081"/>
                <a:gd name="connsiteY23" fmla="*/ 953405 h 1058037"/>
                <a:gd name="connsiteX24" fmla="*/ 1606658 w 3828081"/>
                <a:gd name="connsiteY24" fmla="*/ 777758 h 1058037"/>
                <a:gd name="connsiteX25" fmla="*/ 1647986 w 3828081"/>
                <a:gd name="connsiteY25" fmla="*/ 540117 h 1058037"/>
                <a:gd name="connsiteX26" fmla="*/ 1673817 w 3828081"/>
                <a:gd name="connsiteY26" fmla="*/ 224985 h 1058037"/>
                <a:gd name="connsiteX27" fmla="*/ 1689315 w 3828081"/>
                <a:gd name="connsiteY27" fmla="*/ 13175 h 1058037"/>
                <a:gd name="connsiteX28" fmla="*/ 1725478 w 3828081"/>
                <a:gd name="connsiteY28" fmla="*/ 266314 h 1058037"/>
                <a:gd name="connsiteX29" fmla="*/ 1761641 w 3828081"/>
                <a:gd name="connsiteY29" fmla="*/ 617609 h 1058037"/>
                <a:gd name="connsiteX30" fmla="*/ 1844298 w 3828081"/>
                <a:gd name="connsiteY30" fmla="*/ 870748 h 1058037"/>
                <a:gd name="connsiteX31" fmla="*/ 1963119 w 3828081"/>
                <a:gd name="connsiteY31" fmla="*/ 989568 h 1058037"/>
                <a:gd name="connsiteX32" fmla="*/ 2128434 w 3828081"/>
                <a:gd name="connsiteY32" fmla="*/ 1046395 h 1058037"/>
                <a:gd name="connsiteX33" fmla="*/ 2236922 w 3828081"/>
                <a:gd name="connsiteY33" fmla="*/ 1046395 h 1058037"/>
                <a:gd name="connsiteX34" fmla="*/ 2324746 w 3828081"/>
                <a:gd name="connsiteY34" fmla="*/ 968904 h 1058037"/>
                <a:gd name="connsiteX35" fmla="*/ 2402237 w 3828081"/>
                <a:gd name="connsiteY35" fmla="*/ 782924 h 1058037"/>
                <a:gd name="connsiteX36" fmla="*/ 2459064 w 3828081"/>
                <a:gd name="connsiteY36" fmla="*/ 555615 h 1058037"/>
                <a:gd name="connsiteX37" fmla="*/ 2500393 w 3828081"/>
                <a:gd name="connsiteY37" fmla="*/ 230151 h 1058037"/>
                <a:gd name="connsiteX38" fmla="*/ 2536556 w 3828081"/>
                <a:gd name="connsiteY38" fmla="*/ 8009 h 1058037"/>
                <a:gd name="connsiteX39" fmla="*/ 2583051 w 3828081"/>
                <a:gd name="connsiteY39" fmla="*/ 100999 h 1058037"/>
                <a:gd name="connsiteX40" fmla="*/ 2624380 w 3828081"/>
                <a:gd name="connsiteY40" fmla="*/ 483290 h 1058037"/>
                <a:gd name="connsiteX41" fmla="*/ 2701871 w 3828081"/>
                <a:gd name="connsiteY41" fmla="*/ 870748 h 1058037"/>
                <a:gd name="connsiteX42" fmla="*/ 2924014 w 3828081"/>
                <a:gd name="connsiteY42" fmla="*/ 1041229 h 1058037"/>
                <a:gd name="connsiteX43" fmla="*/ 3161654 w 3828081"/>
                <a:gd name="connsiteY43" fmla="*/ 1041229 h 1058037"/>
                <a:gd name="connsiteX44" fmla="*/ 3326970 w 3828081"/>
                <a:gd name="connsiteY44" fmla="*/ 948239 h 1058037"/>
                <a:gd name="connsiteX45" fmla="*/ 3435458 w 3828081"/>
                <a:gd name="connsiteY45" fmla="*/ 519453 h 1058037"/>
                <a:gd name="connsiteX46" fmla="*/ 3528447 w 3828081"/>
                <a:gd name="connsiteY46" fmla="*/ 8009 h 1058037"/>
                <a:gd name="connsiteX47" fmla="*/ 3590441 w 3828081"/>
                <a:gd name="connsiteY47" fmla="*/ 255982 h 1058037"/>
                <a:gd name="connsiteX48" fmla="*/ 3652434 w 3828081"/>
                <a:gd name="connsiteY48" fmla="*/ 576280 h 1058037"/>
                <a:gd name="connsiteX49" fmla="*/ 3740258 w 3828081"/>
                <a:gd name="connsiteY49" fmla="*/ 596944 h 1058037"/>
                <a:gd name="connsiteX50" fmla="*/ 3766089 w 3828081"/>
                <a:gd name="connsiteY50" fmla="*/ 472958 h 1058037"/>
                <a:gd name="connsiteX51" fmla="*/ 3828081 w 3828081"/>
                <a:gd name="connsiteY51" fmla="*/ 178490 h 1058037"/>
                <a:gd name="connsiteX0" fmla="*/ 0 w 3828081"/>
                <a:gd name="connsiteY0" fmla="*/ 622775 h 1058037"/>
                <a:gd name="connsiteX1" fmla="*/ 206644 w 3828081"/>
                <a:gd name="connsiteY1" fmla="*/ 850083 h 1058037"/>
                <a:gd name="connsiteX2" fmla="*/ 309966 w 3828081"/>
                <a:gd name="connsiteY2" fmla="*/ 917243 h 1058037"/>
                <a:gd name="connsiteX3" fmla="*/ 382292 w 3828081"/>
                <a:gd name="connsiteY3" fmla="*/ 927575 h 1058037"/>
                <a:gd name="connsiteX4" fmla="*/ 433953 w 3828081"/>
                <a:gd name="connsiteY4" fmla="*/ 896578 h 1058037"/>
                <a:gd name="connsiteX5" fmla="*/ 490780 w 3828081"/>
                <a:gd name="connsiteY5" fmla="*/ 653771 h 1058037"/>
                <a:gd name="connsiteX6" fmla="*/ 511444 w 3828081"/>
                <a:gd name="connsiteY6" fmla="*/ 245649 h 1058037"/>
                <a:gd name="connsiteX7" fmla="*/ 537275 w 3828081"/>
                <a:gd name="connsiteY7" fmla="*/ 8009 h 1058037"/>
                <a:gd name="connsiteX8" fmla="*/ 568271 w 3828081"/>
                <a:gd name="connsiteY8" fmla="*/ 292144 h 1058037"/>
                <a:gd name="connsiteX9" fmla="*/ 599268 w 3828081"/>
                <a:gd name="connsiteY9" fmla="*/ 596944 h 1058037"/>
                <a:gd name="connsiteX10" fmla="*/ 645763 w 3828081"/>
                <a:gd name="connsiteY10" fmla="*/ 813921 h 1058037"/>
                <a:gd name="connsiteX11" fmla="*/ 743919 w 3828081"/>
                <a:gd name="connsiteY11" fmla="*/ 989568 h 1058037"/>
                <a:gd name="connsiteX12" fmla="*/ 842075 w 3828081"/>
                <a:gd name="connsiteY12" fmla="*/ 1036063 h 1058037"/>
                <a:gd name="connsiteX13" fmla="*/ 981559 w 3828081"/>
                <a:gd name="connsiteY13" fmla="*/ 1051561 h 1058037"/>
                <a:gd name="connsiteX14" fmla="*/ 1084881 w 3828081"/>
                <a:gd name="connsiteY14" fmla="*/ 943073 h 1058037"/>
                <a:gd name="connsiteX15" fmla="*/ 1131376 w 3828081"/>
                <a:gd name="connsiteY15" fmla="*/ 731263 h 1058037"/>
                <a:gd name="connsiteX16" fmla="*/ 1172705 w 3828081"/>
                <a:gd name="connsiteY16" fmla="*/ 147493 h 1058037"/>
                <a:gd name="connsiteX17" fmla="*/ 1188203 w 3828081"/>
                <a:gd name="connsiteY17" fmla="*/ 8009 h 1058037"/>
                <a:gd name="connsiteX18" fmla="*/ 1219200 w 3828081"/>
                <a:gd name="connsiteY18" fmla="*/ 317975 h 1058037"/>
                <a:gd name="connsiteX19" fmla="*/ 1255363 w 3828081"/>
                <a:gd name="connsiteY19" fmla="*/ 643439 h 1058037"/>
                <a:gd name="connsiteX20" fmla="*/ 1317356 w 3828081"/>
                <a:gd name="connsiteY20" fmla="*/ 844917 h 1058037"/>
                <a:gd name="connsiteX21" fmla="*/ 1379349 w 3828081"/>
                <a:gd name="connsiteY21" fmla="*/ 979236 h 1058037"/>
                <a:gd name="connsiteX22" fmla="*/ 1472339 w 3828081"/>
                <a:gd name="connsiteY22" fmla="*/ 999900 h 1058037"/>
                <a:gd name="connsiteX23" fmla="*/ 1549831 w 3828081"/>
                <a:gd name="connsiteY23" fmla="*/ 953405 h 1058037"/>
                <a:gd name="connsiteX24" fmla="*/ 1606658 w 3828081"/>
                <a:gd name="connsiteY24" fmla="*/ 777758 h 1058037"/>
                <a:gd name="connsiteX25" fmla="*/ 1647986 w 3828081"/>
                <a:gd name="connsiteY25" fmla="*/ 540117 h 1058037"/>
                <a:gd name="connsiteX26" fmla="*/ 1673817 w 3828081"/>
                <a:gd name="connsiteY26" fmla="*/ 224985 h 1058037"/>
                <a:gd name="connsiteX27" fmla="*/ 1689315 w 3828081"/>
                <a:gd name="connsiteY27" fmla="*/ 13175 h 1058037"/>
                <a:gd name="connsiteX28" fmla="*/ 1725478 w 3828081"/>
                <a:gd name="connsiteY28" fmla="*/ 266314 h 1058037"/>
                <a:gd name="connsiteX29" fmla="*/ 1761641 w 3828081"/>
                <a:gd name="connsiteY29" fmla="*/ 617609 h 1058037"/>
                <a:gd name="connsiteX30" fmla="*/ 1844298 w 3828081"/>
                <a:gd name="connsiteY30" fmla="*/ 870748 h 1058037"/>
                <a:gd name="connsiteX31" fmla="*/ 1963119 w 3828081"/>
                <a:gd name="connsiteY31" fmla="*/ 989568 h 1058037"/>
                <a:gd name="connsiteX32" fmla="*/ 2128434 w 3828081"/>
                <a:gd name="connsiteY32" fmla="*/ 1046395 h 1058037"/>
                <a:gd name="connsiteX33" fmla="*/ 2236922 w 3828081"/>
                <a:gd name="connsiteY33" fmla="*/ 1046395 h 1058037"/>
                <a:gd name="connsiteX34" fmla="*/ 2324746 w 3828081"/>
                <a:gd name="connsiteY34" fmla="*/ 968904 h 1058037"/>
                <a:gd name="connsiteX35" fmla="*/ 2402237 w 3828081"/>
                <a:gd name="connsiteY35" fmla="*/ 782924 h 1058037"/>
                <a:gd name="connsiteX36" fmla="*/ 2459064 w 3828081"/>
                <a:gd name="connsiteY36" fmla="*/ 555615 h 1058037"/>
                <a:gd name="connsiteX37" fmla="*/ 2500393 w 3828081"/>
                <a:gd name="connsiteY37" fmla="*/ 230151 h 1058037"/>
                <a:gd name="connsiteX38" fmla="*/ 2536556 w 3828081"/>
                <a:gd name="connsiteY38" fmla="*/ 8009 h 1058037"/>
                <a:gd name="connsiteX39" fmla="*/ 2583051 w 3828081"/>
                <a:gd name="connsiteY39" fmla="*/ 100999 h 1058037"/>
                <a:gd name="connsiteX40" fmla="*/ 2624380 w 3828081"/>
                <a:gd name="connsiteY40" fmla="*/ 483290 h 1058037"/>
                <a:gd name="connsiteX41" fmla="*/ 2701871 w 3828081"/>
                <a:gd name="connsiteY41" fmla="*/ 870748 h 1058037"/>
                <a:gd name="connsiteX42" fmla="*/ 2924014 w 3828081"/>
                <a:gd name="connsiteY42" fmla="*/ 1041229 h 1058037"/>
                <a:gd name="connsiteX43" fmla="*/ 3161654 w 3828081"/>
                <a:gd name="connsiteY43" fmla="*/ 1041229 h 1058037"/>
                <a:gd name="connsiteX44" fmla="*/ 3326970 w 3828081"/>
                <a:gd name="connsiteY44" fmla="*/ 948239 h 1058037"/>
                <a:gd name="connsiteX45" fmla="*/ 3435458 w 3828081"/>
                <a:gd name="connsiteY45" fmla="*/ 519453 h 1058037"/>
                <a:gd name="connsiteX46" fmla="*/ 3528447 w 3828081"/>
                <a:gd name="connsiteY46" fmla="*/ 8009 h 1058037"/>
                <a:gd name="connsiteX47" fmla="*/ 3590441 w 3828081"/>
                <a:gd name="connsiteY47" fmla="*/ 255982 h 1058037"/>
                <a:gd name="connsiteX48" fmla="*/ 3652434 w 3828081"/>
                <a:gd name="connsiteY48" fmla="*/ 576280 h 1058037"/>
                <a:gd name="connsiteX49" fmla="*/ 3740258 w 3828081"/>
                <a:gd name="connsiteY49" fmla="*/ 596944 h 1058037"/>
                <a:gd name="connsiteX50" fmla="*/ 3766089 w 3828081"/>
                <a:gd name="connsiteY50" fmla="*/ 472958 h 1058037"/>
                <a:gd name="connsiteX51" fmla="*/ 3797086 w 3828081"/>
                <a:gd name="connsiteY51" fmla="*/ 276646 h 1058037"/>
                <a:gd name="connsiteX52" fmla="*/ 3828081 w 3828081"/>
                <a:gd name="connsiteY52" fmla="*/ 178490 h 1058037"/>
                <a:gd name="connsiteX0" fmla="*/ 0 w 3828081"/>
                <a:gd name="connsiteY0" fmla="*/ 622775 h 1058037"/>
                <a:gd name="connsiteX1" fmla="*/ 206644 w 3828081"/>
                <a:gd name="connsiteY1" fmla="*/ 850083 h 1058037"/>
                <a:gd name="connsiteX2" fmla="*/ 309966 w 3828081"/>
                <a:gd name="connsiteY2" fmla="*/ 917243 h 1058037"/>
                <a:gd name="connsiteX3" fmla="*/ 382292 w 3828081"/>
                <a:gd name="connsiteY3" fmla="*/ 927575 h 1058037"/>
                <a:gd name="connsiteX4" fmla="*/ 433953 w 3828081"/>
                <a:gd name="connsiteY4" fmla="*/ 896578 h 1058037"/>
                <a:gd name="connsiteX5" fmla="*/ 490780 w 3828081"/>
                <a:gd name="connsiteY5" fmla="*/ 653771 h 1058037"/>
                <a:gd name="connsiteX6" fmla="*/ 511444 w 3828081"/>
                <a:gd name="connsiteY6" fmla="*/ 245649 h 1058037"/>
                <a:gd name="connsiteX7" fmla="*/ 537275 w 3828081"/>
                <a:gd name="connsiteY7" fmla="*/ 8009 h 1058037"/>
                <a:gd name="connsiteX8" fmla="*/ 568271 w 3828081"/>
                <a:gd name="connsiteY8" fmla="*/ 292144 h 1058037"/>
                <a:gd name="connsiteX9" fmla="*/ 599268 w 3828081"/>
                <a:gd name="connsiteY9" fmla="*/ 596944 h 1058037"/>
                <a:gd name="connsiteX10" fmla="*/ 645763 w 3828081"/>
                <a:gd name="connsiteY10" fmla="*/ 813921 h 1058037"/>
                <a:gd name="connsiteX11" fmla="*/ 743919 w 3828081"/>
                <a:gd name="connsiteY11" fmla="*/ 989568 h 1058037"/>
                <a:gd name="connsiteX12" fmla="*/ 842075 w 3828081"/>
                <a:gd name="connsiteY12" fmla="*/ 1036063 h 1058037"/>
                <a:gd name="connsiteX13" fmla="*/ 981559 w 3828081"/>
                <a:gd name="connsiteY13" fmla="*/ 1051561 h 1058037"/>
                <a:gd name="connsiteX14" fmla="*/ 1084881 w 3828081"/>
                <a:gd name="connsiteY14" fmla="*/ 943073 h 1058037"/>
                <a:gd name="connsiteX15" fmla="*/ 1131376 w 3828081"/>
                <a:gd name="connsiteY15" fmla="*/ 731263 h 1058037"/>
                <a:gd name="connsiteX16" fmla="*/ 1172705 w 3828081"/>
                <a:gd name="connsiteY16" fmla="*/ 147493 h 1058037"/>
                <a:gd name="connsiteX17" fmla="*/ 1188203 w 3828081"/>
                <a:gd name="connsiteY17" fmla="*/ 8009 h 1058037"/>
                <a:gd name="connsiteX18" fmla="*/ 1219200 w 3828081"/>
                <a:gd name="connsiteY18" fmla="*/ 317975 h 1058037"/>
                <a:gd name="connsiteX19" fmla="*/ 1255363 w 3828081"/>
                <a:gd name="connsiteY19" fmla="*/ 643439 h 1058037"/>
                <a:gd name="connsiteX20" fmla="*/ 1317356 w 3828081"/>
                <a:gd name="connsiteY20" fmla="*/ 844917 h 1058037"/>
                <a:gd name="connsiteX21" fmla="*/ 1379349 w 3828081"/>
                <a:gd name="connsiteY21" fmla="*/ 979236 h 1058037"/>
                <a:gd name="connsiteX22" fmla="*/ 1472339 w 3828081"/>
                <a:gd name="connsiteY22" fmla="*/ 999900 h 1058037"/>
                <a:gd name="connsiteX23" fmla="*/ 1549831 w 3828081"/>
                <a:gd name="connsiteY23" fmla="*/ 953405 h 1058037"/>
                <a:gd name="connsiteX24" fmla="*/ 1606658 w 3828081"/>
                <a:gd name="connsiteY24" fmla="*/ 777758 h 1058037"/>
                <a:gd name="connsiteX25" fmla="*/ 1647986 w 3828081"/>
                <a:gd name="connsiteY25" fmla="*/ 540117 h 1058037"/>
                <a:gd name="connsiteX26" fmla="*/ 1673817 w 3828081"/>
                <a:gd name="connsiteY26" fmla="*/ 224985 h 1058037"/>
                <a:gd name="connsiteX27" fmla="*/ 1689315 w 3828081"/>
                <a:gd name="connsiteY27" fmla="*/ 13175 h 1058037"/>
                <a:gd name="connsiteX28" fmla="*/ 1725478 w 3828081"/>
                <a:gd name="connsiteY28" fmla="*/ 266314 h 1058037"/>
                <a:gd name="connsiteX29" fmla="*/ 1761641 w 3828081"/>
                <a:gd name="connsiteY29" fmla="*/ 617609 h 1058037"/>
                <a:gd name="connsiteX30" fmla="*/ 1844298 w 3828081"/>
                <a:gd name="connsiteY30" fmla="*/ 870748 h 1058037"/>
                <a:gd name="connsiteX31" fmla="*/ 1963119 w 3828081"/>
                <a:gd name="connsiteY31" fmla="*/ 989568 h 1058037"/>
                <a:gd name="connsiteX32" fmla="*/ 2128434 w 3828081"/>
                <a:gd name="connsiteY32" fmla="*/ 1046395 h 1058037"/>
                <a:gd name="connsiteX33" fmla="*/ 2236922 w 3828081"/>
                <a:gd name="connsiteY33" fmla="*/ 1046395 h 1058037"/>
                <a:gd name="connsiteX34" fmla="*/ 2324746 w 3828081"/>
                <a:gd name="connsiteY34" fmla="*/ 968904 h 1058037"/>
                <a:gd name="connsiteX35" fmla="*/ 2402237 w 3828081"/>
                <a:gd name="connsiteY35" fmla="*/ 782924 h 1058037"/>
                <a:gd name="connsiteX36" fmla="*/ 2459064 w 3828081"/>
                <a:gd name="connsiteY36" fmla="*/ 555615 h 1058037"/>
                <a:gd name="connsiteX37" fmla="*/ 2500393 w 3828081"/>
                <a:gd name="connsiteY37" fmla="*/ 230151 h 1058037"/>
                <a:gd name="connsiteX38" fmla="*/ 2536556 w 3828081"/>
                <a:gd name="connsiteY38" fmla="*/ 8009 h 1058037"/>
                <a:gd name="connsiteX39" fmla="*/ 2583051 w 3828081"/>
                <a:gd name="connsiteY39" fmla="*/ 100999 h 1058037"/>
                <a:gd name="connsiteX40" fmla="*/ 2624380 w 3828081"/>
                <a:gd name="connsiteY40" fmla="*/ 483290 h 1058037"/>
                <a:gd name="connsiteX41" fmla="*/ 2701871 w 3828081"/>
                <a:gd name="connsiteY41" fmla="*/ 870748 h 1058037"/>
                <a:gd name="connsiteX42" fmla="*/ 2924014 w 3828081"/>
                <a:gd name="connsiteY42" fmla="*/ 1041229 h 1058037"/>
                <a:gd name="connsiteX43" fmla="*/ 3161654 w 3828081"/>
                <a:gd name="connsiteY43" fmla="*/ 1041229 h 1058037"/>
                <a:gd name="connsiteX44" fmla="*/ 3326970 w 3828081"/>
                <a:gd name="connsiteY44" fmla="*/ 948239 h 1058037"/>
                <a:gd name="connsiteX45" fmla="*/ 3435458 w 3828081"/>
                <a:gd name="connsiteY45" fmla="*/ 519453 h 1058037"/>
                <a:gd name="connsiteX46" fmla="*/ 3528447 w 3828081"/>
                <a:gd name="connsiteY46" fmla="*/ 8009 h 1058037"/>
                <a:gd name="connsiteX47" fmla="*/ 3590441 w 3828081"/>
                <a:gd name="connsiteY47" fmla="*/ 255982 h 1058037"/>
                <a:gd name="connsiteX48" fmla="*/ 3652434 w 3828081"/>
                <a:gd name="connsiteY48" fmla="*/ 576280 h 1058037"/>
                <a:gd name="connsiteX49" fmla="*/ 3740258 w 3828081"/>
                <a:gd name="connsiteY49" fmla="*/ 596944 h 1058037"/>
                <a:gd name="connsiteX50" fmla="*/ 3802252 w 3828081"/>
                <a:gd name="connsiteY50" fmla="*/ 421297 h 1058037"/>
                <a:gd name="connsiteX51" fmla="*/ 3797086 w 3828081"/>
                <a:gd name="connsiteY51" fmla="*/ 276646 h 1058037"/>
                <a:gd name="connsiteX52" fmla="*/ 3828081 w 3828081"/>
                <a:gd name="connsiteY52" fmla="*/ 178490 h 1058037"/>
                <a:gd name="connsiteX0" fmla="*/ 0 w 3864255"/>
                <a:gd name="connsiteY0" fmla="*/ 622775 h 1058037"/>
                <a:gd name="connsiteX1" fmla="*/ 206644 w 3864255"/>
                <a:gd name="connsiteY1" fmla="*/ 850083 h 1058037"/>
                <a:gd name="connsiteX2" fmla="*/ 309966 w 3864255"/>
                <a:gd name="connsiteY2" fmla="*/ 917243 h 1058037"/>
                <a:gd name="connsiteX3" fmla="*/ 382292 w 3864255"/>
                <a:gd name="connsiteY3" fmla="*/ 927575 h 1058037"/>
                <a:gd name="connsiteX4" fmla="*/ 433953 w 3864255"/>
                <a:gd name="connsiteY4" fmla="*/ 896578 h 1058037"/>
                <a:gd name="connsiteX5" fmla="*/ 490780 w 3864255"/>
                <a:gd name="connsiteY5" fmla="*/ 653771 h 1058037"/>
                <a:gd name="connsiteX6" fmla="*/ 511444 w 3864255"/>
                <a:gd name="connsiteY6" fmla="*/ 245649 h 1058037"/>
                <a:gd name="connsiteX7" fmla="*/ 537275 w 3864255"/>
                <a:gd name="connsiteY7" fmla="*/ 8009 h 1058037"/>
                <a:gd name="connsiteX8" fmla="*/ 568271 w 3864255"/>
                <a:gd name="connsiteY8" fmla="*/ 292144 h 1058037"/>
                <a:gd name="connsiteX9" fmla="*/ 599268 w 3864255"/>
                <a:gd name="connsiteY9" fmla="*/ 596944 h 1058037"/>
                <a:gd name="connsiteX10" fmla="*/ 645763 w 3864255"/>
                <a:gd name="connsiteY10" fmla="*/ 813921 h 1058037"/>
                <a:gd name="connsiteX11" fmla="*/ 743919 w 3864255"/>
                <a:gd name="connsiteY11" fmla="*/ 989568 h 1058037"/>
                <a:gd name="connsiteX12" fmla="*/ 842075 w 3864255"/>
                <a:gd name="connsiteY12" fmla="*/ 1036063 h 1058037"/>
                <a:gd name="connsiteX13" fmla="*/ 981559 w 3864255"/>
                <a:gd name="connsiteY13" fmla="*/ 1051561 h 1058037"/>
                <a:gd name="connsiteX14" fmla="*/ 1084881 w 3864255"/>
                <a:gd name="connsiteY14" fmla="*/ 943073 h 1058037"/>
                <a:gd name="connsiteX15" fmla="*/ 1131376 w 3864255"/>
                <a:gd name="connsiteY15" fmla="*/ 731263 h 1058037"/>
                <a:gd name="connsiteX16" fmla="*/ 1172705 w 3864255"/>
                <a:gd name="connsiteY16" fmla="*/ 147493 h 1058037"/>
                <a:gd name="connsiteX17" fmla="*/ 1188203 w 3864255"/>
                <a:gd name="connsiteY17" fmla="*/ 8009 h 1058037"/>
                <a:gd name="connsiteX18" fmla="*/ 1219200 w 3864255"/>
                <a:gd name="connsiteY18" fmla="*/ 317975 h 1058037"/>
                <a:gd name="connsiteX19" fmla="*/ 1255363 w 3864255"/>
                <a:gd name="connsiteY19" fmla="*/ 643439 h 1058037"/>
                <a:gd name="connsiteX20" fmla="*/ 1317356 w 3864255"/>
                <a:gd name="connsiteY20" fmla="*/ 844917 h 1058037"/>
                <a:gd name="connsiteX21" fmla="*/ 1379349 w 3864255"/>
                <a:gd name="connsiteY21" fmla="*/ 979236 h 1058037"/>
                <a:gd name="connsiteX22" fmla="*/ 1472339 w 3864255"/>
                <a:gd name="connsiteY22" fmla="*/ 999900 h 1058037"/>
                <a:gd name="connsiteX23" fmla="*/ 1549831 w 3864255"/>
                <a:gd name="connsiteY23" fmla="*/ 953405 h 1058037"/>
                <a:gd name="connsiteX24" fmla="*/ 1606658 w 3864255"/>
                <a:gd name="connsiteY24" fmla="*/ 777758 h 1058037"/>
                <a:gd name="connsiteX25" fmla="*/ 1647986 w 3864255"/>
                <a:gd name="connsiteY25" fmla="*/ 540117 h 1058037"/>
                <a:gd name="connsiteX26" fmla="*/ 1673817 w 3864255"/>
                <a:gd name="connsiteY26" fmla="*/ 224985 h 1058037"/>
                <a:gd name="connsiteX27" fmla="*/ 1689315 w 3864255"/>
                <a:gd name="connsiteY27" fmla="*/ 13175 h 1058037"/>
                <a:gd name="connsiteX28" fmla="*/ 1725478 w 3864255"/>
                <a:gd name="connsiteY28" fmla="*/ 266314 h 1058037"/>
                <a:gd name="connsiteX29" fmla="*/ 1761641 w 3864255"/>
                <a:gd name="connsiteY29" fmla="*/ 617609 h 1058037"/>
                <a:gd name="connsiteX30" fmla="*/ 1844298 w 3864255"/>
                <a:gd name="connsiteY30" fmla="*/ 870748 h 1058037"/>
                <a:gd name="connsiteX31" fmla="*/ 1963119 w 3864255"/>
                <a:gd name="connsiteY31" fmla="*/ 989568 h 1058037"/>
                <a:gd name="connsiteX32" fmla="*/ 2128434 w 3864255"/>
                <a:gd name="connsiteY32" fmla="*/ 1046395 h 1058037"/>
                <a:gd name="connsiteX33" fmla="*/ 2236922 w 3864255"/>
                <a:gd name="connsiteY33" fmla="*/ 1046395 h 1058037"/>
                <a:gd name="connsiteX34" fmla="*/ 2324746 w 3864255"/>
                <a:gd name="connsiteY34" fmla="*/ 968904 h 1058037"/>
                <a:gd name="connsiteX35" fmla="*/ 2402237 w 3864255"/>
                <a:gd name="connsiteY35" fmla="*/ 782924 h 1058037"/>
                <a:gd name="connsiteX36" fmla="*/ 2459064 w 3864255"/>
                <a:gd name="connsiteY36" fmla="*/ 555615 h 1058037"/>
                <a:gd name="connsiteX37" fmla="*/ 2500393 w 3864255"/>
                <a:gd name="connsiteY37" fmla="*/ 230151 h 1058037"/>
                <a:gd name="connsiteX38" fmla="*/ 2536556 w 3864255"/>
                <a:gd name="connsiteY38" fmla="*/ 8009 h 1058037"/>
                <a:gd name="connsiteX39" fmla="*/ 2583051 w 3864255"/>
                <a:gd name="connsiteY39" fmla="*/ 100999 h 1058037"/>
                <a:gd name="connsiteX40" fmla="*/ 2624380 w 3864255"/>
                <a:gd name="connsiteY40" fmla="*/ 483290 h 1058037"/>
                <a:gd name="connsiteX41" fmla="*/ 2701871 w 3864255"/>
                <a:gd name="connsiteY41" fmla="*/ 870748 h 1058037"/>
                <a:gd name="connsiteX42" fmla="*/ 2924014 w 3864255"/>
                <a:gd name="connsiteY42" fmla="*/ 1041229 h 1058037"/>
                <a:gd name="connsiteX43" fmla="*/ 3161654 w 3864255"/>
                <a:gd name="connsiteY43" fmla="*/ 1041229 h 1058037"/>
                <a:gd name="connsiteX44" fmla="*/ 3326970 w 3864255"/>
                <a:gd name="connsiteY44" fmla="*/ 948239 h 1058037"/>
                <a:gd name="connsiteX45" fmla="*/ 3435458 w 3864255"/>
                <a:gd name="connsiteY45" fmla="*/ 519453 h 1058037"/>
                <a:gd name="connsiteX46" fmla="*/ 3528447 w 3864255"/>
                <a:gd name="connsiteY46" fmla="*/ 8009 h 1058037"/>
                <a:gd name="connsiteX47" fmla="*/ 3590441 w 3864255"/>
                <a:gd name="connsiteY47" fmla="*/ 255982 h 1058037"/>
                <a:gd name="connsiteX48" fmla="*/ 3652434 w 3864255"/>
                <a:gd name="connsiteY48" fmla="*/ 576280 h 1058037"/>
                <a:gd name="connsiteX49" fmla="*/ 3740258 w 3864255"/>
                <a:gd name="connsiteY49" fmla="*/ 596944 h 1058037"/>
                <a:gd name="connsiteX50" fmla="*/ 3802252 w 3864255"/>
                <a:gd name="connsiteY50" fmla="*/ 421297 h 1058037"/>
                <a:gd name="connsiteX51" fmla="*/ 3864245 w 3864255"/>
                <a:gd name="connsiteY51" fmla="*/ 13175 h 1058037"/>
                <a:gd name="connsiteX52" fmla="*/ 3797086 w 3864255"/>
                <a:gd name="connsiteY52" fmla="*/ 276646 h 1058037"/>
                <a:gd name="connsiteX53" fmla="*/ 3828081 w 3864255"/>
                <a:gd name="connsiteY53" fmla="*/ 178490 h 1058037"/>
                <a:gd name="connsiteX0" fmla="*/ 0 w 3983516"/>
                <a:gd name="connsiteY0" fmla="*/ 622775 h 1058037"/>
                <a:gd name="connsiteX1" fmla="*/ 206644 w 3983516"/>
                <a:gd name="connsiteY1" fmla="*/ 850083 h 1058037"/>
                <a:gd name="connsiteX2" fmla="*/ 309966 w 3983516"/>
                <a:gd name="connsiteY2" fmla="*/ 917243 h 1058037"/>
                <a:gd name="connsiteX3" fmla="*/ 382292 w 3983516"/>
                <a:gd name="connsiteY3" fmla="*/ 927575 h 1058037"/>
                <a:gd name="connsiteX4" fmla="*/ 433953 w 3983516"/>
                <a:gd name="connsiteY4" fmla="*/ 896578 h 1058037"/>
                <a:gd name="connsiteX5" fmla="*/ 490780 w 3983516"/>
                <a:gd name="connsiteY5" fmla="*/ 653771 h 1058037"/>
                <a:gd name="connsiteX6" fmla="*/ 511444 w 3983516"/>
                <a:gd name="connsiteY6" fmla="*/ 245649 h 1058037"/>
                <a:gd name="connsiteX7" fmla="*/ 537275 w 3983516"/>
                <a:gd name="connsiteY7" fmla="*/ 8009 h 1058037"/>
                <a:gd name="connsiteX8" fmla="*/ 568271 w 3983516"/>
                <a:gd name="connsiteY8" fmla="*/ 292144 h 1058037"/>
                <a:gd name="connsiteX9" fmla="*/ 599268 w 3983516"/>
                <a:gd name="connsiteY9" fmla="*/ 596944 h 1058037"/>
                <a:gd name="connsiteX10" fmla="*/ 645763 w 3983516"/>
                <a:gd name="connsiteY10" fmla="*/ 813921 h 1058037"/>
                <a:gd name="connsiteX11" fmla="*/ 743919 w 3983516"/>
                <a:gd name="connsiteY11" fmla="*/ 989568 h 1058037"/>
                <a:gd name="connsiteX12" fmla="*/ 842075 w 3983516"/>
                <a:gd name="connsiteY12" fmla="*/ 1036063 h 1058037"/>
                <a:gd name="connsiteX13" fmla="*/ 981559 w 3983516"/>
                <a:gd name="connsiteY13" fmla="*/ 1051561 h 1058037"/>
                <a:gd name="connsiteX14" fmla="*/ 1084881 w 3983516"/>
                <a:gd name="connsiteY14" fmla="*/ 943073 h 1058037"/>
                <a:gd name="connsiteX15" fmla="*/ 1131376 w 3983516"/>
                <a:gd name="connsiteY15" fmla="*/ 731263 h 1058037"/>
                <a:gd name="connsiteX16" fmla="*/ 1172705 w 3983516"/>
                <a:gd name="connsiteY16" fmla="*/ 147493 h 1058037"/>
                <a:gd name="connsiteX17" fmla="*/ 1188203 w 3983516"/>
                <a:gd name="connsiteY17" fmla="*/ 8009 h 1058037"/>
                <a:gd name="connsiteX18" fmla="*/ 1219200 w 3983516"/>
                <a:gd name="connsiteY18" fmla="*/ 317975 h 1058037"/>
                <a:gd name="connsiteX19" fmla="*/ 1255363 w 3983516"/>
                <a:gd name="connsiteY19" fmla="*/ 643439 h 1058037"/>
                <a:gd name="connsiteX20" fmla="*/ 1317356 w 3983516"/>
                <a:gd name="connsiteY20" fmla="*/ 844917 h 1058037"/>
                <a:gd name="connsiteX21" fmla="*/ 1379349 w 3983516"/>
                <a:gd name="connsiteY21" fmla="*/ 979236 h 1058037"/>
                <a:gd name="connsiteX22" fmla="*/ 1472339 w 3983516"/>
                <a:gd name="connsiteY22" fmla="*/ 999900 h 1058037"/>
                <a:gd name="connsiteX23" fmla="*/ 1549831 w 3983516"/>
                <a:gd name="connsiteY23" fmla="*/ 953405 h 1058037"/>
                <a:gd name="connsiteX24" fmla="*/ 1606658 w 3983516"/>
                <a:gd name="connsiteY24" fmla="*/ 777758 h 1058037"/>
                <a:gd name="connsiteX25" fmla="*/ 1647986 w 3983516"/>
                <a:gd name="connsiteY25" fmla="*/ 540117 h 1058037"/>
                <a:gd name="connsiteX26" fmla="*/ 1673817 w 3983516"/>
                <a:gd name="connsiteY26" fmla="*/ 224985 h 1058037"/>
                <a:gd name="connsiteX27" fmla="*/ 1689315 w 3983516"/>
                <a:gd name="connsiteY27" fmla="*/ 13175 h 1058037"/>
                <a:gd name="connsiteX28" fmla="*/ 1725478 w 3983516"/>
                <a:gd name="connsiteY28" fmla="*/ 266314 h 1058037"/>
                <a:gd name="connsiteX29" fmla="*/ 1761641 w 3983516"/>
                <a:gd name="connsiteY29" fmla="*/ 617609 h 1058037"/>
                <a:gd name="connsiteX30" fmla="*/ 1844298 w 3983516"/>
                <a:gd name="connsiteY30" fmla="*/ 870748 h 1058037"/>
                <a:gd name="connsiteX31" fmla="*/ 1963119 w 3983516"/>
                <a:gd name="connsiteY31" fmla="*/ 989568 h 1058037"/>
                <a:gd name="connsiteX32" fmla="*/ 2128434 w 3983516"/>
                <a:gd name="connsiteY32" fmla="*/ 1046395 h 1058037"/>
                <a:gd name="connsiteX33" fmla="*/ 2236922 w 3983516"/>
                <a:gd name="connsiteY33" fmla="*/ 1046395 h 1058037"/>
                <a:gd name="connsiteX34" fmla="*/ 2324746 w 3983516"/>
                <a:gd name="connsiteY34" fmla="*/ 968904 h 1058037"/>
                <a:gd name="connsiteX35" fmla="*/ 2402237 w 3983516"/>
                <a:gd name="connsiteY35" fmla="*/ 782924 h 1058037"/>
                <a:gd name="connsiteX36" fmla="*/ 2459064 w 3983516"/>
                <a:gd name="connsiteY36" fmla="*/ 555615 h 1058037"/>
                <a:gd name="connsiteX37" fmla="*/ 2500393 w 3983516"/>
                <a:gd name="connsiteY37" fmla="*/ 230151 h 1058037"/>
                <a:gd name="connsiteX38" fmla="*/ 2536556 w 3983516"/>
                <a:gd name="connsiteY38" fmla="*/ 8009 h 1058037"/>
                <a:gd name="connsiteX39" fmla="*/ 2583051 w 3983516"/>
                <a:gd name="connsiteY39" fmla="*/ 100999 h 1058037"/>
                <a:gd name="connsiteX40" fmla="*/ 2624380 w 3983516"/>
                <a:gd name="connsiteY40" fmla="*/ 483290 h 1058037"/>
                <a:gd name="connsiteX41" fmla="*/ 2701871 w 3983516"/>
                <a:gd name="connsiteY41" fmla="*/ 870748 h 1058037"/>
                <a:gd name="connsiteX42" fmla="*/ 2924014 w 3983516"/>
                <a:gd name="connsiteY42" fmla="*/ 1041229 h 1058037"/>
                <a:gd name="connsiteX43" fmla="*/ 3161654 w 3983516"/>
                <a:gd name="connsiteY43" fmla="*/ 1041229 h 1058037"/>
                <a:gd name="connsiteX44" fmla="*/ 3326970 w 3983516"/>
                <a:gd name="connsiteY44" fmla="*/ 948239 h 1058037"/>
                <a:gd name="connsiteX45" fmla="*/ 3435458 w 3983516"/>
                <a:gd name="connsiteY45" fmla="*/ 519453 h 1058037"/>
                <a:gd name="connsiteX46" fmla="*/ 3528447 w 3983516"/>
                <a:gd name="connsiteY46" fmla="*/ 8009 h 1058037"/>
                <a:gd name="connsiteX47" fmla="*/ 3590441 w 3983516"/>
                <a:gd name="connsiteY47" fmla="*/ 255982 h 1058037"/>
                <a:gd name="connsiteX48" fmla="*/ 3652434 w 3983516"/>
                <a:gd name="connsiteY48" fmla="*/ 576280 h 1058037"/>
                <a:gd name="connsiteX49" fmla="*/ 3740258 w 3983516"/>
                <a:gd name="connsiteY49" fmla="*/ 596944 h 1058037"/>
                <a:gd name="connsiteX50" fmla="*/ 3802252 w 3983516"/>
                <a:gd name="connsiteY50" fmla="*/ 421297 h 1058037"/>
                <a:gd name="connsiteX51" fmla="*/ 3864245 w 3983516"/>
                <a:gd name="connsiteY51" fmla="*/ 13175 h 1058037"/>
                <a:gd name="connsiteX52" fmla="*/ 3983065 w 3983516"/>
                <a:gd name="connsiteY52" fmla="*/ 343805 h 1058037"/>
                <a:gd name="connsiteX53" fmla="*/ 3828081 w 3983516"/>
                <a:gd name="connsiteY53" fmla="*/ 178490 h 1058037"/>
                <a:gd name="connsiteX0" fmla="*/ 0 w 4070891"/>
                <a:gd name="connsiteY0" fmla="*/ 622775 h 1058037"/>
                <a:gd name="connsiteX1" fmla="*/ 206644 w 4070891"/>
                <a:gd name="connsiteY1" fmla="*/ 850083 h 1058037"/>
                <a:gd name="connsiteX2" fmla="*/ 309966 w 4070891"/>
                <a:gd name="connsiteY2" fmla="*/ 917243 h 1058037"/>
                <a:gd name="connsiteX3" fmla="*/ 382292 w 4070891"/>
                <a:gd name="connsiteY3" fmla="*/ 927575 h 1058037"/>
                <a:gd name="connsiteX4" fmla="*/ 433953 w 4070891"/>
                <a:gd name="connsiteY4" fmla="*/ 896578 h 1058037"/>
                <a:gd name="connsiteX5" fmla="*/ 490780 w 4070891"/>
                <a:gd name="connsiteY5" fmla="*/ 653771 h 1058037"/>
                <a:gd name="connsiteX6" fmla="*/ 511444 w 4070891"/>
                <a:gd name="connsiteY6" fmla="*/ 245649 h 1058037"/>
                <a:gd name="connsiteX7" fmla="*/ 537275 w 4070891"/>
                <a:gd name="connsiteY7" fmla="*/ 8009 h 1058037"/>
                <a:gd name="connsiteX8" fmla="*/ 568271 w 4070891"/>
                <a:gd name="connsiteY8" fmla="*/ 292144 h 1058037"/>
                <a:gd name="connsiteX9" fmla="*/ 599268 w 4070891"/>
                <a:gd name="connsiteY9" fmla="*/ 596944 h 1058037"/>
                <a:gd name="connsiteX10" fmla="*/ 645763 w 4070891"/>
                <a:gd name="connsiteY10" fmla="*/ 813921 h 1058037"/>
                <a:gd name="connsiteX11" fmla="*/ 743919 w 4070891"/>
                <a:gd name="connsiteY11" fmla="*/ 989568 h 1058037"/>
                <a:gd name="connsiteX12" fmla="*/ 842075 w 4070891"/>
                <a:gd name="connsiteY12" fmla="*/ 1036063 h 1058037"/>
                <a:gd name="connsiteX13" fmla="*/ 981559 w 4070891"/>
                <a:gd name="connsiteY13" fmla="*/ 1051561 h 1058037"/>
                <a:gd name="connsiteX14" fmla="*/ 1084881 w 4070891"/>
                <a:gd name="connsiteY14" fmla="*/ 943073 h 1058037"/>
                <a:gd name="connsiteX15" fmla="*/ 1131376 w 4070891"/>
                <a:gd name="connsiteY15" fmla="*/ 731263 h 1058037"/>
                <a:gd name="connsiteX16" fmla="*/ 1172705 w 4070891"/>
                <a:gd name="connsiteY16" fmla="*/ 147493 h 1058037"/>
                <a:gd name="connsiteX17" fmla="*/ 1188203 w 4070891"/>
                <a:gd name="connsiteY17" fmla="*/ 8009 h 1058037"/>
                <a:gd name="connsiteX18" fmla="*/ 1219200 w 4070891"/>
                <a:gd name="connsiteY18" fmla="*/ 317975 h 1058037"/>
                <a:gd name="connsiteX19" fmla="*/ 1255363 w 4070891"/>
                <a:gd name="connsiteY19" fmla="*/ 643439 h 1058037"/>
                <a:gd name="connsiteX20" fmla="*/ 1317356 w 4070891"/>
                <a:gd name="connsiteY20" fmla="*/ 844917 h 1058037"/>
                <a:gd name="connsiteX21" fmla="*/ 1379349 w 4070891"/>
                <a:gd name="connsiteY21" fmla="*/ 979236 h 1058037"/>
                <a:gd name="connsiteX22" fmla="*/ 1472339 w 4070891"/>
                <a:gd name="connsiteY22" fmla="*/ 999900 h 1058037"/>
                <a:gd name="connsiteX23" fmla="*/ 1549831 w 4070891"/>
                <a:gd name="connsiteY23" fmla="*/ 953405 h 1058037"/>
                <a:gd name="connsiteX24" fmla="*/ 1606658 w 4070891"/>
                <a:gd name="connsiteY24" fmla="*/ 777758 h 1058037"/>
                <a:gd name="connsiteX25" fmla="*/ 1647986 w 4070891"/>
                <a:gd name="connsiteY25" fmla="*/ 540117 h 1058037"/>
                <a:gd name="connsiteX26" fmla="*/ 1673817 w 4070891"/>
                <a:gd name="connsiteY26" fmla="*/ 224985 h 1058037"/>
                <a:gd name="connsiteX27" fmla="*/ 1689315 w 4070891"/>
                <a:gd name="connsiteY27" fmla="*/ 13175 h 1058037"/>
                <a:gd name="connsiteX28" fmla="*/ 1725478 w 4070891"/>
                <a:gd name="connsiteY28" fmla="*/ 266314 h 1058037"/>
                <a:gd name="connsiteX29" fmla="*/ 1761641 w 4070891"/>
                <a:gd name="connsiteY29" fmla="*/ 617609 h 1058037"/>
                <a:gd name="connsiteX30" fmla="*/ 1844298 w 4070891"/>
                <a:gd name="connsiteY30" fmla="*/ 870748 h 1058037"/>
                <a:gd name="connsiteX31" fmla="*/ 1963119 w 4070891"/>
                <a:gd name="connsiteY31" fmla="*/ 989568 h 1058037"/>
                <a:gd name="connsiteX32" fmla="*/ 2128434 w 4070891"/>
                <a:gd name="connsiteY32" fmla="*/ 1046395 h 1058037"/>
                <a:gd name="connsiteX33" fmla="*/ 2236922 w 4070891"/>
                <a:gd name="connsiteY33" fmla="*/ 1046395 h 1058037"/>
                <a:gd name="connsiteX34" fmla="*/ 2324746 w 4070891"/>
                <a:gd name="connsiteY34" fmla="*/ 968904 h 1058037"/>
                <a:gd name="connsiteX35" fmla="*/ 2402237 w 4070891"/>
                <a:gd name="connsiteY35" fmla="*/ 782924 h 1058037"/>
                <a:gd name="connsiteX36" fmla="*/ 2459064 w 4070891"/>
                <a:gd name="connsiteY36" fmla="*/ 555615 h 1058037"/>
                <a:gd name="connsiteX37" fmla="*/ 2500393 w 4070891"/>
                <a:gd name="connsiteY37" fmla="*/ 230151 h 1058037"/>
                <a:gd name="connsiteX38" fmla="*/ 2536556 w 4070891"/>
                <a:gd name="connsiteY38" fmla="*/ 8009 h 1058037"/>
                <a:gd name="connsiteX39" fmla="*/ 2583051 w 4070891"/>
                <a:gd name="connsiteY39" fmla="*/ 100999 h 1058037"/>
                <a:gd name="connsiteX40" fmla="*/ 2624380 w 4070891"/>
                <a:gd name="connsiteY40" fmla="*/ 483290 h 1058037"/>
                <a:gd name="connsiteX41" fmla="*/ 2701871 w 4070891"/>
                <a:gd name="connsiteY41" fmla="*/ 870748 h 1058037"/>
                <a:gd name="connsiteX42" fmla="*/ 2924014 w 4070891"/>
                <a:gd name="connsiteY42" fmla="*/ 1041229 h 1058037"/>
                <a:gd name="connsiteX43" fmla="*/ 3161654 w 4070891"/>
                <a:gd name="connsiteY43" fmla="*/ 1041229 h 1058037"/>
                <a:gd name="connsiteX44" fmla="*/ 3326970 w 4070891"/>
                <a:gd name="connsiteY44" fmla="*/ 948239 h 1058037"/>
                <a:gd name="connsiteX45" fmla="*/ 3435458 w 4070891"/>
                <a:gd name="connsiteY45" fmla="*/ 519453 h 1058037"/>
                <a:gd name="connsiteX46" fmla="*/ 3528447 w 4070891"/>
                <a:gd name="connsiteY46" fmla="*/ 8009 h 1058037"/>
                <a:gd name="connsiteX47" fmla="*/ 3590441 w 4070891"/>
                <a:gd name="connsiteY47" fmla="*/ 255982 h 1058037"/>
                <a:gd name="connsiteX48" fmla="*/ 3652434 w 4070891"/>
                <a:gd name="connsiteY48" fmla="*/ 576280 h 1058037"/>
                <a:gd name="connsiteX49" fmla="*/ 3740258 w 4070891"/>
                <a:gd name="connsiteY49" fmla="*/ 596944 h 1058037"/>
                <a:gd name="connsiteX50" fmla="*/ 3802252 w 4070891"/>
                <a:gd name="connsiteY50" fmla="*/ 421297 h 1058037"/>
                <a:gd name="connsiteX51" fmla="*/ 4070889 w 4070891"/>
                <a:gd name="connsiteY51" fmla="*/ 658937 h 1058037"/>
                <a:gd name="connsiteX52" fmla="*/ 3983065 w 4070891"/>
                <a:gd name="connsiteY52" fmla="*/ 343805 h 1058037"/>
                <a:gd name="connsiteX53" fmla="*/ 3828081 w 4070891"/>
                <a:gd name="connsiteY53" fmla="*/ 178490 h 1058037"/>
                <a:gd name="connsiteX0" fmla="*/ 0 w 4329193"/>
                <a:gd name="connsiteY0" fmla="*/ 622775 h 1058037"/>
                <a:gd name="connsiteX1" fmla="*/ 206644 w 4329193"/>
                <a:gd name="connsiteY1" fmla="*/ 850083 h 1058037"/>
                <a:gd name="connsiteX2" fmla="*/ 309966 w 4329193"/>
                <a:gd name="connsiteY2" fmla="*/ 917243 h 1058037"/>
                <a:gd name="connsiteX3" fmla="*/ 382292 w 4329193"/>
                <a:gd name="connsiteY3" fmla="*/ 927575 h 1058037"/>
                <a:gd name="connsiteX4" fmla="*/ 433953 w 4329193"/>
                <a:gd name="connsiteY4" fmla="*/ 896578 h 1058037"/>
                <a:gd name="connsiteX5" fmla="*/ 490780 w 4329193"/>
                <a:gd name="connsiteY5" fmla="*/ 653771 h 1058037"/>
                <a:gd name="connsiteX6" fmla="*/ 511444 w 4329193"/>
                <a:gd name="connsiteY6" fmla="*/ 245649 h 1058037"/>
                <a:gd name="connsiteX7" fmla="*/ 537275 w 4329193"/>
                <a:gd name="connsiteY7" fmla="*/ 8009 h 1058037"/>
                <a:gd name="connsiteX8" fmla="*/ 568271 w 4329193"/>
                <a:gd name="connsiteY8" fmla="*/ 292144 h 1058037"/>
                <a:gd name="connsiteX9" fmla="*/ 599268 w 4329193"/>
                <a:gd name="connsiteY9" fmla="*/ 596944 h 1058037"/>
                <a:gd name="connsiteX10" fmla="*/ 645763 w 4329193"/>
                <a:gd name="connsiteY10" fmla="*/ 813921 h 1058037"/>
                <a:gd name="connsiteX11" fmla="*/ 743919 w 4329193"/>
                <a:gd name="connsiteY11" fmla="*/ 989568 h 1058037"/>
                <a:gd name="connsiteX12" fmla="*/ 842075 w 4329193"/>
                <a:gd name="connsiteY12" fmla="*/ 1036063 h 1058037"/>
                <a:gd name="connsiteX13" fmla="*/ 981559 w 4329193"/>
                <a:gd name="connsiteY13" fmla="*/ 1051561 h 1058037"/>
                <a:gd name="connsiteX14" fmla="*/ 1084881 w 4329193"/>
                <a:gd name="connsiteY14" fmla="*/ 943073 h 1058037"/>
                <a:gd name="connsiteX15" fmla="*/ 1131376 w 4329193"/>
                <a:gd name="connsiteY15" fmla="*/ 731263 h 1058037"/>
                <a:gd name="connsiteX16" fmla="*/ 1172705 w 4329193"/>
                <a:gd name="connsiteY16" fmla="*/ 147493 h 1058037"/>
                <a:gd name="connsiteX17" fmla="*/ 1188203 w 4329193"/>
                <a:gd name="connsiteY17" fmla="*/ 8009 h 1058037"/>
                <a:gd name="connsiteX18" fmla="*/ 1219200 w 4329193"/>
                <a:gd name="connsiteY18" fmla="*/ 317975 h 1058037"/>
                <a:gd name="connsiteX19" fmla="*/ 1255363 w 4329193"/>
                <a:gd name="connsiteY19" fmla="*/ 643439 h 1058037"/>
                <a:gd name="connsiteX20" fmla="*/ 1317356 w 4329193"/>
                <a:gd name="connsiteY20" fmla="*/ 844917 h 1058037"/>
                <a:gd name="connsiteX21" fmla="*/ 1379349 w 4329193"/>
                <a:gd name="connsiteY21" fmla="*/ 979236 h 1058037"/>
                <a:gd name="connsiteX22" fmla="*/ 1472339 w 4329193"/>
                <a:gd name="connsiteY22" fmla="*/ 999900 h 1058037"/>
                <a:gd name="connsiteX23" fmla="*/ 1549831 w 4329193"/>
                <a:gd name="connsiteY23" fmla="*/ 953405 h 1058037"/>
                <a:gd name="connsiteX24" fmla="*/ 1606658 w 4329193"/>
                <a:gd name="connsiteY24" fmla="*/ 777758 h 1058037"/>
                <a:gd name="connsiteX25" fmla="*/ 1647986 w 4329193"/>
                <a:gd name="connsiteY25" fmla="*/ 540117 h 1058037"/>
                <a:gd name="connsiteX26" fmla="*/ 1673817 w 4329193"/>
                <a:gd name="connsiteY26" fmla="*/ 224985 h 1058037"/>
                <a:gd name="connsiteX27" fmla="*/ 1689315 w 4329193"/>
                <a:gd name="connsiteY27" fmla="*/ 13175 h 1058037"/>
                <a:gd name="connsiteX28" fmla="*/ 1725478 w 4329193"/>
                <a:gd name="connsiteY28" fmla="*/ 266314 h 1058037"/>
                <a:gd name="connsiteX29" fmla="*/ 1761641 w 4329193"/>
                <a:gd name="connsiteY29" fmla="*/ 617609 h 1058037"/>
                <a:gd name="connsiteX30" fmla="*/ 1844298 w 4329193"/>
                <a:gd name="connsiteY30" fmla="*/ 870748 h 1058037"/>
                <a:gd name="connsiteX31" fmla="*/ 1963119 w 4329193"/>
                <a:gd name="connsiteY31" fmla="*/ 989568 h 1058037"/>
                <a:gd name="connsiteX32" fmla="*/ 2128434 w 4329193"/>
                <a:gd name="connsiteY32" fmla="*/ 1046395 h 1058037"/>
                <a:gd name="connsiteX33" fmla="*/ 2236922 w 4329193"/>
                <a:gd name="connsiteY33" fmla="*/ 1046395 h 1058037"/>
                <a:gd name="connsiteX34" fmla="*/ 2324746 w 4329193"/>
                <a:gd name="connsiteY34" fmla="*/ 968904 h 1058037"/>
                <a:gd name="connsiteX35" fmla="*/ 2402237 w 4329193"/>
                <a:gd name="connsiteY35" fmla="*/ 782924 h 1058037"/>
                <a:gd name="connsiteX36" fmla="*/ 2459064 w 4329193"/>
                <a:gd name="connsiteY36" fmla="*/ 555615 h 1058037"/>
                <a:gd name="connsiteX37" fmla="*/ 2500393 w 4329193"/>
                <a:gd name="connsiteY37" fmla="*/ 230151 h 1058037"/>
                <a:gd name="connsiteX38" fmla="*/ 2536556 w 4329193"/>
                <a:gd name="connsiteY38" fmla="*/ 8009 h 1058037"/>
                <a:gd name="connsiteX39" fmla="*/ 2583051 w 4329193"/>
                <a:gd name="connsiteY39" fmla="*/ 100999 h 1058037"/>
                <a:gd name="connsiteX40" fmla="*/ 2624380 w 4329193"/>
                <a:gd name="connsiteY40" fmla="*/ 483290 h 1058037"/>
                <a:gd name="connsiteX41" fmla="*/ 2701871 w 4329193"/>
                <a:gd name="connsiteY41" fmla="*/ 870748 h 1058037"/>
                <a:gd name="connsiteX42" fmla="*/ 2924014 w 4329193"/>
                <a:gd name="connsiteY42" fmla="*/ 1041229 h 1058037"/>
                <a:gd name="connsiteX43" fmla="*/ 3161654 w 4329193"/>
                <a:gd name="connsiteY43" fmla="*/ 1041229 h 1058037"/>
                <a:gd name="connsiteX44" fmla="*/ 3326970 w 4329193"/>
                <a:gd name="connsiteY44" fmla="*/ 948239 h 1058037"/>
                <a:gd name="connsiteX45" fmla="*/ 3435458 w 4329193"/>
                <a:gd name="connsiteY45" fmla="*/ 519453 h 1058037"/>
                <a:gd name="connsiteX46" fmla="*/ 3528447 w 4329193"/>
                <a:gd name="connsiteY46" fmla="*/ 8009 h 1058037"/>
                <a:gd name="connsiteX47" fmla="*/ 3590441 w 4329193"/>
                <a:gd name="connsiteY47" fmla="*/ 255982 h 1058037"/>
                <a:gd name="connsiteX48" fmla="*/ 3652434 w 4329193"/>
                <a:gd name="connsiteY48" fmla="*/ 576280 h 1058037"/>
                <a:gd name="connsiteX49" fmla="*/ 3740258 w 4329193"/>
                <a:gd name="connsiteY49" fmla="*/ 596944 h 1058037"/>
                <a:gd name="connsiteX50" fmla="*/ 3802252 w 4329193"/>
                <a:gd name="connsiteY50" fmla="*/ 421297 h 1058037"/>
                <a:gd name="connsiteX51" fmla="*/ 4070889 w 4329193"/>
                <a:gd name="connsiteY51" fmla="*/ 658937 h 1058037"/>
                <a:gd name="connsiteX52" fmla="*/ 3983065 w 4329193"/>
                <a:gd name="connsiteY52" fmla="*/ 343805 h 1058037"/>
                <a:gd name="connsiteX53" fmla="*/ 4329193 w 4329193"/>
                <a:gd name="connsiteY53" fmla="*/ 199154 h 1058037"/>
                <a:gd name="connsiteX0" fmla="*/ 0 w 4329193"/>
                <a:gd name="connsiteY0" fmla="*/ 622775 h 1058037"/>
                <a:gd name="connsiteX1" fmla="*/ 206644 w 4329193"/>
                <a:gd name="connsiteY1" fmla="*/ 850083 h 1058037"/>
                <a:gd name="connsiteX2" fmla="*/ 309966 w 4329193"/>
                <a:gd name="connsiteY2" fmla="*/ 917243 h 1058037"/>
                <a:gd name="connsiteX3" fmla="*/ 382292 w 4329193"/>
                <a:gd name="connsiteY3" fmla="*/ 927575 h 1058037"/>
                <a:gd name="connsiteX4" fmla="*/ 433953 w 4329193"/>
                <a:gd name="connsiteY4" fmla="*/ 896578 h 1058037"/>
                <a:gd name="connsiteX5" fmla="*/ 490780 w 4329193"/>
                <a:gd name="connsiteY5" fmla="*/ 653771 h 1058037"/>
                <a:gd name="connsiteX6" fmla="*/ 511444 w 4329193"/>
                <a:gd name="connsiteY6" fmla="*/ 245649 h 1058037"/>
                <a:gd name="connsiteX7" fmla="*/ 537275 w 4329193"/>
                <a:gd name="connsiteY7" fmla="*/ 8009 h 1058037"/>
                <a:gd name="connsiteX8" fmla="*/ 568271 w 4329193"/>
                <a:gd name="connsiteY8" fmla="*/ 292144 h 1058037"/>
                <a:gd name="connsiteX9" fmla="*/ 599268 w 4329193"/>
                <a:gd name="connsiteY9" fmla="*/ 596944 h 1058037"/>
                <a:gd name="connsiteX10" fmla="*/ 645763 w 4329193"/>
                <a:gd name="connsiteY10" fmla="*/ 813921 h 1058037"/>
                <a:gd name="connsiteX11" fmla="*/ 743919 w 4329193"/>
                <a:gd name="connsiteY11" fmla="*/ 989568 h 1058037"/>
                <a:gd name="connsiteX12" fmla="*/ 842075 w 4329193"/>
                <a:gd name="connsiteY12" fmla="*/ 1036063 h 1058037"/>
                <a:gd name="connsiteX13" fmla="*/ 981559 w 4329193"/>
                <a:gd name="connsiteY13" fmla="*/ 1051561 h 1058037"/>
                <a:gd name="connsiteX14" fmla="*/ 1084881 w 4329193"/>
                <a:gd name="connsiteY14" fmla="*/ 943073 h 1058037"/>
                <a:gd name="connsiteX15" fmla="*/ 1131376 w 4329193"/>
                <a:gd name="connsiteY15" fmla="*/ 731263 h 1058037"/>
                <a:gd name="connsiteX16" fmla="*/ 1172705 w 4329193"/>
                <a:gd name="connsiteY16" fmla="*/ 147493 h 1058037"/>
                <a:gd name="connsiteX17" fmla="*/ 1188203 w 4329193"/>
                <a:gd name="connsiteY17" fmla="*/ 8009 h 1058037"/>
                <a:gd name="connsiteX18" fmla="*/ 1219200 w 4329193"/>
                <a:gd name="connsiteY18" fmla="*/ 317975 h 1058037"/>
                <a:gd name="connsiteX19" fmla="*/ 1255363 w 4329193"/>
                <a:gd name="connsiteY19" fmla="*/ 643439 h 1058037"/>
                <a:gd name="connsiteX20" fmla="*/ 1317356 w 4329193"/>
                <a:gd name="connsiteY20" fmla="*/ 844917 h 1058037"/>
                <a:gd name="connsiteX21" fmla="*/ 1379349 w 4329193"/>
                <a:gd name="connsiteY21" fmla="*/ 979236 h 1058037"/>
                <a:gd name="connsiteX22" fmla="*/ 1472339 w 4329193"/>
                <a:gd name="connsiteY22" fmla="*/ 999900 h 1058037"/>
                <a:gd name="connsiteX23" fmla="*/ 1549831 w 4329193"/>
                <a:gd name="connsiteY23" fmla="*/ 953405 h 1058037"/>
                <a:gd name="connsiteX24" fmla="*/ 1606658 w 4329193"/>
                <a:gd name="connsiteY24" fmla="*/ 777758 h 1058037"/>
                <a:gd name="connsiteX25" fmla="*/ 1647986 w 4329193"/>
                <a:gd name="connsiteY25" fmla="*/ 540117 h 1058037"/>
                <a:gd name="connsiteX26" fmla="*/ 1673817 w 4329193"/>
                <a:gd name="connsiteY26" fmla="*/ 224985 h 1058037"/>
                <a:gd name="connsiteX27" fmla="*/ 1689315 w 4329193"/>
                <a:gd name="connsiteY27" fmla="*/ 13175 h 1058037"/>
                <a:gd name="connsiteX28" fmla="*/ 1725478 w 4329193"/>
                <a:gd name="connsiteY28" fmla="*/ 266314 h 1058037"/>
                <a:gd name="connsiteX29" fmla="*/ 1761641 w 4329193"/>
                <a:gd name="connsiteY29" fmla="*/ 617609 h 1058037"/>
                <a:gd name="connsiteX30" fmla="*/ 1844298 w 4329193"/>
                <a:gd name="connsiteY30" fmla="*/ 870748 h 1058037"/>
                <a:gd name="connsiteX31" fmla="*/ 1963119 w 4329193"/>
                <a:gd name="connsiteY31" fmla="*/ 989568 h 1058037"/>
                <a:gd name="connsiteX32" fmla="*/ 2128434 w 4329193"/>
                <a:gd name="connsiteY32" fmla="*/ 1046395 h 1058037"/>
                <a:gd name="connsiteX33" fmla="*/ 2236922 w 4329193"/>
                <a:gd name="connsiteY33" fmla="*/ 1046395 h 1058037"/>
                <a:gd name="connsiteX34" fmla="*/ 2324746 w 4329193"/>
                <a:gd name="connsiteY34" fmla="*/ 968904 h 1058037"/>
                <a:gd name="connsiteX35" fmla="*/ 2402237 w 4329193"/>
                <a:gd name="connsiteY35" fmla="*/ 782924 h 1058037"/>
                <a:gd name="connsiteX36" fmla="*/ 2459064 w 4329193"/>
                <a:gd name="connsiteY36" fmla="*/ 555615 h 1058037"/>
                <a:gd name="connsiteX37" fmla="*/ 2500393 w 4329193"/>
                <a:gd name="connsiteY37" fmla="*/ 230151 h 1058037"/>
                <a:gd name="connsiteX38" fmla="*/ 2536556 w 4329193"/>
                <a:gd name="connsiteY38" fmla="*/ 8009 h 1058037"/>
                <a:gd name="connsiteX39" fmla="*/ 2583051 w 4329193"/>
                <a:gd name="connsiteY39" fmla="*/ 100999 h 1058037"/>
                <a:gd name="connsiteX40" fmla="*/ 2624380 w 4329193"/>
                <a:gd name="connsiteY40" fmla="*/ 483290 h 1058037"/>
                <a:gd name="connsiteX41" fmla="*/ 2701871 w 4329193"/>
                <a:gd name="connsiteY41" fmla="*/ 870748 h 1058037"/>
                <a:gd name="connsiteX42" fmla="*/ 2924014 w 4329193"/>
                <a:gd name="connsiteY42" fmla="*/ 1041229 h 1058037"/>
                <a:gd name="connsiteX43" fmla="*/ 3161654 w 4329193"/>
                <a:gd name="connsiteY43" fmla="*/ 1041229 h 1058037"/>
                <a:gd name="connsiteX44" fmla="*/ 3326970 w 4329193"/>
                <a:gd name="connsiteY44" fmla="*/ 948239 h 1058037"/>
                <a:gd name="connsiteX45" fmla="*/ 3435458 w 4329193"/>
                <a:gd name="connsiteY45" fmla="*/ 519453 h 1058037"/>
                <a:gd name="connsiteX46" fmla="*/ 3528447 w 4329193"/>
                <a:gd name="connsiteY46" fmla="*/ 8009 h 1058037"/>
                <a:gd name="connsiteX47" fmla="*/ 3590441 w 4329193"/>
                <a:gd name="connsiteY47" fmla="*/ 255982 h 1058037"/>
                <a:gd name="connsiteX48" fmla="*/ 3652434 w 4329193"/>
                <a:gd name="connsiteY48" fmla="*/ 576280 h 1058037"/>
                <a:gd name="connsiteX49" fmla="*/ 3740258 w 4329193"/>
                <a:gd name="connsiteY49" fmla="*/ 596944 h 1058037"/>
                <a:gd name="connsiteX50" fmla="*/ 3802252 w 4329193"/>
                <a:gd name="connsiteY50" fmla="*/ 421297 h 1058037"/>
                <a:gd name="connsiteX51" fmla="*/ 3843581 w 4329193"/>
                <a:gd name="connsiteY51" fmla="*/ 18340 h 1058037"/>
                <a:gd name="connsiteX52" fmla="*/ 3983065 w 4329193"/>
                <a:gd name="connsiteY52" fmla="*/ 343805 h 1058037"/>
                <a:gd name="connsiteX53" fmla="*/ 4329193 w 4329193"/>
                <a:gd name="connsiteY53" fmla="*/ 199154 h 1058037"/>
                <a:gd name="connsiteX0" fmla="*/ 0 w 4329193"/>
                <a:gd name="connsiteY0" fmla="*/ 622775 h 1058037"/>
                <a:gd name="connsiteX1" fmla="*/ 206644 w 4329193"/>
                <a:gd name="connsiteY1" fmla="*/ 850083 h 1058037"/>
                <a:gd name="connsiteX2" fmla="*/ 309966 w 4329193"/>
                <a:gd name="connsiteY2" fmla="*/ 917243 h 1058037"/>
                <a:gd name="connsiteX3" fmla="*/ 382292 w 4329193"/>
                <a:gd name="connsiteY3" fmla="*/ 927575 h 1058037"/>
                <a:gd name="connsiteX4" fmla="*/ 433953 w 4329193"/>
                <a:gd name="connsiteY4" fmla="*/ 896578 h 1058037"/>
                <a:gd name="connsiteX5" fmla="*/ 490780 w 4329193"/>
                <a:gd name="connsiteY5" fmla="*/ 653771 h 1058037"/>
                <a:gd name="connsiteX6" fmla="*/ 511444 w 4329193"/>
                <a:gd name="connsiteY6" fmla="*/ 245649 h 1058037"/>
                <a:gd name="connsiteX7" fmla="*/ 537275 w 4329193"/>
                <a:gd name="connsiteY7" fmla="*/ 8009 h 1058037"/>
                <a:gd name="connsiteX8" fmla="*/ 568271 w 4329193"/>
                <a:gd name="connsiteY8" fmla="*/ 292144 h 1058037"/>
                <a:gd name="connsiteX9" fmla="*/ 599268 w 4329193"/>
                <a:gd name="connsiteY9" fmla="*/ 596944 h 1058037"/>
                <a:gd name="connsiteX10" fmla="*/ 645763 w 4329193"/>
                <a:gd name="connsiteY10" fmla="*/ 813921 h 1058037"/>
                <a:gd name="connsiteX11" fmla="*/ 743919 w 4329193"/>
                <a:gd name="connsiteY11" fmla="*/ 989568 h 1058037"/>
                <a:gd name="connsiteX12" fmla="*/ 842075 w 4329193"/>
                <a:gd name="connsiteY12" fmla="*/ 1036063 h 1058037"/>
                <a:gd name="connsiteX13" fmla="*/ 981559 w 4329193"/>
                <a:gd name="connsiteY13" fmla="*/ 1051561 h 1058037"/>
                <a:gd name="connsiteX14" fmla="*/ 1084881 w 4329193"/>
                <a:gd name="connsiteY14" fmla="*/ 943073 h 1058037"/>
                <a:gd name="connsiteX15" fmla="*/ 1131376 w 4329193"/>
                <a:gd name="connsiteY15" fmla="*/ 731263 h 1058037"/>
                <a:gd name="connsiteX16" fmla="*/ 1172705 w 4329193"/>
                <a:gd name="connsiteY16" fmla="*/ 147493 h 1058037"/>
                <a:gd name="connsiteX17" fmla="*/ 1188203 w 4329193"/>
                <a:gd name="connsiteY17" fmla="*/ 8009 h 1058037"/>
                <a:gd name="connsiteX18" fmla="*/ 1219200 w 4329193"/>
                <a:gd name="connsiteY18" fmla="*/ 317975 h 1058037"/>
                <a:gd name="connsiteX19" fmla="*/ 1255363 w 4329193"/>
                <a:gd name="connsiteY19" fmla="*/ 643439 h 1058037"/>
                <a:gd name="connsiteX20" fmla="*/ 1317356 w 4329193"/>
                <a:gd name="connsiteY20" fmla="*/ 844917 h 1058037"/>
                <a:gd name="connsiteX21" fmla="*/ 1379349 w 4329193"/>
                <a:gd name="connsiteY21" fmla="*/ 979236 h 1058037"/>
                <a:gd name="connsiteX22" fmla="*/ 1472339 w 4329193"/>
                <a:gd name="connsiteY22" fmla="*/ 999900 h 1058037"/>
                <a:gd name="connsiteX23" fmla="*/ 1549831 w 4329193"/>
                <a:gd name="connsiteY23" fmla="*/ 953405 h 1058037"/>
                <a:gd name="connsiteX24" fmla="*/ 1606658 w 4329193"/>
                <a:gd name="connsiteY24" fmla="*/ 777758 h 1058037"/>
                <a:gd name="connsiteX25" fmla="*/ 1647986 w 4329193"/>
                <a:gd name="connsiteY25" fmla="*/ 540117 h 1058037"/>
                <a:gd name="connsiteX26" fmla="*/ 1673817 w 4329193"/>
                <a:gd name="connsiteY26" fmla="*/ 224985 h 1058037"/>
                <a:gd name="connsiteX27" fmla="*/ 1689315 w 4329193"/>
                <a:gd name="connsiteY27" fmla="*/ 13175 h 1058037"/>
                <a:gd name="connsiteX28" fmla="*/ 1725478 w 4329193"/>
                <a:gd name="connsiteY28" fmla="*/ 266314 h 1058037"/>
                <a:gd name="connsiteX29" fmla="*/ 1761641 w 4329193"/>
                <a:gd name="connsiteY29" fmla="*/ 617609 h 1058037"/>
                <a:gd name="connsiteX30" fmla="*/ 1844298 w 4329193"/>
                <a:gd name="connsiteY30" fmla="*/ 870748 h 1058037"/>
                <a:gd name="connsiteX31" fmla="*/ 1963119 w 4329193"/>
                <a:gd name="connsiteY31" fmla="*/ 989568 h 1058037"/>
                <a:gd name="connsiteX32" fmla="*/ 2128434 w 4329193"/>
                <a:gd name="connsiteY32" fmla="*/ 1046395 h 1058037"/>
                <a:gd name="connsiteX33" fmla="*/ 2236922 w 4329193"/>
                <a:gd name="connsiteY33" fmla="*/ 1046395 h 1058037"/>
                <a:gd name="connsiteX34" fmla="*/ 2324746 w 4329193"/>
                <a:gd name="connsiteY34" fmla="*/ 968904 h 1058037"/>
                <a:gd name="connsiteX35" fmla="*/ 2402237 w 4329193"/>
                <a:gd name="connsiteY35" fmla="*/ 782924 h 1058037"/>
                <a:gd name="connsiteX36" fmla="*/ 2459064 w 4329193"/>
                <a:gd name="connsiteY36" fmla="*/ 555615 h 1058037"/>
                <a:gd name="connsiteX37" fmla="*/ 2500393 w 4329193"/>
                <a:gd name="connsiteY37" fmla="*/ 230151 h 1058037"/>
                <a:gd name="connsiteX38" fmla="*/ 2536556 w 4329193"/>
                <a:gd name="connsiteY38" fmla="*/ 8009 h 1058037"/>
                <a:gd name="connsiteX39" fmla="*/ 2583051 w 4329193"/>
                <a:gd name="connsiteY39" fmla="*/ 100999 h 1058037"/>
                <a:gd name="connsiteX40" fmla="*/ 2624380 w 4329193"/>
                <a:gd name="connsiteY40" fmla="*/ 483290 h 1058037"/>
                <a:gd name="connsiteX41" fmla="*/ 2701871 w 4329193"/>
                <a:gd name="connsiteY41" fmla="*/ 870748 h 1058037"/>
                <a:gd name="connsiteX42" fmla="*/ 2924014 w 4329193"/>
                <a:gd name="connsiteY42" fmla="*/ 1041229 h 1058037"/>
                <a:gd name="connsiteX43" fmla="*/ 3161654 w 4329193"/>
                <a:gd name="connsiteY43" fmla="*/ 1041229 h 1058037"/>
                <a:gd name="connsiteX44" fmla="*/ 3326970 w 4329193"/>
                <a:gd name="connsiteY44" fmla="*/ 948239 h 1058037"/>
                <a:gd name="connsiteX45" fmla="*/ 3435458 w 4329193"/>
                <a:gd name="connsiteY45" fmla="*/ 519453 h 1058037"/>
                <a:gd name="connsiteX46" fmla="*/ 3528447 w 4329193"/>
                <a:gd name="connsiteY46" fmla="*/ 8009 h 1058037"/>
                <a:gd name="connsiteX47" fmla="*/ 3590441 w 4329193"/>
                <a:gd name="connsiteY47" fmla="*/ 255982 h 1058037"/>
                <a:gd name="connsiteX48" fmla="*/ 3652434 w 4329193"/>
                <a:gd name="connsiteY48" fmla="*/ 576280 h 1058037"/>
                <a:gd name="connsiteX49" fmla="*/ 3740258 w 4329193"/>
                <a:gd name="connsiteY49" fmla="*/ 596944 h 1058037"/>
                <a:gd name="connsiteX50" fmla="*/ 3802252 w 4329193"/>
                <a:gd name="connsiteY50" fmla="*/ 421297 h 1058037"/>
                <a:gd name="connsiteX51" fmla="*/ 3843581 w 4329193"/>
                <a:gd name="connsiteY51" fmla="*/ 18340 h 1058037"/>
                <a:gd name="connsiteX52" fmla="*/ 3915906 w 4329193"/>
                <a:gd name="connsiteY52" fmla="*/ 472958 h 1058037"/>
                <a:gd name="connsiteX53" fmla="*/ 4329193 w 4329193"/>
                <a:gd name="connsiteY53" fmla="*/ 199154 h 1058037"/>
                <a:gd name="connsiteX0" fmla="*/ 0 w 4148379"/>
                <a:gd name="connsiteY0" fmla="*/ 622775 h 1058037"/>
                <a:gd name="connsiteX1" fmla="*/ 206644 w 4148379"/>
                <a:gd name="connsiteY1" fmla="*/ 850083 h 1058037"/>
                <a:gd name="connsiteX2" fmla="*/ 309966 w 4148379"/>
                <a:gd name="connsiteY2" fmla="*/ 917243 h 1058037"/>
                <a:gd name="connsiteX3" fmla="*/ 382292 w 4148379"/>
                <a:gd name="connsiteY3" fmla="*/ 927575 h 1058037"/>
                <a:gd name="connsiteX4" fmla="*/ 433953 w 4148379"/>
                <a:gd name="connsiteY4" fmla="*/ 896578 h 1058037"/>
                <a:gd name="connsiteX5" fmla="*/ 490780 w 4148379"/>
                <a:gd name="connsiteY5" fmla="*/ 653771 h 1058037"/>
                <a:gd name="connsiteX6" fmla="*/ 511444 w 4148379"/>
                <a:gd name="connsiteY6" fmla="*/ 245649 h 1058037"/>
                <a:gd name="connsiteX7" fmla="*/ 537275 w 4148379"/>
                <a:gd name="connsiteY7" fmla="*/ 8009 h 1058037"/>
                <a:gd name="connsiteX8" fmla="*/ 568271 w 4148379"/>
                <a:gd name="connsiteY8" fmla="*/ 292144 h 1058037"/>
                <a:gd name="connsiteX9" fmla="*/ 599268 w 4148379"/>
                <a:gd name="connsiteY9" fmla="*/ 596944 h 1058037"/>
                <a:gd name="connsiteX10" fmla="*/ 645763 w 4148379"/>
                <a:gd name="connsiteY10" fmla="*/ 813921 h 1058037"/>
                <a:gd name="connsiteX11" fmla="*/ 743919 w 4148379"/>
                <a:gd name="connsiteY11" fmla="*/ 989568 h 1058037"/>
                <a:gd name="connsiteX12" fmla="*/ 842075 w 4148379"/>
                <a:gd name="connsiteY12" fmla="*/ 1036063 h 1058037"/>
                <a:gd name="connsiteX13" fmla="*/ 981559 w 4148379"/>
                <a:gd name="connsiteY13" fmla="*/ 1051561 h 1058037"/>
                <a:gd name="connsiteX14" fmla="*/ 1084881 w 4148379"/>
                <a:gd name="connsiteY14" fmla="*/ 943073 h 1058037"/>
                <a:gd name="connsiteX15" fmla="*/ 1131376 w 4148379"/>
                <a:gd name="connsiteY15" fmla="*/ 731263 h 1058037"/>
                <a:gd name="connsiteX16" fmla="*/ 1172705 w 4148379"/>
                <a:gd name="connsiteY16" fmla="*/ 147493 h 1058037"/>
                <a:gd name="connsiteX17" fmla="*/ 1188203 w 4148379"/>
                <a:gd name="connsiteY17" fmla="*/ 8009 h 1058037"/>
                <a:gd name="connsiteX18" fmla="*/ 1219200 w 4148379"/>
                <a:gd name="connsiteY18" fmla="*/ 317975 h 1058037"/>
                <a:gd name="connsiteX19" fmla="*/ 1255363 w 4148379"/>
                <a:gd name="connsiteY19" fmla="*/ 643439 h 1058037"/>
                <a:gd name="connsiteX20" fmla="*/ 1317356 w 4148379"/>
                <a:gd name="connsiteY20" fmla="*/ 844917 h 1058037"/>
                <a:gd name="connsiteX21" fmla="*/ 1379349 w 4148379"/>
                <a:gd name="connsiteY21" fmla="*/ 979236 h 1058037"/>
                <a:gd name="connsiteX22" fmla="*/ 1472339 w 4148379"/>
                <a:gd name="connsiteY22" fmla="*/ 999900 h 1058037"/>
                <a:gd name="connsiteX23" fmla="*/ 1549831 w 4148379"/>
                <a:gd name="connsiteY23" fmla="*/ 953405 h 1058037"/>
                <a:gd name="connsiteX24" fmla="*/ 1606658 w 4148379"/>
                <a:gd name="connsiteY24" fmla="*/ 777758 h 1058037"/>
                <a:gd name="connsiteX25" fmla="*/ 1647986 w 4148379"/>
                <a:gd name="connsiteY25" fmla="*/ 540117 h 1058037"/>
                <a:gd name="connsiteX26" fmla="*/ 1673817 w 4148379"/>
                <a:gd name="connsiteY26" fmla="*/ 224985 h 1058037"/>
                <a:gd name="connsiteX27" fmla="*/ 1689315 w 4148379"/>
                <a:gd name="connsiteY27" fmla="*/ 13175 h 1058037"/>
                <a:gd name="connsiteX28" fmla="*/ 1725478 w 4148379"/>
                <a:gd name="connsiteY28" fmla="*/ 266314 h 1058037"/>
                <a:gd name="connsiteX29" fmla="*/ 1761641 w 4148379"/>
                <a:gd name="connsiteY29" fmla="*/ 617609 h 1058037"/>
                <a:gd name="connsiteX30" fmla="*/ 1844298 w 4148379"/>
                <a:gd name="connsiteY30" fmla="*/ 870748 h 1058037"/>
                <a:gd name="connsiteX31" fmla="*/ 1963119 w 4148379"/>
                <a:gd name="connsiteY31" fmla="*/ 989568 h 1058037"/>
                <a:gd name="connsiteX32" fmla="*/ 2128434 w 4148379"/>
                <a:gd name="connsiteY32" fmla="*/ 1046395 h 1058037"/>
                <a:gd name="connsiteX33" fmla="*/ 2236922 w 4148379"/>
                <a:gd name="connsiteY33" fmla="*/ 1046395 h 1058037"/>
                <a:gd name="connsiteX34" fmla="*/ 2324746 w 4148379"/>
                <a:gd name="connsiteY34" fmla="*/ 968904 h 1058037"/>
                <a:gd name="connsiteX35" fmla="*/ 2402237 w 4148379"/>
                <a:gd name="connsiteY35" fmla="*/ 782924 h 1058037"/>
                <a:gd name="connsiteX36" fmla="*/ 2459064 w 4148379"/>
                <a:gd name="connsiteY36" fmla="*/ 555615 h 1058037"/>
                <a:gd name="connsiteX37" fmla="*/ 2500393 w 4148379"/>
                <a:gd name="connsiteY37" fmla="*/ 230151 h 1058037"/>
                <a:gd name="connsiteX38" fmla="*/ 2536556 w 4148379"/>
                <a:gd name="connsiteY38" fmla="*/ 8009 h 1058037"/>
                <a:gd name="connsiteX39" fmla="*/ 2583051 w 4148379"/>
                <a:gd name="connsiteY39" fmla="*/ 100999 h 1058037"/>
                <a:gd name="connsiteX40" fmla="*/ 2624380 w 4148379"/>
                <a:gd name="connsiteY40" fmla="*/ 483290 h 1058037"/>
                <a:gd name="connsiteX41" fmla="*/ 2701871 w 4148379"/>
                <a:gd name="connsiteY41" fmla="*/ 870748 h 1058037"/>
                <a:gd name="connsiteX42" fmla="*/ 2924014 w 4148379"/>
                <a:gd name="connsiteY42" fmla="*/ 1041229 h 1058037"/>
                <a:gd name="connsiteX43" fmla="*/ 3161654 w 4148379"/>
                <a:gd name="connsiteY43" fmla="*/ 1041229 h 1058037"/>
                <a:gd name="connsiteX44" fmla="*/ 3326970 w 4148379"/>
                <a:gd name="connsiteY44" fmla="*/ 948239 h 1058037"/>
                <a:gd name="connsiteX45" fmla="*/ 3435458 w 4148379"/>
                <a:gd name="connsiteY45" fmla="*/ 519453 h 1058037"/>
                <a:gd name="connsiteX46" fmla="*/ 3528447 w 4148379"/>
                <a:gd name="connsiteY46" fmla="*/ 8009 h 1058037"/>
                <a:gd name="connsiteX47" fmla="*/ 3590441 w 4148379"/>
                <a:gd name="connsiteY47" fmla="*/ 255982 h 1058037"/>
                <a:gd name="connsiteX48" fmla="*/ 3652434 w 4148379"/>
                <a:gd name="connsiteY48" fmla="*/ 576280 h 1058037"/>
                <a:gd name="connsiteX49" fmla="*/ 3740258 w 4148379"/>
                <a:gd name="connsiteY49" fmla="*/ 596944 h 1058037"/>
                <a:gd name="connsiteX50" fmla="*/ 3802252 w 4148379"/>
                <a:gd name="connsiteY50" fmla="*/ 421297 h 1058037"/>
                <a:gd name="connsiteX51" fmla="*/ 3843581 w 4148379"/>
                <a:gd name="connsiteY51" fmla="*/ 18340 h 1058037"/>
                <a:gd name="connsiteX52" fmla="*/ 3915906 w 4148379"/>
                <a:gd name="connsiteY52" fmla="*/ 472958 h 1058037"/>
                <a:gd name="connsiteX53" fmla="*/ 4148379 w 4148379"/>
                <a:gd name="connsiteY53" fmla="*/ 968904 h 1058037"/>
                <a:gd name="connsiteX0" fmla="*/ 0 w 4148379"/>
                <a:gd name="connsiteY0" fmla="*/ 622775 h 1058037"/>
                <a:gd name="connsiteX1" fmla="*/ 206644 w 4148379"/>
                <a:gd name="connsiteY1" fmla="*/ 850083 h 1058037"/>
                <a:gd name="connsiteX2" fmla="*/ 309966 w 4148379"/>
                <a:gd name="connsiteY2" fmla="*/ 917243 h 1058037"/>
                <a:gd name="connsiteX3" fmla="*/ 382292 w 4148379"/>
                <a:gd name="connsiteY3" fmla="*/ 927575 h 1058037"/>
                <a:gd name="connsiteX4" fmla="*/ 433953 w 4148379"/>
                <a:gd name="connsiteY4" fmla="*/ 896578 h 1058037"/>
                <a:gd name="connsiteX5" fmla="*/ 490780 w 4148379"/>
                <a:gd name="connsiteY5" fmla="*/ 653771 h 1058037"/>
                <a:gd name="connsiteX6" fmla="*/ 511444 w 4148379"/>
                <a:gd name="connsiteY6" fmla="*/ 245649 h 1058037"/>
                <a:gd name="connsiteX7" fmla="*/ 537275 w 4148379"/>
                <a:gd name="connsiteY7" fmla="*/ 8009 h 1058037"/>
                <a:gd name="connsiteX8" fmla="*/ 568271 w 4148379"/>
                <a:gd name="connsiteY8" fmla="*/ 292144 h 1058037"/>
                <a:gd name="connsiteX9" fmla="*/ 599268 w 4148379"/>
                <a:gd name="connsiteY9" fmla="*/ 596944 h 1058037"/>
                <a:gd name="connsiteX10" fmla="*/ 645763 w 4148379"/>
                <a:gd name="connsiteY10" fmla="*/ 813921 h 1058037"/>
                <a:gd name="connsiteX11" fmla="*/ 743919 w 4148379"/>
                <a:gd name="connsiteY11" fmla="*/ 989568 h 1058037"/>
                <a:gd name="connsiteX12" fmla="*/ 842075 w 4148379"/>
                <a:gd name="connsiteY12" fmla="*/ 1036063 h 1058037"/>
                <a:gd name="connsiteX13" fmla="*/ 981559 w 4148379"/>
                <a:gd name="connsiteY13" fmla="*/ 1051561 h 1058037"/>
                <a:gd name="connsiteX14" fmla="*/ 1084881 w 4148379"/>
                <a:gd name="connsiteY14" fmla="*/ 943073 h 1058037"/>
                <a:gd name="connsiteX15" fmla="*/ 1131376 w 4148379"/>
                <a:gd name="connsiteY15" fmla="*/ 731263 h 1058037"/>
                <a:gd name="connsiteX16" fmla="*/ 1172705 w 4148379"/>
                <a:gd name="connsiteY16" fmla="*/ 147493 h 1058037"/>
                <a:gd name="connsiteX17" fmla="*/ 1188203 w 4148379"/>
                <a:gd name="connsiteY17" fmla="*/ 8009 h 1058037"/>
                <a:gd name="connsiteX18" fmla="*/ 1219200 w 4148379"/>
                <a:gd name="connsiteY18" fmla="*/ 317975 h 1058037"/>
                <a:gd name="connsiteX19" fmla="*/ 1255363 w 4148379"/>
                <a:gd name="connsiteY19" fmla="*/ 643439 h 1058037"/>
                <a:gd name="connsiteX20" fmla="*/ 1317356 w 4148379"/>
                <a:gd name="connsiteY20" fmla="*/ 844917 h 1058037"/>
                <a:gd name="connsiteX21" fmla="*/ 1379349 w 4148379"/>
                <a:gd name="connsiteY21" fmla="*/ 979236 h 1058037"/>
                <a:gd name="connsiteX22" fmla="*/ 1472339 w 4148379"/>
                <a:gd name="connsiteY22" fmla="*/ 999900 h 1058037"/>
                <a:gd name="connsiteX23" fmla="*/ 1549831 w 4148379"/>
                <a:gd name="connsiteY23" fmla="*/ 953405 h 1058037"/>
                <a:gd name="connsiteX24" fmla="*/ 1606658 w 4148379"/>
                <a:gd name="connsiteY24" fmla="*/ 777758 h 1058037"/>
                <a:gd name="connsiteX25" fmla="*/ 1647986 w 4148379"/>
                <a:gd name="connsiteY25" fmla="*/ 540117 h 1058037"/>
                <a:gd name="connsiteX26" fmla="*/ 1673817 w 4148379"/>
                <a:gd name="connsiteY26" fmla="*/ 224985 h 1058037"/>
                <a:gd name="connsiteX27" fmla="*/ 1689315 w 4148379"/>
                <a:gd name="connsiteY27" fmla="*/ 13175 h 1058037"/>
                <a:gd name="connsiteX28" fmla="*/ 1725478 w 4148379"/>
                <a:gd name="connsiteY28" fmla="*/ 266314 h 1058037"/>
                <a:gd name="connsiteX29" fmla="*/ 1761641 w 4148379"/>
                <a:gd name="connsiteY29" fmla="*/ 617609 h 1058037"/>
                <a:gd name="connsiteX30" fmla="*/ 1844298 w 4148379"/>
                <a:gd name="connsiteY30" fmla="*/ 870748 h 1058037"/>
                <a:gd name="connsiteX31" fmla="*/ 1963119 w 4148379"/>
                <a:gd name="connsiteY31" fmla="*/ 989568 h 1058037"/>
                <a:gd name="connsiteX32" fmla="*/ 2128434 w 4148379"/>
                <a:gd name="connsiteY32" fmla="*/ 1046395 h 1058037"/>
                <a:gd name="connsiteX33" fmla="*/ 2236922 w 4148379"/>
                <a:gd name="connsiteY33" fmla="*/ 1046395 h 1058037"/>
                <a:gd name="connsiteX34" fmla="*/ 2324746 w 4148379"/>
                <a:gd name="connsiteY34" fmla="*/ 968904 h 1058037"/>
                <a:gd name="connsiteX35" fmla="*/ 2402237 w 4148379"/>
                <a:gd name="connsiteY35" fmla="*/ 782924 h 1058037"/>
                <a:gd name="connsiteX36" fmla="*/ 2459064 w 4148379"/>
                <a:gd name="connsiteY36" fmla="*/ 555615 h 1058037"/>
                <a:gd name="connsiteX37" fmla="*/ 2500393 w 4148379"/>
                <a:gd name="connsiteY37" fmla="*/ 230151 h 1058037"/>
                <a:gd name="connsiteX38" fmla="*/ 2536556 w 4148379"/>
                <a:gd name="connsiteY38" fmla="*/ 8009 h 1058037"/>
                <a:gd name="connsiteX39" fmla="*/ 2583051 w 4148379"/>
                <a:gd name="connsiteY39" fmla="*/ 100999 h 1058037"/>
                <a:gd name="connsiteX40" fmla="*/ 2624380 w 4148379"/>
                <a:gd name="connsiteY40" fmla="*/ 483290 h 1058037"/>
                <a:gd name="connsiteX41" fmla="*/ 2701871 w 4148379"/>
                <a:gd name="connsiteY41" fmla="*/ 870748 h 1058037"/>
                <a:gd name="connsiteX42" fmla="*/ 2924014 w 4148379"/>
                <a:gd name="connsiteY42" fmla="*/ 1041229 h 1058037"/>
                <a:gd name="connsiteX43" fmla="*/ 3161654 w 4148379"/>
                <a:gd name="connsiteY43" fmla="*/ 1041229 h 1058037"/>
                <a:gd name="connsiteX44" fmla="*/ 3326970 w 4148379"/>
                <a:gd name="connsiteY44" fmla="*/ 948239 h 1058037"/>
                <a:gd name="connsiteX45" fmla="*/ 3435458 w 4148379"/>
                <a:gd name="connsiteY45" fmla="*/ 519453 h 1058037"/>
                <a:gd name="connsiteX46" fmla="*/ 3528447 w 4148379"/>
                <a:gd name="connsiteY46" fmla="*/ 8009 h 1058037"/>
                <a:gd name="connsiteX47" fmla="*/ 3590441 w 4148379"/>
                <a:gd name="connsiteY47" fmla="*/ 255982 h 1058037"/>
                <a:gd name="connsiteX48" fmla="*/ 3652434 w 4148379"/>
                <a:gd name="connsiteY48" fmla="*/ 576280 h 1058037"/>
                <a:gd name="connsiteX49" fmla="*/ 3740258 w 4148379"/>
                <a:gd name="connsiteY49" fmla="*/ 596944 h 1058037"/>
                <a:gd name="connsiteX50" fmla="*/ 3802252 w 4148379"/>
                <a:gd name="connsiteY50" fmla="*/ 421297 h 1058037"/>
                <a:gd name="connsiteX51" fmla="*/ 3843581 w 4148379"/>
                <a:gd name="connsiteY51" fmla="*/ 18340 h 1058037"/>
                <a:gd name="connsiteX52" fmla="*/ 3915906 w 4148379"/>
                <a:gd name="connsiteY52" fmla="*/ 472958 h 1058037"/>
                <a:gd name="connsiteX53" fmla="*/ 4148379 w 4148379"/>
                <a:gd name="connsiteY53" fmla="*/ 968904 h 1058037"/>
                <a:gd name="connsiteX0" fmla="*/ 0 w 4148379"/>
                <a:gd name="connsiteY0" fmla="*/ 622775 h 1058037"/>
                <a:gd name="connsiteX1" fmla="*/ 206644 w 4148379"/>
                <a:gd name="connsiteY1" fmla="*/ 850083 h 1058037"/>
                <a:gd name="connsiteX2" fmla="*/ 309966 w 4148379"/>
                <a:gd name="connsiteY2" fmla="*/ 917243 h 1058037"/>
                <a:gd name="connsiteX3" fmla="*/ 382292 w 4148379"/>
                <a:gd name="connsiteY3" fmla="*/ 927575 h 1058037"/>
                <a:gd name="connsiteX4" fmla="*/ 433953 w 4148379"/>
                <a:gd name="connsiteY4" fmla="*/ 896578 h 1058037"/>
                <a:gd name="connsiteX5" fmla="*/ 490780 w 4148379"/>
                <a:gd name="connsiteY5" fmla="*/ 653771 h 1058037"/>
                <a:gd name="connsiteX6" fmla="*/ 511444 w 4148379"/>
                <a:gd name="connsiteY6" fmla="*/ 245649 h 1058037"/>
                <a:gd name="connsiteX7" fmla="*/ 537275 w 4148379"/>
                <a:gd name="connsiteY7" fmla="*/ 8009 h 1058037"/>
                <a:gd name="connsiteX8" fmla="*/ 568271 w 4148379"/>
                <a:gd name="connsiteY8" fmla="*/ 292144 h 1058037"/>
                <a:gd name="connsiteX9" fmla="*/ 599268 w 4148379"/>
                <a:gd name="connsiteY9" fmla="*/ 596944 h 1058037"/>
                <a:gd name="connsiteX10" fmla="*/ 645763 w 4148379"/>
                <a:gd name="connsiteY10" fmla="*/ 813921 h 1058037"/>
                <a:gd name="connsiteX11" fmla="*/ 743919 w 4148379"/>
                <a:gd name="connsiteY11" fmla="*/ 989568 h 1058037"/>
                <a:gd name="connsiteX12" fmla="*/ 842075 w 4148379"/>
                <a:gd name="connsiteY12" fmla="*/ 1036063 h 1058037"/>
                <a:gd name="connsiteX13" fmla="*/ 981559 w 4148379"/>
                <a:gd name="connsiteY13" fmla="*/ 1051561 h 1058037"/>
                <a:gd name="connsiteX14" fmla="*/ 1084881 w 4148379"/>
                <a:gd name="connsiteY14" fmla="*/ 943073 h 1058037"/>
                <a:gd name="connsiteX15" fmla="*/ 1131376 w 4148379"/>
                <a:gd name="connsiteY15" fmla="*/ 731263 h 1058037"/>
                <a:gd name="connsiteX16" fmla="*/ 1172705 w 4148379"/>
                <a:gd name="connsiteY16" fmla="*/ 147493 h 1058037"/>
                <a:gd name="connsiteX17" fmla="*/ 1188203 w 4148379"/>
                <a:gd name="connsiteY17" fmla="*/ 8009 h 1058037"/>
                <a:gd name="connsiteX18" fmla="*/ 1219200 w 4148379"/>
                <a:gd name="connsiteY18" fmla="*/ 317975 h 1058037"/>
                <a:gd name="connsiteX19" fmla="*/ 1255363 w 4148379"/>
                <a:gd name="connsiteY19" fmla="*/ 643439 h 1058037"/>
                <a:gd name="connsiteX20" fmla="*/ 1317356 w 4148379"/>
                <a:gd name="connsiteY20" fmla="*/ 844917 h 1058037"/>
                <a:gd name="connsiteX21" fmla="*/ 1379349 w 4148379"/>
                <a:gd name="connsiteY21" fmla="*/ 979236 h 1058037"/>
                <a:gd name="connsiteX22" fmla="*/ 1472339 w 4148379"/>
                <a:gd name="connsiteY22" fmla="*/ 999900 h 1058037"/>
                <a:gd name="connsiteX23" fmla="*/ 1549831 w 4148379"/>
                <a:gd name="connsiteY23" fmla="*/ 953405 h 1058037"/>
                <a:gd name="connsiteX24" fmla="*/ 1606658 w 4148379"/>
                <a:gd name="connsiteY24" fmla="*/ 777758 h 1058037"/>
                <a:gd name="connsiteX25" fmla="*/ 1647986 w 4148379"/>
                <a:gd name="connsiteY25" fmla="*/ 540117 h 1058037"/>
                <a:gd name="connsiteX26" fmla="*/ 1673817 w 4148379"/>
                <a:gd name="connsiteY26" fmla="*/ 224985 h 1058037"/>
                <a:gd name="connsiteX27" fmla="*/ 1689315 w 4148379"/>
                <a:gd name="connsiteY27" fmla="*/ 13175 h 1058037"/>
                <a:gd name="connsiteX28" fmla="*/ 1725478 w 4148379"/>
                <a:gd name="connsiteY28" fmla="*/ 266314 h 1058037"/>
                <a:gd name="connsiteX29" fmla="*/ 1761641 w 4148379"/>
                <a:gd name="connsiteY29" fmla="*/ 617609 h 1058037"/>
                <a:gd name="connsiteX30" fmla="*/ 1844298 w 4148379"/>
                <a:gd name="connsiteY30" fmla="*/ 870748 h 1058037"/>
                <a:gd name="connsiteX31" fmla="*/ 1963119 w 4148379"/>
                <a:gd name="connsiteY31" fmla="*/ 989568 h 1058037"/>
                <a:gd name="connsiteX32" fmla="*/ 2128434 w 4148379"/>
                <a:gd name="connsiteY32" fmla="*/ 1046395 h 1058037"/>
                <a:gd name="connsiteX33" fmla="*/ 2236922 w 4148379"/>
                <a:gd name="connsiteY33" fmla="*/ 1046395 h 1058037"/>
                <a:gd name="connsiteX34" fmla="*/ 2324746 w 4148379"/>
                <a:gd name="connsiteY34" fmla="*/ 968904 h 1058037"/>
                <a:gd name="connsiteX35" fmla="*/ 2402237 w 4148379"/>
                <a:gd name="connsiteY35" fmla="*/ 782924 h 1058037"/>
                <a:gd name="connsiteX36" fmla="*/ 2459064 w 4148379"/>
                <a:gd name="connsiteY36" fmla="*/ 555615 h 1058037"/>
                <a:gd name="connsiteX37" fmla="*/ 2500393 w 4148379"/>
                <a:gd name="connsiteY37" fmla="*/ 230151 h 1058037"/>
                <a:gd name="connsiteX38" fmla="*/ 2536556 w 4148379"/>
                <a:gd name="connsiteY38" fmla="*/ 8009 h 1058037"/>
                <a:gd name="connsiteX39" fmla="*/ 2583051 w 4148379"/>
                <a:gd name="connsiteY39" fmla="*/ 100999 h 1058037"/>
                <a:gd name="connsiteX40" fmla="*/ 2624380 w 4148379"/>
                <a:gd name="connsiteY40" fmla="*/ 483290 h 1058037"/>
                <a:gd name="connsiteX41" fmla="*/ 2701871 w 4148379"/>
                <a:gd name="connsiteY41" fmla="*/ 870748 h 1058037"/>
                <a:gd name="connsiteX42" fmla="*/ 2924014 w 4148379"/>
                <a:gd name="connsiteY42" fmla="*/ 1041229 h 1058037"/>
                <a:gd name="connsiteX43" fmla="*/ 3161654 w 4148379"/>
                <a:gd name="connsiteY43" fmla="*/ 1041229 h 1058037"/>
                <a:gd name="connsiteX44" fmla="*/ 3326970 w 4148379"/>
                <a:gd name="connsiteY44" fmla="*/ 948239 h 1058037"/>
                <a:gd name="connsiteX45" fmla="*/ 3435458 w 4148379"/>
                <a:gd name="connsiteY45" fmla="*/ 519453 h 1058037"/>
                <a:gd name="connsiteX46" fmla="*/ 3528447 w 4148379"/>
                <a:gd name="connsiteY46" fmla="*/ 8009 h 1058037"/>
                <a:gd name="connsiteX47" fmla="*/ 3590441 w 4148379"/>
                <a:gd name="connsiteY47" fmla="*/ 255982 h 1058037"/>
                <a:gd name="connsiteX48" fmla="*/ 3652434 w 4148379"/>
                <a:gd name="connsiteY48" fmla="*/ 576280 h 1058037"/>
                <a:gd name="connsiteX49" fmla="*/ 3740258 w 4148379"/>
                <a:gd name="connsiteY49" fmla="*/ 596944 h 1058037"/>
                <a:gd name="connsiteX50" fmla="*/ 3802252 w 4148379"/>
                <a:gd name="connsiteY50" fmla="*/ 421297 h 1058037"/>
                <a:gd name="connsiteX51" fmla="*/ 3843581 w 4148379"/>
                <a:gd name="connsiteY51" fmla="*/ 18340 h 1058037"/>
                <a:gd name="connsiteX52" fmla="*/ 3915906 w 4148379"/>
                <a:gd name="connsiteY52" fmla="*/ 472958 h 1058037"/>
                <a:gd name="connsiteX53" fmla="*/ 4148379 w 4148379"/>
                <a:gd name="connsiteY53" fmla="*/ 968904 h 1058037"/>
                <a:gd name="connsiteX0" fmla="*/ 0 w 4148379"/>
                <a:gd name="connsiteY0" fmla="*/ 622775 h 1058037"/>
                <a:gd name="connsiteX1" fmla="*/ 206644 w 4148379"/>
                <a:gd name="connsiteY1" fmla="*/ 850083 h 1058037"/>
                <a:gd name="connsiteX2" fmla="*/ 309966 w 4148379"/>
                <a:gd name="connsiteY2" fmla="*/ 917243 h 1058037"/>
                <a:gd name="connsiteX3" fmla="*/ 382292 w 4148379"/>
                <a:gd name="connsiteY3" fmla="*/ 927575 h 1058037"/>
                <a:gd name="connsiteX4" fmla="*/ 433953 w 4148379"/>
                <a:gd name="connsiteY4" fmla="*/ 896578 h 1058037"/>
                <a:gd name="connsiteX5" fmla="*/ 490780 w 4148379"/>
                <a:gd name="connsiteY5" fmla="*/ 653771 h 1058037"/>
                <a:gd name="connsiteX6" fmla="*/ 511444 w 4148379"/>
                <a:gd name="connsiteY6" fmla="*/ 245649 h 1058037"/>
                <a:gd name="connsiteX7" fmla="*/ 537275 w 4148379"/>
                <a:gd name="connsiteY7" fmla="*/ 8009 h 1058037"/>
                <a:gd name="connsiteX8" fmla="*/ 568271 w 4148379"/>
                <a:gd name="connsiteY8" fmla="*/ 292144 h 1058037"/>
                <a:gd name="connsiteX9" fmla="*/ 599268 w 4148379"/>
                <a:gd name="connsiteY9" fmla="*/ 596944 h 1058037"/>
                <a:gd name="connsiteX10" fmla="*/ 645763 w 4148379"/>
                <a:gd name="connsiteY10" fmla="*/ 813921 h 1058037"/>
                <a:gd name="connsiteX11" fmla="*/ 743919 w 4148379"/>
                <a:gd name="connsiteY11" fmla="*/ 989568 h 1058037"/>
                <a:gd name="connsiteX12" fmla="*/ 842075 w 4148379"/>
                <a:gd name="connsiteY12" fmla="*/ 1036063 h 1058037"/>
                <a:gd name="connsiteX13" fmla="*/ 981559 w 4148379"/>
                <a:gd name="connsiteY13" fmla="*/ 1051561 h 1058037"/>
                <a:gd name="connsiteX14" fmla="*/ 1084881 w 4148379"/>
                <a:gd name="connsiteY14" fmla="*/ 943073 h 1058037"/>
                <a:gd name="connsiteX15" fmla="*/ 1131376 w 4148379"/>
                <a:gd name="connsiteY15" fmla="*/ 731263 h 1058037"/>
                <a:gd name="connsiteX16" fmla="*/ 1172705 w 4148379"/>
                <a:gd name="connsiteY16" fmla="*/ 147493 h 1058037"/>
                <a:gd name="connsiteX17" fmla="*/ 1188203 w 4148379"/>
                <a:gd name="connsiteY17" fmla="*/ 8009 h 1058037"/>
                <a:gd name="connsiteX18" fmla="*/ 1219200 w 4148379"/>
                <a:gd name="connsiteY18" fmla="*/ 317975 h 1058037"/>
                <a:gd name="connsiteX19" fmla="*/ 1255363 w 4148379"/>
                <a:gd name="connsiteY19" fmla="*/ 643439 h 1058037"/>
                <a:gd name="connsiteX20" fmla="*/ 1317356 w 4148379"/>
                <a:gd name="connsiteY20" fmla="*/ 844917 h 1058037"/>
                <a:gd name="connsiteX21" fmla="*/ 1379349 w 4148379"/>
                <a:gd name="connsiteY21" fmla="*/ 979236 h 1058037"/>
                <a:gd name="connsiteX22" fmla="*/ 1472339 w 4148379"/>
                <a:gd name="connsiteY22" fmla="*/ 999900 h 1058037"/>
                <a:gd name="connsiteX23" fmla="*/ 1549831 w 4148379"/>
                <a:gd name="connsiteY23" fmla="*/ 953405 h 1058037"/>
                <a:gd name="connsiteX24" fmla="*/ 1606658 w 4148379"/>
                <a:gd name="connsiteY24" fmla="*/ 777758 h 1058037"/>
                <a:gd name="connsiteX25" fmla="*/ 1647986 w 4148379"/>
                <a:gd name="connsiteY25" fmla="*/ 540117 h 1058037"/>
                <a:gd name="connsiteX26" fmla="*/ 1673817 w 4148379"/>
                <a:gd name="connsiteY26" fmla="*/ 224985 h 1058037"/>
                <a:gd name="connsiteX27" fmla="*/ 1689315 w 4148379"/>
                <a:gd name="connsiteY27" fmla="*/ 13175 h 1058037"/>
                <a:gd name="connsiteX28" fmla="*/ 1725478 w 4148379"/>
                <a:gd name="connsiteY28" fmla="*/ 266314 h 1058037"/>
                <a:gd name="connsiteX29" fmla="*/ 1761641 w 4148379"/>
                <a:gd name="connsiteY29" fmla="*/ 617609 h 1058037"/>
                <a:gd name="connsiteX30" fmla="*/ 1844298 w 4148379"/>
                <a:gd name="connsiteY30" fmla="*/ 870748 h 1058037"/>
                <a:gd name="connsiteX31" fmla="*/ 1963119 w 4148379"/>
                <a:gd name="connsiteY31" fmla="*/ 989568 h 1058037"/>
                <a:gd name="connsiteX32" fmla="*/ 2128434 w 4148379"/>
                <a:gd name="connsiteY32" fmla="*/ 1046395 h 1058037"/>
                <a:gd name="connsiteX33" fmla="*/ 2236922 w 4148379"/>
                <a:gd name="connsiteY33" fmla="*/ 1046395 h 1058037"/>
                <a:gd name="connsiteX34" fmla="*/ 2324746 w 4148379"/>
                <a:gd name="connsiteY34" fmla="*/ 968904 h 1058037"/>
                <a:gd name="connsiteX35" fmla="*/ 2402237 w 4148379"/>
                <a:gd name="connsiteY35" fmla="*/ 782924 h 1058037"/>
                <a:gd name="connsiteX36" fmla="*/ 2459064 w 4148379"/>
                <a:gd name="connsiteY36" fmla="*/ 555615 h 1058037"/>
                <a:gd name="connsiteX37" fmla="*/ 2500393 w 4148379"/>
                <a:gd name="connsiteY37" fmla="*/ 230151 h 1058037"/>
                <a:gd name="connsiteX38" fmla="*/ 2536556 w 4148379"/>
                <a:gd name="connsiteY38" fmla="*/ 8009 h 1058037"/>
                <a:gd name="connsiteX39" fmla="*/ 2583051 w 4148379"/>
                <a:gd name="connsiteY39" fmla="*/ 100999 h 1058037"/>
                <a:gd name="connsiteX40" fmla="*/ 2624380 w 4148379"/>
                <a:gd name="connsiteY40" fmla="*/ 483290 h 1058037"/>
                <a:gd name="connsiteX41" fmla="*/ 2701871 w 4148379"/>
                <a:gd name="connsiteY41" fmla="*/ 870748 h 1058037"/>
                <a:gd name="connsiteX42" fmla="*/ 2924014 w 4148379"/>
                <a:gd name="connsiteY42" fmla="*/ 1041229 h 1058037"/>
                <a:gd name="connsiteX43" fmla="*/ 3161654 w 4148379"/>
                <a:gd name="connsiteY43" fmla="*/ 1041229 h 1058037"/>
                <a:gd name="connsiteX44" fmla="*/ 3326970 w 4148379"/>
                <a:gd name="connsiteY44" fmla="*/ 948239 h 1058037"/>
                <a:gd name="connsiteX45" fmla="*/ 3435458 w 4148379"/>
                <a:gd name="connsiteY45" fmla="*/ 519453 h 1058037"/>
                <a:gd name="connsiteX46" fmla="*/ 3528447 w 4148379"/>
                <a:gd name="connsiteY46" fmla="*/ 8009 h 1058037"/>
                <a:gd name="connsiteX47" fmla="*/ 3590441 w 4148379"/>
                <a:gd name="connsiteY47" fmla="*/ 255982 h 1058037"/>
                <a:gd name="connsiteX48" fmla="*/ 3652434 w 4148379"/>
                <a:gd name="connsiteY48" fmla="*/ 576280 h 1058037"/>
                <a:gd name="connsiteX49" fmla="*/ 3740258 w 4148379"/>
                <a:gd name="connsiteY49" fmla="*/ 596944 h 1058037"/>
                <a:gd name="connsiteX50" fmla="*/ 3802252 w 4148379"/>
                <a:gd name="connsiteY50" fmla="*/ 421297 h 1058037"/>
                <a:gd name="connsiteX51" fmla="*/ 3843581 w 4148379"/>
                <a:gd name="connsiteY51" fmla="*/ 18340 h 1058037"/>
                <a:gd name="connsiteX52" fmla="*/ 3915906 w 4148379"/>
                <a:gd name="connsiteY52" fmla="*/ 472958 h 1058037"/>
                <a:gd name="connsiteX53" fmla="*/ 4148379 w 4148379"/>
                <a:gd name="connsiteY53" fmla="*/ 968904 h 1058037"/>
                <a:gd name="connsiteX0" fmla="*/ 0 w 4148379"/>
                <a:gd name="connsiteY0" fmla="*/ 622775 h 1058037"/>
                <a:gd name="connsiteX1" fmla="*/ 206644 w 4148379"/>
                <a:gd name="connsiteY1" fmla="*/ 850083 h 1058037"/>
                <a:gd name="connsiteX2" fmla="*/ 309966 w 4148379"/>
                <a:gd name="connsiteY2" fmla="*/ 917243 h 1058037"/>
                <a:gd name="connsiteX3" fmla="*/ 382292 w 4148379"/>
                <a:gd name="connsiteY3" fmla="*/ 927575 h 1058037"/>
                <a:gd name="connsiteX4" fmla="*/ 433953 w 4148379"/>
                <a:gd name="connsiteY4" fmla="*/ 896578 h 1058037"/>
                <a:gd name="connsiteX5" fmla="*/ 490780 w 4148379"/>
                <a:gd name="connsiteY5" fmla="*/ 653771 h 1058037"/>
                <a:gd name="connsiteX6" fmla="*/ 511444 w 4148379"/>
                <a:gd name="connsiteY6" fmla="*/ 245649 h 1058037"/>
                <a:gd name="connsiteX7" fmla="*/ 537275 w 4148379"/>
                <a:gd name="connsiteY7" fmla="*/ 8009 h 1058037"/>
                <a:gd name="connsiteX8" fmla="*/ 568271 w 4148379"/>
                <a:gd name="connsiteY8" fmla="*/ 292144 h 1058037"/>
                <a:gd name="connsiteX9" fmla="*/ 599268 w 4148379"/>
                <a:gd name="connsiteY9" fmla="*/ 596944 h 1058037"/>
                <a:gd name="connsiteX10" fmla="*/ 645763 w 4148379"/>
                <a:gd name="connsiteY10" fmla="*/ 813921 h 1058037"/>
                <a:gd name="connsiteX11" fmla="*/ 743919 w 4148379"/>
                <a:gd name="connsiteY11" fmla="*/ 989568 h 1058037"/>
                <a:gd name="connsiteX12" fmla="*/ 842075 w 4148379"/>
                <a:gd name="connsiteY12" fmla="*/ 1036063 h 1058037"/>
                <a:gd name="connsiteX13" fmla="*/ 981559 w 4148379"/>
                <a:gd name="connsiteY13" fmla="*/ 1051561 h 1058037"/>
                <a:gd name="connsiteX14" fmla="*/ 1084881 w 4148379"/>
                <a:gd name="connsiteY14" fmla="*/ 943073 h 1058037"/>
                <a:gd name="connsiteX15" fmla="*/ 1131376 w 4148379"/>
                <a:gd name="connsiteY15" fmla="*/ 731263 h 1058037"/>
                <a:gd name="connsiteX16" fmla="*/ 1172705 w 4148379"/>
                <a:gd name="connsiteY16" fmla="*/ 147493 h 1058037"/>
                <a:gd name="connsiteX17" fmla="*/ 1188203 w 4148379"/>
                <a:gd name="connsiteY17" fmla="*/ 8009 h 1058037"/>
                <a:gd name="connsiteX18" fmla="*/ 1219200 w 4148379"/>
                <a:gd name="connsiteY18" fmla="*/ 317975 h 1058037"/>
                <a:gd name="connsiteX19" fmla="*/ 1255363 w 4148379"/>
                <a:gd name="connsiteY19" fmla="*/ 643439 h 1058037"/>
                <a:gd name="connsiteX20" fmla="*/ 1317356 w 4148379"/>
                <a:gd name="connsiteY20" fmla="*/ 844917 h 1058037"/>
                <a:gd name="connsiteX21" fmla="*/ 1379349 w 4148379"/>
                <a:gd name="connsiteY21" fmla="*/ 979236 h 1058037"/>
                <a:gd name="connsiteX22" fmla="*/ 1472339 w 4148379"/>
                <a:gd name="connsiteY22" fmla="*/ 999900 h 1058037"/>
                <a:gd name="connsiteX23" fmla="*/ 1549831 w 4148379"/>
                <a:gd name="connsiteY23" fmla="*/ 953405 h 1058037"/>
                <a:gd name="connsiteX24" fmla="*/ 1606658 w 4148379"/>
                <a:gd name="connsiteY24" fmla="*/ 777758 h 1058037"/>
                <a:gd name="connsiteX25" fmla="*/ 1647986 w 4148379"/>
                <a:gd name="connsiteY25" fmla="*/ 540117 h 1058037"/>
                <a:gd name="connsiteX26" fmla="*/ 1673817 w 4148379"/>
                <a:gd name="connsiteY26" fmla="*/ 224985 h 1058037"/>
                <a:gd name="connsiteX27" fmla="*/ 1689315 w 4148379"/>
                <a:gd name="connsiteY27" fmla="*/ 13175 h 1058037"/>
                <a:gd name="connsiteX28" fmla="*/ 1725478 w 4148379"/>
                <a:gd name="connsiteY28" fmla="*/ 266314 h 1058037"/>
                <a:gd name="connsiteX29" fmla="*/ 1761641 w 4148379"/>
                <a:gd name="connsiteY29" fmla="*/ 617609 h 1058037"/>
                <a:gd name="connsiteX30" fmla="*/ 1844298 w 4148379"/>
                <a:gd name="connsiteY30" fmla="*/ 870748 h 1058037"/>
                <a:gd name="connsiteX31" fmla="*/ 1963119 w 4148379"/>
                <a:gd name="connsiteY31" fmla="*/ 989568 h 1058037"/>
                <a:gd name="connsiteX32" fmla="*/ 2128434 w 4148379"/>
                <a:gd name="connsiteY32" fmla="*/ 1046395 h 1058037"/>
                <a:gd name="connsiteX33" fmla="*/ 2236922 w 4148379"/>
                <a:gd name="connsiteY33" fmla="*/ 1046395 h 1058037"/>
                <a:gd name="connsiteX34" fmla="*/ 2324746 w 4148379"/>
                <a:gd name="connsiteY34" fmla="*/ 968904 h 1058037"/>
                <a:gd name="connsiteX35" fmla="*/ 2402237 w 4148379"/>
                <a:gd name="connsiteY35" fmla="*/ 782924 h 1058037"/>
                <a:gd name="connsiteX36" fmla="*/ 2459064 w 4148379"/>
                <a:gd name="connsiteY36" fmla="*/ 555615 h 1058037"/>
                <a:gd name="connsiteX37" fmla="*/ 2500393 w 4148379"/>
                <a:gd name="connsiteY37" fmla="*/ 230151 h 1058037"/>
                <a:gd name="connsiteX38" fmla="*/ 2536556 w 4148379"/>
                <a:gd name="connsiteY38" fmla="*/ 8009 h 1058037"/>
                <a:gd name="connsiteX39" fmla="*/ 2583051 w 4148379"/>
                <a:gd name="connsiteY39" fmla="*/ 100999 h 1058037"/>
                <a:gd name="connsiteX40" fmla="*/ 2624380 w 4148379"/>
                <a:gd name="connsiteY40" fmla="*/ 483290 h 1058037"/>
                <a:gd name="connsiteX41" fmla="*/ 2701871 w 4148379"/>
                <a:gd name="connsiteY41" fmla="*/ 870748 h 1058037"/>
                <a:gd name="connsiteX42" fmla="*/ 2924014 w 4148379"/>
                <a:gd name="connsiteY42" fmla="*/ 1041229 h 1058037"/>
                <a:gd name="connsiteX43" fmla="*/ 3161654 w 4148379"/>
                <a:gd name="connsiteY43" fmla="*/ 1041229 h 1058037"/>
                <a:gd name="connsiteX44" fmla="*/ 3326970 w 4148379"/>
                <a:gd name="connsiteY44" fmla="*/ 948239 h 1058037"/>
                <a:gd name="connsiteX45" fmla="*/ 3435458 w 4148379"/>
                <a:gd name="connsiteY45" fmla="*/ 519453 h 1058037"/>
                <a:gd name="connsiteX46" fmla="*/ 3528447 w 4148379"/>
                <a:gd name="connsiteY46" fmla="*/ 8009 h 1058037"/>
                <a:gd name="connsiteX47" fmla="*/ 3590441 w 4148379"/>
                <a:gd name="connsiteY47" fmla="*/ 255982 h 1058037"/>
                <a:gd name="connsiteX48" fmla="*/ 3652434 w 4148379"/>
                <a:gd name="connsiteY48" fmla="*/ 576280 h 1058037"/>
                <a:gd name="connsiteX49" fmla="*/ 3740258 w 4148379"/>
                <a:gd name="connsiteY49" fmla="*/ 596944 h 1058037"/>
                <a:gd name="connsiteX50" fmla="*/ 3802252 w 4148379"/>
                <a:gd name="connsiteY50" fmla="*/ 421297 h 1058037"/>
                <a:gd name="connsiteX51" fmla="*/ 3843581 w 4148379"/>
                <a:gd name="connsiteY51" fmla="*/ 18340 h 1058037"/>
                <a:gd name="connsiteX52" fmla="*/ 3915906 w 4148379"/>
                <a:gd name="connsiteY52" fmla="*/ 472958 h 1058037"/>
                <a:gd name="connsiteX53" fmla="*/ 4148379 w 4148379"/>
                <a:gd name="connsiteY53" fmla="*/ 968904 h 1058037"/>
                <a:gd name="connsiteX0" fmla="*/ 0 w 4148379"/>
                <a:gd name="connsiteY0" fmla="*/ 622775 h 1058037"/>
                <a:gd name="connsiteX1" fmla="*/ 206644 w 4148379"/>
                <a:gd name="connsiteY1" fmla="*/ 850083 h 1058037"/>
                <a:gd name="connsiteX2" fmla="*/ 309966 w 4148379"/>
                <a:gd name="connsiteY2" fmla="*/ 917243 h 1058037"/>
                <a:gd name="connsiteX3" fmla="*/ 382292 w 4148379"/>
                <a:gd name="connsiteY3" fmla="*/ 927575 h 1058037"/>
                <a:gd name="connsiteX4" fmla="*/ 433953 w 4148379"/>
                <a:gd name="connsiteY4" fmla="*/ 896578 h 1058037"/>
                <a:gd name="connsiteX5" fmla="*/ 490780 w 4148379"/>
                <a:gd name="connsiteY5" fmla="*/ 653771 h 1058037"/>
                <a:gd name="connsiteX6" fmla="*/ 511444 w 4148379"/>
                <a:gd name="connsiteY6" fmla="*/ 245649 h 1058037"/>
                <a:gd name="connsiteX7" fmla="*/ 537275 w 4148379"/>
                <a:gd name="connsiteY7" fmla="*/ 8009 h 1058037"/>
                <a:gd name="connsiteX8" fmla="*/ 568271 w 4148379"/>
                <a:gd name="connsiteY8" fmla="*/ 292144 h 1058037"/>
                <a:gd name="connsiteX9" fmla="*/ 599268 w 4148379"/>
                <a:gd name="connsiteY9" fmla="*/ 596944 h 1058037"/>
                <a:gd name="connsiteX10" fmla="*/ 645763 w 4148379"/>
                <a:gd name="connsiteY10" fmla="*/ 813921 h 1058037"/>
                <a:gd name="connsiteX11" fmla="*/ 743919 w 4148379"/>
                <a:gd name="connsiteY11" fmla="*/ 989568 h 1058037"/>
                <a:gd name="connsiteX12" fmla="*/ 842075 w 4148379"/>
                <a:gd name="connsiteY12" fmla="*/ 1036063 h 1058037"/>
                <a:gd name="connsiteX13" fmla="*/ 981559 w 4148379"/>
                <a:gd name="connsiteY13" fmla="*/ 1051561 h 1058037"/>
                <a:gd name="connsiteX14" fmla="*/ 1084881 w 4148379"/>
                <a:gd name="connsiteY14" fmla="*/ 943073 h 1058037"/>
                <a:gd name="connsiteX15" fmla="*/ 1131376 w 4148379"/>
                <a:gd name="connsiteY15" fmla="*/ 731263 h 1058037"/>
                <a:gd name="connsiteX16" fmla="*/ 1172705 w 4148379"/>
                <a:gd name="connsiteY16" fmla="*/ 147493 h 1058037"/>
                <a:gd name="connsiteX17" fmla="*/ 1188203 w 4148379"/>
                <a:gd name="connsiteY17" fmla="*/ 8009 h 1058037"/>
                <a:gd name="connsiteX18" fmla="*/ 1219200 w 4148379"/>
                <a:gd name="connsiteY18" fmla="*/ 317975 h 1058037"/>
                <a:gd name="connsiteX19" fmla="*/ 1255363 w 4148379"/>
                <a:gd name="connsiteY19" fmla="*/ 643439 h 1058037"/>
                <a:gd name="connsiteX20" fmla="*/ 1317356 w 4148379"/>
                <a:gd name="connsiteY20" fmla="*/ 844917 h 1058037"/>
                <a:gd name="connsiteX21" fmla="*/ 1379349 w 4148379"/>
                <a:gd name="connsiteY21" fmla="*/ 979236 h 1058037"/>
                <a:gd name="connsiteX22" fmla="*/ 1472339 w 4148379"/>
                <a:gd name="connsiteY22" fmla="*/ 999900 h 1058037"/>
                <a:gd name="connsiteX23" fmla="*/ 1549831 w 4148379"/>
                <a:gd name="connsiteY23" fmla="*/ 953405 h 1058037"/>
                <a:gd name="connsiteX24" fmla="*/ 1606658 w 4148379"/>
                <a:gd name="connsiteY24" fmla="*/ 777758 h 1058037"/>
                <a:gd name="connsiteX25" fmla="*/ 1647986 w 4148379"/>
                <a:gd name="connsiteY25" fmla="*/ 540117 h 1058037"/>
                <a:gd name="connsiteX26" fmla="*/ 1673817 w 4148379"/>
                <a:gd name="connsiteY26" fmla="*/ 224985 h 1058037"/>
                <a:gd name="connsiteX27" fmla="*/ 1689315 w 4148379"/>
                <a:gd name="connsiteY27" fmla="*/ 13175 h 1058037"/>
                <a:gd name="connsiteX28" fmla="*/ 1725478 w 4148379"/>
                <a:gd name="connsiteY28" fmla="*/ 266314 h 1058037"/>
                <a:gd name="connsiteX29" fmla="*/ 1761641 w 4148379"/>
                <a:gd name="connsiteY29" fmla="*/ 617609 h 1058037"/>
                <a:gd name="connsiteX30" fmla="*/ 1844298 w 4148379"/>
                <a:gd name="connsiteY30" fmla="*/ 870748 h 1058037"/>
                <a:gd name="connsiteX31" fmla="*/ 1963119 w 4148379"/>
                <a:gd name="connsiteY31" fmla="*/ 989568 h 1058037"/>
                <a:gd name="connsiteX32" fmla="*/ 2128434 w 4148379"/>
                <a:gd name="connsiteY32" fmla="*/ 1046395 h 1058037"/>
                <a:gd name="connsiteX33" fmla="*/ 2236922 w 4148379"/>
                <a:gd name="connsiteY33" fmla="*/ 1046395 h 1058037"/>
                <a:gd name="connsiteX34" fmla="*/ 2324746 w 4148379"/>
                <a:gd name="connsiteY34" fmla="*/ 968904 h 1058037"/>
                <a:gd name="connsiteX35" fmla="*/ 2402237 w 4148379"/>
                <a:gd name="connsiteY35" fmla="*/ 782924 h 1058037"/>
                <a:gd name="connsiteX36" fmla="*/ 2459064 w 4148379"/>
                <a:gd name="connsiteY36" fmla="*/ 555615 h 1058037"/>
                <a:gd name="connsiteX37" fmla="*/ 2500393 w 4148379"/>
                <a:gd name="connsiteY37" fmla="*/ 230151 h 1058037"/>
                <a:gd name="connsiteX38" fmla="*/ 2536556 w 4148379"/>
                <a:gd name="connsiteY38" fmla="*/ 8009 h 1058037"/>
                <a:gd name="connsiteX39" fmla="*/ 2583051 w 4148379"/>
                <a:gd name="connsiteY39" fmla="*/ 100999 h 1058037"/>
                <a:gd name="connsiteX40" fmla="*/ 2624380 w 4148379"/>
                <a:gd name="connsiteY40" fmla="*/ 483290 h 1058037"/>
                <a:gd name="connsiteX41" fmla="*/ 2701871 w 4148379"/>
                <a:gd name="connsiteY41" fmla="*/ 870748 h 1058037"/>
                <a:gd name="connsiteX42" fmla="*/ 2924014 w 4148379"/>
                <a:gd name="connsiteY42" fmla="*/ 1041229 h 1058037"/>
                <a:gd name="connsiteX43" fmla="*/ 3161654 w 4148379"/>
                <a:gd name="connsiteY43" fmla="*/ 1041229 h 1058037"/>
                <a:gd name="connsiteX44" fmla="*/ 3326970 w 4148379"/>
                <a:gd name="connsiteY44" fmla="*/ 948239 h 1058037"/>
                <a:gd name="connsiteX45" fmla="*/ 3435458 w 4148379"/>
                <a:gd name="connsiteY45" fmla="*/ 519453 h 1058037"/>
                <a:gd name="connsiteX46" fmla="*/ 3528447 w 4148379"/>
                <a:gd name="connsiteY46" fmla="*/ 8009 h 1058037"/>
                <a:gd name="connsiteX47" fmla="*/ 3590441 w 4148379"/>
                <a:gd name="connsiteY47" fmla="*/ 255982 h 1058037"/>
                <a:gd name="connsiteX48" fmla="*/ 3652434 w 4148379"/>
                <a:gd name="connsiteY48" fmla="*/ 576280 h 1058037"/>
                <a:gd name="connsiteX49" fmla="*/ 3740258 w 4148379"/>
                <a:gd name="connsiteY49" fmla="*/ 596944 h 1058037"/>
                <a:gd name="connsiteX50" fmla="*/ 3802252 w 4148379"/>
                <a:gd name="connsiteY50" fmla="*/ 421297 h 1058037"/>
                <a:gd name="connsiteX51" fmla="*/ 3843581 w 4148379"/>
                <a:gd name="connsiteY51" fmla="*/ 18340 h 1058037"/>
                <a:gd name="connsiteX52" fmla="*/ 3915906 w 4148379"/>
                <a:gd name="connsiteY52" fmla="*/ 472958 h 1058037"/>
                <a:gd name="connsiteX53" fmla="*/ 4148379 w 4148379"/>
                <a:gd name="connsiteY53" fmla="*/ 968904 h 1058037"/>
                <a:gd name="connsiteX0" fmla="*/ 0 w 4148379"/>
                <a:gd name="connsiteY0" fmla="*/ 622775 h 1058037"/>
                <a:gd name="connsiteX1" fmla="*/ 206644 w 4148379"/>
                <a:gd name="connsiteY1" fmla="*/ 850083 h 1058037"/>
                <a:gd name="connsiteX2" fmla="*/ 309966 w 4148379"/>
                <a:gd name="connsiteY2" fmla="*/ 917243 h 1058037"/>
                <a:gd name="connsiteX3" fmla="*/ 382292 w 4148379"/>
                <a:gd name="connsiteY3" fmla="*/ 927575 h 1058037"/>
                <a:gd name="connsiteX4" fmla="*/ 433953 w 4148379"/>
                <a:gd name="connsiteY4" fmla="*/ 896578 h 1058037"/>
                <a:gd name="connsiteX5" fmla="*/ 490780 w 4148379"/>
                <a:gd name="connsiteY5" fmla="*/ 653771 h 1058037"/>
                <a:gd name="connsiteX6" fmla="*/ 511444 w 4148379"/>
                <a:gd name="connsiteY6" fmla="*/ 245649 h 1058037"/>
                <a:gd name="connsiteX7" fmla="*/ 537275 w 4148379"/>
                <a:gd name="connsiteY7" fmla="*/ 8009 h 1058037"/>
                <a:gd name="connsiteX8" fmla="*/ 568271 w 4148379"/>
                <a:gd name="connsiteY8" fmla="*/ 292144 h 1058037"/>
                <a:gd name="connsiteX9" fmla="*/ 599268 w 4148379"/>
                <a:gd name="connsiteY9" fmla="*/ 596944 h 1058037"/>
                <a:gd name="connsiteX10" fmla="*/ 645763 w 4148379"/>
                <a:gd name="connsiteY10" fmla="*/ 813921 h 1058037"/>
                <a:gd name="connsiteX11" fmla="*/ 743919 w 4148379"/>
                <a:gd name="connsiteY11" fmla="*/ 989568 h 1058037"/>
                <a:gd name="connsiteX12" fmla="*/ 842075 w 4148379"/>
                <a:gd name="connsiteY12" fmla="*/ 1036063 h 1058037"/>
                <a:gd name="connsiteX13" fmla="*/ 981559 w 4148379"/>
                <a:gd name="connsiteY13" fmla="*/ 1051561 h 1058037"/>
                <a:gd name="connsiteX14" fmla="*/ 1084881 w 4148379"/>
                <a:gd name="connsiteY14" fmla="*/ 943073 h 1058037"/>
                <a:gd name="connsiteX15" fmla="*/ 1131376 w 4148379"/>
                <a:gd name="connsiteY15" fmla="*/ 731263 h 1058037"/>
                <a:gd name="connsiteX16" fmla="*/ 1172705 w 4148379"/>
                <a:gd name="connsiteY16" fmla="*/ 147493 h 1058037"/>
                <a:gd name="connsiteX17" fmla="*/ 1188203 w 4148379"/>
                <a:gd name="connsiteY17" fmla="*/ 8009 h 1058037"/>
                <a:gd name="connsiteX18" fmla="*/ 1219200 w 4148379"/>
                <a:gd name="connsiteY18" fmla="*/ 317975 h 1058037"/>
                <a:gd name="connsiteX19" fmla="*/ 1255363 w 4148379"/>
                <a:gd name="connsiteY19" fmla="*/ 643439 h 1058037"/>
                <a:gd name="connsiteX20" fmla="*/ 1317356 w 4148379"/>
                <a:gd name="connsiteY20" fmla="*/ 844917 h 1058037"/>
                <a:gd name="connsiteX21" fmla="*/ 1379349 w 4148379"/>
                <a:gd name="connsiteY21" fmla="*/ 979236 h 1058037"/>
                <a:gd name="connsiteX22" fmla="*/ 1472339 w 4148379"/>
                <a:gd name="connsiteY22" fmla="*/ 999900 h 1058037"/>
                <a:gd name="connsiteX23" fmla="*/ 1549831 w 4148379"/>
                <a:gd name="connsiteY23" fmla="*/ 953405 h 1058037"/>
                <a:gd name="connsiteX24" fmla="*/ 1606658 w 4148379"/>
                <a:gd name="connsiteY24" fmla="*/ 777758 h 1058037"/>
                <a:gd name="connsiteX25" fmla="*/ 1647986 w 4148379"/>
                <a:gd name="connsiteY25" fmla="*/ 540117 h 1058037"/>
                <a:gd name="connsiteX26" fmla="*/ 1673817 w 4148379"/>
                <a:gd name="connsiteY26" fmla="*/ 224985 h 1058037"/>
                <a:gd name="connsiteX27" fmla="*/ 1689315 w 4148379"/>
                <a:gd name="connsiteY27" fmla="*/ 13175 h 1058037"/>
                <a:gd name="connsiteX28" fmla="*/ 1725478 w 4148379"/>
                <a:gd name="connsiteY28" fmla="*/ 266314 h 1058037"/>
                <a:gd name="connsiteX29" fmla="*/ 1761641 w 4148379"/>
                <a:gd name="connsiteY29" fmla="*/ 617609 h 1058037"/>
                <a:gd name="connsiteX30" fmla="*/ 1844298 w 4148379"/>
                <a:gd name="connsiteY30" fmla="*/ 870748 h 1058037"/>
                <a:gd name="connsiteX31" fmla="*/ 1963119 w 4148379"/>
                <a:gd name="connsiteY31" fmla="*/ 989568 h 1058037"/>
                <a:gd name="connsiteX32" fmla="*/ 2128434 w 4148379"/>
                <a:gd name="connsiteY32" fmla="*/ 1046395 h 1058037"/>
                <a:gd name="connsiteX33" fmla="*/ 2236922 w 4148379"/>
                <a:gd name="connsiteY33" fmla="*/ 1046395 h 1058037"/>
                <a:gd name="connsiteX34" fmla="*/ 2324746 w 4148379"/>
                <a:gd name="connsiteY34" fmla="*/ 968904 h 1058037"/>
                <a:gd name="connsiteX35" fmla="*/ 2402237 w 4148379"/>
                <a:gd name="connsiteY35" fmla="*/ 782924 h 1058037"/>
                <a:gd name="connsiteX36" fmla="*/ 2459064 w 4148379"/>
                <a:gd name="connsiteY36" fmla="*/ 555615 h 1058037"/>
                <a:gd name="connsiteX37" fmla="*/ 2500393 w 4148379"/>
                <a:gd name="connsiteY37" fmla="*/ 230151 h 1058037"/>
                <a:gd name="connsiteX38" fmla="*/ 2536556 w 4148379"/>
                <a:gd name="connsiteY38" fmla="*/ 8009 h 1058037"/>
                <a:gd name="connsiteX39" fmla="*/ 2583051 w 4148379"/>
                <a:gd name="connsiteY39" fmla="*/ 100999 h 1058037"/>
                <a:gd name="connsiteX40" fmla="*/ 2624380 w 4148379"/>
                <a:gd name="connsiteY40" fmla="*/ 483290 h 1058037"/>
                <a:gd name="connsiteX41" fmla="*/ 2701871 w 4148379"/>
                <a:gd name="connsiteY41" fmla="*/ 870748 h 1058037"/>
                <a:gd name="connsiteX42" fmla="*/ 2924014 w 4148379"/>
                <a:gd name="connsiteY42" fmla="*/ 1041229 h 1058037"/>
                <a:gd name="connsiteX43" fmla="*/ 3161654 w 4148379"/>
                <a:gd name="connsiteY43" fmla="*/ 1041229 h 1058037"/>
                <a:gd name="connsiteX44" fmla="*/ 3326970 w 4148379"/>
                <a:gd name="connsiteY44" fmla="*/ 948239 h 1058037"/>
                <a:gd name="connsiteX45" fmla="*/ 3435458 w 4148379"/>
                <a:gd name="connsiteY45" fmla="*/ 519453 h 1058037"/>
                <a:gd name="connsiteX46" fmla="*/ 3528447 w 4148379"/>
                <a:gd name="connsiteY46" fmla="*/ 8009 h 1058037"/>
                <a:gd name="connsiteX47" fmla="*/ 3590441 w 4148379"/>
                <a:gd name="connsiteY47" fmla="*/ 255982 h 1058037"/>
                <a:gd name="connsiteX48" fmla="*/ 3652434 w 4148379"/>
                <a:gd name="connsiteY48" fmla="*/ 576280 h 1058037"/>
                <a:gd name="connsiteX49" fmla="*/ 3740258 w 4148379"/>
                <a:gd name="connsiteY49" fmla="*/ 596944 h 1058037"/>
                <a:gd name="connsiteX50" fmla="*/ 3802252 w 4148379"/>
                <a:gd name="connsiteY50" fmla="*/ 421297 h 1058037"/>
                <a:gd name="connsiteX51" fmla="*/ 3843581 w 4148379"/>
                <a:gd name="connsiteY51" fmla="*/ 18340 h 1058037"/>
                <a:gd name="connsiteX52" fmla="*/ 3915906 w 4148379"/>
                <a:gd name="connsiteY52" fmla="*/ 472958 h 1058037"/>
                <a:gd name="connsiteX53" fmla="*/ 4148379 w 4148379"/>
                <a:gd name="connsiteY53" fmla="*/ 968904 h 10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148379" h="1058037">
                  <a:moveTo>
                    <a:pt x="0" y="622775"/>
                  </a:moveTo>
                  <a:cubicBezTo>
                    <a:pt x="77491" y="711890"/>
                    <a:pt x="154983" y="801005"/>
                    <a:pt x="206644" y="850083"/>
                  </a:cubicBezTo>
                  <a:cubicBezTo>
                    <a:pt x="258305" y="899161"/>
                    <a:pt x="280691" y="904328"/>
                    <a:pt x="309966" y="917243"/>
                  </a:cubicBezTo>
                  <a:cubicBezTo>
                    <a:pt x="339241" y="930158"/>
                    <a:pt x="361628" y="931019"/>
                    <a:pt x="382292" y="927575"/>
                  </a:cubicBezTo>
                  <a:cubicBezTo>
                    <a:pt x="402957" y="924131"/>
                    <a:pt x="415872" y="942212"/>
                    <a:pt x="433953" y="896578"/>
                  </a:cubicBezTo>
                  <a:cubicBezTo>
                    <a:pt x="452034" y="850944"/>
                    <a:pt x="477865" y="762259"/>
                    <a:pt x="490780" y="653771"/>
                  </a:cubicBezTo>
                  <a:cubicBezTo>
                    <a:pt x="503695" y="545283"/>
                    <a:pt x="503695" y="353276"/>
                    <a:pt x="511444" y="245649"/>
                  </a:cubicBezTo>
                  <a:cubicBezTo>
                    <a:pt x="519193" y="138022"/>
                    <a:pt x="527804" y="260"/>
                    <a:pt x="537275" y="8009"/>
                  </a:cubicBezTo>
                  <a:cubicBezTo>
                    <a:pt x="546746" y="15758"/>
                    <a:pt x="557939" y="193988"/>
                    <a:pt x="568271" y="292144"/>
                  </a:cubicBezTo>
                  <a:cubicBezTo>
                    <a:pt x="578603" y="390300"/>
                    <a:pt x="586353" y="509981"/>
                    <a:pt x="599268" y="596944"/>
                  </a:cubicBezTo>
                  <a:cubicBezTo>
                    <a:pt x="612183" y="683907"/>
                    <a:pt x="621655" y="748484"/>
                    <a:pt x="645763" y="813921"/>
                  </a:cubicBezTo>
                  <a:cubicBezTo>
                    <a:pt x="669872" y="879358"/>
                    <a:pt x="711200" y="952544"/>
                    <a:pt x="743919" y="989568"/>
                  </a:cubicBezTo>
                  <a:cubicBezTo>
                    <a:pt x="776638" y="1026592"/>
                    <a:pt x="802468" y="1025731"/>
                    <a:pt x="842075" y="1036063"/>
                  </a:cubicBezTo>
                  <a:cubicBezTo>
                    <a:pt x="881682" y="1046395"/>
                    <a:pt x="941091" y="1067059"/>
                    <a:pt x="981559" y="1051561"/>
                  </a:cubicBezTo>
                  <a:cubicBezTo>
                    <a:pt x="1022027" y="1036063"/>
                    <a:pt x="1059912" y="996456"/>
                    <a:pt x="1084881" y="943073"/>
                  </a:cubicBezTo>
                  <a:cubicBezTo>
                    <a:pt x="1109850" y="889690"/>
                    <a:pt x="1116739" y="863860"/>
                    <a:pt x="1131376" y="731263"/>
                  </a:cubicBezTo>
                  <a:cubicBezTo>
                    <a:pt x="1146013" y="598666"/>
                    <a:pt x="1163234" y="268035"/>
                    <a:pt x="1172705" y="147493"/>
                  </a:cubicBezTo>
                  <a:cubicBezTo>
                    <a:pt x="1182176" y="26951"/>
                    <a:pt x="1180454" y="-20405"/>
                    <a:pt x="1188203" y="8009"/>
                  </a:cubicBezTo>
                  <a:cubicBezTo>
                    <a:pt x="1195952" y="36423"/>
                    <a:pt x="1208007" y="212070"/>
                    <a:pt x="1219200" y="317975"/>
                  </a:cubicBezTo>
                  <a:cubicBezTo>
                    <a:pt x="1230393" y="423880"/>
                    <a:pt x="1239004" y="555615"/>
                    <a:pt x="1255363" y="643439"/>
                  </a:cubicBezTo>
                  <a:cubicBezTo>
                    <a:pt x="1271722" y="731263"/>
                    <a:pt x="1296692" y="788951"/>
                    <a:pt x="1317356" y="844917"/>
                  </a:cubicBezTo>
                  <a:cubicBezTo>
                    <a:pt x="1338020" y="900883"/>
                    <a:pt x="1353519" y="953406"/>
                    <a:pt x="1379349" y="979236"/>
                  </a:cubicBezTo>
                  <a:cubicBezTo>
                    <a:pt x="1405179" y="1005066"/>
                    <a:pt x="1443926" y="1004205"/>
                    <a:pt x="1472339" y="999900"/>
                  </a:cubicBezTo>
                  <a:cubicBezTo>
                    <a:pt x="1500752" y="995595"/>
                    <a:pt x="1527445" y="990429"/>
                    <a:pt x="1549831" y="953405"/>
                  </a:cubicBezTo>
                  <a:cubicBezTo>
                    <a:pt x="1572218" y="916381"/>
                    <a:pt x="1590299" y="846639"/>
                    <a:pt x="1606658" y="777758"/>
                  </a:cubicBezTo>
                  <a:cubicBezTo>
                    <a:pt x="1623017" y="708877"/>
                    <a:pt x="1636793" y="632246"/>
                    <a:pt x="1647986" y="540117"/>
                  </a:cubicBezTo>
                  <a:cubicBezTo>
                    <a:pt x="1659179" y="447988"/>
                    <a:pt x="1666929" y="312809"/>
                    <a:pt x="1673817" y="224985"/>
                  </a:cubicBezTo>
                  <a:cubicBezTo>
                    <a:pt x="1680705" y="137161"/>
                    <a:pt x="1680705" y="6287"/>
                    <a:pt x="1689315" y="13175"/>
                  </a:cubicBezTo>
                  <a:cubicBezTo>
                    <a:pt x="1697925" y="20063"/>
                    <a:pt x="1713424" y="165575"/>
                    <a:pt x="1725478" y="266314"/>
                  </a:cubicBezTo>
                  <a:cubicBezTo>
                    <a:pt x="1737532" y="367053"/>
                    <a:pt x="1741838" y="516870"/>
                    <a:pt x="1761641" y="617609"/>
                  </a:cubicBezTo>
                  <a:cubicBezTo>
                    <a:pt x="1781444" y="718348"/>
                    <a:pt x="1810718" y="808755"/>
                    <a:pt x="1844298" y="870748"/>
                  </a:cubicBezTo>
                  <a:cubicBezTo>
                    <a:pt x="1877878" y="932741"/>
                    <a:pt x="1915763" y="960294"/>
                    <a:pt x="1963119" y="989568"/>
                  </a:cubicBezTo>
                  <a:cubicBezTo>
                    <a:pt x="2010475" y="1018842"/>
                    <a:pt x="2082800" y="1036924"/>
                    <a:pt x="2128434" y="1046395"/>
                  </a:cubicBezTo>
                  <a:cubicBezTo>
                    <a:pt x="2174068" y="1055866"/>
                    <a:pt x="2204203" y="1059310"/>
                    <a:pt x="2236922" y="1046395"/>
                  </a:cubicBezTo>
                  <a:cubicBezTo>
                    <a:pt x="2269641" y="1033480"/>
                    <a:pt x="2297194" y="1012816"/>
                    <a:pt x="2324746" y="968904"/>
                  </a:cubicBezTo>
                  <a:cubicBezTo>
                    <a:pt x="2352298" y="924992"/>
                    <a:pt x="2379851" y="851805"/>
                    <a:pt x="2402237" y="782924"/>
                  </a:cubicBezTo>
                  <a:cubicBezTo>
                    <a:pt x="2424623" y="714043"/>
                    <a:pt x="2442705" y="647744"/>
                    <a:pt x="2459064" y="555615"/>
                  </a:cubicBezTo>
                  <a:cubicBezTo>
                    <a:pt x="2475423" y="463486"/>
                    <a:pt x="2487478" y="321418"/>
                    <a:pt x="2500393" y="230151"/>
                  </a:cubicBezTo>
                  <a:cubicBezTo>
                    <a:pt x="2513308" y="138884"/>
                    <a:pt x="2522780" y="29534"/>
                    <a:pt x="2536556" y="8009"/>
                  </a:cubicBezTo>
                  <a:cubicBezTo>
                    <a:pt x="2550332" y="-13516"/>
                    <a:pt x="2568414" y="21785"/>
                    <a:pt x="2583051" y="100999"/>
                  </a:cubicBezTo>
                  <a:cubicBezTo>
                    <a:pt x="2597688" y="180212"/>
                    <a:pt x="2604577" y="354998"/>
                    <a:pt x="2624380" y="483290"/>
                  </a:cubicBezTo>
                  <a:cubicBezTo>
                    <a:pt x="2644183" y="611581"/>
                    <a:pt x="2651932" y="777758"/>
                    <a:pt x="2701871" y="870748"/>
                  </a:cubicBezTo>
                  <a:cubicBezTo>
                    <a:pt x="2751810" y="963738"/>
                    <a:pt x="2847384" y="1012816"/>
                    <a:pt x="2924014" y="1041229"/>
                  </a:cubicBezTo>
                  <a:cubicBezTo>
                    <a:pt x="3000644" y="1069642"/>
                    <a:pt x="3094495" y="1056727"/>
                    <a:pt x="3161654" y="1041229"/>
                  </a:cubicBezTo>
                  <a:cubicBezTo>
                    <a:pt x="3228813" y="1025731"/>
                    <a:pt x="3281336" y="1035202"/>
                    <a:pt x="3326970" y="948239"/>
                  </a:cubicBezTo>
                  <a:cubicBezTo>
                    <a:pt x="3372604" y="861276"/>
                    <a:pt x="3401879" y="676158"/>
                    <a:pt x="3435458" y="519453"/>
                  </a:cubicBezTo>
                  <a:cubicBezTo>
                    <a:pt x="3469038" y="362748"/>
                    <a:pt x="3502617" y="51921"/>
                    <a:pt x="3528447" y="8009"/>
                  </a:cubicBezTo>
                  <a:cubicBezTo>
                    <a:pt x="3554277" y="-35903"/>
                    <a:pt x="3569777" y="161270"/>
                    <a:pt x="3590441" y="255982"/>
                  </a:cubicBezTo>
                  <a:cubicBezTo>
                    <a:pt x="3611105" y="350694"/>
                    <a:pt x="3627464" y="519453"/>
                    <a:pt x="3652434" y="576280"/>
                  </a:cubicBezTo>
                  <a:cubicBezTo>
                    <a:pt x="3677404" y="633107"/>
                    <a:pt x="3715288" y="622774"/>
                    <a:pt x="3740258" y="596944"/>
                  </a:cubicBezTo>
                  <a:cubicBezTo>
                    <a:pt x="3765228" y="571114"/>
                    <a:pt x="3793642" y="472097"/>
                    <a:pt x="3802252" y="421297"/>
                  </a:cubicBezTo>
                  <a:cubicBezTo>
                    <a:pt x="3810862" y="370497"/>
                    <a:pt x="3844442" y="42448"/>
                    <a:pt x="3843581" y="18340"/>
                  </a:cubicBezTo>
                  <a:cubicBezTo>
                    <a:pt x="3842720" y="-5768"/>
                    <a:pt x="3936570" y="527201"/>
                    <a:pt x="3915906" y="472958"/>
                  </a:cubicBezTo>
                  <a:cubicBezTo>
                    <a:pt x="3895242" y="418715"/>
                    <a:pt x="4060555" y="773453"/>
                    <a:pt x="4148379" y="968904"/>
                  </a:cubicBezTo>
                </a:path>
              </a:pathLst>
            </a:cu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4194636" y="3734639"/>
            <a:ext cx="2987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Thermal vibrations </a:t>
            </a:r>
            <a:r>
              <a:rPr lang="fr-FR" b="1" dirty="0" err="1" smtClean="0"/>
              <a:t>with</a:t>
            </a:r>
            <a:r>
              <a:rPr lang="fr-FR" b="1" dirty="0" smtClean="0"/>
              <a:t> noise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779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Coating</a:t>
            </a:r>
            <a:r>
              <a:rPr lang="fr-FR" dirty="0" smtClean="0"/>
              <a:t> thermal noise and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parameters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24.07.2018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Cagnoli – Virgo, Preventivi 2019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space réservé du contenu 7"/>
              <p:cNvSpPr txBox="1">
                <a:spLocks/>
              </p:cNvSpPr>
              <p:nvPr/>
            </p:nvSpPr>
            <p:spPr>
              <a:xfrm>
                <a:off x="637513" y="1323833"/>
                <a:ext cx="7196302" cy="4844955"/>
              </a:xfrm>
              <a:prstGeom prst="rect">
                <a:avLst/>
              </a:prstGeom>
            </p:spPr>
            <p:txBody>
              <a:bodyPr anchor="t" anchorCtr="0">
                <a:normAutofit/>
              </a:bodyPr>
              <a:lstStyle>
                <a:defPPr>
                  <a:defRPr lang="fr-FR"/>
                </a:defPPr>
                <a:lvl1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sz="1200" kern="1200">
                    <a:solidFill>
                      <a:srgbClr val="009688"/>
                    </a:solidFill>
                    <a:latin typeface="Helvetica" pitchFamily="34" charset="0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Helvetica" panose="020B0604020202020204" pitchFamily="34" charset="0"/>
                  <a:buChar char="●"/>
                </a:pPr>
                <a:r>
                  <a:rPr lang="fr-FR" sz="2400" dirty="0" smtClean="0"/>
                  <a:t>The Power Spectral </a:t>
                </a:r>
                <a:r>
                  <a:rPr lang="fr-FR" sz="2400" dirty="0" err="1" smtClean="0"/>
                  <a:t>Density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fr-FR" sz="240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fr-FR" sz="2400" dirty="0" smtClean="0"/>
              </a:p>
              <a:p>
                <a:endParaRPr lang="fr-FR" sz="2000" dirty="0"/>
              </a:p>
              <a:p>
                <a:endParaRPr lang="fr-FR" sz="2000" dirty="0" smtClean="0"/>
              </a:p>
              <a:p>
                <a:endParaRPr lang="fr-FR" sz="2000" dirty="0"/>
              </a:p>
              <a:p>
                <a:endParaRPr lang="fr-FR" sz="2000" dirty="0" smtClean="0"/>
              </a:p>
              <a:p>
                <a:endParaRPr lang="fr-FR" sz="2000" dirty="0"/>
              </a:p>
              <a:p>
                <a:endParaRPr lang="fr-FR" sz="2000" dirty="0" smtClean="0"/>
              </a:p>
              <a:p>
                <a:endParaRPr lang="fr-FR" sz="2000" dirty="0" smtClean="0"/>
              </a:p>
              <a:p>
                <a:pPr marL="2505075" lvl="1"/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/>
                      </a:rPr>
                      <m:t>𝑇</m:t>
                    </m:r>
                    <m:r>
                      <a:rPr lang="fr-FR" sz="160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1600" dirty="0" smtClean="0"/>
                  <a:t>: temperature</a:t>
                </a:r>
              </a:p>
              <a:p>
                <a:pPr marL="2505075" lvl="1"/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fr-FR" sz="16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fr-FR" sz="1600" dirty="0" smtClean="0"/>
                  <a:t> : laser </a:t>
                </a:r>
                <a:r>
                  <a:rPr lang="fr-FR" sz="1600" dirty="0" err="1" smtClean="0"/>
                  <a:t>beam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diameter</a:t>
                </a:r>
                <a:endParaRPr lang="fr-FR" sz="1600" dirty="0" smtClean="0"/>
              </a:p>
              <a:p>
                <a:pPr marL="2505075" lvl="1"/>
                <a14:m>
                  <m:oMath xmlns:m="http://schemas.openxmlformats.org/officeDocument/2006/math">
                    <m:r>
                      <a:rPr lang="fr-FR" sz="160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fr-FR" sz="1600" dirty="0"/>
                  <a:t> : </a:t>
                </a:r>
                <a:r>
                  <a:rPr lang="fr-FR" sz="1600" dirty="0" err="1" smtClean="0"/>
                  <a:t>coating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thickness</a:t>
                </a:r>
                <a:endParaRPr lang="fr-FR" sz="1600" dirty="0" smtClean="0"/>
              </a:p>
              <a:p>
                <a:pPr marL="2505075" lvl="1"/>
                <a14:m>
                  <m:oMath xmlns:m="http://schemas.openxmlformats.org/officeDocument/2006/math">
                    <m:r>
                      <a:rPr lang="fr-FR" sz="160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fr-FR" sz="1600" dirty="0" smtClean="0"/>
                  <a:t> </a:t>
                </a:r>
                <a:r>
                  <a:rPr lang="fr-FR" sz="1600" dirty="0"/>
                  <a:t>: </a:t>
                </a:r>
                <a:r>
                  <a:rPr lang="fr-FR" sz="1600" dirty="0" err="1" smtClean="0"/>
                  <a:t>Young’s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modulus</a:t>
                </a:r>
                <a:endParaRPr lang="fr-FR" sz="1600" dirty="0" smtClean="0"/>
              </a:p>
              <a:p>
                <a:pPr marL="2505075" lvl="1"/>
                <a14:m>
                  <m:oMath xmlns:m="http://schemas.openxmlformats.org/officeDocument/2006/math">
                    <m:r>
                      <a:rPr lang="fr-FR" sz="1600" i="1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fr-FR" sz="1600" dirty="0"/>
                  <a:t> : </a:t>
                </a:r>
                <a:r>
                  <a:rPr lang="fr-FR" sz="1600" dirty="0" err="1" smtClean="0"/>
                  <a:t>mechanical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loss</a:t>
                </a:r>
                <a:r>
                  <a:rPr lang="fr-FR" sz="1600" dirty="0" smtClean="0"/>
                  <a:t> angle</a:t>
                </a:r>
                <a:endParaRPr lang="fr-FR" sz="1600" dirty="0"/>
              </a:p>
            </p:txBody>
          </p:sp>
        </mc:Choice>
        <mc:Fallback xmlns="">
          <p:sp>
            <p:nvSpPr>
              <p:cNvPr id="11" name="Espace réservé du contenu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13" y="1323833"/>
                <a:ext cx="7196302" cy="4844955"/>
              </a:xfrm>
              <a:prstGeom prst="rect">
                <a:avLst/>
              </a:prstGeom>
              <a:blipFill rotWithShape="1">
                <a:blip r:embed="rId2"/>
                <a:stretch>
                  <a:fillRect l="-1186" t="-8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2201204" y="1815693"/>
                <a:ext cx="4749698" cy="856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4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fr-FR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/>
                            </a:rPr>
                            <m:t>4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den>
                      </m:f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fr-FR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/>
                              <a:ea typeface="Cambria Math"/>
                            </a:rPr>
                            <m:t>Stiffness</m:t>
                          </m:r>
                        </m:den>
                      </m:f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fr-FR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/>
                                  <a:ea typeface="Cambria Math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204" y="1815693"/>
                <a:ext cx="4749698" cy="8560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3189640" y="5645722"/>
            <a:ext cx="2346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FF"/>
                </a:solidFill>
              </a:rPr>
              <a:t>Fluctuation</a:t>
            </a:r>
            <a:r>
              <a:rPr lang="fr-FR" dirty="0" smtClean="0"/>
              <a:t>-</a:t>
            </a:r>
            <a:r>
              <a:rPr lang="fr-FR" dirty="0" smtClean="0">
                <a:solidFill>
                  <a:srgbClr val="FF0000"/>
                </a:solidFill>
              </a:rPr>
              <a:t>Dissipation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theorem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3563286" y="3195064"/>
            <a:ext cx="642241" cy="469652"/>
          </a:xfrm>
          <a:prstGeom prst="roundRect">
            <a:avLst/>
          </a:prstGeom>
          <a:solidFill>
            <a:srgbClr val="66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2685451" y="3421599"/>
            <a:ext cx="444254" cy="2388075"/>
          </a:xfrm>
          <a:custGeom>
            <a:avLst/>
            <a:gdLst>
              <a:gd name="connsiteX0" fmla="*/ 316009 w 316009"/>
              <a:gd name="connsiteY0" fmla="*/ 3125088 h 3125088"/>
              <a:gd name="connsiteX1" fmla="*/ 89586 w 316009"/>
              <a:gd name="connsiteY1" fmla="*/ 2419694 h 3125088"/>
              <a:gd name="connsiteX2" fmla="*/ 2501 w 316009"/>
              <a:gd name="connsiteY2" fmla="*/ 1479168 h 3125088"/>
              <a:gd name="connsiteX3" fmla="*/ 28626 w 316009"/>
              <a:gd name="connsiteY3" fmla="*/ 660562 h 3125088"/>
              <a:gd name="connsiteX4" fmla="*/ 80878 w 316009"/>
              <a:gd name="connsiteY4" fmla="*/ 251259 h 3125088"/>
              <a:gd name="connsiteX5" fmla="*/ 211506 w 316009"/>
              <a:gd name="connsiteY5" fmla="*/ 24837 h 3125088"/>
              <a:gd name="connsiteX6" fmla="*/ 228924 w 316009"/>
              <a:gd name="connsiteY6" fmla="*/ 16128 h 3125088"/>
              <a:gd name="connsiteX0" fmla="*/ 316009 w 316009"/>
              <a:gd name="connsiteY0" fmla="*/ 3100251 h 3100251"/>
              <a:gd name="connsiteX1" fmla="*/ 89586 w 316009"/>
              <a:gd name="connsiteY1" fmla="*/ 2394857 h 3100251"/>
              <a:gd name="connsiteX2" fmla="*/ 2501 w 316009"/>
              <a:gd name="connsiteY2" fmla="*/ 1454331 h 3100251"/>
              <a:gd name="connsiteX3" fmla="*/ 28626 w 316009"/>
              <a:gd name="connsiteY3" fmla="*/ 635725 h 3100251"/>
              <a:gd name="connsiteX4" fmla="*/ 80878 w 316009"/>
              <a:gd name="connsiteY4" fmla="*/ 226422 h 3100251"/>
              <a:gd name="connsiteX5" fmla="*/ 211506 w 316009"/>
              <a:gd name="connsiteY5" fmla="*/ 0 h 3100251"/>
              <a:gd name="connsiteX0" fmla="*/ 319537 w 319537"/>
              <a:gd name="connsiteY0" fmla="*/ 3100251 h 3100251"/>
              <a:gd name="connsiteX1" fmla="*/ 93114 w 319537"/>
              <a:gd name="connsiteY1" fmla="*/ 2394857 h 3100251"/>
              <a:gd name="connsiteX2" fmla="*/ 6029 w 319537"/>
              <a:gd name="connsiteY2" fmla="*/ 1454331 h 3100251"/>
              <a:gd name="connsiteX3" fmla="*/ 16004 w 319537"/>
              <a:gd name="connsiteY3" fmla="*/ 635725 h 3100251"/>
              <a:gd name="connsiteX4" fmla="*/ 84406 w 319537"/>
              <a:gd name="connsiteY4" fmla="*/ 226422 h 3100251"/>
              <a:gd name="connsiteX5" fmla="*/ 215034 w 319537"/>
              <a:gd name="connsiteY5" fmla="*/ 0 h 3100251"/>
              <a:gd name="connsiteX0" fmla="*/ 319537 w 319537"/>
              <a:gd name="connsiteY0" fmla="*/ 2873829 h 2873829"/>
              <a:gd name="connsiteX1" fmla="*/ 93114 w 319537"/>
              <a:gd name="connsiteY1" fmla="*/ 2168435 h 2873829"/>
              <a:gd name="connsiteX2" fmla="*/ 6029 w 319537"/>
              <a:gd name="connsiteY2" fmla="*/ 1227909 h 2873829"/>
              <a:gd name="connsiteX3" fmla="*/ 16004 w 319537"/>
              <a:gd name="connsiteY3" fmla="*/ 409303 h 2873829"/>
              <a:gd name="connsiteX4" fmla="*/ 84406 w 319537"/>
              <a:gd name="connsiteY4" fmla="*/ 0 h 2873829"/>
              <a:gd name="connsiteX0" fmla="*/ 320573 w 320573"/>
              <a:gd name="connsiteY0" fmla="*/ 2962211 h 2962211"/>
              <a:gd name="connsiteX1" fmla="*/ 94150 w 320573"/>
              <a:gd name="connsiteY1" fmla="*/ 2256817 h 2962211"/>
              <a:gd name="connsiteX2" fmla="*/ 7065 w 320573"/>
              <a:gd name="connsiteY2" fmla="*/ 1316291 h 2962211"/>
              <a:gd name="connsiteX3" fmla="*/ 17040 w 320573"/>
              <a:gd name="connsiteY3" fmla="*/ 497685 h 2962211"/>
              <a:gd name="connsiteX4" fmla="*/ 111150 w 320573"/>
              <a:gd name="connsiteY4" fmla="*/ 0 h 296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573" h="2962211">
                <a:moveTo>
                  <a:pt x="320573" y="2962211"/>
                </a:moveTo>
                <a:cubicBezTo>
                  <a:pt x="233487" y="2746674"/>
                  <a:pt x="146401" y="2531137"/>
                  <a:pt x="94150" y="2256817"/>
                </a:cubicBezTo>
                <a:cubicBezTo>
                  <a:pt x="41899" y="1982497"/>
                  <a:pt x="19917" y="1609480"/>
                  <a:pt x="7065" y="1316291"/>
                </a:cubicBezTo>
                <a:cubicBezTo>
                  <a:pt x="-5787" y="1023102"/>
                  <a:pt x="-307" y="717067"/>
                  <a:pt x="17040" y="497685"/>
                </a:cubicBezTo>
                <a:cubicBezTo>
                  <a:pt x="34387" y="278303"/>
                  <a:pt x="77978" y="105954"/>
                  <a:pt x="111150" y="0"/>
                </a:cubicBezTo>
              </a:path>
            </a:pathLst>
          </a:custGeom>
          <a:noFill/>
          <a:ln w="1905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3934929" y="2791782"/>
            <a:ext cx="2231853" cy="885936"/>
          </a:xfrm>
          <a:custGeom>
            <a:avLst/>
            <a:gdLst>
              <a:gd name="connsiteX0" fmla="*/ 0 w 1803894"/>
              <a:gd name="connsiteY0" fmla="*/ 32022 h 665341"/>
              <a:gd name="connsiteX1" fmla="*/ 60486 w 1803894"/>
              <a:gd name="connsiteY1" fmla="*/ 0 h 665341"/>
              <a:gd name="connsiteX2" fmla="*/ 1722061 w 1803894"/>
              <a:gd name="connsiteY2" fmla="*/ 0 h 665341"/>
              <a:gd name="connsiteX3" fmla="*/ 1761199 w 1803894"/>
              <a:gd name="connsiteY3" fmla="*/ 39138 h 665341"/>
              <a:gd name="connsiteX4" fmla="*/ 1803894 w 1803894"/>
              <a:gd name="connsiteY4" fmla="*/ 81833 h 665341"/>
              <a:gd name="connsiteX5" fmla="*/ 1803894 w 1803894"/>
              <a:gd name="connsiteY5" fmla="*/ 576392 h 665341"/>
              <a:gd name="connsiteX6" fmla="*/ 1768314 w 1803894"/>
              <a:gd name="connsiteY6" fmla="*/ 611972 h 665341"/>
              <a:gd name="connsiteX7" fmla="*/ 1714945 w 1803894"/>
              <a:gd name="connsiteY7" fmla="*/ 665341 h 665341"/>
              <a:gd name="connsiteX8" fmla="*/ 402051 w 1803894"/>
              <a:gd name="connsiteY8" fmla="*/ 665341 h 665341"/>
              <a:gd name="connsiteX9" fmla="*/ 359356 w 1803894"/>
              <a:gd name="connsiteY9" fmla="*/ 622646 h 665341"/>
              <a:gd name="connsiteX10" fmla="*/ 309544 w 1803894"/>
              <a:gd name="connsiteY10" fmla="*/ 572834 h 665341"/>
              <a:gd name="connsiteX11" fmla="*/ 309544 w 1803894"/>
              <a:gd name="connsiteY11" fmla="*/ 320218 h 665341"/>
              <a:gd name="connsiteX12" fmla="*/ 273964 w 1803894"/>
              <a:gd name="connsiteY12" fmla="*/ 284638 h 665341"/>
              <a:gd name="connsiteX13" fmla="*/ 249058 w 1803894"/>
              <a:gd name="connsiteY13" fmla="*/ 259732 h 665341"/>
              <a:gd name="connsiteX14" fmla="*/ 71160 w 1803894"/>
              <a:gd name="connsiteY14" fmla="*/ 259732 h 665341"/>
              <a:gd name="connsiteX15" fmla="*/ 28464 w 1803894"/>
              <a:gd name="connsiteY15" fmla="*/ 217036 h 665341"/>
              <a:gd name="connsiteX16" fmla="*/ 3559 w 1803894"/>
              <a:gd name="connsiteY16" fmla="*/ 192131 h 665341"/>
              <a:gd name="connsiteX17" fmla="*/ 3559 w 1803894"/>
              <a:gd name="connsiteY17" fmla="*/ 81833 h 665341"/>
              <a:gd name="connsiteX18" fmla="*/ 0 w 1803894"/>
              <a:gd name="connsiteY18" fmla="*/ 32022 h 665341"/>
              <a:gd name="connsiteX0" fmla="*/ 0 w 1803894"/>
              <a:gd name="connsiteY0" fmla="*/ 32022 h 665341"/>
              <a:gd name="connsiteX1" fmla="*/ 60486 w 1803894"/>
              <a:gd name="connsiteY1" fmla="*/ 0 h 665341"/>
              <a:gd name="connsiteX2" fmla="*/ 1722061 w 1803894"/>
              <a:gd name="connsiteY2" fmla="*/ 0 h 665341"/>
              <a:gd name="connsiteX3" fmla="*/ 1761199 w 1803894"/>
              <a:gd name="connsiteY3" fmla="*/ 39138 h 665341"/>
              <a:gd name="connsiteX4" fmla="*/ 1803894 w 1803894"/>
              <a:gd name="connsiteY4" fmla="*/ 81833 h 665341"/>
              <a:gd name="connsiteX5" fmla="*/ 1803894 w 1803894"/>
              <a:gd name="connsiteY5" fmla="*/ 576392 h 665341"/>
              <a:gd name="connsiteX6" fmla="*/ 1768314 w 1803894"/>
              <a:gd name="connsiteY6" fmla="*/ 611972 h 665341"/>
              <a:gd name="connsiteX7" fmla="*/ 1714945 w 1803894"/>
              <a:gd name="connsiteY7" fmla="*/ 665341 h 665341"/>
              <a:gd name="connsiteX8" fmla="*/ 402051 w 1803894"/>
              <a:gd name="connsiteY8" fmla="*/ 665341 h 665341"/>
              <a:gd name="connsiteX9" fmla="*/ 359356 w 1803894"/>
              <a:gd name="connsiteY9" fmla="*/ 622646 h 665341"/>
              <a:gd name="connsiteX10" fmla="*/ 309544 w 1803894"/>
              <a:gd name="connsiteY10" fmla="*/ 572834 h 665341"/>
              <a:gd name="connsiteX11" fmla="*/ 309544 w 1803894"/>
              <a:gd name="connsiteY11" fmla="*/ 320218 h 665341"/>
              <a:gd name="connsiteX12" fmla="*/ 273964 w 1803894"/>
              <a:gd name="connsiteY12" fmla="*/ 284638 h 665341"/>
              <a:gd name="connsiteX13" fmla="*/ 249058 w 1803894"/>
              <a:gd name="connsiteY13" fmla="*/ 259732 h 665341"/>
              <a:gd name="connsiteX14" fmla="*/ 71160 w 1803894"/>
              <a:gd name="connsiteY14" fmla="*/ 273964 h 665341"/>
              <a:gd name="connsiteX15" fmla="*/ 28464 w 1803894"/>
              <a:gd name="connsiteY15" fmla="*/ 217036 h 665341"/>
              <a:gd name="connsiteX16" fmla="*/ 3559 w 1803894"/>
              <a:gd name="connsiteY16" fmla="*/ 192131 h 665341"/>
              <a:gd name="connsiteX17" fmla="*/ 3559 w 1803894"/>
              <a:gd name="connsiteY17" fmla="*/ 81833 h 665341"/>
              <a:gd name="connsiteX18" fmla="*/ 0 w 1803894"/>
              <a:gd name="connsiteY18" fmla="*/ 32022 h 665341"/>
              <a:gd name="connsiteX0" fmla="*/ 0 w 1803894"/>
              <a:gd name="connsiteY0" fmla="*/ 32022 h 665341"/>
              <a:gd name="connsiteX1" fmla="*/ 60486 w 1803894"/>
              <a:gd name="connsiteY1" fmla="*/ 0 h 665341"/>
              <a:gd name="connsiteX2" fmla="*/ 1722061 w 1803894"/>
              <a:gd name="connsiteY2" fmla="*/ 0 h 665341"/>
              <a:gd name="connsiteX3" fmla="*/ 1761199 w 1803894"/>
              <a:gd name="connsiteY3" fmla="*/ 39138 h 665341"/>
              <a:gd name="connsiteX4" fmla="*/ 1803894 w 1803894"/>
              <a:gd name="connsiteY4" fmla="*/ 81833 h 665341"/>
              <a:gd name="connsiteX5" fmla="*/ 1803894 w 1803894"/>
              <a:gd name="connsiteY5" fmla="*/ 576392 h 665341"/>
              <a:gd name="connsiteX6" fmla="*/ 1768314 w 1803894"/>
              <a:gd name="connsiteY6" fmla="*/ 611972 h 665341"/>
              <a:gd name="connsiteX7" fmla="*/ 1714945 w 1803894"/>
              <a:gd name="connsiteY7" fmla="*/ 665341 h 665341"/>
              <a:gd name="connsiteX8" fmla="*/ 402051 w 1803894"/>
              <a:gd name="connsiteY8" fmla="*/ 665341 h 665341"/>
              <a:gd name="connsiteX9" fmla="*/ 359356 w 1803894"/>
              <a:gd name="connsiteY9" fmla="*/ 622646 h 665341"/>
              <a:gd name="connsiteX10" fmla="*/ 309544 w 1803894"/>
              <a:gd name="connsiteY10" fmla="*/ 572834 h 665341"/>
              <a:gd name="connsiteX11" fmla="*/ 309544 w 1803894"/>
              <a:gd name="connsiteY11" fmla="*/ 320218 h 665341"/>
              <a:gd name="connsiteX12" fmla="*/ 273964 w 1803894"/>
              <a:gd name="connsiteY12" fmla="*/ 284638 h 665341"/>
              <a:gd name="connsiteX13" fmla="*/ 249058 w 1803894"/>
              <a:gd name="connsiteY13" fmla="*/ 277522 h 665341"/>
              <a:gd name="connsiteX14" fmla="*/ 71160 w 1803894"/>
              <a:gd name="connsiteY14" fmla="*/ 273964 h 665341"/>
              <a:gd name="connsiteX15" fmla="*/ 28464 w 1803894"/>
              <a:gd name="connsiteY15" fmla="*/ 217036 h 665341"/>
              <a:gd name="connsiteX16" fmla="*/ 3559 w 1803894"/>
              <a:gd name="connsiteY16" fmla="*/ 192131 h 665341"/>
              <a:gd name="connsiteX17" fmla="*/ 3559 w 1803894"/>
              <a:gd name="connsiteY17" fmla="*/ 81833 h 665341"/>
              <a:gd name="connsiteX18" fmla="*/ 0 w 1803894"/>
              <a:gd name="connsiteY18" fmla="*/ 32022 h 665341"/>
              <a:gd name="connsiteX0" fmla="*/ 0 w 1803894"/>
              <a:gd name="connsiteY0" fmla="*/ 32022 h 665341"/>
              <a:gd name="connsiteX1" fmla="*/ 60486 w 1803894"/>
              <a:gd name="connsiteY1" fmla="*/ 0 h 665341"/>
              <a:gd name="connsiteX2" fmla="*/ 1722061 w 1803894"/>
              <a:gd name="connsiteY2" fmla="*/ 0 h 665341"/>
              <a:gd name="connsiteX3" fmla="*/ 1761199 w 1803894"/>
              <a:gd name="connsiteY3" fmla="*/ 39138 h 665341"/>
              <a:gd name="connsiteX4" fmla="*/ 1803894 w 1803894"/>
              <a:gd name="connsiteY4" fmla="*/ 81833 h 665341"/>
              <a:gd name="connsiteX5" fmla="*/ 1803894 w 1803894"/>
              <a:gd name="connsiteY5" fmla="*/ 576392 h 665341"/>
              <a:gd name="connsiteX6" fmla="*/ 1768314 w 1803894"/>
              <a:gd name="connsiteY6" fmla="*/ 611972 h 665341"/>
              <a:gd name="connsiteX7" fmla="*/ 1714945 w 1803894"/>
              <a:gd name="connsiteY7" fmla="*/ 665341 h 665341"/>
              <a:gd name="connsiteX8" fmla="*/ 402051 w 1803894"/>
              <a:gd name="connsiteY8" fmla="*/ 665341 h 665341"/>
              <a:gd name="connsiteX9" fmla="*/ 359356 w 1803894"/>
              <a:gd name="connsiteY9" fmla="*/ 622646 h 665341"/>
              <a:gd name="connsiteX10" fmla="*/ 309544 w 1803894"/>
              <a:gd name="connsiteY10" fmla="*/ 572834 h 665341"/>
              <a:gd name="connsiteX11" fmla="*/ 309544 w 1803894"/>
              <a:gd name="connsiteY11" fmla="*/ 320218 h 665341"/>
              <a:gd name="connsiteX12" fmla="*/ 273964 w 1803894"/>
              <a:gd name="connsiteY12" fmla="*/ 284638 h 665341"/>
              <a:gd name="connsiteX13" fmla="*/ 249058 w 1803894"/>
              <a:gd name="connsiteY13" fmla="*/ 277522 h 665341"/>
              <a:gd name="connsiteX14" fmla="*/ 71160 w 1803894"/>
              <a:gd name="connsiteY14" fmla="*/ 273964 h 665341"/>
              <a:gd name="connsiteX15" fmla="*/ 28464 w 1803894"/>
              <a:gd name="connsiteY15" fmla="*/ 240482 h 665341"/>
              <a:gd name="connsiteX16" fmla="*/ 3559 w 1803894"/>
              <a:gd name="connsiteY16" fmla="*/ 192131 h 665341"/>
              <a:gd name="connsiteX17" fmla="*/ 3559 w 1803894"/>
              <a:gd name="connsiteY17" fmla="*/ 81833 h 665341"/>
              <a:gd name="connsiteX18" fmla="*/ 0 w 1803894"/>
              <a:gd name="connsiteY18" fmla="*/ 32022 h 665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03894" h="665341">
                <a:moveTo>
                  <a:pt x="0" y="32022"/>
                </a:moveTo>
                <a:lnTo>
                  <a:pt x="60486" y="0"/>
                </a:lnTo>
                <a:lnTo>
                  <a:pt x="1722061" y="0"/>
                </a:lnTo>
                <a:lnTo>
                  <a:pt x="1761199" y="39138"/>
                </a:lnTo>
                <a:lnTo>
                  <a:pt x="1803894" y="81833"/>
                </a:lnTo>
                <a:lnTo>
                  <a:pt x="1803894" y="576392"/>
                </a:lnTo>
                <a:lnTo>
                  <a:pt x="1768314" y="611972"/>
                </a:lnTo>
                <a:lnTo>
                  <a:pt x="1714945" y="665341"/>
                </a:lnTo>
                <a:lnTo>
                  <a:pt x="402051" y="665341"/>
                </a:lnTo>
                <a:lnTo>
                  <a:pt x="359356" y="622646"/>
                </a:lnTo>
                <a:lnTo>
                  <a:pt x="309544" y="572834"/>
                </a:lnTo>
                <a:lnTo>
                  <a:pt x="309544" y="320218"/>
                </a:lnTo>
                <a:cubicBezTo>
                  <a:pt x="297684" y="308358"/>
                  <a:pt x="284045" y="291754"/>
                  <a:pt x="273964" y="284638"/>
                </a:cubicBezTo>
                <a:cubicBezTo>
                  <a:pt x="263883" y="277522"/>
                  <a:pt x="257360" y="279894"/>
                  <a:pt x="249058" y="277522"/>
                </a:cubicBezTo>
                <a:lnTo>
                  <a:pt x="71160" y="273964"/>
                </a:lnTo>
                <a:cubicBezTo>
                  <a:pt x="56928" y="254988"/>
                  <a:pt x="39731" y="254121"/>
                  <a:pt x="28464" y="240482"/>
                </a:cubicBezTo>
                <a:cubicBezTo>
                  <a:pt x="17197" y="226843"/>
                  <a:pt x="11861" y="200433"/>
                  <a:pt x="3559" y="192131"/>
                </a:cubicBezTo>
                <a:lnTo>
                  <a:pt x="3559" y="81833"/>
                </a:lnTo>
                <a:lnTo>
                  <a:pt x="0" y="32022"/>
                </a:lnTo>
                <a:close/>
              </a:path>
            </a:pathLst>
          </a:cu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2283092" y="2754122"/>
                <a:ext cx="4029116" cy="967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4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fr-FR" sz="2400" i="1"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fr-FR" sz="2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fr-FR" sz="2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sSubSup>
                            <m:sSubSupPr>
                              <m:ctrlPr>
                                <a:rPr lang="fr-FR" sz="2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fr-FR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fr-FR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/>
                                      <a:ea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/>
                                      <a:ea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sub>
                              </m:sSub>
                            </m:den>
                          </m:f>
                          <m:r>
                            <a:rPr lang="fr-FR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fr-FR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/>
                                      <a:ea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/>
                                      <a:ea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092" y="2754122"/>
                <a:ext cx="4029116" cy="96795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à coins arrondis 16"/>
          <p:cNvSpPr/>
          <p:nvPr/>
        </p:nvSpPr>
        <p:spPr>
          <a:xfrm>
            <a:off x="641594" y="2998120"/>
            <a:ext cx="1542048" cy="864195"/>
          </a:xfrm>
          <a:prstGeom prst="roundRect">
            <a:avLst>
              <a:gd name="adj" fmla="val 9017"/>
            </a:avLst>
          </a:prstGeom>
          <a:solidFill>
            <a:srgbClr val="66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Coating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err="1" smtClean="0">
                <a:solidFill>
                  <a:schemeClr val="tx1"/>
                </a:solidFill>
              </a:rPr>
              <a:t>development</a:t>
            </a:r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(LMA)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6921842" y="2964003"/>
            <a:ext cx="1542048" cy="1310909"/>
          </a:xfrm>
          <a:prstGeom prst="roundRect">
            <a:avLst>
              <a:gd name="adj" fmla="val 9017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 smtClean="0">
                <a:solidFill>
                  <a:schemeClr val="tx1"/>
                </a:solidFill>
              </a:rPr>
              <a:t>Material</a:t>
            </a:r>
            <a:r>
              <a:rPr lang="fr-FR" sz="2000" dirty="0" smtClean="0">
                <a:solidFill>
                  <a:schemeClr val="tx1"/>
                </a:solidFill>
              </a:rPr>
              <a:t/>
            </a:r>
            <a:br>
              <a:rPr lang="fr-FR" sz="2000" dirty="0" smtClean="0">
                <a:solidFill>
                  <a:schemeClr val="tx1"/>
                </a:solidFill>
              </a:rPr>
            </a:br>
            <a:r>
              <a:rPr lang="fr-FR" sz="2000" dirty="0" err="1" smtClean="0">
                <a:solidFill>
                  <a:schemeClr val="tx1"/>
                </a:solidFill>
              </a:rPr>
              <a:t>research</a:t>
            </a:r>
            <a:endParaRPr lang="fr-FR" sz="2000" dirty="0" smtClean="0">
              <a:solidFill>
                <a:schemeClr val="tx1"/>
              </a:solidFill>
            </a:endParaRP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(               )</a:t>
            </a:r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085" y="3782249"/>
            <a:ext cx="821989" cy="330597"/>
          </a:xfrm>
          <a:prstGeom prst="rect">
            <a:avLst/>
          </a:prstGeom>
        </p:spPr>
      </p:pic>
      <p:sp>
        <p:nvSpPr>
          <p:cNvPr id="10" name="Forme libre 9"/>
          <p:cNvSpPr/>
          <p:nvPr/>
        </p:nvSpPr>
        <p:spPr>
          <a:xfrm flipH="1">
            <a:off x="5493266" y="3436246"/>
            <a:ext cx="577915" cy="2311947"/>
          </a:xfrm>
          <a:custGeom>
            <a:avLst/>
            <a:gdLst>
              <a:gd name="connsiteX0" fmla="*/ 316009 w 316009"/>
              <a:gd name="connsiteY0" fmla="*/ 3125088 h 3125088"/>
              <a:gd name="connsiteX1" fmla="*/ 89586 w 316009"/>
              <a:gd name="connsiteY1" fmla="*/ 2419694 h 3125088"/>
              <a:gd name="connsiteX2" fmla="*/ 2501 w 316009"/>
              <a:gd name="connsiteY2" fmla="*/ 1479168 h 3125088"/>
              <a:gd name="connsiteX3" fmla="*/ 28626 w 316009"/>
              <a:gd name="connsiteY3" fmla="*/ 660562 h 3125088"/>
              <a:gd name="connsiteX4" fmla="*/ 80878 w 316009"/>
              <a:gd name="connsiteY4" fmla="*/ 251259 h 3125088"/>
              <a:gd name="connsiteX5" fmla="*/ 211506 w 316009"/>
              <a:gd name="connsiteY5" fmla="*/ 24837 h 3125088"/>
              <a:gd name="connsiteX6" fmla="*/ 228924 w 316009"/>
              <a:gd name="connsiteY6" fmla="*/ 16128 h 3125088"/>
              <a:gd name="connsiteX0" fmla="*/ 316009 w 316009"/>
              <a:gd name="connsiteY0" fmla="*/ 3100251 h 3100251"/>
              <a:gd name="connsiteX1" fmla="*/ 89586 w 316009"/>
              <a:gd name="connsiteY1" fmla="*/ 2394857 h 3100251"/>
              <a:gd name="connsiteX2" fmla="*/ 2501 w 316009"/>
              <a:gd name="connsiteY2" fmla="*/ 1454331 h 3100251"/>
              <a:gd name="connsiteX3" fmla="*/ 28626 w 316009"/>
              <a:gd name="connsiteY3" fmla="*/ 635725 h 3100251"/>
              <a:gd name="connsiteX4" fmla="*/ 80878 w 316009"/>
              <a:gd name="connsiteY4" fmla="*/ 226422 h 3100251"/>
              <a:gd name="connsiteX5" fmla="*/ 211506 w 316009"/>
              <a:gd name="connsiteY5" fmla="*/ 0 h 3100251"/>
              <a:gd name="connsiteX0" fmla="*/ 319537 w 319537"/>
              <a:gd name="connsiteY0" fmla="*/ 3100251 h 3100251"/>
              <a:gd name="connsiteX1" fmla="*/ 93114 w 319537"/>
              <a:gd name="connsiteY1" fmla="*/ 2394857 h 3100251"/>
              <a:gd name="connsiteX2" fmla="*/ 6029 w 319537"/>
              <a:gd name="connsiteY2" fmla="*/ 1454331 h 3100251"/>
              <a:gd name="connsiteX3" fmla="*/ 16004 w 319537"/>
              <a:gd name="connsiteY3" fmla="*/ 635725 h 3100251"/>
              <a:gd name="connsiteX4" fmla="*/ 84406 w 319537"/>
              <a:gd name="connsiteY4" fmla="*/ 226422 h 3100251"/>
              <a:gd name="connsiteX5" fmla="*/ 215034 w 319537"/>
              <a:gd name="connsiteY5" fmla="*/ 0 h 3100251"/>
              <a:gd name="connsiteX0" fmla="*/ 319537 w 319537"/>
              <a:gd name="connsiteY0" fmla="*/ 2873830 h 2873830"/>
              <a:gd name="connsiteX1" fmla="*/ 93114 w 319537"/>
              <a:gd name="connsiteY1" fmla="*/ 2168436 h 2873830"/>
              <a:gd name="connsiteX2" fmla="*/ 6029 w 319537"/>
              <a:gd name="connsiteY2" fmla="*/ 1227910 h 2873830"/>
              <a:gd name="connsiteX3" fmla="*/ 16004 w 319537"/>
              <a:gd name="connsiteY3" fmla="*/ 409304 h 2873830"/>
              <a:gd name="connsiteX4" fmla="*/ 84406 w 319537"/>
              <a:gd name="connsiteY4" fmla="*/ 1 h 2873830"/>
              <a:gd name="connsiteX0" fmla="*/ 317735 w 317735"/>
              <a:gd name="connsiteY0" fmla="*/ 2941827 h 2941827"/>
              <a:gd name="connsiteX1" fmla="*/ 91312 w 317735"/>
              <a:gd name="connsiteY1" fmla="*/ 2236433 h 2941827"/>
              <a:gd name="connsiteX2" fmla="*/ 4227 w 317735"/>
              <a:gd name="connsiteY2" fmla="*/ 1295907 h 2941827"/>
              <a:gd name="connsiteX3" fmla="*/ 14202 w 317735"/>
              <a:gd name="connsiteY3" fmla="*/ 477301 h 2941827"/>
              <a:gd name="connsiteX4" fmla="*/ 19248 w 317735"/>
              <a:gd name="connsiteY4" fmla="*/ 0 h 2941827"/>
              <a:gd name="connsiteX0" fmla="*/ 342580 w 342580"/>
              <a:gd name="connsiteY0" fmla="*/ 2941827 h 2941827"/>
              <a:gd name="connsiteX1" fmla="*/ 116157 w 342580"/>
              <a:gd name="connsiteY1" fmla="*/ 2236433 h 2941827"/>
              <a:gd name="connsiteX2" fmla="*/ 29072 w 342580"/>
              <a:gd name="connsiteY2" fmla="*/ 1295907 h 2941827"/>
              <a:gd name="connsiteX3" fmla="*/ 330 w 342580"/>
              <a:gd name="connsiteY3" fmla="*/ 492411 h 2941827"/>
              <a:gd name="connsiteX4" fmla="*/ 44093 w 342580"/>
              <a:gd name="connsiteY4" fmla="*/ 0 h 294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580" h="2941827">
                <a:moveTo>
                  <a:pt x="342580" y="2941827"/>
                </a:moveTo>
                <a:cubicBezTo>
                  <a:pt x="255494" y="2726290"/>
                  <a:pt x="168408" y="2510753"/>
                  <a:pt x="116157" y="2236433"/>
                </a:cubicBezTo>
                <a:cubicBezTo>
                  <a:pt x="63906" y="1962113"/>
                  <a:pt x="48377" y="1586577"/>
                  <a:pt x="29072" y="1295907"/>
                </a:cubicBezTo>
                <a:cubicBezTo>
                  <a:pt x="9767" y="1005237"/>
                  <a:pt x="-2173" y="708395"/>
                  <a:pt x="330" y="492411"/>
                </a:cubicBezTo>
                <a:cubicBezTo>
                  <a:pt x="2833" y="276427"/>
                  <a:pt x="10921" y="105954"/>
                  <a:pt x="44093" y="0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56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loss</a:t>
            </a:r>
            <a:r>
              <a:rPr lang="fr-FR" dirty="0" smtClean="0"/>
              <a:t> in </a:t>
            </a:r>
            <a:r>
              <a:rPr lang="fr-FR" dirty="0" err="1" smtClean="0"/>
              <a:t>Amorphous</a:t>
            </a:r>
            <a:r>
              <a:rPr lang="fr-FR" dirty="0" smtClean="0"/>
              <a:t> </a:t>
            </a:r>
            <a:r>
              <a:rPr lang="fr-FR" dirty="0" err="1" smtClean="0"/>
              <a:t>Materials</a:t>
            </a:r>
            <a:r>
              <a:rPr lang="fr-FR" dirty="0" smtClean="0"/>
              <a:t> (AM) </a:t>
            </a:r>
            <a:br>
              <a:rPr lang="fr-FR" dirty="0" smtClean="0"/>
            </a:br>
            <a:r>
              <a:rPr lang="fr-FR" dirty="0" smtClean="0"/>
              <a:t>in</a:t>
            </a:r>
            <a:r>
              <a:rPr lang="fr-FR" dirty="0"/>
              <a:t> </a:t>
            </a:r>
            <a:r>
              <a:rPr lang="fr-FR" dirty="0" smtClean="0"/>
              <a:t>the </a:t>
            </a:r>
            <a:r>
              <a:rPr lang="fr-FR" dirty="0" err="1" smtClean="0"/>
              <a:t>acoustic</a:t>
            </a:r>
            <a:r>
              <a:rPr lang="fr-FR" dirty="0" smtClean="0"/>
              <a:t> band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24.07.2018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Cagnoli – Virgo, Preventivi 2019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94" y="1118313"/>
            <a:ext cx="2930188" cy="2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6527216" y="3267473"/>
                <a:ext cx="2021066" cy="386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(</m:t>
                      </m:r>
                      <m:r>
                        <a:rPr lang="fr-FR" i="1">
                          <a:latin typeface="Cambria Math"/>
                          <a:ea typeface="Cambria Math"/>
                        </a:rPr>
                        <m:t>∆)∙</m:t>
                      </m:r>
                      <m:sSup>
                        <m:sSupPr>
                          <m:ctrlPr>
                            <a:rPr lang="fr-FR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fr-FR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𝑽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216" y="3267473"/>
                <a:ext cx="2021066" cy="386452"/>
              </a:xfrm>
              <a:prstGeom prst="rect">
                <a:avLst/>
              </a:prstGeom>
              <a:blipFill rotWithShape="1">
                <a:blip r:embed="rId3"/>
                <a:stretch>
                  <a:fillRect t="-80952" r="-5136" b="-98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4485224" y="5206029"/>
                <a:ext cx="4658775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fr-FR" i="1" smtClean="0">
                          <a:latin typeface="Cambria Math"/>
                          <a:ea typeface="Cambria Math"/>
                        </a:rPr>
                        <m:t>∝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fr-FR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𝑌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e>
                          </m:d>
                          <m:f>
                            <m:fPr>
                              <m:ctrlP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𝜔𝜏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1+(</m:t>
                              </m:r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𝜔𝜏</m:t>
                              </m:r>
                              <m:sSup>
                                <m:sSupPr>
                                  <m:ctrlPr>
                                    <a:rPr lang="fr-FR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𝑽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</m:e>
                      </m:nary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∆ 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𝑽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224" y="5206029"/>
                <a:ext cx="4658775" cy="8188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/>
          <p:cNvSpPr/>
          <p:nvPr/>
        </p:nvSpPr>
        <p:spPr>
          <a:xfrm>
            <a:off x="5895833" y="5206029"/>
            <a:ext cx="1187355" cy="8188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784358" y="5956668"/>
            <a:ext cx="78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Debye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space réservé du contenu 2"/>
              <p:cNvSpPr txBox="1">
                <a:spLocks/>
              </p:cNvSpPr>
              <p:nvPr/>
            </p:nvSpPr>
            <p:spPr>
              <a:xfrm>
                <a:off x="457200" y="1196788"/>
                <a:ext cx="4997343" cy="519056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Helvetica" pitchFamily="34" charset="0"/>
                  <a:buChar char="●"/>
                  <a:defRPr sz="2800" kern="1200">
                    <a:solidFill>
                      <a:srgbClr val="009688"/>
                    </a:solidFill>
                    <a:latin typeface="Helvetica" pitchFamily="34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♦"/>
                  <a:defRPr sz="2400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Helvetica" pitchFamily="34" charset="0"/>
                  <a:buChar char="−"/>
                  <a:defRPr sz="2000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Helvetica" pitchFamily="34" charset="0"/>
                  <a:buChar char="×"/>
                  <a:defRPr sz="1800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The Asymmetric Double Well Potential model</a:t>
                </a:r>
              </a:p>
              <a:p>
                <a:pPr lvl="1"/>
                <a:r>
                  <a:rPr lang="en-US" dirty="0" smtClean="0"/>
                  <a:t>AM are populated by Two Level Systems</a:t>
                </a:r>
              </a:p>
              <a:p>
                <a:pPr lvl="1"/>
                <a:r>
                  <a:rPr lang="en-US" dirty="0" smtClean="0"/>
                  <a:t>The ADWP is perturbed by the external deformation</a:t>
                </a:r>
              </a:p>
              <a:p>
                <a:pPr lvl="1"/>
                <a:r>
                  <a:rPr lang="en-US" dirty="0" smtClean="0"/>
                  <a:t>Only the TLS that relax with 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 similar to the period of the external perturbation contribute to the energy loss </a:t>
                </a:r>
                <a:endParaRPr lang="en-US" dirty="0"/>
              </a:p>
            </p:txBody>
          </p:sp>
        </mc:Choice>
        <mc:Fallback xmlns="">
          <p:sp>
            <p:nvSpPr>
              <p:cNvPr id="11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96788"/>
                <a:ext cx="4997343" cy="5190565"/>
              </a:xfrm>
              <a:prstGeom prst="rect">
                <a:avLst/>
              </a:prstGeom>
              <a:blipFill rotWithShape="1">
                <a:blip r:embed="rId5"/>
                <a:stretch>
                  <a:fillRect l="-2073" t="-1174" r="-1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e 12"/>
          <p:cNvGrpSpPr/>
          <p:nvPr/>
        </p:nvGrpSpPr>
        <p:grpSpPr>
          <a:xfrm>
            <a:off x="5592111" y="3655999"/>
            <a:ext cx="2982154" cy="1673141"/>
            <a:chOff x="5592111" y="3655999"/>
            <a:chExt cx="2982154" cy="167314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111" y="3655999"/>
              <a:ext cx="2982154" cy="1550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ZoneTexte 11"/>
                <p:cNvSpPr txBox="1"/>
                <p:nvPr/>
              </p:nvSpPr>
              <p:spPr>
                <a:xfrm>
                  <a:off x="8059252" y="5021363"/>
                  <a:ext cx="44018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i="1" smtClean="0">
                            <a:latin typeface="Cambria Math"/>
                            <a:ea typeface="Cambria Math"/>
                          </a:rPr>
                          <m:t>𝜔𝜏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12" name="ZoneTexte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9252" y="5021363"/>
                  <a:ext cx="440185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188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ways</a:t>
            </a:r>
            <a:r>
              <a:rPr lang="fr-FR" dirty="0" smtClean="0"/>
              <a:t> to </a:t>
            </a:r>
            <a:r>
              <a:rPr lang="fr-FR" dirty="0" err="1" smtClean="0"/>
              <a:t>reduce</a:t>
            </a:r>
            <a:r>
              <a:rPr lang="fr-FR" dirty="0" smtClean="0"/>
              <a:t> thermal noise in </a:t>
            </a:r>
            <a:r>
              <a:rPr lang="fr-FR" dirty="0" err="1" smtClean="0"/>
              <a:t>coatings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45353"/>
            <a:ext cx="4038600" cy="1006522"/>
          </a:xfrm>
        </p:spPr>
        <p:txBody>
          <a:bodyPr/>
          <a:lstStyle/>
          <a:p>
            <a:r>
              <a:rPr lang="fr-FR" dirty="0" err="1" smtClean="0"/>
              <a:t>Reducing</a:t>
            </a:r>
            <a:r>
              <a:rPr lang="fr-FR" dirty="0" smtClean="0"/>
              <a:t> the </a:t>
            </a:r>
            <a:r>
              <a:rPr lang="fr-FR" dirty="0" err="1" smtClean="0"/>
              <a:t>density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of TLS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45353"/>
            <a:ext cx="4038600" cy="1020170"/>
          </a:xfrm>
        </p:spPr>
        <p:txBody>
          <a:bodyPr/>
          <a:lstStyle/>
          <a:p>
            <a:r>
              <a:rPr lang="fr-FR" dirty="0" err="1" smtClean="0"/>
              <a:t>Shaping</a:t>
            </a:r>
            <a:r>
              <a:rPr lang="fr-FR" dirty="0" smtClean="0"/>
              <a:t> the TLS distribution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24.07.2018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Cagnoli – Virgo, Preventivi 2019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9857" y="2190068"/>
            <a:ext cx="3547289" cy="466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6148303" y="2406788"/>
            <a:ext cx="1720494" cy="318043"/>
            <a:chOff x="5952360" y="2395012"/>
            <a:chExt cx="1279047" cy="23643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2360" y="2395012"/>
              <a:ext cx="1279047" cy="10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2360" y="2521986"/>
              <a:ext cx="1279047" cy="10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ZoneTexte 11"/>
          <p:cNvSpPr txBox="1"/>
          <p:nvPr/>
        </p:nvSpPr>
        <p:spPr>
          <a:xfrm>
            <a:off x="6384982" y="4858603"/>
            <a:ext cx="1247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Fused</a:t>
            </a:r>
            <a:r>
              <a:rPr lang="fr-FR" dirty="0" smtClean="0"/>
              <a:t> </a:t>
            </a:r>
            <a:r>
              <a:rPr lang="fr-FR" dirty="0" err="1" smtClean="0"/>
              <a:t>silica</a:t>
            </a:r>
            <a:endParaRPr lang="fr-F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703" y="2121828"/>
            <a:ext cx="2854841" cy="218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5" y="4533357"/>
            <a:ext cx="2821353" cy="229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281" y="1958056"/>
            <a:ext cx="24812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526247" y="4210192"/>
            <a:ext cx="32331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dirty="0" smtClean="0"/>
              <a:t>High-</a:t>
            </a:r>
            <a:r>
              <a:rPr lang="fr-FR" dirty="0" err="1" smtClean="0"/>
              <a:t>temperature</a:t>
            </a:r>
            <a:r>
              <a:rPr lang="fr-FR" dirty="0"/>
              <a:t> </a:t>
            </a:r>
            <a:r>
              <a:rPr lang="fr-FR" dirty="0" err="1" smtClean="0"/>
              <a:t>deposited</a:t>
            </a:r>
            <a:r>
              <a:rPr lang="fr-FR" dirty="0" smtClean="0"/>
              <a:t> </a:t>
            </a:r>
            <a:r>
              <a:rPr lang="fr-FR" dirty="0" err="1" smtClean="0"/>
              <a:t>aSi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698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32954</TotalTime>
  <Words>1096</Words>
  <Application>Microsoft Office PowerPoint</Application>
  <PresentationFormat>Affichage à l'écran (4:3)</PresentationFormat>
  <Paragraphs>330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Coatings R&amp;D</vt:lpstr>
      <vt:lpstr>The AdV+ objectives</vt:lpstr>
      <vt:lpstr>Timing and strategy of AdV+</vt:lpstr>
      <vt:lpstr>The wide context of Coatings Development</vt:lpstr>
      <vt:lpstr>The ubiquitous thermal noise</vt:lpstr>
      <vt:lpstr>Thermal noise and relaxations</vt:lpstr>
      <vt:lpstr>Coating thermal noise and its parameters</vt:lpstr>
      <vt:lpstr>Energy loss in Amorphous Materials (AM)  in the acoustic band</vt:lpstr>
      <vt:lpstr>Two ways to reduce thermal noise in coatings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Other groups expressing interest recently</vt:lpstr>
      <vt:lpstr>Présentation PowerPoint</vt:lpstr>
      <vt:lpstr>Présentation PowerPoint</vt:lpstr>
      <vt:lpstr>Présentation PowerPoint</vt:lpstr>
      <vt:lpstr>The total budget for coating material research</vt:lpstr>
      <vt:lpstr>Présentation PowerPoint</vt:lpstr>
      <vt:lpstr>The Centre for Coating Research, 1</vt:lpstr>
      <vt:lpstr>The Centre for Coating Research, 2</vt:lpstr>
      <vt:lpstr>The current status of material research</vt:lpstr>
    </vt:vector>
  </TitlesOfParts>
  <Company>CNRS - LMA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geppo</dc:creator>
  <cp:lastModifiedBy>geppo</cp:lastModifiedBy>
  <cp:revision>347</cp:revision>
  <cp:lastPrinted>2018-07-22T19:06:39Z</cp:lastPrinted>
  <dcterms:created xsi:type="dcterms:W3CDTF">2015-11-30T03:03:09Z</dcterms:created>
  <dcterms:modified xsi:type="dcterms:W3CDTF">2018-07-23T18:37:11Z</dcterms:modified>
</cp:coreProperties>
</file>