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440" r:id="rId1"/>
  </p:sldMasterIdLst>
  <p:notesMasterIdLst>
    <p:notesMasterId r:id="rId20"/>
  </p:notesMasterIdLst>
  <p:handoutMasterIdLst>
    <p:handoutMasterId r:id="rId21"/>
  </p:handoutMasterIdLst>
  <p:sldIdLst>
    <p:sldId id="347" r:id="rId2"/>
    <p:sldId id="378" r:id="rId3"/>
    <p:sldId id="387" r:id="rId4"/>
    <p:sldId id="411" r:id="rId5"/>
    <p:sldId id="414" r:id="rId6"/>
    <p:sldId id="421" r:id="rId7"/>
    <p:sldId id="415" r:id="rId8"/>
    <p:sldId id="418" r:id="rId9"/>
    <p:sldId id="423" r:id="rId10"/>
    <p:sldId id="419" r:id="rId11"/>
    <p:sldId id="416" r:id="rId12"/>
    <p:sldId id="422" r:id="rId13"/>
    <p:sldId id="407" r:id="rId14"/>
    <p:sldId id="420" r:id="rId15"/>
    <p:sldId id="408" r:id="rId16"/>
    <p:sldId id="409" r:id="rId17"/>
    <p:sldId id="413" r:id="rId18"/>
    <p:sldId id="410" r:id="rId1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 autoAdjust="0"/>
    <p:restoredTop sz="94643" autoAdjust="0"/>
  </p:normalViewPr>
  <p:slideViewPr>
    <p:cSldViewPr snapToGrid="0" snapToObjects="1">
      <p:cViewPr varScale="1">
        <p:scale>
          <a:sx n="120" d="100"/>
          <a:sy n="120" d="100"/>
        </p:scale>
        <p:origin x="15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EB53C-DAC2-7345-833C-0B5CDDAE02BD}" type="datetime1">
              <a:rPr lang="en-US" smtClean="0"/>
              <a:pPr/>
              <a:t>7/12/18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11284-D447-254C-A754-614572A464D4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AD29E-F142-1849-A8B9-9018F357E811}" type="datetime1">
              <a:rPr lang="en-US" smtClean="0"/>
              <a:pPr/>
              <a:t>7/12/18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34A2-C68F-E14B-BA06-DB02E3A7A4FD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134A2-C68F-E14B-BA06-DB02E3A7A4FD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2118" y="3665537"/>
            <a:ext cx="6837082" cy="1504203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it-IT" dirty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2118" y="5368366"/>
            <a:ext cx="6837082" cy="748553"/>
          </a:xfrm>
        </p:spPr>
        <p:txBody>
          <a:bodyPr anchor="ctr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it-IT"/>
              <a:t>R. Santoro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RD_FA Collaboration Meeting (5-6, July)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059" y="228600"/>
            <a:ext cx="5012777" cy="3118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7240520" y="228600"/>
            <a:ext cx="1598680" cy="14973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5492966" y="1849824"/>
            <a:ext cx="1598680" cy="14973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92966" y="228600"/>
            <a:ext cx="1598680" cy="14973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7240520" y="1849824"/>
            <a:ext cx="1598680" cy="1497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Immagine 12" descr="logo.png">
            <a:extLst>
              <a:ext uri="{FF2B5EF4-FFF2-40B4-BE49-F238E27FC236}">
                <a16:creationId xmlns:a16="http://schemas.microsoft.com/office/drawing/2014/main" id="{A0667B03-BB01-6A47-AFAF-0C9CBF8652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059" y="3665537"/>
            <a:ext cx="1504203" cy="15042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69A3D6-0F46-EB4E-B227-A9E7439CE3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059" y="5378946"/>
            <a:ext cx="1381272" cy="737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383585"/>
            <a:ext cx="642097" cy="571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dirty="0"/>
              <a:t>Fare clic per modificare stile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137274"/>
            <a:ext cx="7556313" cy="51366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3pPr>
              <a:buClr>
                <a:srgbClr val="008000"/>
              </a:buClr>
              <a:defRPr/>
            </a:lvl3pPr>
            <a:lvl4pPr>
              <a:buClr>
                <a:srgbClr val="3366FF"/>
              </a:buClr>
              <a:defRPr/>
            </a:lvl4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8474" y="6400333"/>
            <a:ext cx="2133600" cy="365125"/>
          </a:xfr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967" y="6400333"/>
            <a:ext cx="5783818" cy="365125"/>
          </a:xfr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RD_FA Collaboration Meeting (5-6, July)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068235" y="383585"/>
            <a:ext cx="91440" cy="5715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12" name="Connettore 1 11"/>
          <p:cNvCxnSpPr/>
          <p:nvPr userDrawn="1"/>
        </p:nvCxnSpPr>
        <p:spPr>
          <a:xfrm>
            <a:off x="498474" y="6400333"/>
            <a:ext cx="8354173" cy="158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 userDrawn="1"/>
        </p:nvCxnSpPr>
        <p:spPr>
          <a:xfrm>
            <a:off x="498474" y="955121"/>
            <a:ext cx="6933619" cy="158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269747" y="514814"/>
            <a:ext cx="554038" cy="251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6BE2D-4DF2-7940-ADC5-343B1CC5E2CD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R. Santoro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RD_FA Collaboration Meeting (5-6, July)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AF02B71-8991-4516-A01E-F1A9ACD28BD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GB"/>
              <a:t>RD_FA Collaboration Meeting (5-6, July)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RD_FA Collaboration Meeting (5-6, July)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BE2D-4DF2-7940-ADC5-343B1CC5E2CD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R. Santoro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RD_FA Collaboration Meeting (5-6, July)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BE2D-4DF2-7940-ADC5-343B1CC5E2CD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R. Santoro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RD_FA Collaboration Meeting (5-6, July)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BE2D-4DF2-7940-ADC5-343B1CC5E2CD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RD_FA Collaboration Meeting (5-6, July)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906BE2D-4DF2-7940-ADC5-343B1CC5E2CD}" type="slidenum">
              <a:rPr lang="en-GB" smtClean="0"/>
              <a:pPr/>
              <a:t>‹N›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5" r:id="rId3"/>
    <p:sldLayoutId id="2147484453" r:id="rId4"/>
    <p:sldLayoutId id="2147484455" r:id="rId5"/>
    <p:sldLayoutId id="2147484456" r:id="rId6"/>
    <p:sldLayoutId id="2147484457" r:id="rId7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IDEA: The vertical slice Test Beam</a:t>
            </a: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2002118" y="5316279"/>
            <a:ext cx="6837082" cy="800640"/>
          </a:xfrm>
        </p:spPr>
        <p:txBody>
          <a:bodyPr>
            <a:normAutofit/>
          </a:bodyPr>
          <a:lstStyle/>
          <a:p>
            <a:r>
              <a:rPr lang="en-GB" dirty="0"/>
              <a:t>R. Santoro</a:t>
            </a:r>
            <a:endParaRPr lang="en-GB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preliminary plan </a:t>
            </a:r>
            <a:r>
              <a:rPr lang="en-GB"/>
              <a:t>(III)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137274"/>
            <a:ext cx="7556313" cy="4997712"/>
          </a:xfrm>
        </p:spPr>
        <p:txBody>
          <a:bodyPr>
            <a:normAutofit/>
          </a:bodyPr>
          <a:lstStyle/>
          <a:p>
            <a:r>
              <a:rPr lang="en-US" dirty="0"/>
              <a:t>Tests with new calorimeters (2 days)</a:t>
            </a:r>
          </a:p>
          <a:p>
            <a:pPr lvl="1"/>
            <a:r>
              <a:rPr lang="en-US" dirty="0"/>
              <a:t>Module with staggered </a:t>
            </a:r>
            <a:r>
              <a:rPr lang="en-US" dirty="0" err="1"/>
              <a:t>fibres</a:t>
            </a:r>
            <a:endParaRPr lang="en-US" dirty="0"/>
          </a:p>
          <a:p>
            <a:pPr lvl="2"/>
            <a:r>
              <a:rPr lang="en-US" dirty="0"/>
              <a:t>Calibration strategy (still under discussion)</a:t>
            </a:r>
          </a:p>
          <a:p>
            <a:pPr lvl="2"/>
            <a:r>
              <a:rPr lang="en-US" dirty="0"/>
              <a:t>Test with electrons and </a:t>
            </a:r>
            <a:r>
              <a:rPr lang="en-US" dirty="0" err="1"/>
              <a:t>pions</a:t>
            </a:r>
            <a:endParaRPr lang="en-US" dirty="0"/>
          </a:p>
          <a:p>
            <a:pPr lvl="1"/>
            <a:r>
              <a:rPr lang="en-US" dirty="0"/>
              <a:t>Module with </a:t>
            </a:r>
            <a:r>
              <a:rPr lang="en-US" dirty="0" err="1"/>
              <a:t>SiPM</a:t>
            </a:r>
            <a:endParaRPr lang="en-US" dirty="0"/>
          </a:p>
          <a:p>
            <a:pPr lvl="2"/>
            <a:r>
              <a:rPr lang="en-US" dirty="0" err="1"/>
              <a:t>Ph</a:t>
            </a:r>
            <a:r>
              <a:rPr lang="en-US" dirty="0"/>
              <a:t>-e / </a:t>
            </a:r>
            <a:r>
              <a:rPr lang="en-US" dirty="0" err="1"/>
              <a:t>Gev</a:t>
            </a:r>
            <a:r>
              <a:rPr lang="en-US" dirty="0"/>
              <a:t> measurement</a:t>
            </a:r>
          </a:p>
          <a:p>
            <a:pPr lvl="2"/>
            <a:r>
              <a:rPr lang="en-US" dirty="0"/>
              <a:t>Cross-talk measurement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A9E7920-7DC4-6A45-807E-98E6C749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774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153D36-F1C4-314B-B8CC-9179CAC5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12BE50-CED4-B140-AAE5-C22298D4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space available is good enough to install all subsystems </a:t>
            </a:r>
          </a:p>
          <a:p>
            <a:r>
              <a:rPr lang="en-US" dirty="0"/>
              <a:t>Each subsystem will come at CERN with his own support structure and it will be placed onto the platform / concrete block</a:t>
            </a:r>
          </a:p>
          <a:p>
            <a:r>
              <a:rPr lang="en-US" dirty="0"/>
              <a:t>The installation will start in Aug-29, 1 week before the beam time. This will allow us to test the system integration.</a:t>
            </a:r>
          </a:p>
          <a:p>
            <a:r>
              <a:rPr lang="en-US" dirty="0"/>
              <a:t>Quasi on-line and simulation is progressing. I’m always more convinced that they will have a crucial role for a successful test beam</a:t>
            </a:r>
          </a:p>
          <a:p>
            <a:r>
              <a:rPr lang="en-US" dirty="0"/>
              <a:t>I’ll start collecting the list of participant and the expected period they will spend at CERN for the test beam.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D082F60-24DF-5D4C-AD55-B1E856FB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52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BF0E43-A436-9643-900C-12DA2CAA3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81DC46-5FE5-3A4F-B2E8-2F02ACB50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D53DC35-19BC-B24B-8C7C-E0D9229F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2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EC600D63-CC0D-7842-90E8-B99D96930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2" t="9458" r="33140" b="21705"/>
          <a:stretch/>
        </p:blipFill>
        <p:spPr>
          <a:xfrm>
            <a:off x="222628" y="1440141"/>
            <a:ext cx="3711418" cy="4720856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1378DECB-E759-5144-A953-0DB35FADAA71}"/>
              </a:ext>
            </a:extLst>
          </p:cNvPr>
          <p:cNvCxnSpPr>
            <a:cxnSpLocks/>
          </p:cNvCxnSpPr>
          <p:nvPr/>
        </p:nvCxnSpPr>
        <p:spPr>
          <a:xfrm flipV="1">
            <a:off x="3242930" y="3076979"/>
            <a:ext cx="1594884" cy="761374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E4E0E8-9B97-F44F-B43F-DE03E13649F8}"/>
              </a:ext>
            </a:extLst>
          </p:cNvPr>
          <p:cNvSpPr txBox="1"/>
          <p:nvPr/>
        </p:nvSpPr>
        <p:spPr>
          <a:xfrm>
            <a:off x="409072" y="1070809"/>
            <a:ext cx="43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Control room: HNA – 468 (0887-1- Q70)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C3A701-23E2-BB4C-8D83-9A67BC073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85" t="20999" r="18372" b="7258"/>
          <a:stretch/>
        </p:blipFill>
        <p:spPr>
          <a:xfrm>
            <a:off x="5337544" y="1070809"/>
            <a:ext cx="1800270" cy="183309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A49B8D9-DBF0-7844-9B3E-D032F1773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50" r="11912" b="12403"/>
          <a:stretch/>
        </p:blipFill>
        <p:spPr>
          <a:xfrm>
            <a:off x="5285551" y="3151566"/>
            <a:ext cx="3540642" cy="222013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A0B6085-3ADE-514A-879E-8221078F9486}"/>
              </a:ext>
            </a:extLst>
          </p:cNvPr>
          <p:cNvSpPr txBox="1"/>
          <p:nvPr/>
        </p:nvSpPr>
        <p:spPr>
          <a:xfrm>
            <a:off x="5285551" y="5713884"/>
            <a:ext cx="354064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space for the drift chamber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CC442D95-774F-D144-8453-437C20866DF6}"/>
              </a:ext>
            </a:extLst>
          </p:cNvPr>
          <p:cNvCxnSpPr>
            <a:cxnSpLocks/>
          </p:cNvCxnSpPr>
          <p:nvPr/>
        </p:nvCxnSpPr>
        <p:spPr>
          <a:xfrm>
            <a:off x="7055872" y="4944140"/>
            <a:ext cx="0" cy="680483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A2713F10-D11E-2B49-BFB1-F2815C0385C4}"/>
              </a:ext>
            </a:extLst>
          </p:cNvPr>
          <p:cNvCxnSpPr>
            <a:cxnSpLocks/>
          </p:cNvCxnSpPr>
          <p:nvPr/>
        </p:nvCxnSpPr>
        <p:spPr>
          <a:xfrm>
            <a:off x="6521303" y="1978815"/>
            <a:ext cx="1091609" cy="456041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02F920C-1824-A740-8335-05F47B1B749F}"/>
              </a:ext>
            </a:extLst>
          </p:cNvPr>
          <p:cNvSpPr txBox="1"/>
          <p:nvPr/>
        </p:nvSpPr>
        <p:spPr>
          <a:xfrm>
            <a:off x="7294036" y="2534568"/>
            <a:ext cx="108505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DWC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51FFE85-1B37-204B-8AC5-C347B97E8A4A}"/>
              </a:ext>
            </a:extLst>
          </p:cNvPr>
          <p:cNvSpPr txBox="1"/>
          <p:nvPr/>
        </p:nvSpPr>
        <p:spPr>
          <a:xfrm>
            <a:off x="7512259" y="1236272"/>
            <a:ext cx="108505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Trigger</a:t>
            </a:r>
          </a:p>
        </p:txBody>
      </p: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7DF5FE84-3E18-E14A-8A29-E3FF1A02F8AC}"/>
              </a:ext>
            </a:extLst>
          </p:cNvPr>
          <p:cNvCxnSpPr>
            <a:cxnSpLocks/>
          </p:cNvCxnSpPr>
          <p:nvPr/>
        </p:nvCxnSpPr>
        <p:spPr>
          <a:xfrm flipV="1">
            <a:off x="6521303" y="1420938"/>
            <a:ext cx="900223" cy="146665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C5638071-ABE5-B441-A867-9A1579C936CC}"/>
              </a:ext>
            </a:extLst>
          </p:cNvPr>
          <p:cNvCxnSpPr>
            <a:cxnSpLocks/>
          </p:cNvCxnSpPr>
          <p:nvPr/>
        </p:nvCxnSpPr>
        <p:spPr>
          <a:xfrm flipV="1">
            <a:off x="5571829" y="4535721"/>
            <a:ext cx="2264735" cy="633989"/>
          </a:xfrm>
          <a:prstGeom prst="line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9E08C43-5F54-824E-8402-E65674E0B6C9}"/>
              </a:ext>
            </a:extLst>
          </p:cNvPr>
          <p:cNvSpPr txBox="1"/>
          <p:nvPr/>
        </p:nvSpPr>
        <p:spPr>
          <a:xfrm rot="20603442">
            <a:off x="7037613" y="4728417"/>
            <a:ext cx="10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m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3A66514-E2A9-7249-8F5D-AAF8D07DD409}"/>
              </a:ext>
            </a:extLst>
          </p:cNvPr>
          <p:cNvCxnSpPr>
            <a:cxnSpLocks/>
          </p:cNvCxnSpPr>
          <p:nvPr/>
        </p:nvCxnSpPr>
        <p:spPr>
          <a:xfrm flipV="1">
            <a:off x="5337544" y="3699747"/>
            <a:ext cx="3407735" cy="549822"/>
          </a:xfrm>
          <a:prstGeom prst="line">
            <a:avLst/>
          </a:prstGeom>
          <a:ln w="34925">
            <a:solidFill>
              <a:srgbClr val="92D050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3CE0BE9-AB42-DF45-B610-00246DDEA29A}"/>
              </a:ext>
            </a:extLst>
          </p:cNvPr>
          <p:cNvSpPr txBox="1"/>
          <p:nvPr/>
        </p:nvSpPr>
        <p:spPr>
          <a:xfrm>
            <a:off x="6336470" y="3556675"/>
            <a:ext cx="10850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Beam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51575F50-CDFD-4C47-B011-F0C7C751D031}"/>
              </a:ext>
            </a:extLst>
          </p:cNvPr>
          <p:cNvCxnSpPr>
            <a:cxnSpLocks/>
          </p:cNvCxnSpPr>
          <p:nvPr/>
        </p:nvCxnSpPr>
        <p:spPr>
          <a:xfrm>
            <a:off x="8178043" y="3838353"/>
            <a:ext cx="0" cy="821850"/>
          </a:xfrm>
          <a:prstGeom prst="line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EB18A7E-5305-2E43-AC4A-ED343ACC105F}"/>
              </a:ext>
            </a:extLst>
          </p:cNvPr>
          <p:cNvSpPr txBox="1"/>
          <p:nvPr/>
        </p:nvSpPr>
        <p:spPr>
          <a:xfrm>
            <a:off x="8092365" y="3993254"/>
            <a:ext cx="849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46 cm</a:t>
            </a: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0983D66D-CD41-BE49-B4BE-3B89ACE0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000" dirty="0"/>
              <a:t>EHN1 – H8 – C (door 168, between ATLAS tile and Totem)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013ED9-DA7A-8C4E-8DE4-CC7C9126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86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EC600D63-CC0D-7842-90E8-B99D96930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2" t="9458" r="33140" b="21705"/>
          <a:stretch/>
        </p:blipFill>
        <p:spPr>
          <a:xfrm>
            <a:off x="222628" y="1440141"/>
            <a:ext cx="3711418" cy="4720856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1378DECB-E759-5144-A953-0DB35FADAA71}"/>
              </a:ext>
            </a:extLst>
          </p:cNvPr>
          <p:cNvCxnSpPr>
            <a:cxnSpLocks/>
          </p:cNvCxnSpPr>
          <p:nvPr/>
        </p:nvCxnSpPr>
        <p:spPr>
          <a:xfrm flipV="1">
            <a:off x="3242930" y="3076979"/>
            <a:ext cx="1594884" cy="761374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E4E0E8-9B97-F44F-B43F-DE03E13649F8}"/>
              </a:ext>
            </a:extLst>
          </p:cNvPr>
          <p:cNvSpPr txBox="1"/>
          <p:nvPr/>
        </p:nvSpPr>
        <p:spPr>
          <a:xfrm>
            <a:off x="409072" y="1070809"/>
            <a:ext cx="43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Control room: HNA – 468 (0887-1- Q70)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A49B8D9-DBF0-7844-9B3E-D032F177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50" r="11912" b="12403"/>
          <a:stretch/>
        </p:blipFill>
        <p:spPr>
          <a:xfrm>
            <a:off x="5283143" y="1070809"/>
            <a:ext cx="3540642" cy="222013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A0B6085-3ADE-514A-879E-8221078F9486}"/>
              </a:ext>
            </a:extLst>
          </p:cNvPr>
          <p:cNvSpPr txBox="1"/>
          <p:nvPr/>
        </p:nvSpPr>
        <p:spPr>
          <a:xfrm>
            <a:off x="5233170" y="3668926"/>
            <a:ext cx="354064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Drift chamber prototype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CC442D95-774F-D144-8453-437C20866DF6}"/>
              </a:ext>
            </a:extLst>
          </p:cNvPr>
          <p:cNvCxnSpPr>
            <a:cxnSpLocks/>
          </p:cNvCxnSpPr>
          <p:nvPr/>
        </p:nvCxnSpPr>
        <p:spPr>
          <a:xfrm>
            <a:off x="7053464" y="2863383"/>
            <a:ext cx="0" cy="680483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C5638071-ABE5-B441-A867-9A1579C936CC}"/>
              </a:ext>
            </a:extLst>
          </p:cNvPr>
          <p:cNvCxnSpPr>
            <a:cxnSpLocks/>
          </p:cNvCxnSpPr>
          <p:nvPr/>
        </p:nvCxnSpPr>
        <p:spPr>
          <a:xfrm flipV="1">
            <a:off x="5569421" y="2454964"/>
            <a:ext cx="2264735" cy="633989"/>
          </a:xfrm>
          <a:prstGeom prst="line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9E08C43-5F54-824E-8402-E65674E0B6C9}"/>
              </a:ext>
            </a:extLst>
          </p:cNvPr>
          <p:cNvSpPr txBox="1"/>
          <p:nvPr/>
        </p:nvSpPr>
        <p:spPr>
          <a:xfrm rot="20603442">
            <a:off x="7035205" y="2647660"/>
            <a:ext cx="101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m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3A66514-E2A9-7249-8F5D-AAF8D07DD409}"/>
              </a:ext>
            </a:extLst>
          </p:cNvPr>
          <p:cNvCxnSpPr>
            <a:cxnSpLocks/>
          </p:cNvCxnSpPr>
          <p:nvPr/>
        </p:nvCxnSpPr>
        <p:spPr>
          <a:xfrm flipV="1">
            <a:off x="5335136" y="1618990"/>
            <a:ext cx="3407735" cy="549822"/>
          </a:xfrm>
          <a:prstGeom prst="line">
            <a:avLst/>
          </a:prstGeom>
          <a:ln w="34925">
            <a:solidFill>
              <a:srgbClr val="92D050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3CE0BE9-AB42-DF45-B610-00246DDEA29A}"/>
              </a:ext>
            </a:extLst>
          </p:cNvPr>
          <p:cNvSpPr txBox="1"/>
          <p:nvPr/>
        </p:nvSpPr>
        <p:spPr>
          <a:xfrm>
            <a:off x="6334062" y="1475918"/>
            <a:ext cx="10850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Beam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51575F50-CDFD-4C47-B011-F0C7C751D031}"/>
              </a:ext>
            </a:extLst>
          </p:cNvPr>
          <p:cNvCxnSpPr>
            <a:cxnSpLocks/>
          </p:cNvCxnSpPr>
          <p:nvPr/>
        </p:nvCxnSpPr>
        <p:spPr>
          <a:xfrm>
            <a:off x="8175635" y="1757596"/>
            <a:ext cx="0" cy="821850"/>
          </a:xfrm>
          <a:prstGeom prst="line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EB18A7E-5305-2E43-AC4A-ED343ACC105F}"/>
              </a:ext>
            </a:extLst>
          </p:cNvPr>
          <p:cNvSpPr txBox="1"/>
          <p:nvPr/>
        </p:nvSpPr>
        <p:spPr>
          <a:xfrm>
            <a:off x="8089957" y="1912497"/>
            <a:ext cx="849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46 cm</a:t>
            </a: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0983D66D-CD41-BE49-B4BE-3B89ACE0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000" dirty="0"/>
              <a:t>EHN1 – H8 – C (door 168, between ATLAS tile and Totem)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3E4871CC-ADC0-FD49-B8AE-9FFEAF2BD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59" b="23803"/>
          <a:stretch/>
        </p:blipFill>
        <p:spPr>
          <a:xfrm>
            <a:off x="4904792" y="4173707"/>
            <a:ext cx="4034785" cy="1414646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81F6A4E-6EB5-5B48-ADB7-FBADAE59D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17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603CB46C-43D3-FF4A-8F3E-AEB71368A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2" t="9458" r="33140" b="21705"/>
          <a:stretch/>
        </p:blipFill>
        <p:spPr>
          <a:xfrm>
            <a:off x="222628" y="1440141"/>
            <a:ext cx="3711418" cy="4720856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1378DECB-E759-5144-A953-0DB35FADAA71}"/>
              </a:ext>
            </a:extLst>
          </p:cNvPr>
          <p:cNvCxnSpPr>
            <a:cxnSpLocks/>
          </p:cNvCxnSpPr>
          <p:nvPr/>
        </p:nvCxnSpPr>
        <p:spPr>
          <a:xfrm flipV="1">
            <a:off x="2147777" y="2371060"/>
            <a:ext cx="2286000" cy="1988289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E4E0E8-9B97-F44F-B43F-DE03E13649F8}"/>
              </a:ext>
            </a:extLst>
          </p:cNvPr>
          <p:cNvSpPr txBox="1"/>
          <p:nvPr/>
        </p:nvSpPr>
        <p:spPr>
          <a:xfrm>
            <a:off x="409072" y="1070809"/>
            <a:ext cx="43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Control room: HNA – 468 (0887-1- Q70)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2F95442D-948E-AC41-8A4F-A3CEB73A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777" y="1579283"/>
            <a:ext cx="4455042" cy="2057052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spcBef>
                <a:spcPts val="1000"/>
              </a:spcBef>
              <a:buSzPct val="80000"/>
            </a:pPr>
            <a:r>
              <a:rPr lang="en-US" dirty="0"/>
              <a:t>1 RAC for the Drift chamber. Space available close to the detector is 50cm. It should be enough</a:t>
            </a:r>
          </a:p>
          <a:p>
            <a:pPr marL="685800" lvl="1" indent="-457200">
              <a:spcBef>
                <a:spcPts val="1000"/>
              </a:spcBef>
              <a:buSzPct val="80000"/>
            </a:pPr>
            <a:r>
              <a:rPr lang="en-US" dirty="0"/>
              <a:t>1 Crate </a:t>
            </a:r>
            <a:r>
              <a:rPr lang="en-US" dirty="0" err="1"/>
              <a:t>Camac</a:t>
            </a:r>
            <a:endParaRPr lang="en-US" dirty="0"/>
          </a:p>
          <a:p>
            <a:pPr marL="685800" lvl="1" indent="-457200">
              <a:spcBef>
                <a:spcPts val="1000"/>
              </a:spcBef>
              <a:buSzPct val="80000"/>
            </a:pPr>
            <a:r>
              <a:rPr lang="en-US" dirty="0"/>
              <a:t>1 Crate VME</a:t>
            </a:r>
          </a:p>
          <a:p>
            <a:pPr marL="228600" lvl="1" indent="0">
              <a:spcBef>
                <a:spcPts val="1000"/>
              </a:spcBef>
              <a:buSzPct val="80000"/>
              <a:buNone/>
            </a:pPr>
            <a:endParaRPr lang="en-US" dirty="0"/>
          </a:p>
          <a:p>
            <a:pPr marL="457200" indent="-457200">
              <a:spcBef>
                <a:spcPts val="1000"/>
              </a:spcBef>
              <a:buSzPct val="80000"/>
            </a:pPr>
            <a:r>
              <a:rPr lang="en-US" dirty="0"/>
              <a:t>The HV module will be installed in the RAC used by the </a:t>
            </a:r>
            <a:r>
              <a:rPr lang="en-US" dirty="0" err="1"/>
              <a:t>preshower</a:t>
            </a:r>
            <a:r>
              <a:rPr lang="en-US" dirty="0"/>
              <a:t> + muon chamber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101CE405-FE76-A741-B02E-3F9566F9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000" dirty="0"/>
              <a:t>EHN1 – H8 – C (door 168, between ATLAS tile and Totem)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330B4C-63F7-3A4D-BA23-E520674389A1}"/>
              </a:ext>
            </a:extLst>
          </p:cNvPr>
          <p:cNvSpPr txBox="1"/>
          <p:nvPr/>
        </p:nvSpPr>
        <p:spPr>
          <a:xfrm>
            <a:off x="5233170" y="3668926"/>
            <a:ext cx="354064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Drift chamber prototype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765890CE-4AF9-CC44-BD70-12AAE9C66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59" b="23803"/>
          <a:stretch/>
        </p:blipFill>
        <p:spPr>
          <a:xfrm>
            <a:off x="4904792" y="4173707"/>
            <a:ext cx="4034785" cy="1414646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A577294-EC13-C944-9FB2-4953D051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28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23B47B86-3006-4947-98A8-D3673F7B6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2" t="9458" r="33140" b="21705"/>
          <a:stretch/>
        </p:blipFill>
        <p:spPr>
          <a:xfrm>
            <a:off x="222628" y="1440141"/>
            <a:ext cx="3711418" cy="4720856"/>
          </a:xfrm>
          <a:prstGeom prst="rect">
            <a:avLst/>
          </a:prstGeom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17426402-616F-2A47-A90B-8F2EA9B358A8}"/>
              </a:ext>
            </a:extLst>
          </p:cNvPr>
          <p:cNvCxnSpPr>
            <a:cxnSpLocks/>
          </p:cNvCxnSpPr>
          <p:nvPr/>
        </p:nvCxnSpPr>
        <p:spPr>
          <a:xfrm flipV="1">
            <a:off x="2062716" y="3088412"/>
            <a:ext cx="3306726" cy="920062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B2F6824-B3DE-7844-A18F-624DD337D24E}"/>
              </a:ext>
            </a:extLst>
          </p:cNvPr>
          <p:cNvSpPr txBox="1"/>
          <p:nvPr/>
        </p:nvSpPr>
        <p:spPr>
          <a:xfrm>
            <a:off x="4714738" y="4778147"/>
            <a:ext cx="4060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Preshower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downstream the Drift chamber and just in front to the calorimeter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E4E0E8-9B97-F44F-B43F-DE03E13649F8}"/>
              </a:ext>
            </a:extLst>
          </p:cNvPr>
          <p:cNvSpPr txBox="1"/>
          <p:nvPr/>
        </p:nvSpPr>
        <p:spPr>
          <a:xfrm>
            <a:off x="409072" y="1070809"/>
            <a:ext cx="43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Control room: HNA – 468 (0887-1- Q70)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94F8175-5830-D940-A678-15561E0DD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93" t="16098" r="10543" b="19406"/>
          <a:stretch/>
        </p:blipFill>
        <p:spPr>
          <a:xfrm rot="5400000">
            <a:off x="4958456" y="1563160"/>
            <a:ext cx="3588682" cy="2603980"/>
          </a:xfrm>
          <a:prstGeom prst="rect">
            <a:avLst/>
          </a:prstGeom>
        </p:spPr>
      </p:pic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FC25D4B2-A1C5-2341-945F-90C88A8B09EA}"/>
              </a:ext>
            </a:extLst>
          </p:cNvPr>
          <p:cNvCxnSpPr/>
          <p:nvPr/>
        </p:nvCxnSpPr>
        <p:spPr>
          <a:xfrm>
            <a:off x="6249051" y="3048759"/>
            <a:ext cx="723014" cy="0"/>
          </a:xfrm>
          <a:prstGeom prst="line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D8E1A26-D6B4-AE42-82D9-7E5E95A5219D}"/>
              </a:ext>
            </a:extLst>
          </p:cNvPr>
          <p:cNvSpPr txBox="1"/>
          <p:nvPr/>
        </p:nvSpPr>
        <p:spPr>
          <a:xfrm>
            <a:off x="6173653" y="3088412"/>
            <a:ext cx="101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50 cm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271EB03E-A279-4147-9709-0F0CB14DF977}"/>
              </a:ext>
            </a:extLst>
          </p:cNvPr>
          <p:cNvCxnSpPr>
            <a:cxnSpLocks/>
          </p:cNvCxnSpPr>
          <p:nvPr/>
        </p:nvCxnSpPr>
        <p:spPr>
          <a:xfrm>
            <a:off x="5192675" y="1559110"/>
            <a:ext cx="3458239" cy="0"/>
          </a:xfrm>
          <a:prstGeom prst="line">
            <a:avLst/>
          </a:prstGeom>
          <a:ln w="34925">
            <a:solidFill>
              <a:srgbClr val="92D050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4513B17A-CDFF-6847-AC64-EE842FE81BAD}"/>
              </a:ext>
            </a:extLst>
          </p:cNvPr>
          <p:cNvCxnSpPr>
            <a:cxnSpLocks/>
          </p:cNvCxnSpPr>
          <p:nvPr/>
        </p:nvCxnSpPr>
        <p:spPr>
          <a:xfrm>
            <a:off x="7265111" y="1637414"/>
            <a:ext cx="0" cy="1525447"/>
          </a:xfrm>
          <a:prstGeom prst="line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BA3354F-CBA6-2446-ABED-A1CCDB4A0D41}"/>
              </a:ext>
            </a:extLst>
          </p:cNvPr>
          <p:cNvSpPr txBox="1"/>
          <p:nvPr/>
        </p:nvSpPr>
        <p:spPr>
          <a:xfrm>
            <a:off x="7126059" y="2740982"/>
            <a:ext cx="101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1.26 m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9759E30-07AD-E449-9ACF-2D8369EC2B6F}"/>
              </a:ext>
            </a:extLst>
          </p:cNvPr>
          <p:cNvSpPr txBox="1"/>
          <p:nvPr/>
        </p:nvSpPr>
        <p:spPr>
          <a:xfrm>
            <a:off x="6227636" y="1167360"/>
            <a:ext cx="10850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Beam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AA86264F-2AD6-FD46-A9A0-DE86E050E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000" dirty="0"/>
              <a:t>EHN1 – H8 – C (door 168, between ATLAS tile and Totem)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70FC2A-12C5-BA44-95A8-47418E83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96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23B47B86-3006-4947-98A8-D3673F7B6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2" t="9458" r="33140" b="21705"/>
          <a:stretch/>
        </p:blipFill>
        <p:spPr>
          <a:xfrm>
            <a:off x="222628" y="1440141"/>
            <a:ext cx="3711418" cy="4720856"/>
          </a:xfrm>
          <a:prstGeom prst="rect">
            <a:avLst/>
          </a:prstGeom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17426402-616F-2A47-A90B-8F2EA9B358A8}"/>
              </a:ext>
            </a:extLst>
          </p:cNvPr>
          <p:cNvCxnSpPr>
            <a:cxnSpLocks/>
          </p:cNvCxnSpPr>
          <p:nvPr/>
        </p:nvCxnSpPr>
        <p:spPr>
          <a:xfrm>
            <a:off x="1414130" y="3646969"/>
            <a:ext cx="3764539" cy="1434985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E4E0E8-9B97-F44F-B43F-DE03E13649F8}"/>
              </a:ext>
            </a:extLst>
          </p:cNvPr>
          <p:cNvSpPr txBox="1"/>
          <p:nvPr/>
        </p:nvSpPr>
        <p:spPr>
          <a:xfrm>
            <a:off x="409072" y="1070809"/>
            <a:ext cx="43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Control room: HNA – 468 (0887-1- Q70)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0DDF79-37CB-5544-ADEC-1BF4EFAAF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40622" y="1458347"/>
            <a:ext cx="2934588" cy="2200941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B7A63121-CA15-4645-A254-EE2D161A425C}"/>
              </a:ext>
            </a:extLst>
          </p:cNvPr>
          <p:cNvCxnSpPr>
            <a:cxnSpLocks/>
          </p:cNvCxnSpPr>
          <p:nvPr/>
        </p:nvCxnSpPr>
        <p:spPr>
          <a:xfrm flipH="1">
            <a:off x="7227277" y="2857500"/>
            <a:ext cx="474785" cy="1573823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BF4FA68-4729-4C4C-AFBE-7372E720C9C6}"/>
              </a:ext>
            </a:extLst>
          </p:cNvPr>
          <p:cNvSpPr txBox="1"/>
          <p:nvPr/>
        </p:nvSpPr>
        <p:spPr>
          <a:xfrm>
            <a:off x="3674204" y="3639864"/>
            <a:ext cx="290268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Possible places where to install the calorimetric module with staggered </a:t>
            </a:r>
            <a:r>
              <a:rPr lang="en-US" sz="1400" dirty="0" err="1"/>
              <a:t>fibres</a:t>
            </a:r>
            <a:endParaRPr lang="en-US" sz="1400" dirty="0"/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4317523E-E834-604F-89FD-637A9521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000" dirty="0"/>
              <a:t>EHN1 – H8 – C (door 168, between ATLAS tile and Totem)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5B6CCBC-D8D8-5948-9B2E-300C73059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749" y="4614584"/>
            <a:ext cx="2750038" cy="1666081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89584DF-F901-5B43-92C4-BAAFA4AAEF8D}"/>
              </a:ext>
            </a:extLst>
          </p:cNvPr>
          <p:cNvSpPr txBox="1"/>
          <p:nvPr/>
        </p:nvSpPr>
        <p:spPr>
          <a:xfrm>
            <a:off x="810077" y="2069045"/>
            <a:ext cx="22298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RD52 Calorimeter:</a:t>
            </a:r>
          </a:p>
          <a:p>
            <a:pPr algn="ctr"/>
            <a:r>
              <a:rPr lang="en-US" sz="1400" dirty="0"/>
              <a:t>already installed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99F4C76D-86E9-FB4B-84AD-E6C31586FA16}"/>
              </a:ext>
            </a:extLst>
          </p:cNvPr>
          <p:cNvCxnSpPr>
            <a:cxnSpLocks/>
          </p:cNvCxnSpPr>
          <p:nvPr/>
        </p:nvCxnSpPr>
        <p:spPr>
          <a:xfrm flipV="1">
            <a:off x="1565274" y="2656905"/>
            <a:ext cx="219564" cy="913360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E40CD47-3698-844F-B0C8-BA8D89EF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81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04B366DF-CCD7-4743-B797-58AF89040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2" t="9458" r="33140" b="21705"/>
          <a:stretch/>
        </p:blipFill>
        <p:spPr>
          <a:xfrm>
            <a:off x="222628" y="1440141"/>
            <a:ext cx="3711418" cy="472085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B2F6824-B3DE-7844-A18F-624DD337D24E}"/>
              </a:ext>
            </a:extLst>
          </p:cNvPr>
          <p:cNvSpPr txBox="1"/>
          <p:nvPr/>
        </p:nvSpPr>
        <p:spPr>
          <a:xfrm>
            <a:off x="5156365" y="1334603"/>
            <a:ext cx="387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Space for the muon chamber downstream the calorimeter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E4E0E8-9B97-F44F-B43F-DE03E13649F8}"/>
              </a:ext>
            </a:extLst>
          </p:cNvPr>
          <p:cNvSpPr txBox="1"/>
          <p:nvPr/>
        </p:nvSpPr>
        <p:spPr>
          <a:xfrm>
            <a:off x="409072" y="1070809"/>
            <a:ext cx="43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Control room: HNA – 468 (0887-1- Q70)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A94BE11-F741-5F40-9A5F-967A9C2BC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34" t="7597" b="2635"/>
          <a:stretch/>
        </p:blipFill>
        <p:spPr>
          <a:xfrm>
            <a:off x="5828787" y="2070005"/>
            <a:ext cx="2812547" cy="3147238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DC028385-8B92-1544-B4C5-B583A3F32880}"/>
              </a:ext>
            </a:extLst>
          </p:cNvPr>
          <p:cNvCxnSpPr>
            <a:cxnSpLocks/>
          </p:cNvCxnSpPr>
          <p:nvPr/>
        </p:nvCxnSpPr>
        <p:spPr>
          <a:xfrm>
            <a:off x="6555484" y="3165474"/>
            <a:ext cx="1384103" cy="0"/>
          </a:xfrm>
          <a:prstGeom prst="line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9BC4F62-7929-7E4F-87EF-E39DF0AE224F}"/>
              </a:ext>
            </a:extLst>
          </p:cNvPr>
          <p:cNvSpPr txBox="1"/>
          <p:nvPr/>
        </p:nvSpPr>
        <p:spPr>
          <a:xfrm>
            <a:off x="6784083" y="2917396"/>
            <a:ext cx="1010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m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E0B2ADDC-4285-FE42-9A4D-8809B2DBA77C}"/>
              </a:ext>
            </a:extLst>
          </p:cNvPr>
          <p:cNvCxnSpPr>
            <a:cxnSpLocks/>
          </p:cNvCxnSpPr>
          <p:nvPr/>
        </p:nvCxnSpPr>
        <p:spPr>
          <a:xfrm flipV="1">
            <a:off x="5482644" y="4190670"/>
            <a:ext cx="1301439" cy="1298525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17426402-616F-2A47-A90B-8F2EA9B358A8}"/>
              </a:ext>
            </a:extLst>
          </p:cNvPr>
          <p:cNvCxnSpPr>
            <a:cxnSpLocks/>
          </p:cNvCxnSpPr>
          <p:nvPr/>
        </p:nvCxnSpPr>
        <p:spPr>
          <a:xfrm flipV="1">
            <a:off x="1201479" y="3329963"/>
            <a:ext cx="4742121" cy="136251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8411188-63B5-7043-8990-D7AEE56DFE5D}"/>
              </a:ext>
            </a:extLst>
          </p:cNvPr>
          <p:cNvSpPr txBox="1"/>
          <p:nvPr/>
        </p:nvSpPr>
        <p:spPr>
          <a:xfrm>
            <a:off x="4252752" y="5450628"/>
            <a:ext cx="3913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 RAC to install the electronics for the </a:t>
            </a:r>
            <a:r>
              <a:rPr lang="en-US" sz="1600" dirty="0" err="1"/>
              <a:t>preshower</a:t>
            </a:r>
            <a:r>
              <a:rPr lang="en-US" sz="1600" dirty="0"/>
              <a:t> and mu-chamber + HV power supply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9D27D84-4867-C445-8C32-BBBA138F36FB}"/>
              </a:ext>
            </a:extLst>
          </p:cNvPr>
          <p:cNvCxnSpPr>
            <a:cxnSpLocks/>
          </p:cNvCxnSpPr>
          <p:nvPr/>
        </p:nvCxnSpPr>
        <p:spPr>
          <a:xfrm>
            <a:off x="5571764" y="2522992"/>
            <a:ext cx="3458239" cy="0"/>
          </a:xfrm>
          <a:prstGeom prst="line">
            <a:avLst/>
          </a:prstGeom>
          <a:ln w="34925">
            <a:solidFill>
              <a:srgbClr val="92D050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DECFDDF-06D0-924D-81F6-A68E5B8DC535}"/>
              </a:ext>
            </a:extLst>
          </p:cNvPr>
          <p:cNvSpPr txBox="1"/>
          <p:nvPr/>
        </p:nvSpPr>
        <p:spPr>
          <a:xfrm>
            <a:off x="7794176" y="2241722"/>
            <a:ext cx="10850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92D050"/>
                </a:solidFill>
              </a:rPr>
              <a:t>Beam</a:t>
            </a: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7147E490-79D7-2640-9A97-55CD1AF2CFAE}"/>
              </a:ext>
            </a:extLst>
          </p:cNvPr>
          <p:cNvCxnSpPr>
            <a:cxnSpLocks/>
          </p:cNvCxnSpPr>
          <p:nvPr/>
        </p:nvCxnSpPr>
        <p:spPr>
          <a:xfrm flipV="1">
            <a:off x="6303847" y="2549499"/>
            <a:ext cx="0" cy="838472"/>
          </a:xfrm>
          <a:prstGeom prst="line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E79CCBD-D3E9-7641-9D2B-32ADFD5CBDE8}"/>
              </a:ext>
            </a:extLst>
          </p:cNvPr>
          <p:cNvSpPr txBox="1"/>
          <p:nvPr/>
        </p:nvSpPr>
        <p:spPr>
          <a:xfrm>
            <a:off x="6226903" y="2525562"/>
            <a:ext cx="950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1.26 m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C558911D-31C6-4D4B-925F-0D2C3C75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000" dirty="0"/>
              <a:t>EHN1 – H8 – C (door 168, between ATLAS tile and Totem)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47302B-6ACF-524E-B608-19D92091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66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IDEA Test Beam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137274"/>
            <a:ext cx="7556313" cy="32965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Measurements:</a:t>
            </a:r>
          </a:p>
          <a:p>
            <a:pPr lvl="1"/>
            <a:r>
              <a:rPr lang="en-US" dirty="0"/>
              <a:t>Particle Identification with:</a:t>
            </a:r>
          </a:p>
          <a:p>
            <a:pPr lvl="2"/>
            <a:r>
              <a:rPr lang="en-US" dirty="0"/>
              <a:t>Drift Chamber Prototype (p, π, k) using </a:t>
            </a:r>
            <a:r>
              <a:rPr lang="en-US" dirty="0" err="1"/>
              <a:t>dE</a:t>
            </a:r>
            <a:r>
              <a:rPr lang="en-US" dirty="0"/>
              <a:t>/dx VS cluster counting</a:t>
            </a:r>
          </a:p>
          <a:p>
            <a:pPr lvl="2"/>
            <a:r>
              <a:rPr lang="en-US" dirty="0" err="1"/>
              <a:t>Preshower</a:t>
            </a:r>
            <a:r>
              <a:rPr lang="en-US" dirty="0"/>
              <a:t> + Dual Readout Calorimeters (e, π, </a:t>
            </a:r>
            <a:r>
              <a:rPr lang="en-US" dirty="0" err="1"/>
              <a:t>μ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μRWell</a:t>
            </a:r>
            <a:r>
              <a:rPr lang="en-US" dirty="0"/>
              <a:t> (e, </a:t>
            </a:r>
            <a:r>
              <a:rPr lang="en-US" dirty="0" err="1"/>
              <a:t>μ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Preshower</a:t>
            </a:r>
            <a:r>
              <a:rPr lang="en-US" dirty="0"/>
              <a:t> optimization studies</a:t>
            </a:r>
          </a:p>
          <a:p>
            <a:pPr lvl="1"/>
            <a:r>
              <a:rPr lang="en-US" dirty="0"/>
              <a:t>Tracking qualification</a:t>
            </a:r>
          </a:p>
          <a:p>
            <a:pPr lvl="1"/>
            <a:r>
              <a:rPr lang="en-US" dirty="0"/>
              <a:t>Qualification of a RD52 calorimeter with staggered fibers</a:t>
            </a:r>
          </a:p>
          <a:p>
            <a:pPr lvl="1"/>
            <a:r>
              <a:rPr lang="en-US" dirty="0"/>
              <a:t>Qualification of a small calorimeter module readout with </a:t>
            </a:r>
            <a:r>
              <a:rPr lang="en-US" dirty="0" err="1"/>
              <a:t>SiPM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E56C103-3BBE-2D4A-9856-7C841245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6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3355093"/>
            <a:ext cx="7556313" cy="3035831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spcBef>
                <a:spcPts val="1000"/>
              </a:spcBef>
              <a:buSzPct val="80000"/>
            </a:pPr>
            <a:r>
              <a:rPr lang="en-GB" dirty="0"/>
              <a:t>Trigger with 2 scintillators in coincidence + 1 veto (if needed)</a:t>
            </a:r>
          </a:p>
          <a:p>
            <a:pPr marL="457200" indent="-457200">
              <a:spcBef>
                <a:spcPts val="1000"/>
              </a:spcBef>
              <a:buSzPct val="80000"/>
            </a:pPr>
            <a:r>
              <a:rPr lang="en-GB" dirty="0"/>
              <a:t>2 DWC (Delayed Wire Chamber)</a:t>
            </a:r>
          </a:p>
          <a:p>
            <a:pPr marL="457200" indent="-457200">
              <a:spcBef>
                <a:spcPts val="1000"/>
              </a:spcBef>
              <a:buSzPct val="80000"/>
            </a:pPr>
            <a:r>
              <a:rPr lang="en-GB" dirty="0"/>
              <a:t>CEDAR (Differential Cherenkov detector)</a:t>
            </a:r>
          </a:p>
          <a:p>
            <a:pPr marL="457200" indent="-457200">
              <a:spcBef>
                <a:spcPts val="1000"/>
              </a:spcBef>
              <a:buSzPct val="80000"/>
            </a:pPr>
            <a:r>
              <a:rPr lang="en-GB" dirty="0"/>
              <a:t>Drift Chamber Prototype </a:t>
            </a:r>
          </a:p>
          <a:p>
            <a:pPr marL="457200" indent="-457200">
              <a:spcBef>
                <a:spcPts val="1000"/>
              </a:spcBef>
              <a:buSzPct val="80000"/>
            </a:pPr>
            <a:r>
              <a:rPr lang="en-GB" dirty="0" err="1"/>
              <a:t>Preshower</a:t>
            </a:r>
            <a:r>
              <a:rPr lang="en-GB" dirty="0"/>
              <a:t> with GEM: 2 layers GEM + absorber (0 – 2 X</a:t>
            </a:r>
            <a:r>
              <a:rPr lang="en-GB" baseline="-25000" dirty="0"/>
              <a:t>0</a:t>
            </a:r>
            <a:r>
              <a:rPr lang="en-GB" dirty="0"/>
              <a:t>)</a:t>
            </a:r>
          </a:p>
          <a:p>
            <a:pPr marL="457200" indent="-457200">
              <a:spcBef>
                <a:spcPts val="1000"/>
              </a:spcBef>
              <a:buSzPct val="80000"/>
            </a:pPr>
            <a:r>
              <a:rPr lang="en-GB" dirty="0"/>
              <a:t>Different Dual Readout prototypes </a:t>
            </a:r>
          </a:p>
          <a:p>
            <a:pPr lvl="1">
              <a:buSzPct val="100000"/>
            </a:pPr>
            <a:r>
              <a:rPr lang="en-GB" dirty="0"/>
              <a:t>RD52 calorimeter with PMT readout </a:t>
            </a:r>
          </a:p>
          <a:p>
            <a:pPr lvl="1">
              <a:buSzPct val="100000"/>
            </a:pPr>
            <a:r>
              <a:rPr lang="en-GB" dirty="0"/>
              <a:t>RD52 calorimeter with staggered </a:t>
            </a:r>
            <a:r>
              <a:rPr lang="en-GB" dirty="0" err="1"/>
              <a:t>fibers</a:t>
            </a:r>
            <a:endParaRPr lang="en-GB" dirty="0"/>
          </a:p>
          <a:p>
            <a:pPr lvl="1">
              <a:buSzPct val="100000"/>
            </a:pPr>
            <a:r>
              <a:rPr lang="en-GB" dirty="0"/>
              <a:t>Small calorimeter module with </a:t>
            </a:r>
            <a:r>
              <a:rPr lang="en-GB" dirty="0" err="1"/>
              <a:t>SiPM</a:t>
            </a:r>
            <a:r>
              <a:rPr lang="en-GB" dirty="0"/>
              <a:t> readout</a:t>
            </a:r>
          </a:p>
          <a:p>
            <a:pPr>
              <a:buSzPct val="100000"/>
            </a:pPr>
            <a:r>
              <a:rPr lang="en-GB" dirty="0"/>
              <a:t>Muon chamber: 1 layer GEM + 2 layers </a:t>
            </a:r>
            <a:r>
              <a:rPr lang="en-GB" dirty="0" err="1"/>
              <a:t>μRWell</a:t>
            </a:r>
            <a:endParaRPr lang="en-GB" dirty="0"/>
          </a:p>
          <a:p>
            <a:pPr lvl="1">
              <a:buSzPct val="100000"/>
            </a:pPr>
            <a:r>
              <a:rPr lang="en-GB" dirty="0"/>
              <a:t>The large scintillator usually used in the RD52 test beam will be also readout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D2470E3D-F2F0-EE46-AB73-C8C50B49D26F}"/>
              </a:ext>
            </a:extLst>
          </p:cNvPr>
          <p:cNvGrpSpPr/>
          <p:nvPr/>
        </p:nvGrpSpPr>
        <p:grpSpPr>
          <a:xfrm>
            <a:off x="259434" y="1006183"/>
            <a:ext cx="8428906" cy="2162572"/>
            <a:chOff x="259434" y="1006183"/>
            <a:chExt cx="8428906" cy="2162572"/>
          </a:xfrm>
        </p:grpSpPr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7FD18506-90BA-7E44-A650-68DD48EF6F77}"/>
                </a:ext>
              </a:extLst>
            </p:cNvPr>
            <p:cNvCxnSpPr/>
            <p:nvPr/>
          </p:nvCxnSpPr>
          <p:spPr>
            <a:xfrm>
              <a:off x="480005" y="2016689"/>
              <a:ext cx="82083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B29C9EC0-6103-E745-86A2-9A1C35C12941}"/>
                </a:ext>
              </a:extLst>
            </p:cNvPr>
            <p:cNvSpPr/>
            <p:nvPr/>
          </p:nvSpPr>
          <p:spPr>
            <a:xfrm>
              <a:off x="1064796" y="1899731"/>
              <a:ext cx="45719" cy="23391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3FD11021-1F16-C447-8BC6-DA21FC344BC0}"/>
                </a:ext>
              </a:extLst>
            </p:cNvPr>
            <p:cNvSpPr/>
            <p:nvPr/>
          </p:nvSpPr>
          <p:spPr>
            <a:xfrm>
              <a:off x="1217196" y="1899731"/>
              <a:ext cx="45719" cy="23391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8AE352D6-B5EC-3F47-BB05-DA7F930FDC17}"/>
                </a:ext>
              </a:extLst>
            </p:cNvPr>
            <p:cNvSpPr/>
            <p:nvPr/>
          </p:nvSpPr>
          <p:spPr>
            <a:xfrm>
              <a:off x="1468833" y="1729610"/>
              <a:ext cx="85060" cy="5741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EFF675C1-F39F-8E47-A119-49C00AC01CE4}"/>
                </a:ext>
              </a:extLst>
            </p:cNvPr>
            <p:cNvSpPr/>
            <p:nvPr/>
          </p:nvSpPr>
          <p:spPr>
            <a:xfrm>
              <a:off x="1961843" y="1415949"/>
              <a:ext cx="764957" cy="12014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CFF9B48B-6D81-B644-968D-6468EC4304CA}"/>
                </a:ext>
              </a:extLst>
            </p:cNvPr>
            <p:cNvSpPr/>
            <p:nvPr/>
          </p:nvSpPr>
          <p:spPr>
            <a:xfrm>
              <a:off x="4382154" y="1415950"/>
              <a:ext cx="2498651" cy="12014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RD52 Calorimeter</a:t>
              </a: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B69BB130-D800-3649-AF2E-2CF04202F9FA}"/>
                </a:ext>
              </a:extLst>
            </p:cNvPr>
            <p:cNvSpPr/>
            <p:nvPr/>
          </p:nvSpPr>
          <p:spPr>
            <a:xfrm>
              <a:off x="7169909" y="1346618"/>
              <a:ext cx="1006527" cy="134014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96EEF1C-2A45-184F-974B-FACD707C83B5}"/>
                </a:ext>
              </a:extLst>
            </p:cNvPr>
            <p:cNvSpPr txBox="1"/>
            <p:nvPr/>
          </p:nvSpPr>
          <p:spPr>
            <a:xfrm>
              <a:off x="3318351" y="1006183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Preshower</a:t>
              </a:r>
              <a:endParaRPr lang="en-US" sz="1200" dirty="0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9D680F2-78DB-4E43-A906-5FA89D820180}"/>
                </a:ext>
              </a:extLst>
            </p:cNvPr>
            <p:cNvSpPr txBox="1"/>
            <p:nvPr/>
          </p:nvSpPr>
          <p:spPr>
            <a:xfrm>
              <a:off x="6880805" y="1047829"/>
              <a:ext cx="1388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Muon Chamber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B49081C-185A-B340-8BE8-DC1ECF981F5D}"/>
                </a:ext>
              </a:extLst>
            </p:cNvPr>
            <p:cNvSpPr txBox="1"/>
            <p:nvPr/>
          </p:nvSpPr>
          <p:spPr>
            <a:xfrm>
              <a:off x="1206562" y="2420727"/>
              <a:ext cx="6062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DWC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FFBD4D61-FA8B-F047-B10F-22F16303E9C2}"/>
                </a:ext>
              </a:extLst>
            </p:cNvPr>
            <p:cNvSpPr/>
            <p:nvPr/>
          </p:nvSpPr>
          <p:spPr>
            <a:xfrm>
              <a:off x="259434" y="1631875"/>
              <a:ext cx="10807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Scintillators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B4C27BAD-71F1-4445-9FBF-F7AFB7910471}"/>
                </a:ext>
              </a:extLst>
            </p:cNvPr>
            <p:cNvCxnSpPr>
              <a:cxnSpLocks/>
            </p:cNvCxnSpPr>
            <p:nvPr/>
          </p:nvCxnSpPr>
          <p:spPr>
            <a:xfrm>
              <a:off x="1935124" y="2839989"/>
              <a:ext cx="813136" cy="1096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97088581-FBFD-C542-97F8-F7BF73A12703}"/>
                </a:ext>
              </a:extLst>
            </p:cNvPr>
            <p:cNvCxnSpPr>
              <a:cxnSpLocks/>
            </p:cNvCxnSpPr>
            <p:nvPr/>
          </p:nvCxnSpPr>
          <p:spPr>
            <a:xfrm>
              <a:off x="4382154" y="2840783"/>
              <a:ext cx="2624702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8A50D6FB-0874-6C4E-8E65-EC8E5FCD9D02}"/>
                </a:ext>
              </a:extLst>
            </p:cNvPr>
            <p:cNvCxnSpPr>
              <a:cxnSpLocks/>
            </p:cNvCxnSpPr>
            <p:nvPr/>
          </p:nvCxnSpPr>
          <p:spPr>
            <a:xfrm>
              <a:off x="3483266" y="2839989"/>
              <a:ext cx="655335" cy="158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0D8B3113-AB8A-794A-81CA-0F36779DEFCD}"/>
                </a:ext>
              </a:extLst>
            </p:cNvPr>
            <p:cNvCxnSpPr>
              <a:cxnSpLocks/>
            </p:cNvCxnSpPr>
            <p:nvPr/>
          </p:nvCxnSpPr>
          <p:spPr>
            <a:xfrm>
              <a:off x="7162023" y="2840783"/>
              <a:ext cx="1014414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D953CC3-73FC-6A4E-87AC-BC25EC56A3A1}"/>
                </a:ext>
              </a:extLst>
            </p:cNvPr>
            <p:cNvSpPr txBox="1"/>
            <p:nvPr/>
          </p:nvSpPr>
          <p:spPr>
            <a:xfrm>
              <a:off x="5308313" y="2886919"/>
              <a:ext cx="6463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280 cm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D50A7889-8615-3346-BFA0-00301AF31119}"/>
                </a:ext>
              </a:extLst>
            </p:cNvPr>
            <p:cNvSpPr txBox="1"/>
            <p:nvPr/>
          </p:nvSpPr>
          <p:spPr>
            <a:xfrm>
              <a:off x="7346064" y="2896521"/>
              <a:ext cx="6463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140 cm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8978E2C3-1E61-3246-89B6-F9E6A6DE2201}"/>
                </a:ext>
              </a:extLst>
            </p:cNvPr>
            <p:cNvSpPr txBox="1"/>
            <p:nvPr/>
          </p:nvSpPr>
          <p:spPr>
            <a:xfrm>
              <a:off x="3480065" y="2907145"/>
              <a:ext cx="6030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50 cm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026849B6-0DE1-6741-A72A-95B864018DC4}"/>
                </a:ext>
              </a:extLst>
            </p:cNvPr>
            <p:cNvSpPr txBox="1"/>
            <p:nvPr/>
          </p:nvSpPr>
          <p:spPr>
            <a:xfrm>
              <a:off x="2161316" y="2896521"/>
              <a:ext cx="6030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50 cm</a:t>
              </a:r>
            </a:p>
          </p:txBody>
        </p:sp>
      </p:grpSp>
      <p:sp>
        <p:nvSpPr>
          <p:cNvPr id="36" name="Rettangolo 35">
            <a:extLst>
              <a:ext uri="{FF2B5EF4-FFF2-40B4-BE49-F238E27FC236}">
                <a16:creationId xmlns:a16="http://schemas.microsoft.com/office/drawing/2014/main" id="{C297F547-C2C5-8746-8D97-0B690AF7B3B4}"/>
              </a:ext>
            </a:extLst>
          </p:cNvPr>
          <p:cNvSpPr/>
          <p:nvPr/>
        </p:nvSpPr>
        <p:spPr>
          <a:xfrm>
            <a:off x="3428456" y="1411477"/>
            <a:ext cx="764957" cy="12014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A2AF7E1-96B7-214C-9E9F-340F7A5E90E1}"/>
              </a:ext>
            </a:extLst>
          </p:cNvPr>
          <p:cNvSpPr txBox="1"/>
          <p:nvPr/>
        </p:nvSpPr>
        <p:spPr>
          <a:xfrm>
            <a:off x="1717162" y="1022045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Drift chamber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C2E9FE83-5E80-B449-B64A-10B9EF8B6F93}"/>
              </a:ext>
            </a:extLst>
          </p:cNvPr>
          <p:cNvSpPr/>
          <p:nvPr/>
        </p:nvSpPr>
        <p:spPr>
          <a:xfrm>
            <a:off x="3039273" y="1653470"/>
            <a:ext cx="85060" cy="5741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94BD056-0FB3-E44F-AE5F-B8817022F1EE}"/>
              </a:ext>
            </a:extLst>
          </p:cNvPr>
          <p:cNvSpPr txBox="1"/>
          <p:nvPr/>
        </p:nvSpPr>
        <p:spPr>
          <a:xfrm>
            <a:off x="2777002" y="2344587"/>
            <a:ext cx="606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DWC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0D736C-B941-D442-B155-6E2CCA03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3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39D43EF-F310-5446-8DB2-B72524B44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2" t="9458" r="33140" b="21705"/>
          <a:stretch/>
        </p:blipFill>
        <p:spPr>
          <a:xfrm>
            <a:off x="222628" y="1440141"/>
            <a:ext cx="3711418" cy="4720856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D723659F-5AF7-FA4D-851B-5FF1B82D1CDD}"/>
              </a:ext>
            </a:extLst>
          </p:cNvPr>
          <p:cNvCxnSpPr>
            <a:cxnSpLocks/>
          </p:cNvCxnSpPr>
          <p:nvPr/>
        </p:nvCxnSpPr>
        <p:spPr>
          <a:xfrm flipV="1">
            <a:off x="2632074" y="1542190"/>
            <a:ext cx="2577879" cy="409286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874DF60-AD38-824C-AFB3-940019803E3C}"/>
              </a:ext>
            </a:extLst>
          </p:cNvPr>
          <p:cNvSpPr txBox="1"/>
          <p:nvPr/>
        </p:nvSpPr>
        <p:spPr>
          <a:xfrm>
            <a:off x="4816839" y="2484195"/>
            <a:ext cx="387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RD52 calorimeter (already installed in the area)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1378DECB-E759-5144-A953-0DB35FADAA71}"/>
              </a:ext>
            </a:extLst>
          </p:cNvPr>
          <p:cNvCxnSpPr>
            <a:cxnSpLocks/>
          </p:cNvCxnSpPr>
          <p:nvPr/>
        </p:nvCxnSpPr>
        <p:spPr>
          <a:xfrm>
            <a:off x="3123492" y="4093059"/>
            <a:ext cx="1591246" cy="659084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FBEE12-22CD-7C41-96C9-7886599BBD00}"/>
              </a:ext>
            </a:extLst>
          </p:cNvPr>
          <p:cNvSpPr txBox="1"/>
          <p:nvPr/>
        </p:nvSpPr>
        <p:spPr>
          <a:xfrm>
            <a:off x="4833402" y="3961790"/>
            <a:ext cx="397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for the drift chamber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0E671142-4C82-1D46-9F01-6704A7046FFB}"/>
              </a:ext>
            </a:extLst>
          </p:cNvPr>
          <p:cNvCxnSpPr>
            <a:cxnSpLocks/>
          </p:cNvCxnSpPr>
          <p:nvPr/>
        </p:nvCxnSpPr>
        <p:spPr>
          <a:xfrm flipV="1">
            <a:off x="2169042" y="3528711"/>
            <a:ext cx="2591305" cy="384772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52D0493-8A0E-2B40-8E09-EBE8D8EB0FEF}"/>
              </a:ext>
            </a:extLst>
          </p:cNvPr>
          <p:cNvSpPr txBox="1"/>
          <p:nvPr/>
        </p:nvSpPr>
        <p:spPr>
          <a:xfrm>
            <a:off x="4714738" y="4685511"/>
            <a:ext cx="407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Trigger + Delay Wire Chamber (DWC) already installed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17426402-616F-2A47-A90B-8F2EA9B358A8}"/>
              </a:ext>
            </a:extLst>
          </p:cNvPr>
          <p:cNvCxnSpPr>
            <a:cxnSpLocks/>
          </p:cNvCxnSpPr>
          <p:nvPr/>
        </p:nvCxnSpPr>
        <p:spPr>
          <a:xfrm>
            <a:off x="3294098" y="3961790"/>
            <a:ext cx="1518267" cy="117799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B2F6824-B3DE-7844-A18F-624DD337D24E}"/>
              </a:ext>
            </a:extLst>
          </p:cNvPr>
          <p:cNvSpPr txBox="1"/>
          <p:nvPr/>
        </p:nvSpPr>
        <p:spPr>
          <a:xfrm>
            <a:off x="4816838" y="3363740"/>
            <a:ext cx="387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space for the </a:t>
            </a:r>
            <a:r>
              <a:rPr lang="en-US" dirty="0" err="1"/>
              <a:t>preshower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E4E0E8-9B97-F44F-B43F-DE03E13649F8}"/>
              </a:ext>
            </a:extLst>
          </p:cNvPr>
          <p:cNvSpPr txBox="1"/>
          <p:nvPr/>
        </p:nvSpPr>
        <p:spPr>
          <a:xfrm>
            <a:off x="409072" y="1070809"/>
            <a:ext cx="43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Control room: HNA – 468 (0887-1- Q70)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8CAA3BF-06E5-2748-9BAB-BF0B8FA07BAC}"/>
              </a:ext>
            </a:extLst>
          </p:cNvPr>
          <p:cNvSpPr txBox="1"/>
          <p:nvPr/>
        </p:nvSpPr>
        <p:spPr>
          <a:xfrm>
            <a:off x="5209953" y="1795140"/>
            <a:ext cx="3583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for the muon chamber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93B4B81-B892-3F41-B516-9DCCFD110280}"/>
              </a:ext>
            </a:extLst>
          </p:cNvPr>
          <p:cNvSpPr txBox="1"/>
          <p:nvPr/>
        </p:nvSpPr>
        <p:spPr>
          <a:xfrm>
            <a:off x="5209953" y="1328037"/>
            <a:ext cx="3583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systems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AD3847EF-70CE-924A-BC38-1B6109FA2BB4}"/>
              </a:ext>
            </a:extLst>
          </p:cNvPr>
          <p:cNvCxnSpPr>
            <a:cxnSpLocks/>
          </p:cNvCxnSpPr>
          <p:nvPr/>
        </p:nvCxnSpPr>
        <p:spPr>
          <a:xfrm flipV="1">
            <a:off x="1467293" y="1943410"/>
            <a:ext cx="3653611" cy="1386992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AEF3D95F-FBDB-784D-A387-3D9DE6229198}"/>
              </a:ext>
            </a:extLst>
          </p:cNvPr>
          <p:cNvCxnSpPr>
            <a:cxnSpLocks/>
          </p:cNvCxnSpPr>
          <p:nvPr/>
        </p:nvCxnSpPr>
        <p:spPr>
          <a:xfrm flipV="1">
            <a:off x="1743740" y="2718038"/>
            <a:ext cx="2970998" cy="891828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olo 1">
            <a:extLst>
              <a:ext uri="{FF2B5EF4-FFF2-40B4-BE49-F238E27FC236}">
                <a16:creationId xmlns:a16="http://schemas.microsoft.com/office/drawing/2014/main" id="{140704C3-F519-4646-A3AC-E63A9FABF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000" dirty="0"/>
              <a:t>EHN1 – H8 – C (door 168, between ATLAS tile and Totem)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8B5BFC5-055A-3D4E-98CE-6B7CFBA3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55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04B366DF-CCD7-4743-B797-58AF89040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2" t="9458" r="33140" b="21705"/>
          <a:stretch/>
        </p:blipFill>
        <p:spPr>
          <a:xfrm>
            <a:off x="222628" y="1440141"/>
            <a:ext cx="3711418" cy="472085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E4E0E8-9B97-F44F-B43F-DE03E13649F8}"/>
              </a:ext>
            </a:extLst>
          </p:cNvPr>
          <p:cNvSpPr txBox="1"/>
          <p:nvPr/>
        </p:nvSpPr>
        <p:spPr>
          <a:xfrm>
            <a:off x="409072" y="1070809"/>
            <a:ext cx="430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Control room: HNA – 468 (0887-1- Q70)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17426402-616F-2A47-A90B-8F2EA9B358A8}"/>
              </a:ext>
            </a:extLst>
          </p:cNvPr>
          <p:cNvCxnSpPr>
            <a:cxnSpLocks/>
          </p:cNvCxnSpPr>
          <p:nvPr/>
        </p:nvCxnSpPr>
        <p:spPr>
          <a:xfrm>
            <a:off x="2632074" y="1989960"/>
            <a:ext cx="1886763" cy="1336860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F921D3E8-7EEF-D649-967E-D30120DEB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6" t="10853" b="1349"/>
          <a:stretch/>
        </p:blipFill>
        <p:spPr>
          <a:xfrm>
            <a:off x="4714738" y="3159464"/>
            <a:ext cx="4181925" cy="300153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3BF56A-3BB9-044B-A377-47A367DB19C8}"/>
              </a:ext>
            </a:extLst>
          </p:cNvPr>
          <p:cNvSpPr txBox="1"/>
          <p:nvPr/>
        </p:nvSpPr>
        <p:spPr>
          <a:xfrm>
            <a:off x="5094763" y="1118821"/>
            <a:ext cx="387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Place where to install the gas bottles (?? m from the detector)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A0F856-45EB-F74F-A394-F84157694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27" t="29017" r="37675" b="42946"/>
          <a:stretch/>
        </p:blipFill>
        <p:spPr>
          <a:xfrm>
            <a:off x="4382382" y="5046143"/>
            <a:ext cx="1424762" cy="1269597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B49747BC-1295-4C41-8960-A8BF0A4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000" dirty="0"/>
              <a:t>EHN1 – H8 – C (door 168, between ATLAS tile and Totem)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7B09CB1-3D72-E14B-9D12-5CB9D6AC15A7}"/>
              </a:ext>
            </a:extLst>
          </p:cNvPr>
          <p:cNvSpPr txBox="1"/>
          <p:nvPr/>
        </p:nvSpPr>
        <p:spPr>
          <a:xfrm>
            <a:off x="4714738" y="1904999"/>
            <a:ext cx="38736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ArCO</a:t>
            </a:r>
            <a:r>
              <a:rPr lang="en-US" sz="1400" baseline="-25000" dirty="0"/>
              <a:t>2</a:t>
            </a:r>
            <a:r>
              <a:rPr lang="en-US" sz="1400" dirty="0"/>
              <a:t>CF</a:t>
            </a:r>
            <a:r>
              <a:rPr lang="en-US" sz="1400" baseline="-25000" dirty="0"/>
              <a:t>4</a:t>
            </a:r>
            <a:r>
              <a:rPr lang="en-US" sz="1400" dirty="0"/>
              <a:t>: requested by </a:t>
            </a:r>
            <a:r>
              <a:rPr lang="en-US" sz="1400" dirty="0" err="1"/>
              <a:t>preshower</a:t>
            </a:r>
            <a:r>
              <a:rPr lang="en-US" sz="1400" dirty="0"/>
              <a:t> and muon chamber</a:t>
            </a:r>
          </a:p>
          <a:p>
            <a:endParaRPr lang="en-US" sz="1400" dirty="0"/>
          </a:p>
          <a:p>
            <a:r>
              <a:rPr lang="en-US" sz="1400" dirty="0"/>
              <a:t>He/Isobutene (90/10): requested by drift chamber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B62A0E-F685-A241-B916-2C18A4F8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37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8E846-15EB-0A4D-A8F7-00EFE033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and </a:t>
            </a:r>
            <a:r>
              <a:rPr lang="en-US" dirty="0" err="1"/>
              <a:t>DaQ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2429FA9-0130-9D4B-B8C2-8351403B70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Trigger based on scintillators in coincidence. It will be prepared in counting room and it will be delivered to all subsystems (expected delay 200 ns)</a:t>
                </a:r>
              </a:p>
              <a:p>
                <a:r>
                  <a:rPr lang="en-US" dirty="0"/>
                  <a:t>All subsystems are able to sustain 1kHz trigger rate with the exception of the drift chamber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??)</a:t>
                </a:r>
              </a:p>
              <a:p>
                <a:pPr lvl="1"/>
                <a:r>
                  <a:rPr lang="en-US" dirty="0"/>
                  <a:t>Under investigation the possibility to record the number of the accepted trigger in the data header</a:t>
                </a:r>
              </a:p>
              <a:p>
                <a:r>
                  <a:rPr lang="en-US" dirty="0"/>
                  <a:t>3 different </a:t>
                </a:r>
                <a:r>
                  <a:rPr lang="en-US" dirty="0" err="1"/>
                  <a:t>DaQ</a:t>
                </a:r>
                <a:r>
                  <a:rPr lang="en-US" dirty="0"/>
                  <a:t> systems and </a:t>
                </a:r>
                <a:r>
                  <a:rPr lang="en-US" dirty="0" err="1"/>
                  <a:t>Qas</a:t>
                </a:r>
                <a:r>
                  <a:rPr lang="en-US" dirty="0"/>
                  <a:t> running in parallel</a:t>
                </a:r>
              </a:p>
              <a:p>
                <a:pPr lvl="1"/>
                <a:r>
                  <a:rPr lang="en-US" dirty="0"/>
                  <a:t>Central (trigger, calorimeters, CEDAR and ancillaries detectors used the measure the energy leakage in the RD52 calorimeter)</a:t>
                </a:r>
              </a:p>
              <a:p>
                <a:pPr lvl="1"/>
                <a:r>
                  <a:rPr lang="en-US" dirty="0" err="1"/>
                  <a:t>Preshower</a:t>
                </a:r>
                <a:r>
                  <a:rPr lang="en-US" dirty="0"/>
                  <a:t> and muon chamber</a:t>
                </a:r>
              </a:p>
              <a:p>
                <a:pPr lvl="1"/>
                <a:r>
                  <a:rPr lang="en-US" dirty="0"/>
                  <a:t>Drift chamber</a:t>
                </a:r>
              </a:p>
              <a:p>
                <a:r>
                  <a:rPr lang="en-US" dirty="0"/>
                  <a:t>1 Quasi on-line system (Tom Coates)</a:t>
                </a:r>
              </a:p>
              <a:p>
                <a:pPr lvl="1"/>
                <a:r>
                  <a:rPr lang="en-US" dirty="0"/>
                  <a:t>Gets the data from each subsystem and displays the summary plots when the run is closed </a:t>
                </a:r>
              </a:p>
              <a:p>
                <a:pPr lvl="1"/>
                <a:r>
                  <a:rPr lang="en-US" dirty="0"/>
                  <a:t>The data merging will be also tried during the test beam period</a:t>
                </a:r>
              </a:p>
              <a:p>
                <a:r>
                  <a:rPr lang="en-US" dirty="0"/>
                  <a:t>Test beam simulation (see talk from Lorenzo </a:t>
                </a:r>
                <a:r>
                  <a:rPr lang="en-US" dirty="0" err="1"/>
                  <a:t>Pezzotti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2429FA9-0130-9D4B-B8C2-8351403B70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C427D1A-5BE2-604D-B535-E06E7744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9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91C100-D6DF-AF4F-9067-EED2696B6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general information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E62F6B-AA85-5448-8AA6-5F548AF10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to the Area since August the 29th</a:t>
            </a:r>
          </a:p>
          <a:p>
            <a:pPr lvl="1"/>
            <a:r>
              <a:rPr lang="en-US" dirty="0"/>
              <a:t>Free access with beam dumped upstream (beam dump before PPE168)</a:t>
            </a:r>
          </a:p>
          <a:p>
            <a:r>
              <a:rPr lang="en-US" dirty="0"/>
              <a:t>Safety inspection: September the 5th at 12:00</a:t>
            </a:r>
          </a:p>
          <a:p>
            <a:r>
              <a:rPr lang="en-US" dirty="0"/>
              <a:t>Alignment service: September the 5</a:t>
            </a:r>
            <a:r>
              <a:rPr lang="en-US" baseline="30000" dirty="0"/>
              <a:t>th</a:t>
            </a:r>
            <a:r>
              <a:rPr lang="en-US" dirty="0"/>
              <a:t> at 14:00</a:t>
            </a:r>
          </a:p>
          <a:p>
            <a:r>
              <a:rPr lang="en-US" dirty="0"/>
              <a:t>Beam on: September the 5th at 18:00</a:t>
            </a:r>
          </a:p>
          <a:p>
            <a:r>
              <a:rPr lang="en-US" dirty="0"/>
              <a:t>Beam stop: September the 12th </a:t>
            </a:r>
            <a:r>
              <a:rPr lang="en-US"/>
              <a:t>at 8:00 </a:t>
            </a:r>
            <a:endParaRPr lang="en-US" dirty="0"/>
          </a:p>
          <a:p>
            <a:r>
              <a:rPr lang="en-US" dirty="0"/>
              <a:t>No machine development between us and the next users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AA8ED04-D1A2-BF4C-B31F-96ED105B8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99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preliminary plan (I)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98474" y="1137274"/>
                <a:ext cx="7556313" cy="4466084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Detector installation and qualification (from Aug - 29</a:t>
                </a:r>
                <a:r>
                  <a:rPr lang="en-US" baseline="30000" dirty="0"/>
                  <a:t>th</a:t>
                </a:r>
                <a:r>
                  <a:rPr lang="en-US" dirty="0"/>
                  <a:t>  to Sept. – 2</a:t>
                </a:r>
                <a:r>
                  <a:rPr lang="en-US" baseline="30000" dirty="0"/>
                  <a:t>nd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System integration (from Sept – 3</a:t>
                </a:r>
                <a:r>
                  <a:rPr lang="en-US" baseline="30000" dirty="0"/>
                  <a:t>rd</a:t>
                </a:r>
                <a:r>
                  <a:rPr lang="en-US" dirty="0"/>
                  <a:t> to Sept – 5</a:t>
                </a:r>
                <a:r>
                  <a:rPr lang="en-US" baseline="30000" dirty="0"/>
                  <a:t>th</a:t>
                </a:r>
                <a:r>
                  <a:rPr lang="en-US" dirty="0"/>
                  <a:t> )</a:t>
                </a:r>
              </a:p>
              <a:p>
                <a:r>
                  <a:rPr lang="en-US" dirty="0"/>
                  <a:t>Beam on (Sept - 5th)</a:t>
                </a:r>
              </a:p>
              <a:p>
                <a:r>
                  <a:rPr lang="en-US" dirty="0"/>
                  <a:t>Calibration (1.5 days):</a:t>
                </a:r>
              </a:p>
              <a:p>
                <a:pPr lvl="1"/>
                <a:r>
                  <a:rPr lang="en-US" dirty="0"/>
                  <a:t>RD52 calorimeter: calibration runs (60 GeV electrons)</a:t>
                </a:r>
              </a:p>
              <a:p>
                <a:pPr lvl="2"/>
                <a:r>
                  <a:rPr lang="en-US" dirty="0"/>
                  <a:t>All modules calibrated with the absorber out</a:t>
                </a:r>
              </a:p>
              <a:p>
                <a:pPr lvl="2"/>
                <a:r>
                  <a:rPr lang="en-US" dirty="0"/>
                  <a:t>Few modules calibrated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 X</a:t>
                </a:r>
                <a:r>
                  <a:rPr lang="en-US" baseline="-25000" dirty="0"/>
                  <a:t>0 </a:t>
                </a:r>
                <a:r>
                  <a:rPr lang="en-US" dirty="0"/>
                  <a:t> (or more?) of absorber in</a:t>
                </a:r>
              </a:p>
              <a:p>
                <a:pPr lvl="1"/>
                <a:r>
                  <a:rPr lang="en-US" dirty="0"/>
                  <a:t>Drift Chamber: HV scan (60 GeV electrons)</a:t>
                </a:r>
              </a:p>
              <a:p>
                <a:pPr lvl="1"/>
                <a:r>
                  <a:rPr lang="en-US" dirty="0"/>
                  <a:t>Drift Chamber: angle scan (60 GeV electrons)</a:t>
                </a:r>
              </a:p>
              <a:p>
                <a:pPr lvl="2"/>
                <a:r>
                  <a:rPr lang="en-US" dirty="0"/>
                  <a:t>@ 2 – 3 angles (access to the area is needed to change the angle)</a:t>
                </a:r>
              </a:p>
              <a:p>
                <a:pPr lvl="1"/>
                <a:r>
                  <a:rPr lang="en-US" dirty="0"/>
                  <a:t>Drift Chamber: Gas mixture test? (60 GeV electrons)</a:t>
                </a:r>
              </a:p>
              <a:p>
                <a:pPr lvl="2"/>
                <a:r>
                  <a:rPr lang="en-US" dirty="0"/>
                  <a:t>It depends by the gas system (premixed or not), this is still something under discussion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474" y="1137274"/>
                <a:ext cx="7556313" cy="4466084"/>
              </a:xfrm>
              <a:blipFill>
                <a:blip r:embed="rId2"/>
                <a:stretch>
                  <a:fillRect t="-1136" r="-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F9BCADE-FF3F-6F41-B5B1-8CF0D811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246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preliminary plan (II)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498474" y="1137274"/>
                <a:ext cx="7556313" cy="499771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Measurements with all systems (2.5 days)</a:t>
                </a:r>
              </a:p>
              <a:p>
                <a:pPr lvl="1"/>
                <a:r>
                  <a:rPr lang="en-US" dirty="0"/>
                  <a:t>Energy Scan</a:t>
                </a:r>
              </a:p>
              <a:p>
                <a:pPr lvl="2"/>
                <a:r>
                  <a:rPr lang="en-US" dirty="0"/>
                  <a:t>Drift Chamber request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/k separation at different energies in the 6 – 60 GeV range</a:t>
                </a:r>
              </a:p>
              <a:p>
                <a:pPr lvl="3"/>
                <a:r>
                  <a:rPr lang="en-US" dirty="0"/>
                  <a:t>10k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and 10k kaons are requested at each energy</a:t>
                </a:r>
              </a:p>
              <a:p>
                <a:pPr lvl="3"/>
                <a:r>
                  <a:rPr lang="en-US" dirty="0"/>
                  <a:t>CEDAR information available off-line </a:t>
                </a:r>
              </a:p>
              <a:p>
                <a:pPr lvl="2"/>
                <a:r>
                  <a:rPr lang="en-US" dirty="0"/>
                  <a:t>Calorimeter request</a:t>
                </a:r>
              </a:p>
              <a:p>
                <a:pPr lvl="3"/>
                <a:r>
                  <a:rPr lang="en-US" dirty="0"/>
                  <a:t>Energy scan with electron beams (6 – 60 GeV)</a:t>
                </a:r>
              </a:p>
              <a:p>
                <a:pPr lvl="4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contamination is expected</a:t>
                </a:r>
              </a:p>
              <a:p>
                <a:pPr lvl="3"/>
                <a:r>
                  <a:rPr lang="en-US" dirty="0"/>
                  <a:t>Energy scan with different absorbers (0 – 2 X</a:t>
                </a:r>
                <a:r>
                  <a:rPr lang="en-US" baseline="-25000" dirty="0"/>
                  <a:t>0</a:t>
                </a:r>
                <a:r>
                  <a:rPr lang="en-US" dirty="0"/>
                  <a:t>) to study the energy resolution degradation (6 – 60 GeV electron beam?)</a:t>
                </a:r>
              </a:p>
              <a:p>
                <a:pPr lvl="3"/>
                <a:r>
                  <a:rPr lang="en-US" dirty="0"/>
                  <a:t>Energy scan with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beam?</a:t>
                </a:r>
              </a:p>
              <a:p>
                <a:pPr lvl="1"/>
                <a:r>
                  <a:rPr lang="en-US" dirty="0"/>
                  <a:t>Test in a multi-particle environment (target): under discussion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474" y="1137274"/>
                <a:ext cx="7556313" cy="4997712"/>
              </a:xfrm>
              <a:blipFill>
                <a:blip r:embed="rId2"/>
                <a:stretch>
                  <a:fillRect l="-168" t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F9BCADE-FF3F-6F41-B5B1-8CF0D811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960172"/>
      </p:ext>
    </p:extLst>
  </p:cSld>
  <p:clrMapOvr>
    <a:masterClrMapping/>
  </p:clrMapOvr>
</p:sld>
</file>

<file path=ppt/theme/theme1.xml><?xml version="1.0" encoding="utf-8"?>
<a:theme xmlns:a="http://schemas.openxmlformats.org/drawingml/2006/main" name="Vantaggio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Vantaggio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Vantaggi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17125</TotalTime>
  <Words>1235</Words>
  <Application>Microsoft Macintosh PowerPoint</Application>
  <PresentationFormat>Presentazione su schermo (4:3)</PresentationFormat>
  <Paragraphs>169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Rockwell</vt:lpstr>
      <vt:lpstr>Wingdings</vt:lpstr>
      <vt:lpstr>Vantaggio</vt:lpstr>
      <vt:lpstr>IDEA: The vertical slice Test Beam</vt:lpstr>
      <vt:lpstr>IDEA Test Beam</vt:lpstr>
      <vt:lpstr>Setup schema</vt:lpstr>
      <vt:lpstr>EHN1 – H8 – C (door 168, between ATLAS tile and Totem)</vt:lpstr>
      <vt:lpstr>EHN1 – H8 – C (door 168, between ATLAS tile and Totem)</vt:lpstr>
      <vt:lpstr>Trigger and DaQ</vt:lpstr>
      <vt:lpstr>Some general information</vt:lpstr>
      <vt:lpstr>A preliminary plan (I)</vt:lpstr>
      <vt:lpstr>A preliminary plan (II)</vt:lpstr>
      <vt:lpstr>A preliminary plan (III)</vt:lpstr>
      <vt:lpstr>Summary</vt:lpstr>
      <vt:lpstr>Back up Slides</vt:lpstr>
      <vt:lpstr>EHN1 – H8 – C (door 168, between ATLAS tile and Totem)</vt:lpstr>
      <vt:lpstr>EHN1 – H8 – C (door 168, between ATLAS tile and Totem)</vt:lpstr>
      <vt:lpstr>EHN1 – H8 – C (door 168, between ATLAS tile and Totem)</vt:lpstr>
      <vt:lpstr>EHN1 – H8 – C (door 168, between ATLAS tile and Totem)</vt:lpstr>
      <vt:lpstr>EHN1 – H8 – C (door 168, between ATLAS tile and Totem)</vt:lpstr>
      <vt:lpstr>EHN1 – H8 – C (door 168, between ATLAS tile and Totem)</vt:lpstr>
    </vt:vector>
  </TitlesOfParts>
  <Company>Università Insubria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Romualdo Santoro</dc:creator>
  <cp:lastModifiedBy>Santoro Romualdo</cp:lastModifiedBy>
  <cp:revision>788</cp:revision>
  <dcterms:created xsi:type="dcterms:W3CDTF">2018-02-28T06:03:58Z</dcterms:created>
  <dcterms:modified xsi:type="dcterms:W3CDTF">2018-07-12T08:14:21Z</dcterms:modified>
</cp:coreProperties>
</file>