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84" r:id="rId2"/>
  </p:sldMasterIdLst>
  <p:notesMasterIdLst>
    <p:notesMasterId r:id="rId5"/>
  </p:notesMasterIdLst>
  <p:sldIdLst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7"/>
    <p:restoredTop sz="85726"/>
  </p:normalViewPr>
  <p:slideViewPr>
    <p:cSldViewPr snapToGrid="0" snapToObjects="1">
      <p:cViewPr>
        <p:scale>
          <a:sx n="90" d="100"/>
          <a:sy n="90" d="100"/>
        </p:scale>
        <p:origin x="144" y="144"/>
      </p:cViewPr>
      <p:guideLst/>
    </p:cSldViewPr>
  </p:slideViewPr>
  <p:notesTextViewPr>
    <p:cViewPr>
      <p:scale>
        <a:sx n="40" d="100"/>
        <a:sy n="4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196EE-CD24-E24C-8BAB-56DCE43175D7}" type="datetimeFigureOut">
              <a:rPr lang="en-US" smtClean="0"/>
              <a:t>7/25/18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482A1-C57B-4646-B465-83AF9B114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(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482A1-C57B-4646-B465-83AF9B114B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5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482A1-C57B-4646-B465-83AF9B114B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1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Conference X, Name, name@cern.ch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62AA5-A9F9-344C-9738-C68EB5A8ED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26 January 2018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588181" y="4009334"/>
            <a:ext cx="4711700" cy="505051"/>
          </a:xfrm>
          <a:prstGeom prst="rect">
            <a:avLst/>
          </a:prstGeom>
        </p:spPr>
        <p:txBody>
          <a:bodyPr/>
          <a:lstStyle>
            <a:lvl1pPr>
              <a:defRPr sz="2000" b="0" i="0" baseline="0"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smtClean="0"/>
              <a:t>The Conference X, 13 October 2017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154125" y="5383296"/>
            <a:ext cx="3579812" cy="547688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smtClean="0"/>
              <a:t>Name, name@cern.ch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Conference X, Name, name@cern.ch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62AA5-A9F9-344C-9738-C68EB5A8ED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26 January 2018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38200" y="1668463"/>
            <a:ext cx="10515600" cy="4311650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charset="0"/>
              <a:buChar char="•"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628650" indent="-285750" algn="l">
              <a:buFont typeface="Arial" charset="0"/>
              <a:buChar char="•"/>
              <a:defRPr sz="2000" b="0" i="0">
                <a:latin typeface="Avenir Book" charset="0"/>
                <a:ea typeface="Avenir Book" charset="0"/>
                <a:cs typeface="Avenir Book" charset="0"/>
              </a:defRPr>
            </a:lvl2pPr>
            <a:lvl3pPr marL="971550" indent="-285750" algn="l">
              <a:buFont typeface="Arial" charset="0"/>
              <a:buChar char="•"/>
              <a:defRPr sz="1800" b="0" i="0">
                <a:latin typeface="Avenir Book" charset="0"/>
                <a:ea typeface="Avenir Book" charset="0"/>
                <a:cs typeface="Avenir Book" charset="0"/>
              </a:defRPr>
            </a:lvl3pPr>
            <a:lvl4pPr marL="1314450" indent="-285750" algn="l">
              <a:buFont typeface="Arial" charset="0"/>
              <a:buChar char="•"/>
              <a:defRPr sz="1600" b="0" i="0">
                <a:latin typeface="Avenir Book" charset="0"/>
                <a:ea typeface="Avenir Book" charset="0"/>
                <a:cs typeface="Avenir Book" charset="0"/>
              </a:defRPr>
            </a:lvl4pPr>
            <a:lvl5pPr marL="1657350" indent="-285750" algn="l">
              <a:buFont typeface="Arial" charset="0"/>
              <a:buChar char="•"/>
              <a:defRPr sz="1400"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583191"/>
            <a:ext cx="12192000" cy="279417"/>
          </a:xfrm>
          <a:prstGeom prst="rect">
            <a:avLst/>
          </a:prstGeom>
          <a:solidFill>
            <a:srgbClr val="2252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0" i="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870043"/>
            <a:ext cx="10515600" cy="750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6072" y="6551048"/>
            <a:ext cx="4339856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 b="0" i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dirty="0" smtClean="0"/>
              <a:t>The Conference X, Name, name@cern.ch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60992" y="65388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DEF62AA5-A9F9-344C-9738-C68EB5A8ED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2"/>
          </p:nvPr>
        </p:nvSpPr>
        <p:spPr>
          <a:xfrm>
            <a:off x="21336" y="65392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smtClean="0"/>
              <a:t>26 January 2018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020" y="234946"/>
            <a:ext cx="721946" cy="721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528" y="45423"/>
            <a:ext cx="1100022" cy="11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2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5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0" indent="0" algn="ctr" defTabSz="685800" rtl="0" eaLnBrk="1" latinLnBrk="0" hangingPunct="1">
        <a:lnSpc>
          <a:spcPct val="90000"/>
        </a:lnSpc>
        <a:spcBef>
          <a:spcPts val="750"/>
        </a:spcBef>
        <a:buFont typeface="Arial"/>
        <a:buNone/>
        <a:defRPr sz="1875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ctr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ctr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ctr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ctr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583191"/>
            <a:ext cx="12192000" cy="279417"/>
          </a:xfrm>
          <a:prstGeom prst="rect">
            <a:avLst/>
          </a:prstGeom>
          <a:solidFill>
            <a:srgbClr val="2252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87488"/>
            <a:ext cx="10515600" cy="750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6072" y="6551048"/>
            <a:ext cx="4339856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 b="0" i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dirty="0" smtClean="0"/>
              <a:t>The Conference X, Name, name@cern.ch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60992" y="65388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DEF62AA5-A9F9-344C-9738-C68EB5A8ED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2"/>
          </p:nvPr>
        </p:nvSpPr>
        <p:spPr>
          <a:xfrm>
            <a:off x="21336" y="65392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smtClean="0"/>
              <a:t>26 January 2018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020" y="234946"/>
            <a:ext cx="721946" cy="721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" y="11094"/>
            <a:ext cx="1100022" cy="11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1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0" indent="0" algn="ctr" defTabSz="685800" rtl="0" eaLnBrk="1" latinLnBrk="0" hangingPunct="1">
        <a:lnSpc>
          <a:spcPct val="90000"/>
        </a:lnSpc>
        <a:spcBef>
          <a:spcPts val="750"/>
        </a:spcBef>
        <a:buFont typeface="Arial"/>
        <a:buNone/>
        <a:defRPr sz="1875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ctr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ctr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ctr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ctr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Retreat 11.7-2018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Conference X, Name, name@cern.ch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62AA5-A9F9-344C-9738-C68EB5A8EDF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 June 2018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30087" y="1037922"/>
            <a:ext cx="5627826" cy="550093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2018-2022 (for each point: goals, organization, resources M&amp;P).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Include in all cases all contracts, existing and proposed new ones, and relevant collaborations in the discussion. 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Intro / overview (resources and overall goals) 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r>
              <a:rPr lang="en-US" sz="1600" dirty="0" smtClean="0"/>
              <a:t>Work to complete in 2019  </a:t>
            </a:r>
            <a:r>
              <a:rPr lang="en-US" sz="1600" dirty="0" smtClean="0"/>
              <a:t>(ESU)</a:t>
            </a:r>
            <a:endParaRPr lang="en-US" sz="1600" dirty="0" smtClean="0"/>
          </a:p>
          <a:p>
            <a:r>
              <a:rPr lang="en-US" sz="1600" dirty="0" err="1"/>
              <a:t>Drivebeam</a:t>
            </a:r>
            <a:r>
              <a:rPr lang="en-US" sz="1600" dirty="0"/>
              <a:t> </a:t>
            </a:r>
            <a:r>
              <a:rPr lang="en-US" sz="1600" dirty="0" smtClean="0"/>
              <a:t>relevant </a:t>
            </a:r>
            <a:r>
              <a:rPr lang="en-US" sz="1600" dirty="0" smtClean="0"/>
              <a:t>work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Xboxes with structures </a:t>
            </a:r>
            <a:r>
              <a:rPr lang="mr-IN" sz="1600" dirty="0" smtClean="0">
                <a:solidFill>
                  <a:srgbClr val="FF0000"/>
                </a:solidFill>
              </a:rPr>
              <a:t>–</a:t>
            </a:r>
            <a:r>
              <a:rPr lang="en-US" sz="1600" dirty="0" smtClean="0">
                <a:solidFill>
                  <a:srgbClr val="FF0000"/>
                </a:solidFill>
              </a:rPr>
              <a:t> also as needed for </a:t>
            </a:r>
            <a:r>
              <a:rPr lang="en-US" sz="1600" dirty="0" smtClean="0">
                <a:solidFill>
                  <a:srgbClr val="FF0000"/>
                </a:solidFill>
              </a:rPr>
              <a:t>ARIES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Klystrons and modulators, RF network (mostly X-band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Modules and main </a:t>
            </a:r>
            <a:r>
              <a:rPr lang="en-US" sz="1600" dirty="0" err="1" smtClean="0">
                <a:solidFill>
                  <a:srgbClr val="FF0000"/>
                </a:solidFill>
              </a:rPr>
              <a:t>linac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infrastructure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Compact </a:t>
            </a:r>
            <a:r>
              <a:rPr lang="en-US" sz="1600" dirty="0" smtClean="0">
                <a:solidFill>
                  <a:srgbClr val="FF0000"/>
                </a:solidFill>
              </a:rPr>
              <a:t>Light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666664" y="1050113"/>
            <a:ext cx="5306261" cy="5500935"/>
          </a:xfrm>
          <a:prstGeom prst="rect">
            <a:avLst/>
          </a:prstGeom>
        </p:spPr>
        <p:txBody>
          <a:bodyPr/>
          <a:lstStyle>
            <a:lvl1pPr marL="342900" indent="-3429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400" b="0" i="0" kern="1200" baseline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286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9715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3144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6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16573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4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FF0000"/>
                </a:solidFill>
              </a:rPr>
              <a:t>Guns and positrons, </a:t>
            </a:r>
            <a:r>
              <a:rPr lang="en-US" sz="1600" dirty="0" smtClean="0">
                <a:solidFill>
                  <a:srgbClr val="FF0000"/>
                </a:solidFill>
              </a:rPr>
              <a:t>10+15  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err="1" smtClean="0">
                <a:solidFill>
                  <a:srgbClr val="FF0000"/>
                </a:solidFill>
              </a:rPr>
              <a:t>Nanobeams</a:t>
            </a:r>
            <a:r>
              <a:rPr lang="en-US" sz="1600" dirty="0" smtClean="0">
                <a:solidFill>
                  <a:srgbClr val="FF0000"/>
                </a:solidFill>
              </a:rPr>
              <a:t>  incl. related </a:t>
            </a:r>
            <a:r>
              <a:rPr lang="en-US" sz="1600" dirty="0" err="1" smtClean="0">
                <a:solidFill>
                  <a:srgbClr val="FF0000"/>
                </a:solidFill>
              </a:rPr>
              <a:t>exp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verification 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Parameters and project </a:t>
            </a:r>
            <a:r>
              <a:rPr lang="en-US" sz="1600" dirty="0" smtClean="0">
                <a:solidFill>
                  <a:srgbClr val="FF0000"/>
                </a:solidFill>
              </a:rPr>
              <a:t>development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CLEAR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Project opportunities/key collaborative projects: </a:t>
            </a:r>
            <a:r>
              <a:rPr lang="en-US" sz="1600" dirty="0" err="1" smtClean="0"/>
              <a:t>eSPS</a:t>
            </a:r>
            <a:r>
              <a:rPr lang="en-US" sz="1600" dirty="0" smtClean="0"/>
              <a:t>, TT, EU projects, Attract, outside </a:t>
            </a:r>
            <a:r>
              <a:rPr lang="en-US" sz="1600" dirty="0" smtClean="0"/>
              <a:t>projects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4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Conference X, Name, name@cern.ch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62AA5-A9F9-344C-9738-C68EB5A8EDF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26 January 2018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First go at:</a:t>
            </a:r>
          </a:p>
          <a:p>
            <a:pPr lvl="1"/>
            <a:r>
              <a:rPr lang="en-US" dirty="0" smtClean="0"/>
              <a:t>Goals activities, Material - Goods, Personnel (indirect), Key contracts/collaborations, Time-lines</a:t>
            </a:r>
          </a:p>
          <a:p>
            <a:pPr lvl="1"/>
            <a:r>
              <a:rPr lang="en-US" dirty="0" smtClean="0"/>
              <a:t>Budgets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100" y="3054362"/>
            <a:ext cx="121920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C8C3760-DAEF-1942-836E-B1AB4D76D3FC}" vid="{7B92BBB4-6628-0942-95AC-354ED2170241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C8C3760-DAEF-1942-836E-B1AB4D76D3FC}" vid="{4F30340B-B408-7B4E-9168-96FD07A6A8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clic</Template>
  <TotalTime>2454</TotalTime>
  <Words>161</Words>
  <Application>Microsoft Macintosh PowerPoint</Application>
  <PresentationFormat>Widescreen</PresentationFormat>
  <Paragraphs>41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Avenir Book</vt:lpstr>
      <vt:lpstr>Calibri</vt:lpstr>
      <vt:lpstr>Arial</vt:lpstr>
      <vt:lpstr>1_Office Theme</vt:lpstr>
      <vt:lpstr>2_Office Theme</vt:lpstr>
      <vt:lpstr>Retreat 11.7-2018</vt:lpstr>
      <vt:lpstr>Goals  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Steinar Stapnes</dc:creator>
  <cp:lastModifiedBy>Steinar Stapnes</cp:lastModifiedBy>
  <cp:revision>48</cp:revision>
  <dcterms:created xsi:type="dcterms:W3CDTF">2018-06-11T19:41:23Z</dcterms:created>
  <dcterms:modified xsi:type="dcterms:W3CDTF">2018-07-25T05:19:06Z</dcterms:modified>
</cp:coreProperties>
</file>