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195" r:id="rId1"/>
  </p:sldMasterIdLst>
  <p:notesMasterIdLst>
    <p:notesMasterId r:id="rId24"/>
  </p:notesMasterIdLst>
  <p:handoutMasterIdLst>
    <p:handoutMasterId r:id="rId25"/>
  </p:handoutMasterIdLst>
  <p:sldIdLst>
    <p:sldId id="1207" r:id="rId2"/>
    <p:sldId id="1228" r:id="rId3"/>
    <p:sldId id="1231" r:id="rId4"/>
    <p:sldId id="1227" r:id="rId5"/>
    <p:sldId id="1232" r:id="rId6"/>
    <p:sldId id="1211" r:id="rId7"/>
    <p:sldId id="1212" r:id="rId8"/>
    <p:sldId id="1213" r:id="rId9"/>
    <p:sldId id="1214" r:id="rId10"/>
    <p:sldId id="1215" r:id="rId11"/>
    <p:sldId id="1216" r:id="rId12"/>
    <p:sldId id="1217" r:id="rId13"/>
    <p:sldId id="1218" r:id="rId14"/>
    <p:sldId id="1222" r:id="rId15"/>
    <p:sldId id="1236" r:id="rId16"/>
    <p:sldId id="1221" r:id="rId17"/>
    <p:sldId id="1233" r:id="rId18"/>
    <p:sldId id="1234" r:id="rId19"/>
    <p:sldId id="1235" r:id="rId20"/>
    <p:sldId id="1230" r:id="rId21"/>
    <p:sldId id="1223" r:id="rId22"/>
    <p:sldId id="1224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2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3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498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596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698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799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ar Stapn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FF"/>
    <a:srgbClr val="051C53"/>
    <a:srgbClr val="0C377B"/>
    <a:srgbClr val="000000"/>
    <a:srgbClr val="000099"/>
    <a:srgbClr val="B9CEE5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9" autoAdjust="0"/>
    <p:restoredTop sz="91547"/>
  </p:normalViewPr>
  <p:slideViewPr>
    <p:cSldViewPr>
      <p:cViewPr>
        <p:scale>
          <a:sx n="120" d="100"/>
          <a:sy n="120" d="100"/>
        </p:scale>
        <p:origin x="22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5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5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2DC906-1C9C-4F2B-B82F-EE101EF8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85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8" y="4715827"/>
            <a:ext cx="5436841" cy="446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85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A115F-B9CE-439E-B08C-4DE178A0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2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3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96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99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0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8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7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7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115F-B9CE-439E-B08C-4DE178A014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TT10 was designed</a:t>
            </a:r>
            <a:r>
              <a:rPr lang="en-US" baseline="0" dirty="0"/>
              <a:t> for 10 to 20 GeV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1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115F-B9CE-439E-B08C-4DE178A014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86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0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4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115F-B9CE-439E-B08C-4DE178A014F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0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0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52pC </a:t>
            </a:r>
            <a:r>
              <a:rPr lang="en-US" dirty="0"/>
              <a:t>is 3E8 electrons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5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9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1.5E12</a:t>
            </a:r>
          </a:p>
          <a:p>
            <a:endParaRPr lang="en-US" dirty="0"/>
          </a:p>
          <a:p>
            <a:r>
              <a:rPr lang="en-US" dirty="0"/>
              <a:t>Discuss injection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2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title4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16" y="2296893"/>
            <a:ext cx="65671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977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81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40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06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0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5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Primary electron beam facility at CERN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50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8930" y="8930"/>
            <a:ext cx="9126141" cy="678656"/>
          </a:xfrm>
          <a:prstGeom prst="rect">
            <a:avLst/>
          </a:prstGeom>
          <a:solidFill>
            <a:srgbClr val="797979"/>
          </a:solidFill>
          <a:ln w="25400">
            <a:solidFill>
              <a:srgbClr val="797979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12"/>
          </a:p>
        </p:txBody>
      </p:sp>
      <p:sp>
        <p:nvSpPr>
          <p:cNvPr id="27" name="Shape 27"/>
          <p:cNvSpPr/>
          <p:nvPr/>
        </p:nvSpPr>
        <p:spPr>
          <a:xfrm flipV="1">
            <a:off x="-8947" y="695583"/>
            <a:ext cx="9152952" cy="533"/>
          </a:xfrm>
          <a:prstGeom prst="line">
            <a:avLst/>
          </a:prstGeom>
          <a:ln w="88900">
            <a:solidFill>
              <a:srgbClr val="FFAA00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28" name="Shape 28"/>
          <p:cNvSpPr/>
          <p:nvPr/>
        </p:nvSpPr>
        <p:spPr>
          <a:xfrm flipV="1">
            <a:off x="1723294" y="562277"/>
            <a:ext cx="7361563" cy="29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29" name="Shape 29"/>
          <p:cNvSpPr/>
          <p:nvPr/>
        </p:nvSpPr>
        <p:spPr>
          <a:xfrm flipV="1">
            <a:off x="0" y="107387"/>
            <a:ext cx="1127775" cy="63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0177" y="113534"/>
            <a:ext cx="7358063" cy="517923"/>
          </a:xfrm>
          <a:prstGeom prst="rect">
            <a:avLst/>
          </a:prstGeom>
        </p:spPr>
        <p:txBody>
          <a:bodyPr lIns="25400" tIns="25400" rIns="25400" bIns="25400"/>
          <a:lstStyle>
            <a:lvl1pPr algn="l">
              <a:defRPr sz="2953" b="1">
                <a:solidFill>
                  <a:srgbClr val="FFFFFF"/>
                </a:solidFill>
                <a:latin typeface="Shree Devanagari 714"/>
                <a:ea typeface="Shree Devanagari 714"/>
                <a:cs typeface="Shree Devanagari 714"/>
                <a:sym typeface="Shree Devanagari 714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142875" y="1036814"/>
            <a:ext cx="8741676" cy="374036"/>
          </a:xfrm>
          <a:prstGeom prst="rect">
            <a:avLst/>
          </a:prstGeom>
        </p:spPr>
        <p:txBody>
          <a:bodyPr/>
          <a:lstStyle>
            <a:lvl1pPr marL="232164" indent="-232164">
              <a:lnSpc>
                <a:spcPct val="90000"/>
              </a:lnSpc>
              <a:spcBef>
                <a:spcPts val="1687"/>
              </a:spcBef>
              <a:buSzPct val="45000"/>
              <a:buBlip>
                <a:blip r:embed="rId2"/>
              </a:buBlip>
              <a:defRPr sz="1828">
                <a:latin typeface="Shree Devanagari 714"/>
                <a:ea typeface="Shree Devanagari 714"/>
                <a:cs typeface="Shree Devanagari 714"/>
                <a:sym typeface="Shree Devanagari 714"/>
              </a:defRPr>
            </a:lvl1pPr>
            <a:lvl2pPr marL="493595" indent="-225714">
              <a:lnSpc>
                <a:spcPct val="90000"/>
              </a:lnSpc>
              <a:spcBef>
                <a:spcPts val="1687"/>
              </a:spcBef>
              <a:buSzPct val="45000"/>
              <a:buBlip>
                <a:blip r:embed="rId2"/>
              </a:buBlip>
              <a:defRPr sz="1828">
                <a:latin typeface="Shree Devanagari 714"/>
                <a:ea typeface="Shree Devanagari 714"/>
                <a:cs typeface="Shree Devanagari 714"/>
                <a:sym typeface="Shree Devanagari 714"/>
              </a:defRPr>
            </a:lvl2pPr>
            <a:lvl3pPr marL="761476" indent="-225714">
              <a:lnSpc>
                <a:spcPct val="90000"/>
              </a:lnSpc>
              <a:spcBef>
                <a:spcPts val="1687"/>
              </a:spcBef>
              <a:buSzPct val="45000"/>
              <a:buBlip>
                <a:blip r:embed="rId2"/>
              </a:buBlip>
              <a:defRPr sz="1828">
                <a:latin typeface="Shree Devanagari 714"/>
                <a:ea typeface="Shree Devanagari 714"/>
                <a:cs typeface="Shree Devanagari 714"/>
                <a:sym typeface="Shree Devanagari 714"/>
              </a:defRPr>
            </a:lvl3pPr>
            <a:lvl4pPr marL="1029357" indent="-225714">
              <a:lnSpc>
                <a:spcPct val="90000"/>
              </a:lnSpc>
              <a:spcBef>
                <a:spcPts val="1687"/>
              </a:spcBef>
              <a:buSzPct val="45000"/>
              <a:buBlip>
                <a:blip r:embed="rId2"/>
              </a:buBlip>
              <a:defRPr sz="1828">
                <a:latin typeface="Shree Devanagari 714"/>
                <a:ea typeface="Shree Devanagari 714"/>
                <a:cs typeface="Shree Devanagari 714"/>
                <a:sym typeface="Shree Devanagari 714"/>
              </a:defRPr>
            </a:lvl4pPr>
            <a:lvl5pPr marL="1297238" indent="-225714">
              <a:lnSpc>
                <a:spcPct val="90000"/>
              </a:lnSpc>
              <a:spcBef>
                <a:spcPts val="1687"/>
              </a:spcBef>
              <a:buSzPct val="45000"/>
              <a:buBlip>
                <a:blip r:embed="rId2"/>
              </a:buBlip>
              <a:defRPr sz="1828">
                <a:latin typeface="Shree Devanagari 714"/>
                <a:ea typeface="Shree Devanagari 714"/>
                <a:cs typeface="Shree Devanagari 714"/>
                <a:sym typeface="Shree Devanagari 714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4324819" y="6563170"/>
            <a:ext cx="270507" cy="266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hree Devanagari 714"/>
                <a:ea typeface="Shree Devanagari 714"/>
                <a:cs typeface="Shree Devanagari 714"/>
                <a:sym typeface="Shree Devanagari 714"/>
              </a:defRPr>
            </a:lvl1pPr>
          </a:lstStyle>
          <a:p>
            <a:fld id="{36069F76-3B52-4111-A6FE-5C09D5CBAB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Shape 33"/>
          <p:cNvSpPr/>
          <p:nvPr/>
        </p:nvSpPr>
        <p:spPr>
          <a:xfrm>
            <a:off x="260545" y="6634112"/>
            <a:ext cx="8249638" cy="2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12"/>
          </a:p>
        </p:txBody>
      </p:sp>
      <p:sp>
        <p:nvSpPr>
          <p:cNvPr id="34" name="Shape 34"/>
          <p:cNvSpPr/>
          <p:nvPr/>
        </p:nvSpPr>
        <p:spPr>
          <a:xfrm>
            <a:off x="1201447" y="6641934"/>
            <a:ext cx="136206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1800">
                <a:solidFill>
                  <a:srgbClr val="53585F"/>
                </a:solidFill>
              </a:defRPr>
            </a:lvl1pPr>
          </a:lstStyle>
          <a:p>
            <a:r>
              <a:rPr lang="en-GB" sz="1266" dirty="0" smtClean="0"/>
              <a:t>Torsten</a:t>
            </a:r>
            <a:r>
              <a:rPr lang="en-GB" sz="1266" baseline="0" dirty="0" smtClean="0"/>
              <a:t> </a:t>
            </a:r>
            <a:r>
              <a:rPr lang="en-GB" sz="1266" baseline="0" dirty="0" err="1" smtClean="0"/>
              <a:t>Åkesson</a:t>
            </a:r>
            <a:endParaRPr sz="1266" dirty="0"/>
          </a:p>
        </p:txBody>
      </p:sp>
      <p:sp>
        <p:nvSpPr>
          <p:cNvPr id="35" name="Shape 35"/>
          <p:cNvSpPr/>
          <p:nvPr/>
        </p:nvSpPr>
        <p:spPr>
          <a:xfrm>
            <a:off x="7038785" y="6636548"/>
            <a:ext cx="992259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>
                <a:solidFill>
                  <a:srgbClr val="53585F"/>
                </a:solidFill>
              </a:defRPr>
            </a:lvl1pPr>
          </a:lstStyle>
          <a:p>
            <a:r>
              <a:rPr lang="en-GB" sz="1336" dirty="0" smtClean="0"/>
              <a:t>July</a:t>
            </a:r>
            <a:r>
              <a:rPr sz="1336" dirty="0" smtClean="0"/>
              <a:t> </a:t>
            </a:r>
            <a:r>
              <a:rPr lang="en-GB" sz="1336" dirty="0" smtClean="0"/>
              <a:t>3</a:t>
            </a:r>
            <a:r>
              <a:rPr sz="1336" dirty="0" smtClean="0"/>
              <a:t>, </a:t>
            </a:r>
            <a:r>
              <a:rPr sz="1336" dirty="0"/>
              <a:t>2018</a:t>
            </a:r>
          </a:p>
        </p:txBody>
      </p:sp>
      <p:pic>
        <p:nvPicPr>
          <p:cNvPr id="36" name="Lunds_universitet_C2r_RG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5214" y="6084704"/>
            <a:ext cx="665532" cy="801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6524137"/>
            <a:ext cx="1127777" cy="3449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5350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title5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379" y="2296363"/>
            <a:ext cx="5450702" cy="22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title6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379" y="2292445"/>
            <a:ext cx="5448515" cy="2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960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91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460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795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761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5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2" name="Image 1" descr="bande3.ep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499"/>
            <a:ext cx="9153137" cy="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6" r:id="rId1"/>
    <p:sldLayoutId id="2147488197" r:id="rId2"/>
    <p:sldLayoutId id="2147488198" r:id="rId3"/>
    <p:sldLayoutId id="2147488199" r:id="rId4"/>
    <p:sldLayoutId id="2147488200" r:id="rId5"/>
    <p:sldLayoutId id="2147488201" r:id="rId6"/>
    <p:sldLayoutId id="2147488202" r:id="rId7"/>
    <p:sldLayoutId id="2147488203" r:id="rId8"/>
    <p:sldLayoutId id="2147488204" r:id="rId9"/>
    <p:sldLayoutId id="2147488205" r:id="rId10"/>
    <p:sldLayoutId id="2147488206" r:id="rId11"/>
    <p:sldLayoutId id="2147488207" r:id="rId12"/>
    <p:sldLayoutId id="2147488208" r:id="rId13"/>
    <p:sldLayoutId id="2147488209" r:id="rId14"/>
    <p:sldLayoutId id="2147488210" r:id="rId15"/>
    <p:sldLayoutId id="2147488211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BC-acc-e-beams@cern.ch" TargetMode="External"/><Relationship Id="rId4" Type="http://schemas.openxmlformats.org/officeDocument/2006/relationships/hyperlink" Target="https://indico.cern.ch/event/644287/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19240/contributions/2966547/attachments/1678744/2696579/LEMMA_mboscolo_Padova.pptx" TargetMode="External"/><Relationship Id="rId4" Type="http://schemas.openxmlformats.org/officeDocument/2006/relationships/hyperlink" Target="https://clear.web.cern.ch/" TargetMode="External"/><Relationship Id="rId5" Type="http://schemas.openxmlformats.org/officeDocument/2006/relationships/hyperlink" Target="https://acceleratingnews.web.cern.ch/article/first-experimental-results-clear-facility-cern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arxiv.org/abs/1805.12379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95662"/>
            <a:ext cx="8226854" cy="7053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 primary </a:t>
            </a:r>
            <a:r>
              <a:rPr lang="en-US" sz="4000" dirty="0"/>
              <a:t>electron beam facility at CERN</a:t>
            </a:r>
            <a:endParaRPr lang="en-GB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28600" y="3124200"/>
            <a:ext cx="8610599" cy="2056279"/>
          </a:xfrm>
        </p:spPr>
        <p:txBody>
          <a:bodyPr anchor="t">
            <a:normAutofit/>
          </a:bodyPr>
          <a:lstStyle/>
          <a:p>
            <a:pPr algn="ctr"/>
            <a:r>
              <a:rPr lang="en-US" sz="1100" dirty="0" smtClean="0"/>
              <a:t>ICHEP 2018 Seoul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July 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, </a:t>
            </a:r>
            <a:r>
              <a:rPr lang="en-US" sz="1100" dirty="0"/>
              <a:t>2018</a:t>
            </a:r>
            <a:endParaRPr lang="x-none" sz="1100" dirty="0"/>
          </a:p>
          <a:p>
            <a:pPr algn="ctr">
              <a:lnSpc>
                <a:spcPct val="130000"/>
              </a:lnSpc>
            </a:pPr>
            <a:r>
              <a:rPr lang="x-none" sz="1100" dirty="0"/>
              <a:t>Y. Dutheil (CERN), T. </a:t>
            </a:r>
            <a:r>
              <a:rPr lang="en-US" sz="1100" dirty="0" err="1"/>
              <a:t>Å</a:t>
            </a:r>
            <a:r>
              <a:rPr lang="x-none" sz="1100" dirty="0"/>
              <a:t>kesson (Lund University), L. Evans </a:t>
            </a:r>
            <a:r>
              <a:rPr lang="x-none" sz="1100" dirty="0">
                <a:solidFill>
                  <a:srgbClr val="0055A0"/>
                </a:solidFill>
              </a:rPr>
              <a:t>(C</a:t>
            </a:r>
            <a:r>
              <a:rPr lang="en-US" sz="1100" dirty="0">
                <a:solidFill>
                  <a:srgbClr val="0055A0"/>
                </a:solidFill>
              </a:rPr>
              <a:t>ERN</a:t>
            </a:r>
            <a:r>
              <a:rPr lang="x-none" sz="1100" dirty="0">
                <a:solidFill>
                  <a:srgbClr val="0055A0"/>
                </a:solidFill>
              </a:rPr>
              <a:t>)</a:t>
            </a:r>
            <a:r>
              <a:rPr lang="x-none" sz="1100" dirty="0"/>
              <a:t>, </a:t>
            </a:r>
            <a:r>
              <a:rPr lang="en-US" sz="1100" dirty="0" err="1"/>
              <a:t>Y.Papaphilippou</a:t>
            </a:r>
            <a:r>
              <a:rPr lang="en-US" sz="1100" dirty="0"/>
              <a:t> (CERN), </a:t>
            </a:r>
            <a:r>
              <a:rPr lang="x-none" sz="1100" dirty="0"/>
              <a:t>S. Stapnes </a:t>
            </a:r>
            <a:r>
              <a:rPr lang="x-none" sz="1100" dirty="0">
                <a:solidFill>
                  <a:srgbClr val="0055A0"/>
                </a:solidFill>
              </a:rPr>
              <a:t>(CERN)</a:t>
            </a:r>
            <a:r>
              <a:rPr lang="en-US" sz="1100" dirty="0">
                <a:solidFill>
                  <a:srgbClr val="0055A0"/>
                </a:solidFill>
              </a:rPr>
              <a:t>*</a:t>
            </a:r>
            <a:r>
              <a:rPr lang="x-none" sz="1100" dirty="0"/>
              <a:t>, A. Grudiev </a:t>
            </a:r>
            <a:r>
              <a:rPr lang="x-none" sz="1100" dirty="0">
                <a:solidFill>
                  <a:srgbClr val="0055A0"/>
                </a:solidFill>
              </a:rPr>
              <a:t>(CERN)</a:t>
            </a:r>
            <a:r>
              <a:rPr lang="x-none" sz="1100" dirty="0"/>
              <a:t/>
            </a:r>
            <a:br>
              <a:rPr lang="x-none" sz="1100" dirty="0"/>
            </a:br>
            <a:r>
              <a:rPr lang="x-none" sz="1100" dirty="0"/>
              <a:t>on behalf of the working group </a:t>
            </a:r>
            <a:r>
              <a:rPr lang="en-GB" sz="1100" dirty="0" smtClean="0"/>
              <a:t>PBC-</a:t>
            </a:r>
            <a:r>
              <a:rPr lang="en-GB" sz="1100" dirty="0" err="1" smtClean="0"/>
              <a:t>acc</a:t>
            </a:r>
            <a:r>
              <a:rPr lang="en-GB" sz="1100" dirty="0" smtClean="0"/>
              <a:t>-e-beams** (email: </a:t>
            </a:r>
            <a:r>
              <a:rPr lang="en-GB" sz="1100" dirty="0" smtClean="0">
                <a:hlinkClick r:id="rId3"/>
              </a:rPr>
              <a:t>PBC-acc-e-beams@cern.ch</a:t>
            </a:r>
            <a:r>
              <a:rPr lang="en-GB" sz="1100" dirty="0" smtClean="0"/>
              <a:t>)</a:t>
            </a: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CERN, Switzerland</a:t>
            </a:r>
            <a:endParaRPr lang="x-none" sz="1100" dirty="0"/>
          </a:p>
          <a:p>
            <a:pPr algn="ctr"/>
            <a:endParaRPr lang="en-US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*Presenter today </a:t>
            </a:r>
          </a:p>
          <a:p>
            <a:r>
              <a:rPr lang="en-GB" sz="1100" dirty="0" smtClean="0"/>
              <a:t>** PBC: Physics Beyond </a:t>
            </a:r>
            <a:r>
              <a:rPr lang="en-GB" sz="1100" dirty="0"/>
              <a:t>Colliders </a:t>
            </a:r>
            <a:r>
              <a:rPr lang="en-GB" sz="1100" dirty="0" smtClean="0"/>
              <a:t>(Annual workshop 2017: </a:t>
            </a:r>
            <a:r>
              <a:rPr lang="en-GB" sz="1100" dirty="0" smtClean="0">
                <a:hlinkClick r:id="rId4"/>
              </a:rPr>
              <a:t>https</a:t>
            </a:r>
            <a:r>
              <a:rPr lang="en-GB" sz="1100" dirty="0">
                <a:hlinkClick r:id="rId4"/>
              </a:rPr>
              <a:t>://indico.cern.ch/event/644287</a:t>
            </a:r>
            <a:r>
              <a:rPr lang="en-GB" sz="1100" dirty="0" smtClean="0">
                <a:hlinkClick r:id="rId4"/>
              </a:rPr>
              <a:t>/</a:t>
            </a:r>
            <a:r>
              <a:rPr lang="en-GB" sz="1100" dirty="0" smtClean="0"/>
              <a:t>)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59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0"/>
            <a:ext cx="9144000" cy="67891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SPS RF system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85" y="1066800"/>
            <a:ext cx="4495013" cy="388822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Acceleration to 16 GeV can safely be</a:t>
            </a:r>
            <a:br>
              <a:rPr lang="en-US" sz="2900" dirty="0"/>
            </a:br>
            <a:r>
              <a:rPr lang="en-US" sz="2900" dirty="0"/>
              <a:t>achieved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Existing 200 MHz cavities from LEP </a:t>
            </a:r>
            <a:br>
              <a:rPr lang="en-US" sz="2900" dirty="0"/>
            </a:br>
            <a:r>
              <a:rPr lang="en-US" sz="2900" dirty="0"/>
              <a:t>era to be re-installed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Need 10MV for 16GeV electrons</a:t>
            </a:r>
            <a:endParaRPr lang="en-GB" sz="2900" dirty="0"/>
          </a:p>
          <a:p>
            <a:pPr lvl="1">
              <a:lnSpc>
                <a:spcPct val="120000"/>
              </a:lnSpc>
            </a:pPr>
            <a:r>
              <a:rPr lang="en-GB" sz="2900" dirty="0"/>
              <a:t>(12 + 1)  200 MHz Standing </a:t>
            </a:r>
            <a:br>
              <a:rPr lang="en-GB" sz="2900" dirty="0"/>
            </a:br>
            <a:r>
              <a:rPr lang="en-GB" sz="2900" dirty="0"/>
              <a:t>Wave Cavities [1 MV per cavity] available</a:t>
            </a:r>
          </a:p>
          <a:p>
            <a:pPr>
              <a:lnSpc>
                <a:spcPct val="120000"/>
              </a:lnSpc>
            </a:pPr>
            <a:r>
              <a:rPr lang="en-GB" sz="2900" dirty="0"/>
              <a:t>Space is available to install them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/>
              <a:t>5ns, 10ns, … 40 ns longitudinal </a:t>
            </a:r>
            <a:br>
              <a:rPr lang="en-US" sz="2900" dirty="0"/>
            </a:br>
            <a:r>
              <a:rPr lang="en-US" sz="2900" dirty="0"/>
              <a:t>structure is imposed by the available cavities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Trains of 200ns (</a:t>
            </a:r>
            <a:r>
              <a:rPr lang="en-US" sz="2900" dirty="0" err="1"/>
              <a:t>linac</a:t>
            </a:r>
            <a:r>
              <a:rPr lang="en-US" sz="2900" dirty="0"/>
              <a:t>) separated by 100ns gaps (injections kicker)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3" y="750067"/>
            <a:ext cx="4055869" cy="2686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6416" y="1441076"/>
            <a:ext cx="2462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B1"/>
                </a:solidFill>
              </a:rPr>
              <a:t>Voltage for 5min quantum lifetime</a:t>
            </a:r>
          </a:p>
          <a:p>
            <a:r>
              <a:rPr lang="en-US" sz="1200" dirty="0">
                <a:solidFill>
                  <a:srgbClr val="E41706"/>
                </a:solidFill>
              </a:rPr>
              <a:t>Energy loss per turn (MeV)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Courtesy J. Jowett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10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1" name="Picture 5" descr="RF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7387"/>
            <a:ext cx="3397855" cy="25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Slow extraction to experiments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4" y="1352550"/>
            <a:ext cx="5112653" cy="3894138"/>
          </a:xfrm>
        </p:spPr>
      </p:pic>
      <p:sp>
        <p:nvSpPr>
          <p:cNvPr id="34" name="Freeform 33"/>
          <p:cNvSpPr/>
          <p:nvPr/>
        </p:nvSpPr>
        <p:spPr>
          <a:xfrm>
            <a:off x="3486150" y="2861043"/>
            <a:ext cx="341515" cy="1060450"/>
          </a:xfrm>
          <a:custGeom>
            <a:avLst/>
            <a:gdLst>
              <a:gd name="connsiteX0" fmla="*/ 92622 w 505372"/>
              <a:gd name="connsiteY0" fmla="*/ 0 h 514350"/>
              <a:gd name="connsiteX1" fmla="*/ 29122 w 505372"/>
              <a:gd name="connsiteY1" fmla="*/ 298450 h 514350"/>
              <a:gd name="connsiteX2" fmla="*/ 505372 w 505372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72" h="514350">
                <a:moveTo>
                  <a:pt x="92622" y="0"/>
                </a:moveTo>
                <a:cubicBezTo>
                  <a:pt x="26476" y="106362"/>
                  <a:pt x="-39670" y="212725"/>
                  <a:pt x="29122" y="298450"/>
                </a:cubicBezTo>
                <a:cubicBezTo>
                  <a:pt x="97914" y="384175"/>
                  <a:pt x="409064" y="479425"/>
                  <a:pt x="505372" y="514350"/>
                </a:cubicBezTo>
              </a:path>
            </a:pathLst>
          </a:custGeom>
          <a:noFill/>
          <a:ln w="57150">
            <a:solidFill>
              <a:srgbClr val="7030A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5658" y="2832690"/>
            <a:ext cx="181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  <a:endParaRPr lang="en-GB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11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27" y="900735"/>
            <a:ext cx="6397308" cy="2800361"/>
          </a:xfrm>
        </p:spPr>
        <p:txBody>
          <a:bodyPr>
            <a:normAutofit/>
          </a:bodyPr>
          <a:lstStyle/>
          <a:p>
            <a:r>
              <a:rPr lang="en-US" sz="1600" dirty="0"/>
              <a:t>Spread in oscillation frequency within the beam follows </a:t>
            </a:r>
          </a:p>
          <a:p>
            <a:pPr lvl="1"/>
            <a:r>
              <a:rPr lang="en-US" sz="1600" dirty="0"/>
              <a:t>Transverse distribution</a:t>
            </a:r>
          </a:p>
          <a:p>
            <a:pPr lvl="1"/>
            <a:r>
              <a:rPr lang="en-US" sz="1600" dirty="0"/>
              <a:t>Longitudinal distribution in presence of chromatic lattice</a:t>
            </a:r>
          </a:p>
          <a:p>
            <a:r>
              <a:rPr lang="en-US" sz="1600" dirty="0"/>
              <a:t>Position of the resonant condition is set by the </a:t>
            </a:r>
            <a:r>
              <a:rPr lang="en-US" sz="1600" dirty="0" smtClean="0"/>
              <a:t>machine</a:t>
            </a:r>
          </a:p>
          <a:p>
            <a:r>
              <a:rPr lang="en-US" sz="1600" dirty="0" smtClean="0"/>
              <a:t>Synchrotron </a:t>
            </a:r>
            <a:r>
              <a:rPr lang="en-US" sz="1600" dirty="0"/>
              <a:t>radiation constantly diffuse the particles to fill</a:t>
            </a:r>
            <a:br>
              <a:rPr lang="en-US" sz="1600" dirty="0"/>
            </a:br>
            <a:r>
              <a:rPr lang="en-US" sz="1600" dirty="0"/>
              <a:t>the tail in the distribution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extraction rate can be controlled by</a:t>
            </a:r>
            <a:br>
              <a:rPr lang="en-US" sz="1600" dirty="0"/>
            </a:br>
            <a:r>
              <a:rPr lang="en-US" sz="1600" dirty="0"/>
              <a:t>changing the position of the resonant</a:t>
            </a:r>
            <a:br>
              <a:rPr lang="en-US" sz="1600" dirty="0"/>
            </a:br>
            <a:r>
              <a:rPr lang="en-US" sz="1600" dirty="0"/>
              <a:t>condition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97" y="3253198"/>
            <a:ext cx="3247199" cy="24353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77436" y="5438200"/>
            <a:ext cx="3350559" cy="390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72"/>
            <a:ext cx="9093766" cy="59723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Slow extraction principle, in frequency space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66926" y="5537725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8562" y="554223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Extraction rate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19050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Resonant condition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extraction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0" idx="0"/>
          </p:cNvCxnSpPr>
          <p:nvPr/>
        </p:nvCxnSpPr>
        <p:spPr>
          <a:xfrm>
            <a:off x="8013983" y="2551331"/>
            <a:ext cx="657148" cy="701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2005" y="3459022"/>
            <a:ext cx="747233" cy="8536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64074" y="5360663"/>
            <a:ext cx="193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Tune (frequency)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664824" y="3416600"/>
            <a:ext cx="847165" cy="31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86752" y="3253199"/>
            <a:ext cx="768758" cy="2146693"/>
          </a:xfrm>
          <a:prstGeom prst="rect">
            <a:avLst/>
          </a:prstGeom>
          <a:gradFill flip="none" rotWithShape="1">
            <a:gsLst>
              <a:gs pos="61000">
                <a:srgbClr val="FF000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348816" y="3302267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1F5FA1-CFE8-4EC7-A9CB-12C8B662D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0" y="3797450"/>
            <a:ext cx="4977863" cy="20313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198620" y="3855959"/>
            <a:ext cx="0" cy="177546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376" y="3989477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Electrostatic</a:t>
            </a:r>
            <a:br>
              <a:rPr lang="en-US" dirty="0"/>
            </a:br>
            <a:r>
              <a:rPr lang="en-US" dirty="0"/>
              <a:t>Septum</a:t>
            </a:r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12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9" grpId="0"/>
      <p:bldP spid="18" grpId="0" animBg="1"/>
      <p:bldP spid="10" grpId="0" animBg="1"/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45"/>
            <a:ext cx="9143999" cy="71563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Structure of extracted beam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" y="3046873"/>
            <a:ext cx="8967020" cy="2192117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Bunch spacing 5ns, 10ns, … 40ns</a:t>
            </a:r>
          </a:p>
          <a:p>
            <a:pPr lvl="1"/>
            <a:r>
              <a:rPr lang="en-US" dirty="0"/>
              <a:t>Average electrons per bunch can be chosen from &lt;1 to  anything</a:t>
            </a:r>
          </a:p>
          <a:p>
            <a:pPr lvl="1"/>
            <a:r>
              <a:rPr lang="en-US" dirty="0"/>
              <a:t>Transverse beam spot on target from very small up to hundred cm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This flexibility can deliver the needs of LDMX</a:t>
            </a:r>
          </a:p>
          <a:p>
            <a:pPr lvl="1"/>
            <a:r>
              <a:rPr lang="en-US" dirty="0"/>
              <a:t>Phase 1 : 10</a:t>
            </a:r>
            <a:r>
              <a:rPr lang="en-US" baseline="30000" dirty="0"/>
              <a:t>14</a:t>
            </a:r>
            <a:r>
              <a:rPr lang="en-US" dirty="0"/>
              <a:t> electrons</a:t>
            </a:r>
          </a:p>
          <a:p>
            <a:pPr lvl="1"/>
            <a:r>
              <a:rPr lang="en-US" dirty="0"/>
              <a:t>Phase 2 : 10</a:t>
            </a:r>
            <a:r>
              <a:rPr lang="en-US" baseline="30000" dirty="0"/>
              <a:t>16</a:t>
            </a:r>
            <a:r>
              <a:rPr lang="en-US" dirty="0"/>
              <a:t> electrons</a:t>
            </a:r>
          </a:p>
          <a:p>
            <a:pPr lvl="1"/>
            <a:endParaRPr lang="en-US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5031168" y="938039"/>
            <a:ext cx="4024343" cy="1275874"/>
            <a:chOff x="4785051" y="8924"/>
            <a:chExt cx="4024343" cy="1275874"/>
          </a:xfrm>
        </p:grpSpPr>
        <p:sp>
          <p:nvSpPr>
            <p:cNvPr id="114" name="Right Brace 113"/>
            <p:cNvSpPr/>
            <p:nvPr/>
          </p:nvSpPr>
          <p:spPr>
            <a:xfrm rot="16200000">
              <a:off x="5807837" y="-279473"/>
              <a:ext cx="174625" cy="1816804"/>
            </a:xfrm>
            <a:prstGeom prst="rightBr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785051" y="8924"/>
              <a:ext cx="1816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 to 40 bunches </a:t>
              </a:r>
              <a:br>
                <a:rPr lang="en-US" sz="1600" dirty="0"/>
              </a:br>
              <a:r>
                <a:rPr lang="en-US" sz="1600" dirty="0"/>
                <a:t>with 5ns spacing </a:t>
              </a: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5003800" y="768300"/>
              <a:ext cx="1799752" cy="139557"/>
              <a:chOff x="5003800" y="768300"/>
              <a:chExt cx="850900" cy="139557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V="1">
                <a:off x="500380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04825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09270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13715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17842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22287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26732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31177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349875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5394325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502602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07047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11492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515937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520065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524510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528955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533400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5372100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5416550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544195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548640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553085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557530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561657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566102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570547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5749925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5788025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5832475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546417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550862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555307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59752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563880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568325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572770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5772150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5810250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5854700" y="771475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5030867" y="945391"/>
              <a:ext cx="771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200 ns </a:t>
              </a: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flipV="1">
              <a:off x="4937125" y="1010941"/>
              <a:ext cx="1866427" cy="286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6771621" y="1010941"/>
              <a:ext cx="854729" cy="286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6829268" y="977021"/>
              <a:ext cx="771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100 ns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0011" y="237230"/>
              <a:ext cx="1889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Gap of 100ns with 0.5m injection kicker</a:t>
              </a: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7592655" y="768300"/>
              <a:ext cx="604394" cy="139557"/>
              <a:chOff x="7592655" y="768300"/>
              <a:chExt cx="604394" cy="13955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flipV="1">
                <a:off x="7592655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7686672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7780689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7874706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7962007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8056024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8150041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7639663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7733680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7827697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7921714" y="771899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8009016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8103032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8197049" y="768300"/>
                <a:ext cx="0" cy="135958"/>
              </a:xfrm>
              <a:prstGeom prst="line">
                <a:avLst/>
              </a:prstGeom>
              <a:ln w="9525">
                <a:solidFill>
                  <a:srgbClr val="FFC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4844040" y="771899"/>
              <a:ext cx="3410959" cy="144456"/>
              <a:chOff x="1211580" y="1676399"/>
              <a:chExt cx="1836420" cy="129542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219200" y="1676399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1211580" y="1798320"/>
                <a:ext cx="1836420" cy="762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7" name="Group 216"/>
          <p:cNvGrpSpPr/>
          <p:nvPr/>
        </p:nvGrpSpPr>
        <p:grpSpPr>
          <a:xfrm>
            <a:off x="461849" y="1360628"/>
            <a:ext cx="6332220" cy="1684069"/>
            <a:chOff x="790575" y="416560"/>
            <a:chExt cx="6332220" cy="1684069"/>
          </a:xfrm>
        </p:grpSpPr>
        <p:sp>
          <p:nvSpPr>
            <p:cNvPr id="40" name="TextBox 39"/>
            <p:cNvSpPr txBox="1"/>
            <p:nvPr/>
          </p:nvSpPr>
          <p:spPr>
            <a:xfrm>
              <a:off x="1051560" y="1756408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0s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78525" y="179832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10s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71407" y="179832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20s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05362" y="182363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30s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831210" y="587369"/>
              <a:ext cx="160021" cy="647706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91231" y="587369"/>
              <a:ext cx="275594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86158" y="785348"/>
              <a:ext cx="152400" cy="5716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823590" y="1345412"/>
              <a:ext cx="262568" cy="241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251581" y="587369"/>
              <a:ext cx="1764669" cy="342812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238560" y="779008"/>
              <a:ext cx="1777690" cy="634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016250" y="771899"/>
              <a:ext cx="50099" cy="51434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238560" y="1665557"/>
              <a:ext cx="1824991" cy="149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11502" y="416560"/>
              <a:ext cx="12586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</a:rPr>
                <a:t>Beam in the SPS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76433" y="758775"/>
              <a:ext cx="631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Energy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51581" y="1445906"/>
              <a:ext cx="11464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C000"/>
                  </a:solidFill>
                </a:rPr>
                <a:t>Beam on target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790575" y="1468505"/>
              <a:ext cx="432434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03355" y="1445906"/>
              <a:ext cx="3946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~1s</a:t>
              </a:r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831210" y="1693442"/>
              <a:ext cx="6291585" cy="129542"/>
              <a:chOff x="823590" y="1859726"/>
              <a:chExt cx="6291585" cy="129542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 flipV="1">
                <a:off x="831210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823590" y="1981647"/>
                <a:ext cx="6291585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flipV="1">
                <a:off x="1223009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V="1">
                <a:off x="3051810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flipV="1">
                <a:off x="4884419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8" name="Oval 217"/>
          <p:cNvSpPr/>
          <p:nvPr/>
        </p:nvSpPr>
        <p:spPr>
          <a:xfrm>
            <a:off x="2387925" y="2557045"/>
            <a:ext cx="270583" cy="28686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Arrow Connector 219"/>
          <p:cNvCxnSpPr>
            <a:endCxn id="218" idx="7"/>
          </p:cNvCxnSpPr>
          <p:nvPr/>
        </p:nvCxnSpPr>
        <p:spPr>
          <a:xfrm flipH="1">
            <a:off x="2618881" y="1959309"/>
            <a:ext cx="2375960" cy="6397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5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13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CC20D-C36B-462E-A598-64B714F4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7"/>
            <a:ext cx="9144000" cy="75778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Beamdump</a:t>
            </a:r>
            <a:r>
              <a:rPr lang="en-US" sz="2800" dirty="0" smtClean="0"/>
              <a:t> experiments possible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8C47FB-40EE-49A7-97FE-BCC23616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6111"/>
            <a:ext cx="9144000" cy="4038840"/>
          </a:xfrm>
        </p:spPr>
        <p:txBody>
          <a:bodyPr>
            <a:normAutofit/>
          </a:bodyPr>
          <a:lstStyle/>
          <a:p>
            <a:r>
              <a:rPr lang="en-US" sz="1800" dirty="0"/>
              <a:t>After this beam has been delivered there is still a lot of electrons in the SPS</a:t>
            </a:r>
          </a:p>
          <a:p>
            <a:r>
              <a:rPr lang="en-US" sz="1800" dirty="0"/>
              <a:t>These can quickly be dumped into a separate beam line</a:t>
            </a:r>
          </a:p>
          <a:p>
            <a:pPr lvl="1"/>
            <a:r>
              <a:rPr lang="en-US" sz="1800" dirty="0"/>
              <a:t>10</a:t>
            </a:r>
            <a:r>
              <a:rPr lang="en-US" sz="1800" baseline="30000" dirty="0"/>
              <a:t>12</a:t>
            </a:r>
            <a:r>
              <a:rPr lang="en-US" sz="1800" dirty="0"/>
              <a:t> electrons within 23</a:t>
            </a:r>
            <a:r>
              <a:rPr lang="el-GR" sz="1800" dirty="0"/>
              <a:t>μ</a:t>
            </a:r>
            <a:r>
              <a:rPr lang="en-US" sz="1800" dirty="0"/>
              <a:t>s, possibly up to 4 times more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endParaRPr lang="en-US" sz="1800" dirty="0" smtClean="0"/>
          </a:p>
          <a:p>
            <a:pPr marL="36576" indent="0">
              <a:buNone/>
            </a:pPr>
            <a:r>
              <a:rPr lang="en-US" sz="1800" dirty="0" smtClean="0"/>
              <a:t>If </a:t>
            </a:r>
            <a:r>
              <a:rPr lang="en-US" sz="1800" dirty="0"/>
              <a:t>there would be a high priority the dump can be repeated every 2 s</a:t>
            </a:r>
          </a:p>
          <a:p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2482" y="2862261"/>
            <a:ext cx="6332220" cy="1684069"/>
            <a:chOff x="790575" y="416560"/>
            <a:chExt cx="6332220" cy="1684069"/>
          </a:xfrm>
        </p:grpSpPr>
        <p:sp>
          <p:nvSpPr>
            <p:cNvPr id="8" name="TextBox 7"/>
            <p:cNvSpPr txBox="1"/>
            <p:nvPr/>
          </p:nvSpPr>
          <p:spPr>
            <a:xfrm>
              <a:off x="1051560" y="1756408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Avenir Book" charset="0"/>
                  <a:cs typeface="Avenir Book" charset="0"/>
                </a:rPr>
                <a:t>0s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8525" y="179832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Avenir Book" charset="0"/>
                  <a:cs typeface="Avenir Book" charset="0"/>
                </a:rPr>
                <a:t>10s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1407" y="179832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Avenir Book" charset="0"/>
                  <a:cs typeface="Avenir Book" charset="0"/>
                </a:rPr>
                <a:t>20s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5362" y="1823630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Avenir Book" charset="0"/>
                  <a:cs typeface="Avenir Book" charset="0"/>
                </a:rPr>
                <a:t>30s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31210" y="587369"/>
              <a:ext cx="160021" cy="647706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1231" y="587369"/>
              <a:ext cx="275594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86158" y="785348"/>
              <a:ext cx="152400" cy="5716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23590" y="1345412"/>
              <a:ext cx="262568" cy="241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51581" y="587369"/>
              <a:ext cx="1764669" cy="342812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38560" y="1665557"/>
              <a:ext cx="1824991" cy="149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Avenir Book" charset="0"/>
                <a:cs typeface="Avenir Book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1502" y="416560"/>
              <a:ext cx="13548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+mn-lt"/>
                  <a:ea typeface="Avenir Book" charset="0"/>
                  <a:cs typeface="Avenir Book" charset="0"/>
                </a:rPr>
                <a:t>Beam in the SPS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6433" y="758775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n-lt"/>
                  <a:ea typeface="Avenir Book" charset="0"/>
                  <a:cs typeface="Avenir Book" charset="0"/>
                </a:rPr>
                <a:t>Energy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1581" y="1364299"/>
              <a:ext cx="1234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  <a:latin typeface="+mn-lt"/>
                  <a:ea typeface="Avenir Book" charset="0"/>
                  <a:cs typeface="Avenir Book" charset="0"/>
                </a:rPr>
                <a:t>Beam on target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90575" y="1468505"/>
              <a:ext cx="432434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03355" y="1445906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  <a:ea typeface="Avenir Book" charset="0"/>
                  <a:cs typeface="Avenir Book" charset="0"/>
                </a:rPr>
                <a:t>~1s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31210" y="1693442"/>
              <a:ext cx="6291585" cy="129542"/>
              <a:chOff x="823590" y="1859726"/>
              <a:chExt cx="6291585" cy="12954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V="1">
                <a:off x="831210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823590" y="1981647"/>
                <a:ext cx="6291585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223009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3051810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884419" y="1859726"/>
                <a:ext cx="0" cy="12954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H="1">
              <a:off x="1238560" y="771899"/>
              <a:ext cx="1802739" cy="1344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047371" y="771899"/>
              <a:ext cx="50099" cy="51434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019835" y="3789188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EA8600"/>
                </a:solidFill>
                <a:latin typeface="+mn-lt"/>
                <a:ea typeface="Avenir Book" charset="0"/>
                <a:cs typeface="Avenir Book" charset="0"/>
              </a:rPr>
              <a:t>Beam dumped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1930" y="3308717"/>
            <a:ext cx="45719" cy="946097"/>
          </a:xfrm>
          <a:prstGeom prst="rect">
            <a:avLst/>
          </a:prstGeom>
          <a:solidFill>
            <a:srgbClr val="EA8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  <a:ea typeface="Avenir Book" charset="0"/>
              <a:cs typeface="Avenir Book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965498" y="2338127"/>
            <a:ext cx="291055" cy="1922936"/>
            <a:chOff x="2965497" y="1480877"/>
            <a:chExt cx="291055" cy="192293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965497" y="1480877"/>
              <a:ext cx="191798" cy="766708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989654" y="2238920"/>
              <a:ext cx="167641" cy="241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57295" y="1480877"/>
              <a:ext cx="54080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61637" y="1678857"/>
              <a:ext cx="41975" cy="57164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204753" y="1484520"/>
              <a:ext cx="6622" cy="758043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203612" y="1678857"/>
              <a:ext cx="52940" cy="5716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3181893" y="2457716"/>
              <a:ext cx="45719" cy="946097"/>
            </a:xfrm>
            <a:prstGeom prst="rect">
              <a:avLst/>
            </a:prstGeom>
            <a:solidFill>
              <a:srgbClr val="EA8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FF0000"/>
                </a:solidFill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0676" y="2338128"/>
            <a:ext cx="291055" cy="1916685"/>
            <a:chOff x="2965497" y="1480877"/>
            <a:chExt cx="291055" cy="1916685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2965497" y="1480877"/>
              <a:ext cx="191798" cy="766708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989654" y="2238920"/>
              <a:ext cx="167641" cy="241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157295" y="1480877"/>
              <a:ext cx="54080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161637" y="1678857"/>
              <a:ext cx="41975" cy="57164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204753" y="1484520"/>
              <a:ext cx="6622" cy="758043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3203612" y="1678857"/>
              <a:ext cx="52940" cy="5716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161637" y="2451465"/>
              <a:ext cx="45719" cy="946097"/>
            </a:xfrm>
            <a:prstGeom prst="rect">
              <a:avLst/>
            </a:prstGeom>
            <a:solidFill>
              <a:srgbClr val="EA8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FF0000"/>
                </a:solidFill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587622" y="2335857"/>
            <a:ext cx="291055" cy="1916685"/>
            <a:chOff x="2965497" y="1480877"/>
            <a:chExt cx="291055" cy="1916685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2965497" y="1480877"/>
              <a:ext cx="191798" cy="766708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989654" y="2238920"/>
              <a:ext cx="167641" cy="241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157295" y="1480877"/>
              <a:ext cx="54080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161637" y="1678857"/>
              <a:ext cx="41975" cy="57164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04753" y="1484520"/>
              <a:ext cx="6622" cy="758043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3203612" y="1678857"/>
              <a:ext cx="52940" cy="5716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181893" y="2451465"/>
              <a:ext cx="45719" cy="946097"/>
            </a:xfrm>
            <a:prstGeom prst="rect">
              <a:avLst/>
            </a:prstGeom>
            <a:solidFill>
              <a:srgbClr val="EA8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FF0000"/>
                </a:solidFill>
                <a:ea typeface="Avenir Book" charset="0"/>
                <a:cs typeface="Avenir Book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923982" y="307109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EA8600"/>
                </a:solidFill>
                <a:latin typeface="+mn-lt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55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6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14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/>
      <p:bldP spid="43" grpId="0" animBg="1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748" y="-14748"/>
            <a:ext cx="9179719" cy="762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An Electron Beam Facility at CERN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271463" cy="266700"/>
          </a:xfrm>
          <a:prstGeom prst="rect">
            <a:avLst/>
          </a:prstGeom>
        </p:spPr>
        <p:txBody>
          <a:bodyPr/>
          <a:lstStyle/>
          <a:p>
            <a:fld id="{36069F76-3B52-4111-A6FE-5C09D5CBABA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728374" cy="3755230"/>
          </a:xfrm>
          <a:prstGeom prst="rect">
            <a:avLst/>
          </a:prstGeom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15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Electron beam transfer line from the SPS </a:t>
            </a:r>
            <a:r>
              <a:rPr lang="en-GB" sz="2800" dirty="0" smtClean="0"/>
              <a:t>to </a:t>
            </a:r>
            <a:r>
              <a:rPr lang="en-GB" sz="2800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413"/>
            <a:ext cx="5915443" cy="4525963"/>
          </a:xfrm>
        </p:spPr>
        <p:txBody>
          <a:bodyPr>
            <a:noAutofit/>
          </a:bodyPr>
          <a:lstStyle/>
          <a:p>
            <a:r>
              <a:rPr lang="en-US" sz="1800" dirty="0"/>
              <a:t>Uses existing TT10 line, designed to transport 10/20 GeV beams</a:t>
            </a:r>
          </a:p>
          <a:p>
            <a:endParaRPr lang="en-US" sz="1800" dirty="0"/>
          </a:p>
          <a:p>
            <a:r>
              <a:rPr lang="en-US" sz="1800" dirty="0"/>
              <a:t>Collimation in the line for control of beam distribution and intensity</a:t>
            </a:r>
          </a:p>
          <a:p>
            <a:pPr lvl="1"/>
            <a:r>
              <a:rPr lang="en-US" sz="1400" dirty="0"/>
              <a:t>~ Gaussian beam can be made almost flat by careful collimation</a:t>
            </a:r>
          </a:p>
          <a:p>
            <a:pPr>
              <a:tabLst>
                <a:tab pos="8788400" algn="l"/>
              </a:tabLst>
            </a:pPr>
            <a:endParaRPr lang="en-US" sz="1800" dirty="0"/>
          </a:p>
          <a:p>
            <a:pPr>
              <a:tabLst>
                <a:tab pos="8788400" algn="l"/>
              </a:tabLst>
            </a:pPr>
            <a:r>
              <a:rPr lang="en-US" sz="1800" dirty="0"/>
              <a:t>Beam size might be increased greatly at the target</a:t>
            </a:r>
          </a:p>
          <a:p>
            <a:pPr lvl="1">
              <a:tabLst>
                <a:tab pos="8788400" algn="l"/>
              </a:tabLst>
            </a:pPr>
            <a:r>
              <a:rPr lang="en-US" sz="1400" dirty="0"/>
              <a:t>Size of beam-spot chosen to deliver number of </a:t>
            </a:r>
            <a:br>
              <a:rPr lang="en-US" sz="1400" dirty="0"/>
            </a:br>
            <a:r>
              <a:rPr lang="en-US" sz="1400" dirty="0"/>
              <a:t>electrons/cm</a:t>
            </a:r>
            <a:r>
              <a:rPr lang="en-US" sz="1400" baseline="30000" dirty="0"/>
              <a:t>2</a:t>
            </a:r>
            <a:r>
              <a:rPr lang="en-US" sz="1400" dirty="0"/>
              <a:t>/bunch-crossing on target</a:t>
            </a:r>
          </a:p>
          <a:p>
            <a:pPr lvl="1">
              <a:tabLst>
                <a:tab pos="8788400" algn="l"/>
              </a:tabLst>
            </a:pPr>
            <a:r>
              <a:rPr lang="en-US" sz="1400" dirty="0"/>
              <a:t>For instance a 2cm vertical and </a:t>
            </a:r>
            <a:r>
              <a:rPr lang="en-US" sz="1400" dirty="0" smtClean="0"/>
              <a:t>20cm </a:t>
            </a:r>
            <a:r>
              <a:rPr lang="en-US" sz="1400" dirty="0"/>
              <a:t>horizontal </a:t>
            </a:r>
            <a:r>
              <a:rPr lang="en-US" sz="1400" dirty="0" smtClean="0"/>
              <a:t>beam is </a:t>
            </a:r>
            <a:r>
              <a:rPr lang="en-US" sz="1400" dirty="0"/>
              <a:t>feasible</a:t>
            </a:r>
          </a:p>
          <a:p>
            <a:pPr lvl="1">
              <a:tabLst>
                <a:tab pos="8788400" algn="l"/>
              </a:tabLst>
            </a:pPr>
            <a:r>
              <a:rPr lang="en-US" sz="1400" dirty="0"/>
              <a:t>There is flexibility on the choice of both horizontal and </a:t>
            </a:r>
            <a:r>
              <a:rPr lang="en-US" sz="1400" dirty="0" smtClean="0"/>
              <a:t>vertical </a:t>
            </a:r>
            <a:r>
              <a:rPr lang="en-US" sz="1400" dirty="0"/>
              <a:t>beam sizes</a:t>
            </a:r>
            <a:endParaRPr lang="en-GB" sz="1400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16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43" y="1046572"/>
            <a:ext cx="287655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Extracted beam and experimental area</a:t>
            </a:r>
            <a:endParaRPr lang="en-GB" sz="2800" dirty="0"/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75" y="918898"/>
            <a:ext cx="6928687" cy="45281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Straight Connector 12"/>
          <p:cNvCxnSpPr/>
          <p:nvPr/>
        </p:nvCxnSpPr>
        <p:spPr>
          <a:xfrm flipH="1" flipV="1">
            <a:off x="4368453" y="3875240"/>
            <a:ext cx="3399642" cy="185927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4060195" y="4764784"/>
            <a:ext cx="3725514" cy="9697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6330863" y="5777719"/>
            <a:ext cx="5480137" cy="54688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fontAlgn="auto">
              <a:spcAft>
                <a:spcPts val="0"/>
              </a:spcAft>
              <a:buNone/>
            </a:pPr>
            <a:r>
              <a:rPr lang="en-GB" sz="1600" dirty="0" smtClean="0"/>
              <a:t>In total ~50 m new tunnel</a:t>
            </a:r>
            <a:endParaRPr lang="en-GB" sz="1600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62725"/>
            <a:ext cx="271463" cy="266700"/>
          </a:xfrm>
          <a:prstGeom prst="rect">
            <a:avLst/>
          </a:prstGeom>
        </p:spPr>
        <p:txBody>
          <a:bodyPr/>
          <a:lstStyle/>
          <a:p>
            <a:fld id="{36069F76-3B52-4111-A6FE-5C09D5CBABA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Extracted beam and experimental area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r>
              <a:rPr lang="en-GB" dirty="0" smtClean="0"/>
              <a:t>Experiment hall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14" t="38264" r="36522" b="24478"/>
          <a:stretch/>
        </p:blipFill>
        <p:spPr>
          <a:xfrm>
            <a:off x="326472" y="1548326"/>
            <a:ext cx="8620988" cy="384865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32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Extracted beam and experimental area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2400" y="1036638"/>
            <a:ext cx="8589963" cy="37465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GB" sz="1800" dirty="0" smtClean="0"/>
              <a:t>Location of the experiment hall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30696"/>
          <a:stretch/>
        </p:blipFill>
        <p:spPr>
          <a:xfrm>
            <a:off x="89394" y="1548326"/>
            <a:ext cx="8793327" cy="3417340"/>
          </a:xfrm>
          <a:prstGeom prst="rect">
            <a:avLst/>
          </a:prstGeom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4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Motivations 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740" y="990600"/>
            <a:ext cx="8077200" cy="4525963"/>
          </a:xfrm>
        </p:spPr>
        <p:txBody>
          <a:bodyPr/>
          <a:lstStyle/>
          <a:p>
            <a:r>
              <a:rPr lang="en-US" sz="2000" dirty="0" smtClean="0"/>
              <a:t>Next step for X-band technology: Any next machine at CERN is beyond LHC, i.e. 15+ years away </a:t>
            </a:r>
          </a:p>
          <a:p>
            <a:pPr lvl="1"/>
            <a:r>
              <a:rPr lang="en-US" sz="1600" dirty="0" smtClean="0"/>
              <a:t>We have looked carefully at what we could do with CLIC beam and/or drive-beam at a small scale </a:t>
            </a:r>
            <a:r>
              <a:rPr lang="mr-IN" sz="1600" dirty="0" smtClean="0"/>
              <a:t>–</a:t>
            </a:r>
            <a:r>
              <a:rPr lang="en-US" sz="1600" dirty="0" smtClean="0"/>
              <a:t> scaling the industry experience 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Physics: Large increasing interest in Light Dark Matter </a:t>
            </a:r>
            <a:r>
              <a:rPr lang="mr-IN" sz="2000" dirty="0" smtClean="0"/>
              <a:t>–</a:t>
            </a:r>
            <a:r>
              <a:rPr lang="en-US" sz="2000" dirty="0" smtClean="0"/>
              <a:t> using e-beams, the key to this ”proposal” </a:t>
            </a:r>
          </a:p>
          <a:p>
            <a:endParaRPr lang="en-US" sz="2000" dirty="0" smtClean="0"/>
          </a:p>
          <a:p>
            <a:r>
              <a:rPr lang="en-US" sz="2000" dirty="0" smtClean="0"/>
              <a:t>Future accelerator R&amp;D: Accelerator R&amp;D and project opportunities with e-beams as source - many of great interest for CERN 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9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552" y="10633"/>
            <a:ext cx="9171552" cy="69601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Instrumentation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565" y="838200"/>
            <a:ext cx="41744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venir Book" charset="0"/>
                <a:ea typeface="Avenir Book" charset="0"/>
                <a:cs typeface="Avenir Book" charset="0"/>
              </a:rPr>
              <a:t>Linac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Position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Re-use of CTF3 inductive pick-ups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Simple button BPMs would also do the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Beam Size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OTR screens (can also be combined with streak camera for bunch length)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Intensity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Re-use of CTF3 inductive pick-up or standard beam current transformers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35B1D7-BDFE-420D-AA46-20B842B65CFE}"/>
              </a:ext>
            </a:extLst>
          </p:cNvPr>
          <p:cNvSpPr/>
          <p:nvPr/>
        </p:nvSpPr>
        <p:spPr>
          <a:xfrm>
            <a:off x="-27552" y="5949948"/>
            <a:ext cx="723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55A0"/>
                </a:solidFill>
                <a:latin typeface="Avenir Book" charset="0"/>
                <a:ea typeface="Avenir Book" charset="0"/>
                <a:cs typeface="Avenir Book" charset="0"/>
              </a:rPr>
              <a:t>[1] R. Jones, Instrumentation challenges, March 1</a:t>
            </a:r>
            <a:r>
              <a:rPr lang="en-US" sz="1050" baseline="30000" dirty="0">
                <a:solidFill>
                  <a:srgbClr val="0055A0"/>
                </a:solidFill>
                <a:latin typeface="Avenir Book" charset="0"/>
                <a:ea typeface="Avenir Book" charset="0"/>
                <a:cs typeface="Avenir Book" charset="0"/>
              </a:rPr>
              <a:t>st</a:t>
            </a:r>
            <a:r>
              <a:rPr lang="en-US" sz="1050" dirty="0">
                <a:solidFill>
                  <a:srgbClr val="0055A0"/>
                </a:solidFill>
                <a:latin typeface="Avenir Book" charset="0"/>
                <a:ea typeface="Avenir Book" charset="0"/>
                <a:cs typeface="Avenir Book" charset="0"/>
              </a:rPr>
              <a:t> 2018,  indico.cern.ch/event/703049/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521897-1099-455D-B443-EBC6036BC1D5}"/>
              </a:ext>
            </a:extLst>
          </p:cNvPr>
          <p:cNvSpPr/>
          <p:nvPr/>
        </p:nvSpPr>
        <p:spPr>
          <a:xfrm>
            <a:off x="4114800" y="843929"/>
            <a:ext cx="5029200" cy="3139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SPS: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Position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Standard orbit system (consolidated in LS2)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Should be able to measure to 1e9 (limit ~5e8)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Beam Size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venir Book" charset="0"/>
                <a:ea typeface="Avenir Book" charset="0"/>
                <a:cs typeface="Avenir Book" charset="0"/>
              </a:rPr>
              <a:t>Wirescanners</a:t>
            </a:r>
            <a:endParaRPr lang="en-GB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Possible use of 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Intensity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DC Transformer OK for total current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Fast BCT does not distinguish 5ns spaced bunches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Could do batch by batch but at limit of resolution (tbc)</a:t>
            </a:r>
          </a:p>
          <a:p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BB0A4A-6E87-4A69-8B24-674EB1B13DB8}"/>
              </a:ext>
            </a:extLst>
          </p:cNvPr>
          <p:cNvSpPr/>
          <p:nvPr/>
        </p:nvSpPr>
        <p:spPr>
          <a:xfrm>
            <a:off x="4572000" y="4098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challenge of measuring very low intensity beam can be circumvented using a higher intensity for beam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setup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7FD563A-AC7C-4E3E-A44B-F26ED400CEFB}"/>
              </a:ext>
            </a:extLst>
          </p:cNvPr>
          <p:cNvSpPr/>
          <p:nvPr/>
        </p:nvSpPr>
        <p:spPr>
          <a:xfrm>
            <a:off x="-27552" y="3556947"/>
            <a:ext cx="47519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Extracted beam: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Position &amp; Intensity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Use of fibre monitors. </a:t>
            </a:r>
          </a:p>
          <a:p>
            <a:pPr marL="1199949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Developed for new EHN1 (neutrino platform) secondary lines</a:t>
            </a:r>
          </a:p>
          <a:p>
            <a:pPr marL="1199949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Scintillating (or Cherenkov) fibres</a:t>
            </a:r>
          </a:p>
          <a:p>
            <a:pPr marL="1199949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Low material budget</a:t>
            </a:r>
          </a:p>
          <a:p>
            <a:pPr marL="1199949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&gt; 90% efficiency for single particles demonstrated</a:t>
            </a:r>
          </a:p>
          <a:p>
            <a:pPr marL="742849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charset="0"/>
                <a:ea typeface="Avenir Book" charset="0"/>
                <a:cs typeface="Avenir Book" charset="0"/>
              </a:rPr>
              <a:t>R&amp;D required to make them UHV compatible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17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4507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Potential use of such a facility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59" y="829913"/>
            <a:ext cx="8836859" cy="3437287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400" dirty="0"/>
              <a:t>Physics </a:t>
            </a:r>
          </a:p>
          <a:p>
            <a:r>
              <a:rPr lang="en-US" sz="1400" dirty="0"/>
              <a:t>LDMX</a:t>
            </a:r>
          </a:p>
          <a:p>
            <a:r>
              <a:rPr lang="en-US" sz="1400" dirty="0"/>
              <a:t>Other hidden sector experiments, incl. dump-type experiments using </a:t>
            </a:r>
            <a:r>
              <a:rPr lang="en-US" sz="1400" dirty="0" smtClean="0"/>
              <a:t>the available </a:t>
            </a:r>
            <a:r>
              <a:rPr lang="en-US" sz="1400" dirty="0"/>
              <a:t>higher intensity</a:t>
            </a:r>
          </a:p>
          <a:p>
            <a:r>
              <a:rPr lang="en-US" sz="1400" dirty="0"/>
              <a:t>Nuclear physics </a:t>
            </a:r>
          </a:p>
          <a:p>
            <a:endParaRPr lang="en-US" sz="1400" dirty="0"/>
          </a:p>
          <a:p>
            <a:pPr marL="36576" indent="0">
              <a:buNone/>
            </a:pPr>
            <a:r>
              <a:rPr lang="en-US" sz="1400" dirty="0"/>
              <a:t>Accelerator physics</a:t>
            </a:r>
          </a:p>
          <a:p>
            <a:r>
              <a:rPr lang="en-US" sz="1400" dirty="0"/>
              <a:t>CLIC: </a:t>
            </a:r>
            <a:r>
              <a:rPr lang="en-US" sz="1400" dirty="0" err="1"/>
              <a:t>Linac</a:t>
            </a:r>
            <a:r>
              <a:rPr lang="en-US" sz="1400" dirty="0"/>
              <a:t> goes a long way towards a natural next step for use of technology (collaborate with INFN and others also using technology for X-band </a:t>
            </a:r>
            <a:r>
              <a:rPr lang="en-US" sz="1400" dirty="0" err="1"/>
              <a:t>linacs</a:t>
            </a:r>
            <a:r>
              <a:rPr lang="en-US" sz="1400" dirty="0"/>
              <a:t> in coming years)   </a:t>
            </a:r>
            <a:endParaRPr lang="en-US" sz="1400" dirty="0" smtClean="0"/>
          </a:p>
          <a:p>
            <a:pPr lvl="1"/>
            <a:r>
              <a:rPr lang="en-US" sz="1400" dirty="0" smtClean="0"/>
              <a:t>Possibly relevant also for other potential future facilities using electrons (rings) considered at CERN</a:t>
            </a:r>
          </a:p>
          <a:p>
            <a:r>
              <a:rPr lang="en-US" sz="1400" dirty="0" smtClean="0"/>
              <a:t>Plasma </a:t>
            </a:r>
            <a:r>
              <a:rPr lang="en-US" sz="1400" dirty="0"/>
              <a:t>studies with electrons</a:t>
            </a:r>
          </a:p>
          <a:p>
            <a:pPr lvl="1"/>
            <a:r>
              <a:rPr lang="en-US" sz="1400" dirty="0"/>
              <a:t>Use electron (</a:t>
            </a:r>
            <a:r>
              <a:rPr lang="en-US" sz="1400" dirty="0" smtClean="0"/>
              <a:t>3.5 GeV</a:t>
            </a:r>
            <a:r>
              <a:rPr lang="en-US" sz="1400" dirty="0"/>
              <a:t>) beam as driver and/or probe </a:t>
            </a:r>
            <a:r>
              <a:rPr lang="mr-IN" sz="1400" dirty="0"/>
              <a:t>–</a:t>
            </a:r>
            <a:r>
              <a:rPr lang="en-US" sz="1400" dirty="0"/>
              <a:t> study by AWAKE WG </a:t>
            </a:r>
          </a:p>
          <a:p>
            <a:r>
              <a:rPr lang="en-US" sz="1400" dirty="0"/>
              <a:t>Positron production (interesting for LC and plasma) and studies with positrons </a:t>
            </a:r>
            <a:r>
              <a:rPr lang="en-US" sz="1400" dirty="0" smtClean="0"/>
              <a:t>for plasma and </a:t>
            </a:r>
            <a:r>
              <a:rPr lang="en-US" sz="1400" dirty="0" smtClean="0">
                <a:hlinkClick r:id="rId3"/>
              </a:rPr>
              <a:t>LEMMA</a:t>
            </a:r>
            <a:r>
              <a:rPr lang="en-US" sz="1400" dirty="0" smtClean="0"/>
              <a:t> concept for muon collider </a:t>
            </a:r>
            <a:endParaRPr lang="en-US" sz="1400" dirty="0"/>
          </a:p>
          <a:p>
            <a:r>
              <a:rPr lang="en-US" sz="1400" dirty="0"/>
              <a:t>General acc. R&amp;D as in CLEAR </a:t>
            </a:r>
            <a:r>
              <a:rPr lang="mr-IN" sz="1400" dirty="0" smtClean="0"/>
              <a:t>–</a:t>
            </a:r>
            <a:r>
              <a:rPr lang="en-US" sz="1400" dirty="0" smtClean="0"/>
              <a:t> existing ~200 MeV </a:t>
            </a:r>
            <a:r>
              <a:rPr lang="en-US" sz="1400" dirty="0" err="1" smtClean="0"/>
              <a:t>linac</a:t>
            </a:r>
            <a:r>
              <a:rPr lang="en-US" sz="1400" dirty="0" smtClean="0"/>
              <a:t> - today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https://clear.web.cern.ch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Plasma-lenses, impedance, high </a:t>
            </a:r>
            <a:r>
              <a:rPr lang="en-US" sz="1400" dirty="0" smtClean="0"/>
              <a:t>grad studies, medical (electron irradiation), </a:t>
            </a:r>
            <a:r>
              <a:rPr lang="en-US" sz="1400" dirty="0"/>
              <a:t>training, instrumentation, THz, ESA </a:t>
            </a:r>
            <a:r>
              <a:rPr lang="en-US" sz="1400" dirty="0" smtClean="0"/>
              <a:t>irradiation </a:t>
            </a:r>
          </a:p>
          <a:p>
            <a:pPr lvl="1"/>
            <a:r>
              <a:rPr lang="en-US" sz="1400" dirty="0"/>
              <a:t>Recent results: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err="1">
                <a:hlinkClick r:id="rId5"/>
              </a:rPr>
              <a:t>acceleratingnews.web.cern.ch</a:t>
            </a:r>
            <a:r>
              <a:rPr lang="en-US" sz="1400" dirty="0">
                <a:hlinkClick r:id="rId5"/>
              </a:rPr>
              <a:t>/article/first-experimental-results-clear-facility-</a:t>
            </a:r>
            <a:r>
              <a:rPr lang="en-US" sz="1400" dirty="0" err="1">
                <a:hlinkClick r:id="rId5"/>
              </a:rPr>
              <a:t>cern</a:t>
            </a:r>
            <a:endParaRPr lang="en-US" sz="1400" dirty="0"/>
          </a:p>
          <a:p>
            <a:r>
              <a:rPr lang="en-US" sz="1400" dirty="0"/>
              <a:t>General Linear Collider related studies </a:t>
            </a:r>
          </a:p>
          <a:p>
            <a:pPr lvl="1"/>
            <a:r>
              <a:rPr lang="en-US" sz="1400" dirty="0"/>
              <a:t>Example: damped beam for final focus studies (beyond ATF2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21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Concluding remarks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036637"/>
            <a:ext cx="812150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Important physics opportunities with e-beams at CERN </a:t>
            </a:r>
          </a:p>
          <a:p>
            <a:r>
              <a:rPr lang="en-US" sz="1800" dirty="0" smtClean="0"/>
              <a:t>Based </a:t>
            </a:r>
            <a:r>
              <a:rPr lang="en-US" sz="1800" dirty="0"/>
              <a:t>on previous usage of the CERN accelerator complex, and building on the accelerator R&amp;D for CLIC an electron beam facility would be a natural next </a:t>
            </a:r>
            <a:r>
              <a:rPr lang="en-US" sz="1800" dirty="0" smtClean="0"/>
              <a:t>step</a:t>
            </a:r>
            <a:endParaRPr lang="en-US" sz="1800" dirty="0"/>
          </a:p>
          <a:p>
            <a:pPr lvl="1"/>
            <a:r>
              <a:rPr lang="en-US" sz="1600" dirty="0"/>
              <a:t>No show-stoppers have been found when exploring this </a:t>
            </a:r>
            <a:r>
              <a:rPr lang="en-US" sz="1600" dirty="0" smtClean="0"/>
              <a:t>option</a:t>
            </a:r>
          </a:p>
          <a:p>
            <a:pPr lvl="1"/>
            <a:r>
              <a:rPr lang="en-US" sz="1600" dirty="0" smtClean="0"/>
              <a:t>LDMX interest in pursuing this option as beam close to ideal (LDMX beam: </a:t>
            </a:r>
            <a:r>
              <a:rPr lang="mr-IN" sz="1600" dirty="0" smtClean="0">
                <a:hlinkClick r:id="rId2"/>
              </a:rPr>
              <a:t>https</a:t>
            </a:r>
            <a:r>
              <a:rPr lang="mr-IN" sz="1600" dirty="0">
                <a:hlinkClick r:id="rId2"/>
              </a:rPr>
              <a:t>://</a:t>
            </a:r>
            <a:r>
              <a:rPr lang="mr-IN" sz="1600" dirty="0" smtClean="0">
                <a:hlinkClick r:id="rId2"/>
              </a:rPr>
              <a:t>arxiv.org/abs/1805.12379</a:t>
            </a:r>
            <a:r>
              <a:rPr lang="en-US" sz="1600" dirty="0" smtClean="0">
                <a:hlinkClick r:id="rId2"/>
              </a:rPr>
              <a:t>)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Will also provide many opportunities for important and strategic accelerator R&amp;D at CERN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Work well underway to write this up and conclude on outstanding points, including a cost estimate </a:t>
            </a:r>
            <a:r>
              <a:rPr lang="mr-IN" sz="1800" dirty="0" smtClean="0"/>
              <a:t>–</a:t>
            </a:r>
            <a:r>
              <a:rPr lang="en-US" sz="1800" dirty="0" smtClean="0"/>
              <a:t> within next ~4 months </a:t>
            </a:r>
          </a:p>
          <a:p>
            <a:pPr lvl="1"/>
            <a:r>
              <a:rPr lang="en-US" sz="1600" dirty="0" smtClean="0"/>
              <a:t>Some user cases will need further studies </a:t>
            </a:r>
          </a:p>
          <a:p>
            <a:endParaRPr lang="en-US" sz="1800" dirty="0"/>
          </a:p>
          <a:p>
            <a:r>
              <a:rPr lang="en-US" sz="1800" dirty="0" smtClean="0"/>
              <a:t>Working group meets ~monthly </a:t>
            </a:r>
          </a:p>
          <a:p>
            <a:r>
              <a:rPr lang="en-US" sz="1800" dirty="0" smtClean="0"/>
              <a:t>Representation across user groups, machines, technical systems and CE/infrastructure </a:t>
            </a:r>
          </a:p>
          <a:p>
            <a:endParaRPr lang="en-US" sz="1800" dirty="0"/>
          </a:p>
          <a:p>
            <a:pPr marL="36576" indent="0" algn="ctr">
              <a:buNone/>
            </a:pPr>
            <a:r>
              <a:rPr lang="en-US" sz="1800" dirty="0" smtClean="0"/>
              <a:t> - Thank you -</a:t>
            </a:r>
          </a:p>
          <a:p>
            <a:pPr lvl="1"/>
            <a:endParaRPr lang="en-US" sz="1400" dirty="0"/>
          </a:p>
          <a:p>
            <a:pPr lvl="2"/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22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4280" y="117324"/>
            <a:ext cx="7467600" cy="4873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Physics with e-beams, </a:t>
            </a:r>
            <a:r>
              <a:rPr lang="en-US" sz="2800" dirty="0" smtClean="0"/>
              <a:t>LDMX </a:t>
            </a:r>
            <a:endParaRPr lang="en-GB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76073"/>
            <a:ext cx="3080379" cy="231487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02" y="1371600"/>
            <a:ext cx="3430012" cy="2570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0" y="3212214"/>
            <a:ext cx="3581400" cy="2930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4208126"/>
            <a:ext cx="426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100" dirty="0">
                <a:latin typeface="Avenir Book" charset="0"/>
                <a:ea typeface="Avenir Book" charset="0"/>
                <a:cs typeface="Avenir Book" charset="0"/>
              </a:rPr>
              <a:t>[1]Talk by P. </a:t>
            </a:r>
            <a:r>
              <a:rPr lang="en-GB" sz="1100" dirty="0">
                <a:latin typeface="Avenir Book" charset="0"/>
                <a:ea typeface="Avenir Book" charset="0"/>
                <a:cs typeface="Avenir Book" charset="0"/>
              </a:rPr>
              <a:t>Schuster</a:t>
            </a:r>
            <a:r>
              <a:rPr lang="en-US" sz="1100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1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1100" dirty="0">
                <a:latin typeface="Avenir Book" charset="0"/>
                <a:ea typeface="Avenir Book" charset="0"/>
                <a:cs typeface="Avenir Book" charset="0"/>
              </a:rPr>
              <a:t>Exploring Hidden Sector Physics with an electron beam facility</a:t>
            </a:r>
            <a:r>
              <a:rPr lang="en-US" sz="1100" dirty="0"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en-US" sz="11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GB" sz="1100" dirty="0">
                <a:latin typeface="Avenir Book" charset="0"/>
                <a:ea typeface="Avenir Book" charset="0"/>
                <a:cs typeface="Avenir Book" charset="0"/>
              </a:rPr>
              <a:t>Physics beyond collider annual workshop</a:t>
            </a:r>
          </a:p>
          <a:p>
            <a:pPr marL="177800" indent="-177800"/>
            <a:r>
              <a:rPr lang="en-US" sz="1100" dirty="0">
                <a:latin typeface="Avenir Book" charset="0"/>
                <a:ea typeface="Avenir Book" charset="0"/>
                <a:cs typeface="Avenir Book" charset="0"/>
              </a:rPr>
              <a:t>	November 21 2017, CERN</a:t>
            </a:r>
          </a:p>
          <a:p>
            <a:pPr marL="177800" indent="-177800"/>
            <a:r>
              <a:rPr lang="en-US" sz="1100" dirty="0">
                <a:latin typeface="Avenir Book" charset="0"/>
                <a:ea typeface="Avenir Book" charset="0"/>
                <a:cs typeface="Avenir Book" charset="0"/>
              </a:rPr>
              <a:t>	indico.cern.ch/event/644287/contributions/2762531/ </a:t>
            </a:r>
            <a:endParaRPr lang="en-US" sz="11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177800" indent="-177800"/>
            <a:endParaRPr lang="en-US" sz="1100" dirty="0">
              <a:latin typeface="Avenir Book" charset="0"/>
              <a:ea typeface="Avenir Book" charset="0"/>
              <a:cs typeface="Avenir Book" charset="0"/>
            </a:endParaRPr>
          </a:p>
          <a:p>
            <a:pPr marL="177800" indent="-177800"/>
            <a:r>
              <a:rPr lang="en-US" sz="1100" dirty="0" smtClean="0">
                <a:latin typeface="Avenir Book" charset="0"/>
                <a:ea typeface="Avenir Book" charset="0"/>
                <a:cs typeface="Avenir Book" charset="0"/>
              </a:rPr>
              <a:t>[2] </a:t>
            </a:r>
            <a:r>
              <a:rPr lang="en-US" sz="1100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See more about the physics and project in recent talk</a:t>
            </a:r>
            <a:r>
              <a:rPr lang="en-US" sz="1100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: T</a:t>
            </a:r>
            <a:r>
              <a:rPr lang="en-US" sz="1100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en-US" sz="1100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Å</a:t>
            </a:r>
            <a:r>
              <a:rPr lang="x-none" sz="1100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kesson</a:t>
            </a:r>
            <a:r>
              <a:rPr lang="en-US" sz="1100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https://indico.lal.in2p3.fr/event/4884/</a:t>
            </a:r>
            <a:endParaRPr lang="en-US" sz="1100" dirty="0" smtClean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7800" indent="-177800"/>
            <a:endParaRPr lang="en-US" sz="11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177800" indent="-177800"/>
            <a:endParaRPr lang="en-GB" sz="11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6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34" y="990600"/>
            <a:ext cx="4324469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Accelerator implementation at CERN of LDMX type of </a:t>
            </a:r>
            <a:r>
              <a:rPr lang="en-US" sz="14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23838" indent="-223838" algn="just">
              <a:buFont typeface="Arial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X-band</a:t>
            </a: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based 70m LINAC to ~3.5 GeV in </a:t>
            </a:r>
            <a:r>
              <a:rPr lang="en-US" sz="14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TT4-5 </a:t>
            </a:r>
            <a:endParaRPr lang="en-US" sz="14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14313" indent="-214313" algn="just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Fill the SPS in 1-2s (bunches 5ns apart) via TT60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Accelerate to ~16 GeV in the SPS 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Slow extraction to experiment in 10s as part of the SPS </a:t>
            </a:r>
            <a:r>
              <a:rPr lang="en-US" sz="14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super-cycle</a:t>
            </a:r>
            <a:endParaRPr lang="en-US" sz="14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14313" indent="-214313" algn="just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Experiment(s) considered by bringing beam back on </a:t>
            </a:r>
            <a:r>
              <a:rPr lang="en-US" sz="1400" dirty="0" err="1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Meyrin</a:t>
            </a:r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site using TT10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668" y="4530726"/>
            <a:ext cx="833266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Beyond LDMX type of beam, other physics experiments considered (for example heavy photon searches)</a:t>
            </a:r>
          </a:p>
          <a:p>
            <a:endParaRPr lang="en-US" sz="14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Acc. R&amp;D interests: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Overlaps with CLIC next phase (klystron based), FEL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linac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modules, e-beams for plasma, medical/irradiation/detector-tests/training, impedance measurements, instrumentation. positrons and damping ring R&amp;D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43" y="1196597"/>
            <a:ext cx="4134057" cy="32004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5668661" y="2389232"/>
            <a:ext cx="285750" cy="171450"/>
          </a:xfrm>
          <a:prstGeom prst="rect">
            <a:avLst/>
          </a:prstGeom>
          <a:solidFill>
            <a:srgbClr val="0000FF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54411" y="1920308"/>
            <a:ext cx="1885950" cy="573509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8" idx="3"/>
            <a:endCxn id="9" idx="4"/>
          </p:cNvCxnSpPr>
          <p:nvPr/>
        </p:nvCxnSpPr>
        <p:spPr>
          <a:xfrm>
            <a:off x="5954411" y="2474957"/>
            <a:ext cx="942975" cy="18860"/>
          </a:xfrm>
          <a:prstGeom prst="straightConnector1">
            <a:avLst/>
          </a:prstGeom>
          <a:ln>
            <a:solidFill>
              <a:srgbClr val="00B05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5895661" y="2211211"/>
            <a:ext cx="291625" cy="855884"/>
          </a:xfrm>
          <a:custGeom>
            <a:avLst/>
            <a:gdLst>
              <a:gd name="connsiteX0" fmla="*/ 55547 w 388833"/>
              <a:gd name="connsiteY0" fmla="*/ 0 h 1141178"/>
              <a:gd name="connsiteX1" fmla="*/ 51274 w 388833"/>
              <a:gd name="connsiteY1" fmla="*/ 25637 h 1141178"/>
              <a:gd name="connsiteX2" fmla="*/ 42729 w 388833"/>
              <a:gd name="connsiteY2" fmla="*/ 68366 h 1141178"/>
              <a:gd name="connsiteX3" fmla="*/ 38456 w 388833"/>
              <a:gd name="connsiteY3" fmla="*/ 106822 h 1141178"/>
              <a:gd name="connsiteX4" fmla="*/ 34183 w 388833"/>
              <a:gd name="connsiteY4" fmla="*/ 132460 h 1141178"/>
              <a:gd name="connsiteX5" fmla="*/ 29910 w 388833"/>
              <a:gd name="connsiteY5" fmla="*/ 162370 h 1141178"/>
              <a:gd name="connsiteX6" fmla="*/ 25637 w 388833"/>
              <a:gd name="connsiteY6" fmla="*/ 196553 h 1141178"/>
              <a:gd name="connsiteX7" fmla="*/ 17091 w 388833"/>
              <a:gd name="connsiteY7" fmla="*/ 243555 h 1141178"/>
              <a:gd name="connsiteX8" fmla="*/ 8545 w 388833"/>
              <a:gd name="connsiteY8" fmla="*/ 329013 h 1141178"/>
              <a:gd name="connsiteX9" fmla="*/ 4272 w 388833"/>
              <a:gd name="connsiteY9" fmla="*/ 440108 h 1141178"/>
              <a:gd name="connsiteX10" fmla="*/ 0 w 388833"/>
              <a:gd name="connsiteY10" fmla="*/ 478564 h 1141178"/>
              <a:gd name="connsiteX11" fmla="*/ 8545 w 388833"/>
              <a:gd name="connsiteY11" fmla="*/ 666572 h 1141178"/>
              <a:gd name="connsiteX12" fmla="*/ 4272 w 388833"/>
              <a:gd name="connsiteY12" fmla="*/ 679391 h 1141178"/>
              <a:gd name="connsiteX13" fmla="*/ 12818 w 388833"/>
              <a:gd name="connsiteY13" fmla="*/ 726393 h 1141178"/>
              <a:gd name="connsiteX14" fmla="*/ 21364 w 388833"/>
              <a:gd name="connsiteY14" fmla="*/ 803305 h 1141178"/>
              <a:gd name="connsiteX15" fmla="*/ 29910 w 388833"/>
              <a:gd name="connsiteY15" fmla="*/ 820396 h 1141178"/>
              <a:gd name="connsiteX16" fmla="*/ 38456 w 388833"/>
              <a:gd name="connsiteY16" fmla="*/ 850307 h 1141178"/>
              <a:gd name="connsiteX17" fmla="*/ 51274 w 388833"/>
              <a:gd name="connsiteY17" fmla="*/ 888763 h 1141178"/>
              <a:gd name="connsiteX18" fmla="*/ 55547 w 388833"/>
              <a:gd name="connsiteY18" fmla="*/ 901581 h 1141178"/>
              <a:gd name="connsiteX19" fmla="*/ 59820 w 388833"/>
              <a:gd name="connsiteY19" fmla="*/ 914400 h 1141178"/>
              <a:gd name="connsiteX20" fmla="*/ 68366 w 388833"/>
              <a:gd name="connsiteY20" fmla="*/ 927219 h 1141178"/>
              <a:gd name="connsiteX21" fmla="*/ 76912 w 388833"/>
              <a:gd name="connsiteY21" fmla="*/ 944310 h 1141178"/>
              <a:gd name="connsiteX22" fmla="*/ 89730 w 388833"/>
              <a:gd name="connsiteY22" fmla="*/ 952856 h 1141178"/>
              <a:gd name="connsiteX23" fmla="*/ 119641 w 388833"/>
              <a:gd name="connsiteY23" fmla="*/ 991312 h 1141178"/>
              <a:gd name="connsiteX24" fmla="*/ 128186 w 388833"/>
              <a:gd name="connsiteY24" fmla="*/ 1004131 h 1141178"/>
              <a:gd name="connsiteX25" fmla="*/ 153824 w 388833"/>
              <a:gd name="connsiteY25" fmla="*/ 1025495 h 1141178"/>
              <a:gd name="connsiteX26" fmla="*/ 162370 w 388833"/>
              <a:gd name="connsiteY26" fmla="*/ 1038314 h 1141178"/>
              <a:gd name="connsiteX27" fmla="*/ 188007 w 388833"/>
              <a:gd name="connsiteY27" fmla="*/ 1051133 h 1141178"/>
              <a:gd name="connsiteX28" fmla="*/ 226463 w 388833"/>
              <a:gd name="connsiteY28" fmla="*/ 1072497 h 1141178"/>
              <a:gd name="connsiteX29" fmla="*/ 264919 w 388833"/>
              <a:gd name="connsiteY29" fmla="*/ 1098135 h 1141178"/>
              <a:gd name="connsiteX30" fmla="*/ 277738 w 388833"/>
              <a:gd name="connsiteY30" fmla="*/ 1106680 h 1141178"/>
              <a:gd name="connsiteX31" fmla="*/ 303375 w 388833"/>
              <a:gd name="connsiteY31" fmla="*/ 1115226 h 1141178"/>
              <a:gd name="connsiteX32" fmla="*/ 316194 w 388833"/>
              <a:gd name="connsiteY32" fmla="*/ 1119499 h 1141178"/>
              <a:gd name="connsiteX33" fmla="*/ 329013 w 388833"/>
              <a:gd name="connsiteY33" fmla="*/ 1128045 h 1141178"/>
              <a:gd name="connsiteX34" fmla="*/ 371742 w 388833"/>
              <a:gd name="connsiteY34" fmla="*/ 1140864 h 1141178"/>
              <a:gd name="connsiteX35" fmla="*/ 388833 w 388833"/>
              <a:gd name="connsiteY35" fmla="*/ 1140864 h 114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833" h="1141178">
                <a:moveTo>
                  <a:pt x="55547" y="0"/>
                </a:moveTo>
                <a:cubicBezTo>
                  <a:pt x="54123" y="8546"/>
                  <a:pt x="52973" y="17142"/>
                  <a:pt x="51274" y="25637"/>
                </a:cubicBezTo>
                <a:cubicBezTo>
                  <a:pt x="44480" y="59607"/>
                  <a:pt x="48586" y="24437"/>
                  <a:pt x="42729" y="68366"/>
                </a:cubicBezTo>
                <a:cubicBezTo>
                  <a:pt x="41025" y="81150"/>
                  <a:pt x="40161" y="94038"/>
                  <a:pt x="38456" y="106822"/>
                </a:cubicBezTo>
                <a:cubicBezTo>
                  <a:pt x="37311" y="115410"/>
                  <a:pt x="35500" y="123897"/>
                  <a:pt x="34183" y="132460"/>
                </a:cubicBezTo>
                <a:cubicBezTo>
                  <a:pt x="32652" y="142414"/>
                  <a:pt x="31241" y="152387"/>
                  <a:pt x="29910" y="162370"/>
                </a:cubicBezTo>
                <a:cubicBezTo>
                  <a:pt x="28392" y="173752"/>
                  <a:pt x="27383" y="185204"/>
                  <a:pt x="25637" y="196553"/>
                </a:cubicBezTo>
                <a:cubicBezTo>
                  <a:pt x="17582" y="248910"/>
                  <a:pt x="25043" y="183918"/>
                  <a:pt x="17091" y="243555"/>
                </a:cubicBezTo>
                <a:cubicBezTo>
                  <a:pt x="13657" y="269313"/>
                  <a:pt x="10844" y="303727"/>
                  <a:pt x="8545" y="329013"/>
                </a:cubicBezTo>
                <a:cubicBezTo>
                  <a:pt x="7121" y="366045"/>
                  <a:pt x="6386" y="403109"/>
                  <a:pt x="4272" y="440108"/>
                </a:cubicBezTo>
                <a:cubicBezTo>
                  <a:pt x="3536" y="452985"/>
                  <a:pt x="0" y="465666"/>
                  <a:pt x="0" y="478564"/>
                </a:cubicBezTo>
                <a:cubicBezTo>
                  <a:pt x="0" y="530292"/>
                  <a:pt x="5270" y="610905"/>
                  <a:pt x="8545" y="666572"/>
                </a:cubicBezTo>
                <a:cubicBezTo>
                  <a:pt x="7121" y="670845"/>
                  <a:pt x="4272" y="674887"/>
                  <a:pt x="4272" y="679391"/>
                </a:cubicBezTo>
                <a:cubicBezTo>
                  <a:pt x="4272" y="684857"/>
                  <a:pt x="11429" y="719448"/>
                  <a:pt x="12818" y="726393"/>
                </a:cubicBezTo>
                <a:cubicBezTo>
                  <a:pt x="13389" y="732675"/>
                  <a:pt x="17820" y="790311"/>
                  <a:pt x="21364" y="803305"/>
                </a:cubicBezTo>
                <a:cubicBezTo>
                  <a:pt x="23040" y="809450"/>
                  <a:pt x="27401" y="814542"/>
                  <a:pt x="29910" y="820396"/>
                </a:cubicBezTo>
                <a:cubicBezTo>
                  <a:pt x="34696" y="831563"/>
                  <a:pt x="34843" y="838264"/>
                  <a:pt x="38456" y="850307"/>
                </a:cubicBezTo>
                <a:cubicBezTo>
                  <a:pt x="38461" y="850325"/>
                  <a:pt x="49135" y="882345"/>
                  <a:pt x="51274" y="888763"/>
                </a:cubicBezTo>
                <a:lnTo>
                  <a:pt x="55547" y="901581"/>
                </a:lnTo>
                <a:cubicBezTo>
                  <a:pt x="56971" y="905854"/>
                  <a:pt x="57322" y="910652"/>
                  <a:pt x="59820" y="914400"/>
                </a:cubicBezTo>
                <a:cubicBezTo>
                  <a:pt x="62669" y="918673"/>
                  <a:pt x="65818" y="922760"/>
                  <a:pt x="68366" y="927219"/>
                </a:cubicBezTo>
                <a:cubicBezTo>
                  <a:pt x="71526" y="932749"/>
                  <a:pt x="72834" y="939417"/>
                  <a:pt x="76912" y="944310"/>
                </a:cubicBezTo>
                <a:cubicBezTo>
                  <a:pt x="80199" y="948255"/>
                  <a:pt x="85457" y="950007"/>
                  <a:pt x="89730" y="952856"/>
                </a:cubicBezTo>
                <a:cubicBezTo>
                  <a:pt x="132943" y="1017673"/>
                  <a:pt x="86163" y="951136"/>
                  <a:pt x="119641" y="991312"/>
                </a:cubicBezTo>
                <a:cubicBezTo>
                  <a:pt x="122928" y="995257"/>
                  <a:pt x="124899" y="1000186"/>
                  <a:pt x="128186" y="1004131"/>
                </a:cubicBezTo>
                <a:cubicBezTo>
                  <a:pt x="138467" y="1016469"/>
                  <a:pt x="141219" y="1017093"/>
                  <a:pt x="153824" y="1025495"/>
                </a:cubicBezTo>
                <a:cubicBezTo>
                  <a:pt x="156673" y="1029768"/>
                  <a:pt x="158739" y="1034683"/>
                  <a:pt x="162370" y="1038314"/>
                </a:cubicBezTo>
                <a:cubicBezTo>
                  <a:pt x="170654" y="1046598"/>
                  <a:pt x="177581" y="1047658"/>
                  <a:pt x="188007" y="1051133"/>
                </a:cubicBezTo>
                <a:cubicBezTo>
                  <a:pt x="228247" y="1091369"/>
                  <a:pt x="163713" y="1030662"/>
                  <a:pt x="226463" y="1072497"/>
                </a:cubicBezTo>
                <a:lnTo>
                  <a:pt x="264919" y="1098135"/>
                </a:lnTo>
                <a:cubicBezTo>
                  <a:pt x="269192" y="1100983"/>
                  <a:pt x="272866" y="1105056"/>
                  <a:pt x="277738" y="1106680"/>
                </a:cubicBezTo>
                <a:lnTo>
                  <a:pt x="303375" y="1115226"/>
                </a:lnTo>
                <a:cubicBezTo>
                  <a:pt x="307648" y="1116650"/>
                  <a:pt x="312446" y="1117001"/>
                  <a:pt x="316194" y="1119499"/>
                </a:cubicBezTo>
                <a:cubicBezTo>
                  <a:pt x="320467" y="1122348"/>
                  <a:pt x="324320" y="1125959"/>
                  <a:pt x="329013" y="1128045"/>
                </a:cubicBezTo>
                <a:cubicBezTo>
                  <a:pt x="333863" y="1130201"/>
                  <a:pt x="363095" y="1139783"/>
                  <a:pt x="371742" y="1140864"/>
                </a:cubicBezTo>
                <a:cubicBezTo>
                  <a:pt x="377395" y="1141571"/>
                  <a:pt x="383136" y="1140864"/>
                  <a:pt x="388833" y="1140864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9115"/>
            <a:ext cx="9144000" cy="66366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Electrons at CERN - overview </a:t>
            </a:r>
            <a:endParaRPr lang="en-US" sz="2800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64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1809"/>
            <a:ext cx="9144000" cy="719012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The flow  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8" y="1352550"/>
            <a:ext cx="5112653" cy="3894138"/>
          </a:xfrm>
        </p:spPr>
      </p:pic>
      <p:cxnSp>
        <p:nvCxnSpPr>
          <p:cNvPr id="13" name="Straight Arrow Connector 12"/>
          <p:cNvCxnSpPr>
            <a:stCxn id="37" idx="4"/>
          </p:cNvCxnSpPr>
          <p:nvPr/>
        </p:nvCxnSpPr>
        <p:spPr>
          <a:xfrm>
            <a:off x="4166083" y="3244850"/>
            <a:ext cx="44016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2408" y="1365590"/>
            <a:ext cx="17999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3.5GeV 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Linac</a:t>
            </a:r>
            <a:endParaRPr lang="en-GB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89464" y="2901950"/>
            <a:ext cx="420222" cy="1060450"/>
          </a:xfrm>
          <a:custGeom>
            <a:avLst/>
            <a:gdLst>
              <a:gd name="connsiteX0" fmla="*/ 92622 w 505372"/>
              <a:gd name="connsiteY0" fmla="*/ 0 h 514350"/>
              <a:gd name="connsiteX1" fmla="*/ 29122 w 505372"/>
              <a:gd name="connsiteY1" fmla="*/ 298450 h 514350"/>
              <a:gd name="connsiteX2" fmla="*/ 505372 w 505372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72" h="514350">
                <a:moveTo>
                  <a:pt x="92622" y="0"/>
                </a:moveTo>
                <a:cubicBezTo>
                  <a:pt x="26476" y="106362"/>
                  <a:pt x="-39670" y="212725"/>
                  <a:pt x="29122" y="298450"/>
                </a:cubicBezTo>
                <a:cubicBezTo>
                  <a:pt x="97914" y="384175"/>
                  <a:pt x="409064" y="479425"/>
                  <a:pt x="505372" y="514350"/>
                </a:cubicBezTo>
              </a:path>
            </a:pathLst>
          </a:custGeom>
          <a:noFill/>
          <a:ln w="57150">
            <a:solidFill>
              <a:srgbClr val="7030A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22409" y="2430935"/>
            <a:ext cx="181199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Acceleration to in SPS</a:t>
            </a:r>
            <a:endParaRPr lang="en-GB" dirty="0">
              <a:solidFill>
                <a:srgbClr val="0000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80232" y="2599502"/>
            <a:ext cx="2171700" cy="64534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847612" y="2599502"/>
            <a:ext cx="28485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22409" y="3247509"/>
            <a:ext cx="1811991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venir Book" charset="0"/>
                <a:ea typeface="Avenir Book" charset="0"/>
                <a:cs typeface="Avenir Book" charset="0"/>
              </a:rPr>
              <a:t>Extraction</a:t>
            </a:r>
            <a:endParaRPr lang="en-GB" dirty="0">
              <a:solidFill>
                <a:srgbClr val="7030A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39362" y="3276600"/>
            <a:ext cx="15407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22408" y="1905000"/>
            <a:ext cx="17725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Transfer to SPS</a:t>
            </a:r>
            <a:endParaRPr lang="en-GB" dirty="0">
              <a:solidFill>
                <a:srgbClr val="00B05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88293" y="3276600"/>
            <a:ext cx="42022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4" grpId="0" animBg="1"/>
      <p:bldP spid="35" grpId="0" animBg="1"/>
      <p:bldP spid="35" grpId="1" animBg="1"/>
      <p:bldP spid="37" grpId="0" animBg="1"/>
      <p:bldP spid="37" grpId="1" animBg="1"/>
      <p:bldP spid="42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639"/>
            <a:ext cx="9144000" cy="722049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Linac</a:t>
            </a:r>
            <a:r>
              <a:rPr lang="en-US" sz="2800" dirty="0"/>
              <a:t> parameters</a:t>
            </a:r>
            <a:endParaRPr lang="en-GB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1928" y="952255"/>
            <a:ext cx="5072971" cy="1205975"/>
          </a:xfrm>
        </p:spPr>
        <p:txBody>
          <a:bodyPr>
            <a:normAutofit fontScale="70000" lnSpcReduction="20000"/>
          </a:bodyPr>
          <a:lstStyle/>
          <a:p>
            <a:pPr marL="285750" indent="-28575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0.1GeV S-band injector</a:t>
            </a:r>
          </a:p>
          <a:p>
            <a:pPr marL="285750" indent="-28575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3.4GeV X-band </a:t>
            </a:r>
            <a:r>
              <a:rPr lang="en-US" sz="2100" dirty="0" err="1"/>
              <a:t>linac</a:t>
            </a:r>
            <a:endParaRPr lang="en-US" sz="2100" dirty="0"/>
          </a:p>
          <a:p>
            <a:pPr marL="697230" lvl="1" indent="-28575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High gradient CLIC technology</a:t>
            </a:r>
          </a:p>
          <a:p>
            <a:pPr marL="697230" lvl="1" indent="-28575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kern="0" dirty="0"/>
              <a:t>13 RF units to get 3.4 GeV in ~70 m </a:t>
            </a:r>
          </a:p>
          <a:p>
            <a:pPr marL="697230" lvl="1" indent="-2857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7213997" y="1307708"/>
            <a:ext cx="139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2 x 50MW</a:t>
            </a:r>
            <a:endParaRPr lang="en-GB" kern="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38871" y="924006"/>
            <a:ext cx="2762161" cy="1816497"/>
            <a:chOff x="552766" y="1624297"/>
            <a:chExt cx="3174889" cy="2287618"/>
          </a:xfrm>
        </p:grpSpPr>
        <p:grpSp>
          <p:nvGrpSpPr>
            <p:cNvPr id="12" name="Group 11"/>
            <p:cNvGrpSpPr/>
            <p:nvPr/>
          </p:nvGrpSpPr>
          <p:grpSpPr>
            <a:xfrm>
              <a:off x="552766" y="1981200"/>
              <a:ext cx="3174889" cy="1930715"/>
              <a:chOff x="571351" y="1605864"/>
              <a:chExt cx="3174889" cy="19307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71351" y="1605864"/>
                <a:ext cx="3162449" cy="1502225"/>
                <a:chOff x="5524353" y="3707211"/>
                <a:chExt cx="3162449" cy="1502225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5524353" y="3708140"/>
                  <a:ext cx="3162449" cy="1501296"/>
                  <a:chOff x="5479026" y="1488998"/>
                  <a:chExt cx="3162449" cy="1501296"/>
                </a:xfrm>
              </p:grpSpPr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5479026" y="2754670"/>
                    <a:ext cx="3162449" cy="702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00B050"/>
                    </a:solidFill>
                    <a:prstDash val="solid"/>
                    <a:tailEnd type="triangle"/>
                  </a:ln>
                  <a:effectLst/>
                </p:spPr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638800" y="2681982"/>
                    <a:ext cx="1041002" cy="155912"/>
                    <a:chOff x="5638800" y="2681982"/>
                    <a:chExt cx="1041002" cy="155912"/>
                  </a:xfrm>
                </p:grpSpPr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5912874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6186948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451202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5638800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902256" y="2678470"/>
                    <a:ext cx="1041002" cy="155912"/>
                    <a:chOff x="5638800" y="2681982"/>
                    <a:chExt cx="1041002" cy="155912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5912874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186948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6451202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638800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p:txBody>
                </p:sp>
              </p:grpSp>
              <p:sp>
                <p:nvSpPr>
                  <p:cNvPr id="28" name="Isosceles Triangle 27"/>
                  <p:cNvSpPr/>
                  <p:nvPr/>
                </p:nvSpPr>
                <p:spPr>
                  <a:xfrm flipV="1">
                    <a:off x="6753543" y="2570082"/>
                    <a:ext cx="76200" cy="191612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Avenir Book" charset="0"/>
                      <a:ea typeface="Avenir Book" charset="0"/>
                      <a:cs typeface="Avenir Book" charset="0"/>
                    </a:endParaRPr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>
                    <a:off x="6753543" y="2761694"/>
                    <a:ext cx="76200" cy="228600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Avenir Book" charset="0"/>
                      <a:ea typeface="Avenir Book" charset="0"/>
                      <a:cs typeface="Avenir Book" charset="0"/>
                    </a:endParaRPr>
                  </a:p>
                </p:txBody>
              </p:sp>
              <p:sp>
                <p:nvSpPr>
                  <p:cNvPr id="30" name="Isosceles Triangle 29"/>
                  <p:cNvSpPr/>
                  <p:nvPr/>
                </p:nvSpPr>
                <p:spPr>
                  <a:xfrm flipV="1">
                    <a:off x="7998552" y="2761694"/>
                    <a:ext cx="76200" cy="191612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Avenir Book" charset="0"/>
                      <a:ea typeface="Avenir Book" charset="0"/>
                      <a:cs typeface="Avenir Book" charset="0"/>
                    </a:endParaRPr>
                  </a:p>
                </p:txBody>
              </p:sp>
              <p:sp>
                <p:nvSpPr>
                  <p:cNvPr id="31" name="Isosceles Triangle 30"/>
                  <p:cNvSpPr/>
                  <p:nvPr/>
                </p:nvSpPr>
                <p:spPr>
                  <a:xfrm>
                    <a:off x="7998552" y="2533094"/>
                    <a:ext cx="76200" cy="228600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Avenir Book" charset="0"/>
                      <a:ea typeface="Avenir Book" charset="0"/>
                      <a:cs typeface="Avenir Book" charset="0"/>
                    </a:endParaRPr>
                  </a:p>
                </p:txBody>
              </p:sp>
              <p:sp>
                <p:nvSpPr>
                  <p:cNvPr id="32" name="Isosceles Triangle 31"/>
                  <p:cNvSpPr/>
                  <p:nvPr/>
                </p:nvSpPr>
                <p:spPr>
                  <a:xfrm rot="10800000">
                    <a:off x="5890137" y="1488998"/>
                    <a:ext cx="502674" cy="457200"/>
                  </a:xfrm>
                  <a:prstGeom prst="triangl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prstClr val="white"/>
                      </a:solidFill>
                      <a:latin typeface="Avenir Book" charset="0"/>
                      <a:ea typeface="Avenir Book" charset="0"/>
                      <a:cs typeface="Avenir Book" charset="0"/>
                    </a:endParaRPr>
                  </a:p>
                </p:txBody>
              </p:sp>
              <p:cxnSp>
                <p:nvCxnSpPr>
                  <p:cNvPr id="33" name="Straight Connector 32"/>
                  <p:cNvCxnSpPr>
                    <a:stCxn id="32" idx="0"/>
                  </p:cNvCxnSpPr>
                  <p:nvPr/>
                </p:nvCxnSpPr>
                <p:spPr>
                  <a:xfrm>
                    <a:off x="6141474" y="1946198"/>
                    <a:ext cx="0" cy="58326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34" name="Oval 33"/>
                  <p:cNvSpPr/>
                  <p:nvPr/>
                </p:nvSpPr>
                <p:spPr>
                  <a:xfrm>
                    <a:off x="6147622" y="2217836"/>
                    <a:ext cx="205863" cy="204371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GB" sz="1100" kern="0" dirty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rPr>
                      <a:t>c</a:t>
                    </a: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924242" y="2216706"/>
                    <a:ext cx="205863" cy="204371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GB" sz="1100" kern="0" dirty="0">
                        <a:solidFill>
                          <a:prstClr val="white"/>
                        </a:solidFill>
                        <a:latin typeface="Avenir Book" charset="0"/>
                        <a:ea typeface="Avenir Book" charset="0"/>
                        <a:cs typeface="Avenir Book" charset="0"/>
                      </a:rPr>
                      <a:t>p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001051" y="1529907"/>
                    <a:ext cx="330181" cy="3294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1100" kern="0" dirty="0">
                        <a:solidFill>
                          <a:prstClr val="black"/>
                        </a:solidFill>
                        <a:latin typeface="Avenir Book" charset="0"/>
                        <a:ea typeface="Avenir Book" charset="0"/>
                        <a:cs typeface="Avenir Book" charset="0"/>
                      </a:rPr>
                      <a:t>kl</a:t>
                    </a: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5753100" y="2533094"/>
                    <a:ext cx="2075858" cy="803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" name="Straight Connector 37"/>
                  <p:cNvCxnSpPr>
                    <a:endCxn id="53" idx="0"/>
                  </p:cNvCxnSpPr>
                  <p:nvPr/>
                </p:nvCxnSpPr>
                <p:spPr>
                  <a:xfrm>
                    <a:off x="5751257" y="2540536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6029018" y="253309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6306779" y="254836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564580" y="254836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021922" y="2547561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287866" y="2543932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575596" y="2536840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825494" y="2529465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" name="Isosceles Triangle 18"/>
                <p:cNvSpPr/>
                <p:nvPr/>
              </p:nvSpPr>
              <p:spPr>
                <a:xfrm rot="10800000">
                  <a:off x="6496529" y="3707211"/>
                  <a:ext cx="502674" cy="4572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prstClr val="white"/>
                    </a:solidFill>
                    <a:latin typeface="Avenir Book" charset="0"/>
                    <a:ea typeface="Avenir Book" charset="0"/>
                    <a:cs typeface="Avenir Book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607443" y="3742457"/>
                  <a:ext cx="330181" cy="3294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GB" sz="1100" kern="0" dirty="0">
                      <a:solidFill>
                        <a:prstClr val="black"/>
                      </a:solidFill>
                      <a:latin typeface="Avenir Book" charset="0"/>
                      <a:ea typeface="Avenir Book" charset="0"/>
                      <a:cs typeface="Avenir Book" charset="0"/>
                    </a:rPr>
                    <a:t>kl</a:t>
                  </a: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198171" y="4326091"/>
                  <a:ext cx="555372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/>
                <p:cNvCxnSpPr>
                  <a:stCxn id="19" idx="0"/>
                </p:cNvCxnSpPr>
                <p:nvPr/>
              </p:nvCxnSpPr>
              <p:spPr>
                <a:xfrm>
                  <a:off x="6747866" y="4164411"/>
                  <a:ext cx="5677" cy="1673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5684127" y="5103068"/>
                  <a:ext cx="1041002" cy="55994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Avenir Book" charset="0"/>
                    <a:ea typeface="Avenir Book" charset="0"/>
                    <a:cs typeface="Avenir Book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941757" y="5100598"/>
                  <a:ext cx="1041002" cy="55994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Avenir Book" charset="0"/>
                    <a:ea typeface="Avenir Book" charset="0"/>
                    <a:cs typeface="Avenir Book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11228" y="3190862"/>
                <a:ext cx="2481279" cy="723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1645293" y="3187738"/>
                <a:ext cx="726324" cy="348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sz="1200" kern="0" dirty="0">
                    <a:solidFill>
                      <a:prstClr val="black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~5.3m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27618" y="2561878"/>
                <a:ext cx="418622" cy="46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e</a:t>
                </a:r>
                <a:r>
                  <a:rPr lang="en-US" kern="0" baseline="30000" dirty="0">
                    <a:solidFill>
                      <a:prstClr val="black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-</a:t>
                </a:r>
                <a:endParaRPr lang="en-GB" kern="0" baseline="30000" dirty="0">
                  <a:solidFill>
                    <a:prstClr val="black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963877" y="1624297"/>
              <a:ext cx="1063740" cy="34643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Avenir Book" charset="0"/>
                  <a:ea typeface="Avenir Book" charset="0"/>
                  <a:cs typeface="Avenir Book" charset="0"/>
                </a:rPr>
                <a:t>modulator</a:t>
              </a:r>
              <a:endParaRPr lang="en-GB" sz="1200" kern="0" dirty="0">
                <a:solidFill>
                  <a:prstClr val="white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18873"/>
              </p:ext>
            </p:extLst>
          </p:nvPr>
        </p:nvGraphicFramePr>
        <p:xfrm>
          <a:off x="435880" y="2891438"/>
          <a:ext cx="2916920" cy="2286000"/>
        </p:xfrm>
        <a:graphic>
          <a:graphicData uri="http://schemas.openxmlformats.org/drawingml/2006/table">
            <a:tbl>
              <a:tblPr firstRow="1" bandRow="1"/>
              <a:tblGrid>
                <a:gridCol w="1794166">
                  <a:extLst>
                    <a:ext uri="{9D8B030D-6E8A-4147-A177-3AD203B41FA5}">
                      <a16:colId xmlns="" xmlns:a16="http://schemas.microsoft.com/office/drawing/2014/main" val="2803310815"/>
                    </a:ext>
                  </a:extLst>
                </a:gridCol>
                <a:gridCol w="1122754">
                  <a:extLst>
                    <a:ext uri="{9D8B030D-6E8A-4147-A177-3AD203B41FA5}">
                      <a16:colId xmlns="" xmlns:a16="http://schemas.microsoft.com/office/drawing/2014/main" val="906237202"/>
                    </a:ext>
                  </a:extLst>
                </a:gridCol>
              </a:tblGrid>
              <a:tr h="120201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Possible parameters</a:t>
                      </a:r>
                      <a:endParaRPr lang="en-GB" sz="1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767131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Energy spread</a:t>
                      </a:r>
                      <a:r>
                        <a:rPr lang="en-US" sz="1100" baseline="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(uncorrelated*)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&lt;1MeV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5525071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Bunch charge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52 </a:t>
                      </a:r>
                      <a:r>
                        <a:rPr lang="en-US" sz="1100" dirty="0" err="1">
                          <a:latin typeface="Avenir Book" charset="0"/>
                          <a:ea typeface="Avenir Book" charset="0"/>
                          <a:cs typeface="Avenir Book" charset="0"/>
                        </a:rPr>
                        <a:t>pC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0510045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Bunch length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~5ps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290465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Norm. trans emittance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~10um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3350837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N bunches in one</a:t>
                      </a:r>
                      <a:r>
                        <a:rPr lang="en-US" sz="1100" baseline="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train 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40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9328211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Train length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200 ns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2952666"/>
                  </a:ext>
                </a:extLst>
              </a:tr>
              <a:tr h="1202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Rep. rate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50/100 Hz</a:t>
                      </a:r>
                      <a:endParaRPr lang="en-GB" sz="11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5786525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6815B0A-34C3-4872-A558-405462174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3" t="12787" r="6784" b="10072"/>
          <a:stretch/>
        </p:blipFill>
        <p:spPr>
          <a:xfrm>
            <a:off x="3817724" y="2825551"/>
            <a:ext cx="4685680" cy="249768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B5F8F1B-5E47-4DCF-ADCF-69E92D3434BF}"/>
              </a:ext>
            </a:extLst>
          </p:cNvPr>
          <p:cNvSpPr txBox="1"/>
          <p:nvPr/>
        </p:nvSpPr>
        <p:spPr>
          <a:xfrm>
            <a:off x="4924877" y="5304322"/>
            <a:ext cx="204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venir Book" charset="0"/>
                <a:ea typeface="Avenir Book" charset="0"/>
                <a:cs typeface="Avenir Book" charset="0"/>
              </a:rPr>
              <a:t>RF </a:t>
            </a:r>
            <a:r>
              <a:rPr lang="en-US" sz="800" b="1" dirty="0" smtClean="0">
                <a:latin typeface="Avenir Book" charset="0"/>
                <a:ea typeface="Avenir Book" charset="0"/>
                <a:cs typeface="Avenir Book" charset="0"/>
              </a:rPr>
              <a:t>design of the </a:t>
            </a:r>
            <a:r>
              <a:rPr lang="en-US" sz="800" b="1" dirty="0">
                <a:latin typeface="Avenir Book" charset="0"/>
                <a:ea typeface="Avenir Book" charset="0"/>
                <a:cs typeface="Avenir Book" charset="0"/>
              </a:rPr>
              <a:t>X-BAND </a:t>
            </a:r>
            <a:r>
              <a:rPr lang="en-US" sz="800" b="1" dirty="0" err="1"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en-US" sz="800" b="1" dirty="0" err="1" smtClean="0">
                <a:latin typeface="Avenir Book" charset="0"/>
                <a:ea typeface="Avenir Book" charset="0"/>
                <a:cs typeface="Avenir Book" charset="0"/>
              </a:rPr>
              <a:t>inac</a:t>
            </a:r>
            <a:r>
              <a:rPr lang="en-US" sz="800" b="1" dirty="0" smtClean="0">
                <a:latin typeface="Avenir Book" charset="0"/>
                <a:ea typeface="Avenir Book" charset="0"/>
                <a:cs typeface="Avenir Book" charset="0"/>
              </a:rPr>
              <a:t> for the EUPRAXIA@SPARC_LAB project</a:t>
            </a:r>
            <a:r>
              <a:rPr lang="en-US" sz="800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800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800" dirty="0">
                <a:latin typeface="Avenir Book" charset="0"/>
                <a:ea typeface="Avenir Book" charset="0"/>
                <a:cs typeface="Avenir Book" charset="0"/>
              </a:rPr>
              <a:t>M. Diomede Et al., IPAC18</a:t>
            </a:r>
          </a:p>
        </p:txBody>
      </p:sp>
      <p:sp>
        <p:nvSpPr>
          <p:cNvPr id="57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8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92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8764"/>
            <a:ext cx="9144000" cy="731346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/>
              <a:t>Linac</a:t>
            </a:r>
            <a:r>
              <a:rPr lang="en-GB" sz="2800" dirty="0"/>
              <a:t> components </a:t>
            </a:r>
            <a:r>
              <a:rPr lang="en-GB" sz="2800" dirty="0" smtClean="0"/>
              <a:t>available 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8490" y="1352797"/>
            <a:ext cx="8967020" cy="378061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Examples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2600" dirty="0"/>
              <a:t>One RF unit accelerates </a:t>
            </a:r>
            <a:br>
              <a:rPr lang="en-US" sz="2600" dirty="0"/>
            </a:br>
            <a:r>
              <a:rPr lang="en-US" sz="2600" dirty="0"/>
              <a:t>200ns bunch train up </a:t>
            </a:r>
            <a:br>
              <a:rPr lang="en-US" sz="2600" dirty="0"/>
            </a:br>
            <a:r>
              <a:rPr lang="en-US" sz="2600" dirty="0"/>
              <a:t>to 264 MeV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6" y="2019144"/>
            <a:ext cx="1036109" cy="1695621"/>
          </a:xfrm>
          <a:prstGeom prst="rect">
            <a:avLst/>
          </a:prstGeom>
        </p:spPr>
      </p:pic>
      <p:pic>
        <p:nvPicPr>
          <p:cNvPr id="12" name="Picture 2" descr="http://www.sc-nova.com/?q=sites/default/files/imagecache/product_img_main/K2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73" y="1907160"/>
            <a:ext cx="2305525" cy="18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97981" y="2601922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405" y="3273123"/>
            <a:ext cx="18582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venir Book" charset="0"/>
                <a:ea typeface="Avenir Book" charset="0"/>
                <a:cs typeface="Avenir Book" charset="0"/>
              </a:rPr>
              <a:t>Accelerating structure</a:t>
            </a:r>
            <a:endParaRPr lang="en-GB" sz="135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11815" r="18322" b="36876"/>
          <a:stretch/>
        </p:blipFill>
        <p:spPr>
          <a:xfrm>
            <a:off x="6204020" y="3519958"/>
            <a:ext cx="2305525" cy="1280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988" y="3527460"/>
            <a:ext cx="1683856" cy="12733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5969" y="3286021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venir Book" charset="0"/>
                <a:ea typeface="Avenir Book" charset="0"/>
                <a:cs typeface="Avenir Book" charset="0"/>
              </a:rPr>
              <a:t>Pulse compressor</a:t>
            </a:r>
            <a:endParaRPr lang="en-GB" sz="135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40260" y="1393153"/>
            <a:ext cx="2762161" cy="1816497"/>
            <a:chOff x="552766" y="1624297"/>
            <a:chExt cx="3174889" cy="2287618"/>
          </a:xfrm>
        </p:grpSpPr>
        <p:grpSp>
          <p:nvGrpSpPr>
            <p:cNvPr id="19" name="Group 18"/>
            <p:cNvGrpSpPr/>
            <p:nvPr/>
          </p:nvGrpSpPr>
          <p:grpSpPr>
            <a:xfrm>
              <a:off x="552766" y="1981200"/>
              <a:ext cx="3174889" cy="1930715"/>
              <a:chOff x="571351" y="1605864"/>
              <a:chExt cx="3174889" cy="193071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71351" y="1605864"/>
                <a:ext cx="3162449" cy="1502225"/>
                <a:chOff x="5524353" y="3707211"/>
                <a:chExt cx="3162449" cy="1502225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524353" y="3708140"/>
                  <a:ext cx="3162449" cy="1501296"/>
                  <a:chOff x="5479026" y="1488998"/>
                  <a:chExt cx="3162449" cy="1501296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flipV="1">
                    <a:off x="5479026" y="2754670"/>
                    <a:ext cx="3162449" cy="702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00B050"/>
                    </a:solidFill>
                    <a:prstDash val="solid"/>
                    <a:tailEnd type="triangle"/>
                  </a:ln>
                  <a:effectLst/>
                </p:spPr>
              </p:cxn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5638800" y="2681982"/>
                    <a:ext cx="1041002" cy="155912"/>
                    <a:chOff x="5638800" y="2681982"/>
                    <a:chExt cx="1041002" cy="155912"/>
                  </a:xfrm>
                </p:grpSpPr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5912874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186948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6451202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5638800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902256" y="2678470"/>
                    <a:ext cx="1041002" cy="155912"/>
                    <a:chOff x="5638800" y="2681982"/>
                    <a:chExt cx="1041002" cy="155912"/>
                  </a:xfrm>
                </p:grpSpPr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5912874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6186948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6451202" y="2681982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5638800" y="2685494"/>
                      <a:ext cx="228600" cy="15240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GB" kern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753543" y="2570082"/>
                    <a:ext cx="76200" cy="191612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Isosceles Triangle 35"/>
                  <p:cNvSpPr/>
                  <p:nvPr/>
                </p:nvSpPr>
                <p:spPr>
                  <a:xfrm>
                    <a:off x="6753543" y="2761694"/>
                    <a:ext cx="76200" cy="228600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Isosceles Triangle 36"/>
                  <p:cNvSpPr/>
                  <p:nvPr/>
                </p:nvSpPr>
                <p:spPr>
                  <a:xfrm flipV="1">
                    <a:off x="7998552" y="2761694"/>
                    <a:ext cx="76200" cy="191612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7998552" y="2533094"/>
                    <a:ext cx="76200" cy="228600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rot="10800000">
                    <a:off x="5890137" y="1488998"/>
                    <a:ext cx="502674" cy="457200"/>
                  </a:xfrm>
                  <a:prstGeom prst="triangl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GB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40" name="Straight Connector 39"/>
                  <p:cNvCxnSpPr>
                    <a:stCxn id="39" idx="0"/>
                  </p:cNvCxnSpPr>
                  <p:nvPr/>
                </p:nvCxnSpPr>
                <p:spPr>
                  <a:xfrm>
                    <a:off x="6141474" y="1946198"/>
                    <a:ext cx="0" cy="58326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41" name="Oval 40"/>
                  <p:cNvSpPr/>
                  <p:nvPr/>
                </p:nvSpPr>
                <p:spPr>
                  <a:xfrm>
                    <a:off x="6147622" y="2217836"/>
                    <a:ext cx="205863" cy="204371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GB" sz="1100" kern="0" dirty="0">
                        <a:solidFill>
                          <a:prstClr val="white"/>
                        </a:solidFill>
                        <a:latin typeface="Calibri"/>
                      </a:rPr>
                      <a:t>c</a:t>
                    </a: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5924242" y="2216706"/>
                    <a:ext cx="205863" cy="204371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GB" sz="1100" kern="0" dirty="0">
                        <a:solidFill>
                          <a:prstClr val="white"/>
                        </a:solidFill>
                        <a:latin typeface="Calibri"/>
                      </a:rPr>
                      <a:t>p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001051" y="1529907"/>
                    <a:ext cx="330181" cy="3294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1100" kern="0" dirty="0">
                        <a:solidFill>
                          <a:prstClr val="black"/>
                        </a:solidFill>
                      </a:rPr>
                      <a:t>kl</a:t>
                    </a: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5753100" y="2533094"/>
                    <a:ext cx="2075858" cy="8037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Straight Connector 44"/>
                  <p:cNvCxnSpPr>
                    <a:endCxn id="60" idx="0"/>
                  </p:cNvCxnSpPr>
                  <p:nvPr/>
                </p:nvCxnSpPr>
                <p:spPr>
                  <a:xfrm>
                    <a:off x="5751257" y="2540536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029018" y="253309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306779" y="254836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564580" y="2548364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021922" y="2547561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287866" y="2543932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575596" y="2536840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825494" y="2529465"/>
                    <a:ext cx="1843" cy="1449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" name="Isosceles Triangle 25"/>
                <p:cNvSpPr/>
                <p:nvPr/>
              </p:nvSpPr>
              <p:spPr>
                <a:xfrm rot="10800000">
                  <a:off x="6496529" y="3707211"/>
                  <a:ext cx="502674" cy="4572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07443" y="3742457"/>
                  <a:ext cx="330181" cy="3294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GB" sz="1100" kern="0" dirty="0">
                      <a:solidFill>
                        <a:prstClr val="black"/>
                      </a:solidFill>
                    </a:rPr>
                    <a:t>kl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198171" y="4326090"/>
                  <a:ext cx="555372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>
                  <a:stCxn id="26" idx="0"/>
                </p:cNvCxnSpPr>
                <p:nvPr/>
              </p:nvCxnSpPr>
              <p:spPr>
                <a:xfrm>
                  <a:off x="6747866" y="4164411"/>
                  <a:ext cx="5677" cy="1673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5684127" y="5103068"/>
                  <a:ext cx="1041002" cy="55994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941757" y="5100598"/>
                  <a:ext cx="1041002" cy="55994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11228" y="3190862"/>
                <a:ext cx="2481279" cy="723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645293" y="3187738"/>
                <a:ext cx="707899" cy="348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sz="1200" kern="0" dirty="0">
                    <a:solidFill>
                      <a:prstClr val="black"/>
                    </a:solidFill>
                  </a:rPr>
                  <a:t>~5.3m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27618" y="2561878"/>
                <a:ext cx="418622" cy="46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e</a:t>
                </a:r>
                <a:r>
                  <a:rPr lang="en-US" kern="0" baseline="30000" dirty="0">
                    <a:solidFill>
                      <a:prstClr val="black"/>
                    </a:solidFill>
                  </a:rPr>
                  <a:t>-</a:t>
                </a:r>
                <a:endParaRPr lang="en-GB" kern="0" baseline="30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63877" y="1624297"/>
              <a:ext cx="1063740" cy="34643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white"/>
                  </a:solidFill>
                  <a:latin typeface="Calibri"/>
                </a:rPr>
                <a:t>modulator</a:t>
              </a:r>
              <a:endParaRPr lang="en-GB" sz="120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84845" y="3601539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Klystron</a:t>
            </a:r>
            <a:endParaRPr lang="en-GB" sz="1350" dirty="0"/>
          </a:p>
        </p:txBody>
      </p:sp>
      <p:sp>
        <p:nvSpPr>
          <p:cNvPr id="62" name="TextBox 61"/>
          <p:cNvSpPr txBox="1"/>
          <p:nvPr/>
        </p:nvSpPr>
        <p:spPr>
          <a:xfrm>
            <a:off x="1968932" y="3586103"/>
            <a:ext cx="954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Modulator</a:t>
            </a:r>
            <a:endParaRPr lang="en-GB" sz="1350" dirty="0"/>
          </a:p>
        </p:txBody>
      </p:sp>
      <p:sp>
        <p:nvSpPr>
          <p:cNvPr id="63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95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633"/>
            <a:ext cx="9126939" cy="75136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Linac</a:t>
            </a:r>
            <a:r>
              <a:rPr lang="en-US" sz="2800" dirty="0" smtClean="0"/>
              <a:t> in TT5/TT4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545"/>
            <a:ext cx="497375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99" y="798255"/>
            <a:ext cx="5566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Flexible bunch pattern provided by photo-injector</a:t>
            </a:r>
            <a:br>
              <a:rPr lang="en-US" sz="16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5ns, 10ns, … 40ns bunch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High repetition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200 ns trains at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Book" charset="0"/>
                <a:ea typeface="Avenir Book" charset="0"/>
                <a:cs typeface="Avenir Book" charset="0"/>
              </a:rPr>
              <a:t>To be installed in the available transfer tunnels TT4, in line with the </a:t>
            </a: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Room for accelerator R&amp;D activities at end of </a:t>
            </a:r>
            <a:r>
              <a:rPr lang="en-GB" sz="1600" dirty="0" err="1" smtClean="0">
                <a:latin typeface="Avenir Book" charset="0"/>
                <a:ea typeface="Avenir Book" charset="0"/>
                <a:cs typeface="Avenir Book" charset="0"/>
              </a:rPr>
              <a:t>linac</a:t>
            </a: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 (duty cycle in many cases low for SPS filling so important potential) 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/>
          <a:stretch/>
        </p:blipFill>
        <p:spPr>
          <a:xfrm>
            <a:off x="5793189" y="971334"/>
            <a:ext cx="3333750" cy="4438866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7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4967"/>
            <a:ext cx="9067799" cy="71217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Transfer tunnel, TT60, from the </a:t>
            </a:r>
            <a:r>
              <a:rPr lang="en-US" sz="2800" dirty="0" err="1"/>
              <a:t>Linac</a:t>
            </a:r>
            <a:r>
              <a:rPr lang="en-US" sz="2800" dirty="0"/>
              <a:t> into the SPS</a:t>
            </a:r>
            <a:endParaRPr lang="en-GB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4" y="1352550"/>
            <a:ext cx="5112653" cy="3894138"/>
          </a:xfrm>
        </p:spPr>
      </p:pic>
      <p:cxnSp>
        <p:nvCxnSpPr>
          <p:cNvPr id="13" name="Straight Arrow Connector 12"/>
          <p:cNvCxnSpPr>
            <a:stCxn id="37" idx="4"/>
          </p:cNvCxnSpPr>
          <p:nvPr/>
        </p:nvCxnSpPr>
        <p:spPr>
          <a:xfrm>
            <a:off x="4662769" y="3244850"/>
            <a:ext cx="44016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1804125"/>
            <a:ext cx="20049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Bunch to bucket injection in the 200MHz SPS longitudinal RF structure.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Total of 75 trains of 40 bunches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3000 bunches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electrons in the ring</a:t>
            </a:r>
          </a:p>
        </p:txBody>
      </p:sp>
      <p:sp>
        <p:nvSpPr>
          <p:cNvPr id="37" name="Oval 36"/>
          <p:cNvSpPr/>
          <p:nvPr/>
        </p:nvSpPr>
        <p:spPr>
          <a:xfrm>
            <a:off x="3576918" y="2599502"/>
            <a:ext cx="2171700" cy="64534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344298" y="2599502"/>
            <a:ext cx="284853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48" y="1653935"/>
            <a:ext cx="2277926" cy="169886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336048" y="3244850"/>
            <a:ext cx="15407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6"/>
          <p:cNvSpPr txBox="1">
            <a:spLocks/>
          </p:cNvSpPr>
          <p:nvPr/>
        </p:nvSpPr>
        <p:spPr>
          <a:xfrm>
            <a:off x="304800" y="875280"/>
            <a:ext cx="8568711" cy="37756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Injection into the SPS</a:t>
            </a:r>
            <a:endParaRPr lang="en-GB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Primary electron beam facility at CERN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9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9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96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98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99" algn="l" defTabSz="91419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8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5" grpId="0"/>
      <p:bldP spid="37" grpId="0" animBg="1"/>
      <p:bldP spid="15" grpId="0"/>
    </p:bldLst>
  </p:timing>
</p:sld>
</file>

<file path=ppt/theme/theme1.xml><?xml version="1.0" encoding="utf-8"?>
<a:theme xmlns:a="http://schemas.openxmlformats.org/drawingml/2006/main" name="1_ThèmeCERN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TemplatePresCERN</Template>
  <TotalTime>35239</TotalTime>
  <Words>1404</Words>
  <Application>Microsoft Macintosh PowerPoint</Application>
  <PresentationFormat>On-screen Show (4:3)</PresentationFormat>
  <Paragraphs>320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Avenir Book</vt:lpstr>
      <vt:lpstr>Calibri</vt:lpstr>
      <vt:lpstr>Gill Sans</vt:lpstr>
      <vt:lpstr>Helvetica</vt:lpstr>
      <vt:lpstr>Shree Devanagari 714</vt:lpstr>
      <vt:lpstr>Arial</vt:lpstr>
      <vt:lpstr>1_ThèmeCERN</vt:lpstr>
      <vt:lpstr>A primary electron beam facility at CERN</vt:lpstr>
      <vt:lpstr>Motivations </vt:lpstr>
      <vt:lpstr>Physics with e-beams, LDMX </vt:lpstr>
      <vt:lpstr>Electrons at CERN - overview </vt:lpstr>
      <vt:lpstr>The flow  </vt:lpstr>
      <vt:lpstr>Linac parameters</vt:lpstr>
      <vt:lpstr>Linac components available </vt:lpstr>
      <vt:lpstr>Linac in TT5/TT4</vt:lpstr>
      <vt:lpstr>Transfer tunnel, TT60, from the Linac into the SPS</vt:lpstr>
      <vt:lpstr>SPS RF system</vt:lpstr>
      <vt:lpstr>Slow extraction to experiments</vt:lpstr>
      <vt:lpstr>Slow extraction principle, in frequency space</vt:lpstr>
      <vt:lpstr>Structure of extracted beam</vt:lpstr>
      <vt:lpstr>Beamdump experiments possible </vt:lpstr>
      <vt:lpstr>An Electron Beam Facility at CERN</vt:lpstr>
      <vt:lpstr>Electron beam transfer line from the SPS to experiments</vt:lpstr>
      <vt:lpstr>Extracted beam and experimental area</vt:lpstr>
      <vt:lpstr>Extracted beam and experimental area</vt:lpstr>
      <vt:lpstr>Extracted beam and experimental area</vt:lpstr>
      <vt:lpstr>Instrumentation</vt:lpstr>
      <vt:lpstr>Potential use of such a facility </vt:lpstr>
      <vt:lpstr> Concluding remarks</vt:lpstr>
    </vt:vector>
  </TitlesOfParts>
  <Manager/>
  <Company>CERN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Infrastructure Services</dc:title>
  <dc:subject/>
  <dc:creator>duke</dc:creator>
  <cp:keywords/>
  <dc:description/>
  <cp:lastModifiedBy>Steinar Stapnes</cp:lastModifiedBy>
  <cp:revision>908</cp:revision>
  <cp:lastPrinted>2018-06-12T17:15:38Z</cp:lastPrinted>
  <dcterms:created xsi:type="dcterms:W3CDTF">2008-11-20T16:07:12Z</dcterms:created>
  <dcterms:modified xsi:type="dcterms:W3CDTF">2018-07-06T19:01:19Z</dcterms:modified>
  <cp:category/>
</cp:coreProperties>
</file>