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7" r:id="rId14"/>
    <p:sldId id="276" r:id="rId15"/>
    <p:sldId id="280" r:id="rId16"/>
    <p:sldId id="279" r:id="rId17"/>
    <p:sldId id="272" r:id="rId18"/>
    <p:sldId id="274" r:id="rId19"/>
    <p:sldId id="27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D660375-D7CE-4D26-908E-B4CBA06D5C3C}">
  <a:tblStyle styleId="{4D660375-D7CE-4D26-908E-B4CBA06D5C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BED4C-4A90-43F9-BDEF-4812DBF6C8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696" y="-96"/>
      </p:cViewPr>
      <p:guideLst>
        <p:guide orient="horz" pos="2990"/>
        <p:guide pos="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986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fcon_1000.projects.nitrc.org/indi/abide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http://fcon_1000.projects.nitrc.org/indi/abide</a:t>
            </a:r>
            <a:endParaRPr sz="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Once site dependence is removed,  standardized images can be used in machine-learning classification systems</a:t>
            </a:r>
            <a:endParaRPr sz="14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This means that also images obtained with systems for which only a number of cases is available, too small to train a classification system, may be analyzed by a classifier trained on standardized images from other sites </a:t>
            </a:r>
            <a:endParaRPr sz="14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/>
              <a:t>In particolare gli esami saranno costituiti da immagini MRI di diffusione con mezzo di contrasto per la mappatura dell’ADC (</a:t>
            </a:r>
            <a:r>
              <a:rPr lang="it-IT" sz="1100" dirty="0" err="1" smtClean="0"/>
              <a:t>apparent</a:t>
            </a:r>
            <a:r>
              <a:rPr lang="it-IT" sz="1100" dirty="0" smtClean="0"/>
              <a:t> </a:t>
            </a:r>
            <a:r>
              <a:rPr lang="it-IT" sz="1100" dirty="0" err="1" smtClean="0"/>
              <a:t>diffusion</a:t>
            </a:r>
            <a:r>
              <a:rPr lang="it-IT" sz="1100" dirty="0" smtClean="0"/>
              <a:t> </a:t>
            </a:r>
            <a:r>
              <a:rPr lang="it-IT" sz="1100" dirty="0" err="1" smtClean="0"/>
              <a:t>coefficient</a:t>
            </a:r>
            <a:r>
              <a:rPr lang="it-IT" sz="1100" dirty="0" smtClean="0"/>
              <a:t>), immagini CT usate per la pianificazione del trattamento radioterapico, RTPLAN ovvero i dati sulle superfici di </a:t>
            </a:r>
            <a:r>
              <a:rPr lang="it-IT" sz="1100" dirty="0" err="1" smtClean="0"/>
              <a:t>isodose</a:t>
            </a:r>
            <a:r>
              <a:rPr lang="it-IT" sz="1100" dirty="0" smtClean="0"/>
              <a:t> per il trattamento radioterapico.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9144000" cy="27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0225" y="938475"/>
            <a:ext cx="8915400" cy="3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8000" y="205975"/>
            <a:ext cx="504003" cy="50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4" y="8953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8000" y="205975"/>
            <a:ext cx="504003" cy="50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8000" y="205975"/>
            <a:ext cx="504003" cy="50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0" y="207050"/>
            <a:ext cx="9144000" cy="23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Shape 38"/>
          <p:cNvSpPr/>
          <p:nvPr/>
        </p:nvSpPr>
        <p:spPr>
          <a:xfrm>
            <a:off x="-5475" y="2541275"/>
            <a:ext cx="9144000" cy="26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4400" y="2597400"/>
            <a:ext cx="4395300" cy="249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04348" y="2597400"/>
            <a:ext cx="4395300" cy="249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0" y="1654500"/>
            <a:ext cx="9144000" cy="18345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0225" y="938475"/>
            <a:ext cx="8915400" cy="3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ld Standard TT"/>
              <a:buChar char="●"/>
              <a:defRPr sz="22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Old Standard TT"/>
              <a:buChar char="○"/>
              <a:defRPr sz="1600">
                <a:solidFill>
                  <a:srgbClr val="0B5394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ld Standard TT"/>
              <a:buChar char="■"/>
              <a:defRPr sz="1200">
                <a:solidFill>
                  <a:srgbClr val="07376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3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Shape 9"/>
          <p:cNvSpPr txBox="1"/>
          <p:nvPr/>
        </p:nvSpPr>
        <p:spPr>
          <a:xfrm>
            <a:off x="6362925" y="18500"/>
            <a:ext cx="2781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ld Standard TT"/>
                <a:ea typeface="Old Standard TT"/>
                <a:cs typeface="Old Standard TT"/>
                <a:sym typeface="Old Standard TT"/>
              </a:rPr>
              <a:t>CSN5, 2019</a:t>
            </a:r>
            <a:endParaRPr sz="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" name="Shape 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30059" y="1250"/>
            <a:ext cx="352383" cy="206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image" Target="../media/image18.png"/><Relationship Id="rId13" Type="http://schemas.openxmlformats.org/officeDocument/2006/relationships/image" Target="../media/image19.jp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9144000" cy="27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</a:t>
            </a:r>
            <a:r>
              <a:rPr lang="en"/>
              <a:t>rtificial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</a:t>
            </a:r>
            <a:r>
              <a:rPr lang="en"/>
              <a:t>ntelligence in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/>
              <a:t>edicine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INFN - CSN5 proposal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2019-2021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RN: 	A. Retico (INFN-PI)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925" y="0"/>
            <a:ext cx="2742902" cy="274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77200" y="772350"/>
            <a:ext cx="4399800" cy="4312500"/>
          </a:xfrm>
          <a:prstGeom prst="rect">
            <a:avLst/>
          </a:prstGeom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Specific task in AIM 1 (PI-GE-CA): MRI multisite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392500" y="4331250"/>
            <a:ext cx="1012200" cy="6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Master Thesis of Elisa Ferrari, Univ. of Pisa, 2017 </a:t>
            </a:r>
            <a:endParaRPr sz="800"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572000" y="772350"/>
            <a:ext cx="4399800" cy="4312500"/>
          </a:xfrm>
          <a:prstGeom prst="rect">
            <a:avLst/>
          </a:prstGeom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Proposed approaches in AIM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447450" y="842324"/>
            <a:ext cx="800950" cy="33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75" y="842325"/>
            <a:ext cx="3113626" cy="1124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Shape 247"/>
          <p:cNvGraphicFramePr/>
          <p:nvPr/>
        </p:nvGraphicFramePr>
        <p:xfrm>
          <a:off x="278875" y="2151825"/>
          <a:ext cx="2016500" cy="983030"/>
        </p:xfrm>
        <a:graphic>
          <a:graphicData uri="http://schemas.openxmlformats.org/drawingml/2006/table">
            <a:tbl>
              <a:tblPr>
                <a:noFill/>
                <a:tableStyleId>{4D660375-D7CE-4D26-908E-B4CBA06D5C3C}</a:tableStyleId>
              </a:tblPr>
              <a:tblGrid>
                <a:gridCol w="504125"/>
                <a:gridCol w="504125"/>
                <a:gridCol w="504125"/>
                <a:gridCol w="504125"/>
              </a:tblGrid>
              <a:tr h="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2226 subjects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1060 ASDs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1166 TDCs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907 M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 F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879 M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 F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2290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at Scan 5 – 64 years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different acquisition sites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75" y="3313579"/>
            <a:ext cx="3113622" cy="167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100" y="1525050"/>
            <a:ext cx="3701726" cy="14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7071000" y="1345350"/>
            <a:ext cx="22731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29292"/>
                </a:solidFill>
              </a:rPr>
              <a:t>arXiv:1803.09375v2</a:t>
            </a:r>
            <a:endParaRPr sz="1500">
              <a:solidFill>
                <a:srgbClr val="92929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3162" y="3178500"/>
            <a:ext cx="3433600" cy="18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071000" y="2983675"/>
            <a:ext cx="20166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29292"/>
                </a:solidFill>
              </a:rPr>
              <a:t>arXiv:1802.08626v2</a:t>
            </a:r>
            <a:endParaRPr sz="1500">
              <a:solidFill>
                <a:srgbClr val="92929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2112" y="2574238"/>
            <a:ext cx="1138588" cy="6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7500" y="2154763"/>
            <a:ext cx="690612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Specific task in AIM 1 (PI-CA): </a:t>
            </a:r>
            <a:r>
              <a:rPr lang="en" sz="2200"/>
              <a:t>standardized mammography </a:t>
            </a:r>
            <a:endParaRPr sz="2200"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82975" y="979025"/>
            <a:ext cx="34671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Essential step is to uniform multi-centre databases</a:t>
            </a:r>
            <a:endParaRPr sz="1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Analytic approach </a:t>
            </a:r>
            <a:endParaRPr sz="1400"/>
          </a:p>
          <a:p>
            <a: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Modeling the image formation process in mammography</a:t>
            </a:r>
            <a:endParaRPr sz="120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Extraction of physical information about breast density</a:t>
            </a:r>
            <a:endParaRPr sz="120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Image independent from the imaging system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Machine learning approach</a:t>
            </a:r>
            <a:endParaRPr sz="1400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training a deep learning network to reconstruct the standardized image from the original one and the acquisition parameters.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913738" y="2183662"/>
            <a:ext cx="2537774" cy="17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850" y="1812675"/>
            <a:ext cx="1666125" cy="248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6197125" y="2775675"/>
            <a:ext cx="917700" cy="39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AA3"/>
          </a:solidFill>
          <a:ln w="9525" cap="flat" cmpd="sng">
            <a:solidFill>
              <a:srgbClr val="007A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6083825" y="1858000"/>
            <a:ext cx="1200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kVp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Anode/filter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</a:t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4354850" y="4621050"/>
            <a:ext cx="13143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Mammogram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7114825" y="4621050"/>
            <a:ext cx="17958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of glandular tissue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Specific task in AIM 1 (PI-CA): standardized mammography 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At this moment are available from RADIOMA data sample:</a:t>
            </a:r>
            <a:endParaRPr sz="1800"/>
          </a:p>
          <a:p>
            <a: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~ 8000 clinical mammograms Gold Standard (4 BIRADS density classes) by an expert AOUP radiologist </a:t>
            </a:r>
            <a:endParaRPr sz="140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RX acquired by 4 different RX devices. 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be extended to 10000 screening mammograms supplemented by genetic and epidemiological informations.    </a:t>
            </a:r>
            <a:endParaRPr sz="1400"/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4765500" y="2620000"/>
            <a:ext cx="3994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Machine Learning/Deep learning methods can also allow:</a:t>
            </a:r>
            <a:endParaRPr sz="1800"/>
          </a:p>
          <a:p>
            <a: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search in the mammograms new markers related to breast density 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take into account other prognostic factors to calculate the individual risk of having a cancer in a short term.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</a:rPr>
              <a:t>→ see AIM 2 </a:t>
            </a:r>
            <a:endParaRPr sz="1800" b="1">
              <a:solidFill>
                <a:srgbClr val="0B5394"/>
              </a:solidFill>
            </a:endParaRP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05925"/>
            <a:ext cx="1965225" cy="19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850" y="3576643"/>
            <a:ext cx="1221500" cy="11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350" y="1027375"/>
            <a:ext cx="2192026" cy="15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 2: predictive diagnosis/outcome </a:t>
            </a:r>
            <a:r>
              <a:rPr lang="it-IT" dirty="0" smtClean="0"/>
              <a:t>(PI-</a:t>
            </a:r>
            <a:r>
              <a:rPr lang="it-IT" dirty="0" smtClean="0"/>
              <a:t>GE?-</a:t>
            </a:r>
            <a:r>
              <a:rPr lang="it-IT" dirty="0" smtClean="0"/>
              <a:t>FI)</a:t>
            </a:r>
            <a:endParaRPr dirty="0"/>
          </a:p>
        </p:txBody>
      </p:sp>
      <p:sp>
        <p:nvSpPr>
          <p:cNvPr id="293" name="Shape 293"/>
          <p:cNvSpPr txBox="1"/>
          <p:nvPr/>
        </p:nvSpPr>
        <p:spPr>
          <a:xfrm>
            <a:off x="4945288" y="4621050"/>
            <a:ext cx="37083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 b="1" i="1" dirty="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Oncotarget, 2017, Vol. 8, (No. 42), pp: 72457-72465 </a:t>
            </a:r>
            <a:endParaRPr sz="750" b="1" i="1" dirty="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r="1088"/>
          <a:stretch/>
        </p:blipFill>
        <p:spPr>
          <a:xfrm>
            <a:off x="5157572" y="3090405"/>
            <a:ext cx="3238419" cy="187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244050"/>
            <a:ext cx="4572000" cy="1899450"/>
          </a:xfrm>
        </p:spPr>
        <p:txBody>
          <a:bodyPr/>
          <a:lstStyle/>
          <a:p>
            <a:pPr algn="just"/>
            <a:r>
              <a:rPr lang="en-US" sz="1200" dirty="0" err="1"/>
              <a:t>Radiomics</a:t>
            </a:r>
            <a:r>
              <a:rPr lang="en-US" sz="1200" dirty="0"/>
              <a:t>, </a:t>
            </a:r>
            <a:r>
              <a:rPr lang="en-US" sz="1200" dirty="0" smtClean="0"/>
              <a:t>describes </a:t>
            </a:r>
            <a:r>
              <a:rPr lang="en-US" sz="1200" dirty="0"/>
              <a:t>quantitative computerized algorithm-based feature extraction from imaging data including computer tomography (CT), magnetic resonance imaging (MRT), or positron-emission tomography (PET) images. For radiation oncology it offers the potential to significantly influence clinical decision-making and thus therapy planning and follow-up workflow.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400" dirty="0"/>
              <a:t>After image acquisition, image preprocessing, and defining regions of interest by structure segmentation, algorithms are applied to calculate shape, intensity, texture, and </a:t>
            </a:r>
            <a:r>
              <a:rPr lang="en-US" sz="1400" dirty="0" err="1"/>
              <a:t>multiscale</a:t>
            </a:r>
            <a:r>
              <a:rPr lang="en-US" sz="1400" dirty="0"/>
              <a:t> filter features. By combining multiple features and correlating them with </a:t>
            </a:r>
            <a:r>
              <a:rPr lang="en-US" sz="1400" dirty="0" smtClean="0"/>
              <a:t>dosimetric and clinical </a:t>
            </a:r>
            <a:r>
              <a:rPr lang="en-US" sz="1400" dirty="0"/>
              <a:t>outcome, prognostic </a:t>
            </a:r>
            <a:r>
              <a:rPr lang="en-US" sz="1400" dirty="0" smtClean="0"/>
              <a:t>and predictive models </a:t>
            </a:r>
            <a:r>
              <a:rPr lang="en-US" sz="1400" dirty="0"/>
              <a:t>can be created.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72053"/>
            <a:ext cx="49141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has the objective of putting in place predictive medicine solutions, and it includes both the search of biomarker of pathology in </a:t>
            </a:r>
            <a:r>
              <a:rPr lang="en-US" dirty="0" err="1"/>
              <a:t>multiparametric</a:t>
            </a:r>
            <a:r>
              <a:rPr lang="en-US" dirty="0"/>
              <a:t> neuroimaging MRI data, and the prediction of treatment outcome in oncologic patients, relying on CT, </a:t>
            </a:r>
            <a:r>
              <a:rPr lang="en-US" dirty="0" smtClean="0"/>
              <a:t>MRI, </a:t>
            </a:r>
            <a:r>
              <a:rPr lang="en-US" smtClean="0"/>
              <a:t>clinical and dosimetric </a:t>
            </a:r>
            <a:r>
              <a:rPr lang="en-US" dirty="0"/>
              <a:t>data of patients.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9097"/>
            <a:ext cx="4843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AIM2.T1 - Predictive models for RT treatments (FI</a:t>
            </a:r>
            <a:r>
              <a:rPr lang="en-US" dirty="0" smtClean="0"/>
              <a:t>, GE, </a:t>
            </a:r>
            <a:r>
              <a:rPr lang="en-US" dirty="0"/>
              <a:t>PI)</a:t>
            </a:r>
          </a:p>
          <a:p>
            <a:r>
              <a:rPr lang="en-US" dirty="0"/>
              <a:t>AIM2.T2 - Predictive models for MR-guided </a:t>
            </a:r>
            <a:r>
              <a:rPr lang="en-US" dirty="0" smtClean="0"/>
              <a:t>UFUS (</a:t>
            </a:r>
            <a:r>
              <a:rPr lang="en-US" dirty="0"/>
              <a:t>CT?)</a:t>
            </a:r>
          </a:p>
          <a:p>
            <a:r>
              <a:rPr lang="en-US" dirty="0"/>
              <a:t>AIM2.T3 - Predictive models for System Biology (BO?)</a:t>
            </a:r>
          </a:p>
        </p:txBody>
      </p:sp>
    </p:spTree>
    <p:extLst>
      <p:ext uri="{BB962C8B-B14F-4D97-AF65-F5344CB8AC3E}">
        <p14:creationId xmlns:p14="http://schemas.microsoft.com/office/powerpoint/2010/main" val="41646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 2: predictive diagnosis/outcome </a:t>
            </a:r>
            <a:r>
              <a:rPr lang="it-IT" dirty="0" smtClean="0"/>
              <a:t>(</a:t>
            </a:r>
            <a:r>
              <a:rPr lang="it-IT" dirty="0" smtClean="0"/>
              <a:t>PI-</a:t>
            </a:r>
            <a:r>
              <a:rPr lang="it-IT" dirty="0" smtClean="0"/>
              <a:t>FI)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1" y="757200"/>
            <a:ext cx="8993355" cy="3726960"/>
          </a:xfrm>
        </p:spPr>
        <p:txBody>
          <a:bodyPr/>
          <a:lstStyle/>
          <a:p>
            <a:r>
              <a:rPr lang="it-IT" sz="2000" dirty="0"/>
              <a:t>Lo studio sarà focalizzato sui tumori del sistema nervoso centrale (SNC) </a:t>
            </a:r>
            <a:r>
              <a:rPr lang="it-IT" sz="2000" dirty="0" smtClean="0"/>
              <a:t>. </a:t>
            </a:r>
            <a:r>
              <a:rPr lang="it-IT" sz="2000" dirty="0"/>
              <a:t>I centri coinvolti saranno l’Azienda Ospedaliero Universitaria </a:t>
            </a:r>
            <a:r>
              <a:rPr lang="it-IT" sz="2000" dirty="0" err="1"/>
              <a:t>Meyer</a:t>
            </a:r>
            <a:r>
              <a:rPr lang="it-IT" sz="2000" dirty="0"/>
              <a:t> </a:t>
            </a:r>
            <a:r>
              <a:rPr lang="it-IT" sz="2000" dirty="0" smtClean="0"/>
              <a:t>e la Sezione di Radioterapia del </a:t>
            </a:r>
            <a:r>
              <a:rPr lang="it-IT" sz="2000" dirty="0" err="1" smtClean="0"/>
              <a:t>Dip.Scienze</a:t>
            </a:r>
            <a:r>
              <a:rPr lang="it-IT" sz="2000" dirty="0" smtClean="0"/>
              <a:t> Biomediche Sperimentali e Cliniche . </a:t>
            </a:r>
            <a:endParaRPr lang="it-IT" sz="2000" dirty="0"/>
          </a:p>
          <a:p>
            <a:r>
              <a:rPr lang="it-IT" sz="2000" dirty="0" smtClean="0"/>
              <a:t>Studio retrospettivo su almeno 50 pazienti pediatrici (2015-2017) che sono stati sottoposti ad un trattamento radioterapico.</a:t>
            </a:r>
          </a:p>
          <a:p>
            <a:r>
              <a:rPr lang="it-IT" sz="2000" dirty="0" smtClean="0"/>
              <a:t>immagini CT </a:t>
            </a:r>
            <a:r>
              <a:rPr lang="it-IT" sz="2000" dirty="0"/>
              <a:t>ed RM di pazienti colpiti da tumore </a:t>
            </a:r>
            <a:r>
              <a:rPr lang="it-IT" sz="2000" dirty="0" smtClean="0"/>
              <a:t>SNC. Si </a:t>
            </a:r>
            <a:r>
              <a:rPr lang="it-IT" sz="2000" dirty="0"/>
              <a:t>dispone </a:t>
            </a:r>
            <a:r>
              <a:rPr lang="it-IT" sz="2000" dirty="0" smtClean="0"/>
              <a:t>di </a:t>
            </a:r>
            <a:r>
              <a:rPr lang="it-IT" sz="2000" dirty="0"/>
              <a:t>immagini </a:t>
            </a:r>
            <a:r>
              <a:rPr lang="it-IT" sz="2000" dirty="0" smtClean="0"/>
              <a:t>di pretrattamento e di </a:t>
            </a:r>
            <a:r>
              <a:rPr lang="it-IT" sz="2000" dirty="0"/>
              <a:t>follow-up. </a:t>
            </a:r>
            <a:endParaRPr lang="it-IT" sz="2000" dirty="0" smtClean="0"/>
          </a:p>
          <a:p>
            <a:r>
              <a:rPr lang="it-IT" sz="2000" dirty="0" smtClean="0"/>
              <a:t>I </a:t>
            </a:r>
            <a:r>
              <a:rPr lang="it-IT" sz="2000" dirty="0"/>
              <a:t>dati clinici più importanti per lo studio saranno: sopravvivenza, tipo di tumore, grado di differenziazione, malignità, referto istologico, tipo di percorso </a:t>
            </a:r>
            <a:r>
              <a:rPr lang="it-IT" sz="2000" dirty="0" smtClean="0"/>
              <a:t>terapeutico dose </a:t>
            </a:r>
            <a:r>
              <a:rPr lang="it-IT" sz="2000" dirty="0"/>
              <a:t>erogata, frazionamento, </a:t>
            </a:r>
            <a:r>
              <a:rPr lang="it-IT" sz="2000" dirty="0" smtClean="0"/>
              <a:t>dati dosimetrici.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0872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 2: predictive diagnosis/outcome </a:t>
            </a:r>
            <a:r>
              <a:rPr lang="it-IT" dirty="0" smtClean="0"/>
              <a:t>(PI-</a:t>
            </a:r>
            <a:r>
              <a:rPr lang="it-IT" dirty="0" smtClean="0"/>
              <a:t>GE?-</a:t>
            </a:r>
            <a:r>
              <a:rPr lang="it-IT" dirty="0" smtClean="0"/>
              <a:t>FI)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990" y="887560"/>
            <a:ext cx="8834205" cy="1783320"/>
          </a:xfrm>
        </p:spPr>
        <p:txBody>
          <a:bodyPr/>
          <a:lstStyle/>
          <a:p>
            <a:r>
              <a:rPr lang="en-US" sz="2000" dirty="0"/>
              <a:t>Recent studies analyze the opportunity to </a:t>
            </a:r>
            <a:r>
              <a:rPr lang="en-US" sz="2000" dirty="0" smtClean="0"/>
              <a:t>hippocampal </a:t>
            </a:r>
            <a:r>
              <a:rPr lang="en-US" sz="2000" dirty="0"/>
              <a:t>avoidance during brain radiotherapy to reduce neurocognitive toxicity. Hippocampal dose constraint and dose response relation are still unclear. </a:t>
            </a:r>
            <a:endParaRPr lang="en-US" sz="2000" dirty="0" smtClean="0"/>
          </a:p>
          <a:p>
            <a:r>
              <a:rPr lang="en-US" sz="2000" dirty="0" smtClean="0"/>
              <a:t>Hippocampal </a:t>
            </a:r>
            <a:r>
              <a:rPr lang="en-US" sz="2000" dirty="0"/>
              <a:t>damage during radiotherapy could correlate to neurocognitive </a:t>
            </a:r>
            <a:r>
              <a:rPr lang="en-US" sz="2000" dirty="0" smtClean="0"/>
              <a:t>dysfunction</a:t>
            </a:r>
            <a:r>
              <a:rPr lang="en-US" sz="2000" dirty="0"/>
              <a:t>, the baseline characteristics of hippocampus in brain tumor patients is not well known. </a:t>
            </a:r>
            <a:endParaRPr lang="en-US" sz="2000" dirty="0" smtClean="0"/>
          </a:p>
          <a:p>
            <a:r>
              <a:rPr lang="en-US" sz="2000" dirty="0" smtClean="0"/>
              <a:t>In this </a:t>
            </a:r>
            <a:r>
              <a:rPr lang="en-US" sz="2000" dirty="0"/>
              <a:t>study </a:t>
            </a:r>
            <a:r>
              <a:rPr lang="en-US" sz="2000" dirty="0" smtClean="0"/>
              <a:t>we will  </a:t>
            </a:r>
            <a:r>
              <a:rPr lang="en-US" sz="2000" dirty="0"/>
              <a:t>analyze </a:t>
            </a:r>
            <a:r>
              <a:rPr lang="en-US" sz="2000" dirty="0" smtClean="0"/>
              <a:t> </a:t>
            </a:r>
            <a:r>
              <a:rPr lang="en-US" sz="2000" dirty="0"/>
              <a:t>pediatric tumors radiological characteristics of hippocampus prior radiotherapy and after radiotherapy and correlate any changes from the baseline to tumor characteristics and dose distribution within the organ of interest. </a:t>
            </a:r>
            <a:endParaRPr lang="it-IT" sz="2000" dirty="0"/>
          </a:p>
          <a:p>
            <a:pPr marL="5461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 2: predictive diagnosis/outcome </a:t>
            </a:r>
            <a:r>
              <a:rPr lang="it-IT" dirty="0" smtClean="0"/>
              <a:t>(PI-GE-FI)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3670" y="692040"/>
            <a:ext cx="8834205" cy="1783320"/>
          </a:xfrm>
        </p:spPr>
        <p:txBody>
          <a:bodyPr/>
          <a:lstStyle/>
          <a:p>
            <a:r>
              <a:rPr lang="en-US" sz="2000" dirty="0"/>
              <a:t>Correlating imaging features with </a:t>
            </a:r>
            <a:r>
              <a:rPr lang="en-US" sz="2000" dirty="0" smtClean="0"/>
              <a:t>clinical/genomic  </a:t>
            </a:r>
            <a:r>
              <a:rPr lang="en-US" sz="2000" dirty="0"/>
              <a:t>information </a:t>
            </a:r>
            <a:r>
              <a:rPr lang="en-US" sz="2000" dirty="0" smtClean="0"/>
              <a:t>highlights </a:t>
            </a:r>
            <a:r>
              <a:rPr lang="en-US" sz="2000" dirty="0"/>
              <a:t>the important conclusion that information obtained at the tissue/organ level (macroscopic level) is directly linked to underlying physiologic, cellular processes (microscopic level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Moreover </a:t>
            </a:r>
            <a:r>
              <a:rPr lang="en-US" sz="2000" dirty="0"/>
              <a:t>volumetric image features could confirm the correlation between tumor volume and higher risk of local failure and the identification of necrosis could identify a prognostic factor of progression free survival. </a:t>
            </a:r>
            <a:endParaRPr lang="en-US" sz="2000" dirty="0" smtClean="0"/>
          </a:p>
          <a:p>
            <a:r>
              <a:rPr lang="en-US" sz="2000" dirty="0" smtClean="0"/>
              <a:t>All the collected data </a:t>
            </a:r>
            <a:r>
              <a:rPr lang="en-US" sz="2000" dirty="0"/>
              <a:t>could identify specific radiotherapy dose level and  investigate if higher doses (or dose distribution) in higher risk  area </a:t>
            </a:r>
            <a:r>
              <a:rPr lang="en-US" sz="2000" dirty="0" smtClean="0"/>
              <a:t>result </a:t>
            </a:r>
            <a:r>
              <a:rPr lang="en-US" sz="2000" dirty="0"/>
              <a:t>in a better local control than in unfavorable dose distribution. </a:t>
            </a:r>
            <a:endParaRPr lang="it-IT" sz="2000" dirty="0"/>
          </a:p>
          <a:p>
            <a:pPr marL="5461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&amp; facilities  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0" y="4541415"/>
            <a:ext cx="3994500" cy="1204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i="1" dirty="0"/>
              <a:t>per il CdS:  richieste ai </a:t>
            </a:r>
            <a:r>
              <a:rPr lang="en" sz="1400" i="1" dirty="0" smtClean="0"/>
              <a:t>servizi</a:t>
            </a:r>
            <a:r>
              <a:rPr lang="it-IT" sz="1400" i="1" dirty="0" smtClean="0"/>
              <a:t> NESSUNA</a:t>
            </a:r>
            <a:endParaRPr sz="1400" i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it-IT" sz="14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graphicFrame>
        <p:nvGraphicFramePr>
          <p:cNvPr id="228" name="Shape 228"/>
          <p:cNvGraphicFramePr/>
          <p:nvPr>
            <p:extLst>
              <p:ext uri="{D42A27DB-BD31-4B8C-83A1-F6EECF244321}">
                <p14:modId xmlns:p14="http://schemas.microsoft.com/office/powerpoint/2010/main" val="3004145715"/>
              </p:ext>
            </p:extLst>
          </p:nvPr>
        </p:nvGraphicFramePr>
        <p:xfrm>
          <a:off x="1539657" y="777601"/>
          <a:ext cx="6064685" cy="3782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1561"/>
                <a:gridCol w="2320975"/>
                <a:gridCol w="1722149"/>
              </a:tblGrid>
              <a:tr h="91770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Nome</a:t>
                      </a:r>
                      <a:endParaRPr b="1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Ruolo</a:t>
                      </a:r>
                      <a:endParaRPr b="1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FTE</a:t>
                      </a:r>
                      <a:r>
                        <a:rPr lang="it-IT" b="1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r>
                        <a:rPr lang="mr-IN" sz="1400" b="1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(Tot </a:t>
                      </a:r>
                      <a:r>
                        <a:rPr lang="it-IT" sz="1400" b="1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1)</a:t>
                      </a:r>
                      <a:endParaRPr lang="mr-IN" sz="1400" b="1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6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6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C. Talamonti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</a:t>
                      </a:r>
                      <a:r>
                        <a:rPr lang="it-IT" baseline="0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r>
                        <a:rPr lang="it-IT" baseline="0" dirty="0" err="1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unifi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0.3</a:t>
                      </a:r>
                      <a:endParaRPr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7942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S. Pallotta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S. </a:t>
                      </a:r>
                      <a:r>
                        <a:rPr lang="it-IT" dirty="0" err="1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Calusi</a:t>
                      </a: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S. </a:t>
                      </a:r>
                      <a:r>
                        <a:rPr lang="it-IT" dirty="0" err="1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Piffer</a:t>
                      </a: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 </a:t>
                      </a:r>
                      <a:r>
                        <a:rPr lang="it-IT" dirty="0" err="1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unifi</a:t>
                      </a: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Assegnista</a:t>
                      </a:r>
                      <a:r>
                        <a:rPr lang="it-IT" baseline="0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baseline="0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aseline="0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Specializzando</a:t>
                      </a: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0.3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0.2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0.2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66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 smtClean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(preliminary)</a:t>
            </a:r>
            <a:endParaRPr/>
          </a:p>
        </p:txBody>
      </p:sp>
      <p:graphicFrame>
        <p:nvGraphicFramePr>
          <p:cNvPr id="311" name="Shape 311"/>
          <p:cNvGraphicFramePr/>
          <p:nvPr/>
        </p:nvGraphicFramePr>
        <p:xfrm>
          <a:off x="1436475" y="1236375"/>
          <a:ext cx="5943600" cy="22007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8250"/>
                <a:gridCol w="1143000"/>
                <a:gridCol w="1171575"/>
                <a:gridCol w="1143000"/>
                <a:gridCol w="1247775"/>
              </a:tblGrid>
              <a:tr h="2571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First year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Second year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Third year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Travel</a:t>
                      </a:r>
                      <a:endParaRPr sz="1100" b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45</a:t>
                      </a:r>
                      <a:endParaRPr sz="1100" b="1" i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HardWare</a:t>
                      </a:r>
                      <a:endParaRPr sz="1100" b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20</a:t>
                      </a:r>
                      <a:endParaRPr sz="1100" b="1" i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Consumables</a:t>
                      </a:r>
                      <a:endParaRPr sz="1100" b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30</a:t>
                      </a:r>
                      <a:endParaRPr sz="1100" b="1" i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SW licenses</a:t>
                      </a:r>
                      <a:endParaRPr sz="1100" b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10</a:t>
                      </a:r>
                      <a:endParaRPr sz="1100" b="1" i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WorkShops</a:t>
                      </a:r>
                      <a:endParaRPr sz="1100" b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15</a:t>
                      </a:r>
                      <a:endParaRPr sz="1100" b="1" i="1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3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56</a:t>
                      </a:r>
                      <a:endParaRPr sz="1100" b="1" i="1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32</a:t>
                      </a:r>
                      <a:endParaRPr sz="1100" b="1" i="1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32</a:t>
                      </a:r>
                      <a:endParaRPr sz="1100" b="1" i="1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</a:rPr>
                        <a:t>120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81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8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0" y="1654500"/>
            <a:ext cx="91440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501" y="1654501"/>
            <a:ext cx="1834501" cy="183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0" y="2957175"/>
            <a:ext cx="9144006" cy="45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>
            <a:endCxn id="53" idx="4"/>
          </p:cNvCxnSpPr>
          <p:nvPr/>
        </p:nvCxnSpPr>
        <p:spPr>
          <a:xfrm rot="10800000">
            <a:off x="8162197" y="2038514"/>
            <a:ext cx="0" cy="2943000"/>
          </a:xfrm>
          <a:prstGeom prst="straightConnector1">
            <a:avLst/>
          </a:prstGeom>
          <a:noFill/>
          <a:ln w="2857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0225" y="938475"/>
            <a:ext cx="6571500" cy="3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a </a:t>
            </a:r>
            <a:r>
              <a:rPr lang="en" b="1" dirty="0"/>
              <a:t>network of expertise</a:t>
            </a:r>
            <a:r>
              <a:rPr lang="en" dirty="0"/>
              <a:t> in applied </a:t>
            </a:r>
            <a:r>
              <a:rPr lang="en" b="1" dirty="0"/>
              <a:t>data analysis</a:t>
            </a:r>
            <a:endParaRPr b="1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focus on medical data &amp; radiomics 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INFN-wide collaboration</a:t>
            </a:r>
            <a:endParaRPr dirty="0"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PI / GE / CA / BO / BA / (CT/  FI / RM / NA ) 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Seeks to grow and develop existing and new </a:t>
            </a:r>
            <a:br>
              <a:rPr lang="en" dirty="0"/>
            </a:br>
            <a:r>
              <a:rPr lang="en" dirty="0"/>
              <a:t>curriculum in applied data science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Developments </a:t>
            </a:r>
            <a:r>
              <a:rPr lang="en" dirty="0"/>
              <a:t>are CNTT-oriented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(e.g. DORIAN  [A. Chincarini], R4I 2018)</a:t>
            </a:r>
            <a:endParaRPr sz="20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205975"/>
            <a:ext cx="8637897" cy="5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in short</a:t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7863847" y="2069759"/>
            <a:ext cx="1206300" cy="1206300"/>
          </a:xfrm>
          <a:prstGeom prst="ellipse">
            <a:avLst/>
          </a:prstGeom>
          <a:solidFill>
            <a:srgbClr val="CF91B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breast RX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236469" y="2584126"/>
            <a:ext cx="1206300" cy="1206300"/>
          </a:xfrm>
          <a:prstGeom prst="ellipse">
            <a:avLst/>
          </a:prstGeom>
          <a:solidFill>
            <a:srgbClr val="007AA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neuro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dege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nera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tion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6349775" y="3396463"/>
            <a:ext cx="1348772" cy="1206300"/>
          </a:xfrm>
          <a:prstGeom prst="ellipse">
            <a:avLst/>
          </a:prstGeom>
          <a:solidFill>
            <a:srgbClr val="975E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radiomics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559047" y="832214"/>
            <a:ext cx="1206300" cy="1206300"/>
          </a:xfrm>
          <a:prstGeom prst="ellipse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479362" y="1441661"/>
            <a:ext cx="1506207" cy="1206300"/>
          </a:xfrm>
          <a:prstGeom prst="ellipse">
            <a:avLst/>
          </a:prstGeom>
          <a:solidFill>
            <a:srgbClr val="3749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neuro </a:t>
            </a:r>
            <a:r>
              <a:rPr lang="en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oncology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1" name="Shape 61"/>
          <p:cNvCxnSpPr>
            <a:endCxn id="59" idx="4"/>
          </p:cNvCxnSpPr>
          <p:nvPr/>
        </p:nvCxnSpPr>
        <p:spPr>
          <a:xfrm flipH="1" flipV="1">
            <a:off x="7024161" y="4602763"/>
            <a:ext cx="71236" cy="403500"/>
          </a:xfrm>
          <a:prstGeom prst="straightConnector1">
            <a:avLst/>
          </a:prstGeom>
          <a:noFill/>
          <a:ln w="2857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>
            <a:endCxn id="58" idx="4"/>
          </p:cNvCxnSpPr>
          <p:nvPr/>
        </p:nvCxnSpPr>
        <p:spPr>
          <a:xfrm rot="10800000">
            <a:off x="7839619" y="3790426"/>
            <a:ext cx="0" cy="1220700"/>
          </a:xfrm>
          <a:prstGeom prst="straightConnector1">
            <a:avLst/>
          </a:prstGeom>
          <a:noFill/>
          <a:ln w="2857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hape 63"/>
          <p:cNvCxnSpPr>
            <a:endCxn id="57" idx="4"/>
          </p:cNvCxnSpPr>
          <p:nvPr/>
        </p:nvCxnSpPr>
        <p:spPr>
          <a:xfrm rot="10800000">
            <a:off x="8466997" y="3276059"/>
            <a:ext cx="0" cy="1711500"/>
          </a:xfrm>
          <a:prstGeom prst="straightConnector1">
            <a:avLst/>
          </a:prstGeom>
          <a:noFill/>
          <a:ln w="2857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hape 64"/>
          <p:cNvCxnSpPr>
            <a:endCxn id="60" idx="4"/>
          </p:cNvCxnSpPr>
          <p:nvPr/>
        </p:nvCxnSpPr>
        <p:spPr>
          <a:xfrm flipH="1" flipV="1">
            <a:off x="7232466" y="2647961"/>
            <a:ext cx="149954" cy="2327700"/>
          </a:xfrm>
          <a:prstGeom prst="straightConnector1">
            <a:avLst/>
          </a:prstGeom>
          <a:noFill/>
          <a:ln w="2857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hape 65"/>
          <p:cNvCxnSpPr/>
          <p:nvPr/>
        </p:nvCxnSpPr>
        <p:spPr>
          <a:xfrm>
            <a:off x="5555500" y="5010150"/>
            <a:ext cx="3537000" cy="0"/>
          </a:xfrm>
          <a:prstGeom prst="straightConnector1">
            <a:avLst/>
          </a:prstGeom>
          <a:noFill/>
          <a:ln w="76200" cap="flat" cmpd="sng">
            <a:solidFill>
              <a:srgbClr val="00B7A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0225" y="862275"/>
            <a:ext cx="8915400" cy="3987300"/>
          </a:xfrm>
          <a:prstGeom prst="rect">
            <a:avLst/>
          </a:prstGeom>
          <a:solidFill>
            <a:srgbClr val="FFFFFF">
              <a:alpha val="5333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gather and builds on a tradition of applied physics @ INFN</a:t>
            </a:r>
            <a:endParaRPr sz="21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1998-2001 </a:t>
            </a:r>
            <a:r>
              <a:rPr lang="en" sz="1500" b="1"/>
              <a:t>CALMA</a:t>
            </a:r>
            <a:endParaRPr sz="1000" b="1"/>
          </a:p>
          <a:p>
            <a:pPr marL="457200" lvl="0" indent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2002-2004 </a:t>
            </a:r>
            <a:r>
              <a:rPr lang="en" sz="1500" b="1"/>
              <a:t>GP-CALMA</a:t>
            </a:r>
            <a:endParaRPr sz="1500" b="1"/>
          </a:p>
          <a:p>
            <a:pPr marL="1371600" lvl="0" indent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2005-2011 </a:t>
            </a:r>
            <a:r>
              <a:rPr lang="en" sz="1500" b="1"/>
              <a:t>MAGIC</a:t>
            </a:r>
            <a:r>
              <a:rPr lang="en" sz="1500"/>
              <a:t> </a:t>
            </a:r>
            <a:r>
              <a:rPr lang="en" sz="1500" b="1"/>
              <a:t>V</a:t>
            </a:r>
            <a:endParaRPr sz="1000" b="1"/>
          </a:p>
          <a:p>
            <a:pPr marL="18288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2286000" lvl="0" indent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 2011-2012 </a:t>
            </a:r>
            <a:r>
              <a:rPr lang="en" sz="1500" b="1"/>
              <a:t>SEVEN</a:t>
            </a:r>
            <a:r>
              <a:rPr lang="en" sz="1500"/>
              <a:t> </a:t>
            </a:r>
            <a:endParaRPr sz="1500"/>
          </a:p>
          <a:p>
            <a:pPr marL="365760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2012-2013 </a:t>
            </a:r>
            <a:r>
              <a:rPr lang="en" sz="1500" b="1"/>
              <a:t>M5L</a:t>
            </a:r>
            <a:endParaRPr sz="1400" b="1"/>
          </a:p>
          <a:p>
            <a:pPr marL="457200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  2012-2014 </a:t>
            </a:r>
            <a:r>
              <a:rPr lang="en" sz="1500" b="1"/>
              <a:t>MIND</a:t>
            </a:r>
            <a:endParaRPr sz="1000" b="1"/>
          </a:p>
          <a:p>
            <a:pPr marL="457200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                2013-2014 </a:t>
            </a:r>
            <a:r>
              <a:rPr lang="en" sz="1500" b="1"/>
              <a:t>TESLA</a:t>
            </a:r>
            <a:endParaRPr sz="1500" b="1"/>
          </a:p>
          <a:p>
            <a:pPr marL="64008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 2015-2017 </a:t>
            </a:r>
            <a:r>
              <a:rPr lang="en" sz="1500" b="1"/>
              <a:t>nextMR</a:t>
            </a:r>
            <a:r>
              <a:rPr lang="en" sz="1500"/>
              <a:t> </a:t>
            </a:r>
            <a:endParaRPr sz="150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cxnSp>
        <p:nvCxnSpPr>
          <p:cNvPr id="72" name="Shape 72"/>
          <p:cNvCxnSpPr/>
          <p:nvPr/>
        </p:nvCxnSpPr>
        <p:spPr>
          <a:xfrm rot="10800000">
            <a:off x="506150" y="2050925"/>
            <a:ext cx="0" cy="8121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 rot="10800000">
            <a:off x="1094650" y="2404050"/>
            <a:ext cx="0" cy="4413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1959750" y="2674650"/>
            <a:ext cx="0" cy="1707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Shape 75"/>
          <p:cNvCxnSpPr/>
          <p:nvPr/>
        </p:nvCxnSpPr>
        <p:spPr>
          <a:xfrm>
            <a:off x="3019050" y="2874775"/>
            <a:ext cx="0" cy="2826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Shape 76"/>
          <p:cNvCxnSpPr/>
          <p:nvPr/>
        </p:nvCxnSpPr>
        <p:spPr>
          <a:xfrm>
            <a:off x="3872375" y="2863025"/>
            <a:ext cx="0" cy="6003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Shape 77"/>
          <p:cNvCxnSpPr/>
          <p:nvPr/>
        </p:nvCxnSpPr>
        <p:spPr>
          <a:xfrm>
            <a:off x="5576275" y="2851250"/>
            <a:ext cx="0" cy="12477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78"/>
          <p:cNvCxnSpPr/>
          <p:nvPr/>
        </p:nvCxnSpPr>
        <p:spPr>
          <a:xfrm>
            <a:off x="4904075" y="2851250"/>
            <a:ext cx="0" cy="9945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Shape 79"/>
          <p:cNvCxnSpPr/>
          <p:nvPr/>
        </p:nvCxnSpPr>
        <p:spPr>
          <a:xfrm>
            <a:off x="6608900" y="2880675"/>
            <a:ext cx="0" cy="1589100"/>
          </a:xfrm>
          <a:prstGeom prst="straightConnector1">
            <a:avLst/>
          </a:prstGeom>
          <a:noFill/>
          <a:ln w="28575" cap="flat" cmpd="sng">
            <a:solidFill>
              <a:srgbClr val="CF91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80"/>
          <p:cNvCxnSpPr>
            <a:stCxn id="70" idx="1"/>
            <a:endCxn id="70" idx="3"/>
          </p:cNvCxnSpPr>
          <p:nvPr/>
        </p:nvCxnSpPr>
        <p:spPr>
          <a:xfrm>
            <a:off x="90225" y="2855925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975E8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Synergy with external funds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786175"/>
            <a:ext cx="5706152" cy="42811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444350" y="4182225"/>
            <a:ext cx="2193600" cy="79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i="1"/>
              <a:t>from nextMR final report to CSN5, April 2018</a:t>
            </a:r>
            <a:endParaRPr sz="14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the expertise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0225" y="938475"/>
            <a:ext cx="8915400" cy="3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AIM role is grounded into expertise sharing: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workshops: 2/year (one internal, one open)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slots into INFN software schools</a:t>
            </a:r>
            <a:endParaRPr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shared PhD training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generation of consortia for regional / EU </a:t>
            </a:r>
            <a:br>
              <a:rPr lang="en"/>
            </a:br>
            <a:r>
              <a:rPr lang="en"/>
              <a:t>/ health-related applications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geared towards an INFN-Medicine</a:t>
            </a:r>
            <a:br>
              <a:rPr lang="en"/>
            </a:br>
            <a:r>
              <a:rPr lang="en"/>
              <a:t>infrastructure </a:t>
            </a:r>
            <a:endParaRPr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following a CNTT proposal</a:t>
            </a:r>
            <a:endParaRPr/>
          </a:p>
        </p:txBody>
      </p:sp>
      <p:pic>
        <p:nvPicPr>
          <p:cNvPr id="94" name="Shape 94" descr="Image result for infrastru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800" y="3419634"/>
            <a:ext cx="1996500" cy="150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Image result for worksho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500" y="1085200"/>
            <a:ext cx="2685900" cy="9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Image result for jpn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457" y="2372327"/>
            <a:ext cx="1632893" cy="8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7282" y="2309774"/>
            <a:ext cx="1468343" cy="9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>
            <a:endCxn id="103" idx="4"/>
          </p:cNvCxnSpPr>
          <p:nvPr/>
        </p:nvCxnSpPr>
        <p:spPr>
          <a:xfrm rot="10800000">
            <a:off x="2928275" y="2661700"/>
            <a:ext cx="0" cy="5250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>
            <a:stCxn id="105" idx="4"/>
          </p:cNvCxnSpPr>
          <p:nvPr/>
        </p:nvCxnSpPr>
        <p:spPr>
          <a:xfrm>
            <a:off x="782625" y="2020750"/>
            <a:ext cx="0" cy="11424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>
            <a:stCxn id="107" idx="4"/>
          </p:cNvCxnSpPr>
          <p:nvPr/>
        </p:nvCxnSpPr>
        <p:spPr>
          <a:xfrm>
            <a:off x="416525" y="1503500"/>
            <a:ext cx="0" cy="16713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flowchart</a:t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65588" y="3533200"/>
            <a:ext cx="1524300" cy="1430700"/>
          </a:xfrm>
          <a:prstGeom prst="roundRect">
            <a:avLst>
              <a:gd name="adj" fmla="val 16667"/>
            </a:avLst>
          </a:prstGeom>
          <a:solidFill>
            <a:srgbClr val="374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local developments on a specific problem / data / technology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595096" y="3531975"/>
            <a:ext cx="1524300" cy="1430700"/>
          </a:xfrm>
          <a:prstGeom prst="roundRect">
            <a:avLst>
              <a:gd name="adj" fmla="val 16667"/>
            </a:avLst>
          </a:prstGeom>
          <a:solidFill>
            <a:srgbClr val="374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workshops / shared training /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knowledge exchange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024604" y="3531975"/>
            <a:ext cx="1524300" cy="1430700"/>
          </a:xfrm>
          <a:prstGeom prst="roundRect">
            <a:avLst>
              <a:gd name="adj" fmla="val 16667"/>
            </a:avLst>
          </a:prstGeom>
          <a:solidFill>
            <a:srgbClr val="374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ad-hoc consortia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7454113" y="3531975"/>
            <a:ext cx="1524300" cy="1430700"/>
          </a:xfrm>
          <a:prstGeom prst="roundRect">
            <a:avLst>
              <a:gd name="adj" fmla="val 16667"/>
            </a:avLst>
          </a:prstGeom>
          <a:solidFill>
            <a:srgbClr val="374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 applications / services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82575" y="1820650"/>
            <a:ext cx="200100" cy="200100"/>
          </a:xfrm>
          <a:prstGeom prst="ellipse">
            <a:avLst/>
          </a:prstGeom>
          <a:solidFill>
            <a:srgbClr val="CF91BC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88450" y="2050350"/>
            <a:ext cx="200100" cy="200100"/>
          </a:xfrm>
          <a:prstGeom prst="ellipse">
            <a:avLst/>
          </a:prstGeom>
          <a:solidFill>
            <a:srgbClr val="007AA3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18425" y="2461600"/>
            <a:ext cx="200100" cy="200100"/>
          </a:xfrm>
          <a:prstGeom prst="ellipse">
            <a:avLst/>
          </a:prstGeom>
          <a:solidFill>
            <a:srgbClr val="975E87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46725" y="1391225"/>
            <a:ext cx="200100" cy="2001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16475" y="1303400"/>
            <a:ext cx="200100" cy="200100"/>
          </a:xfrm>
          <a:prstGeom prst="ellipse">
            <a:avLst/>
          </a:prstGeom>
          <a:solidFill>
            <a:srgbClr val="00B7AF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Shape 116"/>
          <p:cNvCxnSpPr>
            <a:stCxn id="113" idx="4"/>
          </p:cNvCxnSpPr>
          <p:nvPr/>
        </p:nvCxnSpPr>
        <p:spPr>
          <a:xfrm>
            <a:off x="488500" y="2250450"/>
            <a:ext cx="0" cy="9126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Shape 117"/>
          <p:cNvCxnSpPr>
            <a:stCxn id="114" idx="4"/>
          </p:cNvCxnSpPr>
          <p:nvPr/>
        </p:nvCxnSpPr>
        <p:spPr>
          <a:xfrm>
            <a:off x="718475" y="2661700"/>
            <a:ext cx="0" cy="5073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Shape 118"/>
          <p:cNvCxnSpPr/>
          <p:nvPr/>
        </p:nvCxnSpPr>
        <p:spPr>
          <a:xfrm>
            <a:off x="946775" y="1591325"/>
            <a:ext cx="0" cy="15660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Shape 119"/>
          <p:cNvSpPr/>
          <p:nvPr/>
        </p:nvSpPr>
        <p:spPr>
          <a:xfrm>
            <a:off x="2445850" y="2050350"/>
            <a:ext cx="200100" cy="200100"/>
          </a:xfrm>
          <a:prstGeom prst="ellipse">
            <a:avLst/>
          </a:prstGeom>
          <a:solidFill>
            <a:srgbClr val="007AA3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663775" y="1820650"/>
            <a:ext cx="200100" cy="200100"/>
          </a:xfrm>
          <a:prstGeom prst="ellipse">
            <a:avLst/>
          </a:prstGeom>
          <a:solidFill>
            <a:srgbClr val="CF91BC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2828225" y="2461600"/>
            <a:ext cx="200100" cy="200100"/>
          </a:xfrm>
          <a:prstGeom prst="ellipse">
            <a:avLst/>
          </a:prstGeom>
          <a:solidFill>
            <a:srgbClr val="975E87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827925" y="1391225"/>
            <a:ext cx="200100" cy="2001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445850" y="1280113"/>
            <a:ext cx="200100" cy="200100"/>
          </a:xfrm>
          <a:prstGeom prst="ellipse">
            <a:avLst/>
          </a:prstGeom>
          <a:solidFill>
            <a:srgbClr val="00B7AF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Shape 123"/>
          <p:cNvCxnSpPr>
            <a:stCxn id="122" idx="4"/>
            <a:endCxn id="119" idx="0"/>
          </p:cNvCxnSpPr>
          <p:nvPr/>
        </p:nvCxnSpPr>
        <p:spPr>
          <a:xfrm>
            <a:off x="2545900" y="1480213"/>
            <a:ext cx="0" cy="5700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>
            <a:stCxn id="119" idx="5"/>
            <a:endCxn id="103" idx="1"/>
          </p:cNvCxnSpPr>
          <p:nvPr/>
        </p:nvCxnSpPr>
        <p:spPr>
          <a:xfrm>
            <a:off x="2616646" y="2221146"/>
            <a:ext cx="240900" cy="2697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Shape 125"/>
          <p:cNvCxnSpPr>
            <a:stCxn id="120" idx="3"/>
            <a:endCxn id="119" idx="7"/>
          </p:cNvCxnSpPr>
          <p:nvPr/>
        </p:nvCxnSpPr>
        <p:spPr>
          <a:xfrm flipH="1">
            <a:off x="2616579" y="1991446"/>
            <a:ext cx="76500" cy="882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>
            <a:stCxn id="121" idx="4"/>
            <a:endCxn id="103" idx="0"/>
          </p:cNvCxnSpPr>
          <p:nvPr/>
        </p:nvCxnSpPr>
        <p:spPr>
          <a:xfrm>
            <a:off x="2927975" y="1591325"/>
            <a:ext cx="300" cy="8703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29475" y="3181350"/>
            <a:ext cx="9063000" cy="0"/>
          </a:xfrm>
          <a:prstGeom prst="straightConnector1">
            <a:avLst/>
          </a:prstGeom>
          <a:noFill/>
          <a:ln w="76200" cap="flat" cmpd="sng">
            <a:solidFill>
              <a:srgbClr val="00B7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>
            <a:endCxn id="129" idx="4"/>
          </p:cNvCxnSpPr>
          <p:nvPr/>
        </p:nvCxnSpPr>
        <p:spPr>
          <a:xfrm rot="10800000">
            <a:off x="5366675" y="2661700"/>
            <a:ext cx="0" cy="5250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Shape 130"/>
          <p:cNvSpPr/>
          <p:nvPr/>
        </p:nvSpPr>
        <p:spPr>
          <a:xfrm>
            <a:off x="4884250" y="2050350"/>
            <a:ext cx="200100" cy="200100"/>
          </a:xfrm>
          <a:prstGeom prst="ellipse">
            <a:avLst/>
          </a:prstGeom>
          <a:solidFill>
            <a:srgbClr val="007AA3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5102175" y="1820650"/>
            <a:ext cx="200100" cy="200100"/>
          </a:xfrm>
          <a:prstGeom prst="ellipse">
            <a:avLst/>
          </a:prstGeom>
          <a:solidFill>
            <a:srgbClr val="CF91BC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266625" y="2461600"/>
            <a:ext cx="200100" cy="200100"/>
          </a:xfrm>
          <a:prstGeom prst="ellipse">
            <a:avLst/>
          </a:prstGeom>
          <a:solidFill>
            <a:srgbClr val="975E87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266325" y="1391225"/>
            <a:ext cx="200100" cy="2001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884250" y="1280113"/>
            <a:ext cx="200100" cy="200100"/>
          </a:xfrm>
          <a:prstGeom prst="ellipse">
            <a:avLst/>
          </a:prstGeom>
          <a:solidFill>
            <a:srgbClr val="00B7AF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Shape 134"/>
          <p:cNvCxnSpPr>
            <a:stCxn id="133" idx="4"/>
            <a:endCxn id="130" idx="0"/>
          </p:cNvCxnSpPr>
          <p:nvPr/>
        </p:nvCxnSpPr>
        <p:spPr>
          <a:xfrm>
            <a:off x="4984300" y="1480213"/>
            <a:ext cx="0" cy="5700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Shape 135"/>
          <p:cNvCxnSpPr>
            <a:stCxn id="130" idx="5"/>
            <a:endCxn id="129" idx="1"/>
          </p:cNvCxnSpPr>
          <p:nvPr/>
        </p:nvCxnSpPr>
        <p:spPr>
          <a:xfrm>
            <a:off x="5055046" y="2221146"/>
            <a:ext cx="240900" cy="2697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>
            <a:stCxn id="131" idx="3"/>
            <a:endCxn id="130" idx="7"/>
          </p:cNvCxnSpPr>
          <p:nvPr/>
        </p:nvCxnSpPr>
        <p:spPr>
          <a:xfrm flipH="1">
            <a:off x="5054979" y="1991446"/>
            <a:ext cx="76500" cy="882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Shape 137"/>
          <p:cNvCxnSpPr>
            <a:stCxn id="132" idx="4"/>
            <a:endCxn id="129" idx="0"/>
          </p:cNvCxnSpPr>
          <p:nvPr/>
        </p:nvCxnSpPr>
        <p:spPr>
          <a:xfrm>
            <a:off x="5366375" y="1591325"/>
            <a:ext cx="300" cy="8703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Shape 138"/>
          <p:cNvCxnSpPr>
            <a:stCxn id="139" idx="1"/>
          </p:cNvCxnSpPr>
          <p:nvPr/>
        </p:nvCxnSpPr>
        <p:spPr>
          <a:xfrm>
            <a:off x="3993024" y="1441826"/>
            <a:ext cx="0" cy="4797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Shape 140"/>
          <p:cNvCxnSpPr>
            <a:stCxn id="139" idx="0"/>
          </p:cNvCxnSpPr>
          <p:nvPr/>
        </p:nvCxnSpPr>
        <p:spPr>
          <a:xfrm>
            <a:off x="4240226" y="1194624"/>
            <a:ext cx="456000" cy="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Shape 141"/>
          <p:cNvCxnSpPr/>
          <p:nvPr/>
        </p:nvCxnSpPr>
        <p:spPr>
          <a:xfrm>
            <a:off x="4069224" y="1441826"/>
            <a:ext cx="244800" cy="4239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Shape 142"/>
          <p:cNvCxnSpPr/>
          <p:nvPr/>
        </p:nvCxnSpPr>
        <p:spPr>
          <a:xfrm>
            <a:off x="4316426" y="1270824"/>
            <a:ext cx="364800" cy="3648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Shape 143"/>
          <p:cNvCxnSpPr/>
          <p:nvPr/>
        </p:nvCxnSpPr>
        <p:spPr>
          <a:xfrm>
            <a:off x="4184275" y="1374100"/>
            <a:ext cx="300300" cy="3471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Shape 144"/>
          <p:cNvSpPr/>
          <p:nvPr/>
        </p:nvSpPr>
        <p:spPr>
          <a:xfrm>
            <a:off x="4503238" y="2063347"/>
            <a:ext cx="1734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695775" y="2474938"/>
            <a:ext cx="1734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6" name="Shape 146"/>
          <p:cNvCxnSpPr>
            <a:stCxn id="130" idx="2"/>
            <a:endCxn id="144" idx="3"/>
          </p:cNvCxnSpPr>
          <p:nvPr/>
        </p:nvCxnSpPr>
        <p:spPr>
          <a:xfrm rot="10800000">
            <a:off x="4676650" y="2150100"/>
            <a:ext cx="2076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Shape 147"/>
          <p:cNvCxnSpPr>
            <a:stCxn id="129" idx="6"/>
            <a:endCxn id="145" idx="1"/>
          </p:cNvCxnSpPr>
          <p:nvPr/>
        </p:nvCxnSpPr>
        <p:spPr>
          <a:xfrm>
            <a:off x="5466725" y="2561650"/>
            <a:ext cx="22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Shape 148"/>
          <p:cNvCxnSpPr>
            <a:stCxn id="149" idx="1"/>
            <a:endCxn id="150" idx="2"/>
          </p:cNvCxnSpPr>
          <p:nvPr/>
        </p:nvCxnSpPr>
        <p:spPr>
          <a:xfrm rot="10800000" flipH="1">
            <a:off x="8065475" y="2648338"/>
            <a:ext cx="3000" cy="5427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7309300" y="1553725"/>
            <a:ext cx="200100" cy="200100"/>
          </a:xfrm>
          <a:prstGeom prst="ellipse">
            <a:avLst/>
          </a:prstGeom>
          <a:solidFill>
            <a:srgbClr val="007AA3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703575" y="1955750"/>
            <a:ext cx="200100" cy="200100"/>
          </a:xfrm>
          <a:prstGeom prst="ellipse">
            <a:avLst/>
          </a:prstGeom>
          <a:solidFill>
            <a:srgbClr val="CF91BC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552625" y="2461600"/>
            <a:ext cx="200100" cy="200100"/>
          </a:xfrm>
          <a:prstGeom prst="ellipse">
            <a:avLst/>
          </a:prstGeom>
          <a:solidFill>
            <a:srgbClr val="975E87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552325" y="1391225"/>
            <a:ext cx="200100" cy="2001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7309300" y="1173988"/>
            <a:ext cx="200100" cy="200100"/>
          </a:xfrm>
          <a:prstGeom prst="ellipse">
            <a:avLst/>
          </a:prstGeom>
          <a:solidFill>
            <a:srgbClr val="00B7AF"/>
          </a:solidFill>
          <a:ln w="9525" cap="flat" cmpd="sng">
            <a:solidFill>
              <a:srgbClr val="3749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Shape 156"/>
          <p:cNvCxnSpPr>
            <a:stCxn id="155" idx="4"/>
            <a:endCxn id="151" idx="0"/>
          </p:cNvCxnSpPr>
          <p:nvPr/>
        </p:nvCxnSpPr>
        <p:spPr>
          <a:xfrm>
            <a:off x="7409350" y="1374088"/>
            <a:ext cx="0" cy="1797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Shape 157"/>
          <p:cNvCxnSpPr>
            <a:stCxn id="152" idx="1"/>
            <a:endCxn id="151" idx="5"/>
          </p:cNvCxnSpPr>
          <p:nvPr/>
        </p:nvCxnSpPr>
        <p:spPr>
          <a:xfrm rot="10800000">
            <a:off x="7479979" y="1724654"/>
            <a:ext cx="252900" cy="2604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Shape 158"/>
          <p:cNvCxnSpPr>
            <a:stCxn id="154" idx="4"/>
            <a:endCxn id="153" idx="0"/>
          </p:cNvCxnSpPr>
          <p:nvPr/>
        </p:nvCxnSpPr>
        <p:spPr>
          <a:xfrm>
            <a:off x="7652375" y="1591325"/>
            <a:ext cx="300" cy="870300"/>
          </a:xfrm>
          <a:prstGeom prst="straightConnector1">
            <a:avLst/>
          </a:prstGeom>
          <a:noFill/>
          <a:ln w="9525" cap="flat" cmpd="sng">
            <a:solidFill>
              <a:srgbClr val="3749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Shape 159"/>
          <p:cNvSpPr/>
          <p:nvPr/>
        </p:nvSpPr>
        <p:spPr>
          <a:xfrm>
            <a:off x="7322638" y="2063347"/>
            <a:ext cx="1734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981775" y="2474938"/>
            <a:ext cx="1734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Shape 160"/>
          <p:cNvCxnSpPr>
            <a:stCxn id="151" idx="4"/>
            <a:endCxn id="159" idx="0"/>
          </p:cNvCxnSpPr>
          <p:nvPr/>
        </p:nvCxnSpPr>
        <p:spPr>
          <a:xfrm>
            <a:off x="7409350" y="1753825"/>
            <a:ext cx="0" cy="3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Shape 161"/>
          <p:cNvCxnSpPr>
            <a:stCxn id="153" idx="6"/>
            <a:endCxn id="150" idx="1"/>
          </p:cNvCxnSpPr>
          <p:nvPr/>
        </p:nvCxnSpPr>
        <p:spPr>
          <a:xfrm>
            <a:off x="7752725" y="2561650"/>
            <a:ext cx="22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Shape 162"/>
          <p:cNvCxnSpPr>
            <a:stCxn id="159" idx="2"/>
          </p:cNvCxnSpPr>
          <p:nvPr/>
        </p:nvCxnSpPr>
        <p:spPr>
          <a:xfrm>
            <a:off x="7409338" y="2236747"/>
            <a:ext cx="0" cy="9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/>
          <p:nvPr/>
        </p:nvSpPr>
        <p:spPr>
          <a:xfrm>
            <a:off x="29475" y="30434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172475" y="31958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networks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01075" y="29672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clustering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315475" y="31196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advanced statistics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534675" y="31958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classification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763275" y="30434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association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753875" y="31958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regression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211075" y="29672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segmentation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049275" y="31196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radiomics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7039875" y="29672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normalization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878075" y="3119650"/>
            <a:ext cx="1247100" cy="260400"/>
          </a:xfrm>
          <a:prstGeom prst="rect">
            <a:avLst/>
          </a:prstGeom>
          <a:solidFill>
            <a:srgbClr val="00B7A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quantification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166100" y="791018"/>
            <a:ext cx="1844316" cy="689688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Regional / EU calls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1169650" y="1455275"/>
            <a:ext cx="1219813" cy="1212875"/>
            <a:chOff x="1169650" y="1150475"/>
            <a:chExt cx="1219813" cy="1212875"/>
          </a:xfrm>
        </p:grpSpPr>
        <p:sp>
          <p:nvSpPr>
            <p:cNvPr id="176" name="Shape 176"/>
            <p:cNvSpPr/>
            <p:nvPr/>
          </p:nvSpPr>
          <p:spPr>
            <a:xfrm>
              <a:off x="1247675" y="1150475"/>
              <a:ext cx="542700" cy="542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10800000">
              <a:off x="1761250" y="1820650"/>
              <a:ext cx="542700" cy="542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1846763" y="1219925"/>
              <a:ext cx="542700" cy="542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1169650" y="1755125"/>
              <a:ext cx="542700" cy="5427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7572600" y="570628"/>
            <a:ext cx="1370700" cy="1080600"/>
            <a:chOff x="7572600" y="875428"/>
            <a:chExt cx="1370700" cy="1080600"/>
          </a:xfrm>
        </p:grpSpPr>
        <p:sp>
          <p:nvSpPr>
            <p:cNvPr id="181" name="Shape 181"/>
            <p:cNvSpPr/>
            <p:nvPr/>
          </p:nvSpPr>
          <p:spPr>
            <a:xfrm>
              <a:off x="7717950" y="875428"/>
              <a:ext cx="1080000" cy="1080600"/>
            </a:xfrm>
            <a:prstGeom prst="sun">
              <a:avLst>
                <a:gd name="adj" fmla="val 25000"/>
              </a:avLst>
            </a:prstGeom>
            <a:solidFill>
              <a:srgbClr val="FFF2C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7572600" y="1260928"/>
              <a:ext cx="13707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INFN experiments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 IRCCS / CNTT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082674" y="8953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/>
              <a:t>EU / consortia</a:t>
            </a:r>
            <a:endParaRPr sz="1500"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IMAGO7 (Fondazione di Ricerca)</a:t>
            </a:r>
            <a:endParaRPr sz="150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EADC (EU)</a:t>
            </a:r>
            <a:endParaRPr sz="150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ADNI (US)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ABIDE (EU/US)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ENIGMA (WW)</a:t>
            </a:r>
            <a:endParaRPr sz="15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188" name="Shape 188" descr="Image result for irccs fatebenefratelli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651" y="3831611"/>
            <a:ext cx="2675225" cy="58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/>
              <a:t>Clinical partners</a:t>
            </a:r>
            <a:endParaRPr sz="1500" dirty="0"/>
          </a:p>
          <a:p>
            <a:pPr marL="457200" lvl="0" indent="-32385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S. Martino (GE)</a:t>
            </a:r>
            <a:endParaRPr sz="1500" dirty="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Stella Maris (PI)</a:t>
            </a:r>
            <a:endParaRPr sz="1500" dirty="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Gaslini (GE)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Centro S. G. di Dio (BS)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G.Paolo II (BA)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IRCCS SDN (NA)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AOUP (PI)</a:t>
            </a:r>
            <a:endParaRPr sz="1500" dirty="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Policlinico (BA)</a:t>
            </a:r>
            <a:endParaRPr sz="1500" dirty="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Osp. Pediatrico </a:t>
            </a:r>
            <a:r>
              <a:rPr lang="en" sz="1500" dirty="0" smtClean="0"/>
              <a:t>Meyer </a:t>
            </a:r>
            <a:r>
              <a:rPr lang="en" sz="1500" dirty="0"/>
              <a:t>(FI</a:t>
            </a:r>
            <a:r>
              <a:rPr lang="en" sz="1500" dirty="0" smtClean="0"/>
              <a:t>)</a:t>
            </a:r>
            <a:endParaRPr lang="it-IT" sz="1500" dirty="0" smtClean="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 dirty="0" err="1" smtClean="0"/>
              <a:t>Dip</a:t>
            </a:r>
            <a:r>
              <a:rPr lang="it-IT" sz="1500" dirty="0" smtClean="0"/>
              <a:t>. SBSC Radioterapia (FI)</a:t>
            </a:r>
            <a:endParaRPr sz="1500" dirty="0"/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 &amp; dataset</a:t>
            </a:r>
            <a:endParaRPr/>
          </a:p>
        </p:txBody>
      </p:sp>
      <p:pic>
        <p:nvPicPr>
          <p:cNvPr id="191" name="Shape 191" descr="Image result for irccs san martino genov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024" y="4409400"/>
            <a:ext cx="1863851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Image result for irccs stella mari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8873" y="4464720"/>
            <a:ext cx="2425871" cy="67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Image result for irccs gaslini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0646" y="4409400"/>
            <a:ext cx="1558753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Image result for eadc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4764" y="3701960"/>
            <a:ext cx="2675246" cy="7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Image result for adni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0000" y="4409398"/>
            <a:ext cx="1120450" cy="73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5271" y="4409398"/>
            <a:ext cx="919179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Image result for policlinico di bari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67086" y="3757275"/>
            <a:ext cx="864664" cy="7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Image result for irccs giovanni paolo ii logo"/>
          <p:cNvPicPr preferRelativeResize="0"/>
          <p:nvPr/>
        </p:nvPicPr>
        <p:blipFill rotWithShape="1">
          <a:blip r:embed="rId11">
            <a:alphaModFix/>
          </a:blip>
          <a:srcRect l="7356" t="16088" r="53300" b="14084"/>
          <a:stretch/>
        </p:blipFill>
        <p:spPr>
          <a:xfrm>
            <a:off x="800349" y="3785950"/>
            <a:ext cx="676601" cy="6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Image result for meyer firenze logo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00" y="4507925"/>
            <a:ext cx="1183050" cy="6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Image result for irccs sdn napoli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600" y="3768000"/>
            <a:ext cx="919175" cy="6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98950" y="3128430"/>
            <a:ext cx="1221500" cy="11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414679" y="3123360"/>
            <a:ext cx="3939452" cy="5702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648200" y="772350"/>
            <a:ext cx="4399800" cy="4312500"/>
          </a:xfrm>
          <a:prstGeom prst="rect">
            <a:avLst/>
          </a:prstGeom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152400" y="772350"/>
            <a:ext cx="4399800" cy="4312500"/>
          </a:xfrm>
          <a:prstGeom prst="rect">
            <a:avLst/>
          </a:prstGeom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Synergy with ARIANNA and RADIOMA 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45275" y="3414050"/>
            <a:ext cx="3994500" cy="1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INFN role in ARIANNA:</a:t>
            </a:r>
            <a:endParaRPr sz="1200"/>
          </a:p>
          <a:p>
            <a:pPr marL="457200" lvl="0" indent="-3048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an IT platform for </a:t>
            </a: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multicenter data analysis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of an on-demand analysis service of neuroimaging data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predictive models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925" y="805738"/>
            <a:ext cx="2393124" cy="9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762725" y="2049675"/>
            <a:ext cx="3272100" cy="28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Partners: Fondazione Pisa, Pisa University, AOUP, INFN</a:t>
            </a: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INFN role in RADIOMA: </a:t>
            </a:r>
            <a:endParaRPr sz="1200"/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Activity: Development of image processing algorithms to evaluate mammograms of breasts of different composition and thickness, acquired in different irradiation conditions.</a:t>
            </a: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Goal: Contribute to develop a new personalized </a:t>
            </a:r>
            <a:r>
              <a:rPr lang="en" sz="12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dose index</a:t>
            </a:r>
            <a:r>
              <a:rPr lang="en" sz="1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significant for each patient and each mammographic exam.</a:t>
            </a: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5599825" y="1510125"/>
            <a:ext cx="3797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2017-2020</a:t>
            </a:r>
            <a:endParaRPr>
              <a:solidFill>
                <a:srgbClr val="212121"/>
              </a:solidFill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Total budget: 500 kE </a:t>
            </a:r>
            <a:endParaRPr/>
          </a:p>
        </p:txBody>
      </p:sp>
      <p:pic>
        <p:nvPicPr>
          <p:cNvPr id="213" name="Shape 213" descr="Image result for arianna pis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860400"/>
            <a:ext cx="1896000" cy="11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7777" y="3813858"/>
            <a:ext cx="623550" cy="12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7776" y="2724175"/>
            <a:ext cx="623550" cy="117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57763" y="1658300"/>
            <a:ext cx="623550" cy="108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57763" y="747700"/>
            <a:ext cx="623550" cy="94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419850" y="782375"/>
            <a:ext cx="21522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mbiente di 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icerca 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nterdisciplinare per l'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nalisi di 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euroimmagini 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ell’</a:t>
            </a:r>
            <a:r>
              <a:rPr lang="en" sz="1200" b="1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2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utismo</a:t>
            </a:r>
            <a:endParaRPr sz="1200"/>
          </a:p>
        </p:txBody>
      </p:sp>
      <p:sp>
        <p:nvSpPr>
          <p:cNvPr id="219" name="Shape 219"/>
          <p:cNvSpPr txBox="1"/>
          <p:nvPr/>
        </p:nvSpPr>
        <p:spPr>
          <a:xfrm>
            <a:off x="2420400" y="1510125"/>
            <a:ext cx="3797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2016-2018</a:t>
            </a:r>
            <a:endParaRPr>
              <a:solidFill>
                <a:srgbClr val="212121"/>
              </a:solidFill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Total budget: 880 kE </a:t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5275" y="2236026"/>
            <a:ext cx="3742614" cy="12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57200" y="4711125"/>
            <a:ext cx="28911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B5394"/>
                </a:solidFill>
              </a:rPr>
              <a:t>http://arianna.pi.infn.it</a:t>
            </a:r>
            <a:endParaRPr b="1"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8637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1:  multi-site data standardization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03670" y="2229121"/>
            <a:ext cx="4468330" cy="2593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data gathered by different sites and/or acquisition systems carries local “fingerprint”, often to the detriment of the much more subtle information of interest.</a:t>
            </a:r>
            <a:endParaRPr sz="14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this problem is </a:t>
            </a:r>
            <a:r>
              <a:rPr lang="en" sz="1400" dirty="0" smtClean="0"/>
              <a:t>akin</a:t>
            </a:r>
            <a:r>
              <a:rPr lang="it-IT" sz="1400" dirty="0" smtClean="0"/>
              <a:t> </a:t>
            </a:r>
            <a:r>
              <a:rPr lang="en" sz="1400" dirty="0" smtClean="0"/>
              <a:t>to </a:t>
            </a:r>
            <a:r>
              <a:rPr lang="en" sz="1400" dirty="0"/>
              <a:t>the management </a:t>
            </a:r>
            <a:r>
              <a:rPr lang="it-IT" sz="1400" dirty="0" smtClean="0"/>
              <a:t> </a:t>
            </a:r>
            <a:r>
              <a:rPr lang="en" sz="1400" dirty="0" smtClean="0"/>
              <a:t>of</a:t>
            </a:r>
            <a:r>
              <a:rPr lang="it-IT" sz="1400" dirty="0" smtClean="0"/>
              <a:t> </a:t>
            </a:r>
            <a:r>
              <a:rPr lang="en" sz="1400" b="1" dirty="0" smtClean="0"/>
              <a:t>systematic </a:t>
            </a:r>
            <a:r>
              <a:rPr lang="en" sz="1400" b="1" dirty="0"/>
              <a:t>errors</a:t>
            </a:r>
            <a:endParaRPr sz="1400"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typical application cases: MRI, RX, PET, NPSY tests</a:t>
            </a:r>
            <a:endParaRPr sz="1400" b="1" dirty="0"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r="26680" b="49466"/>
          <a:stretch/>
        </p:blipFill>
        <p:spPr>
          <a:xfrm>
            <a:off x="5533375" y="2099519"/>
            <a:ext cx="3610624" cy="29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833" y="1989963"/>
            <a:ext cx="690625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4572000" y="2759798"/>
            <a:ext cx="969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Autism Brain Imaging Data Exchange </a:t>
            </a:r>
            <a:endParaRPr sz="1000" dirty="0"/>
          </a:p>
        </p:txBody>
      </p:sp>
      <p:sp>
        <p:nvSpPr>
          <p:cNvPr id="2" name="Rectangle 1"/>
          <p:cNvSpPr/>
          <p:nvPr/>
        </p:nvSpPr>
        <p:spPr>
          <a:xfrm>
            <a:off x="201063" y="761487"/>
            <a:ext cx="87418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AIM1 is focused of data harmonization problems, and includes the development, optimization and implementation of algorithms (including ML- and DL-based ones) devoted to the management of the systematic errors introduced by different acquisition machine (e.g. MR scanner, RX tubes, etc.) in multicenter studies. Case studies include a large data samples of  multicenter structural and functional MRI data, and and a multicenter data sample of breast mammographic screening images.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1550</Words>
  <Application>Microsoft Macintosh PowerPoint</Application>
  <PresentationFormat>On-screen Show (16:9)</PresentationFormat>
  <Paragraphs>240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Verdana</vt:lpstr>
      <vt:lpstr>Simple Light</vt:lpstr>
      <vt:lpstr>Artificial  Intelligence in Medicine</vt:lpstr>
      <vt:lpstr>AIM in short</vt:lpstr>
      <vt:lpstr>background</vt:lpstr>
      <vt:lpstr>Synergy with external funds</vt:lpstr>
      <vt:lpstr>sharing the expertise</vt:lpstr>
      <vt:lpstr>AIM flowchart</vt:lpstr>
      <vt:lpstr>partners &amp; dataset</vt:lpstr>
      <vt:lpstr>Synergy with ARIANNA and RADIOMA </vt:lpstr>
      <vt:lpstr>AIM 1:  multi-site data standardization</vt:lpstr>
      <vt:lpstr>Specific task in AIM 1 (PI-GE-CA): MRI multisite analysis</vt:lpstr>
      <vt:lpstr>Specific task in AIM 1 (PI-CA): standardized mammography </vt:lpstr>
      <vt:lpstr>Specific task in AIM 1 (PI-CA): standardized mammography </vt:lpstr>
      <vt:lpstr>AIM 2: predictive diagnosis/outcome (PI-GE?-FI)</vt:lpstr>
      <vt:lpstr>AIM 2: predictive diagnosis/outcome (PI-FI)</vt:lpstr>
      <vt:lpstr>AIM 2: predictive diagnosis/outcome (PI-GE?-FI)</vt:lpstr>
      <vt:lpstr>AIM 2: predictive diagnosis/outcome (PI-GE-FI)</vt:lpstr>
      <vt:lpstr>people &amp; facilities  </vt:lpstr>
      <vt:lpstr>Budget (preliminary)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 Intelligence in Medicine</dc:title>
  <dc:creator>Stefania</dc:creator>
  <cp:lastModifiedBy>Cinzia Talamonti</cp:lastModifiedBy>
  <cp:revision>20</cp:revision>
  <dcterms:modified xsi:type="dcterms:W3CDTF">2018-07-10T07:49:57Z</dcterms:modified>
</cp:coreProperties>
</file>