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4" r:id="rId3"/>
    <p:sldId id="290" r:id="rId4"/>
    <p:sldId id="275" r:id="rId5"/>
    <p:sldId id="276" r:id="rId6"/>
    <p:sldId id="274" r:id="rId7"/>
    <p:sldId id="266" r:id="rId8"/>
    <p:sldId id="260" r:id="rId9"/>
    <p:sldId id="263" r:id="rId10"/>
    <p:sldId id="272" r:id="rId11"/>
    <p:sldId id="262" r:id="rId12"/>
    <p:sldId id="258" r:id="rId13"/>
    <p:sldId id="261" r:id="rId14"/>
    <p:sldId id="265" r:id="rId15"/>
    <p:sldId id="267" r:id="rId16"/>
    <p:sldId id="268" r:id="rId17"/>
    <p:sldId id="287" r:id="rId18"/>
    <p:sldId id="283" r:id="rId19"/>
    <p:sldId id="284" r:id="rId20"/>
    <p:sldId id="285" r:id="rId21"/>
    <p:sldId id="286" r:id="rId22"/>
    <p:sldId id="288" r:id="rId23"/>
    <p:sldId id="289" r:id="rId24"/>
    <p:sldId id="291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a\Documents\MATLAB\Matlab_programs\perovskiti\CsPbBr_X6MV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Vbias</a:t>
            </a:r>
            <a:r>
              <a:rPr lang="it-IT" dirty="0"/>
              <a:t> = 5Volt; Dose rate = 400Mu/</a:t>
            </a:r>
            <a:r>
              <a:rPr lang="it-IT" dirty="0" err="1"/>
              <a:t>min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CsPbBr_X6MV_1!$A$40:$A$490</c:f>
              <c:numCache>
                <c:formatCode>0.00E+00</c:formatCode>
                <c:ptCount val="451"/>
                <c:pt idx="0">
                  <c:v>7.66</c:v>
                </c:pt>
                <c:pt idx="1">
                  <c:v>7.85</c:v>
                </c:pt>
                <c:pt idx="2">
                  <c:v>8.0399999999999991</c:v>
                </c:pt>
                <c:pt idx="3">
                  <c:v>8.1999999999999993</c:v>
                </c:pt>
                <c:pt idx="4">
                  <c:v>8.39</c:v>
                </c:pt>
                <c:pt idx="5">
                  <c:v>8.6</c:v>
                </c:pt>
                <c:pt idx="6">
                  <c:v>8.83</c:v>
                </c:pt>
                <c:pt idx="7">
                  <c:v>9.0399999999999991</c:v>
                </c:pt>
                <c:pt idx="8">
                  <c:v>9.23</c:v>
                </c:pt>
                <c:pt idx="9">
                  <c:v>9.43</c:v>
                </c:pt>
                <c:pt idx="10">
                  <c:v>9.65</c:v>
                </c:pt>
                <c:pt idx="11">
                  <c:v>9.86</c:v>
                </c:pt>
                <c:pt idx="12">
                  <c:v>10.1</c:v>
                </c:pt>
                <c:pt idx="13">
                  <c:v>10.199999999999999</c:v>
                </c:pt>
                <c:pt idx="14">
                  <c:v>10.4</c:v>
                </c:pt>
                <c:pt idx="15">
                  <c:v>10.6</c:v>
                </c:pt>
                <c:pt idx="16">
                  <c:v>10.8</c:v>
                </c:pt>
                <c:pt idx="17">
                  <c:v>11</c:v>
                </c:pt>
                <c:pt idx="18">
                  <c:v>11.2</c:v>
                </c:pt>
                <c:pt idx="19">
                  <c:v>11.4</c:v>
                </c:pt>
                <c:pt idx="20">
                  <c:v>11.6</c:v>
                </c:pt>
                <c:pt idx="21">
                  <c:v>11.8</c:v>
                </c:pt>
                <c:pt idx="22">
                  <c:v>12</c:v>
                </c:pt>
                <c:pt idx="23">
                  <c:v>12.2</c:v>
                </c:pt>
                <c:pt idx="24">
                  <c:v>12.4</c:v>
                </c:pt>
                <c:pt idx="25">
                  <c:v>12.6</c:v>
                </c:pt>
                <c:pt idx="26">
                  <c:v>12.8</c:v>
                </c:pt>
                <c:pt idx="27">
                  <c:v>13</c:v>
                </c:pt>
                <c:pt idx="28">
                  <c:v>13.2</c:v>
                </c:pt>
                <c:pt idx="29">
                  <c:v>13.4</c:v>
                </c:pt>
                <c:pt idx="30">
                  <c:v>13.6</c:v>
                </c:pt>
                <c:pt idx="31">
                  <c:v>13.8</c:v>
                </c:pt>
                <c:pt idx="32">
                  <c:v>14</c:v>
                </c:pt>
                <c:pt idx="33">
                  <c:v>14.2</c:v>
                </c:pt>
                <c:pt idx="34">
                  <c:v>14.4</c:v>
                </c:pt>
                <c:pt idx="35">
                  <c:v>14.5</c:v>
                </c:pt>
                <c:pt idx="36">
                  <c:v>14.7</c:v>
                </c:pt>
                <c:pt idx="37">
                  <c:v>14.9</c:v>
                </c:pt>
                <c:pt idx="38">
                  <c:v>15.1</c:v>
                </c:pt>
                <c:pt idx="39">
                  <c:v>15.3</c:v>
                </c:pt>
                <c:pt idx="40">
                  <c:v>15.5</c:v>
                </c:pt>
                <c:pt idx="41">
                  <c:v>15.6</c:v>
                </c:pt>
                <c:pt idx="42">
                  <c:v>15.9</c:v>
                </c:pt>
                <c:pt idx="43">
                  <c:v>16.100000000000001</c:v>
                </c:pt>
                <c:pt idx="44">
                  <c:v>16.2</c:v>
                </c:pt>
                <c:pt idx="45">
                  <c:v>16.399999999999999</c:v>
                </c:pt>
                <c:pt idx="46">
                  <c:v>16.600000000000001</c:v>
                </c:pt>
                <c:pt idx="47">
                  <c:v>16.8</c:v>
                </c:pt>
                <c:pt idx="48">
                  <c:v>17</c:v>
                </c:pt>
                <c:pt idx="49">
                  <c:v>17.2</c:v>
                </c:pt>
                <c:pt idx="50">
                  <c:v>17.399999999999999</c:v>
                </c:pt>
                <c:pt idx="51">
                  <c:v>17.600000000000001</c:v>
                </c:pt>
                <c:pt idx="52">
                  <c:v>17.8</c:v>
                </c:pt>
                <c:pt idx="53">
                  <c:v>18</c:v>
                </c:pt>
                <c:pt idx="54">
                  <c:v>18.2</c:v>
                </c:pt>
                <c:pt idx="55">
                  <c:v>18.399999999999999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19</c:v>
                </c:pt>
                <c:pt idx="59">
                  <c:v>19.2</c:v>
                </c:pt>
                <c:pt idx="60">
                  <c:v>19.399999999999999</c:v>
                </c:pt>
                <c:pt idx="61">
                  <c:v>19.600000000000001</c:v>
                </c:pt>
                <c:pt idx="62">
                  <c:v>19.8</c:v>
                </c:pt>
                <c:pt idx="63">
                  <c:v>20</c:v>
                </c:pt>
                <c:pt idx="64">
                  <c:v>20.2</c:v>
                </c:pt>
                <c:pt idx="65">
                  <c:v>20.3</c:v>
                </c:pt>
                <c:pt idx="66">
                  <c:v>20.5</c:v>
                </c:pt>
                <c:pt idx="67">
                  <c:v>20.8</c:v>
                </c:pt>
                <c:pt idx="68">
                  <c:v>21</c:v>
                </c:pt>
                <c:pt idx="69">
                  <c:v>21.2</c:v>
                </c:pt>
                <c:pt idx="70">
                  <c:v>21.4</c:v>
                </c:pt>
                <c:pt idx="71">
                  <c:v>21.5</c:v>
                </c:pt>
                <c:pt idx="72">
                  <c:v>21.7</c:v>
                </c:pt>
                <c:pt idx="73">
                  <c:v>21.9</c:v>
                </c:pt>
                <c:pt idx="74">
                  <c:v>22.1</c:v>
                </c:pt>
                <c:pt idx="75">
                  <c:v>22.3</c:v>
                </c:pt>
                <c:pt idx="76">
                  <c:v>22.5</c:v>
                </c:pt>
                <c:pt idx="77">
                  <c:v>22.7</c:v>
                </c:pt>
                <c:pt idx="78">
                  <c:v>22.9</c:v>
                </c:pt>
                <c:pt idx="79">
                  <c:v>23.1</c:v>
                </c:pt>
                <c:pt idx="80">
                  <c:v>23.3</c:v>
                </c:pt>
                <c:pt idx="81">
                  <c:v>23.5</c:v>
                </c:pt>
                <c:pt idx="82">
                  <c:v>23.7</c:v>
                </c:pt>
                <c:pt idx="83">
                  <c:v>23.9</c:v>
                </c:pt>
                <c:pt idx="84">
                  <c:v>24.1</c:v>
                </c:pt>
                <c:pt idx="85">
                  <c:v>24.3</c:v>
                </c:pt>
                <c:pt idx="86">
                  <c:v>24.5</c:v>
                </c:pt>
                <c:pt idx="87">
                  <c:v>24.7</c:v>
                </c:pt>
                <c:pt idx="88">
                  <c:v>24.9</c:v>
                </c:pt>
                <c:pt idx="89">
                  <c:v>25.1</c:v>
                </c:pt>
                <c:pt idx="90">
                  <c:v>25.3</c:v>
                </c:pt>
                <c:pt idx="91">
                  <c:v>25.5</c:v>
                </c:pt>
                <c:pt idx="92">
                  <c:v>25.7</c:v>
                </c:pt>
                <c:pt idx="93">
                  <c:v>25.9</c:v>
                </c:pt>
                <c:pt idx="94">
                  <c:v>26.1</c:v>
                </c:pt>
                <c:pt idx="95">
                  <c:v>26.2</c:v>
                </c:pt>
                <c:pt idx="96">
                  <c:v>26.4</c:v>
                </c:pt>
                <c:pt idx="97">
                  <c:v>26.7</c:v>
                </c:pt>
                <c:pt idx="98">
                  <c:v>26.9</c:v>
                </c:pt>
                <c:pt idx="99">
                  <c:v>27.1</c:v>
                </c:pt>
                <c:pt idx="100">
                  <c:v>27.2</c:v>
                </c:pt>
                <c:pt idx="101">
                  <c:v>27.4</c:v>
                </c:pt>
                <c:pt idx="102">
                  <c:v>27.6</c:v>
                </c:pt>
                <c:pt idx="103">
                  <c:v>27.8</c:v>
                </c:pt>
                <c:pt idx="104">
                  <c:v>28</c:v>
                </c:pt>
                <c:pt idx="105">
                  <c:v>28.2</c:v>
                </c:pt>
                <c:pt idx="106">
                  <c:v>28.4</c:v>
                </c:pt>
                <c:pt idx="107">
                  <c:v>28.6</c:v>
                </c:pt>
                <c:pt idx="108">
                  <c:v>28.8</c:v>
                </c:pt>
                <c:pt idx="109">
                  <c:v>29</c:v>
                </c:pt>
                <c:pt idx="110">
                  <c:v>29.2</c:v>
                </c:pt>
                <c:pt idx="111">
                  <c:v>29.4</c:v>
                </c:pt>
                <c:pt idx="112">
                  <c:v>29.6</c:v>
                </c:pt>
                <c:pt idx="113">
                  <c:v>29.8</c:v>
                </c:pt>
                <c:pt idx="114">
                  <c:v>30</c:v>
                </c:pt>
                <c:pt idx="115">
                  <c:v>30.2</c:v>
                </c:pt>
                <c:pt idx="116">
                  <c:v>30.4</c:v>
                </c:pt>
                <c:pt idx="117">
                  <c:v>30.6</c:v>
                </c:pt>
                <c:pt idx="118">
                  <c:v>30.8</c:v>
                </c:pt>
                <c:pt idx="119">
                  <c:v>31</c:v>
                </c:pt>
                <c:pt idx="120">
                  <c:v>31.2</c:v>
                </c:pt>
                <c:pt idx="121">
                  <c:v>31.4</c:v>
                </c:pt>
                <c:pt idx="122">
                  <c:v>31.6</c:v>
                </c:pt>
                <c:pt idx="123">
                  <c:v>31.8</c:v>
                </c:pt>
                <c:pt idx="124">
                  <c:v>32</c:v>
                </c:pt>
                <c:pt idx="125">
                  <c:v>32.200000000000003</c:v>
                </c:pt>
                <c:pt idx="126">
                  <c:v>32.4</c:v>
                </c:pt>
                <c:pt idx="127">
                  <c:v>32.6</c:v>
                </c:pt>
                <c:pt idx="128">
                  <c:v>32.799999999999997</c:v>
                </c:pt>
                <c:pt idx="129">
                  <c:v>33</c:v>
                </c:pt>
                <c:pt idx="130">
                  <c:v>33.200000000000003</c:v>
                </c:pt>
                <c:pt idx="131">
                  <c:v>33.4</c:v>
                </c:pt>
                <c:pt idx="132">
                  <c:v>33.5</c:v>
                </c:pt>
                <c:pt idx="133">
                  <c:v>33.700000000000003</c:v>
                </c:pt>
                <c:pt idx="134">
                  <c:v>33.9</c:v>
                </c:pt>
                <c:pt idx="135">
                  <c:v>34.1</c:v>
                </c:pt>
                <c:pt idx="136">
                  <c:v>34.299999999999997</c:v>
                </c:pt>
                <c:pt idx="137">
                  <c:v>34.5</c:v>
                </c:pt>
                <c:pt idx="138">
                  <c:v>34.700000000000003</c:v>
                </c:pt>
                <c:pt idx="139">
                  <c:v>34.9</c:v>
                </c:pt>
                <c:pt idx="140">
                  <c:v>35.1</c:v>
                </c:pt>
                <c:pt idx="141">
                  <c:v>35.200000000000003</c:v>
                </c:pt>
                <c:pt idx="142">
                  <c:v>35.4</c:v>
                </c:pt>
                <c:pt idx="143">
                  <c:v>35.6</c:v>
                </c:pt>
                <c:pt idx="144">
                  <c:v>35.799999999999997</c:v>
                </c:pt>
                <c:pt idx="145">
                  <c:v>36</c:v>
                </c:pt>
                <c:pt idx="146">
                  <c:v>36.200000000000003</c:v>
                </c:pt>
                <c:pt idx="147">
                  <c:v>36.4</c:v>
                </c:pt>
                <c:pt idx="148">
                  <c:v>36.6</c:v>
                </c:pt>
                <c:pt idx="149">
                  <c:v>36.799999999999997</c:v>
                </c:pt>
                <c:pt idx="150">
                  <c:v>37</c:v>
                </c:pt>
                <c:pt idx="151">
                  <c:v>37.200000000000003</c:v>
                </c:pt>
                <c:pt idx="152">
                  <c:v>37.4</c:v>
                </c:pt>
                <c:pt idx="153">
                  <c:v>37.6</c:v>
                </c:pt>
                <c:pt idx="154">
                  <c:v>37.799999999999997</c:v>
                </c:pt>
                <c:pt idx="155">
                  <c:v>38</c:v>
                </c:pt>
                <c:pt idx="156">
                  <c:v>38.200000000000003</c:v>
                </c:pt>
                <c:pt idx="157">
                  <c:v>38.4</c:v>
                </c:pt>
                <c:pt idx="158">
                  <c:v>38.6</c:v>
                </c:pt>
                <c:pt idx="159">
                  <c:v>38.700000000000003</c:v>
                </c:pt>
                <c:pt idx="160">
                  <c:v>38.9</c:v>
                </c:pt>
                <c:pt idx="161">
                  <c:v>39.1</c:v>
                </c:pt>
                <c:pt idx="162">
                  <c:v>39.299999999999997</c:v>
                </c:pt>
                <c:pt idx="163">
                  <c:v>39.5</c:v>
                </c:pt>
                <c:pt idx="164">
                  <c:v>39.700000000000003</c:v>
                </c:pt>
                <c:pt idx="165">
                  <c:v>39.9</c:v>
                </c:pt>
                <c:pt idx="166">
                  <c:v>40.1</c:v>
                </c:pt>
                <c:pt idx="167">
                  <c:v>40.200000000000003</c:v>
                </c:pt>
                <c:pt idx="168">
                  <c:v>40.4</c:v>
                </c:pt>
                <c:pt idx="169">
                  <c:v>40.6</c:v>
                </c:pt>
                <c:pt idx="170">
                  <c:v>40.799999999999997</c:v>
                </c:pt>
                <c:pt idx="171">
                  <c:v>41</c:v>
                </c:pt>
                <c:pt idx="172">
                  <c:v>41.2</c:v>
                </c:pt>
                <c:pt idx="173">
                  <c:v>41.4</c:v>
                </c:pt>
                <c:pt idx="174">
                  <c:v>41.6</c:v>
                </c:pt>
                <c:pt idx="175">
                  <c:v>41.8</c:v>
                </c:pt>
                <c:pt idx="176">
                  <c:v>42</c:v>
                </c:pt>
                <c:pt idx="177">
                  <c:v>42.2</c:v>
                </c:pt>
                <c:pt idx="178">
                  <c:v>42.4</c:v>
                </c:pt>
                <c:pt idx="179">
                  <c:v>42.5</c:v>
                </c:pt>
                <c:pt idx="180">
                  <c:v>42.7</c:v>
                </c:pt>
                <c:pt idx="181">
                  <c:v>42.9</c:v>
                </c:pt>
                <c:pt idx="182">
                  <c:v>43.1</c:v>
                </c:pt>
                <c:pt idx="183">
                  <c:v>43.3</c:v>
                </c:pt>
                <c:pt idx="184">
                  <c:v>43.5</c:v>
                </c:pt>
                <c:pt idx="185">
                  <c:v>43.7</c:v>
                </c:pt>
                <c:pt idx="186">
                  <c:v>43.9</c:v>
                </c:pt>
                <c:pt idx="187">
                  <c:v>44.1</c:v>
                </c:pt>
                <c:pt idx="188">
                  <c:v>44.3</c:v>
                </c:pt>
                <c:pt idx="189">
                  <c:v>44.5</c:v>
                </c:pt>
                <c:pt idx="190">
                  <c:v>44.7</c:v>
                </c:pt>
                <c:pt idx="191">
                  <c:v>44.9</c:v>
                </c:pt>
                <c:pt idx="192">
                  <c:v>45.1</c:v>
                </c:pt>
                <c:pt idx="193">
                  <c:v>45.3</c:v>
                </c:pt>
                <c:pt idx="194">
                  <c:v>45.4</c:v>
                </c:pt>
                <c:pt idx="195">
                  <c:v>45.6</c:v>
                </c:pt>
                <c:pt idx="196">
                  <c:v>45.8</c:v>
                </c:pt>
                <c:pt idx="197">
                  <c:v>46</c:v>
                </c:pt>
                <c:pt idx="198">
                  <c:v>46.1</c:v>
                </c:pt>
                <c:pt idx="199">
                  <c:v>46.4</c:v>
                </c:pt>
                <c:pt idx="200">
                  <c:v>46.5</c:v>
                </c:pt>
                <c:pt idx="201">
                  <c:v>46.7</c:v>
                </c:pt>
                <c:pt idx="202">
                  <c:v>46.9</c:v>
                </c:pt>
                <c:pt idx="203">
                  <c:v>47.1</c:v>
                </c:pt>
                <c:pt idx="204">
                  <c:v>47.3</c:v>
                </c:pt>
                <c:pt idx="205">
                  <c:v>47.5</c:v>
                </c:pt>
                <c:pt idx="206">
                  <c:v>47.7</c:v>
                </c:pt>
                <c:pt idx="207">
                  <c:v>47.9</c:v>
                </c:pt>
                <c:pt idx="208">
                  <c:v>48.1</c:v>
                </c:pt>
                <c:pt idx="209">
                  <c:v>48.3</c:v>
                </c:pt>
                <c:pt idx="210">
                  <c:v>48.5</c:v>
                </c:pt>
                <c:pt idx="211">
                  <c:v>48.7</c:v>
                </c:pt>
                <c:pt idx="212">
                  <c:v>48.9</c:v>
                </c:pt>
                <c:pt idx="213">
                  <c:v>49.1</c:v>
                </c:pt>
                <c:pt idx="214">
                  <c:v>49.2</c:v>
                </c:pt>
                <c:pt idx="215">
                  <c:v>49.4</c:v>
                </c:pt>
                <c:pt idx="216">
                  <c:v>49.6</c:v>
                </c:pt>
                <c:pt idx="217">
                  <c:v>49.8</c:v>
                </c:pt>
                <c:pt idx="218">
                  <c:v>50</c:v>
                </c:pt>
                <c:pt idx="219">
                  <c:v>50.2</c:v>
                </c:pt>
                <c:pt idx="220">
                  <c:v>50.4</c:v>
                </c:pt>
                <c:pt idx="221">
                  <c:v>50.6</c:v>
                </c:pt>
                <c:pt idx="222">
                  <c:v>50.8</c:v>
                </c:pt>
                <c:pt idx="223">
                  <c:v>51</c:v>
                </c:pt>
                <c:pt idx="224">
                  <c:v>51.2</c:v>
                </c:pt>
                <c:pt idx="225">
                  <c:v>51.4</c:v>
                </c:pt>
                <c:pt idx="226">
                  <c:v>51.6</c:v>
                </c:pt>
                <c:pt idx="227">
                  <c:v>51.8</c:v>
                </c:pt>
                <c:pt idx="228">
                  <c:v>52</c:v>
                </c:pt>
                <c:pt idx="229">
                  <c:v>52.2</c:v>
                </c:pt>
                <c:pt idx="230">
                  <c:v>52.4</c:v>
                </c:pt>
                <c:pt idx="231">
                  <c:v>52.6</c:v>
                </c:pt>
                <c:pt idx="232">
                  <c:v>52.8</c:v>
                </c:pt>
                <c:pt idx="233">
                  <c:v>53</c:v>
                </c:pt>
                <c:pt idx="234">
                  <c:v>53.2</c:v>
                </c:pt>
                <c:pt idx="235">
                  <c:v>53.4</c:v>
                </c:pt>
                <c:pt idx="236">
                  <c:v>53.6</c:v>
                </c:pt>
                <c:pt idx="237">
                  <c:v>53.8</c:v>
                </c:pt>
                <c:pt idx="238">
                  <c:v>54</c:v>
                </c:pt>
                <c:pt idx="239">
                  <c:v>54.2</c:v>
                </c:pt>
                <c:pt idx="240">
                  <c:v>54.4</c:v>
                </c:pt>
                <c:pt idx="241">
                  <c:v>54.5</c:v>
                </c:pt>
                <c:pt idx="242">
                  <c:v>54.7</c:v>
                </c:pt>
                <c:pt idx="243">
                  <c:v>54.9</c:v>
                </c:pt>
                <c:pt idx="244">
                  <c:v>55.1</c:v>
                </c:pt>
                <c:pt idx="245">
                  <c:v>55.3</c:v>
                </c:pt>
                <c:pt idx="246">
                  <c:v>55.5</c:v>
                </c:pt>
                <c:pt idx="247">
                  <c:v>55.7</c:v>
                </c:pt>
                <c:pt idx="248">
                  <c:v>55.9</c:v>
                </c:pt>
                <c:pt idx="249">
                  <c:v>56.1</c:v>
                </c:pt>
                <c:pt idx="250">
                  <c:v>56.3</c:v>
                </c:pt>
                <c:pt idx="251">
                  <c:v>56.5</c:v>
                </c:pt>
                <c:pt idx="252">
                  <c:v>56.7</c:v>
                </c:pt>
                <c:pt idx="253">
                  <c:v>56.9</c:v>
                </c:pt>
                <c:pt idx="254">
                  <c:v>57.1</c:v>
                </c:pt>
                <c:pt idx="255">
                  <c:v>57.3</c:v>
                </c:pt>
                <c:pt idx="256">
                  <c:v>57.5</c:v>
                </c:pt>
                <c:pt idx="257">
                  <c:v>57.7</c:v>
                </c:pt>
                <c:pt idx="258">
                  <c:v>57.9</c:v>
                </c:pt>
                <c:pt idx="259">
                  <c:v>58.1</c:v>
                </c:pt>
                <c:pt idx="260">
                  <c:v>58.3</c:v>
                </c:pt>
                <c:pt idx="261">
                  <c:v>58.5</c:v>
                </c:pt>
                <c:pt idx="262">
                  <c:v>58.7</c:v>
                </c:pt>
                <c:pt idx="263">
                  <c:v>58.9</c:v>
                </c:pt>
                <c:pt idx="264">
                  <c:v>59.1</c:v>
                </c:pt>
                <c:pt idx="265">
                  <c:v>59.3</c:v>
                </c:pt>
                <c:pt idx="266">
                  <c:v>59.5</c:v>
                </c:pt>
                <c:pt idx="267">
                  <c:v>59.7</c:v>
                </c:pt>
                <c:pt idx="268">
                  <c:v>59.9</c:v>
                </c:pt>
                <c:pt idx="269">
                  <c:v>60</c:v>
                </c:pt>
                <c:pt idx="270">
                  <c:v>60.2</c:v>
                </c:pt>
                <c:pt idx="271">
                  <c:v>60.4</c:v>
                </c:pt>
                <c:pt idx="272">
                  <c:v>60.6</c:v>
                </c:pt>
                <c:pt idx="273">
                  <c:v>60.8</c:v>
                </c:pt>
                <c:pt idx="274">
                  <c:v>61</c:v>
                </c:pt>
                <c:pt idx="275">
                  <c:v>61.2</c:v>
                </c:pt>
                <c:pt idx="276">
                  <c:v>61.4</c:v>
                </c:pt>
                <c:pt idx="277">
                  <c:v>61.6</c:v>
                </c:pt>
                <c:pt idx="278">
                  <c:v>61.8</c:v>
                </c:pt>
                <c:pt idx="279">
                  <c:v>62</c:v>
                </c:pt>
                <c:pt idx="280">
                  <c:v>62.2</c:v>
                </c:pt>
                <c:pt idx="281">
                  <c:v>62.4</c:v>
                </c:pt>
                <c:pt idx="282">
                  <c:v>62.6</c:v>
                </c:pt>
                <c:pt idx="283">
                  <c:v>62.8</c:v>
                </c:pt>
                <c:pt idx="284">
                  <c:v>63</c:v>
                </c:pt>
                <c:pt idx="285">
                  <c:v>63.2</c:v>
                </c:pt>
                <c:pt idx="286">
                  <c:v>63.4</c:v>
                </c:pt>
                <c:pt idx="287">
                  <c:v>63.6</c:v>
                </c:pt>
                <c:pt idx="288">
                  <c:v>63.8</c:v>
                </c:pt>
                <c:pt idx="289">
                  <c:v>64</c:v>
                </c:pt>
                <c:pt idx="290">
                  <c:v>64.2</c:v>
                </c:pt>
                <c:pt idx="291">
                  <c:v>64.400000000000006</c:v>
                </c:pt>
                <c:pt idx="292">
                  <c:v>64.599999999999994</c:v>
                </c:pt>
                <c:pt idx="293">
                  <c:v>64.8</c:v>
                </c:pt>
                <c:pt idx="294">
                  <c:v>65</c:v>
                </c:pt>
                <c:pt idx="295">
                  <c:v>65.2</c:v>
                </c:pt>
                <c:pt idx="296">
                  <c:v>65.400000000000006</c:v>
                </c:pt>
                <c:pt idx="297">
                  <c:v>65.599999999999994</c:v>
                </c:pt>
                <c:pt idx="298">
                  <c:v>65.8</c:v>
                </c:pt>
                <c:pt idx="299">
                  <c:v>66</c:v>
                </c:pt>
                <c:pt idx="300">
                  <c:v>66.2</c:v>
                </c:pt>
                <c:pt idx="301">
                  <c:v>66.400000000000006</c:v>
                </c:pt>
                <c:pt idx="302">
                  <c:v>66.599999999999994</c:v>
                </c:pt>
                <c:pt idx="303">
                  <c:v>66.8</c:v>
                </c:pt>
                <c:pt idx="304">
                  <c:v>67</c:v>
                </c:pt>
                <c:pt idx="305">
                  <c:v>67.2</c:v>
                </c:pt>
                <c:pt idx="306">
                  <c:v>67.400000000000006</c:v>
                </c:pt>
                <c:pt idx="307">
                  <c:v>67.599999999999994</c:v>
                </c:pt>
                <c:pt idx="308">
                  <c:v>67.8</c:v>
                </c:pt>
                <c:pt idx="309">
                  <c:v>68</c:v>
                </c:pt>
                <c:pt idx="310">
                  <c:v>68.2</c:v>
                </c:pt>
                <c:pt idx="311">
                  <c:v>68.3</c:v>
                </c:pt>
                <c:pt idx="312">
                  <c:v>68.5</c:v>
                </c:pt>
                <c:pt idx="313">
                  <c:v>68.7</c:v>
                </c:pt>
                <c:pt idx="314">
                  <c:v>68.900000000000006</c:v>
                </c:pt>
                <c:pt idx="315">
                  <c:v>69.099999999999994</c:v>
                </c:pt>
                <c:pt idx="316">
                  <c:v>69.3</c:v>
                </c:pt>
                <c:pt idx="317">
                  <c:v>69.5</c:v>
                </c:pt>
                <c:pt idx="318">
                  <c:v>69.7</c:v>
                </c:pt>
                <c:pt idx="319">
                  <c:v>69.900000000000006</c:v>
                </c:pt>
                <c:pt idx="320">
                  <c:v>70.099999999999994</c:v>
                </c:pt>
                <c:pt idx="321">
                  <c:v>70.3</c:v>
                </c:pt>
                <c:pt idx="322">
                  <c:v>70.5</c:v>
                </c:pt>
                <c:pt idx="323">
                  <c:v>70.7</c:v>
                </c:pt>
                <c:pt idx="324">
                  <c:v>70.900000000000006</c:v>
                </c:pt>
                <c:pt idx="325">
                  <c:v>71.099999999999994</c:v>
                </c:pt>
                <c:pt idx="326">
                  <c:v>71.3</c:v>
                </c:pt>
                <c:pt idx="327">
                  <c:v>71.5</c:v>
                </c:pt>
                <c:pt idx="328">
                  <c:v>71.7</c:v>
                </c:pt>
                <c:pt idx="329">
                  <c:v>71.900000000000006</c:v>
                </c:pt>
                <c:pt idx="330">
                  <c:v>72.099999999999994</c:v>
                </c:pt>
                <c:pt idx="331">
                  <c:v>72.3</c:v>
                </c:pt>
                <c:pt idx="332">
                  <c:v>72.5</c:v>
                </c:pt>
                <c:pt idx="333">
                  <c:v>72.7</c:v>
                </c:pt>
                <c:pt idx="334">
                  <c:v>72.900000000000006</c:v>
                </c:pt>
                <c:pt idx="335">
                  <c:v>73.099999999999994</c:v>
                </c:pt>
                <c:pt idx="336">
                  <c:v>73.3</c:v>
                </c:pt>
                <c:pt idx="337">
                  <c:v>73.5</c:v>
                </c:pt>
                <c:pt idx="338">
                  <c:v>73.7</c:v>
                </c:pt>
                <c:pt idx="339">
                  <c:v>73.900000000000006</c:v>
                </c:pt>
                <c:pt idx="340">
                  <c:v>74.099999999999994</c:v>
                </c:pt>
                <c:pt idx="341">
                  <c:v>74.3</c:v>
                </c:pt>
                <c:pt idx="342">
                  <c:v>74.5</c:v>
                </c:pt>
                <c:pt idx="343">
                  <c:v>74.7</c:v>
                </c:pt>
                <c:pt idx="344">
                  <c:v>74.900000000000006</c:v>
                </c:pt>
                <c:pt idx="345">
                  <c:v>75.099999999999994</c:v>
                </c:pt>
                <c:pt idx="346">
                  <c:v>75.3</c:v>
                </c:pt>
                <c:pt idx="347">
                  <c:v>75.5</c:v>
                </c:pt>
                <c:pt idx="348">
                  <c:v>75.599999999999994</c:v>
                </c:pt>
                <c:pt idx="349">
                  <c:v>75.900000000000006</c:v>
                </c:pt>
                <c:pt idx="350">
                  <c:v>76.099999999999994</c:v>
                </c:pt>
                <c:pt idx="351">
                  <c:v>76.3</c:v>
                </c:pt>
                <c:pt idx="352">
                  <c:v>76.5</c:v>
                </c:pt>
                <c:pt idx="353">
                  <c:v>76.7</c:v>
                </c:pt>
                <c:pt idx="354">
                  <c:v>76.8</c:v>
                </c:pt>
                <c:pt idx="355">
                  <c:v>77</c:v>
                </c:pt>
                <c:pt idx="356">
                  <c:v>77.2</c:v>
                </c:pt>
                <c:pt idx="357">
                  <c:v>77.400000000000006</c:v>
                </c:pt>
                <c:pt idx="358">
                  <c:v>77.7</c:v>
                </c:pt>
                <c:pt idx="359">
                  <c:v>77.8</c:v>
                </c:pt>
                <c:pt idx="360">
                  <c:v>78</c:v>
                </c:pt>
                <c:pt idx="361">
                  <c:v>78.2</c:v>
                </c:pt>
                <c:pt idx="362">
                  <c:v>78.400000000000006</c:v>
                </c:pt>
                <c:pt idx="363">
                  <c:v>78.599999999999994</c:v>
                </c:pt>
                <c:pt idx="364">
                  <c:v>78.8</c:v>
                </c:pt>
                <c:pt idx="365">
                  <c:v>79</c:v>
                </c:pt>
                <c:pt idx="366">
                  <c:v>79.2</c:v>
                </c:pt>
                <c:pt idx="367">
                  <c:v>79.400000000000006</c:v>
                </c:pt>
                <c:pt idx="368">
                  <c:v>79.7</c:v>
                </c:pt>
                <c:pt idx="369">
                  <c:v>79.900000000000006</c:v>
                </c:pt>
                <c:pt idx="370">
                  <c:v>80.099999999999994</c:v>
                </c:pt>
                <c:pt idx="371">
                  <c:v>80.3</c:v>
                </c:pt>
                <c:pt idx="372">
                  <c:v>80.5</c:v>
                </c:pt>
                <c:pt idx="373">
                  <c:v>80.7</c:v>
                </c:pt>
                <c:pt idx="374">
                  <c:v>80.900000000000006</c:v>
                </c:pt>
                <c:pt idx="375">
                  <c:v>81.099999999999994</c:v>
                </c:pt>
                <c:pt idx="376">
                  <c:v>81.3</c:v>
                </c:pt>
                <c:pt idx="377">
                  <c:v>81.5</c:v>
                </c:pt>
                <c:pt idx="378">
                  <c:v>81.7</c:v>
                </c:pt>
                <c:pt idx="379">
                  <c:v>81.900000000000006</c:v>
                </c:pt>
                <c:pt idx="380">
                  <c:v>82.1</c:v>
                </c:pt>
                <c:pt idx="381">
                  <c:v>82.3</c:v>
                </c:pt>
                <c:pt idx="382">
                  <c:v>82.5</c:v>
                </c:pt>
                <c:pt idx="383">
                  <c:v>82.7</c:v>
                </c:pt>
                <c:pt idx="384">
                  <c:v>82.9</c:v>
                </c:pt>
                <c:pt idx="385">
                  <c:v>83.1</c:v>
                </c:pt>
                <c:pt idx="386">
                  <c:v>83.3</c:v>
                </c:pt>
                <c:pt idx="387">
                  <c:v>83.5</c:v>
                </c:pt>
                <c:pt idx="388">
                  <c:v>83.7</c:v>
                </c:pt>
                <c:pt idx="389">
                  <c:v>84</c:v>
                </c:pt>
                <c:pt idx="390">
                  <c:v>84.2</c:v>
                </c:pt>
                <c:pt idx="391">
                  <c:v>84.4</c:v>
                </c:pt>
                <c:pt idx="392">
                  <c:v>84.6</c:v>
                </c:pt>
                <c:pt idx="393">
                  <c:v>84.8</c:v>
                </c:pt>
                <c:pt idx="394">
                  <c:v>85</c:v>
                </c:pt>
                <c:pt idx="395">
                  <c:v>85.2</c:v>
                </c:pt>
                <c:pt idx="396">
                  <c:v>85.4</c:v>
                </c:pt>
                <c:pt idx="397">
                  <c:v>85.6</c:v>
                </c:pt>
                <c:pt idx="398">
                  <c:v>85.9</c:v>
                </c:pt>
                <c:pt idx="399">
                  <c:v>86.1</c:v>
                </c:pt>
                <c:pt idx="400">
                  <c:v>86.3</c:v>
                </c:pt>
                <c:pt idx="401">
                  <c:v>86.5</c:v>
                </c:pt>
                <c:pt idx="402">
                  <c:v>86.7</c:v>
                </c:pt>
                <c:pt idx="403">
                  <c:v>86.9</c:v>
                </c:pt>
                <c:pt idx="404">
                  <c:v>87.1</c:v>
                </c:pt>
                <c:pt idx="405">
                  <c:v>87.3</c:v>
                </c:pt>
                <c:pt idx="406">
                  <c:v>87.5</c:v>
                </c:pt>
                <c:pt idx="407">
                  <c:v>87.6</c:v>
                </c:pt>
                <c:pt idx="408">
                  <c:v>87.8</c:v>
                </c:pt>
                <c:pt idx="409">
                  <c:v>88</c:v>
                </c:pt>
                <c:pt idx="410">
                  <c:v>88.2</c:v>
                </c:pt>
                <c:pt idx="411">
                  <c:v>88.4</c:v>
                </c:pt>
                <c:pt idx="412">
                  <c:v>88.6</c:v>
                </c:pt>
                <c:pt idx="413">
                  <c:v>88.8</c:v>
                </c:pt>
                <c:pt idx="414">
                  <c:v>89</c:v>
                </c:pt>
                <c:pt idx="415">
                  <c:v>89.2</c:v>
                </c:pt>
                <c:pt idx="416">
                  <c:v>89.4</c:v>
                </c:pt>
                <c:pt idx="417">
                  <c:v>89.6</c:v>
                </c:pt>
                <c:pt idx="418">
                  <c:v>89.8</c:v>
                </c:pt>
                <c:pt idx="419">
                  <c:v>90</c:v>
                </c:pt>
                <c:pt idx="420">
                  <c:v>90.2</c:v>
                </c:pt>
                <c:pt idx="421">
                  <c:v>90.4</c:v>
                </c:pt>
                <c:pt idx="422">
                  <c:v>90.6</c:v>
                </c:pt>
                <c:pt idx="423">
                  <c:v>90.8</c:v>
                </c:pt>
                <c:pt idx="424">
                  <c:v>91</c:v>
                </c:pt>
                <c:pt idx="425">
                  <c:v>91.2</c:v>
                </c:pt>
                <c:pt idx="426">
                  <c:v>91.4</c:v>
                </c:pt>
                <c:pt idx="427">
                  <c:v>91.6</c:v>
                </c:pt>
                <c:pt idx="428">
                  <c:v>91.8</c:v>
                </c:pt>
                <c:pt idx="429">
                  <c:v>92</c:v>
                </c:pt>
                <c:pt idx="430">
                  <c:v>92.2</c:v>
                </c:pt>
                <c:pt idx="431">
                  <c:v>92.4</c:v>
                </c:pt>
                <c:pt idx="432">
                  <c:v>92.6</c:v>
                </c:pt>
                <c:pt idx="433">
                  <c:v>92.8</c:v>
                </c:pt>
                <c:pt idx="434">
                  <c:v>93</c:v>
                </c:pt>
                <c:pt idx="435">
                  <c:v>93.2</c:v>
                </c:pt>
                <c:pt idx="436">
                  <c:v>93.4</c:v>
                </c:pt>
                <c:pt idx="437">
                  <c:v>93.6</c:v>
                </c:pt>
                <c:pt idx="438">
                  <c:v>93.9</c:v>
                </c:pt>
                <c:pt idx="439">
                  <c:v>94.1</c:v>
                </c:pt>
                <c:pt idx="440">
                  <c:v>94.3</c:v>
                </c:pt>
                <c:pt idx="441">
                  <c:v>94.5</c:v>
                </c:pt>
                <c:pt idx="442">
                  <c:v>94.7</c:v>
                </c:pt>
                <c:pt idx="443">
                  <c:v>94.9</c:v>
                </c:pt>
                <c:pt idx="444">
                  <c:v>95.1</c:v>
                </c:pt>
                <c:pt idx="445">
                  <c:v>95.3</c:v>
                </c:pt>
                <c:pt idx="446">
                  <c:v>95.5</c:v>
                </c:pt>
                <c:pt idx="447">
                  <c:v>95.7</c:v>
                </c:pt>
                <c:pt idx="448">
                  <c:v>95.9</c:v>
                </c:pt>
                <c:pt idx="449">
                  <c:v>96.1</c:v>
                </c:pt>
                <c:pt idx="450">
                  <c:v>96.3</c:v>
                </c:pt>
              </c:numCache>
            </c:numRef>
          </c:xVal>
          <c:yVal>
            <c:numRef>
              <c:f>CsPbBr_X6MV_1!$D$50:$D$490</c:f>
              <c:numCache>
                <c:formatCode>0.00E+00</c:formatCode>
                <c:ptCount val="441"/>
                <c:pt idx="0">
                  <c:v>3.8396354312400106E-11</c:v>
                </c:pt>
                <c:pt idx="1">
                  <c:v>3.5257389549214169E-11</c:v>
                </c:pt>
                <c:pt idx="2">
                  <c:v>3.3600819058400767E-11</c:v>
                </c:pt>
                <c:pt idx="3">
                  <c:v>3.2388896454400929E-11</c:v>
                </c:pt>
                <c:pt idx="4">
                  <c:v>3.1926947430402069E-11</c:v>
                </c:pt>
                <c:pt idx="5">
                  <c:v>3.2414394886400525E-11</c:v>
                </c:pt>
                <c:pt idx="6">
                  <c:v>2.9851480166400855E-11</c:v>
                </c:pt>
                <c:pt idx="7">
                  <c:v>2.9238444000001293E-11</c:v>
                </c:pt>
                <c:pt idx="8">
                  <c:v>2.8575526502400432E-11</c:v>
                </c:pt>
                <c:pt idx="9">
                  <c:v>2.9862967174401417E-11</c:v>
                </c:pt>
                <c:pt idx="10">
                  <c:v>2.8101004902401131E-11</c:v>
                </c:pt>
                <c:pt idx="11">
                  <c:v>2.6289877958402238E-11</c:v>
                </c:pt>
                <c:pt idx="12">
                  <c:v>2.5429824000000192E-11</c:v>
                </c:pt>
                <c:pt idx="13">
                  <c:v>2.6521080070402045E-11</c:v>
                </c:pt>
                <c:pt idx="14">
                  <c:v>2.5563882598399275E-11</c:v>
                </c:pt>
                <c:pt idx="15">
                  <c:v>2.5558467398399587E-11</c:v>
                </c:pt>
                <c:pt idx="16">
                  <c:v>2.5505069670399553E-11</c:v>
                </c:pt>
                <c:pt idx="17">
                  <c:v>2.4403924000000728E-11</c:v>
                </c:pt>
                <c:pt idx="18">
                  <c:v>2.4255264358399816E-11</c:v>
                </c:pt>
                <c:pt idx="19">
                  <c:v>2.5059324102401198E-11</c:v>
                </c:pt>
                <c:pt idx="20">
                  <c:v>2.4816335974400391E-11</c:v>
                </c:pt>
                <c:pt idx="21">
                  <c:v>2.3526532102400161E-11</c:v>
                </c:pt>
                <c:pt idx="22">
                  <c:v>2.31901440000006E-11</c:v>
                </c:pt>
                <c:pt idx="23">
                  <c:v>2.2807402566401723E-11</c:v>
                </c:pt>
                <c:pt idx="24">
                  <c:v>2.3378538086400873E-11</c:v>
                </c:pt>
                <c:pt idx="25">
                  <c:v>2.2646881500000924E-11</c:v>
                </c:pt>
                <c:pt idx="26">
                  <c:v>2.3149262890400546E-11</c:v>
                </c:pt>
                <c:pt idx="27">
                  <c:v>2.3606094258401314E-11</c:v>
                </c:pt>
                <c:pt idx="28">
                  <c:v>2.3017603738400023E-11</c:v>
                </c:pt>
                <c:pt idx="29">
                  <c:v>2.4384018850401334E-11</c:v>
                </c:pt>
                <c:pt idx="30">
                  <c:v>2.4705566499999814E-11</c:v>
                </c:pt>
                <c:pt idx="31">
                  <c:v>2.4849585766400709E-11</c:v>
                </c:pt>
                <c:pt idx="32">
                  <c:v>2.52149639624002E-11</c:v>
                </c:pt>
                <c:pt idx="33">
                  <c:v>2.4403264514400318E-11</c:v>
                </c:pt>
                <c:pt idx="34">
                  <c:v>2.3480913542399863E-11</c:v>
                </c:pt>
                <c:pt idx="35">
                  <c:v>2.4603349094401353E-11</c:v>
                </c:pt>
                <c:pt idx="36">
                  <c:v>2.4682154182399531E-11</c:v>
                </c:pt>
                <c:pt idx="37">
                  <c:v>2.4717551718401898E-11</c:v>
                </c:pt>
                <c:pt idx="38">
                  <c:v>2.3709764000000473E-11</c:v>
                </c:pt>
                <c:pt idx="39">
                  <c:v>2.2659012710401141E-11</c:v>
                </c:pt>
                <c:pt idx="40">
                  <c:v>2.1565518918400404E-11</c:v>
                </c:pt>
                <c:pt idx="41">
                  <c:v>2.0429503078401398E-11</c:v>
                </c:pt>
                <c:pt idx="42">
                  <c:v>2.1251185030401275E-11</c:v>
                </c:pt>
                <c:pt idx="43">
                  <c:v>2.0030784000001985E-11</c:v>
                </c:pt>
                <c:pt idx="44">
                  <c:v>2.0768518598399678E-11</c:v>
                </c:pt>
                <c:pt idx="45">
                  <c:v>2.1464606822400264E-11</c:v>
                </c:pt>
                <c:pt idx="46">
                  <c:v>2.211926605440036E-11</c:v>
                </c:pt>
                <c:pt idx="47">
                  <c:v>2.2931127562401627E-11</c:v>
                </c:pt>
                <c:pt idx="48">
                  <c:v>2.6305164000000631E-11</c:v>
                </c:pt>
                <c:pt idx="49">
                  <c:v>2.6836834406400662E-11</c:v>
                </c:pt>
                <c:pt idx="50">
                  <c:v>2.73279392064001E-11</c:v>
                </c:pt>
                <c:pt idx="51">
                  <c:v>2.8778692710400104E-11</c:v>
                </c:pt>
                <c:pt idx="52">
                  <c:v>3.0189308614399582E-11</c:v>
                </c:pt>
                <c:pt idx="53">
                  <c:v>3.1560000000000251E-11</c:v>
                </c:pt>
                <c:pt idx="54">
                  <c:v>3.2890979334400537E-11</c:v>
                </c:pt>
                <c:pt idx="55">
                  <c:v>3.3541643210399767E-11</c:v>
                </c:pt>
                <c:pt idx="56">
                  <c:v>3.581345150000143E-11</c:v>
                </c:pt>
                <c:pt idx="57">
                  <c:v>3.6647760486400214E-11</c:v>
                </c:pt>
                <c:pt idx="58">
                  <c:v>3.68220040000007E-11</c:v>
                </c:pt>
                <c:pt idx="59">
                  <c:v>3.7957588582400984E-11</c:v>
                </c:pt>
                <c:pt idx="60">
                  <c:v>3.9054723014400132E-11</c:v>
                </c:pt>
                <c:pt idx="61">
                  <c:v>3.9588936499999993E-11</c:v>
                </c:pt>
                <c:pt idx="62">
                  <c:v>4.0628785826400125E-11</c:v>
                </c:pt>
                <c:pt idx="63">
                  <c:v>4.2630704266399596E-11</c:v>
                </c:pt>
                <c:pt idx="64">
                  <c:v>4.4594898450400847E-11</c:v>
                </c:pt>
                <c:pt idx="65">
                  <c:v>4.6521574394400855E-11</c:v>
                </c:pt>
                <c:pt idx="66">
                  <c:v>4.8410937499999928E-11</c:v>
                </c:pt>
                <c:pt idx="67">
                  <c:v>4.9263192554400565E-11</c:v>
                </c:pt>
                <c:pt idx="68">
                  <c:v>5.1078543730402069E-11</c:v>
                </c:pt>
                <c:pt idx="69">
                  <c:v>5.2857194586400364E-11</c:v>
                </c:pt>
                <c:pt idx="70">
                  <c:v>5.3599348066401316E-11</c:v>
                </c:pt>
                <c:pt idx="71">
                  <c:v>5.4305206500001499E-11</c:v>
                </c:pt>
                <c:pt idx="72">
                  <c:v>5.8974971602400909E-11</c:v>
                </c:pt>
                <c:pt idx="73">
                  <c:v>7.0608844474401737E-11</c:v>
                </c:pt>
                <c:pt idx="74">
                  <c:v>8.82070256024E-11</c:v>
                </c:pt>
                <c:pt idx="75">
                  <c:v>1.087697148583994E-10</c:v>
                </c:pt>
                <c:pt idx="76">
                  <c:v>1.2229711150000067E-10</c:v>
                </c:pt>
                <c:pt idx="77">
                  <c:v>1.587894141704003E-10</c:v>
                </c:pt>
                <c:pt idx="78">
                  <c:v>2.0324682089840169E-10</c:v>
                </c:pt>
                <c:pt idx="79">
                  <c:v>2.5966952909839998E-10</c:v>
                </c:pt>
                <c:pt idx="80">
                  <c:v>2.9405773557040024E-10</c:v>
                </c:pt>
                <c:pt idx="81">
                  <c:v>3.6541163650000046E-10</c:v>
                </c:pt>
                <c:pt idx="82">
                  <c:v>4.3073142745840049E-10</c:v>
                </c:pt>
                <c:pt idx="83">
                  <c:v>4.8401730340240078E-10</c:v>
                </c:pt>
                <c:pt idx="84">
                  <c:v>5.2526945867440032E-10</c:v>
                </c:pt>
                <c:pt idx="85">
                  <c:v>5.353829516224006E-10</c:v>
                </c:pt>
                <c:pt idx="86">
                  <c:v>5.5558488893440146E-10</c:v>
                </c:pt>
                <c:pt idx="87">
                  <c:v>5.658255346664005E-10</c:v>
                </c:pt>
                <c:pt idx="88">
                  <c:v>5.6594473838640041E-10</c:v>
                </c:pt>
                <c:pt idx="89">
                  <c:v>5.7603118393039998E-10</c:v>
                </c:pt>
                <c:pt idx="90">
                  <c:v>5.7606218199040001E-10</c:v>
                </c:pt>
                <c:pt idx="91">
                  <c:v>5.7609984755840029E-10</c:v>
                </c:pt>
                <c:pt idx="92">
                  <c:v>5.8610523043840015E-10</c:v>
                </c:pt>
                <c:pt idx="93">
                  <c:v>5.8607851975040087E-10</c:v>
                </c:pt>
                <c:pt idx="94">
                  <c:v>5.8601990399999975E-10</c:v>
                </c:pt>
                <c:pt idx="95">
                  <c:v>5.8592957107840096E-10</c:v>
                </c:pt>
                <c:pt idx="96">
                  <c:v>5.9580770826240018E-10</c:v>
                </c:pt>
                <c:pt idx="97">
                  <c:v>5.9565450221440044E-10</c:v>
                </c:pt>
                <c:pt idx="98">
                  <c:v>5.9547013898240077E-10</c:v>
                </c:pt>
                <c:pt idx="99">
                  <c:v>5.9525480400000046E-10</c:v>
                </c:pt>
                <c:pt idx="100">
                  <c:v>5.850086820864007E-10</c:v>
                </c:pt>
                <c:pt idx="101">
                  <c:v>5.8473195744640034E-10</c:v>
                </c:pt>
                <c:pt idx="102">
                  <c:v>5.8442481367040061E-10</c:v>
                </c:pt>
                <c:pt idx="103">
                  <c:v>5.8408743373440089E-10</c:v>
                </c:pt>
                <c:pt idx="104">
                  <c:v>5.8372000000000054E-10</c:v>
                </c:pt>
                <c:pt idx="105">
                  <c:v>5.8332269421440064E-10</c:v>
                </c:pt>
                <c:pt idx="106">
                  <c:v>5.8289569751040059E-10</c:v>
                </c:pt>
                <c:pt idx="107">
                  <c:v>5.8243919040639985E-10</c:v>
                </c:pt>
                <c:pt idx="108">
                  <c:v>5.8195335280640118E-10</c:v>
                </c:pt>
                <c:pt idx="109">
                  <c:v>5.8143836400000075E-10</c:v>
                </c:pt>
                <c:pt idx="110">
                  <c:v>5.8089440266239971E-10</c:v>
                </c:pt>
                <c:pt idx="111">
                  <c:v>5.803216468544009E-10</c:v>
                </c:pt>
                <c:pt idx="112">
                  <c:v>5.8972027402240031E-10</c:v>
                </c:pt>
                <c:pt idx="113">
                  <c:v>5.8909046099839962E-10</c:v>
                </c:pt>
                <c:pt idx="114">
                  <c:v>5.8843238399999983E-10</c:v>
                </c:pt>
                <c:pt idx="115">
                  <c:v>5.8774621863040054E-10</c:v>
                </c:pt>
                <c:pt idx="116">
                  <c:v>5.870321398783997E-10</c:v>
                </c:pt>
                <c:pt idx="117">
                  <c:v>5.8629032211840027E-10</c:v>
                </c:pt>
                <c:pt idx="118">
                  <c:v>5.8552093911040025E-10</c:v>
                </c:pt>
                <c:pt idx="119">
                  <c:v>5.8472416400000095E-10</c:v>
                </c:pt>
                <c:pt idx="120">
                  <c:v>5.8390016931840044E-10</c:v>
                </c:pt>
                <c:pt idx="121">
                  <c:v>5.8304912698240006E-10</c:v>
                </c:pt>
                <c:pt idx="122">
                  <c:v>5.7261351650000042E-10</c:v>
                </c:pt>
                <c:pt idx="123">
                  <c:v>5.7172222368240019E-10</c:v>
                </c:pt>
                <c:pt idx="124">
                  <c:v>5.708043103144007E-10</c:v>
                </c:pt>
                <c:pt idx="125">
                  <c:v>5.7985994616239986E-10</c:v>
                </c:pt>
                <c:pt idx="126">
                  <c:v>5.788893003783996E-10</c:v>
                </c:pt>
                <c:pt idx="127">
                  <c:v>5.778925414999995E-10</c:v>
                </c:pt>
                <c:pt idx="128">
                  <c:v>5.768698374503994E-10</c:v>
                </c:pt>
                <c:pt idx="129">
                  <c:v>5.7582135553840082E-10</c:v>
                </c:pt>
                <c:pt idx="130">
                  <c:v>5.7474726245840032E-10</c:v>
                </c:pt>
                <c:pt idx="131">
                  <c:v>5.8420066365440014E-10</c:v>
                </c:pt>
                <c:pt idx="132">
                  <c:v>5.830884650303997E-10</c:v>
                </c:pt>
                <c:pt idx="133">
                  <c:v>5.819510692863992E-10</c:v>
                </c:pt>
                <c:pt idx="134">
                  <c:v>5.8078864096640024E-10</c:v>
                </c:pt>
                <c:pt idx="135">
                  <c:v>5.7960134399999948E-10</c:v>
                </c:pt>
                <c:pt idx="136">
                  <c:v>5.8838934170240163E-10</c:v>
                </c:pt>
                <c:pt idx="137">
                  <c:v>5.8715279677440222E-10</c:v>
                </c:pt>
                <c:pt idx="138">
                  <c:v>5.8589187130240103E-10</c:v>
                </c:pt>
                <c:pt idx="139">
                  <c:v>5.8460672675840142E-10</c:v>
                </c:pt>
                <c:pt idx="140">
                  <c:v>5.8329752400000179E-10</c:v>
                </c:pt>
                <c:pt idx="141">
                  <c:v>5.8196442327040059E-10</c:v>
                </c:pt>
                <c:pt idx="142">
                  <c:v>5.9060758419840097E-10</c:v>
                </c:pt>
                <c:pt idx="143">
                  <c:v>5.8922716579840189E-10</c:v>
                </c:pt>
                <c:pt idx="144">
                  <c:v>5.878233264704016E-10</c:v>
                </c:pt>
                <c:pt idx="145">
                  <c:v>5.8639622400000192E-10</c:v>
                </c:pt>
                <c:pt idx="146">
                  <c:v>5.8494601555840137E-10</c:v>
                </c:pt>
                <c:pt idx="147">
                  <c:v>5.834728577024018E-10</c:v>
                </c:pt>
                <c:pt idx="148">
                  <c:v>5.819769063744018E-10</c:v>
                </c:pt>
                <c:pt idx="149">
                  <c:v>5.812204317224008E-10</c:v>
                </c:pt>
                <c:pt idx="150">
                  <c:v>5.7969058123440182E-10</c:v>
                </c:pt>
                <c:pt idx="151">
                  <c:v>5.8813832444240074E-10</c:v>
                </c:pt>
                <c:pt idx="152">
                  <c:v>5.8656381513840161E-10</c:v>
                </c:pt>
                <c:pt idx="153">
                  <c:v>5.8496720650000121E-10</c:v>
                </c:pt>
                <c:pt idx="154">
                  <c:v>5.8334865109040152E-10</c:v>
                </c:pt>
                <c:pt idx="155">
                  <c:v>5.8170830085840123E-10</c:v>
                </c:pt>
                <c:pt idx="156">
                  <c:v>5.800463071384007E-10</c:v>
                </c:pt>
                <c:pt idx="157">
                  <c:v>5.7920724109440029E-10</c:v>
                </c:pt>
                <c:pt idx="158">
                  <c:v>5.7751306455040119E-10</c:v>
                </c:pt>
                <c:pt idx="159">
                  <c:v>5.7579762016640161E-10</c:v>
                </c:pt>
                <c:pt idx="160">
                  <c:v>5.7406105712640035E-10</c:v>
                </c:pt>
                <c:pt idx="161">
                  <c:v>5.7230352400000116E-10</c:v>
                </c:pt>
                <c:pt idx="162">
                  <c:v>5.7052516874240121E-10</c:v>
                </c:pt>
                <c:pt idx="163">
                  <c:v>5.7872613869440076E-10</c:v>
                </c:pt>
                <c:pt idx="164">
                  <c:v>5.769065805824008E-10</c:v>
                </c:pt>
                <c:pt idx="165">
                  <c:v>5.7506664051839997E-10</c:v>
                </c:pt>
                <c:pt idx="166">
                  <c:v>5.8320646400000023E-10</c:v>
                </c:pt>
                <c:pt idx="167">
                  <c:v>5.8132619591040098E-10</c:v>
                </c:pt>
                <c:pt idx="168">
                  <c:v>5.8942598051840069E-10</c:v>
                </c:pt>
                <c:pt idx="169">
                  <c:v>5.8846843750000026E-10</c:v>
                </c:pt>
                <c:pt idx="170">
                  <c:v>5.8653857031440097E-10</c:v>
                </c:pt>
                <c:pt idx="171">
                  <c:v>5.8458911381040037E-10</c:v>
                </c:pt>
                <c:pt idx="172">
                  <c:v>5.9262021010639887E-10</c:v>
                </c:pt>
                <c:pt idx="173">
                  <c:v>5.9063200070639929E-10</c:v>
                </c:pt>
                <c:pt idx="174">
                  <c:v>5.8862462650000044E-10</c:v>
                </c:pt>
                <c:pt idx="175">
                  <c:v>5.8659822776239972E-10</c:v>
                </c:pt>
                <c:pt idx="176">
                  <c:v>5.8455294415439952E-10</c:v>
                </c:pt>
                <c:pt idx="177">
                  <c:v>5.8248891472239896E-10</c:v>
                </c:pt>
                <c:pt idx="178">
                  <c:v>5.8040627789840045E-10</c:v>
                </c:pt>
                <c:pt idx="179">
                  <c:v>5.7830517149999984E-10</c:v>
                </c:pt>
                <c:pt idx="180">
                  <c:v>5.761857327303996E-10</c:v>
                </c:pt>
                <c:pt idx="181">
                  <c:v>5.8404809817840196E-10</c:v>
                </c:pt>
                <c:pt idx="182">
                  <c:v>5.8189240381840166E-10</c:v>
                </c:pt>
                <c:pt idx="183">
                  <c:v>5.7971878501040097E-10</c:v>
                </c:pt>
                <c:pt idx="184">
                  <c:v>5.7862529607040183E-10</c:v>
                </c:pt>
                <c:pt idx="185">
                  <c:v>5.7642504304640081E-10</c:v>
                </c:pt>
                <c:pt idx="186">
                  <c:v>5.7420720128640209E-10</c:v>
                </c:pt>
                <c:pt idx="187">
                  <c:v>5.7197190400000166E-10</c:v>
                </c:pt>
                <c:pt idx="188">
                  <c:v>5.7084775099440102E-10</c:v>
                </c:pt>
                <c:pt idx="189">
                  <c:v>5.6744947261440116E-10</c:v>
                </c:pt>
                <c:pt idx="190">
                  <c:v>5.6630816150000224E-10</c:v>
                </c:pt>
                <c:pt idx="191">
                  <c:v>5.7401281002640161E-10</c:v>
                </c:pt>
                <c:pt idx="192">
                  <c:v>5.7170059486640192E-10</c:v>
                </c:pt>
                <c:pt idx="193">
                  <c:v>5.6937164585040066E-10</c:v>
                </c:pt>
                <c:pt idx="194">
                  <c:v>5.6702609219440057E-10</c:v>
                </c:pt>
                <c:pt idx="195">
                  <c:v>5.6466406250000108E-10</c:v>
                </c:pt>
                <c:pt idx="196">
                  <c:v>5.6228568475440164E-10</c:v>
                </c:pt>
                <c:pt idx="197">
                  <c:v>5.5989108633040172E-10</c:v>
                </c:pt>
                <c:pt idx="198">
                  <c:v>5.4748039398640106E-10</c:v>
                </c:pt>
                <c:pt idx="199">
                  <c:v>5.45053733866402E-10</c:v>
                </c:pt>
                <c:pt idx="200">
                  <c:v>5.42611231500001E-10</c:v>
                </c:pt>
                <c:pt idx="201">
                  <c:v>5.4015301180240092E-10</c:v>
                </c:pt>
                <c:pt idx="202">
                  <c:v>5.476791990744011E-10</c:v>
                </c:pt>
                <c:pt idx="203">
                  <c:v>5.4518991700240159E-10</c:v>
                </c:pt>
                <c:pt idx="204">
                  <c:v>5.4393951344640188E-10</c:v>
                </c:pt>
                <c:pt idx="205">
                  <c:v>5.5142725792640112E-10</c:v>
                </c:pt>
                <c:pt idx="206">
                  <c:v>5.4889983959040099E-10</c:v>
                </c:pt>
                <c:pt idx="207">
                  <c:v>5.4635737997440091E-10</c:v>
                </c:pt>
                <c:pt idx="208">
                  <c:v>5.4380000000000054E-10</c:v>
                </c:pt>
                <c:pt idx="209">
                  <c:v>5.4122781997440125E-10</c:v>
                </c:pt>
                <c:pt idx="210">
                  <c:v>5.386409595904011E-10</c:v>
                </c:pt>
                <c:pt idx="211">
                  <c:v>5.3603953792639982E-10</c:v>
                </c:pt>
                <c:pt idx="212">
                  <c:v>5.3342367344640048E-10</c:v>
                </c:pt>
                <c:pt idx="213">
                  <c:v>5.4079348400000095E-10</c:v>
                </c:pt>
                <c:pt idx="214">
                  <c:v>5.3814908682239987E-10</c:v>
                </c:pt>
                <c:pt idx="215">
                  <c:v>5.3549059853440011E-10</c:v>
                </c:pt>
                <c:pt idx="216">
                  <c:v>5.4281813514240127E-10</c:v>
                </c:pt>
                <c:pt idx="217">
                  <c:v>5.4013181203840037E-10</c:v>
                </c:pt>
                <c:pt idx="218">
                  <c:v>5.3743174400000036E-10</c:v>
                </c:pt>
                <c:pt idx="219">
                  <c:v>5.3471804519040112E-10</c:v>
                </c:pt>
                <c:pt idx="220">
                  <c:v>5.4199082915840068E-10</c:v>
                </c:pt>
                <c:pt idx="221">
                  <c:v>5.3925020883839945E-10</c:v>
                </c:pt>
                <c:pt idx="222">
                  <c:v>5.4649629655040185E-10</c:v>
                </c:pt>
                <c:pt idx="223">
                  <c:v>5.4372920400000173E-10</c:v>
                </c:pt>
                <c:pt idx="224">
                  <c:v>5.509490422784019E-10</c:v>
                </c:pt>
                <c:pt idx="225">
                  <c:v>5.481559218624012E-10</c:v>
                </c:pt>
                <c:pt idx="226">
                  <c:v>5.5534995261440083E-10</c:v>
                </c:pt>
                <c:pt idx="227">
                  <c:v>5.6253124378240108E-10</c:v>
                </c:pt>
                <c:pt idx="228">
                  <c:v>5.5969990400000061E-10</c:v>
                </c:pt>
                <c:pt idx="229">
                  <c:v>5.6685604128640067E-10</c:v>
                </c:pt>
                <c:pt idx="230">
                  <c:v>5.639997630464002E-10</c:v>
                </c:pt>
                <c:pt idx="231">
                  <c:v>5.6256700150000015E-10</c:v>
                </c:pt>
                <c:pt idx="232">
                  <c:v>5.5969230001040021E-10</c:v>
                </c:pt>
                <c:pt idx="233">
                  <c:v>5.6680544881840003E-10</c:v>
                </c:pt>
                <c:pt idx="234">
                  <c:v>5.6390655317840025E-10</c:v>
                </c:pt>
                <c:pt idx="235">
                  <c:v>5.6099571773040085E-10</c:v>
                </c:pt>
                <c:pt idx="236">
                  <c:v>5.6807304650000012E-10</c:v>
                </c:pt>
                <c:pt idx="237">
                  <c:v>5.6513864289840045E-10</c:v>
                </c:pt>
                <c:pt idx="238">
                  <c:v>5.621926097224002E-10</c:v>
                </c:pt>
                <c:pt idx="239">
                  <c:v>5.5923504915439962E-10</c:v>
                </c:pt>
                <c:pt idx="240">
                  <c:v>5.5626606276240068E-10</c:v>
                </c:pt>
                <c:pt idx="241">
                  <c:v>5.6328575150000179E-10</c:v>
                </c:pt>
                <c:pt idx="242">
                  <c:v>5.6029421570640211E-10</c:v>
                </c:pt>
                <c:pt idx="243">
                  <c:v>5.5729155510640174E-10</c:v>
                </c:pt>
                <c:pt idx="244">
                  <c:v>5.6427786881040081E-10</c:v>
                </c:pt>
                <c:pt idx="245">
                  <c:v>5.6125325531440186E-10</c:v>
                </c:pt>
                <c:pt idx="246">
                  <c:v>5.5821781250000009E-10</c:v>
                </c:pt>
                <c:pt idx="247">
                  <c:v>5.6517163763440065E-10</c:v>
                </c:pt>
                <c:pt idx="248">
                  <c:v>5.6211482737040115E-10</c:v>
                </c:pt>
                <c:pt idx="249">
                  <c:v>5.5904747774640018E-10</c:v>
                </c:pt>
                <c:pt idx="250">
                  <c:v>5.6596968418640128E-10</c:v>
                </c:pt>
                <c:pt idx="251">
                  <c:v>5.6288154150000049E-10</c:v>
                </c:pt>
                <c:pt idx="252">
                  <c:v>5.697831438823995E-10</c:v>
                </c:pt>
                <c:pt idx="253">
                  <c:v>5.6667458491440099E-10</c:v>
                </c:pt>
                <c:pt idx="254">
                  <c:v>5.6355595756240033E-10</c:v>
                </c:pt>
                <c:pt idx="255">
                  <c:v>5.7042735417839952E-10</c:v>
                </c:pt>
                <c:pt idx="256">
                  <c:v>5.6728886649999963E-10</c:v>
                </c:pt>
                <c:pt idx="257">
                  <c:v>5.7414058565040081E-10</c:v>
                </c:pt>
                <c:pt idx="258">
                  <c:v>5.7098260213839923E-10</c:v>
                </c:pt>
                <c:pt idx="259">
                  <c:v>5.7940000000000154E-10</c:v>
                </c:pt>
                <c:pt idx="260">
                  <c:v>5.7622763085440207E-10</c:v>
                </c:pt>
                <c:pt idx="261">
                  <c:v>5.7304578263040087E-10</c:v>
                </c:pt>
                <c:pt idx="262">
                  <c:v>5.6985454368640196E-10</c:v>
                </c:pt>
                <c:pt idx="263">
                  <c:v>5.7665400176640088E-10</c:v>
                </c:pt>
                <c:pt idx="264">
                  <c:v>5.734442440000005E-10</c:v>
                </c:pt>
                <c:pt idx="265">
                  <c:v>5.7022535690240135E-10</c:v>
                </c:pt>
                <c:pt idx="266">
                  <c:v>5.7699742637440068E-10</c:v>
                </c:pt>
                <c:pt idx="267">
                  <c:v>5.7376053770240144E-10</c:v>
                </c:pt>
                <c:pt idx="268">
                  <c:v>5.7051477555840089E-10</c:v>
                </c:pt>
                <c:pt idx="269">
                  <c:v>5.6726022399999988E-10</c:v>
                </c:pt>
                <c:pt idx="270">
                  <c:v>5.6399696647040095E-10</c:v>
                </c:pt>
                <c:pt idx="271">
                  <c:v>5.6072508579840167E-10</c:v>
                </c:pt>
                <c:pt idx="272">
                  <c:v>5.5744466419840128E-10</c:v>
                </c:pt>
                <c:pt idx="273">
                  <c:v>5.5415578327040072E-10</c:v>
                </c:pt>
                <c:pt idx="274">
                  <c:v>5.5085852400000093E-10</c:v>
                </c:pt>
                <c:pt idx="275">
                  <c:v>5.4755296675840122E-10</c:v>
                </c:pt>
                <c:pt idx="276">
                  <c:v>5.4423919130240093E-10</c:v>
                </c:pt>
                <c:pt idx="277">
                  <c:v>5.509172767744008E-10</c:v>
                </c:pt>
                <c:pt idx="278">
                  <c:v>5.4758730170240071E-10</c:v>
                </c:pt>
                <c:pt idx="279">
                  <c:v>5.4424934399999978E-10</c:v>
                </c:pt>
                <c:pt idx="280">
                  <c:v>5.4090348096640075E-10</c:v>
                </c:pt>
                <c:pt idx="281">
                  <c:v>5.4754978928640114E-10</c:v>
                </c:pt>
                <c:pt idx="282">
                  <c:v>5.4418834503040088E-10</c:v>
                </c:pt>
                <c:pt idx="283">
                  <c:v>5.5081922365440061E-10</c:v>
                </c:pt>
                <c:pt idx="284">
                  <c:v>5.5744250000000006E-10</c:v>
                </c:pt>
                <c:pt idx="285">
                  <c:v>5.5405824829440063E-10</c:v>
                </c:pt>
                <c:pt idx="286">
                  <c:v>5.6066654215040136E-10</c:v>
                </c:pt>
                <c:pt idx="287">
                  <c:v>5.6726745456640038E-10</c:v>
                </c:pt>
                <c:pt idx="288">
                  <c:v>5.6386105792640247E-10</c:v>
                </c:pt>
                <c:pt idx="289">
                  <c:v>5.6044742400000034E-10</c:v>
                </c:pt>
                <c:pt idx="290">
                  <c:v>5.5702662394240187E-10</c:v>
                </c:pt>
                <c:pt idx="291">
                  <c:v>5.6359872829439982E-10</c:v>
                </c:pt>
                <c:pt idx="292">
                  <c:v>5.6016380698240095E-10</c:v>
                </c:pt>
                <c:pt idx="293">
                  <c:v>5.5672192931840135E-10</c:v>
                </c:pt>
                <c:pt idx="294">
                  <c:v>5.5327316400000071E-10</c:v>
                </c:pt>
                <c:pt idx="295">
                  <c:v>5.4981757911040204E-10</c:v>
                </c:pt>
                <c:pt idx="296">
                  <c:v>5.4635524211840009E-10</c:v>
                </c:pt>
                <c:pt idx="297">
                  <c:v>5.4288621987840123E-10</c:v>
                </c:pt>
                <c:pt idx="298">
                  <c:v>5.3941057863040025E-10</c:v>
                </c:pt>
                <c:pt idx="299">
                  <c:v>5.3592838400000189E-10</c:v>
                </c:pt>
                <c:pt idx="300">
                  <c:v>5.4243970099840074E-10</c:v>
                </c:pt>
                <c:pt idx="301">
                  <c:v>5.4069294650640127E-10</c:v>
                </c:pt>
                <c:pt idx="302">
                  <c:v>5.3719465150000117E-10</c:v>
                </c:pt>
                <c:pt idx="303">
                  <c:v>5.3369002796240101E-10</c:v>
                </c:pt>
                <c:pt idx="304">
                  <c:v>5.401791387544004E-10</c:v>
                </c:pt>
                <c:pt idx="305">
                  <c:v>5.3666204612239971E-10</c:v>
                </c:pt>
                <c:pt idx="306">
                  <c:v>5.4313881169840003E-10</c:v>
                </c:pt>
                <c:pt idx="307">
                  <c:v>5.3960949650000011E-10</c:v>
                </c:pt>
                <c:pt idx="308">
                  <c:v>5.3607416093040129E-10</c:v>
                </c:pt>
                <c:pt idx="309">
                  <c:v>5.425328647784E-10</c:v>
                </c:pt>
                <c:pt idx="310">
                  <c:v>5.3898566721840001E-10</c:v>
                </c:pt>
                <c:pt idx="311">
                  <c:v>5.4543262681040084E-10</c:v>
                </c:pt>
                <c:pt idx="312">
                  <c:v>5.4187380150000134E-10</c:v>
                </c:pt>
                <c:pt idx="313">
                  <c:v>5.4830924861840108E-10</c:v>
                </c:pt>
                <c:pt idx="314">
                  <c:v>5.4473902488240224E-10</c:v>
                </c:pt>
                <c:pt idx="315">
                  <c:v>5.5116318639440112E-10</c:v>
                </c:pt>
                <c:pt idx="316">
                  <c:v>5.475817886424016E-10</c:v>
                </c:pt>
                <c:pt idx="317">
                  <c:v>5.5399488650000003E-10</c:v>
                </c:pt>
                <c:pt idx="318">
                  <c:v>5.6040253422640008E-10</c:v>
                </c:pt>
                <c:pt idx="319">
                  <c:v>5.5680478546640051E-10</c:v>
                </c:pt>
                <c:pt idx="320">
                  <c:v>5.6320169325040101E-10</c:v>
                </c:pt>
                <c:pt idx="321">
                  <c:v>5.6959330999440035E-10</c:v>
                </c:pt>
                <c:pt idx="322">
                  <c:v>5.6597968750000067E-10</c:v>
                </c:pt>
                <c:pt idx="323">
                  <c:v>5.723608769544017E-10</c:v>
                </c:pt>
                <c:pt idx="324">
                  <c:v>5.6873692893040089E-10</c:v>
                </c:pt>
                <c:pt idx="325">
                  <c:v>5.7510789338640133E-10</c:v>
                </c:pt>
                <c:pt idx="326">
                  <c:v>5.7147381966640214E-10</c:v>
                </c:pt>
                <c:pt idx="327">
                  <c:v>5.678347565000001E-10</c:v>
                </c:pt>
                <c:pt idx="328">
                  <c:v>5.6419075200240049E-10</c:v>
                </c:pt>
                <c:pt idx="329">
                  <c:v>5.6054185367440202E-10</c:v>
                </c:pt>
                <c:pt idx="330">
                  <c:v>5.6688810840240151E-10</c:v>
                </c:pt>
                <c:pt idx="331">
                  <c:v>5.6322956245840149E-10</c:v>
                </c:pt>
                <c:pt idx="332">
                  <c:v>5.5956626150000048E-10</c:v>
                </c:pt>
                <c:pt idx="333">
                  <c:v>5.5589825057040056E-10</c:v>
                </c:pt>
                <c:pt idx="334">
                  <c:v>5.6222557409840029E-10</c:v>
                </c:pt>
                <c:pt idx="335">
                  <c:v>5.6854827589840038E-10</c:v>
                </c:pt>
                <c:pt idx="336">
                  <c:v>5.6486639917039991E-10</c:v>
                </c:pt>
                <c:pt idx="337">
                  <c:v>5.611799865000008E-10</c:v>
                </c:pt>
                <c:pt idx="338">
                  <c:v>5.6933509232640025E-10</c:v>
                </c:pt>
                <c:pt idx="339">
                  <c:v>5.6379372060240028E-10</c:v>
                </c:pt>
                <c:pt idx="340">
                  <c:v>5.5009394947440047E-10</c:v>
                </c:pt>
                <c:pt idx="341">
                  <c:v>5.4638980660240071E-10</c:v>
                </c:pt>
                <c:pt idx="342">
                  <c:v>5.4268133150000018E-10</c:v>
                </c:pt>
                <c:pt idx="343">
                  <c:v>5.4896856306640094E-10</c:v>
                </c:pt>
                <c:pt idx="344">
                  <c:v>5.471105808384012E-10</c:v>
                </c:pt>
                <c:pt idx="345">
                  <c:v>5.5339144400000235E-10</c:v>
                </c:pt>
                <c:pt idx="346">
                  <c:v>5.4966810839040071E-10</c:v>
                </c:pt>
                <c:pt idx="347">
                  <c:v>5.5594061075840145E-10</c:v>
                </c:pt>
                <c:pt idx="348">
                  <c:v>5.5034163939440024E-10</c:v>
                </c:pt>
                <c:pt idx="349">
                  <c:v>5.4847327335040259E-10</c:v>
                </c:pt>
                <c:pt idx="350">
                  <c:v>5.5473350400000069E-10</c:v>
                </c:pt>
                <c:pt idx="351">
                  <c:v>5.5098971347840131E-10</c:v>
                </c:pt>
                <c:pt idx="352">
                  <c:v>5.4724193546240006E-10</c:v>
                </c:pt>
                <c:pt idx="353">
                  <c:v>5.5349020301440081E-10</c:v>
                </c:pt>
                <c:pt idx="354">
                  <c:v>5.5973454858240133E-10</c:v>
                </c:pt>
                <c:pt idx="355">
                  <c:v>5.5597500400000105E-10</c:v>
                </c:pt>
                <c:pt idx="356">
                  <c:v>5.6221160048640036E-10</c:v>
                </c:pt>
                <c:pt idx="357">
                  <c:v>5.5844436864640063E-10</c:v>
                </c:pt>
                <c:pt idx="358">
                  <c:v>5.6278640821040075E-10</c:v>
                </c:pt>
                <c:pt idx="359">
                  <c:v>5.5900973541839982E-10</c:v>
                </c:pt>
                <c:pt idx="360">
                  <c:v>5.5522933657840081E-10</c:v>
                </c:pt>
                <c:pt idx="361">
                  <c:v>5.6144523953040114E-10</c:v>
                </c:pt>
                <c:pt idx="362">
                  <c:v>5.5765747150000065E-10</c:v>
                </c:pt>
                <c:pt idx="363">
                  <c:v>5.5386605909840177E-10</c:v>
                </c:pt>
                <c:pt idx="364">
                  <c:v>5.6007102832240198E-10</c:v>
                </c:pt>
                <c:pt idx="365">
                  <c:v>5.6627240455440092E-10</c:v>
                </c:pt>
                <c:pt idx="366">
                  <c:v>5.6247021256240156E-10</c:v>
                </c:pt>
                <c:pt idx="367">
                  <c:v>5.5866447650000146E-10</c:v>
                </c:pt>
                <c:pt idx="368">
                  <c:v>5.6485521990640147E-10</c:v>
                </c:pt>
                <c:pt idx="369">
                  <c:v>5.6104246570640157E-10</c:v>
                </c:pt>
                <c:pt idx="370">
                  <c:v>5.5722623621040101E-10</c:v>
                </c:pt>
                <c:pt idx="371">
                  <c:v>5.5340655311440096E-10</c:v>
                </c:pt>
                <c:pt idx="372">
                  <c:v>5.5958343750000073E-10</c:v>
                </c:pt>
                <c:pt idx="373">
                  <c:v>5.5575690983440034E-10</c:v>
                </c:pt>
                <c:pt idx="374">
                  <c:v>5.519269899704008E-10</c:v>
                </c:pt>
                <c:pt idx="375">
                  <c:v>5.5809369714639979E-10</c:v>
                </c:pt>
                <c:pt idx="376">
                  <c:v>5.5425704998640073E-10</c:v>
                </c:pt>
                <c:pt idx="377">
                  <c:v>5.6041706649999947E-10</c:v>
                </c:pt>
                <c:pt idx="378">
                  <c:v>5.5657376408240109E-10</c:v>
                </c:pt>
                <c:pt idx="379">
                  <c:v>4.908026240000011E-10</c:v>
                </c:pt>
                <c:pt idx="380">
                  <c:v>4.1695109632640222E-10</c:v>
                </c:pt>
                <c:pt idx="381">
                  <c:v>3.3309630576639979E-10</c:v>
                </c:pt>
                <c:pt idx="382">
                  <c:v>2.3923826695040019E-10</c:v>
                </c:pt>
                <c:pt idx="383">
                  <c:v>1.4537699389440127E-10</c:v>
                </c:pt>
                <c:pt idx="384">
                  <c:v>1.1151249999999972E-10</c:v>
                </c:pt>
                <c:pt idx="385">
                  <c:v>9.7644798054401267E-11</c:v>
                </c:pt>
                <c:pt idx="386">
                  <c:v>8.3773900230401248E-11</c:v>
                </c:pt>
                <c:pt idx="387">
                  <c:v>6.9899818086401158E-11</c:v>
                </c:pt>
                <c:pt idx="388">
                  <c:v>6.4082748042401494E-11</c:v>
                </c:pt>
                <c:pt idx="389">
                  <c:v>6.0200751634401864E-11</c:v>
                </c:pt>
                <c:pt idx="390">
                  <c:v>5.631560652240217E-11</c:v>
                </c:pt>
                <c:pt idx="391">
                  <c:v>6.2427321500000445E-11</c:v>
                </c:pt>
                <c:pt idx="392">
                  <c:v>5.8535904746402083E-11</c:v>
                </c:pt>
                <c:pt idx="393">
                  <c:v>6.4641363826399949E-11</c:v>
                </c:pt>
                <c:pt idx="394">
                  <c:v>6.074370569040113E-11</c:v>
                </c:pt>
                <c:pt idx="395">
                  <c:v>5.6842936674400427E-11</c:v>
                </c:pt>
                <c:pt idx="396">
                  <c:v>6.2939062500000933E-11</c:v>
                </c:pt>
                <c:pt idx="397">
                  <c:v>6.0985962598401787E-11</c:v>
                </c:pt>
                <c:pt idx="398">
                  <c:v>5.7077440070400664E-11</c:v>
                </c:pt>
                <c:pt idx="399">
                  <c:v>6.3165824000000485E-11</c:v>
                </c:pt>
                <c:pt idx="400">
                  <c:v>5.9251117958400171E-11</c:v>
                </c:pt>
                <c:pt idx="401">
                  <c:v>5.5333324902399594E-11</c:v>
                </c:pt>
                <c:pt idx="402">
                  <c:v>5.1412447174400541E-11</c:v>
                </c:pt>
                <c:pt idx="403">
                  <c:v>5.7488486502401268E-11</c:v>
                </c:pt>
                <c:pt idx="404">
                  <c:v>5.356144400000243E-11</c:v>
                </c:pt>
                <c:pt idx="405">
                  <c:v>4.9631320166400667E-11</c:v>
                </c:pt>
                <c:pt idx="406">
                  <c:v>5.5698114886400911E-11</c:v>
                </c:pt>
                <c:pt idx="407">
                  <c:v>5.1761827430402221E-11</c:v>
                </c:pt>
                <c:pt idx="408">
                  <c:v>5.7822456454401055E-11</c:v>
                </c:pt>
                <c:pt idx="409">
                  <c:v>5.3880000000001472E-11</c:v>
                </c:pt>
                <c:pt idx="410">
                  <c:v>4.9934455494400213E-11</c:v>
                </c:pt>
                <c:pt idx="411">
                  <c:v>4.5985819750400892E-11</c:v>
                </c:pt>
                <c:pt idx="412">
                  <c:v>5.2034088966401942E-11</c:v>
                </c:pt>
                <c:pt idx="413">
                  <c:v>4.8079258726400883E-11</c:v>
                </c:pt>
                <c:pt idx="414">
                  <c:v>4.4121324000001151E-11</c:v>
                </c:pt>
                <c:pt idx="415">
                  <c:v>5.0160279142401234E-11</c:v>
                </c:pt>
                <c:pt idx="416">
                  <c:v>4.6196117894400366E-11</c:v>
                </c:pt>
                <c:pt idx="417">
                  <c:v>4.2228833382400386E-11</c:v>
                </c:pt>
                <c:pt idx="418">
                  <c:v>3.8258418118400084E-11</c:v>
                </c:pt>
                <c:pt idx="419">
                  <c:v>4.4284864000001336E-11</c:v>
                </c:pt>
                <c:pt idx="420">
                  <c:v>4.0308162310400145E-11</c:v>
                </c:pt>
                <c:pt idx="421">
                  <c:v>4.6328303718399841E-11</c:v>
                </c:pt>
                <c:pt idx="422">
                  <c:v>5.2345278278402841E-11</c:v>
                </c:pt>
                <c:pt idx="423">
                  <c:v>4.8359075430400003E-11</c:v>
                </c:pt>
                <c:pt idx="424">
                  <c:v>4.4369684000003227E-11</c:v>
                </c:pt>
                <c:pt idx="425">
                  <c:v>4.0377092198403169E-11</c:v>
                </c:pt>
                <c:pt idx="426">
                  <c:v>4.6381287622400186E-11</c:v>
                </c:pt>
                <c:pt idx="427">
                  <c:v>4.2382257254401999E-11</c:v>
                </c:pt>
                <c:pt idx="428">
                  <c:v>3.6377633354401247E-11</c:v>
                </c:pt>
                <c:pt idx="429">
                  <c:v>4.2370477522401123E-11</c:v>
                </c:pt>
                <c:pt idx="430">
                  <c:v>3.8360045498401914E-11</c:v>
                </c:pt>
                <c:pt idx="431">
                  <c:v>4.4346321500000536E-11</c:v>
                </c:pt>
                <c:pt idx="432">
                  <c:v>5.0329289130401268E-11</c:v>
                </c:pt>
                <c:pt idx="433">
                  <c:v>5.6308931378399892E-11</c:v>
                </c:pt>
                <c:pt idx="434">
                  <c:v>5.2285230618400724E-11</c:v>
                </c:pt>
                <c:pt idx="435">
                  <c:v>5.8258168610399105E-11</c:v>
                </c:pt>
                <c:pt idx="436">
                  <c:v>5.4227726499999631E-11</c:v>
                </c:pt>
                <c:pt idx="437">
                  <c:v>6.0193884818402644E-11</c:v>
                </c:pt>
                <c:pt idx="438">
                  <c:v>5.6156623482401198E-11</c:v>
                </c:pt>
                <c:pt idx="439">
                  <c:v>6.2115921794400639E-11</c:v>
                </c:pt>
                <c:pt idx="440">
                  <c:v>5.8071758442402332E-11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082-412D-90C0-88B82DE93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147840"/>
        <c:axId val="577149480"/>
      </c:scatterChart>
      <c:valAx>
        <c:axId val="577147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77149480"/>
        <c:crosses val="autoZero"/>
        <c:crossBetween val="midCat"/>
      </c:valAx>
      <c:valAx>
        <c:axId val="57714948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 </a:t>
                </a:r>
              </a:p>
              <a:p>
                <a:pPr>
                  <a:defRPr/>
                </a:pPr>
                <a:r>
                  <a:rPr lang="it-IT" dirty="0">
                    <a:latin typeface="Symbol" panose="05050102010706020507" pitchFamily="18" charset="2"/>
                  </a:rPr>
                  <a:t>D</a:t>
                </a:r>
                <a:r>
                  <a:rPr lang="it-IT" dirty="0"/>
                  <a:t>I [A]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77147840"/>
        <c:crosses val="autoZero"/>
        <c:crossBetween val="midCat"/>
        <c:majorUnit val="2.0000000000000011E-10"/>
      </c:valAx>
      <c:spPr>
        <a:noFill/>
        <a:ln w="22225"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21D17-4D5D-47A6-B4EA-72E12C18B4AC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C757F-4872-4EBB-B222-6A303D3ED737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0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F8473-5FCD-44B1-8A16-177B9C6A6065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038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>
              <a:latin typeface="Calibri"/>
            </a:endParaRPr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0175" cy="40909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D47C-5E57-457F-A6AC-5827B9FEF3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D47C-5E57-457F-A6AC-5827B9FEF3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D47C-5E57-457F-A6AC-5827B9FEF3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D47C-5E57-457F-A6AC-5827B9FEF3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D47C-5E57-457F-A6AC-5827B9FEF3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D47C-5E57-457F-A6AC-5827B9FEF3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3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0A28C-DE4D-4A40-9FC3-2F7BF55F9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2FACD2-D191-4F8E-8C85-517D13EB4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l-G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82C5BA-F12A-43D8-A6A1-C6AA7810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05C47-A4EE-4ACF-8B0F-8B3073F7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6EED4E-076B-450F-A2E5-BD389CEA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4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8D8D0-11AB-4936-BAF3-D4849DFC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4A0508-7683-4FC9-B04B-CBC4B422A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3D2219-2D8B-4998-B220-5128B32F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A3B3E-F7A3-4C03-8440-37604131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B8C56-1690-4E33-BB44-51751CDB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4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85E8A6-F375-4992-825A-D73A11055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1AAC0C-0802-454C-86DF-29D3B9A0D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626F7E-F60A-4D87-BD26-1EA68435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4237D-F0B7-40BB-99F1-0254A6A4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BF14D8-1276-4D89-817B-E79E1F76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33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5BD89E-E9B3-4ECC-A44F-9297D8C8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5818A9-8D33-4C7A-96C1-E575557E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8ADBB0-E995-4539-90C0-B8F0D21F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38C229-202B-40D2-82D3-916BECCE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08F52E-6DA3-401E-B817-0C84C0E3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84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4314C-268D-45EA-97D1-74751F3D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402F92-DA56-4EF8-A0BE-00FCEA11E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D2217C-ABB2-4FE6-8F32-7F66D564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26B59D-5040-4DB8-AA24-66AA5FCB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0287D8-1786-4969-B935-18593FE9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83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4EC51-1745-4849-A71C-118431F2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7E919-52E4-4845-B24F-51C8E2A96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6F760A-FB33-476D-AB3A-4A6EF3316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079D5F-4BAB-456C-8756-3B3549F0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F17DE5-4E11-4AB1-9325-84E66D53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C4A034-98D1-40D0-9F83-C4668FD9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63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C99DF-DD87-41C9-9496-3394069E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401D28-A766-403A-9D2F-DC4171C65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ABFA23-B55C-4EC6-AD4E-78604725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12D588-0BA2-4EE4-B6E5-B483D7AB6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AC5AF4-E10D-498B-AF39-1D1C8FD0E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ADD2D3-ECD4-44F7-8CF0-B4CE5675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9E4C51-9AC0-40B9-9D89-BEC173B7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CAEAB5D-82C1-421B-AD56-B2F71F5B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45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C3C6D-932B-4FE1-BAAB-6C8EA5E2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1BD216-B070-4B05-AC1F-EA54B0A6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2E2976-70F8-4BF4-820B-0802AEF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653B04-E1B9-4919-BA79-54717812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6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CA5CF6-E1DA-45B7-91F7-6F445CFE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2AFCCFA-3BF6-45D3-BF72-D29B160B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7EE1D4-C1F0-480C-B725-31B7331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7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286AF-2736-44B0-A48B-470BF51B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1BAE13-BBAB-4D4A-A97A-370FAC18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24B8EC-8943-425B-822D-93CDD959F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C6FD5E-49BE-4B8F-8977-123F95A6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230F44-A5A3-433C-B069-3B8C5E4E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0B27C3-592A-46D9-B87A-47075D20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90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EBD2E-7521-49BA-A0CD-65DB03FB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7A1357-5024-4870-BBFD-A71BB1ABF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CF134E-AC62-42E1-A1BC-104B62F4D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33FA97-9CD8-4684-94EA-7B9133A1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1E9539-9F20-4783-A9CE-9880C732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6F172B-5713-4B3D-AAA2-B5DBBD6D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58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A3D037-7C4F-4AEB-B3CB-9A8481E8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l-G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074EAA-BAD9-4C1D-8862-DE9120F0D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l-G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271370-0DCA-4670-A654-4464DB97B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3440-87DF-40EA-95EA-84D0B09D8DAE}" type="datetimeFigureOut">
              <a:rPr lang="el-GR" smtClean="0"/>
              <a:t>10/7/2018</a:t>
            </a:fld>
            <a:endParaRPr lang="el-G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9A9EC-3FE6-4A96-B6EE-03EB2D2FC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E02FDF-619A-4E90-97C2-DA7507C6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FB78-93B2-41FA-BEB0-8003916354EE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7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smll.201402767/full#smll201402767-fig-0002" TargetMode="External"/><Relationship Id="rId4" Type="http://schemas.openxmlformats.org/officeDocument/2006/relationships/hyperlink" Target="http://onlinelibrary.wiley.com/doi/10.1002/smll.v11.1/issueto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smll.201402767/full#smll201402767-fig-0004" TargetMode="External"/><Relationship Id="rId4" Type="http://schemas.openxmlformats.org/officeDocument/2006/relationships/hyperlink" Target="http://onlinelibrary.wiley.com/doi/10.1002/smll.v11.1/issueto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002/smll.201402767/full#smll201402767-fig-0005" TargetMode="External"/><Relationship Id="rId4" Type="http://schemas.openxmlformats.org/officeDocument/2006/relationships/hyperlink" Target="http://onlinelibrary.wiley.com/doi/10.1002/smll.v11.1/issuetoc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362AA-B3B7-4637-90AC-5B9C7154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PERO’: Development of </a:t>
            </a:r>
            <a:r>
              <a:rPr lang="it-IT" b="1" dirty="0" err="1">
                <a:solidFill>
                  <a:srgbClr val="C00000"/>
                </a:solidFill>
              </a:rPr>
              <a:t>medical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dosimetric</a:t>
            </a:r>
            <a:r>
              <a:rPr lang="it-IT" b="1" dirty="0">
                <a:solidFill>
                  <a:srgbClr val="C00000"/>
                </a:solidFill>
              </a:rPr>
              <a:t> systems </a:t>
            </a:r>
            <a:r>
              <a:rPr lang="it-IT" b="1" dirty="0" err="1">
                <a:solidFill>
                  <a:srgbClr val="C00000"/>
                </a:solidFill>
              </a:rPr>
              <a:t>based</a:t>
            </a:r>
            <a:r>
              <a:rPr lang="it-IT" b="1" dirty="0">
                <a:solidFill>
                  <a:srgbClr val="C00000"/>
                </a:solidFill>
              </a:rPr>
              <a:t> on </a:t>
            </a:r>
            <a:r>
              <a:rPr lang="it-IT" b="1" dirty="0" err="1">
                <a:solidFill>
                  <a:srgbClr val="C00000"/>
                </a:solidFill>
              </a:rPr>
              <a:t>PEROvskite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materials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C0E4FF-7857-48DA-AC15-088EFF55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99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INFN Firenze   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D4D9BD4-90D9-492C-89DD-8C813CCB8D1E}"/>
              </a:ext>
            </a:extLst>
          </p:cNvPr>
          <p:cNvSpPr txBox="1">
            <a:spLocks/>
          </p:cNvSpPr>
          <p:nvPr/>
        </p:nvSpPr>
        <p:spPr>
          <a:xfrm>
            <a:off x="2561492" y="4533656"/>
            <a:ext cx="8015653" cy="192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Mara </a:t>
            </a:r>
            <a:r>
              <a:rPr lang="it-IT" dirty="0" err="1"/>
              <a:t>Bruzzi</a:t>
            </a:r>
            <a:r>
              <a:rPr lang="it-IT" dirty="0"/>
              <a:t> 	            60%   Responsabile </a:t>
            </a:r>
            <a:r>
              <a:rPr lang="it-IT" dirty="0" err="1"/>
              <a:t>Loc</a:t>
            </a:r>
            <a:r>
              <a:rPr lang="it-IT" dirty="0"/>
              <a:t>/Naz</a:t>
            </a:r>
          </a:p>
          <a:p>
            <a:r>
              <a:rPr lang="it-IT" dirty="0"/>
              <a:t>Cinzia </a:t>
            </a:r>
            <a:r>
              <a:rPr lang="it-IT" dirty="0" err="1"/>
              <a:t>Talamonti</a:t>
            </a:r>
            <a:r>
              <a:rPr lang="it-IT" dirty="0"/>
              <a:t>		 20%</a:t>
            </a:r>
          </a:p>
          <a:p>
            <a:r>
              <a:rPr lang="it-IT" dirty="0"/>
              <a:t>Anna Vinattieri 		 40%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9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54575" y="96492"/>
            <a:ext cx="8980783" cy="750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  <a:tab pos="8536502" algn="l"/>
              </a:tabLst>
            </a:pPr>
            <a:r>
              <a:rPr lang="en-GB" sz="3629" dirty="0">
                <a:solidFill>
                  <a:srgbClr val="000000"/>
                </a:solidFill>
                <a:latin typeface="Calibri"/>
              </a:rPr>
              <a:t>Total Body Irradiation in – vivo dosimetry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860186" y="881374"/>
            <a:ext cx="2024853" cy="5069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4" tIns="41473" rIns="82944" bIns="41473" anchor="ctr"/>
          <a:lstStyle/>
          <a:p>
            <a:endParaRPr lang="it-IT" sz="1633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44818" y="2192365"/>
            <a:ext cx="3914331" cy="2646998"/>
            <a:chOff x="181" y="884"/>
            <a:chExt cx="2718" cy="1838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" y="884"/>
              <a:ext cx="2719" cy="1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998" y="1655"/>
              <a:ext cx="1088" cy="1"/>
            </a:xfrm>
            <a:prstGeom prst="line">
              <a:avLst/>
            </a:prstGeom>
            <a:noFill/>
            <a:ln w="9360">
              <a:solidFill>
                <a:srgbClr val="FFFF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sz="1633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8144" y="1820008"/>
            <a:ext cx="3840375" cy="454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3EDB423-6189-43F6-ADEC-CA729933779F}"/>
              </a:ext>
            </a:extLst>
          </p:cNvPr>
          <p:cNvSpPr/>
          <p:nvPr/>
        </p:nvSpPr>
        <p:spPr>
          <a:xfrm>
            <a:off x="422030" y="889921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TBI in-vivo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dosimetry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answers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to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Article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56 COUNCIL-DIRECTIVE-2013/59/EURATOM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since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it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verifies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the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consistency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of the treatment delivery with the treatment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prescribed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by the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Radiation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Oncologist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, in real-time, for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every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patient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during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every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fraction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, for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every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 treatment </a:t>
            </a:r>
            <a:r>
              <a:rPr lang="it-IT" dirty="0" err="1">
                <a:solidFill>
                  <a:srgbClr val="333333"/>
                </a:solidFill>
                <a:latin typeface="Calibri" panose="020F0502020204030204" pitchFamily="34" charset="0"/>
              </a:rPr>
              <a:t>technique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br>
              <a:rPr lang="it-IT" dirty="0"/>
            </a:br>
            <a:endParaRPr lang="el-GR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9129F-4FA9-43C1-A504-9C1DFE7AA366}"/>
              </a:ext>
            </a:extLst>
          </p:cNvPr>
          <p:cNvSpPr/>
          <p:nvPr/>
        </p:nvSpPr>
        <p:spPr>
          <a:xfrm>
            <a:off x="382295" y="5633113"/>
            <a:ext cx="40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in and out “in vivo” dosimeters to determine half thickness dose</a:t>
            </a:r>
            <a:endParaRPr lang="el-GR" dirty="0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B10EBCE7-506F-4828-B3FC-FD4B24C74C62}"/>
              </a:ext>
            </a:extLst>
          </p:cNvPr>
          <p:cNvGrpSpPr>
            <a:grpSpLocks/>
          </p:cNvGrpSpPr>
          <p:nvPr/>
        </p:nvGrpSpPr>
        <p:grpSpPr bwMode="auto">
          <a:xfrm>
            <a:off x="3755565" y="3874883"/>
            <a:ext cx="4316413" cy="2724151"/>
            <a:chOff x="3499" y="2860"/>
            <a:chExt cx="2719" cy="1716"/>
          </a:xfrm>
        </p:grpSpPr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A415207F-FCA3-4F56-9C59-5BFB6A3A3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9" y="3510"/>
              <a:ext cx="2719" cy="1066"/>
              <a:chOff x="3499" y="3510"/>
              <a:chExt cx="2719" cy="1066"/>
            </a:xfrm>
          </p:grpSpPr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EBFD28D4-C7BB-483D-B6AF-88A0E157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3510"/>
                <a:ext cx="1664" cy="1066"/>
              </a:xfrm>
              <a:prstGeom prst="rect">
                <a:avLst/>
              </a:prstGeom>
              <a:solidFill>
                <a:srgbClr val="00B8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Oval 9">
                <a:extLst>
                  <a:ext uri="{FF2B5EF4-FFF2-40B4-BE49-F238E27FC236}">
                    <a16:creationId xmlns:a16="http://schemas.microsoft.com/office/drawing/2014/main" id="{DF040E1C-D4C0-4501-AEAB-709202926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4001"/>
                <a:ext cx="149" cy="149"/>
              </a:xfrm>
              <a:prstGeom prst="ellipse">
                <a:avLst/>
              </a:prstGeom>
              <a:solidFill>
                <a:srgbClr val="00B8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" name="Oval 10">
                <a:extLst>
                  <a:ext uri="{FF2B5EF4-FFF2-40B4-BE49-F238E27FC236}">
                    <a16:creationId xmlns:a16="http://schemas.microsoft.com/office/drawing/2014/main" id="{708B92F5-8BBD-46DC-874B-EF4EBF155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3983"/>
                <a:ext cx="149" cy="149"/>
              </a:xfrm>
              <a:prstGeom prst="ellipse">
                <a:avLst/>
              </a:prstGeom>
              <a:solidFill>
                <a:srgbClr val="00B8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08DAA127-D5B3-499F-9852-C95329229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0" y="3785"/>
                <a:ext cx="385" cy="1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750"/>
                  </a:spcBef>
                  <a:tabLst>
                    <a:tab pos="0" algn="l"/>
                    <a:tab pos="447629" algn="l"/>
                    <a:tab pos="896845" algn="l"/>
                    <a:tab pos="1346060" algn="l"/>
                    <a:tab pos="1795276" algn="l"/>
                    <a:tab pos="2244492" algn="l"/>
                    <a:tab pos="2693709" algn="l"/>
                    <a:tab pos="3142924" algn="l"/>
                    <a:tab pos="3592141" algn="l"/>
                    <a:tab pos="4041356" algn="l"/>
                    <a:tab pos="4490573" algn="l"/>
                    <a:tab pos="4939788" algn="l"/>
                    <a:tab pos="5389005" algn="l"/>
                    <a:tab pos="5838220" algn="l"/>
                    <a:tab pos="6287437" algn="l"/>
                    <a:tab pos="6736651" algn="l"/>
                    <a:tab pos="7185868" algn="l"/>
                    <a:tab pos="7635083" algn="l"/>
                    <a:tab pos="8084300" algn="l"/>
                    <a:tab pos="8533515" algn="l"/>
                    <a:tab pos="8982732" algn="l"/>
                  </a:tabLst>
                </a:pPr>
                <a:r>
                  <a:rPr lang="it-IT" sz="1200" dirty="0">
                    <a:solidFill>
                      <a:srgbClr val="000000"/>
                    </a:solidFill>
                    <a:latin typeface="Calibri"/>
                  </a:rPr>
                  <a:t>d 100</a:t>
                </a:r>
              </a:p>
            </p:txBody>
          </p:sp>
          <p:sp>
            <p:nvSpPr>
              <p:cNvPr id="25" name="Text Box 12">
                <a:extLst>
                  <a:ext uri="{FF2B5EF4-FFF2-40B4-BE49-F238E27FC236}">
                    <a16:creationId xmlns:a16="http://schemas.microsoft.com/office/drawing/2014/main" id="{14CC6635-48C1-4C8A-892F-73BB1B9DC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" y="3789"/>
                <a:ext cx="385" cy="1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750"/>
                  </a:spcBef>
                  <a:tabLst>
                    <a:tab pos="0" algn="l"/>
                    <a:tab pos="447629" algn="l"/>
                    <a:tab pos="896845" algn="l"/>
                    <a:tab pos="1346060" algn="l"/>
                    <a:tab pos="1795276" algn="l"/>
                    <a:tab pos="2244492" algn="l"/>
                    <a:tab pos="2693709" algn="l"/>
                    <a:tab pos="3142924" algn="l"/>
                    <a:tab pos="3592141" algn="l"/>
                    <a:tab pos="4041356" algn="l"/>
                    <a:tab pos="4490573" algn="l"/>
                    <a:tab pos="4939788" algn="l"/>
                    <a:tab pos="5389005" algn="l"/>
                    <a:tab pos="5838220" algn="l"/>
                    <a:tab pos="6287437" algn="l"/>
                    <a:tab pos="6736651" algn="l"/>
                    <a:tab pos="7185868" algn="l"/>
                    <a:tab pos="7635083" algn="l"/>
                    <a:tab pos="8084300" algn="l"/>
                    <a:tab pos="8533515" algn="l"/>
                    <a:tab pos="8982732" algn="l"/>
                  </a:tabLst>
                </a:pPr>
                <a:r>
                  <a:rPr lang="it-IT" sz="1200" dirty="0">
                    <a:solidFill>
                      <a:srgbClr val="000000"/>
                    </a:solidFill>
                    <a:latin typeface="Calibri"/>
                  </a:rPr>
                  <a:t>d 100</a:t>
                </a:r>
              </a:p>
            </p:txBody>
          </p:sp>
          <p:grpSp>
            <p:nvGrpSpPr>
              <p:cNvPr id="26" name="Group 13">
                <a:extLst>
                  <a:ext uri="{FF2B5EF4-FFF2-40B4-BE49-F238E27FC236}">
                    <a16:creationId xmlns:a16="http://schemas.microsoft.com/office/drawing/2014/main" id="{9D2C18EC-F34F-4D22-8459-C0CC586B91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99" y="3833"/>
                <a:ext cx="555" cy="243"/>
                <a:chOff x="3499" y="3833"/>
                <a:chExt cx="555" cy="243"/>
              </a:xfrm>
            </p:grpSpPr>
            <p:sp>
              <p:nvSpPr>
                <p:cNvPr id="31" name="Line 14">
                  <a:extLst>
                    <a:ext uri="{FF2B5EF4-FFF2-40B4-BE49-F238E27FC236}">
                      <a16:creationId xmlns:a16="http://schemas.microsoft.com/office/drawing/2014/main" id="{D3BDACA8-F06B-4111-B1BF-2719E23D6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3" y="4075"/>
                  <a:ext cx="331" cy="1"/>
                </a:xfrm>
                <a:prstGeom prst="line">
                  <a:avLst/>
                </a:prstGeom>
                <a:noFill/>
                <a:ln w="936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32" name="Text Box 15">
                  <a:extLst>
                    <a:ext uri="{FF2B5EF4-FFF2-40B4-BE49-F238E27FC236}">
                      <a16:creationId xmlns:a16="http://schemas.microsoft.com/office/drawing/2014/main" id="{54BC3F67-455E-4051-92EA-B749654AED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9" y="3833"/>
                  <a:ext cx="555" cy="17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750"/>
                    </a:spcBef>
                    <a:tabLst>
                      <a:tab pos="0" algn="l"/>
                      <a:tab pos="447629" algn="l"/>
                      <a:tab pos="896845" algn="l"/>
                      <a:tab pos="1346060" algn="l"/>
                      <a:tab pos="1795276" algn="l"/>
                      <a:tab pos="2244492" algn="l"/>
                      <a:tab pos="2693709" algn="l"/>
                      <a:tab pos="3142924" algn="l"/>
                      <a:tab pos="3592141" algn="l"/>
                      <a:tab pos="4041356" algn="l"/>
                      <a:tab pos="4490573" algn="l"/>
                      <a:tab pos="4939788" algn="l"/>
                      <a:tab pos="5389005" algn="l"/>
                      <a:tab pos="5838220" algn="l"/>
                      <a:tab pos="6287437" algn="l"/>
                      <a:tab pos="6736651" algn="l"/>
                      <a:tab pos="7185868" algn="l"/>
                      <a:tab pos="7635083" algn="l"/>
                      <a:tab pos="8084300" algn="l"/>
                      <a:tab pos="8533515" algn="l"/>
                      <a:tab pos="8982732" algn="l"/>
                    </a:tabLst>
                  </a:pPr>
                  <a:r>
                    <a:rPr lang="it-IT" sz="1200" dirty="0" err="1">
                      <a:solidFill>
                        <a:srgbClr val="000000"/>
                      </a:solidFill>
                      <a:latin typeface="Calibri"/>
                    </a:rPr>
                    <a:t>beam</a:t>
                  </a:r>
                  <a:r>
                    <a:rPr lang="it-IT" sz="1200" dirty="0">
                      <a:solidFill>
                        <a:srgbClr val="000000"/>
                      </a:solidFill>
                      <a:latin typeface="Calibri"/>
                    </a:rPr>
                    <a:t> in</a:t>
                  </a:r>
                </a:p>
              </p:txBody>
            </p:sp>
          </p:grp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5AEBD3FA-E464-47BE-ACCB-5DF13C7E0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0" y="4050"/>
                <a:ext cx="40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8" name="Text Box 17">
                <a:extLst>
                  <a:ext uri="{FF2B5EF4-FFF2-40B4-BE49-F238E27FC236}">
                    <a16:creationId xmlns:a16="http://schemas.microsoft.com/office/drawing/2014/main" id="{FA507E57-C0E9-4E56-B019-DECC257B8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3" y="3829"/>
                <a:ext cx="555" cy="1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750"/>
                  </a:spcBef>
                  <a:tabLst>
                    <a:tab pos="0" algn="l"/>
                    <a:tab pos="447629" algn="l"/>
                    <a:tab pos="896845" algn="l"/>
                    <a:tab pos="1346060" algn="l"/>
                    <a:tab pos="1795276" algn="l"/>
                    <a:tab pos="2244492" algn="l"/>
                    <a:tab pos="2693709" algn="l"/>
                    <a:tab pos="3142924" algn="l"/>
                    <a:tab pos="3592141" algn="l"/>
                    <a:tab pos="4041356" algn="l"/>
                    <a:tab pos="4490573" algn="l"/>
                    <a:tab pos="4939788" algn="l"/>
                    <a:tab pos="5389005" algn="l"/>
                    <a:tab pos="5838220" algn="l"/>
                    <a:tab pos="6287437" algn="l"/>
                    <a:tab pos="6736651" algn="l"/>
                    <a:tab pos="7185868" algn="l"/>
                    <a:tab pos="7635083" algn="l"/>
                    <a:tab pos="8084300" algn="l"/>
                    <a:tab pos="8533515" algn="l"/>
                    <a:tab pos="8982732" algn="l"/>
                  </a:tabLst>
                </a:pPr>
                <a:r>
                  <a:rPr lang="it-IT" sz="1200" dirty="0" err="1">
                    <a:solidFill>
                      <a:srgbClr val="000000"/>
                    </a:solidFill>
                    <a:latin typeface="Calibri"/>
                  </a:rPr>
                  <a:t>beam</a:t>
                </a:r>
                <a:r>
                  <a:rPr lang="it-IT" sz="1200" dirty="0">
                    <a:solidFill>
                      <a:srgbClr val="000000"/>
                    </a:solidFill>
                    <a:latin typeface="Calibri"/>
                  </a:rPr>
                  <a:t> out</a:t>
                </a:r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4F3D5652-1F8F-4D2E-98D4-913295155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6" y="4075"/>
                <a:ext cx="2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t-IT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5FBF51D-B0F8-4250-83FE-875F0CD50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1" y="4057"/>
                <a:ext cx="24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t-IT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98A33749-1814-4392-B64E-92AC23EBB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3168"/>
              <a:ext cx="120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875"/>
                </a:spcBef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it-IT" sz="1400" dirty="0">
                  <a:solidFill>
                    <a:srgbClr val="000000"/>
                  </a:solidFill>
                  <a:latin typeface="Calibri"/>
                </a:rPr>
                <a:t>IONIZATION CHAMBER</a:t>
              </a:r>
            </a:p>
          </p:txBody>
        </p: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3B412892-9EC8-4555-9ABC-43E1CAD6D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2" y="3499"/>
              <a:ext cx="317" cy="4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499D09BF-DD75-4D13-BE83-09057A30B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" y="3496"/>
              <a:ext cx="362" cy="4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69649F61-358E-4F75-A4C5-180A26EA5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2" y="2860"/>
              <a:ext cx="1898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it-IT" sz="1700" b="1" dirty="0">
                  <a:solidFill>
                    <a:srgbClr val="000000"/>
                  </a:solidFill>
                  <a:latin typeface="Calibri"/>
                </a:rPr>
                <a:t>CALIBRATION</a:t>
              </a:r>
              <a:r>
                <a:rPr lang="it-IT" sz="2000" b="1" dirty="0">
                  <a:solidFill>
                    <a:srgbClr val="000000"/>
                  </a:solidFill>
                  <a:latin typeface="Calibri"/>
                </a:rPr>
                <a:t> </a:t>
              </a:r>
            </a:p>
          </p:txBody>
        </p:sp>
        <p:sp>
          <p:nvSpPr>
            <p:cNvPr id="19" name="Text Box 24">
              <a:extLst>
                <a:ext uri="{FF2B5EF4-FFF2-40B4-BE49-F238E27FC236}">
                  <a16:creationId xmlns:a16="http://schemas.microsoft.com/office/drawing/2014/main" id="{BCC2536D-A689-4BF4-A8D4-09F5759A4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1" y="4232"/>
              <a:ext cx="44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it-IT" sz="1700" dirty="0" err="1">
                  <a:solidFill>
                    <a:srgbClr val="000000"/>
                  </a:solidFill>
                  <a:latin typeface="Calibri"/>
                </a:rPr>
                <a:t>Kin</a:t>
              </a:r>
              <a:endParaRPr lang="it-IT" sz="17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Text Box 25">
              <a:extLst>
                <a:ext uri="{FF2B5EF4-FFF2-40B4-BE49-F238E27FC236}">
                  <a16:creationId xmlns:a16="http://schemas.microsoft.com/office/drawing/2014/main" id="{6E9AE196-072A-464D-A775-7568D89DB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" y="4247"/>
              <a:ext cx="44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tabLst>
                  <a:tab pos="0" algn="l"/>
                  <a:tab pos="447629" algn="l"/>
                  <a:tab pos="896845" algn="l"/>
                  <a:tab pos="1346060" algn="l"/>
                  <a:tab pos="1795276" algn="l"/>
                  <a:tab pos="2244492" algn="l"/>
                  <a:tab pos="2693709" algn="l"/>
                  <a:tab pos="3142924" algn="l"/>
                  <a:tab pos="3592141" algn="l"/>
                  <a:tab pos="4041356" algn="l"/>
                  <a:tab pos="4490573" algn="l"/>
                  <a:tab pos="4939788" algn="l"/>
                  <a:tab pos="5389005" algn="l"/>
                  <a:tab pos="5838220" algn="l"/>
                  <a:tab pos="6287437" algn="l"/>
                  <a:tab pos="6736651" algn="l"/>
                  <a:tab pos="7185868" algn="l"/>
                  <a:tab pos="7635083" algn="l"/>
                  <a:tab pos="8084300" algn="l"/>
                  <a:tab pos="8533515" algn="l"/>
                  <a:tab pos="8982732" algn="l"/>
                </a:tabLst>
              </a:pPr>
              <a:r>
                <a:rPr lang="it-IT" sz="1700" dirty="0" err="1">
                  <a:solidFill>
                    <a:srgbClr val="000000"/>
                  </a:solidFill>
                  <a:latin typeface="Calibri"/>
                </a:rPr>
                <a:t>Kout</a:t>
              </a:r>
              <a:endParaRPr lang="it-IT" sz="17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42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FF52556-8EA9-4A3D-B368-4B705A712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848146"/>
              </p:ext>
            </p:extLst>
          </p:nvPr>
        </p:nvGraphicFramePr>
        <p:xfrm>
          <a:off x="4867422" y="1523048"/>
          <a:ext cx="6813452" cy="430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4ED0A661-910B-4482-8E08-CE0A79B1EB4C}"/>
              </a:ext>
            </a:extLst>
          </p:cNvPr>
          <p:cNvSpPr txBox="1">
            <a:spLocks/>
          </p:cNvSpPr>
          <p:nvPr/>
        </p:nvSpPr>
        <p:spPr>
          <a:xfrm>
            <a:off x="688848" y="197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700" b="1" dirty="0"/>
              <a:t>First </a:t>
            </a:r>
            <a:r>
              <a:rPr lang="it-IT" sz="6700" b="1" dirty="0" err="1"/>
              <a:t>tests</a:t>
            </a:r>
            <a:r>
              <a:rPr lang="it-IT" sz="6700" b="1" dirty="0"/>
              <a:t> under </a:t>
            </a:r>
            <a:r>
              <a:rPr lang="it-IT" sz="6700" b="1" dirty="0" err="1"/>
              <a:t>uniform</a:t>
            </a:r>
            <a:r>
              <a:rPr lang="it-IT" sz="6700" b="1" dirty="0"/>
              <a:t> dose </a:t>
            </a:r>
            <a:r>
              <a:rPr lang="it-IT" sz="6700" b="1" dirty="0" err="1"/>
              <a:t>distribution</a:t>
            </a:r>
            <a:r>
              <a:rPr lang="it-IT" sz="6700" b="1" dirty="0"/>
              <a:t> are </a:t>
            </a:r>
            <a:r>
              <a:rPr lang="it-IT" sz="6700" b="1" dirty="0" err="1"/>
              <a:t>promising</a:t>
            </a:r>
            <a:endParaRPr lang="it-IT" sz="6700" b="1" dirty="0"/>
          </a:p>
          <a:p>
            <a:endParaRPr lang="it-IT" dirty="0"/>
          </a:p>
          <a:p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measured</a:t>
            </a:r>
            <a:r>
              <a:rPr lang="it-IT" dirty="0"/>
              <a:t> with one of </a:t>
            </a:r>
            <a:r>
              <a:rPr lang="it-IT" dirty="0" err="1"/>
              <a:t>our</a:t>
            </a:r>
            <a:r>
              <a:rPr lang="it-IT" dirty="0"/>
              <a:t> perovskite </a:t>
            </a:r>
            <a:r>
              <a:rPr lang="it-IT" dirty="0" err="1"/>
              <a:t>samples</a:t>
            </a:r>
            <a:r>
              <a:rPr lang="it-IT" dirty="0"/>
              <a:t> under a X - 6MV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Careggi Hospital</a:t>
            </a:r>
            <a:endParaRPr lang="el-GR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A6F9B5-460A-4695-9A05-904F74F164D3}"/>
              </a:ext>
            </a:extLst>
          </p:cNvPr>
          <p:cNvSpPr txBox="1"/>
          <p:nvPr/>
        </p:nvSpPr>
        <p:spPr>
          <a:xfrm>
            <a:off x="394779" y="2848511"/>
            <a:ext cx="46159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/>
              <a:t>Fast rise/</a:t>
            </a:r>
            <a:r>
              <a:rPr lang="it-IT" sz="2500" dirty="0" err="1"/>
              <a:t>decay</a:t>
            </a:r>
            <a:r>
              <a:rPr lang="it-IT" sz="2500" dirty="0"/>
              <a:t> </a:t>
            </a:r>
            <a:r>
              <a:rPr lang="it-IT" sz="2500" dirty="0" err="1"/>
              <a:t>times</a:t>
            </a:r>
            <a:r>
              <a:rPr lang="it-IT" sz="25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 err="1"/>
              <a:t>Good</a:t>
            </a:r>
            <a:r>
              <a:rPr lang="it-IT" sz="2500" dirty="0"/>
              <a:t> </a:t>
            </a:r>
            <a:r>
              <a:rPr lang="it-IT" sz="2500" dirty="0" err="1"/>
              <a:t>stability</a:t>
            </a:r>
            <a:r>
              <a:rPr lang="it-IT" sz="2500" dirty="0"/>
              <a:t> </a:t>
            </a:r>
            <a:r>
              <a:rPr lang="it-IT" sz="2500" dirty="0" err="1"/>
              <a:t>during</a:t>
            </a:r>
            <a:r>
              <a:rPr lang="it-IT" sz="2500" dirty="0"/>
              <a:t> </a:t>
            </a:r>
            <a:r>
              <a:rPr lang="it-IT" sz="2500" dirty="0" err="1"/>
              <a:t>irradiation</a:t>
            </a:r>
            <a:endParaRPr lang="el-GR" sz="25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5455F35-6B62-40E8-9DC7-19E55B22E2F4}"/>
              </a:ext>
            </a:extLst>
          </p:cNvPr>
          <p:cNvSpPr/>
          <p:nvPr/>
        </p:nvSpPr>
        <p:spPr>
          <a:xfrm>
            <a:off x="614587" y="2030996"/>
            <a:ext cx="276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Photoconductive</a:t>
            </a:r>
            <a:r>
              <a:rPr lang="it-IT" b="1" dirty="0"/>
              <a:t> </a:t>
            </a:r>
            <a:r>
              <a:rPr lang="it-IT" b="1" dirty="0" err="1"/>
              <a:t>Response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151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BD2D809-5FA7-469F-A90B-883DE6A2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54" y="1426379"/>
            <a:ext cx="5622793" cy="37392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F40882-1D7A-4FEF-B5D9-9252480E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4720" cy="1325563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Charge</a:t>
            </a:r>
            <a:r>
              <a:rPr lang="it-IT" b="1" dirty="0"/>
              <a:t> </a:t>
            </a:r>
            <a:r>
              <a:rPr lang="it-IT" b="1" dirty="0" err="1"/>
              <a:t>Signal</a:t>
            </a:r>
            <a:r>
              <a:rPr lang="it-IT" b="1" dirty="0"/>
              <a:t> vs Dose </a:t>
            </a:r>
            <a:br>
              <a:rPr lang="it-IT" b="1" dirty="0"/>
            </a:br>
            <a:r>
              <a:rPr lang="it-IT" sz="2800" dirty="0" err="1"/>
              <a:t>measured</a:t>
            </a:r>
            <a:r>
              <a:rPr lang="it-IT" sz="2800" dirty="0"/>
              <a:t> with one of </a:t>
            </a:r>
            <a:r>
              <a:rPr lang="it-IT" sz="2800" dirty="0" err="1"/>
              <a:t>our</a:t>
            </a:r>
            <a:r>
              <a:rPr lang="it-IT" sz="2800" dirty="0"/>
              <a:t> perovskite </a:t>
            </a:r>
            <a:r>
              <a:rPr lang="it-IT" sz="2800" dirty="0" err="1"/>
              <a:t>samples</a:t>
            </a:r>
            <a:r>
              <a:rPr lang="it-IT" sz="2800" dirty="0"/>
              <a:t> under a X - 6MV </a:t>
            </a:r>
            <a:r>
              <a:rPr lang="it-IT" sz="2800" dirty="0" err="1"/>
              <a:t>beam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Careggi Hospital</a:t>
            </a:r>
            <a:endParaRPr lang="el-GR" sz="28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E6B6570-2D0F-4E98-BF6A-DB857E0A7774}"/>
              </a:ext>
            </a:extLst>
          </p:cNvPr>
          <p:cNvSpPr/>
          <p:nvPr/>
        </p:nvSpPr>
        <p:spPr>
          <a:xfrm>
            <a:off x="1395026" y="2241490"/>
            <a:ext cx="366350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400" b="1" dirty="0">
                <a:solidFill>
                  <a:srgbClr val="FF0000"/>
                </a:solidFill>
              </a:rPr>
              <a:t>S</a:t>
            </a:r>
            <a:r>
              <a:rPr lang="it-IT" sz="2400" b="1" baseline="-25000" dirty="0">
                <a:solidFill>
                  <a:srgbClr val="FF0000"/>
                </a:solidFill>
              </a:rPr>
              <a:t>CsPbBr3</a:t>
            </a:r>
            <a:r>
              <a:rPr lang="it-IT" sz="2400" b="1" dirty="0">
                <a:solidFill>
                  <a:srgbClr val="FF0000"/>
                </a:solidFill>
              </a:rPr>
              <a:t> 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it-IT" sz="2400" b="1" dirty="0">
                <a:solidFill>
                  <a:srgbClr val="FF0000"/>
                </a:solidFill>
              </a:rPr>
              <a:t> 300 </a:t>
            </a:r>
            <a:r>
              <a:rPr lang="it-IT" sz="2400" b="1" dirty="0" err="1">
                <a:solidFill>
                  <a:srgbClr val="FF0000"/>
                </a:solidFill>
              </a:rPr>
              <a:t>nC</a:t>
            </a:r>
            <a:r>
              <a:rPr lang="it-IT" sz="2400" b="1" dirty="0">
                <a:solidFill>
                  <a:srgbClr val="FF0000"/>
                </a:solidFill>
              </a:rPr>
              <a:t> / (Gymm</a:t>
            </a:r>
            <a:r>
              <a:rPr lang="it-IT" sz="2400" b="1" baseline="30000" dirty="0">
                <a:solidFill>
                  <a:srgbClr val="FF0000"/>
                </a:solidFill>
              </a:rPr>
              <a:t>3</a:t>
            </a:r>
            <a:r>
              <a:rPr lang="it-IT" sz="2400" b="1" dirty="0">
                <a:solidFill>
                  <a:srgbClr val="FF0000"/>
                </a:solidFill>
              </a:rPr>
              <a:t>)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endParaRPr lang="it-IT" sz="2400" dirty="0">
              <a:solidFill>
                <a:srgbClr val="000000"/>
              </a:solidFill>
            </a:endParaRPr>
          </a:p>
          <a:p>
            <a:r>
              <a:rPr lang="it-IT" sz="2400" dirty="0" err="1">
                <a:solidFill>
                  <a:srgbClr val="000000"/>
                </a:solidFill>
              </a:rPr>
              <a:t>S</a:t>
            </a:r>
            <a:r>
              <a:rPr lang="it-IT" sz="2400" baseline="-25000" dirty="0" err="1">
                <a:solidFill>
                  <a:srgbClr val="000000"/>
                </a:solidFill>
              </a:rPr>
              <a:t>Si</a:t>
            </a:r>
            <a:r>
              <a:rPr lang="it-IT" sz="2400" dirty="0">
                <a:solidFill>
                  <a:srgbClr val="000000"/>
                </a:solidFill>
              </a:rPr>
              <a:t>  = 637 </a:t>
            </a:r>
            <a:r>
              <a:rPr lang="it-IT" sz="2400" dirty="0" err="1">
                <a:solidFill>
                  <a:srgbClr val="000000"/>
                </a:solidFill>
              </a:rPr>
              <a:t>nC</a:t>
            </a:r>
            <a:r>
              <a:rPr lang="it-IT" sz="2400" dirty="0">
                <a:solidFill>
                  <a:srgbClr val="000000"/>
                </a:solidFill>
              </a:rPr>
              <a:t> / (Gymm</a:t>
            </a:r>
            <a:r>
              <a:rPr lang="it-IT" sz="2400" baseline="30000" dirty="0">
                <a:solidFill>
                  <a:srgbClr val="000000"/>
                </a:solidFill>
              </a:rPr>
              <a:t>3</a:t>
            </a:r>
            <a:r>
              <a:rPr lang="it-IT" sz="2400" dirty="0">
                <a:solidFill>
                  <a:srgbClr val="000000"/>
                </a:solidFill>
              </a:rPr>
              <a:t>)</a:t>
            </a:r>
          </a:p>
          <a:p>
            <a:r>
              <a:rPr lang="it-IT" sz="2400" dirty="0" err="1">
                <a:solidFill>
                  <a:srgbClr val="000000"/>
                </a:solidFill>
              </a:rPr>
              <a:t>S</a:t>
            </a:r>
            <a:r>
              <a:rPr lang="it-IT" sz="2400" baseline="-25000" dirty="0" err="1">
                <a:solidFill>
                  <a:srgbClr val="000000"/>
                </a:solidFill>
              </a:rPr>
              <a:t>air</a:t>
            </a:r>
            <a:r>
              <a:rPr lang="it-IT" sz="2400" dirty="0">
                <a:solidFill>
                  <a:srgbClr val="000000"/>
                </a:solidFill>
              </a:rPr>
              <a:t>  = 35 </a:t>
            </a:r>
            <a:r>
              <a:rPr lang="it-IT" sz="2400" dirty="0" err="1">
                <a:solidFill>
                  <a:srgbClr val="000000"/>
                </a:solidFill>
              </a:rPr>
              <a:t>pC</a:t>
            </a:r>
            <a:r>
              <a:rPr lang="it-IT" sz="2400" dirty="0">
                <a:solidFill>
                  <a:srgbClr val="000000"/>
                </a:solidFill>
              </a:rPr>
              <a:t> / (Gymm</a:t>
            </a:r>
            <a:r>
              <a:rPr lang="it-IT" sz="2400" baseline="30000" dirty="0">
                <a:solidFill>
                  <a:srgbClr val="000000"/>
                </a:solidFill>
              </a:rPr>
              <a:t>3</a:t>
            </a:r>
            <a:r>
              <a:rPr lang="it-IT" sz="2400" dirty="0">
                <a:solidFill>
                  <a:srgbClr val="000000"/>
                </a:solidFill>
              </a:rPr>
              <a:t>)</a:t>
            </a:r>
          </a:p>
          <a:p>
            <a:r>
              <a:rPr lang="it-IT" sz="2400" dirty="0" err="1">
                <a:solidFill>
                  <a:srgbClr val="000000"/>
                </a:solidFill>
              </a:rPr>
              <a:t>S</a:t>
            </a:r>
            <a:r>
              <a:rPr lang="it-IT" sz="2400" baseline="-25000" dirty="0" err="1">
                <a:solidFill>
                  <a:srgbClr val="000000"/>
                </a:solidFill>
              </a:rPr>
              <a:t>diam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 panose="020F0502020204030204" pitchFamily="34" charset="0"/>
              </a:rPr>
              <a:t>~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/(Gymm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l-GR" sz="2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FB5747E-D2F1-49C0-BD51-26BBF7BB9F45}"/>
              </a:ext>
            </a:extLst>
          </p:cNvPr>
          <p:cNvSpPr/>
          <p:nvPr/>
        </p:nvSpPr>
        <p:spPr>
          <a:xfrm>
            <a:off x="552450" y="5133058"/>
            <a:ext cx="11151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Linear dependence of the charge collected as a function of the dose measured with a X-rays 6MV in the range from 0.5Gy to 12Gy ( bias V = 5Volt, room Temperature) . </a:t>
            </a:r>
          </a:p>
          <a:p>
            <a:pPr indent="270510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Measured sensitivity much higher than that of diamond and air chambers,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favourably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compares with silicon [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M.Bruzzi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NIMA 2016]. </a:t>
            </a:r>
            <a:endParaRPr lang="el-G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713BAF-7051-4A7B-A446-B5833F4F9CFD}"/>
              </a:ext>
            </a:extLst>
          </p:cNvPr>
          <p:cNvSpPr txBox="1"/>
          <p:nvPr/>
        </p:nvSpPr>
        <p:spPr>
          <a:xfrm>
            <a:off x="1715210" y="205682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HIGH SENSITIVITY 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AF9F3-6288-4A65-AEDB-67E4C8D9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92563"/>
            <a:ext cx="5606562" cy="1325563"/>
          </a:xfrm>
        </p:spPr>
        <p:txBody>
          <a:bodyPr/>
          <a:lstStyle/>
          <a:p>
            <a:r>
              <a:rPr lang="it-IT" b="1" dirty="0" err="1"/>
              <a:t>Current</a:t>
            </a:r>
            <a:r>
              <a:rPr lang="it-IT" b="1" dirty="0"/>
              <a:t> vs Dose rate</a:t>
            </a:r>
            <a:endParaRPr lang="el-GR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0EB9344-AE08-48DC-A751-755C05ED5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6" y="1438275"/>
            <a:ext cx="6576060" cy="37261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140E6A-8FB0-43D2-8896-3DA4BEF4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562" y="1804035"/>
            <a:ext cx="4572000" cy="336042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0C1B60E-3BAD-4FEE-800E-5D4A6723843C}"/>
              </a:ext>
            </a:extLst>
          </p:cNvPr>
          <p:cNvSpPr/>
          <p:nvPr/>
        </p:nvSpPr>
        <p:spPr>
          <a:xfrm>
            <a:off x="1118615" y="5427071"/>
            <a:ext cx="7014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entire dose rates range 50 – 400 Mu/min can be  measured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Fair linear dependence of the current vs dose rate . </a:t>
            </a:r>
          </a:p>
        </p:txBody>
      </p:sp>
    </p:spTree>
    <p:extLst>
      <p:ext uri="{BB962C8B-B14F-4D97-AF65-F5344CB8AC3E}">
        <p14:creationId xmlns:p14="http://schemas.microsoft.com/office/powerpoint/2010/main" val="262717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17C877B-8565-40F6-9584-B8A0C1DC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715" y="1606632"/>
            <a:ext cx="4488180" cy="2694272"/>
          </a:xfrm>
          <a:prstGeom prst="rect">
            <a:avLst/>
          </a:prstGeom>
        </p:spPr>
      </p:pic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2AD49F5F-0420-4974-8794-52C05069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784" y="5123174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 device optimization needed to get to get closer to a linear dependence 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~  1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7EC077-683A-42FA-99D0-740B1BA8F79C}"/>
              </a:ext>
            </a:extLst>
          </p:cNvPr>
          <p:cNvSpPr/>
          <p:nvPr/>
        </p:nvSpPr>
        <p:spPr>
          <a:xfrm>
            <a:off x="1491761" y="594694"/>
            <a:ext cx="58741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Current Signal dependence on dose rate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3FC9C58-9AAD-4D61-A1F6-C22EED392B1E}"/>
              </a:ext>
            </a:extLst>
          </p:cNvPr>
          <p:cNvSpPr/>
          <p:nvPr/>
        </p:nvSpPr>
        <p:spPr>
          <a:xfrm>
            <a:off x="1421423" y="22727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Fowler  model:  I = 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aseline="30000" dirty="0" err="1">
                <a:latin typeface="Symbol" panose="05050102010706020507" pitchFamily="18" charset="2"/>
                <a:ea typeface="Times New Roman" panose="02020603050405020304" pitchFamily="18" charset="0"/>
              </a:rPr>
              <a:t>D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</a:rPr>
              <a:t> </a:t>
            </a:r>
            <a:endParaRPr lang="el-GR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56BDDF3-2CF3-47EC-862E-D0E45513067B}"/>
              </a:ext>
            </a:extLst>
          </p:cNvPr>
          <p:cNvSpPr/>
          <p:nvPr/>
        </p:nvSpPr>
        <p:spPr>
          <a:xfrm>
            <a:off x="1491761" y="3322099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0.7 – 0.8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179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8B841-8B2D-49CC-A57B-006CDB61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Proposal</a:t>
            </a:r>
            <a:r>
              <a:rPr lang="it-IT" dirty="0"/>
              <a:t> : 3-year Project </a:t>
            </a:r>
            <a:endParaRPr lang="el-GR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BB4B70-D392-47C4-9839-3F0D1D2A1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First </a:t>
            </a:r>
            <a:r>
              <a:rPr lang="it-IT" dirty="0" err="1"/>
              <a:t>year</a:t>
            </a:r>
            <a:r>
              <a:rPr lang="it-IT" dirty="0"/>
              <a:t> </a:t>
            </a:r>
          </a:p>
          <a:p>
            <a:r>
              <a:rPr lang="it-IT" dirty="0" err="1"/>
              <a:t>Optimization</a:t>
            </a:r>
            <a:r>
              <a:rPr lang="it-IT" dirty="0"/>
              <a:t> of the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composition</a:t>
            </a:r>
            <a:r>
              <a:rPr lang="it-IT" dirty="0"/>
              <a:t> of the perovskite </a:t>
            </a:r>
            <a:r>
              <a:rPr lang="it-IT" dirty="0" err="1"/>
              <a:t>material</a:t>
            </a:r>
            <a:r>
              <a:rPr lang="it-IT" dirty="0"/>
              <a:t>;</a:t>
            </a:r>
          </a:p>
          <a:p>
            <a:r>
              <a:rPr lang="it-IT" dirty="0" err="1"/>
              <a:t>Preparation</a:t>
            </a:r>
            <a:r>
              <a:rPr lang="it-IT" dirty="0"/>
              <a:t> of a first set of point- </a:t>
            </a:r>
            <a:r>
              <a:rPr lang="it-IT" dirty="0" err="1"/>
              <a:t>dosimetric</a:t>
            </a:r>
            <a:r>
              <a:rPr lang="it-IT" dirty="0"/>
              <a:t> </a:t>
            </a:r>
            <a:r>
              <a:rPr lang="it-IT" dirty="0" err="1"/>
              <a:t>samples</a:t>
            </a:r>
            <a:r>
              <a:rPr lang="it-IT" dirty="0"/>
              <a:t> with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</a:t>
            </a:r>
            <a:r>
              <a:rPr lang="it-IT" dirty="0" err="1"/>
              <a:t>geometries</a:t>
            </a:r>
            <a:r>
              <a:rPr lang="it-IT" dirty="0"/>
              <a:t> and </a:t>
            </a:r>
            <a:r>
              <a:rPr lang="it-IT" dirty="0" err="1"/>
              <a:t>materials</a:t>
            </a:r>
            <a:r>
              <a:rPr lang="it-IT" dirty="0"/>
              <a:t> in </a:t>
            </a:r>
            <a:r>
              <a:rPr lang="it-IT" dirty="0" err="1"/>
              <a:t>view</a:t>
            </a:r>
            <a:r>
              <a:rPr lang="it-IT" dirty="0"/>
              <a:t> to </a:t>
            </a:r>
            <a:r>
              <a:rPr lang="it-IT" dirty="0" err="1"/>
              <a:t>optimize</a:t>
            </a:r>
            <a:r>
              <a:rPr lang="it-IT" dirty="0"/>
              <a:t> the </a:t>
            </a:r>
            <a:r>
              <a:rPr lang="it-IT" dirty="0" err="1"/>
              <a:t>dosimetric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; </a:t>
            </a:r>
          </a:p>
          <a:p>
            <a:r>
              <a:rPr lang="it-IT" dirty="0"/>
              <a:t>Design of </a:t>
            </a:r>
            <a:r>
              <a:rPr lang="it-IT" dirty="0" err="1"/>
              <a:t>flexible</a:t>
            </a:r>
            <a:r>
              <a:rPr lang="it-IT" dirty="0"/>
              <a:t> 2D/3D </a:t>
            </a:r>
            <a:r>
              <a:rPr lang="it-IT" dirty="0" err="1"/>
              <a:t>contact</a:t>
            </a:r>
            <a:r>
              <a:rPr lang="it-IT" dirty="0"/>
              <a:t> </a:t>
            </a:r>
            <a:r>
              <a:rPr lang="it-IT" dirty="0" err="1"/>
              <a:t>geometries</a:t>
            </a:r>
            <a:r>
              <a:rPr lang="it-IT" dirty="0"/>
              <a:t> </a:t>
            </a:r>
            <a:r>
              <a:rPr lang="it-IT" dirty="0" err="1"/>
              <a:t>toward</a:t>
            </a:r>
            <a:r>
              <a:rPr lang="it-IT" dirty="0"/>
              <a:t> </a:t>
            </a:r>
            <a:r>
              <a:rPr lang="it-IT" dirty="0" err="1"/>
              <a:t>realistic</a:t>
            </a:r>
            <a:r>
              <a:rPr lang="it-IT" dirty="0"/>
              <a:t>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r>
              <a:rPr lang="it-IT" dirty="0"/>
              <a:t> (IMRT, TBI….);</a:t>
            </a:r>
          </a:p>
          <a:p>
            <a:r>
              <a:rPr lang="it-IT" dirty="0"/>
              <a:t>Test with laser </a:t>
            </a:r>
            <a:r>
              <a:rPr lang="it-IT" dirty="0" err="1"/>
              <a:t>beams</a:t>
            </a:r>
            <a:r>
              <a:rPr lang="it-IT" dirty="0"/>
              <a:t> for fast monitoring;</a:t>
            </a:r>
          </a:p>
          <a:p>
            <a:r>
              <a:rPr lang="it-IT" dirty="0" err="1"/>
              <a:t>Studies</a:t>
            </a:r>
            <a:r>
              <a:rPr lang="it-IT" dirty="0"/>
              <a:t> of native </a:t>
            </a:r>
            <a:r>
              <a:rPr lang="it-IT" dirty="0" err="1"/>
              <a:t>defects</a:t>
            </a:r>
            <a:r>
              <a:rPr lang="it-IT" dirty="0"/>
              <a:t> with </a:t>
            </a:r>
            <a:r>
              <a:rPr lang="it-IT" dirty="0" err="1"/>
              <a:t>photoluminescence</a:t>
            </a:r>
            <a:r>
              <a:rPr lang="it-IT" dirty="0"/>
              <a:t> and TSC  and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correlation</a:t>
            </a:r>
            <a:r>
              <a:rPr lang="it-IT" dirty="0"/>
              <a:t> with </a:t>
            </a:r>
            <a:r>
              <a:rPr lang="it-IT" dirty="0" err="1"/>
              <a:t>dosimetric</a:t>
            </a:r>
            <a:r>
              <a:rPr lang="it-IT" dirty="0"/>
              <a:t> </a:t>
            </a:r>
            <a:r>
              <a:rPr lang="it-IT" dirty="0" err="1"/>
              <a:t>perfomance</a:t>
            </a:r>
            <a:r>
              <a:rPr lang="it-IT" dirty="0"/>
              <a:t>;</a:t>
            </a:r>
          </a:p>
          <a:p>
            <a:r>
              <a:rPr lang="it-IT" dirty="0" err="1"/>
              <a:t>Characterisation</a:t>
            </a:r>
            <a:r>
              <a:rPr lang="it-IT" dirty="0"/>
              <a:t> of the </a:t>
            </a:r>
            <a:r>
              <a:rPr lang="it-IT" dirty="0" err="1"/>
              <a:t>photoconductive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under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/electron </a:t>
            </a:r>
            <a:r>
              <a:rPr lang="it-IT" dirty="0" err="1"/>
              <a:t>beams</a:t>
            </a:r>
            <a:r>
              <a:rPr lang="it-IT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99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6A3A9-C1F9-47BE-A8AA-51E820AF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 / Third </a:t>
            </a:r>
            <a:r>
              <a:rPr lang="it-IT" dirty="0" err="1"/>
              <a:t>Year</a:t>
            </a:r>
            <a:endParaRPr lang="el-GR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D6861D1-733A-4546-806B-5E7BA5C993A0}"/>
              </a:ext>
            </a:extLst>
          </p:cNvPr>
          <p:cNvSpPr/>
          <p:nvPr/>
        </p:nvSpPr>
        <p:spPr>
          <a:xfrm>
            <a:off x="1535721" y="1534107"/>
            <a:ext cx="875127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/>
              <a:t>Second </a:t>
            </a:r>
            <a:r>
              <a:rPr lang="it-IT" sz="2500" b="1" dirty="0" err="1"/>
              <a:t>year</a:t>
            </a:r>
            <a:r>
              <a:rPr lang="it-IT" sz="2500" b="1" dirty="0"/>
              <a:t> </a:t>
            </a:r>
          </a:p>
          <a:p>
            <a:r>
              <a:rPr lang="it-IT" sz="2500" dirty="0" err="1"/>
              <a:t>Preparation</a:t>
            </a:r>
            <a:r>
              <a:rPr lang="it-IT" sz="2500" dirty="0"/>
              <a:t> of a set of 2D  </a:t>
            </a:r>
            <a:r>
              <a:rPr lang="it-IT" sz="2500" dirty="0" err="1"/>
              <a:t>dosimetric</a:t>
            </a:r>
            <a:r>
              <a:rPr lang="it-IT" sz="2500" dirty="0"/>
              <a:t> </a:t>
            </a:r>
            <a:r>
              <a:rPr lang="it-IT" sz="2500" dirty="0" err="1"/>
              <a:t>samples</a:t>
            </a:r>
            <a:r>
              <a:rPr lang="it-IT" sz="2500" dirty="0"/>
              <a:t>;</a:t>
            </a:r>
          </a:p>
          <a:p>
            <a:r>
              <a:rPr lang="it-IT" sz="2500" dirty="0" err="1"/>
              <a:t>Characterisation</a:t>
            </a:r>
            <a:r>
              <a:rPr lang="it-IT" sz="2500" dirty="0"/>
              <a:t> under </a:t>
            </a:r>
            <a:r>
              <a:rPr lang="it-IT" sz="2500" dirty="0" err="1"/>
              <a:t>different</a:t>
            </a:r>
            <a:r>
              <a:rPr lang="it-IT" sz="2500" dirty="0"/>
              <a:t> </a:t>
            </a:r>
            <a:r>
              <a:rPr lang="it-IT" sz="2500" dirty="0" err="1"/>
              <a:t>photon</a:t>
            </a:r>
            <a:r>
              <a:rPr lang="it-IT" sz="2500" dirty="0"/>
              <a:t>/electron </a:t>
            </a:r>
            <a:r>
              <a:rPr lang="it-IT" sz="2500" dirty="0" err="1"/>
              <a:t>beams</a:t>
            </a:r>
            <a:r>
              <a:rPr lang="it-IT" sz="2500" dirty="0"/>
              <a:t> with </a:t>
            </a:r>
            <a:r>
              <a:rPr lang="it-IT" sz="2500" dirty="0" err="1"/>
              <a:t>conformal</a:t>
            </a:r>
            <a:r>
              <a:rPr lang="it-IT" sz="2500" dirty="0"/>
              <a:t> dose </a:t>
            </a:r>
            <a:r>
              <a:rPr lang="it-IT" sz="2500" dirty="0" err="1"/>
              <a:t>distribution</a:t>
            </a:r>
            <a:r>
              <a:rPr lang="it-IT" sz="2500" dirty="0"/>
              <a:t>.</a:t>
            </a:r>
          </a:p>
          <a:p>
            <a:r>
              <a:rPr lang="it-IT" sz="2500" dirty="0" err="1"/>
              <a:t>Radiation</a:t>
            </a:r>
            <a:r>
              <a:rPr lang="it-IT" sz="2500" dirty="0"/>
              <a:t> </a:t>
            </a:r>
            <a:r>
              <a:rPr lang="it-IT" sz="2500" dirty="0" err="1"/>
              <a:t>induced</a:t>
            </a:r>
            <a:r>
              <a:rPr lang="it-IT" sz="2500" dirty="0"/>
              <a:t> </a:t>
            </a:r>
            <a:r>
              <a:rPr lang="it-IT" sz="2500" dirty="0" err="1"/>
              <a:t>defect</a:t>
            </a:r>
            <a:r>
              <a:rPr lang="it-IT" sz="2500" dirty="0"/>
              <a:t> </a:t>
            </a:r>
            <a:r>
              <a:rPr lang="it-IT" sz="2500" dirty="0" err="1"/>
              <a:t>studies</a:t>
            </a:r>
            <a:r>
              <a:rPr lang="it-IT" sz="2500" dirty="0"/>
              <a:t> with </a:t>
            </a:r>
            <a:r>
              <a:rPr lang="it-IT" sz="2500" dirty="0" err="1"/>
              <a:t>photoluminescence</a:t>
            </a:r>
            <a:r>
              <a:rPr lang="it-IT" sz="2500" dirty="0"/>
              <a:t> / TSC </a:t>
            </a:r>
          </a:p>
          <a:p>
            <a:r>
              <a:rPr lang="it-IT" sz="2500" dirty="0"/>
              <a:t>and </a:t>
            </a:r>
            <a:r>
              <a:rPr lang="it-IT" sz="2500" dirty="0" err="1"/>
              <a:t>correlation</a:t>
            </a:r>
            <a:r>
              <a:rPr lang="it-IT" sz="2500" dirty="0"/>
              <a:t> with performance </a:t>
            </a:r>
            <a:r>
              <a:rPr lang="it-IT" sz="2500" dirty="0" err="1"/>
              <a:t>after</a:t>
            </a:r>
            <a:r>
              <a:rPr lang="it-IT" sz="2500" dirty="0"/>
              <a:t> </a:t>
            </a:r>
            <a:r>
              <a:rPr lang="it-IT" sz="2500" dirty="0" err="1"/>
              <a:t>accumulated</a:t>
            </a:r>
            <a:r>
              <a:rPr lang="it-IT" sz="2500" dirty="0"/>
              <a:t> </a:t>
            </a:r>
            <a:r>
              <a:rPr lang="it-IT" sz="2500" dirty="0" err="1"/>
              <a:t>doses</a:t>
            </a:r>
            <a:r>
              <a:rPr lang="it-IT" sz="2500" dirty="0"/>
              <a:t>.</a:t>
            </a:r>
          </a:p>
          <a:p>
            <a:r>
              <a:rPr lang="it-IT" sz="2500" b="1" dirty="0"/>
              <a:t>Third </a:t>
            </a:r>
            <a:r>
              <a:rPr lang="it-IT" sz="2500" b="1" dirty="0" err="1"/>
              <a:t>year</a:t>
            </a:r>
            <a:r>
              <a:rPr lang="it-IT" sz="2500" b="1" dirty="0"/>
              <a:t> </a:t>
            </a:r>
          </a:p>
          <a:p>
            <a:r>
              <a:rPr lang="it-IT" sz="2500" dirty="0" err="1"/>
              <a:t>Preparation</a:t>
            </a:r>
            <a:r>
              <a:rPr lang="it-IT" sz="2500" dirty="0"/>
              <a:t> of a set of 3D  </a:t>
            </a:r>
            <a:r>
              <a:rPr lang="it-IT" sz="2500" dirty="0" err="1"/>
              <a:t>dosimetric</a:t>
            </a:r>
            <a:r>
              <a:rPr lang="it-IT" sz="2500" dirty="0"/>
              <a:t> devices;</a:t>
            </a:r>
          </a:p>
          <a:p>
            <a:r>
              <a:rPr lang="it-IT" sz="2500" dirty="0" err="1"/>
              <a:t>Characterisation</a:t>
            </a:r>
            <a:r>
              <a:rPr lang="it-IT" sz="2500" dirty="0"/>
              <a:t> under </a:t>
            </a:r>
            <a:r>
              <a:rPr lang="it-IT" sz="2500" dirty="0" err="1"/>
              <a:t>different</a:t>
            </a:r>
            <a:r>
              <a:rPr lang="it-IT" sz="2500" dirty="0"/>
              <a:t> </a:t>
            </a:r>
            <a:r>
              <a:rPr lang="it-IT" sz="2500" dirty="0" err="1"/>
              <a:t>photon</a:t>
            </a:r>
            <a:r>
              <a:rPr lang="it-IT" sz="2500" dirty="0"/>
              <a:t>/electron </a:t>
            </a:r>
            <a:r>
              <a:rPr lang="it-IT" sz="2500" dirty="0" err="1"/>
              <a:t>beams</a:t>
            </a:r>
            <a:r>
              <a:rPr lang="it-IT" sz="2500" dirty="0"/>
              <a:t> with 3D </a:t>
            </a:r>
            <a:r>
              <a:rPr lang="it-IT" sz="2500" dirty="0" err="1"/>
              <a:t>conformal</a:t>
            </a:r>
            <a:r>
              <a:rPr lang="it-IT" sz="2500" dirty="0"/>
              <a:t> dose </a:t>
            </a:r>
            <a:r>
              <a:rPr lang="it-IT" sz="2500" dirty="0" err="1"/>
              <a:t>distributions</a:t>
            </a:r>
            <a:r>
              <a:rPr lang="it-IT" sz="2500" dirty="0"/>
              <a:t>.</a:t>
            </a:r>
          </a:p>
          <a:p>
            <a:r>
              <a:rPr lang="it-IT" sz="2500" dirty="0" err="1"/>
              <a:t>Radiation</a:t>
            </a:r>
            <a:r>
              <a:rPr lang="it-IT" sz="2500" dirty="0"/>
              <a:t> </a:t>
            </a:r>
            <a:r>
              <a:rPr lang="it-IT" sz="2500" dirty="0" err="1"/>
              <a:t>induced</a:t>
            </a:r>
            <a:r>
              <a:rPr lang="it-IT" sz="2500" dirty="0"/>
              <a:t> </a:t>
            </a:r>
            <a:r>
              <a:rPr lang="it-IT" sz="2500" dirty="0" err="1"/>
              <a:t>defect</a:t>
            </a:r>
            <a:r>
              <a:rPr lang="it-IT" sz="2500" dirty="0"/>
              <a:t> </a:t>
            </a:r>
            <a:r>
              <a:rPr lang="it-IT" sz="2500" dirty="0" err="1"/>
              <a:t>studies</a:t>
            </a:r>
            <a:r>
              <a:rPr lang="it-IT" sz="2500" dirty="0"/>
              <a:t> with </a:t>
            </a:r>
            <a:r>
              <a:rPr lang="it-IT" sz="2500" dirty="0" err="1"/>
              <a:t>photoluminescence</a:t>
            </a:r>
            <a:r>
              <a:rPr lang="it-IT" sz="2500" dirty="0"/>
              <a:t> / TSC </a:t>
            </a:r>
          </a:p>
          <a:p>
            <a:r>
              <a:rPr lang="it-IT" sz="2500" dirty="0"/>
              <a:t>and </a:t>
            </a:r>
            <a:r>
              <a:rPr lang="it-IT" sz="2500" dirty="0" err="1"/>
              <a:t>correlation</a:t>
            </a:r>
            <a:r>
              <a:rPr lang="it-IT" sz="2500" dirty="0"/>
              <a:t> with performance </a:t>
            </a:r>
            <a:r>
              <a:rPr lang="it-IT" sz="2500" dirty="0" err="1"/>
              <a:t>after</a:t>
            </a:r>
            <a:r>
              <a:rPr lang="it-IT" sz="2500" dirty="0"/>
              <a:t> </a:t>
            </a:r>
            <a:r>
              <a:rPr lang="it-IT" sz="2500" dirty="0" err="1"/>
              <a:t>accumulated</a:t>
            </a:r>
            <a:r>
              <a:rPr lang="it-IT" sz="2500" dirty="0"/>
              <a:t> </a:t>
            </a:r>
            <a:r>
              <a:rPr lang="it-IT" sz="2500" dirty="0" err="1"/>
              <a:t>doses</a:t>
            </a:r>
            <a:r>
              <a:rPr lang="it-IT" sz="2500" dirty="0"/>
              <a:t>.</a:t>
            </a:r>
          </a:p>
          <a:p>
            <a:endParaRPr lang="el-GR" sz="2500" dirty="0"/>
          </a:p>
          <a:p>
            <a:endParaRPr lang="el-GR" sz="2500" dirty="0"/>
          </a:p>
        </p:txBody>
      </p:sp>
    </p:spTree>
    <p:extLst>
      <p:ext uri="{BB962C8B-B14F-4D97-AF65-F5344CB8AC3E}">
        <p14:creationId xmlns:p14="http://schemas.microsoft.com/office/powerpoint/2010/main" val="93270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AC852C-5629-4062-B5E1-80807B88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15" y="242033"/>
            <a:ext cx="6582508" cy="1325563"/>
          </a:xfrm>
        </p:spPr>
        <p:txBody>
          <a:bodyPr/>
          <a:lstStyle/>
          <a:p>
            <a:r>
              <a:rPr lang="it-IT" dirty="0"/>
              <a:t>Financial </a:t>
            </a:r>
            <a:r>
              <a:rPr lang="it-IT" dirty="0" err="1"/>
              <a:t>Request</a:t>
            </a:r>
            <a:r>
              <a:rPr lang="it-IT" dirty="0"/>
              <a:t> 1° </a:t>
            </a:r>
            <a:r>
              <a:rPr lang="it-IT" dirty="0" err="1"/>
              <a:t>year</a:t>
            </a:r>
            <a:r>
              <a:rPr lang="it-IT" dirty="0"/>
              <a:t> </a:t>
            </a:r>
            <a:endParaRPr lang="el-GR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B55A953-4509-42B5-9857-A348DB798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26728"/>
              </p:ext>
            </p:extLst>
          </p:nvPr>
        </p:nvGraphicFramePr>
        <p:xfrm>
          <a:off x="976923" y="1459522"/>
          <a:ext cx="4052278" cy="476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992">
                  <a:extLst>
                    <a:ext uri="{9D8B030D-6E8A-4147-A177-3AD203B41FA5}">
                      <a16:colId xmlns:a16="http://schemas.microsoft.com/office/drawing/2014/main" val="2412965855"/>
                    </a:ext>
                  </a:extLst>
                </a:gridCol>
                <a:gridCol w="1046286">
                  <a:extLst>
                    <a:ext uri="{9D8B030D-6E8A-4147-A177-3AD203B41FA5}">
                      <a16:colId xmlns:a16="http://schemas.microsoft.com/office/drawing/2014/main" val="3401768086"/>
                    </a:ext>
                  </a:extLst>
                </a:gridCol>
              </a:tblGrid>
              <a:tr h="34120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638174"/>
                  </a:ext>
                </a:extLst>
              </a:tr>
              <a:tr h="1850903">
                <a:tc>
                  <a:txBody>
                    <a:bodyPr/>
                    <a:lstStyle/>
                    <a:p>
                      <a:r>
                        <a:rPr lang="it-IT" dirty="0" err="1"/>
                        <a:t>Consumable</a:t>
                      </a:r>
                      <a:r>
                        <a:rPr lang="it-IT" dirty="0"/>
                        <a:t> ( </a:t>
                      </a:r>
                      <a:r>
                        <a:rPr lang="it-IT" dirty="0" err="1"/>
                        <a:t>certified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materials</a:t>
                      </a:r>
                      <a:r>
                        <a:rPr lang="it-IT" dirty="0"/>
                        <a:t> for </a:t>
                      </a:r>
                      <a:r>
                        <a:rPr lang="it-IT" dirty="0" err="1"/>
                        <a:t>phantoms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chemical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materials</a:t>
                      </a:r>
                      <a:r>
                        <a:rPr lang="it-IT" dirty="0"/>
                        <a:t> for devices, </a:t>
                      </a:r>
                      <a:r>
                        <a:rPr lang="it-IT" dirty="0" err="1"/>
                        <a:t>development</a:t>
                      </a:r>
                      <a:r>
                        <a:rPr lang="it-IT" dirty="0"/>
                        <a:t> of custom </a:t>
                      </a:r>
                      <a:r>
                        <a:rPr lang="it-IT" dirty="0" err="1"/>
                        <a:t>PCBs</a:t>
                      </a:r>
                      <a:r>
                        <a:rPr lang="it-IT" dirty="0"/>
                        <a:t>)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 </a:t>
                      </a:r>
                      <a:r>
                        <a:rPr lang="it-IT" dirty="0" err="1"/>
                        <a:t>kEur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91989"/>
                  </a:ext>
                </a:extLst>
              </a:tr>
              <a:tr h="1093716">
                <a:tc>
                  <a:txBody>
                    <a:bodyPr/>
                    <a:lstStyle/>
                    <a:p>
                      <a:r>
                        <a:rPr lang="it-IT" dirty="0"/>
                        <a:t>International and </a:t>
                      </a:r>
                      <a:r>
                        <a:rPr lang="it-IT" dirty="0" err="1"/>
                        <a:t>national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conferences</a:t>
                      </a:r>
                      <a:r>
                        <a:rPr lang="it-IT" dirty="0"/>
                        <a:t> – workshop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2kEur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26850"/>
                  </a:ext>
                </a:extLst>
              </a:tr>
              <a:tr h="341201">
                <a:tc>
                  <a:txBody>
                    <a:bodyPr/>
                    <a:lstStyle/>
                    <a:p>
                      <a:r>
                        <a:rPr lang="it-IT" dirty="0"/>
                        <a:t>Instruments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8269"/>
                  </a:ext>
                </a:extLst>
              </a:tr>
              <a:tr h="1093716">
                <a:tc>
                  <a:txBody>
                    <a:bodyPr/>
                    <a:lstStyle/>
                    <a:p>
                      <a:r>
                        <a:rPr lang="it-IT" dirty="0" err="1"/>
                        <a:t>Automated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xyz</a:t>
                      </a:r>
                      <a:r>
                        <a:rPr lang="it-IT" dirty="0"/>
                        <a:t> system, </a:t>
                      </a:r>
                      <a:r>
                        <a:rPr lang="it-IT" dirty="0" err="1"/>
                        <a:t>read</a:t>
                      </a:r>
                      <a:r>
                        <a:rPr lang="it-IT" dirty="0"/>
                        <a:t>-out </a:t>
                      </a:r>
                      <a:r>
                        <a:rPr lang="it-IT" dirty="0" err="1"/>
                        <a:t>electronic</a:t>
                      </a:r>
                      <a:r>
                        <a:rPr lang="it-IT" dirty="0"/>
                        <a:t> system, spin </a:t>
                      </a:r>
                      <a:r>
                        <a:rPr lang="it-IT" dirty="0" err="1"/>
                        <a:t>coating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accessories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17kEur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37570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E03AEA92-3D9F-45A3-A52F-9E7D96D6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063" y="2113084"/>
            <a:ext cx="5108448" cy="4067175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D6E9097-0500-40AD-8134-7E1102A4A345}"/>
              </a:ext>
            </a:extLst>
          </p:cNvPr>
          <p:cNvSpPr/>
          <p:nvPr/>
        </p:nvSpPr>
        <p:spPr>
          <a:xfrm>
            <a:off x="5421428" y="53281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05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3255"/>
            <a:ext cx="7886700" cy="79889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Perovskite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Crystal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512" y="1049154"/>
            <a:ext cx="8306602" cy="5399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have stoichiometry of AMX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is an oxide or halide anion such as Cl, Br and I.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refers to a metal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 coordination number of 6.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octahedra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share corners and A is usually a large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fills the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cuboctahedral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holes with coordination number of 12.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can be Ca, K, Na,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other rare metals.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CA6-60EA-4F21-BE17-4EDD2057AAF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(a) Ball and stick model of the basic perovskite structure and (b) their extended network structure connected by the corner-shared octahedr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85" y="4088199"/>
            <a:ext cx="4995031" cy="22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32628" y="6386599"/>
            <a:ext cx="5135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CrystEngComm, 2010, 12, 2646-2662</a:t>
            </a:r>
          </a:p>
        </p:txBody>
      </p:sp>
    </p:spTree>
    <p:extLst>
      <p:ext uri="{BB962C8B-B14F-4D97-AF65-F5344CB8AC3E}">
        <p14:creationId xmlns:p14="http://schemas.microsoft.com/office/powerpoint/2010/main" val="401860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3255"/>
            <a:ext cx="7886700" cy="79889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Organic–inorganic Hybrid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Perovskites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512" y="1049154"/>
            <a:ext cx="8306602" cy="5399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three-dimensional organic–inorganic hybrid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perovskite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discovered by replacing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caesium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CsPbX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 = Cl, Br or I)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methylammonium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 =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Dieter Weber, in 1978.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PbI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most common used materials for making high efficiency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perovskite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cells.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PbI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semiconducting pigment with a direct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bandgap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1.55 eV with absorption coefficient as high as 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–10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cm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CA6-60EA-4F21-BE17-4EDD2057AAFE}" type="slidenum">
              <a:rPr lang="en-US" smtClean="0"/>
              <a:t>19</a:t>
            </a:fld>
            <a:endParaRPr lang="en-US"/>
          </a:p>
        </p:txBody>
      </p:sp>
      <p:pic>
        <p:nvPicPr>
          <p:cNvPr id="1028" name="Picture 4" descr="http://yylab.seas.ucla.edu/images/perovskite_crys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957120"/>
            <a:ext cx="4321140" cy="24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12159" y="6415924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JACS, 136, 622, 2014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65" y="4560972"/>
            <a:ext cx="1285875" cy="110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539" y="4517222"/>
            <a:ext cx="1057275" cy="1371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27944" y="5911017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Methylammonium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5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BED9E-CA62-4C97-BC98-2E1A760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862" y="198071"/>
            <a:ext cx="2951285" cy="1325563"/>
          </a:xfrm>
        </p:spPr>
        <p:txBody>
          <a:bodyPr/>
          <a:lstStyle/>
          <a:p>
            <a:r>
              <a:rPr lang="it-IT" b="1" dirty="0"/>
              <a:t>OBJECTIVE</a:t>
            </a:r>
            <a:endParaRPr lang="el-GR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21D8D5-271B-4D65-9CEB-63146B78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55" y="1523634"/>
            <a:ext cx="8749809" cy="432178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spcAft>
                <a:spcPts val="100"/>
              </a:spcAft>
            </a:pPr>
            <a:r>
              <a:rPr lang="it-IT" sz="4700" b="1" dirty="0"/>
              <a:t>Development of  INORGANIC PEROVSKITES DOSIMETERS FOR ADVANCED CLINICAL RADIOTHERAPY</a:t>
            </a:r>
          </a:p>
          <a:p>
            <a:pPr marL="0" indent="0" algn="just">
              <a:lnSpc>
                <a:spcPct val="100000"/>
              </a:lnSpc>
              <a:spcAft>
                <a:spcPts val="100"/>
              </a:spcAft>
              <a:buNone/>
            </a:pPr>
            <a:r>
              <a:rPr lang="it-IT" sz="1800" b="1" dirty="0">
                <a:solidFill>
                  <a:srgbClr val="FF0000"/>
                </a:solidFill>
              </a:rPr>
              <a:t>	</a:t>
            </a:r>
            <a:r>
              <a:rPr lang="it-IT" sz="2200" b="1" dirty="0">
                <a:solidFill>
                  <a:srgbClr val="FF0000"/>
                </a:solidFill>
              </a:rPr>
              <a:t>First </a:t>
            </a:r>
            <a:r>
              <a:rPr lang="it-IT" sz="2200" b="1" dirty="0" err="1">
                <a:solidFill>
                  <a:srgbClr val="FF0000"/>
                </a:solidFill>
              </a:rPr>
              <a:t>results</a:t>
            </a:r>
            <a:r>
              <a:rPr lang="it-IT" sz="2200" b="1" dirty="0">
                <a:solidFill>
                  <a:srgbClr val="FF0000"/>
                </a:solidFill>
              </a:rPr>
              <a:t> in </a:t>
            </a:r>
            <a:r>
              <a:rPr lang="it-IT" sz="2200" b="1" dirty="0" err="1">
                <a:solidFill>
                  <a:srgbClr val="FF0000"/>
                </a:solidFill>
              </a:rPr>
              <a:t>terms</a:t>
            </a:r>
            <a:r>
              <a:rPr lang="it-IT" sz="2200" b="1" dirty="0">
                <a:solidFill>
                  <a:srgbClr val="FF0000"/>
                </a:solidFill>
              </a:rPr>
              <a:t> of </a:t>
            </a:r>
            <a:r>
              <a:rPr lang="it-IT" sz="2200" b="1" dirty="0" err="1">
                <a:solidFill>
                  <a:srgbClr val="FF0000"/>
                </a:solidFill>
              </a:rPr>
              <a:t>sensitivity</a:t>
            </a:r>
            <a:r>
              <a:rPr lang="it-IT" sz="2200" b="1" dirty="0">
                <a:solidFill>
                  <a:srgbClr val="FF0000"/>
                </a:solidFill>
              </a:rPr>
              <a:t>, </a:t>
            </a:r>
            <a:r>
              <a:rPr lang="it-IT" sz="2200" b="1" dirty="0" err="1">
                <a:solidFill>
                  <a:srgbClr val="FF0000"/>
                </a:solidFill>
              </a:rPr>
              <a:t>stability</a:t>
            </a:r>
            <a:r>
              <a:rPr lang="it-IT" sz="2200" b="1" dirty="0">
                <a:solidFill>
                  <a:srgbClr val="FF0000"/>
                </a:solidFill>
              </a:rPr>
              <a:t> under </a:t>
            </a:r>
            <a:r>
              <a:rPr lang="it-IT" sz="2200" b="1" dirty="0" err="1">
                <a:solidFill>
                  <a:srgbClr val="FF0000"/>
                </a:solidFill>
              </a:rPr>
              <a:t>beam</a:t>
            </a:r>
            <a:r>
              <a:rPr lang="it-IT" sz="2200" b="1" dirty="0">
                <a:solidFill>
                  <a:srgbClr val="FF0000"/>
                </a:solidFill>
              </a:rPr>
              <a:t> are </a:t>
            </a:r>
            <a:r>
              <a:rPr lang="it-IT" sz="2200" b="1" dirty="0" err="1">
                <a:solidFill>
                  <a:srgbClr val="FF0000"/>
                </a:solidFill>
              </a:rPr>
              <a:t>prominsing</a:t>
            </a:r>
            <a:r>
              <a:rPr lang="it-IT" sz="2200" b="1" dirty="0">
                <a:solidFill>
                  <a:srgbClr val="FF0000"/>
                </a:solidFill>
              </a:rPr>
              <a:t>. </a:t>
            </a:r>
          </a:p>
          <a:p>
            <a:pPr marL="457200" lvl="1" indent="0" algn="just">
              <a:lnSpc>
                <a:spcPct val="100000"/>
              </a:lnSpc>
              <a:spcAft>
                <a:spcPts val="100"/>
              </a:spcAft>
              <a:buNone/>
            </a:pPr>
            <a:r>
              <a:rPr lang="it-IT" sz="22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it-IT" dirty="0"/>
              <a:t>	Active perovskite </a:t>
            </a:r>
            <a:r>
              <a:rPr lang="it-IT" dirty="0" err="1"/>
              <a:t>dots</a:t>
            </a:r>
            <a:r>
              <a:rPr lang="it-IT" dirty="0"/>
              <a:t> can be </a:t>
            </a:r>
            <a:r>
              <a:rPr lang="it-IT" dirty="0" err="1"/>
              <a:t>deposited</a:t>
            </a:r>
            <a:r>
              <a:rPr lang="it-IT" dirty="0"/>
              <a:t> </a:t>
            </a:r>
            <a:r>
              <a:rPr lang="it-IT" dirty="0" err="1"/>
              <a:t>almost</a:t>
            </a:r>
            <a:r>
              <a:rPr lang="it-IT" dirty="0"/>
              <a:t> on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</a:t>
            </a:r>
            <a:r>
              <a:rPr lang="it-IT" dirty="0" err="1"/>
              <a:t>flexible</a:t>
            </a:r>
            <a:r>
              <a:rPr lang="it-IT" dirty="0"/>
              <a:t> </a:t>
            </a:r>
            <a:r>
              <a:rPr lang="it-IT" dirty="0" err="1"/>
              <a:t>geometry</a:t>
            </a:r>
            <a:r>
              <a:rPr lang="it-IT" dirty="0"/>
              <a:t> to </a:t>
            </a:r>
            <a:r>
              <a:rPr lang="it-IT" dirty="0" err="1"/>
              <a:t>get</a:t>
            </a:r>
            <a:r>
              <a:rPr lang="it-IT" dirty="0"/>
              <a:t> a 3D real-time dose monitoring under </a:t>
            </a:r>
            <a:r>
              <a:rPr lang="it-IT" dirty="0" err="1"/>
              <a:t>modern</a:t>
            </a:r>
            <a:r>
              <a:rPr lang="it-IT" dirty="0"/>
              <a:t> </a:t>
            </a:r>
            <a:r>
              <a:rPr lang="it-IT" dirty="0" err="1"/>
              <a:t>radiotherapy</a:t>
            </a:r>
            <a:r>
              <a:rPr lang="it-IT" dirty="0"/>
              <a:t> </a:t>
            </a:r>
            <a:r>
              <a:rPr lang="it-IT" dirty="0" err="1"/>
              <a:t>beams</a:t>
            </a:r>
            <a:endParaRPr lang="it-IT" dirty="0"/>
          </a:p>
          <a:p>
            <a:pPr marL="0" indent="0">
              <a:buNone/>
            </a:pPr>
            <a:endParaRPr lang="it-IT" sz="2200" dirty="0"/>
          </a:p>
          <a:p>
            <a:pPr marL="0" indent="0" algn="just">
              <a:lnSpc>
                <a:spcPct val="100000"/>
              </a:lnSpc>
              <a:spcAft>
                <a:spcPts val="100"/>
              </a:spcAft>
              <a:buNone/>
            </a:pPr>
            <a:r>
              <a:rPr lang="it-IT" sz="2200" b="1" dirty="0" err="1"/>
              <a:t>This</a:t>
            </a:r>
            <a:r>
              <a:rPr lang="it-IT" sz="2200" b="1" dirty="0"/>
              <a:t> </a:t>
            </a:r>
            <a:r>
              <a:rPr lang="it-IT" sz="2200" b="1" dirty="0" err="1"/>
              <a:t>projects</a:t>
            </a:r>
            <a:r>
              <a:rPr lang="it-IT" sz="2200" b="1" dirty="0"/>
              <a:t> </a:t>
            </a:r>
            <a:r>
              <a:rPr lang="it-IT" sz="2200" b="1" dirty="0" err="1"/>
              <a:t>aims</a:t>
            </a:r>
            <a:r>
              <a:rPr lang="it-IT" sz="2200" b="1" dirty="0"/>
              <a:t> </a:t>
            </a:r>
            <a:r>
              <a:rPr lang="it-IT" sz="2200" b="1" dirty="0" err="1"/>
              <a:t>at</a:t>
            </a:r>
            <a:r>
              <a:rPr lang="it-IT" sz="2200" b="1" dirty="0"/>
              <a:t> </a:t>
            </a:r>
            <a:r>
              <a:rPr lang="it-IT" sz="2200" b="1" dirty="0" err="1"/>
              <a:t>giving</a:t>
            </a:r>
            <a:r>
              <a:rPr lang="it-IT" sz="2200" b="1" dirty="0"/>
              <a:t> a first </a:t>
            </a:r>
            <a:r>
              <a:rPr lang="it-IT" sz="2200" b="1" dirty="0" err="1"/>
              <a:t>proof</a:t>
            </a:r>
            <a:r>
              <a:rPr lang="it-IT" sz="2200" b="1" dirty="0"/>
              <a:t>-of-</a:t>
            </a:r>
            <a:r>
              <a:rPr lang="it-IT" sz="2200" b="1" dirty="0" err="1"/>
              <a:t>principle</a:t>
            </a:r>
            <a:r>
              <a:rPr lang="it-IT" sz="2200" b="1" dirty="0"/>
              <a:t> </a:t>
            </a:r>
            <a:r>
              <a:rPr lang="it-IT" sz="2200" b="1" dirty="0" err="1"/>
              <a:t>toward</a:t>
            </a:r>
            <a:r>
              <a:rPr lang="it-IT" sz="2200" b="1" dirty="0"/>
              <a:t>:   </a:t>
            </a:r>
            <a:endParaRPr lang="it-IT" sz="2200" b="1" dirty="0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Aft>
                <a:spcPts val="100"/>
              </a:spcAft>
            </a:pPr>
            <a:r>
              <a:rPr lang="it-IT" sz="2200" b="1" dirty="0" err="1">
                <a:solidFill>
                  <a:srgbClr val="FF0000"/>
                </a:solidFill>
              </a:rPr>
              <a:t>Perovskites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dosimetry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</a:p>
          <a:p>
            <a:pPr lvl="1" algn="just">
              <a:lnSpc>
                <a:spcPct val="100000"/>
              </a:lnSpc>
              <a:spcAft>
                <a:spcPts val="100"/>
              </a:spcAft>
            </a:pPr>
            <a:r>
              <a:rPr lang="it-IT" sz="2200" b="1" dirty="0">
                <a:solidFill>
                  <a:srgbClr val="FF0000"/>
                </a:solidFill>
              </a:rPr>
              <a:t>Application in </a:t>
            </a:r>
            <a:r>
              <a:rPr lang="it-IT" sz="2200" b="1" dirty="0" err="1">
                <a:solidFill>
                  <a:srgbClr val="FF0000"/>
                </a:solidFill>
              </a:rPr>
              <a:t>anthropomorphic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phantoms</a:t>
            </a:r>
            <a:r>
              <a:rPr lang="it-IT" sz="2200" b="1" dirty="0">
                <a:solidFill>
                  <a:srgbClr val="FF0000"/>
                </a:solidFill>
              </a:rPr>
              <a:t> for in-vivo </a:t>
            </a:r>
            <a:r>
              <a:rPr lang="it-IT" sz="2200" b="1" dirty="0" err="1">
                <a:solidFill>
                  <a:srgbClr val="FF0000"/>
                </a:solidFill>
              </a:rPr>
              <a:t>dosimetry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during</a:t>
            </a:r>
            <a:r>
              <a:rPr lang="it-IT" sz="2200" b="1" dirty="0">
                <a:solidFill>
                  <a:srgbClr val="FF0000"/>
                </a:solidFill>
              </a:rPr>
              <a:t> Total Body </a:t>
            </a:r>
            <a:r>
              <a:rPr lang="it-IT" sz="2200" b="1" dirty="0" err="1">
                <a:solidFill>
                  <a:srgbClr val="FF0000"/>
                </a:solidFill>
              </a:rPr>
              <a:t>Irradiations</a:t>
            </a:r>
            <a:endParaRPr lang="it-IT" sz="2200" dirty="0"/>
          </a:p>
          <a:p>
            <a:pPr lvl="1" algn="just">
              <a:lnSpc>
                <a:spcPct val="100000"/>
              </a:lnSpc>
              <a:spcAft>
                <a:spcPts val="100"/>
              </a:spcAft>
            </a:pPr>
            <a:r>
              <a:rPr lang="it-IT" sz="2200" b="1" dirty="0" err="1">
                <a:solidFill>
                  <a:srgbClr val="FF0000"/>
                </a:solidFill>
              </a:rPr>
              <a:t>Flexible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perovskites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dosimetric</a:t>
            </a:r>
            <a:r>
              <a:rPr lang="it-IT" sz="2200" b="1" dirty="0">
                <a:solidFill>
                  <a:srgbClr val="FF0000"/>
                </a:solidFill>
              </a:rPr>
              <a:t> devices </a:t>
            </a:r>
          </a:p>
          <a:p>
            <a:pPr lvl="1" algn="just">
              <a:lnSpc>
                <a:spcPct val="100000"/>
              </a:lnSpc>
              <a:spcAft>
                <a:spcPts val="100"/>
              </a:spcAft>
            </a:pPr>
            <a:r>
              <a:rPr lang="it-IT" sz="2200" b="1" dirty="0">
                <a:solidFill>
                  <a:srgbClr val="FF0000"/>
                </a:solidFill>
              </a:rPr>
              <a:t>Perovskite </a:t>
            </a:r>
            <a:r>
              <a:rPr lang="it-IT" sz="2200" b="1" dirty="0" err="1">
                <a:solidFill>
                  <a:srgbClr val="FF0000"/>
                </a:solidFill>
              </a:rPr>
              <a:t>dosimetric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thin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films</a:t>
            </a:r>
            <a:r>
              <a:rPr lang="it-IT" sz="2200" b="1" dirty="0">
                <a:solidFill>
                  <a:srgbClr val="FF0000"/>
                </a:solidFill>
              </a:rPr>
              <a:t> for </a:t>
            </a:r>
            <a:r>
              <a:rPr lang="it-IT" sz="2200" b="1" dirty="0" err="1">
                <a:solidFill>
                  <a:srgbClr val="FF0000"/>
                </a:solidFill>
              </a:rPr>
              <a:t>trasmission</a:t>
            </a:r>
            <a:r>
              <a:rPr lang="it-IT" sz="2200" b="1" dirty="0">
                <a:solidFill>
                  <a:srgbClr val="FF0000"/>
                </a:solidFill>
              </a:rPr>
              <a:t> monitoring   </a:t>
            </a:r>
          </a:p>
          <a:p>
            <a:pPr marL="457200" lvl="1" indent="0" algn="just">
              <a:lnSpc>
                <a:spcPct val="100000"/>
              </a:lnSpc>
              <a:spcAft>
                <a:spcPts val="100"/>
              </a:spcAft>
              <a:buNone/>
            </a:pPr>
            <a:endParaRPr lang="it-IT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2FBF994-47AD-4336-9D7D-F7C1656B78C7}"/>
              </a:ext>
            </a:extLst>
          </p:cNvPr>
          <p:cNvGrpSpPr/>
          <p:nvPr/>
        </p:nvGrpSpPr>
        <p:grpSpPr>
          <a:xfrm>
            <a:off x="9908931" y="2294792"/>
            <a:ext cx="1960685" cy="2549769"/>
            <a:chOff x="9706707" y="1925515"/>
            <a:chExt cx="1960685" cy="2549769"/>
          </a:xfrm>
        </p:grpSpPr>
        <p:pic>
          <p:nvPicPr>
            <p:cNvPr id="4" name="Picture 2" descr="C:\Users\Carlo\Documents\Prima\Fascio Trento TIFPA\foto ottobre 2016\20161007_204445.jpg">
              <a:extLst>
                <a:ext uri="{FF2B5EF4-FFF2-40B4-BE49-F238E27FC236}">
                  <a16:creationId xmlns:a16="http://schemas.microsoft.com/office/drawing/2014/main" id="{C4B62AD4-AF8D-454E-8C19-F3CDC36863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11" t="16747" r="23646" b="19809"/>
            <a:stretch/>
          </p:blipFill>
          <p:spPr bwMode="auto">
            <a:xfrm>
              <a:off x="9706707" y="1925515"/>
              <a:ext cx="1960685" cy="254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2A9FE2AF-8F3E-4C2A-AFEA-250D710649CF}"/>
                </a:ext>
              </a:extLst>
            </p:cNvPr>
            <p:cNvSpPr/>
            <p:nvPr/>
          </p:nvSpPr>
          <p:spPr>
            <a:xfrm>
              <a:off x="10568353" y="3376246"/>
              <a:ext cx="118695" cy="943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75EBF2D-FA24-4371-B5D7-E91648152292}"/>
                </a:ext>
              </a:extLst>
            </p:cNvPr>
            <p:cNvSpPr/>
            <p:nvPr/>
          </p:nvSpPr>
          <p:spPr>
            <a:xfrm>
              <a:off x="10114084" y="2640623"/>
              <a:ext cx="118695" cy="943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74E240B8-73FA-4F39-83B5-1A4AAA326871}"/>
                </a:ext>
              </a:extLst>
            </p:cNvPr>
            <p:cNvSpPr/>
            <p:nvPr/>
          </p:nvSpPr>
          <p:spPr>
            <a:xfrm>
              <a:off x="10720753" y="2227386"/>
              <a:ext cx="118695" cy="943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7E7CF6F8-EC29-4C6A-9A1C-58F7BBBFA69C}"/>
                </a:ext>
              </a:extLst>
            </p:cNvPr>
            <p:cNvSpPr/>
            <p:nvPr/>
          </p:nvSpPr>
          <p:spPr>
            <a:xfrm>
              <a:off x="10583007" y="2793023"/>
              <a:ext cx="118695" cy="943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24BD974F-E91B-4CA1-8620-A4AAF51120DE}"/>
                </a:ext>
              </a:extLst>
            </p:cNvPr>
            <p:cNvSpPr/>
            <p:nvPr/>
          </p:nvSpPr>
          <p:spPr>
            <a:xfrm>
              <a:off x="10029093" y="3654670"/>
              <a:ext cx="118695" cy="9439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Ovale 11">
            <a:extLst>
              <a:ext uri="{FF2B5EF4-FFF2-40B4-BE49-F238E27FC236}">
                <a16:creationId xmlns:a16="http://schemas.microsoft.com/office/drawing/2014/main" id="{1B37030B-2BF9-4DC4-B187-F02BBE5D6542}"/>
              </a:ext>
            </a:extLst>
          </p:cNvPr>
          <p:cNvSpPr/>
          <p:nvPr/>
        </p:nvSpPr>
        <p:spPr>
          <a:xfrm>
            <a:off x="11075377" y="4208586"/>
            <a:ext cx="118695" cy="9439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A1C8B1B-E253-4284-A092-90A2C7C38634}"/>
              </a:ext>
            </a:extLst>
          </p:cNvPr>
          <p:cNvSpPr/>
          <p:nvPr/>
        </p:nvSpPr>
        <p:spPr>
          <a:xfrm>
            <a:off x="10389576" y="2625972"/>
            <a:ext cx="118695" cy="9439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9236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3255"/>
            <a:ext cx="7886700" cy="79889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Organic–inorganic Hybrid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Perovskites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7512" y="1049154"/>
                <a:ext cx="8306602" cy="539977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unit cell parameter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 from 5.68 to 5.92 and to 6.27 Å as the size of halide increases from X = Cl to Br and to I, respectively.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large size and 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aspherical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shape of MA cause distortion in network and drives several phase transitions by decreasing T.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 &lt;160 K orthorhombic, 162.2 K&lt;T&lt; 327.4 K tetragonal and T &gt; 327.4 K cubic.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7512" y="1049154"/>
                <a:ext cx="8306602" cy="5399773"/>
              </a:xfrm>
              <a:blipFill>
                <a:blip r:embed="rId3"/>
                <a:stretch>
                  <a:fillRect l="-954" t="-1580" r="-16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CA6-60EA-4F21-BE17-4EDD2057AAFE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570" y="3760970"/>
            <a:ext cx="4870383" cy="27649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1" y="6448926"/>
            <a:ext cx="221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B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045207</a:t>
            </a:r>
          </a:p>
        </p:txBody>
      </p:sp>
    </p:spTree>
    <p:extLst>
      <p:ext uri="{BB962C8B-B14F-4D97-AF65-F5344CB8AC3E}">
        <p14:creationId xmlns:p14="http://schemas.microsoft.com/office/powerpoint/2010/main" val="245711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3255"/>
            <a:ext cx="7886700" cy="79889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Gap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512" y="1049154"/>
            <a:ext cx="8306602" cy="5399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Bandgap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tuning is required to extend the absorption to longer wavelengths without sacrificing the absorption coefficient.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in any of A, M and X in AMX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the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bandgap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bandgap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can be tuned in between 1.55 eV and 1.17 eV by varying the ratio of lead to 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CA6-60EA-4F21-BE17-4EDD2057AAF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926" y="3203324"/>
            <a:ext cx="5225934" cy="2941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58136" y="6215314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/>
              <a:t>Small</a:t>
            </a:r>
            <a:br>
              <a:rPr lang="en-GB" sz="1100" dirty="0"/>
            </a:br>
            <a:r>
              <a:rPr lang="en-GB" sz="1100" dirty="0">
                <a:hlinkClick r:id="rId4"/>
              </a:rPr>
              <a:t>Volume 11, Issue 1, </a:t>
            </a:r>
            <a:r>
              <a:rPr lang="en-GB" sz="1100" dirty="0"/>
              <a:t>pages 10-25, 30 OCT 2014 DOI: 10.1002/smll.201402767</a:t>
            </a:r>
            <a:br>
              <a:rPr lang="en-GB" sz="1100" dirty="0"/>
            </a:br>
            <a:r>
              <a:rPr lang="en-GB" sz="1100" dirty="0">
                <a:hlinkClick r:id="rId5"/>
              </a:rPr>
              <a:t>http://onlinelibrary.wiley.com/doi/10.1002/smll.201402767/full#smll201402767-fig-0002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2937" y="3293680"/>
            <a:ext cx="2918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FA: </a:t>
            </a:r>
            <a:r>
              <a:rPr lang="en-US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formamidinium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HC(NH</a:t>
            </a:r>
            <a:r>
              <a:rPr lang="en-US" sz="1600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73278"/>
      </p:ext>
    </p:extLst>
  </p:cSld>
  <p:clrMapOvr>
    <a:masterClrMapping/>
  </p:clrMapOvr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3255"/>
            <a:ext cx="7886700" cy="79889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512" y="1049154"/>
            <a:ext cx="8306602" cy="5399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device structure, related materials, and interfacial modification are key factors in performance of solar cells.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typical structures can be constructed: a)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mesoscopic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nanostructure and b) planar structure.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Mesoporous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TiO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 usually is used to collect the electrons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Hole transporting material (HTM) collects the holes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 structure has simpler structure and higher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CA6-60EA-4F21-BE17-4EDD2057AAFE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320" y="4027944"/>
            <a:ext cx="4026468" cy="2469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93249" y="6260307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Small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4"/>
              </a:rPr>
              <a:t>Volume 11, Issue 1, </a:t>
            </a:r>
            <a:r>
              <a:rPr lang="en-GB" sz="1100" dirty="0">
                <a:solidFill>
                  <a:srgbClr val="000000"/>
                </a:solidFill>
              </a:rPr>
              <a:t>pages 10-25, 30 OCT 2014 DOI: 10.1002/smll.201402767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5"/>
              </a:rPr>
              <a:t>http://onlinelibrary.wiley.com/doi/10.1002/smll.201402767/full#smll201402767-fig-0004</a:t>
            </a:r>
          </a:p>
        </p:txBody>
      </p:sp>
    </p:spTree>
    <p:extLst>
      <p:ext uri="{BB962C8B-B14F-4D97-AF65-F5344CB8AC3E}">
        <p14:creationId xmlns:p14="http://schemas.microsoft.com/office/powerpoint/2010/main" val="1714640901"/>
      </p:ext>
    </p:extLst>
  </p:cSld>
  <p:clrMapOvr>
    <a:masterClrMapping/>
  </p:clrMapOvr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73255"/>
            <a:ext cx="7886700" cy="79889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20" y="1092829"/>
            <a:ext cx="8306602" cy="5399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common methods: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step coating: spin-coating a mixed CH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and PbI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two-step coating: spin-coating CH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after coating with PbI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CA6-60EA-4F21-BE17-4EDD2057AAFE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415" y="2420546"/>
            <a:ext cx="5458277" cy="3815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290" y="3609786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Small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4"/>
              </a:rPr>
              <a:t>Volume 11, Issue 1, </a:t>
            </a:r>
            <a:r>
              <a:rPr lang="en-GB" sz="1100" dirty="0">
                <a:solidFill>
                  <a:srgbClr val="000000"/>
                </a:solidFill>
              </a:rPr>
              <a:t>pages 10-25, 30 OCT 2014 DOI: 10.1002/smll.201402767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5"/>
              </a:rPr>
              <a:t>http://onlinelibrary.wiley.com/doi/10.1002/smll.201402767/full#smll201402767-fig-0005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40A43F0-187B-45FC-AAED-925BD24AE88B}"/>
              </a:ext>
            </a:extLst>
          </p:cNvPr>
          <p:cNvSpPr/>
          <p:nvPr/>
        </p:nvSpPr>
        <p:spPr>
          <a:xfrm>
            <a:off x="365674" y="4702133"/>
            <a:ext cx="6867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instruction of fabricating perovskite solar cells: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https://www.youtube.com/watch?v=RqW9HrasNPA </a:t>
            </a:r>
          </a:p>
        </p:txBody>
      </p:sp>
    </p:spTree>
    <p:extLst>
      <p:ext uri="{BB962C8B-B14F-4D97-AF65-F5344CB8AC3E}">
        <p14:creationId xmlns:p14="http://schemas.microsoft.com/office/powerpoint/2010/main" val="1280319690"/>
      </p:ext>
    </p:extLst>
  </p:cSld>
  <p:clrMapOvr>
    <a:masterClrMapping/>
  </p:clrMapOvr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nrel efficiency chart">
            <a:extLst>
              <a:ext uri="{FF2B5EF4-FFF2-40B4-BE49-F238E27FC236}">
                <a16:creationId xmlns:a16="http://schemas.microsoft.com/office/drawing/2014/main" id="{BE9C0775-89D2-4C8B-9F58-B8E66DDF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862"/>
            <a:ext cx="114300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77E0C811-72E7-43C2-B0FF-14AEBFB4C375}"/>
              </a:ext>
            </a:extLst>
          </p:cNvPr>
          <p:cNvSpPr/>
          <p:nvPr/>
        </p:nvSpPr>
        <p:spPr>
          <a:xfrm>
            <a:off x="4730262" y="1644161"/>
            <a:ext cx="978408" cy="4846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1BCD22BD-51E2-47DE-ACA6-3AF0292FB3F0}"/>
              </a:ext>
            </a:extLst>
          </p:cNvPr>
          <p:cNvSpPr/>
          <p:nvPr/>
        </p:nvSpPr>
        <p:spPr>
          <a:xfrm rot="5400000">
            <a:off x="10635118" y="4655878"/>
            <a:ext cx="705142" cy="4846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36125F-3156-46CE-A4FA-661D92EB0C29}"/>
              </a:ext>
            </a:extLst>
          </p:cNvPr>
          <p:cNvSpPr txBox="1"/>
          <p:nvPr/>
        </p:nvSpPr>
        <p:spPr>
          <a:xfrm>
            <a:off x="2449585" y="0"/>
            <a:ext cx="7582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</a:rPr>
              <a:t>PEROVSKITE SOLAR CELLS : MOST PROMISING EMERGING PV</a:t>
            </a:r>
            <a:endParaRPr lang="el-GR" sz="2200" b="1" dirty="0">
              <a:solidFill>
                <a:srgbClr val="00206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52C06CE-7FEA-439D-8424-BBE5D3BCFE30}"/>
              </a:ext>
            </a:extLst>
          </p:cNvPr>
          <p:cNvSpPr/>
          <p:nvPr/>
        </p:nvSpPr>
        <p:spPr>
          <a:xfrm>
            <a:off x="3130061" y="1895269"/>
            <a:ext cx="1617785" cy="1621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83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32ED2-587A-4250-BE80-02466B3F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5" y="570401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Perovskite-</a:t>
            </a:r>
            <a:r>
              <a:rPr lang="it-IT" b="1" dirty="0" err="1">
                <a:solidFill>
                  <a:srgbClr val="FF0000"/>
                </a:solidFill>
              </a:rPr>
              <a:t>based</a:t>
            </a:r>
            <a:r>
              <a:rPr lang="it-IT" b="1" dirty="0">
                <a:solidFill>
                  <a:srgbClr val="FF0000"/>
                </a:solidFill>
              </a:rPr>
              <a:t> opto-</a:t>
            </a:r>
            <a:r>
              <a:rPr lang="it-IT" b="1" dirty="0" err="1">
                <a:solidFill>
                  <a:srgbClr val="FF0000"/>
                </a:solidFill>
              </a:rPr>
              <a:t>electronic</a:t>
            </a:r>
            <a:r>
              <a:rPr lang="it-IT" b="1" dirty="0">
                <a:solidFill>
                  <a:srgbClr val="FF0000"/>
                </a:solidFill>
              </a:rPr>
              <a:t> devices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→	</a:t>
            </a:r>
            <a:r>
              <a:rPr lang="it-IT" b="1" dirty="0" err="1">
                <a:solidFill>
                  <a:srgbClr val="FF0000"/>
                </a:solidFill>
              </a:rPr>
              <a:t>Towards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medical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applications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D7986-6950-445D-8B3E-C9EBC507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1895964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00"/>
              </a:spcAft>
            </a:pPr>
            <a:endParaRPr lang="it-IT" sz="1200" b="1" dirty="0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1800" b="1" dirty="0"/>
              <a:t>Ever increasing international scientific interest for the exceptional opto-electronic properties and easy processing of perovskites for </a:t>
            </a:r>
            <a:r>
              <a:rPr lang="en-US" sz="1800" b="1" dirty="0">
                <a:solidFill>
                  <a:srgbClr val="FF0000"/>
                </a:solidFill>
              </a:rPr>
              <a:t>large-area and flexible optoelectronic device systems  </a:t>
            </a:r>
            <a:r>
              <a:rPr lang="en-US" sz="1800" b="1" dirty="0"/>
              <a:t>[Adv. Energy Mater. 6 (2016).</a:t>
            </a:r>
            <a:r>
              <a:rPr lang="it-IT" sz="1800" b="1" dirty="0"/>
              <a:t> </a:t>
            </a:r>
            <a:r>
              <a:rPr lang="en-US" sz="1800" b="1" dirty="0"/>
              <a:t>Nat. </a:t>
            </a:r>
            <a:r>
              <a:rPr lang="en-US" sz="1800" b="1" dirty="0" err="1"/>
              <a:t>Commun</a:t>
            </a:r>
            <a:r>
              <a:rPr lang="en-US" sz="1800" b="1" dirty="0"/>
              <a:t>. 6 (2015), Adv. Mater. 27 (2015) 41–46].</a:t>
            </a:r>
          </a:p>
          <a:p>
            <a:pPr algn="just">
              <a:lnSpc>
                <a:spcPct val="100000"/>
              </a:lnSpc>
              <a:spcAft>
                <a:spcPts val="100"/>
              </a:spcAft>
            </a:pPr>
            <a:r>
              <a:rPr lang="en-US" sz="1800" b="1" dirty="0"/>
              <a:t>Organo-metallic halide perovskites </a:t>
            </a:r>
            <a:r>
              <a:rPr lang="en-US" sz="1800" b="1" dirty="0">
                <a:solidFill>
                  <a:srgbClr val="FF0000"/>
                </a:solidFill>
              </a:rPr>
              <a:t>recently proposed for printable large area </a:t>
            </a:r>
            <a:r>
              <a:rPr lang="it-IT" sz="1800" b="1" dirty="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  <a:r>
              <a:rPr lang="el-GR" altLang="el-GR" sz="1800" b="1" dirty="0">
                <a:solidFill>
                  <a:srgbClr val="FF0000"/>
                </a:solidFill>
                <a:cs typeface="Arial" panose="020B0604020202020204" pitchFamily="34" charset="0"/>
              </a:rPr>
              <a:t>lexible X-ray detectors in medical imaging applications</a:t>
            </a:r>
            <a:r>
              <a:rPr lang="it-IT" altLang="el-GR" sz="1800" b="1" dirty="0">
                <a:cs typeface="Arial" panose="020B0604020202020204" pitchFamily="34" charset="0"/>
              </a:rPr>
              <a:t> (</a:t>
            </a:r>
            <a:r>
              <a:rPr lang="it-IT" sz="1800" b="1" u="sng" dirty="0"/>
              <a:t>Nature</a:t>
            </a:r>
            <a:r>
              <a:rPr lang="it-IT" sz="1800" b="1" dirty="0"/>
              <a:t> 2017 550(7674): 87-91; </a:t>
            </a:r>
            <a:r>
              <a:rPr lang="it-IT" altLang="el-GR" sz="1800" b="1" dirty="0" err="1">
                <a:cs typeface="Arial" panose="020B0604020202020204" pitchFamily="34" charset="0"/>
              </a:rPr>
              <a:t>Physics</a:t>
            </a:r>
            <a:r>
              <a:rPr lang="it-IT" altLang="el-GR" sz="1800" b="1" dirty="0">
                <a:cs typeface="Arial" panose="020B0604020202020204" pitchFamily="34" charset="0"/>
              </a:rPr>
              <a:t> in Medicine, Vol. 5, 2018 20-23.).</a:t>
            </a:r>
            <a:endParaRPr lang="it-IT" sz="1800" b="1" dirty="0"/>
          </a:p>
          <a:p>
            <a:pPr algn="just">
              <a:lnSpc>
                <a:spcPct val="100000"/>
              </a:lnSpc>
              <a:spcAft>
                <a:spcPts val="100"/>
              </a:spcAft>
            </a:pPr>
            <a:r>
              <a:rPr lang="en-US" sz="1800" b="1" dirty="0">
                <a:solidFill>
                  <a:srgbClr val="FF0000"/>
                </a:solidFill>
              </a:rPr>
              <a:t>All-inorganic perovskites, CsPbX</a:t>
            </a:r>
            <a:r>
              <a:rPr lang="en-US" sz="1800" b="1" baseline="-25000" dirty="0">
                <a:solidFill>
                  <a:srgbClr val="FF0000"/>
                </a:solidFill>
              </a:rPr>
              <a:t>3</a:t>
            </a:r>
            <a:r>
              <a:rPr lang="en-US" sz="1800" b="1" dirty="0">
                <a:solidFill>
                  <a:srgbClr val="FF0000"/>
                </a:solidFill>
              </a:rPr>
              <a:t>   (X=Cl, Br, and I) attracting alternatives due to their improved chemical stability </a:t>
            </a:r>
            <a:r>
              <a:rPr lang="en-US" sz="1800" b="1" dirty="0"/>
              <a:t>[4], they can be produced in form of single crystals, </a:t>
            </a:r>
            <a:r>
              <a:rPr lang="en-US" sz="1800" b="1" dirty="0" err="1"/>
              <a:t>nano</a:t>
            </a:r>
            <a:r>
              <a:rPr lang="en-US" sz="1800" b="1" dirty="0"/>
              <a:t>-crystals and micro-crystalline thin films [5-6].</a:t>
            </a:r>
          </a:p>
          <a:p>
            <a:pPr algn="just">
              <a:lnSpc>
                <a:spcPct val="100000"/>
              </a:lnSpc>
              <a:spcAft>
                <a:spcPts val="100"/>
              </a:spcAft>
            </a:pPr>
            <a:r>
              <a:rPr lang="it-IT" sz="1800" b="1" dirty="0" err="1"/>
              <a:t>Univ</a:t>
            </a:r>
            <a:r>
              <a:rPr lang="it-IT" sz="1800" b="1" dirty="0"/>
              <a:t>. of Florence: </a:t>
            </a:r>
            <a:r>
              <a:rPr lang="it-IT" sz="1800" b="1" dirty="0" err="1"/>
              <a:t>ability</a:t>
            </a:r>
            <a:r>
              <a:rPr lang="it-IT" sz="1800" b="1" dirty="0"/>
              <a:t> to produce </a:t>
            </a:r>
            <a:r>
              <a:rPr lang="it-IT" sz="1800" b="1" dirty="0" err="1"/>
              <a:t>samples</a:t>
            </a:r>
            <a:r>
              <a:rPr lang="it-IT" sz="1800" b="1" dirty="0"/>
              <a:t> of </a:t>
            </a:r>
            <a:r>
              <a:rPr lang="en-US" sz="1800" b="1" dirty="0"/>
              <a:t>CsPbBr</a:t>
            </a:r>
            <a:r>
              <a:rPr lang="en-US" sz="1800" b="1" baseline="-25000" dirty="0"/>
              <a:t>3 </a:t>
            </a:r>
            <a:r>
              <a:rPr lang="it-IT" sz="1800" b="1" baseline="-25000" dirty="0"/>
              <a:t> </a:t>
            </a:r>
            <a:r>
              <a:rPr lang="it-IT" sz="1800" b="1" dirty="0"/>
              <a:t>single </a:t>
            </a:r>
            <a:r>
              <a:rPr lang="it-IT" sz="1800" b="1" dirty="0" err="1"/>
              <a:t>crystal</a:t>
            </a:r>
            <a:r>
              <a:rPr lang="it-IT" sz="1800" b="1" dirty="0"/>
              <a:t> and </a:t>
            </a:r>
            <a:r>
              <a:rPr lang="it-IT" sz="1800" b="1" dirty="0" err="1"/>
              <a:t>microcrystalline</a:t>
            </a:r>
            <a:r>
              <a:rPr lang="it-IT" sz="1800" b="1" dirty="0"/>
              <a:t> </a:t>
            </a:r>
            <a:r>
              <a:rPr lang="it-IT" sz="1800" b="1" dirty="0" err="1"/>
              <a:t>films</a:t>
            </a:r>
            <a:r>
              <a:rPr lang="it-IT" sz="1800" b="1" dirty="0"/>
              <a:t> on custom </a:t>
            </a:r>
            <a:r>
              <a:rPr lang="it-IT" sz="1800" b="1" dirty="0" err="1"/>
              <a:t>PCBs</a:t>
            </a:r>
            <a:r>
              <a:rPr lang="it-IT" sz="1800" b="1" dirty="0"/>
              <a:t> with </a:t>
            </a:r>
            <a:r>
              <a:rPr lang="it-IT" sz="1800" b="1" dirty="0" err="1"/>
              <a:t>promising</a:t>
            </a:r>
            <a:r>
              <a:rPr lang="it-IT" sz="1800" b="1" dirty="0"/>
              <a:t> </a:t>
            </a:r>
            <a:r>
              <a:rPr lang="it-IT" sz="1800" b="1" dirty="0" err="1"/>
              <a:t>photoconduction</a:t>
            </a:r>
            <a:r>
              <a:rPr lang="it-IT" sz="1800" b="1" dirty="0"/>
              <a:t> </a:t>
            </a:r>
            <a:r>
              <a:rPr lang="it-IT" sz="1800" b="1" dirty="0" err="1"/>
              <a:t>properties</a:t>
            </a:r>
            <a:r>
              <a:rPr lang="it-IT" sz="1800" b="1" dirty="0"/>
              <a:t> under </a:t>
            </a:r>
            <a:r>
              <a:rPr lang="it-IT" sz="1800" b="1" dirty="0" err="1"/>
              <a:t>radiation</a:t>
            </a:r>
            <a:r>
              <a:rPr lang="it-IT" sz="1800" b="1" dirty="0"/>
              <a:t>. </a:t>
            </a:r>
          </a:p>
          <a:p>
            <a:pPr algn="just">
              <a:lnSpc>
                <a:spcPct val="100000"/>
              </a:lnSpc>
              <a:spcAft>
                <a:spcPts val="100"/>
              </a:spcAft>
            </a:pPr>
            <a:r>
              <a:rPr lang="it-IT" sz="1800" b="1" dirty="0">
                <a:solidFill>
                  <a:srgbClr val="FF0000"/>
                </a:solidFill>
              </a:rPr>
              <a:t>First </a:t>
            </a:r>
            <a:r>
              <a:rPr lang="it-IT" sz="1800" b="1" dirty="0" err="1">
                <a:solidFill>
                  <a:srgbClr val="FF0000"/>
                </a:solidFill>
              </a:rPr>
              <a:t>dosimetric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characterization</a:t>
            </a:r>
            <a:r>
              <a:rPr lang="it-IT" sz="1800" b="1" dirty="0">
                <a:solidFill>
                  <a:srgbClr val="FF0000"/>
                </a:solidFill>
              </a:rPr>
              <a:t> of </a:t>
            </a:r>
            <a:r>
              <a:rPr lang="it-IT" sz="1800" b="1" dirty="0" err="1">
                <a:solidFill>
                  <a:srgbClr val="FF0000"/>
                </a:solidFill>
              </a:rPr>
              <a:t>perovskites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samples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at</a:t>
            </a:r>
            <a:r>
              <a:rPr lang="it-IT" sz="1800" b="1" dirty="0">
                <a:solidFill>
                  <a:srgbClr val="FF0000"/>
                </a:solidFill>
              </a:rPr>
              <a:t> Careggi Hospital in Florence </a:t>
            </a:r>
            <a:r>
              <a:rPr lang="it-IT" sz="1800" b="1" dirty="0" err="1">
                <a:solidFill>
                  <a:srgbClr val="FF0000"/>
                </a:solidFill>
              </a:rPr>
              <a:t>reveals</a:t>
            </a:r>
            <a:r>
              <a:rPr lang="it-IT" sz="1800" b="1" dirty="0">
                <a:solidFill>
                  <a:srgbClr val="FF0000"/>
                </a:solidFill>
              </a:rPr>
              <a:t> a </a:t>
            </a:r>
            <a:r>
              <a:rPr lang="it-IT" sz="1800" b="1" dirty="0" err="1">
                <a:solidFill>
                  <a:srgbClr val="FF0000"/>
                </a:solidFill>
              </a:rPr>
              <a:t>potential</a:t>
            </a:r>
            <a:r>
              <a:rPr lang="it-IT" sz="1800" b="1" dirty="0">
                <a:solidFill>
                  <a:srgbClr val="FF0000"/>
                </a:solidFill>
              </a:rPr>
              <a:t> for </a:t>
            </a:r>
            <a:r>
              <a:rPr lang="it-IT" sz="1800" b="1" dirty="0" err="1">
                <a:solidFill>
                  <a:srgbClr val="FF0000"/>
                </a:solidFill>
              </a:rPr>
              <a:t>dosimetry</a:t>
            </a:r>
            <a:r>
              <a:rPr lang="it-IT" sz="1800" b="1" dirty="0">
                <a:solidFill>
                  <a:srgbClr val="FF0000"/>
                </a:solidFill>
              </a:rPr>
              <a:t> in </a:t>
            </a:r>
            <a:r>
              <a:rPr lang="it-IT" sz="1800" b="1" dirty="0" err="1">
                <a:solidFill>
                  <a:srgbClr val="FF0000"/>
                </a:solidFill>
              </a:rPr>
              <a:t>clinical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radiotherapy</a:t>
            </a:r>
            <a:r>
              <a:rPr lang="it-IT" sz="1800" b="1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100"/>
              </a:spcAft>
            </a:pPr>
            <a:br>
              <a:rPr lang="it-IT" sz="1500" b="1" dirty="0"/>
            </a:br>
            <a:endParaRPr lang="el-GR" altLang="el-GR" sz="1500" b="1" dirty="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100"/>
              </a:spcAft>
            </a:pPr>
            <a:endParaRPr lang="el-GR" sz="1500" b="1" dirty="0"/>
          </a:p>
        </p:txBody>
      </p:sp>
    </p:spTree>
    <p:extLst>
      <p:ext uri="{BB962C8B-B14F-4D97-AF65-F5344CB8AC3E}">
        <p14:creationId xmlns:p14="http://schemas.microsoft.com/office/powerpoint/2010/main" val="307397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7D39D1-1D9A-4AD7-B7EF-522ABAFA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Introduction</a:t>
            </a:r>
            <a:endParaRPr lang="el-GR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BC3D78-7321-4352-8AC4-8CB1143CE0C0}"/>
              </a:ext>
            </a:extLst>
          </p:cNvPr>
          <p:cNvSpPr txBox="1"/>
          <p:nvPr/>
        </p:nvSpPr>
        <p:spPr>
          <a:xfrm>
            <a:off x="1143000" y="1586926"/>
            <a:ext cx="962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FF0000"/>
                </a:solidFill>
              </a:rPr>
              <a:t>Perovskite – </a:t>
            </a:r>
            <a:r>
              <a:rPr lang="it-IT" sz="3000" b="1" dirty="0" err="1">
                <a:solidFill>
                  <a:srgbClr val="FF0000"/>
                </a:solidFill>
              </a:rPr>
              <a:t>based</a:t>
            </a:r>
            <a:r>
              <a:rPr lang="it-IT" sz="3000" b="1" dirty="0">
                <a:solidFill>
                  <a:srgbClr val="FF0000"/>
                </a:solidFill>
              </a:rPr>
              <a:t> solar </a:t>
            </a:r>
            <a:r>
              <a:rPr lang="it-IT" sz="3000" b="1" dirty="0" err="1">
                <a:solidFill>
                  <a:srgbClr val="FF0000"/>
                </a:solidFill>
              </a:rPr>
              <a:t>cells</a:t>
            </a:r>
            <a:r>
              <a:rPr lang="it-IT" sz="3000" b="1" dirty="0">
                <a:solidFill>
                  <a:srgbClr val="FF0000"/>
                </a:solidFill>
              </a:rPr>
              <a:t>  </a:t>
            </a:r>
            <a:r>
              <a:rPr lang="it-IT" sz="3000" b="1" dirty="0" err="1">
                <a:solidFill>
                  <a:srgbClr val="FF0000"/>
                </a:solidFill>
              </a:rPr>
              <a:t>most</a:t>
            </a:r>
            <a:r>
              <a:rPr lang="it-IT" sz="3000" b="1" dirty="0">
                <a:solidFill>
                  <a:srgbClr val="FF0000"/>
                </a:solidFill>
              </a:rPr>
              <a:t> </a:t>
            </a:r>
            <a:r>
              <a:rPr lang="it-IT" sz="3000" b="1" dirty="0" err="1">
                <a:solidFill>
                  <a:srgbClr val="FF0000"/>
                </a:solidFill>
              </a:rPr>
              <a:t>promising</a:t>
            </a:r>
            <a:r>
              <a:rPr lang="it-IT" sz="3000" b="1" dirty="0">
                <a:solidFill>
                  <a:srgbClr val="FF0000"/>
                </a:solidFill>
              </a:rPr>
              <a:t>  </a:t>
            </a:r>
            <a:r>
              <a:rPr lang="it-IT" sz="3000" b="1" dirty="0" err="1">
                <a:solidFill>
                  <a:srgbClr val="FF0000"/>
                </a:solidFill>
              </a:rPr>
              <a:t>emerging</a:t>
            </a:r>
            <a:r>
              <a:rPr lang="it-IT" sz="3000" b="1" dirty="0">
                <a:solidFill>
                  <a:srgbClr val="FF0000"/>
                </a:solidFill>
              </a:rPr>
              <a:t> </a:t>
            </a:r>
            <a:r>
              <a:rPr lang="it-IT" sz="3000" b="1" dirty="0" err="1">
                <a:solidFill>
                  <a:srgbClr val="FF0000"/>
                </a:solidFill>
              </a:rPr>
              <a:t>photovoltaic</a:t>
            </a:r>
            <a:r>
              <a:rPr lang="it-IT" sz="3000" b="1" dirty="0">
                <a:solidFill>
                  <a:srgbClr val="FF0000"/>
                </a:solidFill>
              </a:rPr>
              <a:t> devices </a:t>
            </a:r>
            <a:endParaRPr lang="el-GR" sz="3000" b="1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72F0DB8-8505-430A-944D-67B479617D93}"/>
              </a:ext>
            </a:extLst>
          </p:cNvPr>
          <p:cNvSpPr/>
          <p:nvPr/>
        </p:nvSpPr>
        <p:spPr>
          <a:xfrm>
            <a:off x="548054" y="2775798"/>
            <a:ext cx="80859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Facile low temperature  solution-based fabrication method;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absorption coefficient.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stability in air.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diffusion length, high charge-carrier mobilities.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values of open-circuit voltages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typically obtained.</a:t>
            </a:r>
          </a:p>
        </p:txBody>
      </p:sp>
      <p:pic>
        <p:nvPicPr>
          <p:cNvPr id="6" name="Picture 4" descr="A 330 nm-thick film of organometal halide perovskite fabricated on a glass sheet by vapour deposition. This film exhibits excellent uniformity and is the active element of new 15% efficient solar cells. (Courtesy: Boshu Zhang, Wong Choon, Lim Glenn and Mingzhen Liu)">
            <a:extLst>
              <a:ext uri="{FF2B5EF4-FFF2-40B4-BE49-F238E27FC236}">
                <a16:creationId xmlns:a16="http://schemas.microsoft.com/office/drawing/2014/main" id="{2EE6AD6A-4FEF-468D-ACA8-4A0A25D7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045" y="2775798"/>
            <a:ext cx="3388094" cy="27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E496BC96-E575-4BF6-9779-4E8A71F98EBF}"/>
              </a:ext>
            </a:extLst>
          </p:cNvPr>
          <p:cNvSpPr/>
          <p:nvPr/>
        </p:nvSpPr>
        <p:spPr>
          <a:xfrm>
            <a:off x="8572523" y="5626663"/>
            <a:ext cx="361947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15% </a:t>
            </a:r>
            <a:r>
              <a:rPr lang="en-US" sz="1200" dirty="0" err="1"/>
              <a:t>perovskite</a:t>
            </a:r>
            <a:r>
              <a:rPr lang="en-US" sz="1200" dirty="0"/>
              <a:t> solar cell made in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355759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CD3049-F8A4-48B6-B317-ADD59FAC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3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err="1"/>
              <a:t>Organic-perovskites</a:t>
            </a:r>
            <a:r>
              <a:rPr lang="it-IT" b="1" dirty="0"/>
              <a:t> </a:t>
            </a:r>
            <a:r>
              <a:rPr lang="it-IT" b="1" dirty="0" err="1"/>
              <a:t>recently</a:t>
            </a:r>
            <a:r>
              <a:rPr lang="it-IT" b="1" dirty="0"/>
              <a:t> </a:t>
            </a:r>
            <a:r>
              <a:rPr lang="it-IT" b="1" dirty="0" err="1"/>
              <a:t>suggested</a:t>
            </a:r>
            <a:r>
              <a:rPr lang="it-IT" b="1" dirty="0"/>
              <a:t> for X-</a:t>
            </a:r>
            <a:r>
              <a:rPr lang="it-IT" b="1" dirty="0" err="1"/>
              <a:t>ray</a:t>
            </a:r>
            <a:r>
              <a:rPr lang="it-IT" b="1" dirty="0"/>
              <a:t> </a:t>
            </a:r>
            <a:r>
              <a:rPr lang="it-IT" b="1" dirty="0" err="1"/>
              <a:t>imaging</a:t>
            </a:r>
            <a:r>
              <a:rPr lang="it-IT" b="1" dirty="0"/>
              <a:t> and </a:t>
            </a:r>
            <a:r>
              <a:rPr lang="it-IT" b="1" dirty="0" err="1"/>
              <a:t>medical</a:t>
            </a:r>
            <a:r>
              <a:rPr lang="it-IT" b="1" dirty="0"/>
              <a:t> </a:t>
            </a:r>
            <a:r>
              <a:rPr lang="it-IT" b="1" dirty="0" err="1"/>
              <a:t>imaging</a:t>
            </a:r>
            <a:r>
              <a:rPr lang="it-IT" b="1" dirty="0"/>
              <a:t> </a:t>
            </a:r>
            <a:r>
              <a:rPr lang="it-IT" b="1" dirty="0" err="1"/>
              <a:t>applications</a:t>
            </a:r>
            <a:r>
              <a:rPr lang="it-IT" b="1" dirty="0"/>
              <a:t> </a:t>
            </a:r>
            <a:endParaRPr lang="el-GR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33380B-245F-4DBB-A1C0-6A058D9D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0" y="1908664"/>
            <a:ext cx="5689916" cy="32505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3F5775-8DF3-4F09-8374-6ED981620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r="24762"/>
          <a:stretch/>
        </p:blipFill>
        <p:spPr>
          <a:xfrm>
            <a:off x="7069015" y="1690688"/>
            <a:ext cx="4284785" cy="4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5F49EEE-9431-41A5-B9F7-5700A56ACC41}"/>
              </a:ext>
            </a:extLst>
          </p:cNvPr>
          <p:cNvSpPr/>
          <p:nvPr/>
        </p:nvSpPr>
        <p:spPr>
          <a:xfrm>
            <a:off x="4279004" y="829111"/>
            <a:ext cx="7443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2A2D35"/>
                </a:solidFill>
              </a:rPr>
              <a:t>[1] F. </a:t>
            </a:r>
            <a:r>
              <a:rPr lang="it-IT" sz="1600" b="1" dirty="0" err="1">
                <a:solidFill>
                  <a:srgbClr val="2A2D35"/>
                </a:solidFill>
              </a:rPr>
              <a:t>Gabelloni</a:t>
            </a:r>
            <a:r>
              <a:rPr lang="it-IT" sz="1600" b="1" dirty="0">
                <a:solidFill>
                  <a:srgbClr val="2A2D35"/>
                </a:solidFill>
              </a:rPr>
              <a:t> , F. Biccari, G. Andreotti, D. Balestri, S. Checcucci, A. Milanesi, N. </a:t>
            </a:r>
            <a:r>
              <a:rPr lang="it-IT" sz="1600" b="1" dirty="0" err="1">
                <a:solidFill>
                  <a:srgbClr val="2A2D35"/>
                </a:solidFill>
              </a:rPr>
              <a:t>Calisi</a:t>
            </a:r>
            <a:r>
              <a:rPr lang="it-IT" sz="1600" b="1" dirty="0">
                <a:solidFill>
                  <a:srgbClr val="2A2D35"/>
                </a:solidFill>
              </a:rPr>
              <a:t> , S. Caporali, A. Vinattieri </a:t>
            </a:r>
            <a:r>
              <a:rPr lang="it-IT" sz="1600" b="1" dirty="0" err="1">
                <a:solidFill>
                  <a:srgbClr val="2A2D35"/>
                </a:solidFill>
              </a:rPr>
              <a:t>Recombination</a:t>
            </a:r>
            <a:r>
              <a:rPr lang="it-IT" sz="1600" b="1" dirty="0">
                <a:solidFill>
                  <a:srgbClr val="2A2D35"/>
                </a:solidFill>
              </a:rPr>
              <a:t> </a:t>
            </a:r>
            <a:r>
              <a:rPr lang="it-IT" sz="1600" b="1" dirty="0" err="1">
                <a:solidFill>
                  <a:srgbClr val="2A2D35"/>
                </a:solidFill>
              </a:rPr>
              <a:t>dynamics</a:t>
            </a:r>
            <a:r>
              <a:rPr lang="it-IT" sz="1600" b="1" dirty="0">
                <a:solidFill>
                  <a:srgbClr val="2A2D35"/>
                </a:solidFill>
              </a:rPr>
              <a:t> in CsPbBr3 </a:t>
            </a:r>
            <a:r>
              <a:rPr lang="it-IT" sz="1600" b="1" dirty="0" err="1">
                <a:solidFill>
                  <a:srgbClr val="2A2D35"/>
                </a:solidFill>
              </a:rPr>
              <a:t>nanocrystals</a:t>
            </a:r>
            <a:r>
              <a:rPr lang="it-IT" sz="1600" b="1" dirty="0">
                <a:solidFill>
                  <a:srgbClr val="2A2D35"/>
                </a:solidFill>
              </a:rPr>
              <a:t>: </a:t>
            </a:r>
            <a:r>
              <a:rPr lang="it-IT" sz="1600" b="1" dirty="0" err="1">
                <a:solidFill>
                  <a:srgbClr val="2A2D35"/>
                </a:solidFill>
              </a:rPr>
              <a:t>role</a:t>
            </a:r>
            <a:r>
              <a:rPr lang="it-IT" sz="1600" b="1" dirty="0">
                <a:solidFill>
                  <a:srgbClr val="2A2D35"/>
                </a:solidFill>
              </a:rPr>
              <a:t> of </a:t>
            </a:r>
            <a:r>
              <a:rPr lang="it-IT" sz="1600" b="1" dirty="0" err="1">
                <a:solidFill>
                  <a:srgbClr val="2A2D35"/>
                </a:solidFill>
              </a:rPr>
              <a:t>surface</a:t>
            </a:r>
            <a:r>
              <a:rPr lang="it-IT" sz="1600" b="1" dirty="0">
                <a:solidFill>
                  <a:srgbClr val="2A2D35"/>
                </a:solidFill>
              </a:rPr>
              <a:t> </a:t>
            </a:r>
            <a:r>
              <a:rPr lang="it-IT" sz="1600" b="1" dirty="0" err="1">
                <a:solidFill>
                  <a:srgbClr val="2A2D35"/>
                </a:solidFill>
              </a:rPr>
              <a:t>states</a:t>
            </a:r>
            <a:r>
              <a:rPr lang="it-IT" sz="1600" b="1" dirty="0">
                <a:solidFill>
                  <a:srgbClr val="2A2D35"/>
                </a:solidFill>
              </a:rPr>
              <a:t>, </a:t>
            </a:r>
            <a:r>
              <a:rPr lang="it-IT" sz="1600" b="1" dirty="0"/>
              <a:t>OPTICAL MATERIALS EXPRESS </a:t>
            </a:r>
            <a:r>
              <a:rPr lang="it-IT" sz="1600" dirty="0"/>
              <a:t> 7, 12, 4367-4373, 2017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[2] M. </a:t>
            </a:r>
            <a:r>
              <a:rPr lang="it-IT" sz="1600" dirty="0" err="1"/>
              <a:t>Bruzzi</a:t>
            </a:r>
            <a:r>
              <a:rPr lang="it-IT" sz="1600" dirty="0"/>
              <a:t> et al. </a:t>
            </a:r>
            <a:r>
              <a:rPr lang="en-US" sz="1600" b="1" dirty="0"/>
              <a:t>Defective States in CsPbBr</a:t>
            </a:r>
            <a:r>
              <a:rPr lang="en-US" sz="1600" b="1" baseline="-25000" dirty="0"/>
              <a:t>3</a:t>
            </a:r>
            <a:r>
              <a:rPr lang="en-US" sz="1600" b="1" dirty="0"/>
              <a:t> and Their Role in Transport Properties, presented at the4th International Conference on Advanced </a:t>
            </a:r>
            <a:r>
              <a:rPr lang="en-US" sz="1600" b="1" dirty="0" err="1"/>
              <a:t>Electromaterials</a:t>
            </a:r>
            <a:r>
              <a:rPr lang="en-US" sz="1600" b="1" dirty="0"/>
              <a:t>(ICAE 2017), Date: ... 2017, Place: Ramada Plaza </a:t>
            </a:r>
            <a:r>
              <a:rPr lang="en-US" sz="1600" b="1" dirty="0" err="1"/>
              <a:t>Jeju</a:t>
            </a:r>
            <a:r>
              <a:rPr lang="en-US" sz="1600" b="1" dirty="0"/>
              <a:t> Hotel, </a:t>
            </a:r>
            <a:r>
              <a:rPr lang="en-US" sz="1600" b="1" dirty="0" err="1"/>
              <a:t>Jeju</a:t>
            </a:r>
            <a:r>
              <a:rPr lang="en-US" sz="1600" b="1" dirty="0"/>
              <a:t> Island, Korea.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5D1365D-A6C0-448D-B757-467E0D529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" y="427982"/>
            <a:ext cx="1470355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2871627-97D5-47C0-A2FF-22AB01EBF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600"/>
          <a:stretch/>
        </p:blipFill>
        <p:spPr>
          <a:xfrm>
            <a:off x="294236" y="927513"/>
            <a:ext cx="3498393" cy="86750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06267D-6CCE-4D96-8E86-3E07150A8452}"/>
              </a:ext>
            </a:extLst>
          </p:cNvPr>
          <p:cNvSpPr txBox="1"/>
          <p:nvPr/>
        </p:nvSpPr>
        <p:spPr>
          <a:xfrm>
            <a:off x="536360" y="324851"/>
            <a:ext cx="10934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>
                <a:solidFill>
                  <a:srgbClr val="FF0000"/>
                </a:solidFill>
              </a:rPr>
              <a:t>Our</a:t>
            </a:r>
            <a:r>
              <a:rPr lang="it-IT" sz="2200" b="1" dirty="0">
                <a:solidFill>
                  <a:srgbClr val="FF0000"/>
                </a:solidFill>
              </a:rPr>
              <a:t> group </a:t>
            </a:r>
            <a:r>
              <a:rPr lang="it-IT" sz="2200" b="1" dirty="0" err="1">
                <a:solidFill>
                  <a:srgbClr val="FF0000"/>
                </a:solidFill>
              </a:rPr>
              <a:t>has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already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experience</a:t>
            </a:r>
            <a:r>
              <a:rPr lang="it-IT" sz="2200" b="1" dirty="0">
                <a:solidFill>
                  <a:srgbClr val="FF0000"/>
                </a:solidFill>
              </a:rPr>
              <a:t> on the </a:t>
            </a:r>
            <a:r>
              <a:rPr lang="it-IT" sz="2200" b="1" dirty="0" err="1">
                <a:solidFill>
                  <a:srgbClr val="FF0000"/>
                </a:solidFill>
              </a:rPr>
              <a:t>development</a:t>
            </a:r>
            <a:r>
              <a:rPr lang="it-IT" sz="2200" b="1" dirty="0">
                <a:solidFill>
                  <a:srgbClr val="FF0000"/>
                </a:solidFill>
              </a:rPr>
              <a:t> of perovskite </a:t>
            </a:r>
            <a:r>
              <a:rPr lang="it-IT" sz="2200" b="1" dirty="0" err="1">
                <a:solidFill>
                  <a:srgbClr val="FF0000"/>
                </a:solidFill>
              </a:rPr>
              <a:t>optoelectronic</a:t>
            </a:r>
            <a:r>
              <a:rPr lang="it-IT" sz="2200" b="1" dirty="0">
                <a:solidFill>
                  <a:srgbClr val="FF0000"/>
                </a:solidFill>
              </a:rPr>
              <a:t> devices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6376B5-50C0-4580-A6EC-E0AE31D80EE1}"/>
              </a:ext>
            </a:extLst>
          </p:cNvPr>
          <p:cNvSpPr txBox="1"/>
          <p:nvPr/>
        </p:nvSpPr>
        <p:spPr>
          <a:xfrm>
            <a:off x="3792629" y="2776923"/>
            <a:ext cx="839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.. and on the </a:t>
            </a:r>
            <a:r>
              <a:rPr lang="it-IT" sz="2000" b="1" dirty="0" err="1">
                <a:solidFill>
                  <a:srgbClr val="FF0000"/>
                </a:solidFill>
              </a:rPr>
              <a:t>development</a:t>
            </a:r>
            <a:r>
              <a:rPr lang="it-IT" sz="2000" b="1" dirty="0">
                <a:solidFill>
                  <a:srgbClr val="FF0000"/>
                </a:solidFill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</a:rPr>
              <a:t>dosimetric</a:t>
            </a:r>
            <a:r>
              <a:rPr lang="it-IT" sz="2000" b="1" dirty="0">
                <a:solidFill>
                  <a:srgbClr val="FF0000"/>
                </a:solidFill>
              </a:rPr>
              <a:t> devices for </a:t>
            </a:r>
            <a:r>
              <a:rPr lang="it-IT" sz="2000" b="1" dirty="0" err="1">
                <a:solidFill>
                  <a:srgbClr val="FF0000"/>
                </a:solidFill>
              </a:rPr>
              <a:t>advanced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radiotherapy</a:t>
            </a:r>
            <a:r>
              <a:rPr lang="it-IT" sz="2000" b="1" dirty="0">
                <a:solidFill>
                  <a:srgbClr val="FF0000"/>
                </a:solidFill>
              </a:rPr>
              <a:t> 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( </a:t>
            </a:r>
            <a:r>
              <a:rPr lang="it-IT" sz="2000" b="1" dirty="0" err="1">
                <a:solidFill>
                  <a:srgbClr val="FF0000"/>
                </a:solidFill>
              </a:rPr>
              <a:t>diamond</a:t>
            </a:r>
            <a:r>
              <a:rPr lang="it-IT" sz="2000" b="1" dirty="0">
                <a:solidFill>
                  <a:srgbClr val="FF0000"/>
                </a:solidFill>
              </a:rPr>
              <a:t> , Si, </a:t>
            </a:r>
            <a:r>
              <a:rPr lang="it-IT" sz="2000" b="1" dirty="0" err="1">
                <a:solidFill>
                  <a:srgbClr val="FF0000"/>
                </a:solidFill>
              </a:rPr>
              <a:t>SiC</a:t>
            </a:r>
            <a:r>
              <a:rPr lang="it-IT" sz="2000" b="1" dirty="0">
                <a:solidFill>
                  <a:srgbClr val="FF0000"/>
                </a:solidFill>
              </a:rPr>
              <a:t>, … </a:t>
            </a:r>
            <a:r>
              <a:rPr lang="it-IT" sz="2000" b="1" dirty="0" err="1">
                <a:solidFill>
                  <a:srgbClr val="FF0000"/>
                </a:solidFill>
              </a:rPr>
              <a:t>Etc</a:t>
            </a:r>
            <a:r>
              <a:rPr lang="it-IT" sz="2000" b="1" dirty="0">
                <a:solidFill>
                  <a:srgbClr val="FF0000"/>
                </a:solidFill>
              </a:rPr>
              <a:t> ) CSN5 EXPERIMENTS DIAPIX - RDH - IRPT MIUR WP8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CC8AACC-D452-4882-98F5-6B6B1BE46CF4}"/>
              </a:ext>
            </a:extLst>
          </p:cNvPr>
          <p:cNvSpPr/>
          <p:nvPr/>
        </p:nvSpPr>
        <p:spPr>
          <a:xfrm>
            <a:off x="536360" y="4790071"/>
            <a:ext cx="391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/>
              <a:t>2.5x2.5cm</a:t>
            </a:r>
            <a:r>
              <a:rPr lang="it-IT" sz="1600" dirty="0"/>
              <a:t> </a:t>
            </a:r>
            <a:r>
              <a:rPr lang="en-GB" sz="1500" dirty="0"/>
              <a:t>prototype IMRT</a:t>
            </a:r>
          </a:p>
          <a:p>
            <a:pPr algn="ctr"/>
            <a:r>
              <a:rPr lang="en-GB" sz="1500" dirty="0"/>
              <a:t> map 14x10cm</a:t>
            </a:r>
            <a:r>
              <a:rPr lang="en-GB" sz="1500" baseline="30000" dirty="0"/>
              <a:t>2</a:t>
            </a:r>
            <a:r>
              <a:rPr lang="en-GB" sz="1500" dirty="0"/>
              <a:t> measured by shifting the diamond dosimeter</a:t>
            </a:r>
            <a:endParaRPr lang="en-US" sz="15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11CD9051-0248-4C5C-832A-27CBA80E1693}"/>
              </a:ext>
            </a:extLst>
          </p:cNvPr>
          <p:cNvPicPr/>
          <p:nvPr/>
        </p:nvPicPr>
        <p:blipFill>
          <a:blip r:embed="rId3" cstate="print"/>
          <a:srcRect l="1928" t="10739" r="36140" b="19400"/>
          <a:stretch>
            <a:fillRect/>
          </a:stretch>
        </p:blipFill>
        <p:spPr bwMode="auto">
          <a:xfrm>
            <a:off x="4636008" y="3629292"/>
            <a:ext cx="2740152" cy="22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FAD1754-EE4C-40CD-8387-D31824F97A11}"/>
              </a:ext>
            </a:extLst>
          </p:cNvPr>
          <p:cNvPicPr/>
          <p:nvPr/>
        </p:nvPicPr>
        <p:blipFill>
          <a:blip r:embed="rId4" cstate="print"/>
          <a:srcRect l="2754" t="11856" r="34837" b="21475"/>
          <a:stretch>
            <a:fillRect/>
          </a:stretch>
        </p:blipFill>
        <p:spPr bwMode="auto">
          <a:xfrm>
            <a:off x="8138160" y="3722806"/>
            <a:ext cx="3054424" cy="213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1">
            <a:extLst>
              <a:ext uri="{FF2B5EF4-FFF2-40B4-BE49-F238E27FC236}">
                <a16:creationId xmlns:a16="http://schemas.microsoft.com/office/drawing/2014/main" id="{A2A2B5EC-9BF9-4F8C-BC47-994AD3EB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320" y="6088168"/>
            <a:ext cx="3203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0813" algn="just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</a:pPr>
            <a:r>
              <a:rPr lang="en-GB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IMRT breast cancer map </a:t>
            </a:r>
            <a:r>
              <a:rPr lang="en-GB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as measured by the </a:t>
            </a:r>
            <a:r>
              <a:rPr lang="en-GB" sz="1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pCVD</a:t>
            </a:r>
            <a:r>
              <a:rPr lang="en-GB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Diamond </a:t>
            </a:r>
            <a:r>
              <a:rPr lang="en-GB" sz="1400" b="1" dirty="0"/>
              <a:t>. </a:t>
            </a:r>
            <a:endParaRPr lang="en-US" sz="1400" b="1" dirty="0"/>
          </a:p>
          <a:p>
            <a:pPr indent="150813" algn="just" fontAlgn="base">
              <a:spcBef>
                <a:spcPct val="0"/>
              </a:spcBef>
              <a:spcAft>
                <a:spcPct val="0"/>
              </a:spcAft>
              <a:tabLst>
                <a:tab pos="150813" algn="l"/>
              </a:tabLst>
            </a:pP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7EEA184-6F50-4E84-B690-9977D1247CEF}"/>
              </a:ext>
            </a:extLst>
          </p:cNvPr>
          <p:cNvSpPr/>
          <p:nvPr/>
        </p:nvSpPr>
        <p:spPr>
          <a:xfrm>
            <a:off x="7628696" y="6088168"/>
            <a:ext cx="3635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IMRT breast cancer map </a:t>
            </a:r>
            <a:r>
              <a:rPr lang="en-GB" sz="1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 calculated by the TPS (treatment planning system)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7444B0B-C3AB-4105-A417-D59259F1F0C7}"/>
              </a:ext>
            </a:extLst>
          </p:cNvPr>
          <p:cNvSpPr/>
          <p:nvPr/>
        </p:nvSpPr>
        <p:spPr>
          <a:xfrm>
            <a:off x="1048895" y="5741199"/>
            <a:ext cx="2743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(GT = gantry target direction; </a:t>
            </a:r>
          </a:p>
          <a:p>
            <a:r>
              <a:rPr lang="en-GB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LL = lateral-lateral direction) </a:t>
            </a:r>
          </a:p>
          <a:p>
            <a:r>
              <a:rPr lang="en-GB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Grid spacing 3 mm. </a:t>
            </a:r>
            <a:endParaRPr lang="en-US" sz="1400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33B3A9E6-885D-4C33-9813-6FCD7D7A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00"/>
          <a:stretch/>
        </p:blipFill>
        <p:spPr>
          <a:xfrm>
            <a:off x="217325" y="2768886"/>
            <a:ext cx="3498393" cy="7736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B3B3925D-D97D-46C0-9021-081437B8F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42" b="24561"/>
          <a:stretch/>
        </p:blipFill>
        <p:spPr>
          <a:xfrm>
            <a:off x="217325" y="1739610"/>
            <a:ext cx="3498393" cy="10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9679FB2-6B1C-4739-8D9D-85EF4976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387" y="150883"/>
            <a:ext cx="5213218" cy="5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l" eaLnBrk="0" hangingPunct="0"/>
            <a:r>
              <a:rPr lang="it-IT" sz="3000" b="1" dirty="0">
                <a:solidFill>
                  <a:srgbClr val="FF0000"/>
                </a:solidFill>
              </a:rPr>
              <a:t>Devices </a:t>
            </a:r>
            <a:r>
              <a:rPr lang="it-IT" sz="3000" b="1" dirty="0" err="1">
                <a:solidFill>
                  <a:srgbClr val="FF0000"/>
                </a:solidFill>
              </a:rPr>
              <a:t>preparation</a:t>
            </a:r>
            <a:r>
              <a:rPr lang="it-IT" sz="3000" b="1" dirty="0">
                <a:solidFill>
                  <a:srgbClr val="FF0000"/>
                </a:solidFill>
              </a:rPr>
              <a:t> in Florence</a:t>
            </a:r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CA7F64F8-BF62-4FA5-989A-5B5F33C7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889D-A78F-48E7-B8F4-6CBE2691363B}" type="slidenum">
              <a:rPr lang="el-GR" smtClean="0"/>
              <a:t>7</a:t>
            </a:fld>
            <a:endParaRPr lang="el-GR"/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AE86B056-4BD8-4B7C-85F5-6CE42FAD6F2A}"/>
              </a:ext>
            </a:extLst>
          </p:cNvPr>
          <p:cNvGrpSpPr/>
          <p:nvPr/>
        </p:nvGrpSpPr>
        <p:grpSpPr>
          <a:xfrm>
            <a:off x="1121966" y="3093325"/>
            <a:ext cx="10000303" cy="2771143"/>
            <a:chOff x="290191" y="1000757"/>
            <a:chExt cx="8757146" cy="2680184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5C388758-EC7E-4F56-895E-694991576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9" t="10188" r="26259"/>
            <a:stretch/>
          </p:blipFill>
          <p:spPr>
            <a:xfrm>
              <a:off x="3590512" y="1000757"/>
              <a:ext cx="1578334" cy="1929775"/>
            </a:xfrm>
            <a:prstGeom prst="rect">
              <a:avLst/>
            </a:prstGeom>
          </p:spPr>
        </p:pic>
        <p:sp>
          <p:nvSpPr>
            <p:cNvPr id="6" name="Freccia a destra 5"/>
            <p:cNvSpPr/>
            <p:nvPr/>
          </p:nvSpPr>
          <p:spPr>
            <a:xfrm>
              <a:off x="1951617" y="1726335"/>
              <a:ext cx="1755008" cy="9603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CsPbBr</a:t>
              </a:r>
              <a:r>
                <a:rPr lang="it-IT" baseline="-25000" dirty="0"/>
                <a:t>3</a:t>
              </a:r>
            </a:p>
            <a:p>
              <a:pPr algn="ctr"/>
              <a:r>
                <a:rPr lang="it-IT" dirty="0" err="1"/>
                <a:t>sat</a:t>
              </a:r>
              <a:r>
                <a:rPr lang="it-IT" dirty="0"/>
                <a:t>. in DMSO</a:t>
              </a:r>
            </a:p>
          </p:txBody>
        </p:sp>
        <p:sp>
          <p:nvSpPr>
            <p:cNvPr id="7" name="Ovale 6"/>
            <p:cNvSpPr/>
            <p:nvPr/>
          </p:nvSpPr>
          <p:spPr>
            <a:xfrm>
              <a:off x="4193931" y="1395055"/>
              <a:ext cx="316523" cy="398575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ccia a destra 7"/>
            <p:cNvSpPr/>
            <p:nvPr/>
          </p:nvSpPr>
          <p:spPr>
            <a:xfrm>
              <a:off x="5251938" y="1726335"/>
              <a:ext cx="1755008" cy="9603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Heating</a:t>
              </a:r>
              <a:r>
                <a:rPr lang="it-IT" dirty="0"/>
                <a:t> </a:t>
              </a:r>
              <a:r>
                <a:rPr lang="it-IT" dirty="0" err="1"/>
                <a:t>treat</a:t>
              </a:r>
              <a:r>
                <a:rPr lang="it-IT" dirty="0"/>
                <a:t>.</a:t>
              </a:r>
            </a:p>
            <a:p>
              <a:pPr algn="ctr"/>
              <a:r>
                <a:rPr lang="it-IT" dirty="0"/>
                <a:t>150 °C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76899" y="3034611"/>
              <a:ext cx="1752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 Our custom PCB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559086" y="3034610"/>
              <a:ext cx="3573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Deposition of the saturated solution</a:t>
              </a:r>
            </a:p>
            <a:p>
              <a:pPr algn="ctr"/>
              <a:r>
                <a:rPr lang="en-GB" dirty="0"/>
                <a:t>of CsBr and PbBr</a:t>
              </a:r>
              <a:r>
                <a:rPr lang="en-GB" baseline="-25000" dirty="0"/>
                <a:t>2</a:t>
              </a:r>
              <a:r>
                <a:rPr lang="en-GB" dirty="0"/>
                <a:t> in DMSO (1:1)</a:t>
              </a:r>
              <a:endParaRPr lang="en-GB" baseline="-250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196107" y="3034610"/>
              <a:ext cx="2851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Evaporation of the solvent</a:t>
              </a:r>
            </a:p>
            <a:p>
              <a:pPr algn="ctr"/>
              <a:r>
                <a:rPr lang="en-GB" dirty="0"/>
                <a:t>and formation of perovskite </a:t>
              </a:r>
              <a:endParaRPr lang="en-GB" baseline="-25000" dirty="0"/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AA206FFE-0077-4BBA-AA79-24BAE0C51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9" t="10188" r="26259"/>
            <a:stretch/>
          </p:blipFill>
          <p:spPr>
            <a:xfrm>
              <a:off x="290191" y="1000757"/>
              <a:ext cx="1578334" cy="1929775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A4EC77BF-7DF0-4FEE-ABF6-F275B818D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05" t="24065" r="27141" b="20813"/>
            <a:stretch/>
          </p:blipFill>
          <p:spPr>
            <a:xfrm>
              <a:off x="7027461" y="1334434"/>
              <a:ext cx="1912444" cy="1501374"/>
            </a:xfrm>
            <a:prstGeom prst="rect">
              <a:avLst/>
            </a:prstGeom>
          </p:spPr>
        </p:pic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E47D58F3-0CD4-4A5C-A98C-43B962CFD6CE}"/>
              </a:ext>
            </a:extLst>
          </p:cNvPr>
          <p:cNvSpPr/>
          <p:nvPr/>
        </p:nvSpPr>
        <p:spPr>
          <a:xfrm>
            <a:off x="213383" y="812489"/>
            <a:ext cx="10908886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research group in Florence* is able to produce </a:t>
            </a:r>
            <a:r>
              <a:rPr lang="en-US" sz="2400" b="1" dirty="0"/>
              <a:t>CsPbBr</a:t>
            </a:r>
            <a:r>
              <a:rPr lang="en-US" sz="2400" b="1" baseline="-25000" dirty="0"/>
              <a:t>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single crystals and microcrystalline perovskite films. A set of perovskite films about 100</a:t>
            </a:r>
            <a:r>
              <a:rPr lang="en-US" sz="24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thick  deposited by drop-cast on integrated circuits on thick alumina substrates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having two parallel gold contacts 20</a:t>
            </a:r>
            <a:r>
              <a:rPr lang="en-US" sz="24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thick, 7mm long and spaced 0.8mm, an integrated heater on the back and two symmetrical Pt sensors.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7907DB5-5662-40C6-9E4C-1A2E7771FE6E}"/>
              </a:ext>
            </a:extLst>
          </p:cNvPr>
          <p:cNvSpPr txBox="1"/>
          <p:nvPr/>
        </p:nvSpPr>
        <p:spPr>
          <a:xfrm>
            <a:off x="1424353" y="6307045"/>
            <a:ext cx="881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 Stefano Caporali, Nicola </a:t>
            </a:r>
            <a:r>
              <a:rPr lang="it-IT" dirty="0" err="1"/>
              <a:t>Calisi</a:t>
            </a:r>
            <a:r>
              <a:rPr lang="it-IT" dirty="0"/>
              <a:t>, Dipartimento di Ingegneria Industriale, Università di Firenze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195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0D3E22-CD58-4B2C-A604-FBE29BA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42" y="51942"/>
            <a:ext cx="10515600" cy="1325563"/>
          </a:xfrm>
        </p:spPr>
        <p:txBody>
          <a:bodyPr/>
          <a:lstStyle/>
          <a:p>
            <a:r>
              <a:rPr lang="it-IT" dirty="0"/>
              <a:t>Florence </a:t>
            </a:r>
            <a:r>
              <a:rPr lang="it-IT" dirty="0" err="1"/>
              <a:t>Samples</a:t>
            </a:r>
            <a:r>
              <a:rPr lang="it-IT" dirty="0"/>
              <a:t> </a:t>
            </a:r>
            <a:r>
              <a:rPr lang="it-IT" dirty="0" err="1"/>
              <a:t>Characterization</a:t>
            </a:r>
            <a:r>
              <a:rPr lang="it-IT" dirty="0"/>
              <a:t> </a:t>
            </a:r>
            <a:endParaRPr lang="el-GR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A9F0A59-F0D5-419E-9B2D-653A7B04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5" name="Area di disegno 5">
            <a:extLst>
              <a:ext uri="{FF2B5EF4-FFF2-40B4-BE49-F238E27FC236}">
                <a16:creationId xmlns:a16="http://schemas.microsoft.com/office/drawing/2014/main" id="{CE661A97-D4CE-427B-90AD-8FF51AFE65AF}"/>
              </a:ext>
            </a:extLst>
          </p:cNvPr>
          <p:cNvGrpSpPr/>
          <p:nvPr/>
        </p:nvGrpSpPr>
        <p:grpSpPr>
          <a:xfrm>
            <a:off x="293275" y="844061"/>
            <a:ext cx="11658186" cy="5440680"/>
            <a:chOff x="-6123526" y="0"/>
            <a:chExt cx="11658186" cy="544068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FA9C872-A181-47A5-A37F-2805DEF43CD7}"/>
                </a:ext>
              </a:extLst>
            </p:cNvPr>
            <p:cNvSpPr/>
            <p:nvPr/>
          </p:nvSpPr>
          <p:spPr>
            <a:xfrm>
              <a:off x="0" y="0"/>
              <a:ext cx="5534660" cy="5440680"/>
            </a:xfrm>
            <a:prstGeom prst="rect">
              <a:avLst/>
            </a:prstGeom>
          </p:spPr>
        </p: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C5A7CDFE-53F2-431B-BC49-FE8D0E95459F}"/>
                </a:ext>
              </a:extLst>
            </p:cNvPr>
            <p:cNvCxnSpPr/>
            <p:nvPr/>
          </p:nvCxnSpPr>
          <p:spPr>
            <a:xfrm>
              <a:off x="4656073" y="776419"/>
              <a:ext cx="180000" cy="21600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14">
              <a:extLst>
                <a:ext uri="{FF2B5EF4-FFF2-40B4-BE49-F238E27FC236}">
                  <a16:creationId xmlns:a16="http://schemas.microsoft.com/office/drawing/2014/main" id="{962DF9FE-57C6-4191-95FA-B28E09C86984}"/>
                </a:ext>
              </a:extLst>
            </p:cNvPr>
            <p:cNvSpPr txBox="1"/>
            <p:nvPr/>
          </p:nvSpPr>
          <p:spPr>
            <a:xfrm>
              <a:off x="4594527" y="403618"/>
              <a:ext cx="845185" cy="382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it-IT" sz="18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650</a:t>
              </a:r>
              <a:r>
                <a:rPr lang="it-IT" sz="1800" kern="1200">
                  <a:solidFill>
                    <a:srgbClr val="FFFFFF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it-IT" sz="1800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l-G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CasellaDiTesto 14">
              <a:extLst>
                <a:ext uri="{FF2B5EF4-FFF2-40B4-BE49-F238E27FC236}">
                  <a16:creationId xmlns:a16="http://schemas.microsoft.com/office/drawing/2014/main" id="{962DF9FE-57C6-4191-95FA-B28E09C86984}"/>
                </a:ext>
              </a:extLst>
            </p:cNvPr>
            <p:cNvSpPr txBox="1"/>
            <p:nvPr/>
          </p:nvSpPr>
          <p:spPr>
            <a:xfrm>
              <a:off x="919367" y="2350135"/>
              <a:ext cx="44196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it-IT" sz="18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(b)</a:t>
              </a:r>
              <a:endParaRPr lang="el-G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CasellaDiTesto 14">
              <a:extLst>
                <a:ext uri="{FF2B5EF4-FFF2-40B4-BE49-F238E27FC236}">
                  <a16:creationId xmlns:a16="http://schemas.microsoft.com/office/drawing/2014/main" id="{962DF9FE-57C6-4191-95FA-B28E09C86984}"/>
                </a:ext>
              </a:extLst>
            </p:cNvPr>
            <p:cNvSpPr txBox="1"/>
            <p:nvPr/>
          </p:nvSpPr>
          <p:spPr>
            <a:xfrm>
              <a:off x="-6123526" y="2785823"/>
              <a:ext cx="41846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it-IT" sz="1800" kern="120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(c)</a:t>
              </a:r>
              <a:endParaRPr lang="el-G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6AE5516-9BAE-4B5F-BD16-24C9585DB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205" t="24065" r="27141" b="20813"/>
            <a:stretch/>
          </p:blipFill>
          <p:spPr>
            <a:xfrm>
              <a:off x="731363" y="304800"/>
              <a:ext cx="1912444" cy="1501374"/>
            </a:xfrm>
            <a:prstGeom prst="rect">
              <a:avLst/>
            </a:prstGeom>
          </p:spPr>
        </p:pic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AA0E8114-B1DC-4296-A9FC-A86D4D372C15}"/>
                </a:ext>
              </a:extLst>
            </p:cNvPr>
            <p:cNvGrpSpPr/>
            <p:nvPr/>
          </p:nvGrpSpPr>
          <p:grpSpPr>
            <a:xfrm>
              <a:off x="241603" y="2887345"/>
              <a:ext cx="5220969" cy="2553335"/>
              <a:chOff x="0" y="0"/>
              <a:chExt cx="5221943" cy="2538756"/>
            </a:xfrm>
          </p:grpSpPr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id="{CFFE69E3-A206-4C92-AAC0-84920FDF7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76963" cy="25387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23B7EC0C-0722-44DD-BB29-EE4A44941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980" y="0"/>
                <a:ext cx="2476963" cy="25387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4745336-A2C9-4E24-8CDA-5BDD29C7C31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260" y="286680"/>
              <a:ext cx="2498090" cy="2503170"/>
            </a:xfrm>
            <a:prstGeom prst="rect">
              <a:avLst/>
            </a:prstGeom>
          </p:spPr>
        </p:pic>
        <p:sp>
          <p:nvSpPr>
            <p:cNvPr id="9" name="CasellaDiTesto 14">
              <a:extLst>
                <a:ext uri="{FF2B5EF4-FFF2-40B4-BE49-F238E27FC236}">
                  <a16:creationId xmlns:a16="http://schemas.microsoft.com/office/drawing/2014/main" id="{962DF9FE-57C6-4191-95FA-B28E09C86984}"/>
                </a:ext>
              </a:extLst>
            </p:cNvPr>
            <p:cNvSpPr txBox="1"/>
            <p:nvPr/>
          </p:nvSpPr>
          <p:spPr>
            <a:xfrm>
              <a:off x="4123640" y="799603"/>
              <a:ext cx="43116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it-IT" sz="1800" kern="120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(a)</a:t>
              </a:r>
              <a:endParaRPr lang="el-G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Rectangle 18">
            <a:extLst>
              <a:ext uri="{FF2B5EF4-FFF2-40B4-BE49-F238E27FC236}">
                <a16:creationId xmlns:a16="http://schemas.microsoft.com/office/drawing/2014/main" id="{46925604-1932-4D65-988A-F76583BB2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9756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0EA4C9E-9015-46DF-966C-EBAE2F4F9B89}"/>
              </a:ext>
            </a:extLst>
          </p:cNvPr>
          <p:cNvSpPr/>
          <p:nvPr/>
        </p:nvSpPr>
        <p:spPr>
          <a:xfrm>
            <a:off x="-110566" y="1353353"/>
            <a:ext cx="6669721" cy="1878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XRD spectra of the deposited material show no residuals and contaminants after deposition. </a:t>
            </a: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AFM images of the perovskite film showing the microcrystalline morphology of the film.</a:t>
            </a: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Ohmic behavior of the film on PCB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A13A8DA-02BC-499E-8F17-B203916F8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42" y="3654036"/>
            <a:ext cx="4618159" cy="3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254" y="496767"/>
            <a:ext cx="611340" cy="65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7960" y="622790"/>
            <a:ext cx="641618" cy="40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1875693" y="1248508"/>
            <a:ext cx="847578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 dirty="0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875693" y="5961185"/>
            <a:ext cx="847578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662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CA535-1C12-421C-876C-F80158DB9E5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>
          <a:xfrm>
            <a:off x="2220005" y="1946011"/>
            <a:ext cx="7772400" cy="4010813"/>
          </a:xfrm>
          <a:prstGeom prst="rect">
            <a:avLst/>
          </a:prstGeom>
        </p:spPr>
        <p:txBody>
          <a:bodyPr/>
          <a:lstStyle/>
          <a:p>
            <a:pPr marL="316531" indent="-316531">
              <a:spcBef>
                <a:spcPct val="20000"/>
              </a:spcBef>
              <a:defRPr/>
            </a:pPr>
            <a:endParaRPr lang="it-IT" sz="1846" kern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6202"/>
          <a:stretch/>
        </p:blipFill>
        <p:spPr>
          <a:xfrm>
            <a:off x="1981199" y="2342807"/>
            <a:ext cx="4780085" cy="3818550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Irradiation</a:t>
            </a:r>
            <a:r>
              <a:rPr lang="it-IT" dirty="0"/>
              <a:t> Set-up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830695" y="1430554"/>
            <a:ext cx="512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LINAC X 6MV @ Azienda Ospedaliera Careggi Firenze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48788" y="2258250"/>
            <a:ext cx="5038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Dosimetric</a:t>
            </a:r>
            <a:r>
              <a:rPr lang="it-IT" dirty="0"/>
              <a:t> systems can be </a:t>
            </a:r>
            <a:r>
              <a:rPr lang="it-IT" dirty="0" err="1"/>
              <a:t>tested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Careggi Hospital </a:t>
            </a:r>
            <a:r>
              <a:rPr lang="it-IT" dirty="0" err="1"/>
              <a:t>radiotherapy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with </a:t>
            </a:r>
            <a:r>
              <a:rPr lang="it-IT" dirty="0" err="1"/>
              <a:t>modern</a:t>
            </a:r>
            <a:r>
              <a:rPr lang="it-IT" dirty="0"/>
              <a:t> </a:t>
            </a:r>
            <a:r>
              <a:rPr lang="it-IT" dirty="0" err="1"/>
              <a:t>therapeuthic</a:t>
            </a:r>
            <a:r>
              <a:rPr lang="it-IT" dirty="0"/>
              <a:t> X-</a:t>
            </a:r>
            <a:r>
              <a:rPr lang="it-IT" dirty="0" err="1"/>
              <a:t>rays</a:t>
            </a:r>
            <a:r>
              <a:rPr lang="it-IT" dirty="0"/>
              <a:t> </a:t>
            </a:r>
            <a:r>
              <a:rPr lang="it-IT" dirty="0" err="1"/>
              <a:t>beams</a:t>
            </a:r>
            <a:r>
              <a:rPr lang="it-IT" dirty="0"/>
              <a:t> : </a:t>
            </a:r>
          </a:p>
          <a:p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Uniform</a:t>
            </a:r>
            <a:r>
              <a:rPr lang="it-IT" dirty="0"/>
              <a:t> dose </a:t>
            </a:r>
            <a:r>
              <a:rPr lang="it-IT" dirty="0" err="1"/>
              <a:t>distribution</a:t>
            </a:r>
            <a:r>
              <a:rPr lang="it-IT" dirty="0"/>
              <a:t> for </a:t>
            </a:r>
            <a:r>
              <a:rPr lang="it-IT" dirty="0" err="1"/>
              <a:t>calibration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Intensity</a:t>
            </a:r>
            <a:r>
              <a:rPr lang="it-IT" dirty="0"/>
              <a:t> </a:t>
            </a:r>
            <a:r>
              <a:rPr lang="it-IT" dirty="0" err="1"/>
              <a:t>Modulated</a:t>
            </a:r>
            <a:r>
              <a:rPr lang="it-IT" dirty="0"/>
              <a:t> </a:t>
            </a:r>
            <a:r>
              <a:rPr lang="it-IT" dirty="0" err="1"/>
              <a:t>RadioTherapy</a:t>
            </a:r>
            <a:r>
              <a:rPr lang="it-IT" dirty="0"/>
              <a:t> (IMRT-VMAT) </a:t>
            </a:r>
          </a:p>
          <a:p>
            <a:r>
              <a:rPr lang="it-IT" dirty="0"/>
              <a:t>- In vivo Total Body </a:t>
            </a:r>
            <a:r>
              <a:rPr lang="it-IT" dirty="0" err="1"/>
              <a:t>Irradiation</a:t>
            </a:r>
            <a:r>
              <a:rPr lang="it-IT" dirty="0"/>
              <a:t> (TBI)</a:t>
            </a:r>
          </a:p>
          <a:p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052732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1500</Words>
  <Application>Microsoft Office PowerPoint</Application>
  <PresentationFormat>Widescreen</PresentationFormat>
  <Paragraphs>200</Paragraphs>
  <Slides>24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PERO’: Development of medical dosimetric systems based on PEROvskite materials</vt:lpstr>
      <vt:lpstr>OBJECTIVE</vt:lpstr>
      <vt:lpstr>Perovskite-based opto-electronic devices → Towards medical applications</vt:lpstr>
      <vt:lpstr>Introduction</vt:lpstr>
      <vt:lpstr>Organic-perovskites recently suggested for X-ray imaging and medical imaging applications </vt:lpstr>
      <vt:lpstr>Presentazione standard di PowerPoint</vt:lpstr>
      <vt:lpstr>Presentazione standard di PowerPoint</vt:lpstr>
      <vt:lpstr>Florence Samples Characterization </vt:lpstr>
      <vt:lpstr>Presentazione standard di PowerPoint</vt:lpstr>
      <vt:lpstr>Presentazione standard di PowerPoint</vt:lpstr>
      <vt:lpstr>Presentazione standard di PowerPoint</vt:lpstr>
      <vt:lpstr>Charge Signal vs Dose  measured with one of our perovskite samples under a X - 6MV beam at Careggi Hospital</vt:lpstr>
      <vt:lpstr>Current vs Dose rate</vt:lpstr>
      <vt:lpstr>Presentazione standard di PowerPoint</vt:lpstr>
      <vt:lpstr>Proposal : 3-year Project </vt:lpstr>
      <vt:lpstr>Second / Third Year</vt:lpstr>
      <vt:lpstr>Financial Request 1° year </vt:lpstr>
      <vt:lpstr>Perovskite Crystal Structure</vt:lpstr>
      <vt:lpstr>Organic–inorganic Hybrid Perovskites</vt:lpstr>
      <vt:lpstr>Organic–inorganic Hybrid Perovskites cont.</vt:lpstr>
      <vt:lpstr>Band Gap Tuning</vt:lpstr>
      <vt:lpstr>Device structure</vt:lpstr>
      <vt:lpstr>Preparation Method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Mara</dc:creator>
  <cp:lastModifiedBy>Mara</cp:lastModifiedBy>
  <cp:revision>34</cp:revision>
  <dcterms:created xsi:type="dcterms:W3CDTF">2018-05-21T12:30:02Z</dcterms:created>
  <dcterms:modified xsi:type="dcterms:W3CDTF">2018-07-10T09:56:33Z</dcterms:modified>
</cp:coreProperties>
</file>