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39" autoAdjust="0"/>
    <p:restoredTop sz="94473" autoAdjust="0"/>
  </p:normalViewPr>
  <p:slideViewPr>
    <p:cSldViewPr snapToObjects="1">
      <p:cViewPr varScale="1">
        <p:scale>
          <a:sx n="93" d="100"/>
          <a:sy n="93" d="100"/>
        </p:scale>
        <p:origin x="960" y="2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74D21-9B10-3F46-8A77-480AAA08D3C8}" type="datetimeFigureOut">
              <a:rPr lang="en-US" smtClean="0"/>
              <a:pPr/>
              <a:t>7/6/18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9389C-8E04-7044-BDC3-93B3DA6732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206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0BFAA-766E-5148-B16E-2BE029E74762}" type="datetimeFigureOut">
              <a:rPr lang="en-US" smtClean="0"/>
              <a:pPr/>
              <a:t>7/6/18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66B9D-6C72-4C41-9B9D-C336FCD199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69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624668"/>
            <a:ext cx="53848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5562600"/>
            <a:ext cx="53848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1" y="6425641"/>
            <a:ext cx="1643529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it-IT"/>
              <a:t>6/13/18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14871" y="6425641"/>
            <a:ext cx="3490259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Vladimir.Sapunenko@cnaf.infn.it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6767" y="228600"/>
            <a:ext cx="5647267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8" name="Rectangle 7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Rectangle 9"/>
          <p:cNvSpPr/>
          <p:nvPr/>
        </p:nvSpPr>
        <p:spPr>
          <a:xfrm>
            <a:off x="6165851" y="2377440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65851" y="228600"/>
            <a:ext cx="27432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Rectangle 11"/>
          <p:cNvSpPr/>
          <p:nvPr/>
        </p:nvSpPr>
        <p:spPr>
          <a:xfrm>
            <a:off x="9069917" y="2377440"/>
            <a:ext cx="27432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692696"/>
            <a:ext cx="1080120" cy="8031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670561" y="1985963"/>
            <a:ext cx="4876551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670561" y="4164965"/>
            <a:ext cx="4876551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5880100" y="1985963"/>
            <a:ext cx="48768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5880100" y="4169664"/>
            <a:ext cx="48768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8" name="TextBox 7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889129" y="282574"/>
            <a:ext cx="9144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6768" y="228600"/>
            <a:ext cx="460163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07" y="2571750"/>
            <a:ext cx="4340352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8368" y="273051"/>
            <a:ext cx="6129865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124" y="3733801"/>
            <a:ext cx="4340352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855200" y="6423586"/>
            <a:ext cx="2049929" cy="365125"/>
          </a:xfrm>
        </p:spPr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5741" y="6423586"/>
            <a:ext cx="4422588" cy="365125"/>
          </a:xfrm>
        </p:spPr>
        <p:txBody>
          <a:bodyPr/>
          <a:lstStyle/>
          <a:p>
            <a:r>
              <a:rPr lang="en-US"/>
              <a:t>Vladimir.Sapunenko@cnaf.infn.it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6522" y="174813"/>
            <a:ext cx="5510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889129" y="282574"/>
            <a:ext cx="9144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9205" y="3124200"/>
            <a:ext cx="5197696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0541" y="228600"/>
            <a:ext cx="4614211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9205" y="3995737"/>
            <a:ext cx="5197696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855200" y="6423586"/>
            <a:ext cx="2049929" cy="365125"/>
          </a:xfrm>
        </p:spPr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88000" y="6423586"/>
            <a:ext cx="4006851" cy="365125"/>
          </a:xfrm>
        </p:spPr>
        <p:txBody>
          <a:bodyPr/>
          <a:lstStyle/>
          <a:p>
            <a:r>
              <a:rPr lang="en-US"/>
              <a:t>Vladimir.Sapunenko@cnaf.infn.it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20147" y="3370730"/>
            <a:ext cx="29409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341" y="4424082"/>
            <a:ext cx="8254876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0541" y="228600"/>
            <a:ext cx="85045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5341" y="5257800"/>
            <a:ext cx="8254876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9" name="Rectangle 8"/>
          <p:cNvSpPr/>
          <p:nvPr/>
        </p:nvSpPr>
        <p:spPr>
          <a:xfrm>
            <a:off x="9069917" y="2377440"/>
            <a:ext cx="27432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436283" y="4632792"/>
            <a:ext cx="29409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6766" y="228600"/>
            <a:ext cx="851622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06" y="2571750"/>
            <a:ext cx="8242148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126" y="3733801"/>
            <a:ext cx="8239421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49683" y="6235608"/>
            <a:ext cx="179786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/>
              <a:t>6/13/18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8128" y="6235608"/>
            <a:ext cx="619747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Vladimir.Sapunenko@cnaf.infn.it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6522" y="174813"/>
            <a:ext cx="5510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069917" y="237494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9069917" y="4535424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6767" y="228600"/>
            <a:ext cx="56472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06" y="2571750"/>
            <a:ext cx="53555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125" y="3733801"/>
            <a:ext cx="5353739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64000" y="6235608"/>
            <a:ext cx="179786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/>
              <a:t>6/13/18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8128" y="6235608"/>
            <a:ext cx="345427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Vladimir.Sapunenko@cnaf.infn.it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6522" y="174813"/>
            <a:ext cx="5510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1" name="Rectangle 10"/>
          <p:cNvSpPr/>
          <p:nvPr/>
        </p:nvSpPr>
        <p:spPr>
          <a:xfrm>
            <a:off x="6165851" y="4534726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165851" y="22860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165851" y="2381663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070848" y="2381662"/>
            <a:ext cx="27432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889129" y="282574"/>
            <a:ext cx="9144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0" y="3124200"/>
            <a:ext cx="414528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0541" y="2365248"/>
            <a:ext cx="5653492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0" y="3995737"/>
            <a:ext cx="414528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855200" y="6423586"/>
            <a:ext cx="2049929" cy="365125"/>
          </a:xfrm>
        </p:spPr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88000" y="6423586"/>
            <a:ext cx="4006851" cy="365125"/>
          </a:xfrm>
        </p:spPr>
        <p:txBody>
          <a:bodyPr/>
          <a:lstStyle/>
          <a:p>
            <a:r>
              <a:rPr lang="en-US"/>
              <a:t>Vladimir.Sapunenko@cnaf.infn.it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333815" y="3370730"/>
            <a:ext cx="29409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70540" y="22860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280833" y="22860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9" name="TextBox 8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33" y="484094"/>
            <a:ext cx="10075084" cy="908094"/>
          </a:xfrm>
        </p:spPr>
        <p:txBody>
          <a:bodyPr>
            <a:normAutofit/>
          </a:bodyPr>
          <a:lstStyle>
            <a:lvl1pPr fontAlgn="ctr">
              <a:defRPr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/>
            </a:lvl1pPr>
            <a:lvl2pPr marL="457200" indent="-228600">
              <a:buFont typeface="Wingdings" charset="2"/>
              <a:buChar char="§"/>
              <a:defRPr/>
            </a:lvl2pPr>
            <a:lvl3pPr marL="685800" indent="-228600">
              <a:buFont typeface="Wingdings" charset="2"/>
              <a:buChar char="§"/>
              <a:defRPr/>
            </a:lvl3pPr>
            <a:lvl4pPr marL="914400" indent="-228600">
              <a:buFont typeface="Wingdings" charset="2"/>
              <a:buChar char="§"/>
              <a:defRPr/>
            </a:lvl4pPr>
            <a:lvl5pPr marL="1143000" indent="-228600">
              <a:buFont typeface="Wingdings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74400" y="782599"/>
            <a:ext cx="738717" cy="365125"/>
          </a:xfrm>
        </p:spPr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768" y="152401"/>
            <a:ext cx="1088032" cy="808989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flipV="1">
            <a:off x="609600" y="1371600"/>
            <a:ext cx="10972800" cy="20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889129" y="282574"/>
            <a:ext cx="9144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61029" y="954742"/>
            <a:ext cx="908424" cy="5171422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58757"/>
            <a:ext cx="9144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11500967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33" y="134471"/>
            <a:ext cx="10075084" cy="995082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664691" y="1129553"/>
            <a:ext cx="10078613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624668"/>
            <a:ext cx="53848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5562600"/>
            <a:ext cx="53848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1" y="6425641"/>
            <a:ext cx="1643529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it-IT"/>
              <a:t>6/13/18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14871" y="6425641"/>
            <a:ext cx="3490259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Vladimir.Sapunenko@cnaf.infn.it</a:t>
            </a:r>
          </a:p>
        </p:txBody>
      </p:sp>
      <p:sp>
        <p:nvSpPr>
          <p:cNvPr id="7" name="Rectangle 6"/>
          <p:cNvSpPr/>
          <p:nvPr/>
        </p:nvSpPr>
        <p:spPr>
          <a:xfrm>
            <a:off x="376767" y="228600"/>
            <a:ext cx="5647267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8" name="Rectangle 7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Rectangle 9"/>
          <p:cNvSpPr/>
          <p:nvPr/>
        </p:nvSpPr>
        <p:spPr>
          <a:xfrm>
            <a:off x="6165851" y="2377440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6165851" y="22860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069917" y="237744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1779495"/>
            <a:ext cx="41148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6522" y="174813"/>
            <a:ext cx="5510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78543" y="228600"/>
            <a:ext cx="1093457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124201"/>
            <a:ext cx="75184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4495801"/>
            <a:ext cx="75184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8541" y="6248775"/>
            <a:ext cx="1966259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it-IT"/>
              <a:t>6/13/18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0" y="6248775"/>
            <a:ext cx="7518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Vladimir.Sapunenko@cnaf.infn.it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74400" y="6248775"/>
            <a:ext cx="738717" cy="365125"/>
          </a:xfrm>
        </p:spPr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671483" y="3110755"/>
            <a:ext cx="34787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1" y="228600"/>
            <a:ext cx="283633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947401" y="282574"/>
            <a:ext cx="856129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Rectangle 11"/>
          <p:cNvSpPr/>
          <p:nvPr/>
        </p:nvSpPr>
        <p:spPr>
          <a:xfrm>
            <a:off x="10757647" y="282574"/>
            <a:ext cx="12192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1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6504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2" name="TextBox 11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88" y="2447366"/>
            <a:ext cx="48768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6504" y="2447366"/>
            <a:ext cx="48768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388" y="2070848"/>
            <a:ext cx="48768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6504" y="2070848"/>
            <a:ext cx="48768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0" y="1985963"/>
            <a:ext cx="10092209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664690" y="4164965"/>
            <a:ext cx="10092209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74400" y="242235"/>
            <a:ext cx="738717" cy="365125"/>
          </a:xfrm>
        </p:spPr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80100" y="1985963"/>
            <a:ext cx="48768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64691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5880100" y="4169664"/>
            <a:ext cx="48768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633" y="484094"/>
            <a:ext cx="10075084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633" y="1981201"/>
            <a:ext cx="10075084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60329" y="642358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/>
              <a:t>6/13/18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941" y="6423586"/>
            <a:ext cx="81638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Vladimir.Sapunenko@cnaf.infn.it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4400" y="242235"/>
            <a:ext cx="738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0D1F07D-0830-0542-9387-65755165A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charset="2"/>
        <a:buChar char="§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charset="2"/>
        <a:buChar char="§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charset="2"/>
        <a:buChar char="§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charset="2"/>
        <a:buChar char="§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charset="2"/>
        <a:buChar char="§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Storage and Data management</a:t>
            </a:r>
            <a:br>
              <a:rPr lang="en-US" dirty="0"/>
            </a:br>
            <a:r>
              <a:rPr lang="en-US" sz="2400" i="1" dirty="0"/>
              <a:t>Vladimir </a:t>
            </a:r>
            <a:r>
              <a:rPr lang="en-US" sz="2400" i="1" dirty="0" err="1"/>
              <a:t>Sapunenko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CdG</a:t>
            </a:r>
            <a:r>
              <a:rPr lang="en-US" dirty="0"/>
              <a:t>, 6/07/2018</a:t>
            </a:r>
          </a:p>
        </p:txBody>
      </p:sp>
    </p:spTree>
    <p:extLst>
      <p:ext uri="{BB962C8B-B14F-4D97-AF65-F5344CB8AC3E}">
        <p14:creationId xmlns:p14="http://schemas.microsoft.com/office/powerpoint/2010/main" val="185013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On-line storage (Disks)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Completato collaudo e messa in produzione della prima parte AQ 2017-2018</a:t>
            </a:r>
          </a:p>
          <a:p>
            <a:pPr lvl="1"/>
            <a:r>
              <a:rPr lang="it-IT" dirty="0"/>
              <a:t>2 sistemi </a:t>
            </a:r>
            <a:r>
              <a:rPr lang="it-IT" dirty="0" err="1"/>
              <a:t>OceanStor</a:t>
            </a:r>
            <a:r>
              <a:rPr lang="it-IT" dirty="0"/>
              <a:t> 18000v5 di HUAWEI</a:t>
            </a:r>
          </a:p>
          <a:p>
            <a:pPr lvl="1"/>
            <a:r>
              <a:rPr lang="it-IT" dirty="0"/>
              <a:t>7968 TB di spazio utilizzabile</a:t>
            </a:r>
          </a:p>
          <a:p>
            <a:r>
              <a:rPr lang="it-IT" dirty="0"/>
              <a:t>Di questo </a:t>
            </a:r>
            <a:r>
              <a:rPr lang="it-IT" dirty="0" err="1"/>
              <a:t>storage</a:t>
            </a:r>
            <a:r>
              <a:rPr lang="it-IT" dirty="0"/>
              <a:t> assegnato </a:t>
            </a:r>
          </a:p>
          <a:p>
            <a:pPr lvl="1"/>
            <a:r>
              <a:rPr lang="it-IT" dirty="0"/>
              <a:t>5644 TB a LHCB</a:t>
            </a:r>
          </a:p>
          <a:p>
            <a:pPr lvl="1"/>
            <a:r>
              <a:rPr lang="it-IT" dirty="0"/>
              <a:t>2324 TB a CMS</a:t>
            </a:r>
          </a:p>
          <a:p>
            <a:r>
              <a:rPr lang="it-IT" dirty="0"/>
              <a:t>Il sistema </a:t>
            </a:r>
            <a:r>
              <a:rPr lang="it-IT" dirty="0" err="1"/>
              <a:t>storage</a:t>
            </a:r>
            <a:r>
              <a:rPr lang="it-IT" dirty="0"/>
              <a:t> DDN-08 (recuperato dopo allagamento) avendo problemi HW stato tolto da CMS, riparato, ricondizionato e messo in </a:t>
            </a:r>
            <a:r>
              <a:rPr lang="it-IT" dirty="0" err="1"/>
              <a:t>prod</a:t>
            </a:r>
            <a:r>
              <a:rPr lang="it-IT" dirty="0"/>
              <a:t> per ALICE</a:t>
            </a:r>
          </a:p>
          <a:p>
            <a:pPr lvl="1"/>
            <a:r>
              <a:rPr lang="it-IT" dirty="0"/>
              <a:t> 1409 TB spazio totale con il limite di utilizzo rispettando la </a:t>
            </a:r>
            <a:r>
              <a:rPr lang="it-IT" dirty="0" err="1"/>
              <a:t>pledge</a:t>
            </a:r>
            <a:r>
              <a:rPr lang="it-IT" dirty="0"/>
              <a:t> del 2018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8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On-line </a:t>
            </a:r>
            <a:r>
              <a:rPr lang="it-IT" dirty="0" err="1"/>
              <a:t>storage</a:t>
            </a:r>
            <a:r>
              <a:rPr lang="it-IT" dirty="0"/>
              <a:t> (Disks) - </a:t>
            </a:r>
            <a:r>
              <a:rPr lang="it-IT" dirty="0" err="1"/>
              <a:t>cont</a:t>
            </a:r>
            <a:r>
              <a:rPr lang="it-IT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Tutti esperimenti alla </a:t>
            </a:r>
            <a:r>
              <a:rPr lang="it-IT" dirty="0" err="1"/>
              <a:t>pledge</a:t>
            </a:r>
            <a:r>
              <a:rPr lang="it-IT" dirty="0"/>
              <a:t> 2018 tranne CMS</a:t>
            </a:r>
          </a:p>
          <a:p>
            <a:pPr lvl="1"/>
            <a:r>
              <a:rPr lang="it-IT" dirty="0"/>
              <a:t>Gruppo II “</a:t>
            </a:r>
            <a:r>
              <a:rPr lang="it-IT" dirty="0" err="1"/>
              <a:t>overbooked</a:t>
            </a:r>
            <a:r>
              <a:rPr lang="it-IT" dirty="0"/>
              <a:t>” (2:1, ~40% riempito)</a:t>
            </a:r>
          </a:p>
          <a:p>
            <a:pPr lvl="1"/>
            <a:r>
              <a:rPr lang="it-IT" dirty="0"/>
              <a:t>Disco per CMS sarà assegnato con l’arrivo della seconda parte del AQ. </a:t>
            </a:r>
          </a:p>
          <a:p>
            <a:r>
              <a:rPr lang="it-IT" dirty="0"/>
              <a:t>La seconda parte del AQ (12PB) prevista in consegna al inizio di Agosto</a:t>
            </a:r>
          </a:p>
          <a:p>
            <a:r>
              <a:rPr lang="it-IT" dirty="0"/>
              <a:t>Stato collaudato e messo in </a:t>
            </a:r>
            <a:r>
              <a:rPr lang="it-IT" dirty="0" err="1"/>
              <a:t>prod</a:t>
            </a:r>
            <a:r>
              <a:rPr lang="it-IT" dirty="0"/>
              <a:t> un nuovo sistema </a:t>
            </a:r>
            <a:r>
              <a:rPr lang="it-IT" dirty="0" err="1"/>
              <a:t>storage</a:t>
            </a:r>
            <a:r>
              <a:rPr lang="it-IT" dirty="0"/>
              <a:t> “ausiliario” basato su dischi SAS e SSD (48TB in totale) per </a:t>
            </a:r>
          </a:p>
          <a:p>
            <a:pPr lvl="1"/>
            <a:r>
              <a:rPr lang="it-IT" dirty="0"/>
              <a:t>LSF</a:t>
            </a:r>
          </a:p>
          <a:p>
            <a:pPr lvl="1"/>
            <a:r>
              <a:rPr lang="it-IT" dirty="0"/>
              <a:t>HOME degli utenti</a:t>
            </a:r>
          </a:p>
          <a:p>
            <a:pPr lvl="1"/>
            <a:r>
              <a:rPr lang="it-IT" dirty="0"/>
              <a:t>Area SOFTWARE</a:t>
            </a:r>
          </a:p>
          <a:p>
            <a:r>
              <a:rPr lang="it-IT" dirty="0"/>
              <a:t>“Live” </a:t>
            </a:r>
            <a:r>
              <a:rPr lang="it-IT" dirty="0" err="1"/>
              <a:t>migration</a:t>
            </a:r>
            <a:r>
              <a:rPr lang="it-IT" dirty="0"/>
              <a:t> dello FS di LSF andata male (prima volta in 12 anni!)</a:t>
            </a:r>
          </a:p>
          <a:p>
            <a:pPr lvl="1"/>
            <a:r>
              <a:rPr lang="it-IT" dirty="0"/>
              <a:t>Incidente sotto investigazione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48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Near-line storage (Tapes)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Completato</a:t>
            </a:r>
            <a:r>
              <a:rPr lang="en-US" dirty="0"/>
              <a:t> </a:t>
            </a:r>
            <a:r>
              <a:rPr lang="en-US" dirty="0" err="1"/>
              <a:t>acquisto</a:t>
            </a:r>
            <a:r>
              <a:rPr lang="en-US" dirty="0"/>
              <a:t> di 2000 tapes </a:t>
            </a:r>
          </a:p>
          <a:p>
            <a:pPr lvl="1"/>
            <a:r>
              <a:rPr lang="en-US" dirty="0"/>
              <a:t>16.8 PB di </a:t>
            </a:r>
            <a:r>
              <a:rPr lang="en-US" dirty="0" err="1"/>
              <a:t>spazio</a:t>
            </a:r>
            <a:endParaRPr lang="en-US" dirty="0"/>
          </a:p>
          <a:p>
            <a:pPr lvl="1"/>
            <a:r>
              <a:rPr lang="en-US" dirty="0"/>
              <a:t>1960 tapes </a:t>
            </a:r>
            <a:r>
              <a:rPr lang="en-US" dirty="0" err="1"/>
              <a:t>sono</a:t>
            </a:r>
            <a:r>
              <a:rPr lang="en-US" dirty="0"/>
              <a:t> state </a:t>
            </a:r>
            <a:r>
              <a:rPr lang="en-US" dirty="0" err="1"/>
              <a:t>inserite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libreria</a:t>
            </a:r>
            <a:endParaRPr lang="en-US" dirty="0"/>
          </a:p>
          <a:p>
            <a:pPr lvl="1"/>
            <a:r>
              <a:rPr lang="en-US" dirty="0" err="1"/>
              <a:t>Altri</a:t>
            </a:r>
            <a:r>
              <a:rPr lang="en-US" dirty="0"/>
              <a:t> 40 in </a:t>
            </a:r>
            <a:r>
              <a:rPr lang="en-US" dirty="0" err="1"/>
              <a:t>consegna</a:t>
            </a:r>
            <a:r>
              <a:rPr lang="en-US" dirty="0"/>
              <a:t> </a:t>
            </a:r>
            <a:r>
              <a:rPr lang="en-US" dirty="0" err="1"/>
              <a:t>prossima</a:t>
            </a:r>
            <a:r>
              <a:rPr lang="en-US" dirty="0"/>
              <a:t> </a:t>
            </a:r>
            <a:r>
              <a:rPr lang="en-US" dirty="0" err="1"/>
              <a:t>settimana</a:t>
            </a:r>
            <a:endParaRPr lang="en-US" dirty="0"/>
          </a:p>
          <a:p>
            <a:pPr lvl="1"/>
            <a:r>
              <a:rPr lang="en-US" dirty="0" err="1"/>
              <a:t>Gli</a:t>
            </a:r>
            <a:r>
              <a:rPr lang="en-US" dirty="0"/>
              <a:t> slot </a:t>
            </a:r>
            <a:r>
              <a:rPr lang="en-US" dirty="0" err="1"/>
              <a:t>occupati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circa 8400 e circa 1600 </a:t>
            </a:r>
            <a:r>
              <a:rPr lang="en-US" dirty="0" err="1"/>
              <a:t>gli</a:t>
            </a:r>
            <a:r>
              <a:rPr lang="en-US" dirty="0"/>
              <a:t> slot </a:t>
            </a:r>
            <a:r>
              <a:rPr lang="en-US" dirty="0" err="1"/>
              <a:t>liberi</a:t>
            </a:r>
            <a:endParaRPr lang="en-US" dirty="0"/>
          </a:p>
          <a:p>
            <a:r>
              <a:rPr lang="en-US" dirty="0"/>
              <a:t>Aggiornamento TSM server</a:t>
            </a:r>
          </a:p>
          <a:p>
            <a:pPr lvl="1"/>
            <a:r>
              <a:rPr lang="en-US" dirty="0" err="1"/>
              <a:t>Effettuato</a:t>
            </a:r>
            <a:r>
              <a:rPr lang="en-US" dirty="0"/>
              <a:t> </a:t>
            </a:r>
            <a:r>
              <a:rPr lang="en-US" dirty="0" err="1"/>
              <a:t>passaggio</a:t>
            </a:r>
            <a:r>
              <a:rPr lang="en-US" dirty="0"/>
              <a:t> </a:t>
            </a:r>
            <a:r>
              <a:rPr lang="en-US" dirty="0" err="1"/>
              <a:t>dalla</a:t>
            </a:r>
            <a:r>
              <a:rPr lang="en-US" dirty="0"/>
              <a:t> v.6.3 </a:t>
            </a:r>
            <a:r>
              <a:rPr lang="en-US" dirty="0" err="1"/>
              <a:t>alla</a:t>
            </a:r>
            <a:r>
              <a:rPr lang="en-US" dirty="0"/>
              <a:t> v.8.1.5 (latest) </a:t>
            </a:r>
            <a:r>
              <a:rPr lang="en-US" dirty="0" err="1"/>
              <a:t>su</a:t>
            </a:r>
            <a:r>
              <a:rPr lang="en-US" dirty="0"/>
              <a:t> RHEL 7.5</a:t>
            </a:r>
          </a:p>
          <a:p>
            <a:r>
              <a:rPr lang="en-US" dirty="0"/>
              <a:t>Test ATLAS tape carousel</a:t>
            </a:r>
          </a:p>
          <a:p>
            <a:pPr lvl="1"/>
            <a:r>
              <a:rPr lang="en-US" dirty="0"/>
              <a:t>La </a:t>
            </a:r>
            <a:r>
              <a:rPr lang="en-US" dirty="0" err="1"/>
              <a:t>settimana</a:t>
            </a:r>
            <a:r>
              <a:rPr lang="en-US" dirty="0"/>
              <a:t> del 16/7 </a:t>
            </a:r>
            <a:r>
              <a:rPr lang="en-US" dirty="0" err="1"/>
              <a:t>sarà</a:t>
            </a:r>
            <a:r>
              <a:rPr lang="en-US" dirty="0"/>
              <a:t> </a:t>
            </a:r>
            <a:r>
              <a:rPr lang="en-US" dirty="0" err="1"/>
              <a:t>effettuato</a:t>
            </a:r>
            <a:r>
              <a:rPr lang="en-US" dirty="0"/>
              <a:t> un test di </a:t>
            </a:r>
            <a:r>
              <a:rPr lang="en-US" dirty="0" err="1"/>
              <a:t>lettura</a:t>
            </a:r>
            <a:r>
              <a:rPr lang="en-US" dirty="0"/>
              <a:t> </a:t>
            </a:r>
            <a:r>
              <a:rPr lang="en-US" dirty="0" err="1"/>
              <a:t>massiccia</a:t>
            </a:r>
            <a:r>
              <a:rPr lang="en-US" dirty="0"/>
              <a:t> da tape (dataset da circa 100TB), </a:t>
            </a:r>
            <a:r>
              <a:rPr lang="en-US" dirty="0" err="1"/>
              <a:t>coordinato</a:t>
            </a:r>
            <a:r>
              <a:rPr lang="en-US" dirty="0"/>
              <a:t> da ATLAS. 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21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Recupero</a:t>
            </a:r>
            <a:r>
              <a:rPr lang="en-US" dirty="0"/>
              <a:t> tape “</a:t>
            </a:r>
            <a:r>
              <a:rPr lang="en-US" dirty="0" err="1"/>
              <a:t>bagnati</a:t>
            </a:r>
            <a:r>
              <a:rPr lang="en-US" dirty="0"/>
              <a:t>”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Mandate in lab in Germania: 75 </a:t>
            </a:r>
          </a:p>
          <a:p>
            <a:pPr lvl="1"/>
            <a:r>
              <a:rPr lang="en-US" dirty="0"/>
              <a:t>Recuperate del </a:t>
            </a:r>
            <a:r>
              <a:rPr lang="en-US" dirty="0" err="1"/>
              <a:t>tutto</a:t>
            </a:r>
            <a:r>
              <a:rPr lang="en-US" dirty="0"/>
              <a:t>: 63 </a:t>
            </a:r>
          </a:p>
          <a:p>
            <a:pPr lvl="1"/>
            <a:r>
              <a:rPr lang="en-US" dirty="0"/>
              <a:t>Recuperate in parte (un </a:t>
            </a:r>
            <a:r>
              <a:rPr lang="en-US" dirty="0" err="1"/>
              <a:t>certo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 di file </a:t>
            </a:r>
            <a:r>
              <a:rPr lang="en-US" dirty="0" err="1"/>
              <a:t>persi</a:t>
            </a:r>
            <a:r>
              <a:rPr lang="en-US" dirty="0"/>
              <a:t>): 6 </a:t>
            </a:r>
          </a:p>
          <a:p>
            <a:r>
              <a:rPr lang="en-US" dirty="0" err="1"/>
              <a:t>Arrivate</a:t>
            </a:r>
            <a:r>
              <a:rPr lang="en-US" dirty="0"/>
              <a:t> al CNAF: 68 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fase</a:t>
            </a:r>
            <a:r>
              <a:rPr lang="en-US" dirty="0"/>
              <a:t> di </a:t>
            </a:r>
            <a:r>
              <a:rPr lang="en-US" dirty="0" err="1"/>
              <a:t>rilettura</a:t>
            </a:r>
            <a:r>
              <a:rPr lang="en-US" dirty="0"/>
              <a:t> in Germania (</a:t>
            </a:r>
            <a:r>
              <a:rPr lang="en-US" dirty="0" err="1"/>
              <a:t>già</a:t>
            </a:r>
            <a:r>
              <a:rPr lang="en-US" dirty="0"/>
              <a:t> </a:t>
            </a:r>
            <a:r>
              <a:rPr lang="en-US" dirty="0" err="1"/>
              <a:t>riletta</a:t>
            </a:r>
            <a:r>
              <a:rPr lang="en-US" dirty="0"/>
              <a:t> ma TSM ha </a:t>
            </a:r>
            <a:r>
              <a:rPr lang="en-US" dirty="0" err="1"/>
              <a:t>riscontrato</a:t>
            </a:r>
            <a:r>
              <a:rPr lang="en-US" dirty="0"/>
              <a:t> </a:t>
            </a:r>
            <a:r>
              <a:rPr lang="en-US" dirty="0" err="1"/>
              <a:t>errori</a:t>
            </a:r>
            <a:r>
              <a:rPr lang="en-US" dirty="0"/>
              <a:t>): 1 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fase</a:t>
            </a:r>
            <a:r>
              <a:rPr lang="en-US" dirty="0"/>
              <a:t> di </a:t>
            </a:r>
            <a:r>
              <a:rPr lang="en-US" dirty="0" err="1"/>
              <a:t>lettura</a:t>
            </a:r>
            <a:r>
              <a:rPr lang="en-US" dirty="0"/>
              <a:t> in Germania: 6 </a:t>
            </a:r>
          </a:p>
          <a:p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cancellazione</a:t>
            </a:r>
            <a:r>
              <a:rPr lang="en-US" dirty="0"/>
              <a:t> file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erano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tape non </a:t>
            </a:r>
            <a:r>
              <a:rPr lang="en-US" dirty="0" err="1"/>
              <a:t>spedite</a:t>
            </a:r>
            <a:r>
              <a:rPr lang="en-US" dirty="0"/>
              <a:t> per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recupero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ATLAS: </a:t>
            </a:r>
            <a:r>
              <a:rPr lang="en-US" dirty="0" err="1"/>
              <a:t>inviata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 file </a:t>
            </a:r>
            <a:r>
              <a:rPr lang="en-US" dirty="0" err="1"/>
              <a:t>potenzialmente</a:t>
            </a:r>
            <a:r>
              <a:rPr lang="en-US" dirty="0"/>
              <a:t> da </a:t>
            </a:r>
            <a:r>
              <a:rPr lang="en-US" dirty="0" err="1"/>
              <a:t>cancellare</a:t>
            </a:r>
            <a:r>
              <a:rPr lang="en-US" dirty="0"/>
              <a:t>, </a:t>
            </a:r>
            <a:r>
              <a:rPr lang="en-US" dirty="0" err="1"/>
              <a:t>qual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lo </a:t>
            </a:r>
            <a:r>
              <a:rPr lang="en-US" dirty="0" err="1"/>
              <a:t>stato</a:t>
            </a:r>
            <a:r>
              <a:rPr lang="en-US" dirty="0"/>
              <a:t> ? </a:t>
            </a:r>
            <a:br>
              <a:rPr lang="en-US" dirty="0"/>
            </a:b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6/13/18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Vladimir.Sapunenko@cnaf.infn.it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F07D-0830-0542-9387-65755165A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54464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liable Storage by CNAF" id="{575E1C85-A2B6-744F-BCA8-8AB82308220C}" vid="{6993D631-EC13-DF47-B483-2DB773301C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Reliable Storage by CNAF</Template>
  <TotalTime>15669</TotalTime>
  <Words>394</Words>
  <Application>Microsoft Macintosh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Rockwell</vt:lpstr>
      <vt:lpstr>Wingdings</vt:lpstr>
      <vt:lpstr>Advantage</vt:lpstr>
      <vt:lpstr>Storage and Data management Vladimir Sapunenko</vt:lpstr>
      <vt:lpstr>On-line storage (Disks)</vt:lpstr>
      <vt:lpstr>On-line storage (Disks) - cont.</vt:lpstr>
      <vt:lpstr>Near-line storage (Tapes)</vt:lpstr>
      <vt:lpstr>Recupero tape “bagnati”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Storage technology perspectives</dc:title>
  <dc:creator>Microsoft Office User</dc:creator>
  <cp:lastModifiedBy>Microsoft Office User</cp:lastModifiedBy>
  <cp:revision>36</cp:revision>
  <cp:lastPrinted>2018-06-13T05:42:45Z</cp:lastPrinted>
  <dcterms:created xsi:type="dcterms:W3CDTF">2018-06-12T08:23:50Z</dcterms:created>
  <dcterms:modified xsi:type="dcterms:W3CDTF">2018-07-06T11:36:48Z</dcterms:modified>
</cp:coreProperties>
</file>