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604" r:id="rId2"/>
    <p:sldId id="755" r:id="rId3"/>
    <p:sldId id="751" r:id="rId4"/>
    <p:sldId id="753" r:id="rId5"/>
    <p:sldId id="752" r:id="rId6"/>
    <p:sldId id="813" r:id="rId7"/>
    <p:sldId id="769" r:id="rId8"/>
    <p:sldId id="773" r:id="rId9"/>
    <p:sldId id="779" r:id="rId10"/>
    <p:sldId id="781" r:id="rId11"/>
    <p:sldId id="780" r:id="rId12"/>
    <p:sldId id="754" r:id="rId13"/>
    <p:sldId id="777" r:id="rId14"/>
    <p:sldId id="770" r:id="rId15"/>
    <p:sldId id="782" r:id="rId16"/>
    <p:sldId id="783" r:id="rId17"/>
    <p:sldId id="768" r:id="rId18"/>
    <p:sldId id="757" r:id="rId19"/>
    <p:sldId id="785" r:id="rId20"/>
    <p:sldId id="775" r:id="rId21"/>
    <p:sldId id="786" r:id="rId22"/>
    <p:sldId id="806" r:id="rId23"/>
    <p:sldId id="767" r:id="rId24"/>
    <p:sldId id="798" r:id="rId25"/>
    <p:sldId id="674" r:id="rId26"/>
    <p:sldId id="795" r:id="rId27"/>
    <p:sldId id="672" r:id="rId28"/>
    <p:sldId id="797" r:id="rId29"/>
    <p:sldId id="609" r:id="rId30"/>
    <p:sldId id="801" r:id="rId31"/>
    <p:sldId id="800" r:id="rId32"/>
    <p:sldId id="684" r:id="rId33"/>
    <p:sldId id="796" r:id="rId34"/>
    <p:sldId id="802" r:id="rId35"/>
    <p:sldId id="804" r:id="rId36"/>
    <p:sldId id="803" r:id="rId37"/>
    <p:sldId id="649" r:id="rId38"/>
    <p:sldId id="805" r:id="rId39"/>
    <p:sldId id="698" r:id="rId40"/>
    <p:sldId id="677" r:id="rId41"/>
    <p:sldId id="699" r:id="rId42"/>
    <p:sldId id="763" r:id="rId43"/>
    <p:sldId id="766" r:id="rId44"/>
    <p:sldId id="708" r:id="rId45"/>
    <p:sldId id="714" r:id="rId46"/>
    <p:sldId id="808" r:id="rId47"/>
    <p:sldId id="735" r:id="rId48"/>
    <p:sldId id="810" r:id="rId49"/>
    <p:sldId id="734" r:id="rId50"/>
    <p:sldId id="722" r:id="rId51"/>
    <p:sldId id="721" r:id="rId52"/>
    <p:sldId id="720" r:id="rId53"/>
    <p:sldId id="690" r:id="rId54"/>
    <p:sldId id="736" r:id="rId55"/>
    <p:sldId id="737" r:id="rId56"/>
    <p:sldId id="713" r:id="rId57"/>
    <p:sldId id="715" r:id="rId58"/>
    <p:sldId id="685" r:id="rId59"/>
    <p:sldId id="724" r:id="rId60"/>
    <p:sldId id="790" r:id="rId61"/>
    <p:sldId id="712" r:id="rId62"/>
    <p:sldId id="793" r:id="rId63"/>
    <p:sldId id="738" r:id="rId64"/>
    <p:sldId id="704" r:id="rId65"/>
    <p:sldId id="725" r:id="rId66"/>
    <p:sldId id="723" r:id="rId67"/>
    <p:sldId id="791" r:id="rId68"/>
    <p:sldId id="811" r:id="rId69"/>
    <p:sldId id="778" r:id="rId70"/>
    <p:sldId id="789" r:id="rId71"/>
    <p:sldId id="807" r:id="rId72"/>
    <p:sldId id="809" r:id="rId73"/>
    <p:sldId id="792" r:id="rId74"/>
    <p:sldId id="787" r:id="rId75"/>
    <p:sldId id="709" r:id="rId76"/>
    <p:sldId id="726" r:id="rId77"/>
    <p:sldId id="745" r:id="rId78"/>
    <p:sldId id="716" r:id="rId79"/>
    <p:sldId id="731" r:id="rId80"/>
    <p:sldId id="814" r:id="rId81"/>
    <p:sldId id="772" r:id="rId82"/>
    <p:sldId id="776" r:id="rId83"/>
    <p:sldId id="700" r:id="rId84"/>
    <p:sldId id="732" r:id="rId85"/>
  </p:sldIdLst>
  <p:sldSz cx="10661650" cy="7543800"/>
  <p:notesSz cx="6858000" cy="9144000"/>
  <p:defaultTextStyle>
    <a:defPPr>
      <a:defRPr lang="en-US"/>
    </a:defPPr>
    <a:lvl1pPr marL="0" algn="l" defTabSz="520111" rtl="0" eaLnBrk="1" latinLnBrk="0" hangingPunct="1">
      <a:defRPr sz="2000" kern="1200">
        <a:solidFill>
          <a:schemeClr val="tx1"/>
        </a:solidFill>
        <a:latin typeface="+mn-lt"/>
        <a:ea typeface="+mn-ea"/>
        <a:cs typeface="+mn-cs"/>
      </a:defRPr>
    </a:lvl1pPr>
    <a:lvl2pPr marL="520111" algn="l" defTabSz="520111" rtl="0" eaLnBrk="1" latinLnBrk="0" hangingPunct="1">
      <a:defRPr sz="2000" kern="1200">
        <a:solidFill>
          <a:schemeClr val="tx1"/>
        </a:solidFill>
        <a:latin typeface="+mn-lt"/>
        <a:ea typeface="+mn-ea"/>
        <a:cs typeface="+mn-cs"/>
      </a:defRPr>
    </a:lvl2pPr>
    <a:lvl3pPr marL="1040221" algn="l" defTabSz="520111" rtl="0" eaLnBrk="1" latinLnBrk="0" hangingPunct="1">
      <a:defRPr sz="2000" kern="1200">
        <a:solidFill>
          <a:schemeClr val="tx1"/>
        </a:solidFill>
        <a:latin typeface="+mn-lt"/>
        <a:ea typeface="+mn-ea"/>
        <a:cs typeface="+mn-cs"/>
      </a:defRPr>
    </a:lvl3pPr>
    <a:lvl4pPr marL="1560332" algn="l" defTabSz="520111" rtl="0" eaLnBrk="1" latinLnBrk="0" hangingPunct="1">
      <a:defRPr sz="2000" kern="1200">
        <a:solidFill>
          <a:schemeClr val="tx1"/>
        </a:solidFill>
        <a:latin typeface="+mn-lt"/>
        <a:ea typeface="+mn-ea"/>
        <a:cs typeface="+mn-cs"/>
      </a:defRPr>
    </a:lvl4pPr>
    <a:lvl5pPr marL="2080443" algn="l" defTabSz="520111" rtl="0" eaLnBrk="1" latinLnBrk="0" hangingPunct="1">
      <a:defRPr sz="2000" kern="1200">
        <a:solidFill>
          <a:schemeClr val="tx1"/>
        </a:solidFill>
        <a:latin typeface="+mn-lt"/>
        <a:ea typeface="+mn-ea"/>
        <a:cs typeface="+mn-cs"/>
      </a:defRPr>
    </a:lvl5pPr>
    <a:lvl6pPr marL="2600554" algn="l" defTabSz="520111" rtl="0" eaLnBrk="1" latinLnBrk="0" hangingPunct="1">
      <a:defRPr sz="2000" kern="1200">
        <a:solidFill>
          <a:schemeClr val="tx1"/>
        </a:solidFill>
        <a:latin typeface="+mn-lt"/>
        <a:ea typeface="+mn-ea"/>
        <a:cs typeface="+mn-cs"/>
      </a:defRPr>
    </a:lvl6pPr>
    <a:lvl7pPr marL="3120664" algn="l" defTabSz="520111" rtl="0" eaLnBrk="1" latinLnBrk="0" hangingPunct="1">
      <a:defRPr sz="2000" kern="1200">
        <a:solidFill>
          <a:schemeClr val="tx1"/>
        </a:solidFill>
        <a:latin typeface="+mn-lt"/>
        <a:ea typeface="+mn-ea"/>
        <a:cs typeface="+mn-cs"/>
      </a:defRPr>
    </a:lvl7pPr>
    <a:lvl8pPr marL="3640775" algn="l" defTabSz="520111" rtl="0" eaLnBrk="1" latinLnBrk="0" hangingPunct="1">
      <a:defRPr sz="2000" kern="1200">
        <a:solidFill>
          <a:schemeClr val="tx1"/>
        </a:solidFill>
        <a:latin typeface="+mn-lt"/>
        <a:ea typeface="+mn-ea"/>
        <a:cs typeface="+mn-cs"/>
      </a:defRPr>
    </a:lvl8pPr>
    <a:lvl9pPr marL="4160886" algn="l" defTabSz="520111"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p15:clr>
            <a:srgbClr val="A4A3A4"/>
          </p15:clr>
        </p15:guide>
        <p15:guide id="2" pos="33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BFF86"/>
    <a:srgbClr val="1956B0"/>
    <a:srgbClr val="1551DA"/>
    <a:srgbClr val="D40117"/>
    <a:srgbClr val="520AF8"/>
    <a:srgbClr val="3348D5"/>
    <a:srgbClr val="F86CEA"/>
    <a:srgbClr val="11F80D"/>
    <a:srgbClr val="FF9913"/>
    <a:srgbClr val="3BFF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96" autoAdjust="0"/>
    <p:restoredTop sz="50000" autoAdjust="0"/>
  </p:normalViewPr>
  <p:slideViewPr>
    <p:cSldViewPr snapToGrid="0" snapToObjects="1">
      <p:cViewPr varScale="1">
        <p:scale>
          <a:sx n="126" d="100"/>
          <a:sy n="126" d="100"/>
        </p:scale>
        <p:origin x="416" y="184"/>
      </p:cViewPr>
      <p:guideLst>
        <p:guide orient="horz" pos="2376"/>
        <p:guide pos="3358"/>
      </p:guideLst>
    </p:cSldViewPr>
  </p:slideViewPr>
  <p:notesTextViewPr>
    <p:cViewPr>
      <p:scale>
        <a:sx n="100" d="100"/>
        <a:sy n="100" d="100"/>
      </p:scale>
      <p:origin x="0" y="0"/>
    </p:cViewPr>
  </p:notesTextViewPr>
  <p:sorterViewPr>
    <p:cViewPr>
      <p:scale>
        <a:sx n="57" d="100"/>
        <a:sy n="57" d="100"/>
      </p:scale>
      <p:origin x="0" y="23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7B4DC1-955F-1F4B-B30A-87F72A668196}" type="datetimeFigureOut">
              <a:rPr lang="en-US" smtClean="0"/>
              <a:t>7/11/18</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279FF4-32AA-6E4B-B1DD-AA5397C90250}" type="slidenum">
              <a:rPr lang="en-US" smtClean="0"/>
              <a:t>‹#›</a:t>
            </a:fld>
            <a:endParaRPr lang="en-US"/>
          </a:p>
        </p:txBody>
      </p:sp>
    </p:spTree>
    <p:extLst>
      <p:ext uri="{BB962C8B-B14F-4D97-AF65-F5344CB8AC3E}">
        <p14:creationId xmlns:p14="http://schemas.microsoft.com/office/powerpoint/2010/main" val="1697793320"/>
      </p:ext>
    </p:extLst>
  </p:cSld>
  <p:clrMap bg1="lt1" tx1="dk1" bg2="lt2" tx2="dk2" accent1="accent1" accent2="accent2" accent3="accent3" accent4="accent4" accent5="accent5" accent6="accent6" hlink="hlink" folHlink="folHlink"/>
  <p:notesStyle>
    <a:lvl1pPr marL="0" algn="l" defTabSz="520111" rtl="0" eaLnBrk="1" latinLnBrk="0" hangingPunct="1">
      <a:defRPr sz="1400" kern="1200">
        <a:solidFill>
          <a:schemeClr val="tx1"/>
        </a:solidFill>
        <a:latin typeface="+mn-lt"/>
        <a:ea typeface="+mn-ea"/>
        <a:cs typeface="+mn-cs"/>
      </a:defRPr>
    </a:lvl1pPr>
    <a:lvl2pPr marL="520111" algn="l" defTabSz="520111" rtl="0" eaLnBrk="1" latinLnBrk="0" hangingPunct="1">
      <a:defRPr sz="1400" kern="1200">
        <a:solidFill>
          <a:schemeClr val="tx1"/>
        </a:solidFill>
        <a:latin typeface="+mn-lt"/>
        <a:ea typeface="+mn-ea"/>
        <a:cs typeface="+mn-cs"/>
      </a:defRPr>
    </a:lvl2pPr>
    <a:lvl3pPr marL="1040221" algn="l" defTabSz="520111" rtl="0" eaLnBrk="1" latinLnBrk="0" hangingPunct="1">
      <a:defRPr sz="1400" kern="1200">
        <a:solidFill>
          <a:schemeClr val="tx1"/>
        </a:solidFill>
        <a:latin typeface="+mn-lt"/>
        <a:ea typeface="+mn-ea"/>
        <a:cs typeface="+mn-cs"/>
      </a:defRPr>
    </a:lvl3pPr>
    <a:lvl4pPr marL="1560332" algn="l" defTabSz="520111" rtl="0" eaLnBrk="1" latinLnBrk="0" hangingPunct="1">
      <a:defRPr sz="1400" kern="1200">
        <a:solidFill>
          <a:schemeClr val="tx1"/>
        </a:solidFill>
        <a:latin typeface="+mn-lt"/>
        <a:ea typeface="+mn-ea"/>
        <a:cs typeface="+mn-cs"/>
      </a:defRPr>
    </a:lvl4pPr>
    <a:lvl5pPr marL="2080443" algn="l" defTabSz="520111" rtl="0" eaLnBrk="1" latinLnBrk="0" hangingPunct="1">
      <a:defRPr sz="1400" kern="1200">
        <a:solidFill>
          <a:schemeClr val="tx1"/>
        </a:solidFill>
        <a:latin typeface="+mn-lt"/>
        <a:ea typeface="+mn-ea"/>
        <a:cs typeface="+mn-cs"/>
      </a:defRPr>
    </a:lvl5pPr>
    <a:lvl6pPr marL="2600554" algn="l" defTabSz="520111" rtl="0" eaLnBrk="1" latinLnBrk="0" hangingPunct="1">
      <a:defRPr sz="1400" kern="1200">
        <a:solidFill>
          <a:schemeClr val="tx1"/>
        </a:solidFill>
        <a:latin typeface="+mn-lt"/>
        <a:ea typeface="+mn-ea"/>
        <a:cs typeface="+mn-cs"/>
      </a:defRPr>
    </a:lvl6pPr>
    <a:lvl7pPr marL="3120664" algn="l" defTabSz="520111" rtl="0" eaLnBrk="1" latinLnBrk="0" hangingPunct="1">
      <a:defRPr sz="1400" kern="1200">
        <a:solidFill>
          <a:schemeClr val="tx1"/>
        </a:solidFill>
        <a:latin typeface="+mn-lt"/>
        <a:ea typeface="+mn-ea"/>
        <a:cs typeface="+mn-cs"/>
      </a:defRPr>
    </a:lvl7pPr>
    <a:lvl8pPr marL="3640775" algn="l" defTabSz="520111" rtl="0" eaLnBrk="1" latinLnBrk="0" hangingPunct="1">
      <a:defRPr sz="1400" kern="1200">
        <a:solidFill>
          <a:schemeClr val="tx1"/>
        </a:solidFill>
        <a:latin typeface="+mn-lt"/>
        <a:ea typeface="+mn-ea"/>
        <a:cs typeface="+mn-cs"/>
      </a:defRPr>
    </a:lvl8pPr>
    <a:lvl9pPr marL="4160886" algn="l" defTabSz="520111"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99624" y="2343468"/>
            <a:ext cx="9062403" cy="1617028"/>
          </a:xfrm>
        </p:spPr>
        <p:txBody>
          <a:bodyPr/>
          <a:lstStyle/>
          <a:p>
            <a:r>
              <a:rPr lang="en-US"/>
              <a:t>Click to edit Master title style</a:t>
            </a:r>
          </a:p>
        </p:txBody>
      </p:sp>
      <p:sp>
        <p:nvSpPr>
          <p:cNvPr id="3" name="Subtitle 2"/>
          <p:cNvSpPr>
            <a:spLocks noGrp="1"/>
          </p:cNvSpPr>
          <p:nvPr>
            <p:ph type="subTitle" idx="1"/>
          </p:nvPr>
        </p:nvSpPr>
        <p:spPr>
          <a:xfrm>
            <a:off x="1599248" y="4274820"/>
            <a:ext cx="7463155" cy="1927860"/>
          </a:xfrm>
        </p:spPr>
        <p:txBody>
          <a:bodyPr/>
          <a:lstStyle>
            <a:lvl1pPr marL="0" indent="0" algn="ctr">
              <a:buNone/>
              <a:defRPr>
                <a:solidFill>
                  <a:schemeClr val="tx1">
                    <a:tint val="75000"/>
                  </a:schemeClr>
                </a:solidFill>
              </a:defRPr>
            </a:lvl1pPr>
            <a:lvl2pPr marL="520111" indent="0" algn="ctr">
              <a:buNone/>
              <a:defRPr>
                <a:solidFill>
                  <a:schemeClr val="tx1">
                    <a:tint val="75000"/>
                  </a:schemeClr>
                </a:solidFill>
              </a:defRPr>
            </a:lvl2pPr>
            <a:lvl3pPr marL="1040221" indent="0" algn="ctr">
              <a:buNone/>
              <a:defRPr>
                <a:solidFill>
                  <a:schemeClr val="tx1">
                    <a:tint val="75000"/>
                  </a:schemeClr>
                </a:solidFill>
              </a:defRPr>
            </a:lvl3pPr>
            <a:lvl4pPr marL="1560332" indent="0" algn="ctr">
              <a:buNone/>
              <a:defRPr>
                <a:solidFill>
                  <a:schemeClr val="tx1">
                    <a:tint val="75000"/>
                  </a:schemeClr>
                </a:solidFill>
              </a:defRPr>
            </a:lvl4pPr>
            <a:lvl5pPr marL="2080443" indent="0" algn="ctr">
              <a:buNone/>
              <a:defRPr>
                <a:solidFill>
                  <a:schemeClr val="tx1">
                    <a:tint val="75000"/>
                  </a:schemeClr>
                </a:solidFill>
              </a:defRPr>
            </a:lvl5pPr>
            <a:lvl6pPr marL="2600554" indent="0" algn="ctr">
              <a:buNone/>
              <a:defRPr>
                <a:solidFill>
                  <a:schemeClr val="tx1">
                    <a:tint val="75000"/>
                  </a:schemeClr>
                </a:solidFill>
              </a:defRPr>
            </a:lvl6pPr>
            <a:lvl7pPr marL="3120664" indent="0" algn="ctr">
              <a:buNone/>
              <a:defRPr>
                <a:solidFill>
                  <a:schemeClr val="tx1">
                    <a:tint val="75000"/>
                  </a:schemeClr>
                </a:solidFill>
              </a:defRPr>
            </a:lvl7pPr>
            <a:lvl8pPr marL="3640775" indent="0" algn="ctr">
              <a:buNone/>
              <a:defRPr>
                <a:solidFill>
                  <a:schemeClr val="tx1">
                    <a:tint val="75000"/>
                  </a:schemeClr>
                </a:solidFill>
              </a:defRPr>
            </a:lvl8pPr>
            <a:lvl9pPr marL="41608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AA5843-E00D-D444-9BE2-6DC3442F97C3}"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1608132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A5843-E00D-D444-9BE2-6DC3442F97C3}"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403649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9696" y="302102"/>
            <a:ext cx="2398871" cy="64366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082" y="302102"/>
            <a:ext cx="7018920" cy="64366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A5843-E00D-D444-9BE2-6DC3442F97C3}"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216759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A5843-E00D-D444-9BE2-6DC3442F97C3}"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368255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197" y="4847590"/>
            <a:ext cx="9062403" cy="1498283"/>
          </a:xfrm>
        </p:spPr>
        <p:txBody>
          <a:bodyPr anchor="t"/>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2197" y="3197385"/>
            <a:ext cx="9062403" cy="1650206"/>
          </a:xfrm>
        </p:spPr>
        <p:txBody>
          <a:bodyPr anchor="b"/>
          <a:lstStyle>
            <a:lvl1pPr marL="0" indent="0">
              <a:buNone/>
              <a:defRPr sz="2300">
                <a:solidFill>
                  <a:schemeClr val="tx1">
                    <a:tint val="75000"/>
                  </a:schemeClr>
                </a:solidFill>
              </a:defRPr>
            </a:lvl1pPr>
            <a:lvl2pPr marL="520111" indent="0">
              <a:buNone/>
              <a:defRPr sz="2000">
                <a:solidFill>
                  <a:schemeClr val="tx1">
                    <a:tint val="75000"/>
                  </a:schemeClr>
                </a:solidFill>
              </a:defRPr>
            </a:lvl2pPr>
            <a:lvl3pPr marL="1040221" indent="0">
              <a:buNone/>
              <a:defRPr sz="1800">
                <a:solidFill>
                  <a:schemeClr val="tx1">
                    <a:tint val="75000"/>
                  </a:schemeClr>
                </a:solidFill>
              </a:defRPr>
            </a:lvl3pPr>
            <a:lvl4pPr marL="1560332" indent="0">
              <a:buNone/>
              <a:defRPr sz="1600">
                <a:solidFill>
                  <a:schemeClr val="tx1">
                    <a:tint val="75000"/>
                  </a:schemeClr>
                </a:solidFill>
              </a:defRPr>
            </a:lvl4pPr>
            <a:lvl5pPr marL="2080443" indent="0">
              <a:buNone/>
              <a:defRPr sz="1600">
                <a:solidFill>
                  <a:schemeClr val="tx1">
                    <a:tint val="75000"/>
                  </a:schemeClr>
                </a:solidFill>
              </a:defRPr>
            </a:lvl5pPr>
            <a:lvl6pPr marL="2600554" indent="0">
              <a:buNone/>
              <a:defRPr sz="1600">
                <a:solidFill>
                  <a:schemeClr val="tx1">
                    <a:tint val="75000"/>
                  </a:schemeClr>
                </a:solidFill>
              </a:defRPr>
            </a:lvl6pPr>
            <a:lvl7pPr marL="3120664" indent="0">
              <a:buNone/>
              <a:defRPr sz="1600">
                <a:solidFill>
                  <a:schemeClr val="tx1">
                    <a:tint val="75000"/>
                  </a:schemeClr>
                </a:solidFill>
              </a:defRPr>
            </a:lvl7pPr>
            <a:lvl8pPr marL="3640775" indent="0">
              <a:buNone/>
              <a:defRPr sz="1600">
                <a:solidFill>
                  <a:schemeClr val="tx1">
                    <a:tint val="75000"/>
                  </a:schemeClr>
                </a:solidFill>
              </a:defRPr>
            </a:lvl8pPr>
            <a:lvl9pPr marL="41608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AA5843-E00D-D444-9BE2-6DC3442F97C3}"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381130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083" y="1760221"/>
            <a:ext cx="4708895" cy="4978559"/>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672" y="1760221"/>
            <a:ext cx="4708895" cy="4978559"/>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AA5843-E00D-D444-9BE2-6DC3442F97C3}" type="datetimeFigureOut">
              <a:rPr lang="en-US" smtClean="0"/>
              <a:t>7/11/18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1268484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3082" y="1688624"/>
            <a:ext cx="4710747" cy="703738"/>
          </a:xfrm>
        </p:spPr>
        <p:txBody>
          <a:bodyPr anchor="b"/>
          <a:lstStyle>
            <a:lvl1pPr marL="0" indent="0">
              <a:buNone/>
              <a:defRPr sz="2700" b="1"/>
            </a:lvl1pPr>
            <a:lvl2pPr marL="520111" indent="0">
              <a:buNone/>
              <a:defRPr sz="2300" b="1"/>
            </a:lvl2pPr>
            <a:lvl3pPr marL="1040221" indent="0">
              <a:buNone/>
              <a:defRPr sz="2000" b="1"/>
            </a:lvl3pPr>
            <a:lvl4pPr marL="1560332" indent="0">
              <a:buNone/>
              <a:defRPr sz="1800" b="1"/>
            </a:lvl4pPr>
            <a:lvl5pPr marL="2080443" indent="0">
              <a:buNone/>
              <a:defRPr sz="1800" b="1"/>
            </a:lvl5pPr>
            <a:lvl6pPr marL="2600554" indent="0">
              <a:buNone/>
              <a:defRPr sz="1800" b="1"/>
            </a:lvl6pPr>
            <a:lvl7pPr marL="3120664" indent="0">
              <a:buNone/>
              <a:defRPr sz="1800" b="1"/>
            </a:lvl7pPr>
            <a:lvl8pPr marL="3640775" indent="0">
              <a:buNone/>
              <a:defRPr sz="1800" b="1"/>
            </a:lvl8pPr>
            <a:lvl9pPr marL="4160886" indent="0">
              <a:buNone/>
              <a:defRPr sz="1800" b="1"/>
            </a:lvl9pPr>
          </a:lstStyle>
          <a:p>
            <a:pPr lvl="0"/>
            <a:r>
              <a:rPr lang="en-US"/>
              <a:t>Click to edit Master text styles</a:t>
            </a:r>
          </a:p>
        </p:txBody>
      </p:sp>
      <p:sp>
        <p:nvSpPr>
          <p:cNvPr id="4" name="Content Placeholder 3"/>
          <p:cNvSpPr>
            <a:spLocks noGrp="1"/>
          </p:cNvSpPr>
          <p:nvPr>
            <p:ph sz="half" idx="2"/>
          </p:nvPr>
        </p:nvSpPr>
        <p:spPr>
          <a:xfrm>
            <a:off x="533082" y="2392362"/>
            <a:ext cx="4710747" cy="434641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5971" y="1688624"/>
            <a:ext cx="4712597" cy="703738"/>
          </a:xfrm>
        </p:spPr>
        <p:txBody>
          <a:bodyPr anchor="b"/>
          <a:lstStyle>
            <a:lvl1pPr marL="0" indent="0">
              <a:buNone/>
              <a:defRPr sz="2700" b="1"/>
            </a:lvl1pPr>
            <a:lvl2pPr marL="520111" indent="0">
              <a:buNone/>
              <a:defRPr sz="2300" b="1"/>
            </a:lvl2pPr>
            <a:lvl3pPr marL="1040221" indent="0">
              <a:buNone/>
              <a:defRPr sz="2000" b="1"/>
            </a:lvl3pPr>
            <a:lvl4pPr marL="1560332" indent="0">
              <a:buNone/>
              <a:defRPr sz="1800" b="1"/>
            </a:lvl4pPr>
            <a:lvl5pPr marL="2080443" indent="0">
              <a:buNone/>
              <a:defRPr sz="1800" b="1"/>
            </a:lvl5pPr>
            <a:lvl6pPr marL="2600554" indent="0">
              <a:buNone/>
              <a:defRPr sz="1800" b="1"/>
            </a:lvl6pPr>
            <a:lvl7pPr marL="3120664" indent="0">
              <a:buNone/>
              <a:defRPr sz="1800" b="1"/>
            </a:lvl7pPr>
            <a:lvl8pPr marL="3640775" indent="0">
              <a:buNone/>
              <a:defRPr sz="1800" b="1"/>
            </a:lvl8pPr>
            <a:lvl9pPr marL="416088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15971" y="2392362"/>
            <a:ext cx="4712597" cy="4346417"/>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AA5843-E00D-D444-9BE2-6DC3442F97C3}" type="datetimeFigureOut">
              <a:rPr lang="en-US" smtClean="0"/>
              <a:t>7/11/18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384640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AA5843-E00D-D444-9BE2-6DC3442F97C3}" type="datetimeFigureOut">
              <a:rPr lang="en-US" smtClean="0"/>
              <a:t>7/11/18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998939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A5843-E00D-D444-9BE2-6DC3442F97C3}" type="datetimeFigureOut">
              <a:rPr lang="en-US" smtClean="0"/>
              <a:t>7/11/18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240830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083" y="300355"/>
            <a:ext cx="3507609" cy="1278255"/>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68409" y="300356"/>
            <a:ext cx="5960159" cy="6438424"/>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083" y="1578611"/>
            <a:ext cx="3507609" cy="5160169"/>
          </a:xfrm>
        </p:spPr>
        <p:txBody>
          <a:bodyPr/>
          <a:lstStyle>
            <a:lvl1pPr marL="0" indent="0">
              <a:buNone/>
              <a:defRPr sz="1600"/>
            </a:lvl1pPr>
            <a:lvl2pPr marL="520111" indent="0">
              <a:buNone/>
              <a:defRPr sz="1400"/>
            </a:lvl2pPr>
            <a:lvl3pPr marL="1040221" indent="0">
              <a:buNone/>
              <a:defRPr sz="1100"/>
            </a:lvl3pPr>
            <a:lvl4pPr marL="1560332" indent="0">
              <a:buNone/>
              <a:defRPr sz="1000"/>
            </a:lvl4pPr>
            <a:lvl5pPr marL="2080443" indent="0">
              <a:buNone/>
              <a:defRPr sz="1000"/>
            </a:lvl5pPr>
            <a:lvl6pPr marL="2600554" indent="0">
              <a:buNone/>
              <a:defRPr sz="1000"/>
            </a:lvl6pPr>
            <a:lvl7pPr marL="3120664" indent="0">
              <a:buNone/>
              <a:defRPr sz="1000"/>
            </a:lvl7pPr>
            <a:lvl8pPr marL="3640775" indent="0">
              <a:buNone/>
              <a:defRPr sz="1000"/>
            </a:lvl8pPr>
            <a:lvl9pPr marL="41608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AA5843-E00D-D444-9BE2-6DC3442F97C3}" type="datetimeFigureOut">
              <a:rPr lang="en-US" smtClean="0"/>
              <a:t>7/11/18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367359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9758" y="5280660"/>
            <a:ext cx="6396990" cy="623412"/>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89758" y="674053"/>
            <a:ext cx="6396990" cy="4526280"/>
          </a:xfrm>
        </p:spPr>
        <p:txBody>
          <a:bodyPr/>
          <a:lstStyle>
            <a:lvl1pPr marL="0" indent="0">
              <a:buNone/>
              <a:defRPr sz="3600"/>
            </a:lvl1pPr>
            <a:lvl2pPr marL="520111" indent="0">
              <a:buNone/>
              <a:defRPr sz="3200"/>
            </a:lvl2pPr>
            <a:lvl3pPr marL="1040221" indent="0">
              <a:buNone/>
              <a:defRPr sz="2700"/>
            </a:lvl3pPr>
            <a:lvl4pPr marL="1560332" indent="0">
              <a:buNone/>
              <a:defRPr sz="2300"/>
            </a:lvl4pPr>
            <a:lvl5pPr marL="2080443" indent="0">
              <a:buNone/>
              <a:defRPr sz="2300"/>
            </a:lvl5pPr>
            <a:lvl6pPr marL="2600554" indent="0">
              <a:buNone/>
              <a:defRPr sz="2300"/>
            </a:lvl6pPr>
            <a:lvl7pPr marL="3120664" indent="0">
              <a:buNone/>
              <a:defRPr sz="2300"/>
            </a:lvl7pPr>
            <a:lvl8pPr marL="3640775" indent="0">
              <a:buNone/>
              <a:defRPr sz="2300"/>
            </a:lvl8pPr>
            <a:lvl9pPr marL="4160886" indent="0">
              <a:buNone/>
              <a:defRPr sz="2300"/>
            </a:lvl9pPr>
          </a:lstStyle>
          <a:p>
            <a:endParaRPr lang="en-US"/>
          </a:p>
        </p:txBody>
      </p:sp>
      <p:sp>
        <p:nvSpPr>
          <p:cNvPr id="4" name="Text Placeholder 3"/>
          <p:cNvSpPr>
            <a:spLocks noGrp="1"/>
          </p:cNvSpPr>
          <p:nvPr>
            <p:ph type="body" sz="half" idx="2"/>
          </p:nvPr>
        </p:nvSpPr>
        <p:spPr>
          <a:xfrm>
            <a:off x="2089758" y="5904072"/>
            <a:ext cx="6396990" cy="885348"/>
          </a:xfrm>
        </p:spPr>
        <p:txBody>
          <a:bodyPr/>
          <a:lstStyle>
            <a:lvl1pPr marL="0" indent="0">
              <a:buNone/>
              <a:defRPr sz="1600"/>
            </a:lvl1pPr>
            <a:lvl2pPr marL="520111" indent="0">
              <a:buNone/>
              <a:defRPr sz="1400"/>
            </a:lvl2pPr>
            <a:lvl3pPr marL="1040221" indent="0">
              <a:buNone/>
              <a:defRPr sz="1100"/>
            </a:lvl3pPr>
            <a:lvl4pPr marL="1560332" indent="0">
              <a:buNone/>
              <a:defRPr sz="1000"/>
            </a:lvl4pPr>
            <a:lvl5pPr marL="2080443" indent="0">
              <a:buNone/>
              <a:defRPr sz="1000"/>
            </a:lvl5pPr>
            <a:lvl6pPr marL="2600554" indent="0">
              <a:buNone/>
              <a:defRPr sz="1000"/>
            </a:lvl6pPr>
            <a:lvl7pPr marL="3120664" indent="0">
              <a:buNone/>
              <a:defRPr sz="1000"/>
            </a:lvl7pPr>
            <a:lvl8pPr marL="3640775" indent="0">
              <a:buNone/>
              <a:defRPr sz="1000"/>
            </a:lvl8pPr>
            <a:lvl9pPr marL="41608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AA5843-E00D-D444-9BE2-6DC3442F97C3}" type="datetimeFigureOut">
              <a:rPr lang="en-US" smtClean="0"/>
              <a:t>7/11/18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4C188-ED1D-F947-AE81-1B3AEA176087}" type="slidenum">
              <a:rPr lang="en-US" smtClean="0"/>
              <a:t>‹#›</a:t>
            </a:fld>
            <a:endParaRPr lang="en-US"/>
          </a:p>
        </p:txBody>
      </p:sp>
    </p:spTree>
    <p:extLst>
      <p:ext uri="{BB962C8B-B14F-4D97-AF65-F5344CB8AC3E}">
        <p14:creationId xmlns:p14="http://schemas.microsoft.com/office/powerpoint/2010/main" val="2452053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083" y="302102"/>
            <a:ext cx="9595485" cy="1257300"/>
          </a:xfrm>
          <a:prstGeom prst="rect">
            <a:avLst/>
          </a:prstGeom>
        </p:spPr>
        <p:txBody>
          <a:bodyPr vert="horz" lIns="104022" tIns="52011" rIns="104022" bIns="52011" rtlCol="0" anchor="ctr">
            <a:normAutofit/>
          </a:bodyPr>
          <a:lstStyle/>
          <a:p>
            <a:r>
              <a:rPr lang="en-US"/>
              <a:t>Click to edit Master title style</a:t>
            </a:r>
          </a:p>
        </p:txBody>
      </p:sp>
      <p:sp>
        <p:nvSpPr>
          <p:cNvPr id="3" name="Text Placeholder 2"/>
          <p:cNvSpPr>
            <a:spLocks noGrp="1"/>
          </p:cNvSpPr>
          <p:nvPr>
            <p:ph type="body" idx="1"/>
          </p:nvPr>
        </p:nvSpPr>
        <p:spPr>
          <a:xfrm>
            <a:off x="533083" y="1760221"/>
            <a:ext cx="9595485" cy="4978559"/>
          </a:xfrm>
          <a:prstGeom prst="rect">
            <a:avLst/>
          </a:prstGeom>
        </p:spPr>
        <p:txBody>
          <a:bodyPr vert="horz" lIns="104022" tIns="52011" rIns="104022" bIns="520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3083" y="6991985"/>
            <a:ext cx="2487718" cy="401638"/>
          </a:xfrm>
          <a:prstGeom prst="rect">
            <a:avLst/>
          </a:prstGeom>
        </p:spPr>
        <p:txBody>
          <a:bodyPr vert="horz" lIns="104022" tIns="52011" rIns="104022" bIns="52011" rtlCol="0" anchor="ctr"/>
          <a:lstStyle>
            <a:lvl1pPr algn="l">
              <a:defRPr sz="1400">
                <a:solidFill>
                  <a:schemeClr val="tx1">
                    <a:tint val="75000"/>
                  </a:schemeClr>
                </a:solidFill>
              </a:defRPr>
            </a:lvl1pPr>
          </a:lstStyle>
          <a:p>
            <a:fld id="{1AAA5843-E00D-D444-9BE2-6DC3442F97C3}" type="datetimeFigureOut">
              <a:rPr lang="en-US" smtClean="0"/>
              <a:t>7/11/18</a:t>
            </a:fld>
            <a:endParaRPr lang="en-US"/>
          </a:p>
        </p:txBody>
      </p:sp>
      <p:sp>
        <p:nvSpPr>
          <p:cNvPr id="5" name="Footer Placeholder 4"/>
          <p:cNvSpPr>
            <a:spLocks noGrp="1"/>
          </p:cNvSpPr>
          <p:nvPr>
            <p:ph type="ftr" sz="quarter" idx="3"/>
          </p:nvPr>
        </p:nvSpPr>
        <p:spPr>
          <a:xfrm>
            <a:off x="3642731" y="6991985"/>
            <a:ext cx="3376189" cy="401638"/>
          </a:xfrm>
          <a:prstGeom prst="rect">
            <a:avLst/>
          </a:prstGeom>
        </p:spPr>
        <p:txBody>
          <a:bodyPr vert="horz" lIns="104022" tIns="52011" rIns="104022" bIns="52011"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40849" y="6991985"/>
            <a:ext cx="2487718" cy="401638"/>
          </a:xfrm>
          <a:prstGeom prst="rect">
            <a:avLst/>
          </a:prstGeom>
        </p:spPr>
        <p:txBody>
          <a:bodyPr vert="horz" lIns="104022" tIns="52011" rIns="104022" bIns="52011" rtlCol="0" anchor="ctr"/>
          <a:lstStyle>
            <a:lvl1pPr algn="r">
              <a:defRPr sz="1400">
                <a:solidFill>
                  <a:schemeClr val="tx1">
                    <a:tint val="75000"/>
                  </a:schemeClr>
                </a:solidFill>
              </a:defRPr>
            </a:lvl1pPr>
          </a:lstStyle>
          <a:p>
            <a:fld id="{CF24C188-ED1D-F947-AE81-1B3AEA176087}" type="slidenum">
              <a:rPr lang="en-US" smtClean="0"/>
              <a:t>‹#›</a:t>
            </a:fld>
            <a:endParaRPr lang="en-US"/>
          </a:p>
        </p:txBody>
      </p:sp>
    </p:spTree>
    <p:extLst>
      <p:ext uri="{BB962C8B-B14F-4D97-AF65-F5344CB8AC3E}">
        <p14:creationId xmlns:p14="http://schemas.microsoft.com/office/powerpoint/2010/main" val="2611089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20111" rtl="0" eaLnBrk="1" latinLnBrk="0" hangingPunct="1">
        <a:spcBef>
          <a:spcPct val="0"/>
        </a:spcBef>
        <a:buNone/>
        <a:defRPr sz="5000" kern="1200">
          <a:solidFill>
            <a:schemeClr val="tx1"/>
          </a:solidFill>
          <a:latin typeface="+mj-lt"/>
          <a:ea typeface="+mj-ea"/>
          <a:cs typeface="+mj-cs"/>
        </a:defRPr>
      </a:lvl1pPr>
    </p:titleStyle>
    <p:bodyStyle>
      <a:lvl1pPr marL="390083" indent="-390083" algn="l" defTabSz="520111" rtl="0" eaLnBrk="1" latinLnBrk="0" hangingPunct="1">
        <a:spcBef>
          <a:spcPct val="20000"/>
        </a:spcBef>
        <a:buFont typeface="Arial"/>
        <a:buChar char="•"/>
        <a:defRPr sz="3600" kern="1200">
          <a:solidFill>
            <a:schemeClr val="tx1"/>
          </a:solidFill>
          <a:latin typeface="+mn-lt"/>
          <a:ea typeface="+mn-ea"/>
          <a:cs typeface="+mn-cs"/>
        </a:defRPr>
      </a:lvl1pPr>
      <a:lvl2pPr marL="845180" indent="-325069" algn="l" defTabSz="520111" rtl="0" eaLnBrk="1" latinLnBrk="0" hangingPunct="1">
        <a:spcBef>
          <a:spcPct val="20000"/>
        </a:spcBef>
        <a:buFont typeface="Arial"/>
        <a:buChar char="–"/>
        <a:defRPr sz="3200" kern="1200">
          <a:solidFill>
            <a:schemeClr val="tx1"/>
          </a:solidFill>
          <a:latin typeface="+mn-lt"/>
          <a:ea typeface="+mn-ea"/>
          <a:cs typeface="+mn-cs"/>
        </a:defRPr>
      </a:lvl2pPr>
      <a:lvl3pPr marL="1300277" indent="-260055" algn="l" defTabSz="520111" rtl="0" eaLnBrk="1" latinLnBrk="0" hangingPunct="1">
        <a:spcBef>
          <a:spcPct val="20000"/>
        </a:spcBef>
        <a:buFont typeface="Arial"/>
        <a:buChar char="•"/>
        <a:defRPr sz="2700" kern="1200">
          <a:solidFill>
            <a:schemeClr val="tx1"/>
          </a:solidFill>
          <a:latin typeface="+mn-lt"/>
          <a:ea typeface="+mn-ea"/>
          <a:cs typeface="+mn-cs"/>
        </a:defRPr>
      </a:lvl3pPr>
      <a:lvl4pPr marL="1820388" indent="-260055" algn="l" defTabSz="520111" rtl="0" eaLnBrk="1" latinLnBrk="0" hangingPunct="1">
        <a:spcBef>
          <a:spcPct val="20000"/>
        </a:spcBef>
        <a:buFont typeface="Arial"/>
        <a:buChar char="–"/>
        <a:defRPr sz="2300" kern="1200">
          <a:solidFill>
            <a:schemeClr val="tx1"/>
          </a:solidFill>
          <a:latin typeface="+mn-lt"/>
          <a:ea typeface="+mn-ea"/>
          <a:cs typeface="+mn-cs"/>
        </a:defRPr>
      </a:lvl4pPr>
      <a:lvl5pPr marL="2340498" indent="-260055" algn="l" defTabSz="520111" rtl="0" eaLnBrk="1" latinLnBrk="0" hangingPunct="1">
        <a:spcBef>
          <a:spcPct val="20000"/>
        </a:spcBef>
        <a:buFont typeface="Arial"/>
        <a:buChar char="»"/>
        <a:defRPr sz="2300" kern="1200">
          <a:solidFill>
            <a:schemeClr val="tx1"/>
          </a:solidFill>
          <a:latin typeface="+mn-lt"/>
          <a:ea typeface="+mn-ea"/>
          <a:cs typeface="+mn-cs"/>
        </a:defRPr>
      </a:lvl5pPr>
      <a:lvl6pPr marL="2860609" indent="-260055" algn="l" defTabSz="520111" rtl="0" eaLnBrk="1" latinLnBrk="0" hangingPunct="1">
        <a:spcBef>
          <a:spcPct val="20000"/>
        </a:spcBef>
        <a:buFont typeface="Arial"/>
        <a:buChar char="•"/>
        <a:defRPr sz="2300" kern="1200">
          <a:solidFill>
            <a:schemeClr val="tx1"/>
          </a:solidFill>
          <a:latin typeface="+mn-lt"/>
          <a:ea typeface="+mn-ea"/>
          <a:cs typeface="+mn-cs"/>
        </a:defRPr>
      </a:lvl6pPr>
      <a:lvl7pPr marL="3380720" indent="-260055" algn="l" defTabSz="520111" rtl="0" eaLnBrk="1" latinLnBrk="0" hangingPunct="1">
        <a:spcBef>
          <a:spcPct val="20000"/>
        </a:spcBef>
        <a:buFont typeface="Arial"/>
        <a:buChar char="•"/>
        <a:defRPr sz="2300" kern="1200">
          <a:solidFill>
            <a:schemeClr val="tx1"/>
          </a:solidFill>
          <a:latin typeface="+mn-lt"/>
          <a:ea typeface="+mn-ea"/>
          <a:cs typeface="+mn-cs"/>
        </a:defRPr>
      </a:lvl7pPr>
      <a:lvl8pPr marL="3900830" indent="-260055" algn="l" defTabSz="520111" rtl="0" eaLnBrk="1" latinLnBrk="0" hangingPunct="1">
        <a:spcBef>
          <a:spcPct val="20000"/>
        </a:spcBef>
        <a:buFont typeface="Arial"/>
        <a:buChar char="•"/>
        <a:defRPr sz="2300" kern="1200">
          <a:solidFill>
            <a:schemeClr val="tx1"/>
          </a:solidFill>
          <a:latin typeface="+mn-lt"/>
          <a:ea typeface="+mn-ea"/>
          <a:cs typeface="+mn-cs"/>
        </a:defRPr>
      </a:lvl8pPr>
      <a:lvl9pPr marL="4420941" indent="-260055" algn="l" defTabSz="520111"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0111" rtl="0" eaLnBrk="1" latinLnBrk="0" hangingPunct="1">
        <a:defRPr sz="2000" kern="1200">
          <a:solidFill>
            <a:schemeClr val="tx1"/>
          </a:solidFill>
          <a:latin typeface="+mn-lt"/>
          <a:ea typeface="+mn-ea"/>
          <a:cs typeface="+mn-cs"/>
        </a:defRPr>
      </a:lvl1pPr>
      <a:lvl2pPr marL="520111" algn="l" defTabSz="520111" rtl="0" eaLnBrk="1" latinLnBrk="0" hangingPunct="1">
        <a:defRPr sz="2000" kern="1200">
          <a:solidFill>
            <a:schemeClr val="tx1"/>
          </a:solidFill>
          <a:latin typeface="+mn-lt"/>
          <a:ea typeface="+mn-ea"/>
          <a:cs typeface="+mn-cs"/>
        </a:defRPr>
      </a:lvl2pPr>
      <a:lvl3pPr marL="1040221" algn="l" defTabSz="520111" rtl="0" eaLnBrk="1" latinLnBrk="0" hangingPunct="1">
        <a:defRPr sz="2000" kern="1200">
          <a:solidFill>
            <a:schemeClr val="tx1"/>
          </a:solidFill>
          <a:latin typeface="+mn-lt"/>
          <a:ea typeface="+mn-ea"/>
          <a:cs typeface="+mn-cs"/>
        </a:defRPr>
      </a:lvl3pPr>
      <a:lvl4pPr marL="1560332" algn="l" defTabSz="520111" rtl="0" eaLnBrk="1" latinLnBrk="0" hangingPunct="1">
        <a:defRPr sz="2000" kern="1200">
          <a:solidFill>
            <a:schemeClr val="tx1"/>
          </a:solidFill>
          <a:latin typeface="+mn-lt"/>
          <a:ea typeface="+mn-ea"/>
          <a:cs typeface="+mn-cs"/>
        </a:defRPr>
      </a:lvl4pPr>
      <a:lvl5pPr marL="2080443" algn="l" defTabSz="520111" rtl="0" eaLnBrk="1" latinLnBrk="0" hangingPunct="1">
        <a:defRPr sz="2000" kern="1200">
          <a:solidFill>
            <a:schemeClr val="tx1"/>
          </a:solidFill>
          <a:latin typeface="+mn-lt"/>
          <a:ea typeface="+mn-ea"/>
          <a:cs typeface="+mn-cs"/>
        </a:defRPr>
      </a:lvl5pPr>
      <a:lvl6pPr marL="2600554" algn="l" defTabSz="520111" rtl="0" eaLnBrk="1" latinLnBrk="0" hangingPunct="1">
        <a:defRPr sz="2000" kern="1200">
          <a:solidFill>
            <a:schemeClr val="tx1"/>
          </a:solidFill>
          <a:latin typeface="+mn-lt"/>
          <a:ea typeface="+mn-ea"/>
          <a:cs typeface="+mn-cs"/>
        </a:defRPr>
      </a:lvl6pPr>
      <a:lvl7pPr marL="3120664" algn="l" defTabSz="520111" rtl="0" eaLnBrk="1" latinLnBrk="0" hangingPunct="1">
        <a:defRPr sz="2000" kern="1200">
          <a:solidFill>
            <a:schemeClr val="tx1"/>
          </a:solidFill>
          <a:latin typeface="+mn-lt"/>
          <a:ea typeface="+mn-ea"/>
          <a:cs typeface="+mn-cs"/>
        </a:defRPr>
      </a:lvl7pPr>
      <a:lvl8pPr marL="3640775" algn="l" defTabSz="520111" rtl="0" eaLnBrk="1" latinLnBrk="0" hangingPunct="1">
        <a:defRPr sz="2000" kern="1200">
          <a:solidFill>
            <a:schemeClr val="tx1"/>
          </a:solidFill>
          <a:latin typeface="+mn-lt"/>
          <a:ea typeface="+mn-ea"/>
          <a:cs typeface="+mn-cs"/>
        </a:defRPr>
      </a:lvl8pPr>
      <a:lvl9pPr marL="4160886" algn="l" defTabSz="520111"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0.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4.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1.bin"/><Relationship Id="rId10"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35.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png"/><Relationship Id="rId11" Type="http://schemas.openxmlformats.org/officeDocument/2006/relationships/oleObject" Target="../embeddings/oleObject4.bin"/><Relationship Id="rId5" Type="http://schemas.openxmlformats.org/officeDocument/2006/relationships/image" Target="../media/image38.pn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34.emf"/><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9.png"/><Relationship Id="rId7"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1.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g"/><Relationship Id="rId4" Type="http://schemas.openxmlformats.org/officeDocument/2006/relationships/image" Target="../media/image8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emf"/><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531.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480.png"/><Relationship Id="rId7"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470.png"/></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01.png"/><Relationship Id="rId7" Type="http://schemas.openxmlformats.org/officeDocument/2006/relationships/image" Target="../media/image138.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37.png"/><Relationship Id="rId9" Type="http://schemas.openxmlformats.org/officeDocument/2006/relationships/image" Target="../media/image140.png"/></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6.png"/><Relationship Id="rId7" Type="http://schemas.openxmlformats.org/officeDocument/2006/relationships/image" Target="../media/image149.tiff"/><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8.emf"/><Relationship Id="rId5" Type="http://schemas.openxmlformats.org/officeDocument/2006/relationships/image" Target="../media/image590.png"/><Relationship Id="rId4" Type="http://schemas.openxmlformats.org/officeDocument/2006/relationships/image" Target="../media/image147.png"/></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610.png"/><Relationship Id="rId4" Type="http://schemas.openxmlformats.org/officeDocument/2006/relationships/image" Target="../media/image600.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015" y="2908866"/>
            <a:ext cx="10653635" cy="1762966"/>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4" name="Rectangle 3"/>
          <p:cNvSpPr/>
          <p:nvPr/>
        </p:nvSpPr>
        <p:spPr>
          <a:xfrm>
            <a:off x="0" y="990951"/>
            <a:ext cx="10661650" cy="175743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5" name="TextBox 4"/>
          <p:cNvSpPr txBox="1"/>
          <p:nvPr/>
        </p:nvSpPr>
        <p:spPr>
          <a:xfrm>
            <a:off x="25524" y="1088665"/>
            <a:ext cx="10636126" cy="1505999"/>
          </a:xfrm>
          <a:prstGeom prst="rect">
            <a:avLst/>
          </a:prstGeom>
          <a:noFill/>
          <a:ln>
            <a:noFill/>
          </a:ln>
        </p:spPr>
        <p:txBody>
          <a:bodyPr wrap="square" lIns="104022" tIns="52011" rIns="104022" bIns="52011" rtlCol="0">
            <a:spAutoFit/>
          </a:bodyPr>
          <a:lstStyle/>
          <a:p>
            <a:pPr algn="ctr">
              <a:lnSpc>
                <a:spcPct val="150000"/>
              </a:lnSpc>
            </a:pPr>
            <a:r>
              <a:rPr lang="en-US" sz="3200" b="1" dirty="0" err="1">
                <a:solidFill>
                  <a:srgbClr val="FF0000"/>
                </a:solidFill>
              </a:rPr>
              <a:t>Attività</a:t>
            </a:r>
            <a:r>
              <a:rPr lang="en-US" sz="3200" b="1" dirty="0">
                <a:solidFill>
                  <a:srgbClr val="FF0000"/>
                </a:solidFill>
              </a:rPr>
              <a:t> e </a:t>
            </a:r>
            <a:r>
              <a:rPr lang="en-US" sz="3200" b="1" dirty="0" err="1">
                <a:solidFill>
                  <a:srgbClr val="FF0000"/>
                </a:solidFill>
              </a:rPr>
              <a:t>richieste</a:t>
            </a:r>
            <a:r>
              <a:rPr lang="en-US" sz="3200" b="1" dirty="0">
                <a:solidFill>
                  <a:srgbClr val="FF0000"/>
                </a:solidFill>
              </a:rPr>
              <a:t>      </a:t>
            </a:r>
          </a:p>
          <a:p>
            <a:pPr algn="ctr">
              <a:lnSpc>
                <a:spcPct val="150000"/>
              </a:lnSpc>
            </a:pPr>
            <a:r>
              <a:rPr lang="en-US" sz="3200" b="1" dirty="0">
                <a:solidFill>
                  <a:srgbClr val="FF0000"/>
                </a:solidFill>
              </a:rPr>
              <a:t>          2019</a:t>
            </a:r>
          </a:p>
        </p:txBody>
      </p:sp>
      <p:sp>
        <p:nvSpPr>
          <p:cNvPr id="6" name="Rectangle 5"/>
          <p:cNvSpPr/>
          <p:nvPr/>
        </p:nvSpPr>
        <p:spPr>
          <a:xfrm>
            <a:off x="0" y="4825236"/>
            <a:ext cx="10661650" cy="425182"/>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7" name="TextBox 6"/>
          <p:cNvSpPr txBox="1"/>
          <p:nvPr/>
        </p:nvSpPr>
        <p:spPr>
          <a:xfrm>
            <a:off x="0" y="4858724"/>
            <a:ext cx="10661650" cy="351259"/>
          </a:xfrm>
          <a:prstGeom prst="rect">
            <a:avLst/>
          </a:prstGeom>
          <a:noFill/>
          <a:ln>
            <a:noFill/>
          </a:ln>
        </p:spPr>
        <p:txBody>
          <a:bodyPr wrap="square" lIns="104022" tIns="52011" rIns="104022" bIns="52011" rtlCol="0">
            <a:spAutoFit/>
          </a:bodyPr>
          <a:lstStyle/>
          <a:p>
            <a:pPr algn="ctr"/>
            <a:r>
              <a:rPr lang="en-US" sz="1600" b="1" baseline="30000" dirty="0">
                <a:solidFill>
                  <a:srgbClr val="1551DA"/>
                </a:solidFill>
                <a:latin typeface="Verdana"/>
                <a:cs typeface="Verdana"/>
              </a:rPr>
              <a:t> </a:t>
            </a:r>
            <a:r>
              <a:rPr lang="en-US" sz="1600" b="1" dirty="0">
                <a:solidFill>
                  <a:srgbClr val="1551DA"/>
                </a:solidFill>
                <a:latin typeface="Verdana"/>
                <a:cs typeface="Verdana"/>
              </a:rPr>
              <a:t>11 </a:t>
            </a:r>
            <a:r>
              <a:rPr lang="en-US" sz="1600" b="1" dirty="0" err="1">
                <a:solidFill>
                  <a:srgbClr val="1551DA"/>
                </a:solidFill>
                <a:latin typeface="Verdana"/>
                <a:cs typeface="Verdana"/>
              </a:rPr>
              <a:t>luglio</a:t>
            </a:r>
            <a:r>
              <a:rPr lang="en-US" sz="1400" b="1" dirty="0">
                <a:solidFill>
                  <a:srgbClr val="1551DA"/>
                </a:solidFill>
                <a:latin typeface="Verdana"/>
                <a:cs typeface="Verdana"/>
              </a:rPr>
              <a:t> 2018 </a:t>
            </a:r>
            <a:r>
              <a:rPr lang="en-US" sz="1400" b="1" dirty="0">
                <a:solidFill>
                  <a:srgbClr val="7030A0"/>
                </a:solidFill>
                <a:latin typeface="Verdana"/>
                <a:cs typeface="Verdana"/>
              </a:rPr>
              <a:t>–</a:t>
            </a:r>
            <a:r>
              <a:rPr lang="en-US" sz="1400" b="1" dirty="0">
                <a:latin typeface="Verdana"/>
                <a:cs typeface="Verdana"/>
              </a:rPr>
              <a:t> </a:t>
            </a:r>
            <a:r>
              <a:rPr lang="en-US" sz="1400" b="1" dirty="0" err="1">
                <a:latin typeface="Verdana"/>
                <a:cs typeface="Verdana"/>
              </a:rPr>
              <a:t>Consiglio</a:t>
            </a:r>
            <a:r>
              <a:rPr lang="en-US" sz="1400" b="1" dirty="0">
                <a:latin typeface="Verdana"/>
                <a:cs typeface="Verdana"/>
              </a:rPr>
              <a:t> di </a:t>
            </a:r>
            <a:r>
              <a:rPr lang="en-US" sz="1400" b="1" dirty="0" err="1">
                <a:latin typeface="Verdana"/>
                <a:cs typeface="Verdana"/>
              </a:rPr>
              <a:t>Sezione</a:t>
            </a:r>
            <a:r>
              <a:rPr lang="en-US" sz="1400" b="1" dirty="0">
                <a:latin typeface="Verdana"/>
                <a:cs typeface="Verdana"/>
              </a:rPr>
              <a:t> INFN-Bari - Aula </a:t>
            </a:r>
            <a:r>
              <a:rPr lang="en-US" sz="1400" b="1" dirty="0" err="1">
                <a:latin typeface="Verdana"/>
                <a:cs typeface="Verdana"/>
              </a:rPr>
              <a:t>multimediale</a:t>
            </a:r>
            <a:endParaRPr lang="en-US" sz="1400" b="1" dirty="0">
              <a:solidFill>
                <a:srgbClr val="002060"/>
              </a:solidFill>
              <a:latin typeface="Verdana"/>
              <a:cs typeface="Verdana"/>
            </a:endParaRPr>
          </a:p>
        </p:txBody>
      </p:sp>
      <p:sp>
        <p:nvSpPr>
          <p:cNvPr id="9" name="TextBox 8"/>
          <p:cNvSpPr txBox="1"/>
          <p:nvPr/>
        </p:nvSpPr>
        <p:spPr>
          <a:xfrm>
            <a:off x="12762" y="3140639"/>
            <a:ext cx="10636126" cy="1111980"/>
          </a:xfrm>
          <a:prstGeom prst="rect">
            <a:avLst/>
          </a:prstGeom>
          <a:noFill/>
          <a:ln>
            <a:noFill/>
          </a:ln>
        </p:spPr>
        <p:txBody>
          <a:bodyPr wrap="square" lIns="104022" tIns="52011" rIns="104022" bIns="52011" rtlCol="0">
            <a:spAutoFit/>
          </a:bodyPr>
          <a:lstStyle/>
          <a:p>
            <a:pPr algn="ctr">
              <a:lnSpc>
                <a:spcPct val="150000"/>
              </a:lnSpc>
            </a:pPr>
            <a:r>
              <a:rPr lang="en-US" sz="2300" b="1" dirty="0">
                <a:solidFill>
                  <a:srgbClr val="0000FF"/>
                </a:solidFill>
              </a:rPr>
              <a:t>Alexis </a:t>
            </a:r>
            <a:r>
              <a:rPr lang="en-US" sz="2300" b="1" dirty="0" err="1">
                <a:solidFill>
                  <a:srgbClr val="0000FF"/>
                </a:solidFill>
              </a:rPr>
              <a:t>Pompili</a:t>
            </a:r>
            <a:r>
              <a:rPr lang="en-US" sz="2300" b="1" dirty="0">
                <a:solidFill>
                  <a:srgbClr val="0000FF"/>
                </a:solidFill>
              </a:rPr>
              <a:t> </a:t>
            </a:r>
          </a:p>
          <a:p>
            <a:pPr algn="ctr">
              <a:lnSpc>
                <a:spcPct val="150000"/>
              </a:lnSpc>
            </a:pPr>
            <a:r>
              <a:rPr lang="en-US" sz="2300" b="1" dirty="0"/>
              <a:t>(in </a:t>
            </a:r>
            <a:r>
              <a:rPr lang="en-US" sz="2300" b="1" dirty="0" err="1"/>
              <a:t>rappresentanza</a:t>
            </a:r>
            <a:r>
              <a:rPr lang="en-US" sz="2300" b="1" dirty="0"/>
              <a:t> del Gruppo CMS-Bari                        )</a:t>
            </a:r>
            <a:endParaRPr lang="en-US" b="1" dirty="0"/>
          </a:p>
        </p:txBody>
      </p:sp>
      <p:pic>
        <p:nvPicPr>
          <p:cNvPr id="11" name="Picture 10"/>
          <p:cNvPicPr>
            <a:picLocks noChangeAspect="1"/>
          </p:cNvPicPr>
          <p:nvPr/>
        </p:nvPicPr>
        <p:blipFill>
          <a:blip r:embed="rId2"/>
          <a:stretch>
            <a:fillRect/>
          </a:stretch>
        </p:blipFill>
        <p:spPr>
          <a:xfrm>
            <a:off x="4504548" y="1821474"/>
            <a:ext cx="731720" cy="688571"/>
          </a:xfrm>
          <a:prstGeom prst="rect">
            <a:avLst/>
          </a:prstGeom>
          <a:ln>
            <a:solidFill>
              <a:srgbClr val="FF0000"/>
            </a:solidFill>
          </a:ln>
        </p:spPr>
      </p:pic>
      <p:pic>
        <p:nvPicPr>
          <p:cNvPr id="13" name="Picture 12"/>
          <p:cNvPicPr>
            <a:picLocks noChangeAspect="1"/>
          </p:cNvPicPr>
          <p:nvPr/>
        </p:nvPicPr>
        <p:blipFill>
          <a:blip r:embed="rId3"/>
          <a:stretch>
            <a:fillRect/>
          </a:stretch>
        </p:blipFill>
        <p:spPr>
          <a:xfrm>
            <a:off x="7541073" y="3798552"/>
            <a:ext cx="451126" cy="425600"/>
          </a:xfrm>
          <a:prstGeom prst="rect">
            <a:avLst/>
          </a:prstGeom>
          <a:ln>
            <a:solidFill>
              <a:srgbClr val="660066"/>
            </a:solidFill>
          </a:ln>
        </p:spPr>
      </p:pic>
      <p:pic>
        <p:nvPicPr>
          <p:cNvPr id="14" name="Picture 14" descr="barilogo8"/>
          <p:cNvPicPr>
            <a:picLocks noChangeAspect="1" noChangeArrowheads="1"/>
          </p:cNvPicPr>
          <p:nvPr/>
        </p:nvPicPr>
        <p:blipFill>
          <a:blip r:embed="rId4"/>
          <a:srcRect/>
          <a:stretch>
            <a:fillRect/>
          </a:stretch>
        </p:blipFill>
        <p:spPr bwMode="auto">
          <a:xfrm>
            <a:off x="7007048" y="3796781"/>
            <a:ext cx="462640" cy="427371"/>
          </a:xfrm>
          <a:prstGeom prst="rect">
            <a:avLst/>
          </a:prstGeom>
          <a:noFill/>
          <a:ln w="9525">
            <a:solidFill>
              <a:srgbClr val="800000"/>
            </a:solidFill>
            <a:miter lim="800000"/>
            <a:headEnd/>
            <a:tailEnd/>
          </a:ln>
        </p:spPr>
      </p:pic>
      <p:pic>
        <p:nvPicPr>
          <p:cNvPr id="3" name="Picture 2">
            <a:extLst>
              <a:ext uri="{FF2B5EF4-FFF2-40B4-BE49-F238E27FC236}">
                <a16:creationId xmlns:a16="http://schemas.microsoft.com/office/drawing/2014/main" id="{49755EF2-0586-FF40-927D-0F6BD504EC17}"/>
              </a:ext>
            </a:extLst>
          </p:cNvPr>
          <p:cNvPicPr>
            <a:picLocks noChangeAspect="1"/>
          </p:cNvPicPr>
          <p:nvPr/>
        </p:nvPicPr>
        <p:blipFill>
          <a:blip r:embed="rId5"/>
          <a:stretch>
            <a:fillRect/>
          </a:stretch>
        </p:blipFill>
        <p:spPr>
          <a:xfrm>
            <a:off x="8073014" y="3796781"/>
            <a:ext cx="408586" cy="427371"/>
          </a:xfrm>
          <a:prstGeom prst="rect">
            <a:avLst/>
          </a:prstGeom>
          <a:ln>
            <a:solidFill>
              <a:schemeClr val="tx2"/>
            </a:solidFill>
          </a:ln>
        </p:spPr>
      </p:pic>
    </p:spTree>
    <p:extLst>
      <p:ext uri="{BB962C8B-B14F-4D97-AF65-F5344CB8AC3E}">
        <p14:creationId xmlns:p14="http://schemas.microsoft.com/office/powerpoint/2010/main" val="3012774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Other Physics Highlights </a:t>
            </a:r>
            <a:r>
              <a:rPr lang="en-US" sz="2400" b="1" dirty="0"/>
              <a:t>(from LHCP 2018)</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7/47 </a:t>
            </a:r>
          </a:p>
        </p:txBody>
      </p:sp>
      <p:pic>
        <p:nvPicPr>
          <p:cNvPr id="3" name="Picture 2">
            <a:extLst>
              <a:ext uri="{FF2B5EF4-FFF2-40B4-BE49-F238E27FC236}">
                <a16:creationId xmlns:a16="http://schemas.microsoft.com/office/drawing/2014/main" id="{ECA70742-E6D0-7B46-8DC4-24A6FAEC9517}"/>
              </a:ext>
            </a:extLst>
          </p:cNvPr>
          <p:cNvPicPr>
            <a:picLocks noChangeAspect="1"/>
          </p:cNvPicPr>
          <p:nvPr/>
        </p:nvPicPr>
        <p:blipFill>
          <a:blip r:embed="rId2"/>
          <a:stretch>
            <a:fillRect/>
          </a:stretch>
        </p:blipFill>
        <p:spPr>
          <a:xfrm>
            <a:off x="241300" y="642022"/>
            <a:ext cx="3144847" cy="2316547"/>
          </a:xfrm>
          <a:prstGeom prst="rect">
            <a:avLst/>
          </a:prstGeom>
        </p:spPr>
      </p:pic>
      <p:pic>
        <p:nvPicPr>
          <p:cNvPr id="5" name="Picture 4">
            <a:extLst>
              <a:ext uri="{FF2B5EF4-FFF2-40B4-BE49-F238E27FC236}">
                <a16:creationId xmlns:a16="http://schemas.microsoft.com/office/drawing/2014/main" id="{69CA649B-A06D-6844-A73A-DEF5F530FA85}"/>
              </a:ext>
            </a:extLst>
          </p:cNvPr>
          <p:cNvPicPr>
            <a:picLocks noChangeAspect="1"/>
          </p:cNvPicPr>
          <p:nvPr/>
        </p:nvPicPr>
        <p:blipFill>
          <a:blip r:embed="rId3"/>
          <a:stretch>
            <a:fillRect/>
          </a:stretch>
        </p:blipFill>
        <p:spPr>
          <a:xfrm>
            <a:off x="3608901" y="1665747"/>
            <a:ext cx="3470275" cy="3417023"/>
          </a:xfrm>
          <a:prstGeom prst="rect">
            <a:avLst/>
          </a:prstGeom>
        </p:spPr>
      </p:pic>
      <p:sp>
        <p:nvSpPr>
          <p:cNvPr id="15" name="Rectangle 14">
            <a:extLst>
              <a:ext uri="{FF2B5EF4-FFF2-40B4-BE49-F238E27FC236}">
                <a16:creationId xmlns:a16="http://schemas.microsoft.com/office/drawing/2014/main" id="{A205B28D-00B4-ED4F-AEC4-551C13E9E4E6}"/>
              </a:ext>
            </a:extLst>
          </p:cNvPr>
          <p:cNvSpPr/>
          <p:nvPr/>
        </p:nvSpPr>
        <p:spPr>
          <a:xfrm>
            <a:off x="7069125" y="6394874"/>
            <a:ext cx="794824" cy="1806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hevron 16">
            <a:extLst>
              <a:ext uri="{FF2B5EF4-FFF2-40B4-BE49-F238E27FC236}">
                <a16:creationId xmlns:a16="http://schemas.microsoft.com/office/drawing/2014/main" id="{322AA06B-4D14-B843-892B-7D67D5DFD020}"/>
              </a:ext>
            </a:extLst>
          </p:cNvPr>
          <p:cNvSpPr/>
          <p:nvPr/>
        </p:nvSpPr>
        <p:spPr>
          <a:xfrm rot="10800000">
            <a:off x="10218434" y="783930"/>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6BA71940-6B86-D046-92F5-034261161AE3}"/>
              </a:ext>
            </a:extLst>
          </p:cNvPr>
          <p:cNvSpPr txBox="1"/>
          <p:nvPr/>
        </p:nvSpPr>
        <p:spPr>
          <a:xfrm>
            <a:off x="6625141" y="676139"/>
            <a:ext cx="3486362" cy="382037"/>
          </a:xfrm>
          <a:prstGeom prst="rect">
            <a:avLst/>
          </a:prstGeom>
          <a:noFill/>
        </p:spPr>
        <p:txBody>
          <a:bodyPr wrap="square" lIns="104022" tIns="52011" rIns="104022" bIns="52011" rtlCol="0">
            <a:spAutoFit/>
          </a:bodyPr>
          <a:lstStyle/>
          <a:p>
            <a:pPr algn="r"/>
            <a:r>
              <a:rPr lang="en-US" sz="1800" b="1" dirty="0">
                <a:solidFill>
                  <a:srgbClr val="3348D5"/>
                </a:solidFill>
                <a:cs typeface="Verdana"/>
              </a:rPr>
              <a:t>Results with 2017 data included!</a:t>
            </a:r>
          </a:p>
        </p:txBody>
      </p:sp>
      <p:sp>
        <p:nvSpPr>
          <p:cNvPr id="19" name="TextBox 18">
            <a:extLst>
              <a:ext uri="{FF2B5EF4-FFF2-40B4-BE49-F238E27FC236}">
                <a16:creationId xmlns:a16="http://schemas.microsoft.com/office/drawing/2014/main" id="{CBCB3336-ADEA-374A-93A1-35E316BA27DC}"/>
              </a:ext>
            </a:extLst>
          </p:cNvPr>
          <p:cNvSpPr txBox="1"/>
          <p:nvPr/>
        </p:nvSpPr>
        <p:spPr>
          <a:xfrm>
            <a:off x="13214" y="3130876"/>
            <a:ext cx="3560277" cy="861720"/>
          </a:xfrm>
          <a:prstGeom prst="rect">
            <a:avLst/>
          </a:prstGeom>
          <a:noFill/>
        </p:spPr>
        <p:txBody>
          <a:bodyPr wrap="square" lIns="104022" tIns="52011" rIns="104022" bIns="52011" rtlCol="0">
            <a:spAutoFit/>
          </a:bodyPr>
          <a:lstStyle/>
          <a:p>
            <a:pPr algn="ctr">
              <a:lnSpc>
                <a:spcPct val="110000"/>
              </a:lnSpc>
            </a:pPr>
            <a:r>
              <a:rPr lang="en-US" sz="1600" b="1" dirty="0">
                <a:solidFill>
                  <a:srgbClr val="FF0000"/>
                </a:solidFill>
                <a:latin typeface="Verdana"/>
                <a:cs typeface="Verdana"/>
              </a:rPr>
              <a:t>First time that the </a:t>
            </a:r>
            <a:r>
              <a:rPr lang="en-US" sz="1600" b="1" i="1" dirty="0">
                <a:solidFill>
                  <a:srgbClr val="FF0000"/>
                </a:solidFill>
                <a:latin typeface="Verdana"/>
                <a:cs typeface="Verdana"/>
              </a:rPr>
              <a:t>J=1,2 </a:t>
            </a:r>
          </a:p>
          <a:p>
            <a:pPr algn="ctr">
              <a:lnSpc>
                <a:spcPct val="110000"/>
              </a:lnSpc>
            </a:pPr>
            <a:r>
              <a:rPr lang="en-US" sz="1600" b="1" dirty="0">
                <a:solidFill>
                  <a:srgbClr val="FF0000"/>
                </a:solidFill>
                <a:latin typeface="Verdana"/>
                <a:cs typeface="Verdana"/>
              </a:rPr>
              <a:t>states are well resolved </a:t>
            </a:r>
          </a:p>
          <a:p>
            <a:pPr algn="ctr">
              <a:lnSpc>
                <a:spcPct val="110000"/>
              </a:lnSpc>
            </a:pPr>
            <a:r>
              <a:rPr lang="en-US" sz="1400" b="1" dirty="0">
                <a:latin typeface="Verdana"/>
                <a:cs typeface="Verdana"/>
              </a:rPr>
              <a:t>(</a:t>
            </a:r>
            <a:r>
              <a:rPr lang="en-US" sz="1400" b="1" i="1" dirty="0">
                <a:latin typeface="Verdana"/>
                <a:cs typeface="Verdana"/>
              </a:rPr>
              <a:t>J=0: </a:t>
            </a:r>
            <a:r>
              <a:rPr lang="en-US" sz="1400" dirty="0">
                <a:latin typeface="Verdana"/>
                <a:cs typeface="Verdana"/>
              </a:rPr>
              <a:t>negligible radiative decay BF</a:t>
            </a:r>
            <a:r>
              <a:rPr lang="en-US" sz="1400" b="1" dirty="0">
                <a:latin typeface="Verdana"/>
                <a:cs typeface="Verdana"/>
              </a:rPr>
              <a:t> )</a:t>
            </a:r>
          </a:p>
        </p:txBody>
      </p:sp>
      <p:cxnSp>
        <p:nvCxnSpPr>
          <p:cNvPr id="4" name="Straight Connector 3">
            <a:extLst>
              <a:ext uri="{FF2B5EF4-FFF2-40B4-BE49-F238E27FC236}">
                <a16:creationId xmlns:a16="http://schemas.microsoft.com/office/drawing/2014/main" id="{0B2DD66E-E16E-C047-A57B-D5B767525023}"/>
              </a:ext>
            </a:extLst>
          </p:cNvPr>
          <p:cNvCxnSpPr>
            <a:cxnSpLocks/>
          </p:cNvCxnSpPr>
          <p:nvPr/>
        </p:nvCxnSpPr>
        <p:spPr>
          <a:xfrm>
            <a:off x="3544420" y="767082"/>
            <a:ext cx="0" cy="4011178"/>
          </a:xfrm>
          <a:prstGeom prst="line">
            <a:avLst/>
          </a:prstGeom>
          <a:ln w="38100">
            <a:solidFill>
              <a:srgbClr val="520AF8"/>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69D3A5D-3DC2-FB49-85FF-D1DF1CCF0D51}"/>
              </a:ext>
            </a:extLst>
          </p:cNvPr>
          <p:cNvSpPr txBox="1"/>
          <p:nvPr/>
        </p:nvSpPr>
        <p:spPr>
          <a:xfrm>
            <a:off x="3590427" y="1211435"/>
            <a:ext cx="3507221" cy="382037"/>
          </a:xfrm>
          <a:prstGeom prst="rect">
            <a:avLst/>
          </a:prstGeom>
          <a:noFill/>
        </p:spPr>
        <p:txBody>
          <a:bodyPr wrap="square" lIns="104022" tIns="52011" rIns="104022" bIns="52011" rtlCol="0">
            <a:spAutoFit/>
          </a:bodyPr>
          <a:lstStyle/>
          <a:p>
            <a:r>
              <a:rPr lang="en-US" sz="1800" b="1" dirty="0">
                <a:cs typeface="Verdana"/>
              </a:rPr>
              <a:t>Gauge coupling strength (LIMITS)</a:t>
            </a:r>
          </a:p>
        </p:txBody>
      </p:sp>
      <p:sp>
        <p:nvSpPr>
          <p:cNvPr id="21" name="TextBox 20">
            <a:extLst>
              <a:ext uri="{FF2B5EF4-FFF2-40B4-BE49-F238E27FC236}">
                <a16:creationId xmlns:a16="http://schemas.microsoft.com/office/drawing/2014/main" id="{E1782D9A-3E8F-6C4F-BD16-3E4AE432E824}"/>
              </a:ext>
            </a:extLst>
          </p:cNvPr>
          <p:cNvSpPr txBox="1"/>
          <p:nvPr/>
        </p:nvSpPr>
        <p:spPr>
          <a:xfrm>
            <a:off x="676601" y="4155646"/>
            <a:ext cx="2042308" cy="382037"/>
          </a:xfrm>
          <a:prstGeom prst="rect">
            <a:avLst/>
          </a:prstGeom>
          <a:noFill/>
        </p:spPr>
        <p:txBody>
          <a:bodyPr wrap="square" lIns="104022" tIns="52011" rIns="104022" bIns="52011" rtlCol="0">
            <a:spAutoFit/>
          </a:bodyPr>
          <a:lstStyle/>
          <a:p>
            <a:pPr algn="ctr"/>
            <a:r>
              <a:rPr lang="en-US" sz="1800" b="1" dirty="0">
                <a:cs typeface="Verdana"/>
              </a:rPr>
              <a:t>[submitted to PRL]</a:t>
            </a:r>
          </a:p>
        </p:txBody>
      </p:sp>
      <p:sp>
        <p:nvSpPr>
          <p:cNvPr id="7" name="TextBox 6">
            <a:extLst>
              <a:ext uri="{FF2B5EF4-FFF2-40B4-BE49-F238E27FC236}">
                <a16:creationId xmlns:a16="http://schemas.microsoft.com/office/drawing/2014/main" id="{FE53F07B-96D4-234F-8F0E-E525BBAC3608}"/>
              </a:ext>
            </a:extLst>
          </p:cNvPr>
          <p:cNvSpPr txBox="1"/>
          <p:nvPr/>
        </p:nvSpPr>
        <p:spPr>
          <a:xfrm>
            <a:off x="2071994" y="706927"/>
            <a:ext cx="1351850" cy="382037"/>
          </a:xfrm>
          <a:prstGeom prst="rect">
            <a:avLst/>
          </a:prstGeom>
          <a:noFill/>
        </p:spPr>
        <p:txBody>
          <a:bodyPr wrap="square" lIns="104022" tIns="52011" rIns="104022" bIns="52011" rtlCol="0">
            <a:spAutoFit/>
          </a:bodyPr>
          <a:lstStyle/>
          <a:p>
            <a:pPr algn="ctr"/>
            <a:r>
              <a:rPr lang="en-US" sz="1800" b="1" dirty="0">
                <a:highlight>
                  <a:srgbClr val="FFFF00"/>
                </a:highlight>
                <a:cs typeface="Verdana"/>
              </a:rPr>
              <a:t>BPH-17-008</a:t>
            </a:r>
          </a:p>
        </p:txBody>
      </p:sp>
      <p:sp>
        <p:nvSpPr>
          <p:cNvPr id="10" name="TextBox 9">
            <a:extLst>
              <a:ext uri="{FF2B5EF4-FFF2-40B4-BE49-F238E27FC236}">
                <a16:creationId xmlns:a16="http://schemas.microsoft.com/office/drawing/2014/main" id="{B6353E48-F588-7E45-BB8D-8CF8A81FF962}"/>
              </a:ext>
            </a:extLst>
          </p:cNvPr>
          <p:cNvSpPr txBox="1"/>
          <p:nvPr/>
        </p:nvSpPr>
        <p:spPr>
          <a:xfrm>
            <a:off x="4104615" y="1998668"/>
            <a:ext cx="1320314" cy="382037"/>
          </a:xfrm>
          <a:prstGeom prst="rect">
            <a:avLst/>
          </a:prstGeom>
          <a:solidFill>
            <a:srgbClr val="FFFF00"/>
          </a:solidFill>
        </p:spPr>
        <p:txBody>
          <a:bodyPr wrap="square" lIns="104022" tIns="52011" rIns="104022" bIns="52011" rtlCol="0">
            <a:spAutoFit/>
          </a:bodyPr>
          <a:lstStyle/>
          <a:p>
            <a:r>
              <a:rPr lang="en-US" sz="1800" b="1" dirty="0">
                <a:highlight>
                  <a:srgbClr val="FFFF00"/>
                </a:highlight>
                <a:cs typeface="Verdana"/>
              </a:rPr>
              <a:t>EXO-18-008</a:t>
            </a:r>
          </a:p>
        </p:txBody>
      </p:sp>
      <p:sp>
        <p:nvSpPr>
          <p:cNvPr id="24" name="TextBox 23">
            <a:extLst>
              <a:ext uri="{FF2B5EF4-FFF2-40B4-BE49-F238E27FC236}">
                <a16:creationId xmlns:a16="http://schemas.microsoft.com/office/drawing/2014/main" id="{90B213CF-D50D-8A4D-8C18-DC40483A091D}"/>
              </a:ext>
            </a:extLst>
          </p:cNvPr>
          <p:cNvSpPr txBox="1"/>
          <p:nvPr/>
        </p:nvSpPr>
        <p:spPr>
          <a:xfrm>
            <a:off x="270905" y="6807615"/>
            <a:ext cx="6675991" cy="350746"/>
          </a:xfrm>
          <a:prstGeom prst="rect">
            <a:avLst/>
          </a:prstGeom>
          <a:noFill/>
        </p:spPr>
        <p:txBody>
          <a:bodyPr wrap="square" lIns="104022" tIns="52011" rIns="104022" bIns="52011" rtlCol="0">
            <a:spAutoFit/>
          </a:bodyPr>
          <a:lstStyle/>
          <a:p>
            <a:pPr>
              <a:lnSpc>
                <a:spcPct val="110000"/>
              </a:lnSpc>
            </a:pPr>
            <a:r>
              <a:rPr lang="en-US" sz="1600" b="1" dirty="0">
                <a:solidFill>
                  <a:srgbClr val="FF0000"/>
                </a:solidFill>
                <a:latin typeface="Verdana"/>
                <a:cs typeface="Verdana"/>
              </a:rPr>
              <a:t>First dedicated limits on this SM model extension @ LHC</a:t>
            </a:r>
            <a:endParaRPr lang="en-US" sz="1400" b="1" dirty="0">
              <a:latin typeface="Verdana"/>
              <a:cs typeface="Verdana"/>
            </a:endParaRPr>
          </a:p>
        </p:txBody>
      </p:sp>
      <p:sp>
        <p:nvSpPr>
          <p:cNvPr id="25" name="TextBox 24">
            <a:extLst>
              <a:ext uri="{FF2B5EF4-FFF2-40B4-BE49-F238E27FC236}">
                <a16:creationId xmlns:a16="http://schemas.microsoft.com/office/drawing/2014/main" id="{35744DC2-A345-E245-8E42-5730CAEC0F49}"/>
              </a:ext>
            </a:extLst>
          </p:cNvPr>
          <p:cNvSpPr txBox="1"/>
          <p:nvPr/>
        </p:nvSpPr>
        <p:spPr>
          <a:xfrm>
            <a:off x="1207898" y="5111181"/>
            <a:ext cx="6052871" cy="1354162"/>
          </a:xfrm>
          <a:prstGeom prst="rect">
            <a:avLst/>
          </a:prstGeom>
          <a:noFill/>
        </p:spPr>
        <p:txBody>
          <a:bodyPr wrap="square" lIns="104022" tIns="52011" rIns="104022" bIns="52011" rtlCol="0">
            <a:spAutoFit/>
          </a:bodyPr>
          <a:lstStyle/>
          <a:p>
            <a:pPr>
              <a:lnSpc>
                <a:spcPct val="150000"/>
              </a:lnSpc>
            </a:pPr>
            <a:r>
              <a:rPr lang="en-US" sz="1400" b="1" dirty="0">
                <a:latin typeface="Verdana"/>
                <a:cs typeface="Verdana"/>
              </a:rPr>
              <a:t>Search for a narrow Z’ gauge boson</a:t>
            </a:r>
            <a:r>
              <a:rPr lang="en-US" sz="1400" dirty="0">
                <a:latin typeface="Verdana"/>
                <a:cs typeface="Verdana"/>
              </a:rPr>
              <a:t> in</a:t>
            </a:r>
          </a:p>
          <a:p>
            <a:pPr>
              <a:lnSpc>
                <a:spcPct val="150000"/>
              </a:lnSpc>
            </a:pPr>
            <a:r>
              <a:rPr lang="en-US" sz="1400" dirty="0">
                <a:latin typeface="Verdana"/>
                <a:cs typeface="Verdana"/>
              </a:rPr>
              <a:t>resulting from </a:t>
            </a:r>
            <a:r>
              <a:rPr lang="en-US" sz="1400" b="1" dirty="0" err="1">
                <a:latin typeface="Verdana"/>
                <a:cs typeface="Verdana"/>
              </a:rPr>
              <a:t>L</a:t>
            </a:r>
            <a:r>
              <a:rPr lang="en-US" sz="1400" b="1" dirty="0" err="1">
                <a:latin typeface="Symbol" pitchFamily="2" charset="2"/>
                <a:cs typeface="Verdana"/>
              </a:rPr>
              <a:t>m</a:t>
            </a:r>
            <a:r>
              <a:rPr lang="en-US" sz="1400" b="1" dirty="0">
                <a:latin typeface="Verdana"/>
                <a:cs typeface="Verdana"/>
              </a:rPr>
              <a:t>-L</a:t>
            </a:r>
            <a:r>
              <a:rPr lang="en-US" sz="1400" b="1" dirty="0">
                <a:latin typeface="Symbol" pitchFamily="2" charset="2"/>
                <a:cs typeface="Verdana"/>
              </a:rPr>
              <a:t>t</a:t>
            </a:r>
            <a:r>
              <a:rPr lang="en-US" sz="1400" b="1" dirty="0">
                <a:latin typeface="Verdana"/>
                <a:cs typeface="Verdana"/>
              </a:rPr>
              <a:t> U(1)’ gauge symmetry </a:t>
            </a:r>
            <a:r>
              <a:rPr lang="en-US" sz="1400" dirty="0">
                <a:latin typeface="Verdana"/>
                <a:cs typeface="Verdana"/>
              </a:rPr>
              <a:t>that could explain 1) lack of </a:t>
            </a:r>
            <a:r>
              <a:rPr lang="en-US" sz="1400" b="1" dirty="0">
                <a:latin typeface="Verdana"/>
                <a:cs typeface="Verdana"/>
              </a:rPr>
              <a:t>DM</a:t>
            </a:r>
            <a:r>
              <a:rPr lang="en-US" sz="1400" dirty="0">
                <a:latin typeface="Verdana"/>
                <a:cs typeface="Verdana"/>
              </a:rPr>
              <a:t> signals in direct detection, </a:t>
            </a:r>
          </a:p>
          <a:p>
            <a:pPr>
              <a:lnSpc>
                <a:spcPct val="150000"/>
              </a:lnSpc>
            </a:pPr>
            <a:r>
              <a:rPr lang="en-US" sz="1400" dirty="0">
                <a:latin typeface="Verdana"/>
                <a:cs typeface="Verdana"/>
              </a:rPr>
              <a:t>2) eventual </a:t>
            </a:r>
            <a:r>
              <a:rPr lang="en-US" sz="1400" b="1" dirty="0">
                <a:latin typeface="Verdana"/>
                <a:cs typeface="Verdana"/>
              </a:rPr>
              <a:t>LFV </a:t>
            </a:r>
            <a:r>
              <a:rPr lang="en-US" sz="1400" dirty="0">
                <a:latin typeface="Verdana"/>
                <a:cs typeface="Verdana"/>
              </a:rPr>
              <a:t>in B decays (anomalies by </a:t>
            </a:r>
            <a:r>
              <a:rPr lang="en-US" sz="1400" dirty="0" err="1">
                <a:latin typeface="Verdana"/>
                <a:cs typeface="Verdana"/>
              </a:rPr>
              <a:t>LHCb</a:t>
            </a:r>
            <a:r>
              <a:rPr lang="en-US" sz="1400" dirty="0">
                <a:latin typeface="Verdana"/>
                <a:cs typeface="Verdana"/>
              </a:rPr>
              <a:t>), </a:t>
            </a:r>
            <a:endParaRPr lang="en-US" sz="1400" b="1" dirty="0">
              <a:latin typeface="Verdana"/>
              <a:cs typeface="Verdana"/>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4378E86-AD6E-8840-A683-D6E1BEDBA740}"/>
                  </a:ext>
                </a:extLst>
              </p:cNvPr>
              <p:cNvSpPr txBox="1"/>
              <p:nvPr/>
            </p:nvSpPr>
            <p:spPr>
              <a:xfrm>
                <a:off x="5156532" y="5181508"/>
                <a:ext cx="18070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𝑍</m:t>
                      </m:r>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𝑍</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𝜇𝜇</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𝜇𝜇𝜇𝜇</m:t>
                      </m:r>
                    </m:oMath>
                  </m:oMathPara>
                </a14:m>
                <a:endParaRPr lang="en-US" sz="1800" dirty="0"/>
              </a:p>
            </p:txBody>
          </p:sp>
        </mc:Choice>
        <mc:Fallback xmlns="">
          <p:sp>
            <p:nvSpPr>
              <p:cNvPr id="26" name="TextBox 25">
                <a:extLst>
                  <a:ext uri="{FF2B5EF4-FFF2-40B4-BE49-F238E27FC236}">
                    <a16:creationId xmlns:a16="http://schemas.microsoft.com/office/drawing/2014/main" id="{44378E86-AD6E-8840-A683-D6E1BEDBA740}"/>
                  </a:ext>
                </a:extLst>
              </p:cNvPr>
              <p:cNvSpPr txBox="1">
                <a:spLocks noRot="1" noChangeAspect="1" noMove="1" noResize="1" noEditPoints="1" noAdjustHandles="1" noChangeArrowheads="1" noChangeShapeType="1" noTextEdit="1"/>
              </p:cNvSpPr>
              <p:nvPr/>
            </p:nvSpPr>
            <p:spPr>
              <a:xfrm>
                <a:off x="5156532" y="5181508"/>
                <a:ext cx="1807033" cy="276999"/>
              </a:xfrm>
              <a:prstGeom prst="rect">
                <a:avLst/>
              </a:prstGeom>
              <a:blipFill>
                <a:blip r:embed="rId4"/>
                <a:stretch>
                  <a:fillRect l="-2098" t="-9091" r="-2098" b="-36364"/>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3987B02C-B956-CA46-A353-BD43520E651A}"/>
              </a:ext>
            </a:extLst>
          </p:cNvPr>
          <p:cNvCxnSpPr>
            <a:cxnSpLocks/>
          </p:cNvCxnSpPr>
          <p:nvPr/>
        </p:nvCxnSpPr>
        <p:spPr>
          <a:xfrm>
            <a:off x="241300" y="4767374"/>
            <a:ext cx="3321305" cy="0"/>
          </a:xfrm>
          <a:prstGeom prst="line">
            <a:avLst/>
          </a:prstGeom>
          <a:ln w="38100">
            <a:solidFill>
              <a:srgbClr val="520AF8"/>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AABE07B1-3111-C647-85E3-75F059102AE9}"/>
              </a:ext>
            </a:extLst>
          </p:cNvPr>
          <p:cNvSpPr txBox="1"/>
          <p:nvPr/>
        </p:nvSpPr>
        <p:spPr>
          <a:xfrm>
            <a:off x="1195115" y="6331909"/>
            <a:ext cx="5745190" cy="466355"/>
          </a:xfrm>
          <a:prstGeom prst="rect">
            <a:avLst/>
          </a:prstGeom>
          <a:noFill/>
        </p:spPr>
        <p:txBody>
          <a:bodyPr wrap="square" lIns="104022" tIns="52011" rIns="104022" bIns="52011" rtlCol="0">
            <a:spAutoFit/>
          </a:bodyPr>
          <a:lstStyle/>
          <a:p>
            <a:pPr>
              <a:lnSpc>
                <a:spcPct val="150000"/>
              </a:lnSpc>
            </a:pPr>
            <a:r>
              <a:rPr lang="en-US" sz="1400" dirty="0">
                <a:latin typeface="Verdana"/>
                <a:cs typeface="Verdana"/>
              </a:rPr>
              <a:t>3) tension in anomalous </a:t>
            </a:r>
            <a:r>
              <a:rPr lang="en-US" sz="1800" b="1" i="1" dirty="0">
                <a:latin typeface="Symbol" pitchFamily="2" charset="2"/>
                <a:cs typeface="Verdana"/>
              </a:rPr>
              <a:t>m</a:t>
            </a:r>
            <a:r>
              <a:rPr lang="en-US" sz="1400" dirty="0">
                <a:latin typeface="Verdana"/>
                <a:cs typeface="Verdana"/>
              </a:rPr>
              <a:t> magnetic moments measurements</a:t>
            </a:r>
            <a:endParaRPr lang="en-US" sz="1400" b="1" dirty="0">
              <a:latin typeface="Verdana"/>
              <a:cs typeface="Verdana"/>
            </a:endParaRPr>
          </a:p>
        </p:txBody>
      </p:sp>
      <p:pic>
        <p:nvPicPr>
          <p:cNvPr id="33" name="Picture 32">
            <a:extLst>
              <a:ext uri="{FF2B5EF4-FFF2-40B4-BE49-F238E27FC236}">
                <a16:creationId xmlns:a16="http://schemas.microsoft.com/office/drawing/2014/main" id="{A0EAB2D8-65F2-2D4F-B999-E6EBF0F6ED48}"/>
              </a:ext>
            </a:extLst>
          </p:cNvPr>
          <p:cNvPicPr>
            <a:picLocks noChangeAspect="1"/>
          </p:cNvPicPr>
          <p:nvPr/>
        </p:nvPicPr>
        <p:blipFill>
          <a:blip r:embed="rId5"/>
          <a:stretch>
            <a:fillRect/>
          </a:stretch>
        </p:blipFill>
        <p:spPr>
          <a:xfrm>
            <a:off x="19910" y="5046560"/>
            <a:ext cx="1251407" cy="1116695"/>
          </a:xfrm>
          <a:prstGeom prst="rect">
            <a:avLst/>
          </a:prstGeom>
        </p:spPr>
      </p:pic>
      <p:sp>
        <p:nvSpPr>
          <p:cNvPr id="39" name="Oval 38">
            <a:extLst>
              <a:ext uri="{FF2B5EF4-FFF2-40B4-BE49-F238E27FC236}">
                <a16:creationId xmlns:a16="http://schemas.microsoft.com/office/drawing/2014/main" id="{A34C7F34-7AA9-9840-9D33-8058CA1E1464}"/>
              </a:ext>
            </a:extLst>
          </p:cNvPr>
          <p:cNvSpPr/>
          <p:nvPr/>
        </p:nvSpPr>
        <p:spPr>
          <a:xfrm>
            <a:off x="3608901" y="1763486"/>
            <a:ext cx="320842" cy="413657"/>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338CD30C-6F68-3148-B40C-E452F897AD67}"/>
              </a:ext>
            </a:extLst>
          </p:cNvPr>
          <p:cNvCxnSpPr/>
          <p:nvPr/>
        </p:nvCxnSpPr>
        <p:spPr>
          <a:xfrm>
            <a:off x="3722914" y="1593472"/>
            <a:ext cx="2275115"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FBD6BC1-5BC3-A644-A5F5-09A9F052652E}"/>
              </a:ext>
            </a:extLst>
          </p:cNvPr>
          <p:cNvCxnSpPr>
            <a:cxnSpLocks/>
          </p:cNvCxnSpPr>
          <p:nvPr/>
        </p:nvCxnSpPr>
        <p:spPr>
          <a:xfrm flipH="1">
            <a:off x="3878505" y="1601257"/>
            <a:ext cx="233805" cy="230412"/>
          </a:xfrm>
          <a:prstGeom prst="line">
            <a:avLst/>
          </a:prstGeom>
          <a:ln>
            <a:solidFill>
              <a:srgbClr val="C0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EEA1984-1473-FF46-B1F6-005BB361EE4C}"/>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490388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Other Physics Highlights </a:t>
            </a:r>
            <a:r>
              <a:rPr lang="en-US" sz="2400" b="1" dirty="0"/>
              <a:t>(from LHCP 2018)</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7/47 </a:t>
            </a:r>
          </a:p>
        </p:txBody>
      </p:sp>
      <p:pic>
        <p:nvPicPr>
          <p:cNvPr id="3" name="Picture 2">
            <a:extLst>
              <a:ext uri="{FF2B5EF4-FFF2-40B4-BE49-F238E27FC236}">
                <a16:creationId xmlns:a16="http://schemas.microsoft.com/office/drawing/2014/main" id="{ECA70742-E6D0-7B46-8DC4-24A6FAEC9517}"/>
              </a:ext>
            </a:extLst>
          </p:cNvPr>
          <p:cNvPicPr>
            <a:picLocks noChangeAspect="1"/>
          </p:cNvPicPr>
          <p:nvPr/>
        </p:nvPicPr>
        <p:blipFill>
          <a:blip r:embed="rId2"/>
          <a:stretch>
            <a:fillRect/>
          </a:stretch>
        </p:blipFill>
        <p:spPr>
          <a:xfrm>
            <a:off x="241300" y="642022"/>
            <a:ext cx="3144847" cy="2316547"/>
          </a:xfrm>
          <a:prstGeom prst="rect">
            <a:avLst/>
          </a:prstGeom>
        </p:spPr>
      </p:pic>
      <p:pic>
        <p:nvPicPr>
          <p:cNvPr id="5" name="Picture 4">
            <a:extLst>
              <a:ext uri="{FF2B5EF4-FFF2-40B4-BE49-F238E27FC236}">
                <a16:creationId xmlns:a16="http://schemas.microsoft.com/office/drawing/2014/main" id="{69CA649B-A06D-6844-A73A-DEF5F530FA85}"/>
              </a:ext>
            </a:extLst>
          </p:cNvPr>
          <p:cNvPicPr>
            <a:picLocks noChangeAspect="1"/>
          </p:cNvPicPr>
          <p:nvPr/>
        </p:nvPicPr>
        <p:blipFill>
          <a:blip r:embed="rId3"/>
          <a:stretch>
            <a:fillRect/>
          </a:stretch>
        </p:blipFill>
        <p:spPr>
          <a:xfrm>
            <a:off x="3608901" y="1665747"/>
            <a:ext cx="3470275" cy="3417023"/>
          </a:xfrm>
          <a:prstGeom prst="rect">
            <a:avLst/>
          </a:prstGeom>
        </p:spPr>
      </p:pic>
      <p:pic>
        <p:nvPicPr>
          <p:cNvPr id="14" name="Picture 13">
            <a:extLst>
              <a:ext uri="{FF2B5EF4-FFF2-40B4-BE49-F238E27FC236}">
                <a16:creationId xmlns:a16="http://schemas.microsoft.com/office/drawing/2014/main" id="{506DCB7D-2B2A-8843-87AC-C536B74C4E03}"/>
              </a:ext>
            </a:extLst>
          </p:cNvPr>
          <p:cNvPicPr>
            <a:picLocks noChangeAspect="1"/>
          </p:cNvPicPr>
          <p:nvPr/>
        </p:nvPicPr>
        <p:blipFill>
          <a:blip r:embed="rId4"/>
          <a:stretch>
            <a:fillRect/>
          </a:stretch>
        </p:blipFill>
        <p:spPr>
          <a:xfrm>
            <a:off x="7296494" y="4092682"/>
            <a:ext cx="3265557" cy="2482850"/>
          </a:xfrm>
          <a:prstGeom prst="rect">
            <a:avLst/>
          </a:prstGeom>
        </p:spPr>
      </p:pic>
      <p:sp>
        <p:nvSpPr>
          <p:cNvPr id="15" name="Rectangle 14">
            <a:extLst>
              <a:ext uri="{FF2B5EF4-FFF2-40B4-BE49-F238E27FC236}">
                <a16:creationId xmlns:a16="http://schemas.microsoft.com/office/drawing/2014/main" id="{A205B28D-00B4-ED4F-AEC4-551C13E9E4E6}"/>
              </a:ext>
            </a:extLst>
          </p:cNvPr>
          <p:cNvSpPr/>
          <p:nvPr/>
        </p:nvSpPr>
        <p:spPr>
          <a:xfrm>
            <a:off x="7069125" y="6394874"/>
            <a:ext cx="794824" cy="1806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40E265-6F64-2E40-A970-2E2DA6048022}"/>
              </a:ext>
            </a:extLst>
          </p:cNvPr>
          <p:cNvSpPr txBox="1"/>
          <p:nvPr/>
        </p:nvSpPr>
        <p:spPr>
          <a:xfrm>
            <a:off x="9046435" y="5292154"/>
            <a:ext cx="1365672" cy="382037"/>
          </a:xfrm>
          <a:prstGeom prst="rect">
            <a:avLst/>
          </a:prstGeom>
          <a:solidFill>
            <a:srgbClr val="FFFF00"/>
          </a:solidFill>
        </p:spPr>
        <p:txBody>
          <a:bodyPr wrap="square" lIns="104022" tIns="52011" rIns="104022" bIns="52011" rtlCol="0">
            <a:spAutoFit/>
          </a:bodyPr>
          <a:lstStyle/>
          <a:p>
            <a:r>
              <a:rPr lang="en-US" sz="1800" b="1" dirty="0">
                <a:cs typeface="Verdana"/>
              </a:rPr>
              <a:t>HIG-18-001</a:t>
            </a:r>
          </a:p>
        </p:txBody>
      </p:sp>
      <p:sp>
        <p:nvSpPr>
          <p:cNvPr id="17" name="Chevron 16">
            <a:extLst>
              <a:ext uri="{FF2B5EF4-FFF2-40B4-BE49-F238E27FC236}">
                <a16:creationId xmlns:a16="http://schemas.microsoft.com/office/drawing/2014/main" id="{322AA06B-4D14-B843-892B-7D67D5DFD020}"/>
              </a:ext>
            </a:extLst>
          </p:cNvPr>
          <p:cNvSpPr/>
          <p:nvPr/>
        </p:nvSpPr>
        <p:spPr>
          <a:xfrm rot="10800000">
            <a:off x="10218434" y="783930"/>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6BA71940-6B86-D046-92F5-034261161AE3}"/>
              </a:ext>
            </a:extLst>
          </p:cNvPr>
          <p:cNvSpPr txBox="1"/>
          <p:nvPr/>
        </p:nvSpPr>
        <p:spPr>
          <a:xfrm>
            <a:off x="6625141" y="676139"/>
            <a:ext cx="3486362" cy="382037"/>
          </a:xfrm>
          <a:prstGeom prst="rect">
            <a:avLst/>
          </a:prstGeom>
          <a:noFill/>
        </p:spPr>
        <p:txBody>
          <a:bodyPr wrap="square" lIns="104022" tIns="52011" rIns="104022" bIns="52011" rtlCol="0">
            <a:spAutoFit/>
          </a:bodyPr>
          <a:lstStyle/>
          <a:p>
            <a:pPr algn="r"/>
            <a:r>
              <a:rPr lang="en-US" sz="1800" b="1" dirty="0">
                <a:solidFill>
                  <a:srgbClr val="3348D5"/>
                </a:solidFill>
                <a:cs typeface="Verdana"/>
              </a:rPr>
              <a:t>Results with 2017 data included!</a:t>
            </a:r>
          </a:p>
        </p:txBody>
      </p:sp>
      <p:sp>
        <p:nvSpPr>
          <p:cNvPr id="19" name="TextBox 18">
            <a:extLst>
              <a:ext uri="{FF2B5EF4-FFF2-40B4-BE49-F238E27FC236}">
                <a16:creationId xmlns:a16="http://schemas.microsoft.com/office/drawing/2014/main" id="{CBCB3336-ADEA-374A-93A1-35E316BA27DC}"/>
              </a:ext>
            </a:extLst>
          </p:cNvPr>
          <p:cNvSpPr txBox="1"/>
          <p:nvPr/>
        </p:nvSpPr>
        <p:spPr>
          <a:xfrm>
            <a:off x="13214" y="3130876"/>
            <a:ext cx="3560277" cy="861720"/>
          </a:xfrm>
          <a:prstGeom prst="rect">
            <a:avLst/>
          </a:prstGeom>
          <a:noFill/>
        </p:spPr>
        <p:txBody>
          <a:bodyPr wrap="square" lIns="104022" tIns="52011" rIns="104022" bIns="52011" rtlCol="0">
            <a:spAutoFit/>
          </a:bodyPr>
          <a:lstStyle/>
          <a:p>
            <a:pPr algn="ctr">
              <a:lnSpc>
                <a:spcPct val="110000"/>
              </a:lnSpc>
            </a:pPr>
            <a:r>
              <a:rPr lang="en-US" sz="1600" b="1" dirty="0">
                <a:solidFill>
                  <a:srgbClr val="FF0000"/>
                </a:solidFill>
                <a:latin typeface="Verdana"/>
                <a:cs typeface="Verdana"/>
              </a:rPr>
              <a:t>First time that the </a:t>
            </a:r>
            <a:r>
              <a:rPr lang="en-US" sz="1600" b="1" i="1" dirty="0">
                <a:solidFill>
                  <a:srgbClr val="FF0000"/>
                </a:solidFill>
                <a:latin typeface="Verdana"/>
                <a:cs typeface="Verdana"/>
              </a:rPr>
              <a:t>J=1,2 </a:t>
            </a:r>
          </a:p>
          <a:p>
            <a:pPr algn="ctr">
              <a:lnSpc>
                <a:spcPct val="110000"/>
              </a:lnSpc>
            </a:pPr>
            <a:r>
              <a:rPr lang="en-US" sz="1600" b="1" dirty="0">
                <a:solidFill>
                  <a:srgbClr val="FF0000"/>
                </a:solidFill>
                <a:latin typeface="Verdana"/>
                <a:cs typeface="Verdana"/>
              </a:rPr>
              <a:t>states are well resolved </a:t>
            </a:r>
          </a:p>
          <a:p>
            <a:pPr algn="ctr">
              <a:lnSpc>
                <a:spcPct val="110000"/>
              </a:lnSpc>
            </a:pPr>
            <a:r>
              <a:rPr lang="en-US" sz="1400" b="1" dirty="0">
                <a:latin typeface="Verdana"/>
                <a:cs typeface="Verdana"/>
              </a:rPr>
              <a:t>(</a:t>
            </a:r>
            <a:r>
              <a:rPr lang="en-US" sz="1400" b="1" i="1" dirty="0">
                <a:latin typeface="Verdana"/>
                <a:cs typeface="Verdana"/>
              </a:rPr>
              <a:t>J=0: </a:t>
            </a:r>
            <a:r>
              <a:rPr lang="en-US" sz="1400" dirty="0">
                <a:latin typeface="Verdana"/>
                <a:cs typeface="Verdana"/>
              </a:rPr>
              <a:t>negligible radiative decay BF</a:t>
            </a:r>
            <a:r>
              <a:rPr lang="en-US" sz="1400" b="1" dirty="0">
                <a:latin typeface="Verdana"/>
                <a:cs typeface="Verdana"/>
              </a:rPr>
              <a:t> )</a:t>
            </a:r>
          </a:p>
        </p:txBody>
      </p:sp>
      <p:cxnSp>
        <p:nvCxnSpPr>
          <p:cNvPr id="4" name="Straight Connector 3">
            <a:extLst>
              <a:ext uri="{FF2B5EF4-FFF2-40B4-BE49-F238E27FC236}">
                <a16:creationId xmlns:a16="http://schemas.microsoft.com/office/drawing/2014/main" id="{0B2DD66E-E16E-C047-A57B-D5B767525023}"/>
              </a:ext>
            </a:extLst>
          </p:cNvPr>
          <p:cNvCxnSpPr>
            <a:cxnSpLocks/>
          </p:cNvCxnSpPr>
          <p:nvPr/>
        </p:nvCxnSpPr>
        <p:spPr>
          <a:xfrm>
            <a:off x="3544420" y="767082"/>
            <a:ext cx="0" cy="4011178"/>
          </a:xfrm>
          <a:prstGeom prst="line">
            <a:avLst/>
          </a:prstGeom>
          <a:ln w="38100">
            <a:solidFill>
              <a:srgbClr val="520AF8"/>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69D3A5D-3DC2-FB49-85FF-D1DF1CCF0D51}"/>
              </a:ext>
            </a:extLst>
          </p:cNvPr>
          <p:cNvSpPr txBox="1"/>
          <p:nvPr/>
        </p:nvSpPr>
        <p:spPr>
          <a:xfrm>
            <a:off x="3590427" y="1211435"/>
            <a:ext cx="3507221" cy="382037"/>
          </a:xfrm>
          <a:prstGeom prst="rect">
            <a:avLst/>
          </a:prstGeom>
          <a:noFill/>
        </p:spPr>
        <p:txBody>
          <a:bodyPr wrap="square" lIns="104022" tIns="52011" rIns="104022" bIns="52011" rtlCol="0">
            <a:spAutoFit/>
          </a:bodyPr>
          <a:lstStyle/>
          <a:p>
            <a:r>
              <a:rPr lang="en-US" sz="1800" b="1" dirty="0">
                <a:cs typeface="Verdana"/>
              </a:rPr>
              <a:t>Gauge coupling strength (LIMITS)</a:t>
            </a:r>
          </a:p>
        </p:txBody>
      </p:sp>
      <p:sp>
        <p:nvSpPr>
          <p:cNvPr id="21" name="TextBox 20">
            <a:extLst>
              <a:ext uri="{FF2B5EF4-FFF2-40B4-BE49-F238E27FC236}">
                <a16:creationId xmlns:a16="http://schemas.microsoft.com/office/drawing/2014/main" id="{E1782D9A-3E8F-6C4F-BD16-3E4AE432E824}"/>
              </a:ext>
            </a:extLst>
          </p:cNvPr>
          <p:cNvSpPr txBox="1"/>
          <p:nvPr/>
        </p:nvSpPr>
        <p:spPr>
          <a:xfrm>
            <a:off x="676601" y="4155646"/>
            <a:ext cx="2042308" cy="382037"/>
          </a:xfrm>
          <a:prstGeom prst="rect">
            <a:avLst/>
          </a:prstGeom>
          <a:noFill/>
        </p:spPr>
        <p:txBody>
          <a:bodyPr wrap="square" lIns="104022" tIns="52011" rIns="104022" bIns="52011" rtlCol="0">
            <a:spAutoFit/>
          </a:bodyPr>
          <a:lstStyle/>
          <a:p>
            <a:pPr algn="ctr"/>
            <a:r>
              <a:rPr lang="en-US" sz="1800" b="1" dirty="0">
                <a:cs typeface="Verdana"/>
              </a:rPr>
              <a:t>[submitted to PRL]</a:t>
            </a:r>
          </a:p>
        </p:txBody>
      </p:sp>
      <p:sp>
        <p:nvSpPr>
          <p:cNvPr id="7" name="TextBox 6">
            <a:extLst>
              <a:ext uri="{FF2B5EF4-FFF2-40B4-BE49-F238E27FC236}">
                <a16:creationId xmlns:a16="http://schemas.microsoft.com/office/drawing/2014/main" id="{FE53F07B-96D4-234F-8F0E-E525BBAC3608}"/>
              </a:ext>
            </a:extLst>
          </p:cNvPr>
          <p:cNvSpPr txBox="1"/>
          <p:nvPr/>
        </p:nvSpPr>
        <p:spPr>
          <a:xfrm>
            <a:off x="2071994" y="706927"/>
            <a:ext cx="1351850" cy="382037"/>
          </a:xfrm>
          <a:prstGeom prst="rect">
            <a:avLst/>
          </a:prstGeom>
          <a:noFill/>
        </p:spPr>
        <p:txBody>
          <a:bodyPr wrap="square" lIns="104022" tIns="52011" rIns="104022" bIns="52011" rtlCol="0">
            <a:spAutoFit/>
          </a:bodyPr>
          <a:lstStyle/>
          <a:p>
            <a:pPr algn="ctr"/>
            <a:r>
              <a:rPr lang="en-US" sz="1800" b="1" dirty="0">
                <a:highlight>
                  <a:srgbClr val="FFFF00"/>
                </a:highlight>
                <a:cs typeface="Verdana"/>
              </a:rPr>
              <a:t>BPH-17-008</a:t>
            </a:r>
          </a:p>
        </p:txBody>
      </p:sp>
      <p:sp>
        <p:nvSpPr>
          <p:cNvPr id="10" name="TextBox 9">
            <a:extLst>
              <a:ext uri="{FF2B5EF4-FFF2-40B4-BE49-F238E27FC236}">
                <a16:creationId xmlns:a16="http://schemas.microsoft.com/office/drawing/2014/main" id="{B6353E48-F588-7E45-BB8D-8CF8A81FF962}"/>
              </a:ext>
            </a:extLst>
          </p:cNvPr>
          <p:cNvSpPr txBox="1"/>
          <p:nvPr/>
        </p:nvSpPr>
        <p:spPr>
          <a:xfrm>
            <a:off x="4104615" y="1998668"/>
            <a:ext cx="1320314" cy="382037"/>
          </a:xfrm>
          <a:prstGeom prst="rect">
            <a:avLst/>
          </a:prstGeom>
          <a:solidFill>
            <a:srgbClr val="FFFF00"/>
          </a:solidFill>
        </p:spPr>
        <p:txBody>
          <a:bodyPr wrap="square" lIns="104022" tIns="52011" rIns="104022" bIns="52011" rtlCol="0">
            <a:spAutoFit/>
          </a:bodyPr>
          <a:lstStyle/>
          <a:p>
            <a:r>
              <a:rPr lang="en-US" sz="1800" b="1" dirty="0">
                <a:highlight>
                  <a:srgbClr val="FFFF00"/>
                </a:highlight>
                <a:cs typeface="Verdana"/>
              </a:rPr>
              <a:t>EXO-18-008</a:t>
            </a:r>
          </a:p>
        </p:txBody>
      </p:sp>
      <p:cxnSp>
        <p:nvCxnSpPr>
          <p:cNvPr id="22" name="Straight Connector 21">
            <a:extLst>
              <a:ext uri="{FF2B5EF4-FFF2-40B4-BE49-F238E27FC236}">
                <a16:creationId xmlns:a16="http://schemas.microsoft.com/office/drawing/2014/main" id="{1498C150-52D9-924A-9AE4-C4F8BE379564}"/>
              </a:ext>
            </a:extLst>
          </p:cNvPr>
          <p:cNvCxnSpPr>
            <a:cxnSpLocks/>
          </p:cNvCxnSpPr>
          <p:nvPr/>
        </p:nvCxnSpPr>
        <p:spPr>
          <a:xfrm>
            <a:off x="7112669" y="1283718"/>
            <a:ext cx="24686" cy="5874643"/>
          </a:xfrm>
          <a:prstGeom prst="line">
            <a:avLst/>
          </a:prstGeom>
          <a:ln w="38100">
            <a:solidFill>
              <a:srgbClr val="520AF8"/>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0B213CF-D50D-8A4D-8C18-DC40483A091D}"/>
              </a:ext>
            </a:extLst>
          </p:cNvPr>
          <p:cNvSpPr txBox="1"/>
          <p:nvPr/>
        </p:nvSpPr>
        <p:spPr>
          <a:xfrm>
            <a:off x="270905" y="6807615"/>
            <a:ext cx="6675991" cy="350746"/>
          </a:xfrm>
          <a:prstGeom prst="rect">
            <a:avLst/>
          </a:prstGeom>
          <a:noFill/>
        </p:spPr>
        <p:txBody>
          <a:bodyPr wrap="square" lIns="104022" tIns="52011" rIns="104022" bIns="52011" rtlCol="0">
            <a:spAutoFit/>
          </a:bodyPr>
          <a:lstStyle/>
          <a:p>
            <a:pPr>
              <a:lnSpc>
                <a:spcPct val="110000"/>
              </a:lnSpc>
            </a:pPr>
            <a:r>
              <a:rPr lang="en-US" sz="1600" b="1" dirty="0">
                <a:solidFill>
                  <a:srgbClr val="FF0000"/>
                </a:solidFill>
                <a:latin typeface="Verdana"/>
                <a:cs typeface="Verdana"/>
              </a:rPr>
              <a:t>First dedicated limits on this SM model extension @ LHC</a:t>
            </a:r>
            <a:endParaRPr lang="en-US" sz="1400" b="1" dirty="0">
              <a:latin typeface="Verdana"/>
              <a:cs typeface="Verdana"/>
            </a:endParaRPr>
          </a:p>
        </p:txBody>
      </p:sp>
      <p:sp>
        <p:nvSpPr>
          <p:cNvPr id="25" name="TextBox 24">
            <a:extLst>
              <a:ext uri="{FF2B5EF4-FFF2-40B4-BE49-F238E27FC236}">
                <a16:creationId xmlns:a16="http://schemas.microsoft.com/office/drawing/2014/main" id="{35744DC2-A345-E245-8E42-5730CAEC0F49}"/>
              </a:ext>
            </a:extLst>
          </p:cNvPr>
          <p:cNvSpPr txBox="1"/>
          <p:nvPr/>
        </p:nvSpPr>
        <p:spPr>
          <a:xfrm>
            <a:off x="1207898" y="5111181"/>
            <a:ext cx="6004095" cy="1354162"/>
          </a:xfrm>
          <a:prstGeom prst="rect">
            <a:avLst/>
          </a:prstGeom>
          <a:noFill/>
        </p:spPr>
        <p:txBody>
          <a:bodyPr wrap="square" lIns="104022" tIns="52011" rIns="104022" bIns="52011" rtlCol="0">
            <a:spAutoFit/>
          </a:bodyPr>
          <a:lstStyle/>
          <a:p>
            <a:pPr>
              <a:lnSpc>
                <a:spcPct val="150000"/>
              </a:lnSpc>
            </a:pPr>
            <a:r>
              <a:rPr lang="en-US" sz="1400" b="1" dirty="0">
                <a:latin typeface="Verdana"/>
                <a:cs typeface="Verdana"/>
              </a:rPr>
              <a:t>Search for a narrow Z’ gauge boson</a:t>
            </a:r>
            <a:r>
              <a:rPr lang="en-US" sz="1400" dirty="0">
                <a:latin typeface="Verdana"/>
                <a:cs typeface="Verdana"/>
              </a:rPr>
              <a:t> in</a:t>
            </a:r>
          </a:p>
          <a:p>
            <a:pPr>
              <a:lnSpc>
                <a:spcPct val="150000"/>
              </a:lnSpc>
            </a:pPr>
            <a:r>
              <a:rPr lang="en-US" sz="1400" dirty="0">
                <a:latin typeface="Verdana"/>
                <a:cs typeface="Verdana"/>
              </a:rPr>
              <a:t>resulting from </a:t>
            </a:r>
            <a:r>
              <a:rPr lang="en-US" sz="1400" b="1" dirty="0" err="1">
                <a:latin typeface="Verdana"/>
                <a:cs typeface="Verdana"/>
              </a:rPr>
              <a:t>L</a:t>
            </a:r>
            <a:r>
              <a:rPr lang="en-US" sz="1400" b="1" dirty="0" err="1">
                <a:latin typeface="Symbol" pitchFamily="2" charset="2"/>
                <a:cs typeface="Verdana"/>
              </a:rPr>
              <a:t>m</a:t>
            </a:r>
            <a:r>
              <a:rPr lang="en-US" sz="1400" b="1" dirty="0">
                <a:latin typeface="Verdana"/>
                <a:cs typeface="Verdana"/>
              </a:rPr>
              <a:t>-L</a:t>
            </a:r>
            <a:r>
              <a:rPr lang="en-US" sz="1400" b="1" dirty="0">
                <a:latin typeface="Symbol" pitchFamily="2" charset="2"/>
                <a:cs typeface="Verdana"/>
              </a:rPr>
              <a:t>t</a:t>
            </a:r>
            <a:r>
              <a:rPr lang="en-US" sz="1400" b="1" dirty="0">
                <a:latin typeface="Verdana"/>
                <a:cs typeface="Verdana"/>
              </a:rPr>
              <a:t> U(1)’ gauge symmetry </a:t>
            </a:r>
            <a:r>
              <a:rPr lang="en-US" sz="1400" dirty="0">
                <a:latin typeface="Verdana"/>
                <a:cs typeface="Verdana"/>
              </a:rPr>
              <a:t>that could explain 1) lack of </a:t>
            </a:r>
            <a:r>
              <a:rPr lang="en-US" sz="1400" b="1" dirty="0">
                <a:latin typeface="Verdana"/>
                <a:cs typeface="Verdana"/>
              </a:rPr>
              <a:t>DM</a:t>
            </a:r>
            <a:r>
              <a:rPr lang="en-US" sz="1400" dirty="0">
                <a:latin typeface="Verdana"/>
                <a:cs typeface="Verdana"/>
              </a:rPr>
              <a:t> signals in direct detection, </a:t>
            </a:r>
          </a:p>
          <a:p>
            <a:pPr>
              <a:lnSpc>
                <a:spcPct val="150000"/>
              </a:lnSpc>
            </a:pPr>
            <a:r>
              <a:rPr lang="en-US" sz="1400" dirty="0">
                <a:latin typeface="Verdana"/>
                <a:cs typeface="Verdana"/>
              </a:rPr>
              <a:t>2) eventual </a:t>
            </a:r>
            <a:r>
              <a:rPr lang="en-US" sz="1400" b="1" dirty="0">
                <a:latin typeface="Verdana"/>
                <a:cs typeface="Verdana"/>
              </a:rPr>
              <a:t>LFV </a:t>
            </a:r>
            <a:r>
              <a:rPr lang="en-US" sz="1400" dirty="0">
                <a:latin typeface="Verdana"/>
                <a:cs typeface="Verdana"/>
              </a:rPr>
              <a:t>in B decays (anomalies by </a:t>
            </a:r>
            <a:r>
              <a:rPr lang="en-US" sz="1400" dirty="0" err="1">
                <a:latin typeface="Verdana"/>
                <a:cs typeface="Verdana"/>
              </a:rPr>
              <a:t>LHCb</a:t>
            </a:r>
            <a:r>
              <a:rPr lang="en-US" sz="1400" dirty="0">
                <a:latin typeface="Verdana"/>
                <a:cs typeface="Verdana"/>
              </a:rPr>
              <a:t>), </a:t>
            </a:r>
            <a:endParaRPr lang="en-US" sz="1400" b="1" dirty="0">
              <a:latin typeface="Verdana"/>
              <a:cs typeface="Verdana"/>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4378E86-AD6E-8840-A683-D6E1BEDBA740}"/>
                  </a:ext>
                </a:extLst>
              </p:cNvPr>
              <p:cNvSpPr txBox="1"/>
              <p:nvPr/>
            </p:nvSpPr>
            <p:spPr>
              <a:xfrm>
                <a:off x="5156532" y="5181508"/>
                <a:ext cx="18070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𝑍</m:t>
                      </m:r>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𝑍</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𝜇𝜇</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𝜇𝜇𝜇𝜇</m:t>
                      </m:r>
                    </m:oMath>
                  </m:oMathPara>
                </a14:m>
                <a:endParaRPr lang="en-US" sz="1800" dirty="0"/>
              </a:p>
            </p:txBody>
          </p:sp>
        </mc:Choice>
        <mc:Fallback xmlns="">
          <p:sp>
            <p:nvSpPr>
              <p:cNvPr id="26" name="TextBox 25">
                <a:extLst>
                  <a:ext uri="{FF2B5EF4-FFF2-40B4-BE49-F238E27FC236}">
                    <a16:creationId xmlns:a16="http://schemas.microsoft.com/office/drawing/2014/main" id="{44378E86-AD6E-8840-A683-D6E1BEDBA740}"/>
                  </a:ext>
                </a:extLst>
              </p:cNvPr>
              <p:cNvSpPr txBox="1">
                <a:spLocks noRot="1" noChangeAspect="1" noMove="1" noResize="1" noEditPoints="1" noAdjustHandles="1" noChangeArrowheads="1" noChangeShapeType="1" noTextEdit="1"/>
              </p:cNvSpPr>
              <p:nvPr/>
            </p:nvSpPr>
            <p:spPr>
              <a:xfrm>
                <a:off x="5156532" y="5181508"/>
                <a:ext cx="1807033" cy="276999"/>
              </a:xfrm>
              <a:prstGeom prst="rect">
                <a:avLst/>
              </a:prstGeom>
              <a:blipFill>
                <a:blip r:embed="rId5"/>
                <a:stretch>
                  <a:fillRect l="-2098" t="-9091" r="-2098" b="-36364"/>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3987B02C-B956-CA46-A353-BD43520E651A}"/>
              </a:ext>
            </a:extLst>
          </p:cNvPr>
          <p:cNvCxnSpPr>
            <a:cxnSpLocks/>
          </p:cNvCxnSpPr>
          <p:nvPr/>
        </p:nvCxnSpPr>
        <p:spPr>
          <a:xfrm>
            <a:off x="241300" y="4767374"/>
            <a:ext cx="3321305" cy="0"/>
          </a:xfrm>
          <a:prstGeom prst="line">
            <a:avLst/>
          </a:prstGeom>
          <a:ln w="38100">
            <a:solidFill>
              <a:srgbClr val="520AF8"/>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AABE07B1-3111-C647-85E3-75F059102AE9}"/>
              </a:ext>
            </a:extLst>
          </p:cNvPr>
          <p:cNvSpPr txBox="1"/>
          <p:nvPr/>
        </p:nvSpPr>
        <p:spPr>
          <a:xfrm>
            <a:off x="1195115" y="6331909"/>
            <a:ext cx="5745190" cy="466355"/>
          </a:xfrm>
          <a:prstGeom prst="rect">
            <a:avLst/>
          </a:prstGeom>
          <a:noFill/>
        </p:spPr>
        <p:txBody>
          <a:bodyPr wrap="square" lIns="104022" tIns="52011" rIns="104022" bIns="52011" rtlCol="0">
            <a:spAutoFit/>
          </a:bodyPr>
          <a:lstStyle/>
          <a:p>
            <a:pPr>
              <a:lnSpc>
                <a:spcPct val="150000"/>
              </a:lnSpc>
            </a:pPr>
            <a:r>
              <a:rPr lang="en-US" sz="1400" dirty="0">
                <a:latin typeface="Verdana"/>
                <a:cs typeface="Verdana"/>
              </a:rPr>
              <a:t>3) tension in anomalous </a:t>
            </a:r>
            <a:r>
              <a:rPr lang="en-US" sz="1800" b="1" i="1" dirty="0">
                <a:latin typeface="Symbol" pitchFamily="2" charset="2"/>
                <a:cs typeface="Verdana"/>
              </a:rPr>
              <a:t>m</a:t>
            </a:r>
            <a:r>
              <a:rPr lang="en-US" sz="1400" dirty="0">
                <a:latin typeface="Verdana"/>
                <a:cs typeface="Verdana"/>
              </a:rPr>
              <a:t> magnetic moments measurements</a:t>
            </a:r>
            <a:endParaRPr lang="en-US" sz="1400" b="1" dirty="0">
              <a:latin typeface="Verdana"/>
              <a:cs typeface="Verdana"/>
            </a:endParaRPr>
          </a:p>
        </p:txBody>
      </p:sp>
      <p:pic>
        <p:nvPicPr>
          <p:cNvPr id="33" name="Picture 32">
            <a:extLst>
              <a:ext uri="{FF2B5EF4-FFF2-40B4-BE49-F238E27FC236}">
                <a16:creationId xmlns:a16="http://schemas.microsoft.com/office/drawing/2014/main" id="{A0EAB2D8-65F2-2D4F-B999-E6EBF0F6ED48}"/>
              </a:ext>
            </a:extLst>
          </p:cNvPr>
          <p:cNvPicPr>
            <a:picLocks noChangeAspect="1"/>
          </p:cNvPicPr>
          <p:nvPr/>
        </p:nvPicPr>
        <p:blipFill>
          <a:blip r:embed="rId6"/>
          <a:stretch>
            <a:fillRect/>
          </a:stretch>
        </p:blipFill>
        <p:spPr>
          <a:xfrm>
            <a:off x="19910" y="5046560"/>
            <a:ext cx="1251407" cy="1116695"/>
          </a:xfrm>
          <a:prstGeom prst="rect">
            <a:avLst/>
          </a:prstGeom>
        </p:spPr>
      </p:pic>
      <p:sp>
        <p:nvSpPr>
          <p:cNvPr id="36" name="TextBox 35">
            <a:extLst>
              <a:ext uri="{FF2B5EF4-FFF2-40B4-BE49-F238E27FC236}">
                <a16:creationId xmlns:a16="http://schemas.microsoft.com/office/drawing/2014/main" id="{FE86FAF7-D529-3F40-9368-B9A80086E01F}"/>
              </a:ext>
            </a:extLst>
          </p:cNvPr>
          <p:cNvSpPr txBox="1"/>
          <p:nvPr/>
        </p:nvSpPr>
        <p:spPr>
          <a:xfrm>
            <a:off x="7500257" y="6612538"/>
            <a:ext cx="2930151" cy="382037"/>
          </a:xfrm>
          <a:prstGeom prst="rect">
            <a:avLst/>
          </a:prstGeom>
          <a:solidFill>
            <a:srgbClr val="FBFF86"/>
          </a:solidFill>
          <a:ln>
            <a:solidFill>
              <a:srgbClr val="C00000"/>
            </a:solidFill>
          </a:ln>
        </p:spPr>
        <p:txBody>
          <a:bodyPr wrap="square" lIns="104022" tIns="52011" rIns="104022" bIns="52011" rtlCol="0">
            <a:spAutoFit/>
          </a:bodyPr>
          <a:lstStyle/>
          <a:p>
            <a:r>
              <a:rPr lang="en-US" sz="1800" b="1" dirty="0">
                <a:solidFill>
                  <a:srgbClr val="3348D5"/>
                </a:solidFill>
                <a:highlight>
                  <a:srgbClr val="FBFF86"/>
                </a:highlight>
                <a:cs typeface="Verdana"/>
              </a:rPr>
              <a:t>Contribution by </a:t>
            </a:r>
            <a:r>
              <a:rPr lang="en-US" sz="1800" b="1" dirty="0" err="1">
                <a:solidFill>
                  <a:srgbClr val="3348D5"/>
                </a:solidFill>
                <a:highlight>
                  <a:srgbClr val="FBFF86"/>
                </a:highlight>
                <a:cs typeface="Verdana"/>
              </a:rPr>
              <a:t>N.De</a:t>
            </a:r>
            <a:r>
              <a:rPr lang="en-US" sz="1800" b="1" dirty="0">
                <a:solidFill>
                  <a:srgbClr val="3348D5"/>
                </a:solidFill>
                <a:highlight>
                  <a:srgbClr val="FBFF86"/>
                </a:highlight>
                <a:cs typeface="Verdana"/>
              </a:rPr>
              <a:t> </a:t>
            </a:r>
            <a:r>
              <a:rPr lang="en-US" sz="1800" b="1" dirty="0" err="1">
                <a:solidFill>
                  <a:srgbClr val="3348D5"/>
                </a:solidFill>
                <a:highlight>
                  <a:srgbClr val="FBFF86"/>
                </a:highlight>
                <a:cs typeface="Verdana"/>
              </a:rPr>
              <a:t>Filippis</a:t>
            </a:r>
            <a:endParaRPr lang="en-US" sz="1800" b="1" dirty="0">
              <a:solidFill>
                <a:srgbClr val="3348D5"/>
              </a:solidFill>
              <a:highlight>
                <a:srgbClr val="FBFF86"/>
              </a:highlight>
              <a:cs typeface="Verdana"/>
            </a:endParaRPr>
          </a:p>
        </p:txBody>
      </p:sp>
      <p:sp>
        <p:nvSpPr>
          <p:cNvPr id="37" name="TextBox 36">
            <a:extLst>
              <a:ext uri="{FF2B5EF4-FFF2-40B4-BE49-F238E27FC236}">
                <a16:creationId xmlns:a16="http://schemas.microsoft.com/office/drawing/2014/main" id="{41ADD11E-B89D-8A4C-A9B3-97285624CC25}"/>
              </a:ext>
            </a:extLst>
          </p:cNvPr>
          <p:cNvSpPr txBox="1"/>
          <p:nvPr/>
        </p:nvSpPr>
        <p:spPr>
          <a:xfrm>
            <a:off x="7309968" y="1298238"/>
            <a:ext cx="3238608" cy="1213033"/>
          </a:xfrm>
          <a:prstGeom prst="rect">
            <a:avLst/>
          </a:prstGeom>
          <a:noFill/>
        </p:spPr>
        <p:txBody>
          <a:bodyPr wrap="square" lIns="104022" tIns="52011" rIns="104022" bIns="52011" rtlCol="0">
            <a:spAutoFit/>
          </a:bodyPr>
          <a:lstStyle/>
          <a:p>
            <a:r>
              <a:rPr lang="en-US" sz="1800" b="1" dirty="0">
                <a:solidFill>
                  <a:srgbClr val="0070C0"/>
                </a:solidFill>
                <a:cs typeface="Verdana"/>
              </a:rPr>
              <a:t>Improvements introduced </a:t>
            </a:r>
            <a:r>
              <a:rPr lang="en-US" sz="1800" b="1" dirty="0">
                <a:cs typeface="Verdana"/>
              </a:rPr>
              <a:t>in the </a:t>
            </a:r>
            <a:r>
              <a:rPr lang="en-US" sz="1800" b="1" dirty="0">
                <a:solidFill>
                  <a:srgbClr val="FF0000"/>
                </a:solidFill>
                <a:cs typeface="Verdana"/>
              </a:rPr>
              <a:t>new </a:t>
            </a:r>
            <a:r>
              <a:rPr lang="en-US" sz="1800" b="1" dirty="0">
                <a:cs typeface="Verdana"/>
              </a:rPr>
              <a:t>measurement of the properties of the </a:t>
            </a:r>
            <a:r>
              <a:rPr lang="en-US" sz="1800" dirty="0">
                <a:latin typeface="Cambria Math" panose="02040503050406030204" pitchFamily="18" charset="0"/>
                <a:ea typeface="Cambria Math" panose="02040503050406030204" pitchFamily="18" charset="0"/>
                <a:cs typeface="Verdana"/>
              </a:rPr>
              <a:t>H</a:t>
            </a:r>
            <a:r>
              <a:rPr lang="en-US" sz="1800" b="1" dirty="0">
                <a:cs typeface="Verdana"/>
              </a:rPr>
              <a:t> in the decay channel</a:t>
            </a:r>
          </a:p>
        </p:txBody>
      </p:sp>
      <p:sp>
        <p:nvSpPr>
          <p:cNvPr id="39" name="Oval 38">
            <a:extLst>
              <a:ext uri="{FF2B5EF4-FFF2-40B4-BE49-F238E27FC236}">
                <a16:creationId xmlns:a16="http://schemas.microsoft.com/office/drawing/2014/main" id="{A34C7F34-7AA9-9840-9D33-8058CA1E1464}"/>
              </a:ext>
            </a:extLst>
          </p:cNvPr>
          <p:cNvSpPr/>
          <p:nvPr/>
        </p:nvSpPr>
        <p:spPr>
          <a:xfrm>
            <a:off x="3608901" y="1763486"/>
            <a:ext cx="320842" cy="413657"/>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338CD30C-6F68-3148-B40C-E452F897AD67}"/>
              </a:ext>
            </a:extLst>
          </p:cNvPr>
          <p:cNvCxnSpPr/>
          <p:nvPr/>
        </p:nvCxnSpPr>
        <p:spPr>
          <a:xfrm>
            <a:off x="3722914" y="1593472"/>
            <a:ext cx="2275115"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FBD6BC1-5BC3-A644-A5F5-09A9F052652E}"/>
              </a:ext>
            </a:extLst>
          </p:cNvPr>
          <p:cNvCxnSpPr>
            <a:cxnSpLocks/>
          </p:cNvCxnSpPr>
          <p:nvPr/>
        </p:nvCxnSpPr>
        <p:spPr>
          <a:xfrm flipH="1">
            <a:off x="3878505" y="1601257"/>
            <a:ext cx="233805" cy="230412"/>
          </a:xfrm>
          <a:prstGeom prst="line">
            <a:avLst/>
          </a:prstGeom>
          <a:ln>
            <a:solidFill>
              <a:srgbClr val="C0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150CCEF-F80A-C849-86C5-95D8E18B4089}"/>
                  </a:ext>
                </a:extLst>
              </p:cNvPr>
              <p:cNvSpPr txBox="1"/>
              <p:nvPr/>
            </p:nvSpPr>
            <p:spPr>
              <a:xfrm>
                <a:off x="8266369" y="2164382"/>
                <a:ext cx="1366528" cy="276999"/>
              </a:xfrm>
              <a:prstGeom prst="rect">
                <a:avLst/>
              </a:prstGeom>
              <a:noFill/>
            </p:spPr>
            <p:txBody>
              <a:bodyPr wrap="none" lIns="0" tIns="0" rIns="0" bIns="0" rtlCol="0">
                <a:spAutoFit/>
              </a:bodyPr>
              <a:lstStyle/>
              <a:p>
                <a:r>
                  <a:rPr lang="en-US" sz="1800" dirty="0">
                    <a:latin typeface="Cambria Math" panose="02040503050406030204" pitchFamily="18" charset="0"/>
                    <a:ea typeface="Cambria Math" panose="02040503050406030204" pitchFamily="18" charset="0"/>
                  </a:rPr>
                  <a:t>H</a:t>
                </a:r>
                <a14:m>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𝑍</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𝑍</m:t>
                        </m:r>
                      </m:e>
                      <m:sup>
                        <m:r>
                          <a:rPr lang="en-US" sz="1800" b="0" i="1" smtClean="0">
                            <a:latin typeface="Cambria Math" panose="02040503050406030204" pitchFamily="18" charset="0"/>
                            <a:ea typeface="Cambria Math" panose="02040503050406030204" pitchFamily="18" charset="0"/>
                          </a:rPr>
                          <m:t>∗</m:t>
                        </m:r>
                      </m:sup>
                    </m:sSup>
                    <m:r>
                      <a:rPr lang="en-US" sz="1800" b="0" i="1" smtClean="0">
                        <a:latin typeface="Cambria Math" panose="02040503050406030204" pitchFamily="18" charset="0"/>
                        <a:ea typeface="Cambria Math" panose="02040503050406030204" pitchFamily="18" charset="0"/>
                      </a:rPr>
                      <m:t>→4ℓ</m:t>
                    </m:r>
                  </m:oMath>
                </a14:m>
                <a:endParaRPr lang="en-US" sz="1800" dirty="0"/>
              </a:p>
            </p:txBody>
          </p:sp>
        </mc:Choice>
        <mc:Fallback xmlns="">
          <p:sp>
            <p:nvSpPr>
              <p:cNvPr id="44" name="TextBox 43">
                <a:extLst>
                  <a:ext uri="{FF2B5EF4-FFF2-40B4-BE49-F238E27FC236}">
                    <a16:creationId xmlns:a16="http://schemas.microsoft.com/office/drawing/2014/main" id="{0150CCEF-F80A-C849-86C5-95D8E18B4089}"/>
                  </a:ext>
                </a:extLst>
              </p:cNvPr>
              <p:cNvSpPr txBox="1">
                <a:spLocks noRot="1" noChangeAspect="1" noMove="1" noResize="1" noEditPoints="1" noAdjustHandles="1" noChangeArrowheads="1" noChangeShapeType="1" noTextEdit="1"/>
              </p:cNvSpPr>
              <p:nvPr/>
            </p:nvSpPr>
            <p:spPr>
              <a:xfrm>
                <a:off x="8266369" y="2164382"/>
                <a:ext cx="1366528" cy="276999"/>
              </a:xfrm>
              <a:prstGeom prst="rect">
                <a:avLst/>
              </a:prstGeom>
              <a:blipFill>
                <a:blip r:embed="rId7"/>
                <a:stretch>
                  <a:fillRect l="-10185" t="-21739" r="-5556" b="-47826"/>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CD45B203-A1EA-6F48-A6CF-D4E6EC2B394C}"/>
              </a:ext>
            </a:extLst>
          </p:cNvPr>
          <p:cNvSpPr txBox="1"/>
          <p:nvPr/>
        </p:nvSpPr>
        <p:spPr>
          <a:xfrm>
            <a:off x="7338974" y="2596919"/>
            <a:ext cx="3073133" cy="1428477"/>
          </a:xfrm>
          <a:prstGeom prst="rect">
            <a:avLst/>
          </a:prstGeom>
          <a:noFill/>
        </p:spPr>
        <p:txBody>
          <a:bodyPr wrap="square" lIns="104022" tIns="52011" rIns="104022" bIns="52011" rtlCol="0">
            <a:spAutoFit/>
          </a:bodyPr>
          <a:lstStyle/>
          <a:p>
            <a:r>
              <a:rPr lang="en-US" sz="1800" b="1" dirty="0">
                <a:solidFill>
                  <a:srgbClr val="FF0000"/>
                </a:solidFill>
                <a:cs typeface="Verdana"/>
              </a:rPr>
              <a:t>Observed distribution agrees with SM expectations within </a:t>
            </a:r>
            <a:r>
              <a:rPr lang="en-US" sz="1800" b="1" dirty="0" err="1">
                <a:solidFill>
                  <a:srgbClr val="FF0000"/>
                </a:solidFill>
                <a:cs typeface="Verdana"/>
              </a:rPr>
              <a:t>uncertanties</a:t>
            </a:r>
            <a:r>
              <a:rPr lang="en-US" sz="1800" b="1" dirty="0">
                <a:solidFill>
                  <a:srgbClr val="FF0000"/>
                </a:solidFill>
                <a:cs typeface="Verdana"/>
              </a:rPr>
              <a:t> </a:t>
            </a:r>
            <a:r>
              <a:rPr lang="en-US" sz="1800" b="1" dirty="0">
                <a:cs typeface="Verdana"/>
              </a:rPr>
              <a:t>[</a:t>
            </a:r>
            <a:r>
              <a:rPr lang="en-US" sz="1400" b="1" dirty="0">
                <a:cs typeface="Verdana"/>
              </a:rPr>
              <a:t>stacked histograms represent expected distributions of signal &amp; </a:t>
            </a:r>
            <a:r>
              <a:rPr lang="en-US" sz="1400" b="1" dirty="0" err="1">
                <a:cs typeface="Verdana"/>
              </a:rPr>
              <a:t>bkg</a:t>
            </a:r>
            <a:r>
              <a:rPr lang="en-US" sz="1400" b="1" dirty="0">
                <a:cs typeface="Verdana"/>
              </a:rPr>
              <a:t> in the SM</a:t>
            </a:r>
            <a:r>
              <a:rPr lang="en-US" sz="1800" b="1" dirty="0">
                <a:cs typeface="Verdana"/>
              </a:rPr>
              <a:t>]</a:t>
            </a:r>
          </a:p>
        </p:txBody>
      </p:sp>
      <p:sp>
        <p:nvSpPr>
          <p:cNvPr id="34" name="TextBox 33">
            <a:extLst>
              <a:ext uri="{FF2B5EF4-FFF2-40B4-BE49-F238E27FC236}">
                <a16:creationId xmlns:a16="http://schemas.microsoft.com/office/drawing/2014/main" id="{426FA70D-8D49-0440-8CD4-216C58AE892C}"/>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523007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299308"/>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21" y="3242172"/>
            <a:ext cx="10661650" cy="535925"/>
          </a:xfrm>
          <a:prstGeom prst="rect">
            <a:avLst/>
          </a:prstGeom>
          <a:noFill/>
          <a:ln>
            <a:noFill/>
          </a:ln>
        </p:spPr>
        <p:txBody>
          <a:bodyPr wrap="square" lIns="104022" tIns="52011" rIns="104022" bIns="52011" rtlCol="0">
            <a:spAutoFit/>
          </a:bodyPr>
          <a:lstStyle/>
          <a:p>
            <a:pPr algn="ctr"/>
            <a:r>
              <a:rPr lang="en-US" sz="2700" b="1" dirty="0">
                <a:solidFill>
                  <a:srgbClr val="0000FF"/>
                </a:solidFill>
              </a:rPr>
              <a:t>Current analysis activities with CMS-Bari involvement</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7" name="TextBox 6">
            <a:extLst>
              <a:ext uri="{FF2B5EF4-FFF2-40B4-BE49-F238E27FC236}">
                <a16:creationId xmlns:a16="http://schemas.microsoft.com/office/drawing/2014/main" id="{1145539C-9541-7F4E-BCE0-32AD7F8681FA}"/>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err="1">
                <a:solidFill>
                  <a:srgbClr val="0000FF"/>
                </a:solidFill>
              </a:rPr>
              <a:t>Gr.I</a:t>
            </a:r>
            <a:r>
              <a:rPr lang="en-US" sz="1400" b="1" dirty="0">
                <a:solidFill>
                  <a:srgbClr val="0000FF"/>
                </a:solidFill>
              </a:rPr>
              <a:t> </a:t>
            </a:r>
            <a:r>
              <a:rPr lang="en-US" sz="1400" b="1" dirty="0"/>
              <a:t>/ </a:t>
            </a:r>
            <a:r>
              <a:rPr lang="en-US" sz="1400" b="1" dirty="0">
                <a:solidFill>
                  <a:srgbClr val="0000FF"/>
                </a:solidFill>
              </a:rPr>
              <a:t>July-</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622955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High-mass dimuon resonances</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8/47 </a:t>
            </a:r>
          </a:p>
        </p:txBody>
      </p:sp>
      <p:sp>
        <p:nvSpPr>
          <p:cNvPr id="10" name="TextBox 9">
            <a:extLst>
              <a:ext uri="{FF2B5EF4-FFF2-40B4-BE49-F238E27FC236}">
                <a16:creationId xmlns:a16="http://schemas.microsoft.com/office/drawing/2014/main" id="{E716A012-AC4C-114D-A3D6-3C2E4E360622}"/>
              </a:ext>
            </a:extLst>
          </p:cNvPr>
          <p:cNvSpPr txBox="1"/>
          <p:nvPr/>
        </p:nvSpPr>
        <p:spPr>
          <a:xfrm>
            <a:off x="333159" y="824939"/>
            <a:ext cx="9627265" cy="477576"/>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Search for high-mass resonances into two muons </a:t>
            </a:r>
            <a:r>
              <a:rPr lang="en-US" sz="1800" b="1" dirty="0">
                <a:cs typeface="Verdana"/>
              </a:rPr>
              <a:t>(contribution to dilepton final states) [                  ]</a:t>
            </a:r>
          </a:p>
        </p:txBody>
      </p:sp>
      <p:sp>
        <p:nvSpPr>
          <p:cNvPr id="12" name="Chevron 11">
            <a:extLst>
              <a:ext uri="{FF2B5EF4-FFF2-40B4-BE49-F238E27FC236}">
                <a16:creationId xmlns:a16="http://schemas.microsoft.com/office/drawing/2014/main" id="{E189F798-6670-B248-8F9F-DD697A1573A4}"/>
              </a:ext>
            </a:extLst>
          </p:cNvPr>
          <p:cNvSpPr/>
          <p:nvPr/>
        </p:nvSpPr>
        <p:spPr>
          <a:xfrm>
            <a:off x="92997" y="1011792"/>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A319064E-B10C-F849-837B-6EC354005297}"/>
              </a:ext>
            </a:extLst>
          </p:cNvPr>
          <p:cNvSpPr txBox="1"/>
          <p:nvPr/>
        </p:nvSpPr>
        <p:spPr>
          <a:xfrm>
            <a:off x="629019" y="1444694"/>
            <a:ext cx="6795037" cy="382037"/>
          </a:xfrm>
          <a:prstGeom prst="rect">
            <a:avLst/>
          </a:prstGeom>
          <a:noFill/>
        </p:spPr>
        <p:txBody>
          <a:bodyPr wrap="square" lIns="104022" tIns="52011" rIns="104022" bIns="52011" rtlCol="0">
            <a:spAutoFit/>
          </a:bodyPr>
          <a:lstStyle/>
          <a:p>
            <a:r>
              <a:rPr lang="en-US" sz="1800" b="1" dirty="0">
                <a:solidFill>
                  <a:srgbClr val="0000FF"/>
                </a:solidFill>
                <a:cs typeface="Verdana"/>
              </a:rPr>
              <a:t>F. </a:t>
            </a:r>
            <a:r>
              <a:rPr lang="en-US" sz="1800" b="1" dirty="0" err="1">
                <a:solidFill>
                  <a:srgbClr val="0000FF"/>
                </a:solidFill>
                <a:cs typeface="Verdana"/>
              </a:rPr>
              <a:t>Errico</a:t>
            </a:r>
            <a:r>
              <a:rPr lang="en-US" sz="1800" b="1" dirty="0">
                <a:solidFill>
                  <a:srgbClr val="0000FF"/>
                </a:solidFill>
                <a:cs typeface="Verdana"/>
              </a:rPr>
              <a:t> + R. </a:t>
            </a:r>
            <a:r>
              <a:rPr lang="en-US" sz="1800" b="1" dirty="0" err="1">
                <a:solidFill>
                  <a:srgbClr val="0000FF"/>
                </a:solidFill>
                <a:cs typeface="Verdana"/>
              </a:rPr>
              <a:t>Radogna</a:t>
            </a:r>
            <a:r>
              <a:rPr lang="en-US" sz="1800" b="1" dirty="0">
                <a:solidFill>
                  <a:srgbClr val="0000FF"/>
                </a:solidFill>
                <a:cs typeface="Verdana"/>
              </a:rPr>
              <a:t> + A. </a:t>
            </a:r>
            <a:r>
              <a:rPr lang="en-US" sz="1800" b="1" dirty="0" err="1">
                <a:solidFill>
                  <a:srgbClr val="0000FF"/>
                </a:solidFill>
                <a:cs typeface="Verdana"/>
              </a:rPr>
              <a:t>Colaleo</a:t>
            </a:r>
            <a:r>
              <a:rPr lang="en-US" sz="1800" b="1" dirty="0">
                <a:solidFill>
                  <a:srgbClr val="0000FF"/>
                </a:solidFill>
                <a:cs typeface="Verdana"/>
              </a:rPr>
              <a:t> </a:t>
            </a:r>
            <a:r>
              <a:rPr lang="en-US" sz="1800" b="1" dirty="0">
                <a:cs typeface="Verdana"/>
              </a:rPr>
              <a:t>(contributing within Z’ task force)</a:t>
            </a:r>
          </a:p>
        </p:txBody>
      </p:sp>
      <p:sp>
        <p:nvSpPr>
          <p:cNvPr id="15" name="TextBox 14">
            <a:extLst>
              <a:ext uri="{FF2B5EF4-FFF2-40B4-BE49-F238E27FC236}">
                <a16:creationId xmlns:a16="http://schemas.microsoft.com/office/drawing/2014/main" id="{750EDE26-A21B-CC4D-8401-B92B868889DA}"/>
              </a:ext>
            </a:extLst>
          </p:cNvPr>
          <p:cNvSpPr txBox="1"/>
          <p:nvPr/>
        </p:nvSpPr>
        <p:spPr>
          <a:xfrm>
            <a:off x="271473" y="3747660"/>
            <a:ext cx="6717151" cy="1490032"/>
          </a:xfrm>
          <a:prstGeom prst="rect">
            <a:avLst/>
          </a:prstGeom>
          <a:solidFill>
            <a:schemeClr val="accent6">
              <a:lumMod val="20000"/>
              <a:lumOff val="80000"/>
            </a:schemeClr>
          </a:solidFill>
        </p:spPr>
        <p:txBody>
          <a:bodyPr wrap="square" lIns="104022" tIns="52011" rIns="104022" bIns="52011" rtlCol="0">
            <a:spAutoFit/>
          </a:bodyPr>
          <a:lstStyle/>
          <a:p>
            <a:r>
              <a:rPr lang="en-US" sz="1800" b="1" dirty="0">
                <a:solidFill>
                  <a:srgbClr val="FF0000"/>
                </a:solidFill>
                <a:cs typeface="Verdana"/>
              </a:rPr>
              <a:t>Observation in agreement with SM expectations</a:t>
            </a:r>
            <a:r>
              <a:rPr lang="en-US" sz="1800" b="1" dirty="0">
                <a:solidFill>
                  <a:srgbClr val="0000FF"/>
                </a:solidFill>
                <a:cs typeface="Verdana"/>
              </a:rPr>
              <a:t>. UL on the product of a new resonance production </a:t>
            </a:r>
            <a:r>
              <a:rPr lang="en-US" sz="1800" b="1" dirty="0" err="1">
                <a:solidFill>
                  <a:srgbClr val="0000FF"/>
                </a:solidFill>
                <a:cs typeface="Verdana"/>
              </a:rPr>
              <a:t>xsection</a:t>
            </a:r>
            <a:r>
              <a:rPr lang="en-US" sz="1800" b="1" dirty="0">
                <a:solidFill>
                  <a:srgbClr val="0000FF"/>
                </a:solidFill>
                <a:cs typeface="Verdana"/>
              </a:rPr>
              <a:t> times unknown branching fraction to dileptons </a:t>
            </a:r>
            <a:r>
              <a:rPr lang="en-US" sz="1800" b="1" dirty="0">
                <a:cs typeface="Verdana"/>
              </a:rPr>
              <a:t>calculated in model-independent way, thus allowing the </a:t>
            </a:r>
            <a:r>
              <a:rPr lang="en-US" sz="1800" b="1" dirty="0">
                <a:solidFill>
                  <a:srgbClr val="FF0000"/>
                </a:solidFill>
                <a:cs typeface="Verdana"/>
              </a:rPr>
              <a:t>interpretation of the limits in models predicting</a:t>
            </a:r>
          </a:p>
          <a:p>
            <a:r>
              <a:rPr lang="en-US" sz="1800" b="1" dirty="0">
                <a:solidFill>
                  <a:srgbClr val="FF0000"/>
                </a:solidFill>
                <a:cs typeface="Verdana"/>
              </a:rPr>
              <a:t>dilepton heavy narrow resonances </a:t>
            </a:r>
            <a:r>
              <a:rPr lang="en-US" sz="1800" b="1" dirty="0">
                <a:solidFill>
                  <a:srgbClr val="3348D5"/>
                </a:solidFill>
                <a:cs typeface="Verdana"/>
              </a:rPr>
              <a:t>(SSM, GUT </a:t>
            </a:r>
            <a:r>
              <a:rPr lang="en-US" sz="1800" b="1" dirty="0">
                <a:cs typeface="Verdana"/>
              </a:rPr>
              <a:t>&amp;</a:t>
            </a:r>
            <a:r>
              <a:rPr lang="en-US" sz="1800" b="1" dirty="0">
                <a:solidFill>
                  <a:srgbClr val="3348D5"/>
                </a:solidFill>
                <a:cs typeface="Verdana"/>
              </a:rPr>
              <a:t> Warped Extra-dim.)</a:t>
            </a:r>
          </a:p>
        </p:txBody>
      </p:sp>
      <p:sp>
        <p:nvSpPr>
          <p:cNvPr id="16" name="TextBox 15">
            <a:extLst>
              <a:ext uri="{FF2B5EF4-FFF2-40B4-BE49-F238E27FC236}">
                <a16:creationId xmlns:a16="http://schemas.microsoft.com/office/drawing/2014/main" id="{B86614DA-32F7-FC48-8667-30A8847A6CFB}"/>
              </a:ext>
            </a:extLst>
          </p:cNvPr>
          <p:cNvSpPr txBox="1"/>
          <p:nvPr/>
        </p:nvSpPr>
        <p:spPr>
          <a:xfrm>
            <a:off x="271473" y="5405365"/>
            <a:ext cx="7844959" cy="1074534"/>
          </a:xfrm>
          <a:prstGeom prst="rect">
            <a:avLst/>
          </a:prstGeom>
          <a:noFill/>
        </p:spPr>
        <p:txBody>
          <a:bodyPr wrap="square" lIns="104022" tIns="52011" rIns="104022" bIns="52011" rtlCol="0">
            <a:spAutoFit/>
          </a:bodyPr>
          <a:lstStyle/>
          <a:p>
            <a:pPr>
              <a:lnSpc>
                <a:spcPct val="150000"/>
              </a:lnSpc>
            </a:pPr>
            <a:r>
              <a:rPr lang="en-US" sz="1800" b="1" dirty="0">
                <a:solidFill>
                  <a:srgbClr val="1551DA"/>
                </a:solidFill>
                <a:cs typeface="Verdana"/>
              </a:rPr>
              <a:t>Currently working on Run-2 Legacy analysis (full Run-2 dataset)</a:t>
            </a:r>
          </a:p>
          <a:p>
            <a:r>
              <a:rPr lang="en-US" sz="1800" b="1" dirty="0">
                <a:cs typeface="Verdana"/>
              </a:rPr>
              <a:t>- for its preparation the 2018 performances are compared to previous datasets </a:t>
            </a:r>
          </a:p>
          <a:p>
            <a:r>
              <a:rPr lang="en-US" sz="1800" b="1" dirty="0">
                <a:cs typeface="Verdana"/>
              </a:rPr>
              <a:t>   with F. </a:t>
            </a:r>
            <a:r>
              <a:rPr lang="en-US" sz="1800" b="1" dirty="0" err="1">
                <a:cs typeface="Verdana"/>
              </a:rPr>
              <a:t>Errico</a:t>
            </a:r>
            <a:r>
              <a:rPr lang="en-US" sz="1800" b="1" dirty="0">
                <a:cs typeface="Verdana"/>
              </a:rPr>
              <a:t> one of main </a:t>
            </a:r>
            <a:r>
              <a:rPr lang="en-US" sz="1800" b="1" dirty="0" err="1">
                <a:cs typeface="Verdana"/>
              </a:rPr>
              <a:t>analysers</a:t>
            </a:r>
            <a:endParaRPr lang="en-US" sz="1800" b="1" dirty="0">
              <a:solidFill>
                <a:srgbClr val="3348D5"/>
              </a:solidFill>
              <a:cs typeface="Verdana"/>
            </a:endParaRPr>
          </a:p>
        </p:txBody>
      </p:sp>
      <p:sp>
        <p:nvSpPr>
          <p:cNvPr id="17" name="TextBox 16">
            <a:extLst>
              <a:ext uri="{FF2B5EF4-FFF2-40B4-BE49-F238E27FC236}">
                <a16:creationId xmlns:a16="http://schemas.microsoft.com/office/drawing/2014/main" id="{3D9F54F7-32EC-D146-A1E2-3E776CE7E976}"/>
              </a:ext>
            </a:extLst>
          </p:cNvPr>
          <p:cNvSpPr txBox="1"/>
          <p:nvPr/>
        </p:nvSpPr>
        <p:spPr>
          <a:xfrm>
            <a:off x="7146077" y="4521999"/>
            <a:ext cx="3515573" cy="643647"/>
          </a:xfrm>
          <a:prstGeom prst="rect">
            <a:avLst/>
          </a:prstGeom>
          <a:noFill/>
        </p:spPr>
        <p:txBody>
          <a:bodyPr wrap="square" lIns="104022" tIns="52011" rIns="104022" bIns="52011" rtlCol="0">
            <a:spAutoFit/>
          </a:bodyPr>
          <a:lstStyle/>
          <a:p>
            <a:pPr>
              <a:lnSpc>
                <a:spcPct val="150000"/>
              </a:lnSpc>
            </a:pPr>
            <a:r>
              <a:rPr lang="en-US" sz="1400" dirty="0">
                <a:cs typeface="Verdana"/>
              </a:rPr>
              <a:t>Observed yields on stacked histograms </a:t>
            </a:r>
            <a:r>
              <a:rPr lang="en-US" sz="1400" dirty="0" err="1">
                <a:cs typeface="Verdana"/>
              </a:rPr>
              <a:t>repre</a:t>
            </a:r>
            <a:r>
              <a:rPr lang="en-US" sz="1400" dirty="0">
                <a:cs typeface="Verdana"/>
              </a:rPr>
              <a:t>- </a:t>
            </a:r>
          </a:p>
          <a:p>
            <a:r>
              <a:rPr lang="en-US" sz="1400" dirty="0" err="1">
                <a:cs typeface="Verdana"/>
              </a:rPr>
              <a:t>senting</a:t>
            </a:r>
            <a:r>
              <a:rPr lang="en-US" sz="1400" dirty="0">
                <a:cs typeface="Verdana"/>
              </a:rPr>
              <a:t> the expectations from SM processes</a:t>
            </a:r>
          </a:p>
        </p:txBody>
      </p:sp>
      <p:sp>
        <p:nvSpPr>
          <p:cNvPr id="18" name="Chevron 17">
            <a:extLst>
              <a:ext uri="{FF2B5EF4-FFF2-40B4-BE49-F238E27FC236}">
                <a16:creationId xmlns:a16="http://schemas.microsoft.com/office/drawing/2014/main" id="{04A0A25D-7365-D044-A0D2-9FFB0A55E4C0}"/>
              </a:ext>
            </a:extLst>
          </p:cNvPr>
          <p:cNvSpPr/>
          <p:nvPr/>
        </p:nvSpPr>
        <p:spPr>
          <a:xfrm>
            <a:off x="430931" y="1577169"/>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6E188A6B-40B4-644D-B69C-0DAD1E09CBE0}"/>
              </a:ext>
            </a:extLst>
          </p:cNvPr>
          <p:cNvSpPr txBox="1"/>
          <p:nvPr/>
        </p:nvSpPr>
        <p:spPr>
          <a:xfrm>
            <a:off x="271473" y="1913011"/>
            <a:ext cx="5715665" cy="1490032"/>
          </a:xfrm>
          <a:prstGeom prst="rect">
            <a:avLst/>
          </a:prstGeom>
          <a:noFill/>
        </p:spPr>
        <p:txBody>
          <a:bodyPr wrap="square" lIns="104022" tIns="52011" rIns="104022" bIns="52011" rtlCol="0">
            <a:spAutoFit/>
          </a:bodyPr>
          <a:lstStyle/>
          <a:p>
            <a:r>
              <a:rPr lang="en-US" sz="1800" b="1" dirty="0">
                <a:cs typeface="Verdana"/>
              </a:rPr>
              <a:t>In the last years relevant effort in this search </a:t>
            </a:r>
          </a:p>
          <a:p>
            <a:r>
              <a:rPr lang="en-US" sz="1800" b="1" dirty="0">
                <a:cs typeface="Verdana"/>
              </a:rPr>
              <a:t>- with 2015 data combined with Run-1 (8TeV) </a:t>
            </a:r>
          </a:p>
          <a:p>
            <a:r>
              <a:rPr lang="en-US" sz="1800" b="1" dirty="0">
                <a:cs typeface="Verdana"/>
              </a:rPr>
              <a:t>  [EXO-16-047 ; </a:t>
            </a:r>
            <a:r>
              <a:rPr lang="en-US" sz="1800" dirty="0"/>
              <a:t>Phys. Lett. B 768 (2017) 57</a:t>
            </a:r>
            <a:r>
              <a:rPr lang="en-US" sz="1800" b="1" dirty="0">
                <a:cs typeface="Verdana"/>
              </a:rPr>
              <a:t>]</a:t>
            </a:r>
          </a:p>
          <a:p>
            <a:r>
              <a:rPr lang="en-US" sz="1800" b="1" dirty="0">
                <a:cs typeface="Verdana"/>
              </a:rPr>
              <a:t>- with 2016 data (Run-2) submitted to JHEP </a:t>
            </a:r>
          </a:p>
          <a:p>
            <a:r>
              <a:rPr lang="en-US" sz="1800" b="1" dirty="0">
                <a:cs typeface="Verdana"/>
              </a:rPr>
              <a:t>  [EXO-16-047 ; </a:t>
            </a:r>
            <a:r>
              <a:rPr lang="en-US" sz="1800" dirty="0">
                <a:cs typeface="Verdana"/>
              </a:rPr>
              <a:t>submitted to JHEP</a:t>
            </a:r>
            <a:r>
              <a:rPr lang="en-US" sz="1800" b="1" dirty="0">
                <a:cs typeface="Verdana"/>
              </a:rPr>
              <a:t>] (R. </a:t>
            </a:r>
            <a:r>
              <a:rPr lang="en-US" sz="1800" b="1" dirty="0" err="1">
                <a:cs typeface="Verdana"/>
              </a:rPr>
              <a:t>Radogna</a:t>
            </a:r>
            <a:r>
              <a:rPr lang="en-US" sz="1800" b="1" dirty="0">
                <a:cs typeface="Verdana"/>
              </a:rPr>
              <a:t> co-editor)</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CC42AB1-ACC1-8F42-909F-F2DE40E1DDC8}"/>
                  </a:ext>
                </a:extLst>
              </p:cNvPr>
              <p:cNvSpPr txBox="1"/>
              <p:nvPr/>
            </p:nvSpPr>
            <p:spPr>
              <a:xfrm>
                <a:off x="8812672" y="950962"/>
                <a:ext cx="788524" cy="307777"/>
              </a:xfrm>
              <a:prstGeom prst="rect">
                <a:avLst/>
              </a:prstGeom>
              <a:noFill/>
            </p:spPr>
            <p:txBody>
              <a:bodyPr wrap="square" lIns="0" tIns="0" rIns="0" bIns="0" rtlCol="0">
                <a:spAutoFit/>
              </a:bodyPr>
              <a:lstStyle/>
              <a:p>
                <a:r>
                  <a:rPr lang="en-US" dirty="0">
                    <a:latin typeface="Cambria Math" panose="02040503050406030204" pitchFamily="18" charset="0"/>
                    <a:ea typeface="Cambria Math" panose="02040503050406030204" pitchFamily="18" charset="0"/>
                  </a:rPr>
                  <a:t>Z’</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smtClean="0">
                        <a:latin typeface="Cambria Math" panose="02040503050406030204" pitchFamily="18" charset="0"/>
                        <a:ea typeface="Cambria Math" panose="02040503050406030204" pitchFamily="18" charset="0"/>
                      </a:rPr>
                      <m:t>𝜇</m:t>
                    </m:r>
                  </m:oMath>
                </a14:m>
                <a:endParaRPr lang="en-US" dirty="0"/>
              </a:p>
            </p:txBody>
          </p:sp>
        </mc:Choice>
        <mc:Fallback xmlns="">
          <p:sp>
            <p:nvSpPr>
              <p:cNvPr id="20" name="TextBox 19">
                <a:extLst>
                  <a:ext uri="{FF2B5EF4-FFF2-40B4-BE49-F238E27FC236}">
                    <a16:creationId xmlns:a16="http://schemas.microsoft.com/office/drawing/2014/main" id="{5CC42AB1-ACC1-8F42-909F-F2DE40E1DDC8}"/>
                  </a:ext>
                </a:extLst>
              </p:cNvPr>
              <p:cNvSpPr txBox="1">
                <a:spLocks noRot="1" noChangeAspect="1" noMove="1" noResize="1" noEditPoints="1" noAdjustHandles="1" noChangeArrowheads="1" noChangeShapeType="1" noTextEdit="1"/>
              </p:cNvSpPr>
              <p:nvPr/>
            </p:nvSpPr>
            <p:spPr>
              <a:xfrm>
                <a:off x="8812672" y="950962"/>
                <a:ext cx="788524" cy="307777"/>
              </a:xfrm>
              <a:prstGeom prst="rect">
                <a:avLst/>
              </a:prstGeom>
              <a:blipFill>
                <a:blip r:embed="rId2"/>
                <a:stretch>
                  <a:fillRect l="-19048" t="-24000" r="-6349" b="-4400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1E7D609-F673-4B43-8E98-BAD78E9130F0}"/>
              </a:ext>
            </a:extLst>
          </p:cNvPr>
          <p:cNvPicPr>
            <a:picLocks noChangeAspect="1"/>
          </p:cNvPicPr>
          <p:nvPr/>
        </p:nvPicPr>
        <p:blipFill>
          <a:blip r:embed="rId3"/>
          <a:stretch>
            <a:fillRect/>
          </a:stretch>
        </p:blipFill>
        <p:spPr>
          <a:xfrm>
            <a:off x="7323401" y="1527993"/>
            <a:ext cx="3213966" cy="3100341"/>
          </a:xfrm>
          <a:prstGeom prst="rect">
            <a:avLst/>
          </a:prstGeom>
        </p:spPr>
      </p:pic>
      <p:sp>
        <p:nvSpPr>
          <p:cNvPr id="21" name="TextBox 20">
            <a:extLst>
              <a:ext uri="{FF2B5EF4-FFF2-40B4-BE49-F238E27FC236}">
                <a16:creationId xmlns:a16="http://schemas.microsoft.com/office/drawing/2014/main" id="{A2A71ADE-ED11-FF47-B95D-BD12B05E7C6F}"/>
              </a:ext>
            </a:extLst>
          </p:cNvPr>
          <p:cNvSpPr txBox="1"/>
          <p:nvPr/>
        </p:nvSpPr>
        <p:spPr>
          <a:xfrm>
            <a:off x="572238" y="6589872"/>
            <a:ext cx="7844959" cy="475204"/>
          </a:xfrm>
          <a:prstGeom prst="rect">
            <a:avLst/>
          </a:prstGeom>
          <a:noFill/>
        </p:spPr>
        <p:txBody>
          <a:bodyPr wrap="square" lIns="104022" tIns="52011" rIns="104022" bIns="52011" rtlCol="0">
            <a:spAutoFit/>
          </a:bodyPr>
          <a:lstStyle/>
          <a:p>
            <a:pPr>
              <a:lnSpc>
                <a:spcPct val="150000"/>
              </a:lnSpc>
            </a:pPr>
            <a:r>
              <a:rPr lang="en-US" sz="1800" b="1" dirty="0">
                <a:solidFill>
                  <a:srgbClr val="1551DA"/>
                </a:solidFill>
                <a:cs typeface="Verdana"/>
              </a:rPr>
              <a:t>R. </a:t>
            </a:r>
            <a:r>
              <a:rPr lang="en-US" sz="1800" b="1" dirty="0" err="1">
                <a:solidFill>
                  <a:srgbClr val="1551DA"/>
                </a:solidFill>
                <a:cs typeface="Verdana"/>
              </a:rPr>
              <a:t>Radogna</a:t>
            </a:r>
            <a:r>
              <a:rPr lang="en-US" sz="1800" b="1" dirty="0">
                <a:solidFill>
                  <a:srgbClr val="1551DA"/>
                </a:solidFill>
                <a:cs typeface="Verdana"/>
              </a:rPr>
              <a:t> </a:t>
            </a:r>
            <a:r>
              <a:rPr lang="en-US" sz="1800" b="1" dirty="0">
                <a:solidFill>
                  <a:srgbClr val="1551DA"/>
                </a:solidFill>
                <a:latin typeface="Symbol" pitchFamily="2" charset="2"/>
                <a:cs typeface="Verdana"/>
              </a:rPr>
              <a:t>m</a:t>
            </a:r>
            <a:r>
              <a:rPr lang="en-US" sz="1800" b="1" dirty="0">
                <a:solidFill>
                  <a:srgbClr val="1551DA"/>
                </a:solidFill>
                <a:cs typeface="Verdana"/>
              </a:rPr>
              <a:t>-POG/EXO contact </a:t>
            </a:r>
            <a:r>
              <a:rPr lang="en-US" sz="1800" b="1" dirty="0">
                <a:solidFill>
                  <a:srgbClr val="FF0000"/>
                </a:solidFill>
                <a:cs typeface="Verdana"/>
              </a:rPr>
              <a:t>&amp;</a:t>
            </a:r>
            <a:r>
              <a:rPr lang="en-US" sz="1800" b="1" dirty="0">
                <a:solidFill>
                  <a:srgbClr val="1551DA"/>
                </a:solidFill>
                <a:cs typeface="Verdana"/>
              </a:rPr>
              <a:t> </a:t>
            </a:r>
            <a:r>
              <a:rPr lang="en-US" sz="1800" b="1" dirty="0"/>
              <a:t>ARC member for EXO-17-003 and EXO-17-009</a:t>
            </a:r>
          </a:p>
        </p:txBody>
      </p:sp>
      <p:sp>
        <p:nvSpPr>
          <p:cNvPr id="22" name="Chevron 21">
            <a:extLst>
              <a:ext uri="{FF2B5EF4-FFF2-40B4-BE49-F238E27FC236}">
                <a16:creationId xmlns:a16="http://schemas.microsoft.com/office/drawing/2014/main" id="{84701874-F136-534F-86A9-B54D48DCFE64}"/>
              </a:ext>
            </a:extLst>
          </p:cNvPr>
          <p:cNvSpPr/>
          <p:nvPr/>
        </p:nvSpPr>
        <p:spPr>
          <a:xfrm>
            <a:off x="374149" y="682394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8B26462C-AC23-AC44-8599-56DE7033DFF8}"/>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72046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 connected to high-</a:t>
            </a:r>
            <a:r>
              <a:rPr lang="en-US" sz="2800" b="1" i="1" dirty="0" err="1">
                <a:solidFill>
                  <a:srgbClr val="0000FF"/>
                </a:solidFill>
              </a:rPr>
              <a:t>p</a:t>
            </a:r>
            <a:r>
              <a:rPr lang="en-US" sz="2800" b="1" i="1" baseline="-25000" dirty="0" err="1">
                <a:solidFill>
                  <a:srgbClr val="0000FF"/>
                </a:solidFill>
              </a:rPr>
              <a:t>T</a:t>
            </a:r>
            <a:r>
              <a:rPr lang="en-US" sz="2800" b="1" dirty="0">
                <a:solidFill>
                  <a:srgbClr val="0000FF"/>
                </a:solidFill>
              </a:rPr>
              <a:t> muon reconstruction</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9/47 </a:t>
            </a:r>
          </a:p>
        </p:txBody>
      </p:sp>
      <p:sp>
        <p:nvSpPr>
          <p:cNvPr id="10" name="TextBox 9">
            <a:extLst>
              <a:ext uri="{FF2B5EF4-FFF2-40B4-BE49-F238E27FC236}">
                <a16:creationId xmlns:a16="http://schemas.microsoft.com/office/drawing/2014/main" id="{32989CA3-7BE6-2C4C-A667-0A5AA6A81FEA}"/>
              </a:ext>
            </a:extLst>
          </p:cNvPr>
          <p:cNvSpPr txBox="1"/>
          <p:nvPr/>
        </p:nvSpPr>
        <p:spPr>
          <a:xfrm>
            <a:off x="517544" y="1824559"/>
            <a:ext cx="10128687" cy="659036"/>
          </a:xfrm>
          <a:prstGeom prst="rect">
            <a:avLst/>
          </a:prstGeom>
          <a:noFill/>
        </p:spPr>
        <p:txBody>
          <a:bodyPr wrap="square" lIns="104022" tIns="52011" rIns="104022" bIns="52011" rtlCol="0">
            <a:spAutoFit/>
          </a:bodyPr>
          <a:lstStyle/>
          <a:p>
            <a:r>
              <a:rPr lang="en-US" sz="1800" b="1" dirty="0">
                <a:solidFill>
                  <a:srgbClr val="3348D5"/>
                </a:solidFill>
                <a:cs typeface="Verdana"/>
              </a:rPr>
              <a:t>- R. </a:t>
            </a:r>
            <a:r>
              <a:rPr lang="en-US" sz="1800" b="1" dirty="0" err="1">
                <a:solidFill>
                  <a:srgbClr val="3348D5"/>
                </a:solidFill>
                <a:cs typeface="Verdana"/>
              </a:rPr>
              <a:t>Radogna</a:t>
            </a:r>
            <a:r>
              <a:rPr lang="en-US" sz="1800" b="1" dirty="0">
                <a:solidFill>
                  <a:srgbClr val="3348D5"/>
                </a:solidFill>
                <a:cs typeface="Verdana"/>
              </a:rPr>
              <a:t> co-coordinator of this high-energy muons performance sub-group </a:t>
            </a:r>
            <a:r>
              <a:rPr lang="en-US" sz="1800" b="1" dirty="0">
                <a:cs typeface="Verdana"/>
              </a:rPr>
              <a:t>[</a:t>
            </a:r>
            <a:r>
              <a:rPr lang="en-US" sz="1600" dirty="0">
                <a:cs typeface="Verdana"/>
              </a:rPr>
              <a:t>MUO-17-001 (AN-18-008)</a:t>
            </a:r>
            <a:r>
              <a:rPr lang="en-US" sz="1800" b="1" dirty="0">
                <a:cs typeface="Verdana"/>
              </a:rPr>
              <a:t>];</a:t>
            </a:r>
          </a:p>
          <a:p>
            <a:r>
              <a:rPr lang="en-US" sz="1800" b="1" dirty="0">
                <a:solidFill>
                  <a:srgbClr val="3348D5"/>
                </a:solidFill>
                <a:cs typeface="Verdana"/>
              </a:rPr>
              <a:t>   </a:t>
            </a:r>
            <a:r>
              <a:rPr lang="en-US" sz="1800" b="1" dirty="0">
                <a:cs typeface="Verdana"/>
              </a:rPr>
              <a:t>also in charge for the estimation of the muon momentum scale with 2017 data</a:t>
            </a:r>
          </a:p>
        </p:txBody>
      </p:sp>
      <p:sp>
        <p:nvSpPr>
          <p:cNvPr id="14" name="Chevron 13">
            <a:extLst>
              <a:ext uri="{FF2B5EF4-FFF2-40B4-BE49-F238E27FC236}">
                <a16:creationId xmlns:a16="http://schemas.microsoft.com/office/drawing/2014/main" id="{CA888D24-42DA-4A45-B0AA-7A5FBA942918}"/>
              </a:ext>
            </a:extLst>
          </p:cNvPr>
          <p:cNvSpPr/>
          <p:nvPr/>
        </p:nvSpPr>
        <p:spPr>
          <a:xfrm>
            <a:off x="180078" y="938454"/>
            <a:ext cx="187554"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6FD130D5-EC1E-A645-8A93-249B222AD993}"/>
              </a:ext>
            </a:extLst>
          </p:cNvPr>
          <p:cNvSpPr txBox="1"/>
          <p:nvPr/>
        </p:nvSpPr>
        <p:spPr>
          <a:xfrm>
            <a:off x="410941" y="726998"/>
            <a:ext cx="9342659" cy="893074"/>
          </a:xfrm>
          <a:prstGeom prst="rect">
            <a:avLst/>
          </a:prstGeom>
          <a:noFill/>
        </p:spPr>
        <p:txBody>
          <a:bodyPr wrap="square" lIns="104022" tIns="52011" rIns="104022" bIns="52011" rtlCol="0">
            <a:spAutoFit/>
          </a:bodyPr>
          <a:lstStyle/>
          <a:p>
            <a:pPr>
              <a:lnSpc>
                <a:spcPct val="150000"/>
              </a:lnSpc>
            </a:pPr>
            <a:r>
              <a:rPr lang="en-US" sz="1800" b="1" dirty="0">
                <a:solidFill>
                  <a:srgbClr val="3348D5"/>
                </a:solidFill>
                <a:cs typeface="Verdana"/>
              </a:rPr>
              <a:t>Previous searches are closely connected with high-</a:t>
            </a:r>
            <a:r>
              <a:rPr lang="en-US" sz="1800" b="1" i="1" dirty="0" err="1">
                <a:solidFill>
                  <a:srgbClr val="3348D5"/>
                </a:solidFill>
                <a:cs typeface="Verdana"/>
              </a:rPr>
              <a:t>p</a:t>
            </a:r>
            <a:r>
              <a:rPr lang="en-US" sz="1800" b="1" i="1" baseline="-25000" dirty="0" err="1">
                <a:solidFill>
                  <a:srgbClr val="3348D5"/>
                </a:solidFill>
                <a:cs typeface="Verdana"/>
              </a:rPr>
              <a:t>T</a:t>
            </a:r>
            <a:r>
              <a:rPr lang="en-US" sz="1800" b="1" dirty="0">
                <a:solidFill>
                  <a:srgbClr val="3348D5"/>
                </a:solidFill>
                <a:cs typeface="Verdana"/>
              </a:rPr>
              <a:t> muon reconstruction performance.</a:t>
            </a:r>
          </a:p>
          <a:p>
            <a:pPr>
              <a:lnSpc>
                <a:spcPct val="150000"/>
              </a:lnSpc>
            </a:pPr>
            <a:r>
              <a:rPr lang="en-US" sz="1800" b="1" dirty="0">
                <a:cs typeface="Verdana"/>
              </a:rPr>
              <a:t>For this reason a new dedicated muon-POG sub-group was created to study high energy muons !</a:t>
            </a:r>
          </a:p>
        </p:txBody>
      </p:sp>
      <p:pic>
        <p:nvPicPr>
          <p:cNvPr id="16" name="Picture 15">
            <a:extLst>
              <a:ext uri="{FF2B5EF4-FFF2-40B4-BE49-F238E27FC236}">
                <a16:creationId xmlns:a16="http://schemas.microsoft.com/office/drawing/2014/main" id="{5CEBBF8B-5AC6-5744-8CFD-1641EC4C9809}"/>
              </a:ext>
            </a:extLst>
          </p:cNvPr>
          <p:cNvPicPr>
            <a:picLocks noChangeAspect="1"/>
          </p:cNvPicPr>
          <p:nvPr/>
        </p:nvPicPr>
        <p:blipFill>
          <a:blip r:embed="rId2"/>
          <a:stretch>
            <a:fillRect/>
          </a:stretch>
        </p:blipFill>
        <p:spPr>
          <a:xfrm>
            <a:off x="7212605" y="2708361"/>
            <a:ext cx="2898898" cy="2571750"/>
          </a:xfrm>
          <a:prstGeom prst="rect">
            <a:avLst/>
          </a:prstGeom>
        </p:spPr>
      </p:pic>
      <p:sp>
        <p:nvSpPr>
          <p:cNvPr id="17" name="TextBox 16">
            <a:extLst>
              <a:ext uri="{FF2B5EF4-FFF2-40B4-BE49-F238E27FC236}">
                <a16:creationId xmlns:a16="http://schemas.microsoft.com/office/drawing/2014/main" id="{A23A6E27-0CC9-0C4A-A500-CBE396E59EF7}"/>
              </a:ext>
            </a:extLst>
          </p:cNvPr>
          <p:cNvSpPr txBox="1"/>
          <p:nvPr/>
        </p:nvSpPr>
        <p:spPr>
          <a:xfrm>
            <a:off x="517544" y="2671190"/>
            <a:ext cx="5336716" cy="936035"/>
          </a:xfrm>
          <a:prstGeom prst="rect">
            <a:avLst/>
          </a:prstGeom>
          <a:noFill/>
        </p:spPr>
        <p:txBody>
          <a:bodyPr wrap="square" lIns="104022" tIns="52011" rIns="104022" bIns="52011" rtlCol="0">
            <a:spAutoFit/>
          </a:bodyPr>
          <a:lstStyle/>
          <a:p>
            <a:r>
              <a:rPr lang="en-US" sz="1800" b="1" dirty="0">
                <a:cs typeface="Verdana"/>
              </a:rPr>
              <a:t>- F. </a:t>
            </a:r>
            <a:r>
              <a:rPr lang="en-US" sz="1800" b="1" dirty="0" err="1">
                <a:cs typeface="Verdana"/>
              </a:rPr>
              <a:t>Errico</a:t>
            </a:r>
            <a:r>
              <a:rPr lang="en-US" sz="1800" b="1" dirty="0">
                <a:cs typeface="Verdana"/>
              </a:rPr>
              <a:t> in charge</a:t>
            </a:r>
            <a:r>
              <a:rPr lang="en-US" sz="1800" b="1" dirty="0"/>
              <a:t> for the high-</a:t>
            </a:r>
            <a:r>
              <a:rPr lang="en-US" sz="1800" b="1" dirty="0" err="1"/>
              <a:t>pT</a:t>
            </a:r>
            <a:r>
              <a:rPr lang="en-US" sz="1800" b="1" dirty="0"/>
              <a:t> muon assignment </a:t>
            </a:r>
          </a:p>
          <a:p>
            <a:r>
              <a:rPr lang="en-US" sz="1800" b="1" dirty="0"/>
              <a:t>   </a:t>
            </a:r>
            <a:r>
              <a:rPr lang="en-US" sz="1800" dirty="0"/>
              <a:t>using dedicated </a:t>
            </a:r>
            <a:r>
              <a:rPr lang="en-US" sz="1800" dirty="0" err="1"/>
              <a:t>TuneP</a:t>
            </a:r>
            <a:r>
              <a:rPr lang="en-US" sz="1800" dirty="0"/>
              <a:t> </a:t>
            </a:r>
            <a:r>
              <a:rPr lang="en-US" sz="1800" b="1" dirty="0">
                <a:cs typeface="Verdana"/>
              </a:rPr>
              <a:t>(for the estimation of muon </a:t>
            </a:r>
          </a:p>
          <a:p>
            <a:r>
              <a:rPr lang="en-US" sz="1800" b="1" dirty="0">
                <a:cs typeface="Verdana"/>
              </a:rPr>
              <a:t>   resolution)</a:t>
            </a:r>
          </a:p>
        </p:txBody>
      </p:sp>
      <p:sp>
        <p:nvSpPr>
          <p:cNvPr id="18" name="Rectangle 17">
            <a:extLst>
              <a:ext uri="{FF2B5EF4-FFF2-40B4-BE49-F238E27FC236}">
                <a16:creationId xmlns:a16="http://schemas.microsoft.com/office/drawing/2014/main" id="{3AD4BFCA-5320-0441-AD6B-89AD62EF9A62}"/>
              </a:ext>
            </a:extLst>
          </p:cNvPr>
          <p:cNvSpPr/>
          <p:nvPr/>
        </p:nvSpPr>
        <p:spPr>
          <a:xfrm rot="16200000">
            <a:off x="6279048" y="3582833"/>
            <a:ext cx="1867114" cy="338554"/>
          </a:xfrm>
          <a:prstGeom prst="rect">
            <a:avLst/>
          </a:prstGeom>
        </p:spPr>
        <p:txBody>
          <a:bodyPr wrap="none">
            <a:spAutoFit/>
          </a:bodyPr>
          <a:lstStyle/>
          <a:p>
            <a:r>
              <a:rPr lang="en-US" sz="1600" b="1" dirty="0"/>
              <a:t>Mass resolution (%)</a:t>
            </a:r>
          </a:p>
        </p:txBody>
      </p:sp>
      <p:pic>
        <p:nvPicPr>
          <p:cNvPr id="19" name="Picture 18">
            <a:extLst>
              <a:ext uri="{FF2B5EF4-FFF2-40B4-BE49-F238E27FC236}">
                <a16:creationId xmlns:a16="http://schemas.microsoft.com/office/drawing/2014/main" id="{431EF314-08BE-E24F-9D7E-315874970879}"/>
              </a:ext>
            </a:extLst>
          </p:cNvPr>
          <p:cNvPicPr>
            <a:picLocks noChangeAspect="1"/>
          </p:cNvPicPr>
          <p:nvPr/>
        </p:nvPicPr>
        <p:blipFill>
          <a:blip r:embed="rId3"/>
          <a:stretch>
            <a:fillRect/>
          </a:stretch>
        </p:blipFill>
        <p:spPr>
          <a:xfrm>
            <a:off x="606881" y="4334839"/>
            <a:ext cx="4475389" cy="2374696"/>
          </a:xfrm>
          <a:prstGeom prst="rect">
            <a:avLst/>
          </a:prstGeom>
        </p:spPr>
      </p:pic>
      <p:sp>
        <p:nvSpPr>
          <p:cNvPr id="20" name="Chevron 19">
            <a:extLst>
              <a:ext uri="{FF2B5EF4-FFF2-40B4-BE49-F238E27FC236}">
                <a16:creationId xmlns:a16="http://schemas.microsoft.com/office/drawing/2014/main" id="{146F200A-21D7-D543-81A8-2842D3747935}"/>
              </a:ext>
            </a:extLst>
          </p:cNvPr>
          <p:cNvSpPr/>
          <p:nvPr/>
        </p:nvSpPr>
        <p:spPr>
          <a:xfrm>
            <a:off x="268587" y="453598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95A13CC8-BA93-0D43-A7AE-C7DE57DA9BDB}"/>
              </a:ext>
            </a:extLst>
          </p:cNvPr>
          <p:cNvSpPr/>
          <p:nvPr/>
        </p:nvSpPr>
        <p:spPr>
          <a:xfrm>
            <a:off x="606881" y="6709535"/>
            <a:ext cx="6738991" cy="369332"/>
          </a:xfrm>
          <a:prstGeom prst="rect">
            <a:avLst/>
          </a:prstGeom>
        </p:spPr>
        <p:txBody>
          <a:bodyPr wrap="square">
            <a:spAutoFit/>
          </a:bodyPr>
          <a:lstStyle/>
          <a:p>
            <a:r>
              <a:rPr lang="en-US" sz="1800" b="1" dirty="0"/>
              <a:t>The heaviest dimuon found so far at CMS (3.142TeV) [</a:t>
            </a:r>
            <a:r>
              <a:rPr lang="en-US" sz="1800" dirty="0"/>
              <a:t>into 2018 Run</a:t>
            </a:r>
            <a:r>
              <a:rPr lang="en-US" sz="1800" b="1" dirty="0"/>
              <a:t>] </a:t>
            </a:r>
          </a:p>
        </p:txBody>
      </p:sp>
      <p:sp>
        <p:nvSpPr>
          <p:cNvPr id="22" name="TextBox 21">
            <a:extLst>
              <a:ext uri="{FF2B5EF4-FFF2-40B4-BE49-F238E27FC236}">
                <a16:creationId xmlns:a16="http://schemas.microsoft.com/office/drawing/2014/main" id="{EB0ED87E-584B-BF4E-A98F-8EF7517816DA}"/>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930046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2328"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Current              effort</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9985" y="7286627"/>
            <a:ext cx="692580" cy="320481"/>
          </a:xfrm>
          <a:prstGeom prst="rect">
            <a:avLst/>
          </a:prstGeom>
          <a:noFill/>
        </p:spPr>
        <p:txBody>
          <a:bodyPr wrap="none" lIns="104022" tIns="52011" rIns="104022" bIns="52011" rtlCol="0">
            <a:spAutoFit/>
          </a:bodyPr>
          <a:lstStyle/>
          <a:p>
            <a:r>
              <a:rPr lang="en-US" sz="1400" b="1" dirty="0">
                <a:solidFill>
                  <a:srgbClr val="0000FF"/>
                </a:solidFill>
              </a:rPr>
              <a:t>10/47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35E869-05BB-7145-9971-75B4D647E935}"/>
                  </a:ext>
                </a:extLst>
              </p:cNvPr>
              <p:cNvSpPr txBox="1"/>
              <p:nvPr/>
            </p:nvSpPr>
            <p:spPr>
              <a:xfrm>
                <a:off x="5002676" y="170114"/>
                <a:ext cx="1028010" cy="369332"/>
              </a:xfrm>
              <a:prstGeom prst="rect">
                <a:avLst/>
              </a:prstGeom>
              <a:noFill/>
            </p:spPr>
            <p:txBody>
              <a:bodyPr wrap="square" lIns="0" tIns="0" rIns="0" bIns="0" rtlCol="0">
                <a:spAutoFit/>
              </a:bodyPr>
              <a:lstStyle/>
              <a:p>
                <a:r>
                  <a:rPr lang="en-US" sz="2400" b="1" dirty="0">
                    <a:solidFill>
                      <a:srgbClr val="520AF8"/>
                    </a:solidFill>
                    <a:latin typeface="Cambria Math" panose="02040503050406030204" pitchFamily="18" charset="0"/>
                    <a:ea typeface="Cambria Math" panose="02040503050406030204" pitchFamily="18" charset="0"/>
                  </a:rPr>
                  <a:t>H</a:t>
                </a:r>
                <a14:m>
                  <m:oMath xmlns:m="http://schemas.openxmlformats.org/officeDocument/2006/math">
                    <m:r>
                      <a:rPr lang="en-US" sz="2400" b="1" i="1" smtClean="0">
                        <a:solidFill>
                          <a:srgbClr val="520AF8"/>
                        </a:solidFill>
                        <a:latin typeface="Cambria Math" panose="02040503050406030204" pitchFamily="18" charset="0"/>
                        <a:ea typeface="Cambria Math" panose="02040503050406030204" pitchFamily="18" charset="0"/>
                      </a:rPr>
                      <m:t>→</m:t>
                    </m:r>
                    <m:r>
                      <a:rPr lang="en-US" sz="2400" b="1" i="1">
                        <a:solidFill>
                          <a:srgbClr val="520AF8"/>
                        </a:solidFill>
                        <a:latin typeface="Cambria Math" panose="02040503050406030204" pitchFamily="18" charset="0"/>
                        <a:ea typeface="Cambria Math" panose="02040503050406030204" pitchFamily="18" charset="0"/>
                      </a:rPr>
                      <m:t>𝝁</m:t>
                    </m:r>
                    <m:r>
                      <a:rPr lang="en-US" sz="2400" b="1" i="1" smtClean="0">
                        <a:solidFill>
                          <a:srgbClr val="520AF8"/>
                        </a:solidFill>
                        <a:latin typeface="Cambria Math" panose="02040503050406030204" pitchFamily="18" charset="0"/>
                        <a:ea typeface="Cambria Math" panose="02040503050406030204" pitchFamily="18" charset="0"/>
                      </a:rPr>
                      <m:t>𝝁</m:t>
                    </m:r>
                  </m:oMath>
                </a14:m>
                <a:endParaRPr lang="en-US" sz="2400" b="1" dirty="0">
                  <a:solidFill>
                    <a:srgbClr val="520AF8"/>
                  </a:solidFill>
                </a:endParaRPr>
              </a:p>
            </p:txBody>
          </p:sp>
        </mc:Choice>
        <mc:Fallback xmlns="">
          <p:sp>
            <p:nvSpPr>
              <p:cNvPr id="10" name="TextBox 9">
                <a:extLst>
                  <a:ext uri="{FF2B5EF4-FFF2-40B4-BE49-F238E27FC236}">
                    <a16:creationId xmlns:a16="http://schemas.microsoft.com/office/drawing/2014/main" id="{A135E869-05BB-7145-9971-75B4D647E935}"/>
                  </a:ext>
                </a:extLst>
              </p:cNvPr>
              <p:cNvSpPr txBox="1">
                <a:spLocks noRot="1" noChangeAspect="1" noMove="1" noResize="1" noEditPoints="1" noAdjustHandles="1" noChangeArrowheads="1" noChangeShapeType="1" noTextEdit="1"/>
              </p:cNvSpPr>
              <p:nvPr/>
            </p:nvSpPr>
            <p:spPr>
              <a:xfrm>
                <a:off x="5002676" y="170114"/>
                <a:ext cx="1028010" cy="369332"/>
              </a:xfrm>
              <a:prstGeom prst="rect">
                <a:avLst/>
              </a:prstGeom>
              <a:blipFill>
                <a:blip r:embed="rId2"/>
                <a:stretch>
                  <a:fillRect l="-17073" t="-23333" r="-1220" b="-46667"/>
                </a:stretch>
              </a:blipFill>
            </p:spPr>
            <p:txBody>
              <a:bodyPr/>
              <a:lstStyle/>
              <a:p>
                <a:r>
                  <a:rPr lang="en-US">
                    <a:noFill/>
                  </a:rPr>
                  <a:t> </a:t>
                </a:r>
              </a:p>
            </p:txBody>
          </p:sp>
        </mc:Fallback>
      </mc:AlternateContent>
      <p:sp>
        <p:nvSpPr>
          <p:cNvPr id="14" name="Chevron 13">
            <a:extLst>
              <a:ext uri="{FF2B5EF4-FFF2-40B4-BE49-F238E27FC236}">
                <a16:creationId xmlns:a16="http://schemas.microsoft.com/office/drawing/2014/main" id="{6F37E1BA-4192-AA41-9797-CE19E6C52ECD}"/>
              </a:ext>
            </a:extLst>
          </p:cNvPr>
          <p:cNvSpPr/>
          <p:nvPr/>
        </p:nvSpPr>
        <p:spPr>
          <a:xfrm>
            <a:off x="127126" y="913593"/>
            <a:ext cx="187554"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8C76A5F7-DEB2-9D4E-B712-3E9379D7068C}"/>
              </a:ext>
            </a:extLst>
          </p:cNvPr>
          <p:cNvSpPr txBox="1"/>
          <p:nvPr/>
        </p:nvSpPr>
        <p:spPr>
          <a:xfrm>
            <a:off x="334738" y="726998"/>
            <a:ext cx="7267795" cy="477576"/>
          </a:xfrm>
          <a:prstGeom prst="rect">
            <a:avLst/>
          </a:prstGeom>
          <a:noFill/>
        </p:spPr>
        <p:txBody>
          <a:bodyPr wrap="square" lIns="104022" tIns="52011" rIns="104022" bIns="52011" rtlCol="0">
            <a:spAutoFit/>
          </a:bodyPr>
          <a:lstStyle/>
          <a:p>
            <a:pPr>
              <a:lnSpc>
                <a:spcPct val="150000"/>
              </a:lnSpc>
            </a:pPr>
            <a:r>
              <a:rPr lang="en-US" sz="1800" b="1" dirty="0">
                <a:solidFill>
                  <a:srgbClr val="3348D5"/>
                </a:solidFill>
                <a:cs typeface="Verdana"/>
              </a:rPr>
              <a:t>Further involvement in a cross-check analysis dedicated to     </a:t>
            </a:r>
            <a:r>
              <a:rPr lang="en-US" sz="1800" b="1" dirty="0">
                <a:cs typeface="Verdana"/>
              </a:rPr>
              <a:t>            search</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4FE641A-C735-7A49-B57C-2732DE895AAE}"/>
                  </a:ext>
                </a:extLst>
              </p:cNvPr>
              <p:cNvSpPr txBox="1"/>
              <p:nvPr/>
            </p:nvSpPr>
            <p:spPr>
              <a:xfrm>
                <a:off x="6030686" y="858930"/>
                <a:ext cx="788524" cy="307777"/>
              </a:xfrm>
              <a:prstGeom prst="rect">
                <a:avLst/>
              </a:prstGeom>
              <a:noFill/>
            </p:spPr>
            <p:txBody>
              <a:bodyPr wrap="square" lIns="0" tIns="0" rIns="0" bIns="0" rtlCol="0">
                <a:spAutoFit/>
              </a:bodyPr>
              <a:lstStyle/>
              <a:p>
                <a:r>
                  <a:rPr lang="en-US" dirty="0">
                    <a:latin typeface="Cambria Math" panose="02040503050406030204" pitchFamily="18" charset="0"/>
                    <a:ea typeface="Cambria Math" panose="02040503050406030204" pitchFamily="18" charset="0"/>
                  </a:rPr>
                  <a:t>H</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smtClean="0">
                        <a:latin typeface="Cambria Math" panose="02040503050406030204" pitchFamily="18" charset="0"/>
                        <a:ea typeface="Cambria Math" panose="02040503050406030204" pitchFamily="18" charset="0"/>
                      </a:rPr>
                      <m:t>𝜇</m:t>
                    </m:r>
                  </m:oMath>
                </a14:m>
                <a:endParaRPr lang="en-US" dirty="0"/>
              </a:p>
            </p:txBody>
          </p:sp>
        </mc:Choice>
        <mc:Fallback xmlns="">
          <p:sp>
            <p:nvSpPr>
              <p:cNvPr id="16" name="TextBox 15">
                <a:extLst>
                  <a:ext uri="{FF2B5EF4-FFF2-40B4-BE49-F238E27FC236}">
                    <a16:creationId xmlns:a16="http://schemas.microsoft.com/office/drawing/2014/main" id="{94FE641A-C735-7A49-B57C-2732DE895AAE}"/>
                  </a:ext>
                </a:extLst>
              </p:cNvPr>
              <p:cNvSpPr txBox="1">
                <a:spLocks noRot="1" noChangeAspect="1" noMove="1" noResize="1" noEditPoints="1" noAdjustHandles="1" noChangeArrowheads="1" noChangeShapeType="1" noTextEdit="1"/>
              </p:cNvSpPr>
              <p:nvPr/>
            </p:nvSpPr>
            <p:spPr>
              <a:xfrm>
                <a:off x="6030686" y="858930"/>
                <a:ext cx="788524" cy="307777"/>
              </a:xfrm>
              <a:prstGeom prst="rect">
                <a:avLst/>
              </a:prstGeom>
              <a:blipFill>
                <a:blip r:embed="rId3"/>
                <a:stretch>
                  <a:fillRect l="-19048" t="-24000" r="-3175" b="-44000"/>
                </a:stretch>
              </a:blipFill>
            </p:spPr>
            <p:txBody>
              <a:bodyPr/>
              <a:lstStyle/>
              <a:p>
                <a:r>
                  <a:rPr lang="en-US">
                    <a:noFill/>
                  </a:rPr>
                  <a:t> </a:t>
                </a:r>
              </a:p>
            </p:txBody>
          </p:sp>
        </mc:Fallback>
      </mc:AlternateContent>
      <p:sp>
        <p:nvSpPr>
          <p:cNvPr id="17" name="Chevron 16">
            <a:extLst>
              <a:ext uri="{FF2B5EF4-FFF2-40B4-BE49-F238E27FC236}">
                <a16:creationId xmlns:a16="http://schemas.microsoft.com/office/drawing/2014/main" id="{B6A84B93-CB29-9D4B-947C-C08440627523}"/>
              </a:ext>
            </a:extLst>
          </p:cNvPr>
          <p:cNvSpPr/>
          <p:nvPr/>
        </p:nvSpPr>
        <p:spPr>
          <a:xfrm>
            <a:off x="551615" y="150193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0FA8C65-24F4-AB46-90B4-189FEDE62118}"/>
              </a:ext>
            </a:extLst>
          </p:cNvPr>
          <p:cNvSpPr txBox="1"/>
          <p:nvPr/>
        </p:nvSpPr>
        <p:spPr>
          <a:xfrm>
            <a:off x="807496" y="1288036"/>
            <a:ext cx="9418370" cy="477576"/>
          </a:xfrm>
          <a:prstGeom prst="rect">
            <a:avLst/>
          </a:prstGeom>
          <a:noFill/>
        </p:spPr>
        <p:txBody>
          <a:bodyPr wrap="square" lIns="104022" tIns="52011" rIns="104022" bIns="52011" rtlCol="0">
            <a:spAutoFit/>
          </a:bodyPr>
          <a:lstStyle/>
          <a:p>
            <a:pPr>
              <a:lnSpc>
                <a:spcPct val="150000"/>
              </a:lnSpc>
            </a:pPr>
            <a:r>
              <a:rPr lang="en-US" sz="1800" b="1" dirty="0">
                <a:solidFill>
                  <a:srgbClr val="3348D5"/>
                </a:solidFill>
                <a:cs typeface="Verdana"/>
              </a:rPr>
              <a:t>Search of SM Higgs - decaying into 2 muons using 2016 (and 2017) data – produced via VBF &amp; </a:t>
            </a:r>
            <a:r>
              <a:rPr lang="en-US" sz="1800" b="1" dirty="0" err="1">
                <a:solidFill>
                  <a:srgbClr val="3348D5"/>
                </a:solidFill>
                <a:cs typeface="Verdana"/>
              </a:rPr>
              <a:t>ggF</a:t>
            </a:r>
            <a:endParaRPr lang="en-US" sz="1800" b="1" dirty="0">
              <a:cs typeface="Verdana"/>
            </a:endParaRPr>
          </a:p>
        </p:txBody>
      </p:sp>
      <p:sp>
        <p:nvSpPr>
          <p:cNvPr id="19" name="Chevron 18">
            <a:extLst>
              <a:ext uri="{FF2B5EF4-FFF2-40B4-BE49-F238E27FC236}">
                <a16:creationId xmlns:a16="http://schemas.microsoft.com/office/drawing/2014/main" id="{411FB9B2-4991-6C48-9002-6B80E850BB81}"/>
              </a:ext>
            </a:extLst>
          </p:cNvPr>
          <p:cNvSpPr/>
          <p:nvPr/>
        </p:nvSpPr>
        <p:spPr>
          <a:xfrm>
            <a:off x="551615" y="2039154"/>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CAEAEFC3-5F6B-384F-8ADF-56A0BE170634}"/>
              </a:ext>
            </a:extLst>
          </p:cNvPr>
          <p:cNvSpPr txBox="1"/>
          <p:nvPr/>
        </p:nvSpPr>
        <p:spPr>
          <a:xfrm>
            <a:off x="807496" y="1906679"/>
            <a:ext cx="6795037" cy="382037"/>
          </a:xfrm>
          <a:prstGeom prst="rect">
            <a:avLst/>
          </a:prstGeom>
          <a:noFill/>
        </p:spPr>
        <p:txBody>
          <a:bodyPr wrap="square" lIns="104022" tIns="52011" rIns="104022" bIns="52011" rtlCol="0">
            <a:spAutoFit/>
          </a:bodyPr>
          <a:lstStyle/>
          <a:p>
            <a:r>
              <a:rPr lang="en-US" sz="1800" b="1" dirty="0">
                <a:solidFill>
                  <a:srgbClr val="0000FF"/>
                </a:solidFill>
                <a:cs typeface="Verdana"/>
              </a:rPr>
              <a:t>F. </a:t>
            </a:r>
            <a:r>
              <a:rPr lang="en-US" sz="1800" b="1" dirty="0" err="1">
                <a:solidFill>
                  <a:srgbClr val="0000FF"/>
                </a:solidFill>
                <a:cs typeface="Verdana"/>
              </a:rPr>
              <a:t>Errico</a:t>
            </a:r>
            <a:r>
              <a:rPr lang="en-US" sz="1800" b="1" dirty="0">
                <a:solidFill>
                  <a:srgbClr val="0000FF"/>
                </a:solidFill>
                <a:cs typeface="Verdana"/>
              </a:rPr>
              <a:t> + R. </a:t>
            </a:r>
            <a:r>
              <a:rPr lang="en-US" sz="1800" b="1" dirty="0" err="1">
                <a:solidFill>
                  <a:srgbClr val="0000FF"/>
                </a:solidFill>
                <a:cs typeface="Verdana"/>
              </a:rPr>
              <a:t>Radogna</a:t>
            </a:r>
            <a:r>
              <a:rPr lang="en-US" sz="1800" b="1" dirty="0">
                <a:solidFill>
                  <a:srgbClr val="0000FF"/>
                </a:solidFill>
                <a:cs typeface="Verdana"/>
              </a:rPr>
              <a:t> + R. </a:t>
            </a:r>
            <a:r>
              <a:rPr lang="en-US" sz="1800" b="1" dirty="0" err="1">
                <a:solidFill>
                  <a:srgbClr val="0000FF"/>
                </a:solidFill>
                <a:cs typeface="Verdana"/>
              </a:rPr>
              <a:t>Venditti</a:t>
            </a:r>
            <a:r>
              <a:rPr lang="en-US" sz="1800" b="1" dirty="0">
                <a:solidFill>
                  <a:srgbClr val="0000FF"/>
                </a:solidFill>
                <a:cs typeface="Verdana"/>
              </a:rPr>
              <a:t> </a:t>
            </a:r>
            <a:r>
              <a:rPr lang="en-US" sz="1800" b="1" dirty="0">
                <a:cs typeface="Verdana"/>
              </a:rPr>
              <a:t>(+ CMS-Pisa)</a:t>
            </a:r>
          </a:p>
        </p:txBody>
      </p:sp>
      <p:sp>
        <p:nvSpPr>
          <p:cNvPr id="21" name="TextBox 20">
            <a:extLst>
              <a:ext uri="{FF2B5EF4-FFF2-40B4-BE49-F238E27FC236}">
                <a16:creationId xmlns:a16="http://schemas.microsoft.com/office/drawing/2014/main" id="{BFDA528D-9597-8643-AF0D-839D17451F8B}"/>
              </a:ext>
            </a:extLst>
          </p:cNvPr>
          <p:cNvSpPr txBox="1"/>
          <p:nvPr/>
        </p:nvSpPr>
        <p:spPr>
          <a:xfrm>
            <a:off x="910843" y="2388284"/>
            <a:ext cx="3574071" cy="382037"/>
          </a:xfrm>
          <a:prstGeom prst="rect">
            <a:avLst/>
          </a:prstGeom>
          <a:noFill/>
        </p:spPr>
        <p:txBody>
          <a:bodyPr wrap="square" lIns="104022" tIns="52011" rIns="104022" bIns="52011" rtlCol="0">
            <a:spAutoFit/>
          </a:bodyPr>
          <a:lstStyle/>
          <a:p>
            <a:r>
              <a:rPr lang="en-US" sz="1800" b="1" dirty="0">
                <a:cs typeface="Verdana"/>
              </a:rPr>
              <a:t>- 2017 data analysis in preparation</a:t>
            </a:r>
            <a:endParaRPr lang="en-US" sz="1800" b="1" dirty="0">
              <a:solidFill>
                <a:srgbClr val="3348D5"/>
              </a:solidFill>
              <a:cs typeface="Verdana"/>
            </a:endParaRPr>
          </a:p>
        </p:txBody>
      </p:sp>
      <p:sp>
        <p:nvSpPr>
          <p:cNvPr id="22" name="TextBox 21">
            <a:extLst>
              <a:ext uri="{FF2B5EF4-FFF2-40B4-BE49-F238E27FC236}">
                <a16:creationId xmlns:a16="http://schemas.microsoft.com/office/drawing/2014/main" id="{A3087C23-738F-4B43-9045-96ED95E250CF}"/>
              </a:ext>
            </a:extLst>
          </p:cNvPr>
          <p:cNvSpPr txBox="1"/>
          <p:nvPr/>
        </p:nvSpPr>
        <p:spPr>
          <a:xfrm>
            <a:off x="910843" y="2923476"/>
            <a:ext cx="9659186" cy="382037"/>
          </a:xfrm>
          <a:prstGeom prst="rect">
            <a:avLst/>
          </a:prstGeom>
          <a:noFill/>
        </p:spPr>
        <p:txBody>
          <a:bodyPr wrap="square" lIns="104022" tIns="52011" rIns="104022" bIns="52011" rtlCol="0">
            <a:spAutoFit/>
          </a:bodyPr>
          <a:lstStyle/>
          <a:p>
            <a:r>
              <a:rPr lang="en-US" sz="1800" b="1" dirty="0">
                <a:cs typeface="Verdana"/>
              </a:rPr>
              <a:t>- contribution to the implementation of a multivariate analysis to use in the limit extraction process</a:t>
            </a:r>
            <a:endParaRPr lang="en-US" sz="1800" b="1" dirty="0">
              <a:solidFill>
                <a:srgbClr val="3348D5"/>
              </a:solidFill>
              <a:cs typeface="Verdana"/>
            </a:endParaRPr>
          </a:p>
        </p:txBody>
      </p:sp>
      <p:sp>
        <p:nvSpPr>
          <p:cNvPr id="23" name="TextBox 22">
            <a:extLst>
              <a:ext uri="{FF2B5EF4-FFF2-40B4-BE49-F238E27FC236}">
                <a16:creationId xmlns:a16="http://schemas.microsoft.com/office/drawing/2014/main" id="{0919D380-A109-2C4E-B37E-25B36E518E92}"/>
              </a:ext>
            </a:extLst>
          </p:cNvPr>
          <p:cNvSpPr txBox="1"/>
          <p:nvPr/>
        </p:nvSpPr>
        <p:spPr>
          <a:xfrm>
            <a:off x="910843" y="3506118"/>
            <a:ext cx="6186643" cy="659036"/>
          </a:xfrm>
          <a:prstGeom prst="rect">
            <a:avLst/>
          </a:prstGeom>
          <a:noFill/>
        </p:spPr>
        <p:txBody>
          <a:bodyPr wrap="square" lIns="104022" tIns="52011" rIns="104022" bIns="52011" rtlCol="0">
            <a:spAutoFit/>
          </a:bodyPr>
          <a:lstStyle/>
          <a:p>
            <a:r>
              <a:rPr lang="en-US" sz="1800" b="1" dirty="0">
                <a:cs typeface="Verdana"/>
              </a:rPr>
              <a:t>- F. </a:t>
            </a:r>
            <a:r>
              <a:rPr lang="en-US" sz="1800" b="1" dirty="0" err="1">
                <a:cs typeface="Verdana"/>
              </a:rPr>
              <a:t>Errico</a:t>
            </a:r>
            <a:r>
              <a:rPr lang="en-US" sz="1800" b="1" dirty="0">
                <a:cs typeface="Verdana"/>
              </a:rPr>
              <a:t> in charge of the systematic uncertainties estimation</a:t>
            </a:r>
          </a:p>
          <a:p>
            <a:r>
              <a:rPr lang="en-US" sz="1800" b="1" dirty="0">
                <a:cs typeface="Verdana"/>
              </a:rPr>
              <a:t>  (in particular that related to the b-jets tagging) </a:t>
            </a:r>
            <a:endParaRPr lang="en-US" sz="1800" b="1" dirty="0">
              <a:solidFill>
                <a:srgbClr val="3348D5"/>
              </a:solidFill>
              <a:cs typeface="Verdana"/>
            </a:endParaRPr>
          </a:p>
        </p:txBody>
      </p:sp>
      <p:sp>
        <p:nvSpPr>
          <p:cNvPr id="24" name="TextBox 23">
            <a:extLst>
              <a:ext uri="{FF2B5EF4-FFF2-40B4-BE49-F238E27FC236}">
                <a16:creationId xmlns:a16="http://schemas.microsoft.com/office/drawing/2014/main" id="{B214730C-19AD-4C4F-A34A-D70E99B6475A}"/>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90387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r>
              <a:rPr lang="en-US" sz="2800" b="1" dirty="0">
                <a:solidFill>
                  <a:srgbClr val="0000FF"/>
                </a:solidFill>
              </a:rPr>
              <a:t>                              Mono-Higgs search :        </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59105" y="7286627"/>
            <a:ext cx="692580" cy="320481"/>
          </a:xfrm>
          <a:prstGeom prst="rect">
            <a:avLst/>
          </a:prstGeom>
          <a:noFill/>
        </p:spPr>
        <p:txBody>
          <a:bodyPr wrap="none" lIns="104022" tIns="52011" rIns="104022" bIns="52011" rtlCol="0">
            <a:spAutoFit/>
          </a:bodyPr>
          <a:lstStyle/>
          <a:p>
            <a:r>
              <a:rPr lang="en-US" sz="1400" b="1" dirty="0">
                <a:solidFill>
                  <a:srgbClr val="0000FF"/>
                </a:solidFill>
              </a:rPr>
              <a:t>11/47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7A8B458-DAFB-F548-9895-185F1B5637A7}"/>
                  </a:ext>
                </a:extLst>
              </p:cNvPr>
              <p:cNvSpPr txBox="1"/>
              <p:nvPr/>
            </p:nvSpPr>
            <p:spPr>
              <a:xfrm>
                <a:off x="5686455" y="173237"/>
                <a:ext cx="2969787" cy="369332"/>
              </a:xfrm>
              <a:prstGeom prst="rect">
                <a:avLst/>
              </a:prstGeom>
              <a:noFill/>
            </p:spPr>
            <p:txBody>
              <a:bodyPr wrap="none" lIns="0" tIns="0" rIns="0" bIns="0" rtlCol="0">
                <a:spAutoFit/>
              </a:bodyPr>
              <a:lstStyle/>
              <a:p>
                <a:r>
                  <a:rPr lang="en-US" sz="2400" b="1" dirty="0">
                    <a:latin typeface="Cambria Math" panose="02040503050406030204" pitchFamily="18" charset="0"/>
                    <a:ea typeface="Cambria Math" panose="02040503050406030204" pitchFamily="18" charset="0"/>
                  </a:rPr>
                  <a:t>H</a:t>
                </a:r>
                <a14:m>
                  <m:oMath xmlns:m="http://schemas.openxmlformats.org/officeDocument/2006/math">
                    <m:d>
                      <m:dPr>
                        <m:ctrlPr>
                          <a:rPr lang="en-US" sz="2400" b="1" i="1" smtClean="0">
                            <a:latin typeface="Cambria Math" panose="02040503050406030204" pitchFamily="18" charset="0"/>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𝒁</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𝒁</m:t>
                            </m:r>
                          </m:e>
                          <m:sup>
                            <m:r>
                              <a:rPr lang="en-US" sz="2400" b="1" i="1" smtClean="0">
                                <a:latin typeface="Cambria Math" panose="02040503050406030204" pitchFamily="18" charset="0"/>
                                <a:ea typeface="Cambria Math" panose="02040503050406030204" pitchFamily="18" charset="0"/>
                              </a:rPr>
                              <m:t>∗</m:t>
                            </m:r>
                          </m:sup>
                        </m:sSup>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𝟒</m:t>
                        </m:r>
                        <m:r>
                          <a:rPr lang="en-US" sz="2400" b="1" i="1" smtClean="0">
                            <a:latin typeface="Cambria Math" panose="02040503050406030204" pitchFamily="18" charset="0"/>
                            <a:ea typeface="Cambria Math" panose="02040503050406030204" pitchFamily="18" charset="0"/>
                          </a:rPr>
                          <m:t>ℓ</m:t>
                        </m:r>
                      </m:e>
                    </m:d>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𝑫𝑴</m:t>
                    </m:r>
                  </m:oMath>
                </a14:m>
                <a:endParaRPr lang="en-US" sz="2400" b="1" dirty="0"/>
              </a:p>
            </p:txBody>
          </p:sp>
        </mc:Choice>
        <mc:Fallback xmlns="">
          <p:sp>
            <p:nvSpPr>
              <p:cNvPr id="7" name="TextBox 6">
                <a:extLst>
                  <a:ext uri="{FF2B5EF4-FFF2-40B4-BE49-F238E27FC236}">
                    <a16:creationId xmlns:a16="http://schemas.microsoft.com/office/drawing/2014/main" id="{57A8B458-DAFB-F548-9895-185F1B5637A7}"/>
                  </a:ext>
                </a:extLst>
              </p:cNvPr>
              <p:cNvSpPr txBox="1">
                <a:spLocks noRot="1" noChangeAspect="1" noMove="1" noResize="1" noEditPoints="1" noAdjustHandles="1" noChangeArrowheads="1" noChangeShapeType="1" noTextEdit="1"/>
              </p:cNvSpPr>
              <p:nvPr/>
            </p:nvSpPr>
            <p:spPr>
              <a:xfrm>
                <a:off x="5686455" y="173237"/>
                <a:ext cx="2969787" cy="369332"/>
              </a:xfrm>
              <a:prstGeom prst="rect">
                <a:avLst/>
              </a:prstGeom>
              <a:blipFill>
                <a:blip r:embed="rId3"/>
                <a:stretch>
                  <a:fillRect l="-6383" t="-23333" r="-2128" b="-4333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68AA434-FA17-924F-9B57-72162244E9C1}"/>
              </a:ext>
            </a:extLst>
          </p:cNvPr>
          <p:cNvSpPr txBox="1"/>
          <p:nvPr/>
        </p:nvSpPr>
        <p:spPr>
          <a:xfrm>
            <a:off x="280034" y="791064"/>
            <a:ext cx="9941651" cy="659036"/>
          </a:xfrm>
          <a:prstGeom prst="rect">
            <a:avLst/>
          </a:prstGeom>
          <a:noFill/>
        </p:spPr>
        <p:txBody>
          <a:bodyPr wrap="square" lIns="104022" tIns="52011" rIns="104022" bIns="52011" rtlCol="0">
            <a:spAutoFit/>
          </a:bodyPr>
          <a:lstStyle/>
          <a:p>
            <a:r>
              <a:rPr lang="en-US" sz="1800" b="1" dirty="0">
                <a:solidFill>
                  <a:srgbClr val="0000FF"/>
                </a:solidFill>
                <a:cs typeface="Verdana"/>
              </a:rPr>
              <a:t>The search for a final signature of the kind (SM-</a:t>
            </a:r>
            <a:r>
              <a:rPr lang="en-US" sz="1800" b="1" dirty="0" err="1">
                <a:solidFill>
                  <a:srgbClr val="0000FF"/>
                </a:solidFill>
                <a:cs typeface="Verdana"/>
              </a:rPr>
              <a:t>Hggs</a:t>
            </a:r>
            <a:r>
              <a:rPr lang="en-US" sz="1800" b="1" dirty="0">
                <a:solidFill>
                  <a:srgbClr val="0000FF"/>
                </a:solidFill>
                <a:cs typeface="Verdana"/>
              </a:rPr>
              <a:t> + MET), </a:t>
            </a:r>
            <a:r>
              <a:rPr lang="en-US" sz="1800" b="1" dirty="0">
                <a:cs typeface="Verdana"/>
              </a:rPr>
              <a:t>particularly with the tag                              ,</a:t>
            </a:r>
          </a:p>
          <a:p>
            <a:r>
              <a:rPr lang="en-US" sz="1800" b="1" dirty="0">
                <a:cs typeface="Verdana"/>
              </a:rPr>
              <a:t>constitutes one of the workstreams in the Dark Matter quest.</a:t>
            </a:r>
          </a:p>
        </p:txBody>
      </p:sp>
      <p:sp>
        <p:nvSpPr>
          <p:cNvPr id="12" name="Chevron 11">
            <a:extLst>
              <a:ext uri="{FF2B5EF4-FFF2-40B4-BE49-F238E27FC236}">
                <a16:creationId xmlns:a16="http://schemas.microsoft.com/office/drawing/2014/main" id="{9D0290DF-DB67-3948-8B7C-61C0372331F8}"/>
              </a:ext>
            </a:extLst>
          </p:cNvPr>
          <p:cNvSpPr/>
          <p:nvPr/>
        </p:nvSpPr>
        <p:spPr>
          <a:xfrm>
            <a:off x="53935" y="871888"/>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3BA60E7-F45F-7242-BF93-A96674D8D427}"/>
                  </a:ext>
                </a:extLst>
              </p:cNvPr>
              <p:cNvSpPr txBox="1"/>
              <p:nvPr/>
            </p:nvSpPr>
            <p:spPr>
              <a:xfrm>
                <a:off x="8559919" y="836922"/>
                <a:ext cx="1366528" cy="276999"/>
              </a:xfrm>
              <a:prstGeom prst="rect">
                <a:avLst/>
              </a:prstGeom>
              <a:noFill/>
            </p:spPr>
            <p:txBody>
              <a:bodyPr wrap="none" lIns="0" tIns="0" rIns="0" bIns="0" rtlCol="0">
                <a:spAutoFit/>
              </a:bodyPr>
              <a:lstStyle/>
              <a:p>
                <a:r>
                  <a:rPr lang="en-US" sz="1800" dirty="0">
                    <a:latin typeface="Cambria Math" panose="02040503050406030204" pitchFamily="18" charset="0"/>
                    <a:ea typeface="Cambria Math" panose="02040503050406030204" pitchFamily="18" charset="0"/>
                  </a:rPr>
                  <a:t>H</a:t>
                </a:r>
                <a14:m>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𝑍</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𝑍</m:t>
                        </m:r>
                      </m:e>
                      <m:sup>
                        <m:r>
                          <a:rPr lang="en-US" sz="1800" b="0" i="1" smtClean="0">
                            <a:latin typeface="Cambria Math" panose="02040503050406030204" pitchFamily="18" charset="0"/>
                            <a:ea typeface="Cambria Math" panose="02040503050406030204" pitchFamily="18" charset="0"/>
                          </a:rPr>
                          <m:t>∗</m:t>
                        </m:r>
                      </m:sup>
                    </m:sSup>
                    <m:r>
                      <a:rPr lang="en-US" sz="1800" b="0" i="1" smtClean="0">
                        <a:latin typeface="Cambria Math" panose="02040503050406030204" pitchFamily="18" charset="0"/>
                        <a:ea typeface="Cambria Math" panose="02040503050406030204" pitchFamily="18" charset="0"/>
                      </a:rPr>
                      <m:t>→4ℓ</m:t>
                    </m:r>
                  </m:oMath>
                </a14:m>
                <a:endParaRPr lang="en-US" sz="1800" dirty="0"/>
              </a:p>
            </p:txBody>
          </p:sp>
        </mc:Choice>
        <mc:Fallback xmlns="">
          <p:sp>
            <p:nvSpPr>
              <p:cNvPr id="15" name="TextBox 14">
                <a:extLst>
                  <a:ext uri="{FF2B5EF4-FFF2-40B4-BE49-F238E27FC236}">
                    <a16:creationId xmlns:a16="http://schemas.microsoft.com/office/drawing/2014/main" id="{83BA60E7-F45F-7242-BF93-A96674D8D427}"/>
                  </a:ext>
                </a:extLst>
              </p:cNvPr>
              <p:cNvSpPr txBox="1">
                <a:spLocks noRot="1" noChangeAspect="1" noMove="1" noResize="1" noEditPoints="1" noAdjustHandles="1" noChangeArrowheads="1" noChangeShapeType="1" noTextEdit="1"/>
              </p:cNvSpPr>
              <p:nvPr/>
            </p:nvSpPr>
            <p:spPr>
              <a:xfrm>
                <a:off x="8559919" y="836922"/>
                <a:ext cx="1366528" cy="276999"/>
              </a:xfrm>
              <a:prstGeom prst="rect">
                <a:avLst/>
              </a:prstGeom>
              <a:blipFill>
                <a:blip r:embed="rId4"/>
                <a:stretch>
                  <a:fillRect l="-10092" t="-21739" r="-4587" b="-47826"/>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DFE00FF-586A-E941-9FA8-E8BC10F50CA2}"/>
              </a:ext>
            </a:extLst>
          </p:cNvPr>
          <p:cNvSpPr txBox="1"/>
          <p:nvPr/>
        </p:nvSpPr>
        <p:spPr>
          <a:xfrm>
            <a:off x="574590" y="1520896"/>
            <a:ext cx="10087059" cy="382037"/>
          </a:xfrm>
          <a:prstGeom prst="rect">
            <a:avLst/>
          </a:prstGeom>
          <a:noFill/>
        </p:spPr>
        <p:txBody>
          <a:bodyPr wrap="square" lIns="104022" tIns="52011" rIns="104022" bIns="52011" rtlCol="0">
            <a:spAutoFit/>
          </a:bodyPr>
          <a:lstStyle/>
          <a:p>
            <a:r>
              <a:rPr lang="en-US" sz="1800" b="1" dirty="0">
                <a:solidFill>
                  <a:srgbClr val="0000FF"/>
                </a:solidFill>
                <a:cs typeface="Verdana"/>
              </a:rPr>
              <a:t>G. </a:t>
            </a:r>
            <a:r>
              <a:rPr lang="en-US" sz="1800" b="1" dirty="0" err="1">
                <a:solidFill>
                  <a:srgbClr val="0000FF"/>
                </a:solidFill>
                <a:cs typeface="Verdana"/>
              </a:rPr>
              <a:t>Miniello</a:t>
            </a:r>
            <a:r>
              <a:rPr lang="en-US" sz="1800" b="1" dirty="0">
                <a:solidFill>
                  <a:srgbClr val="0000FF"/>
                </a:solidFill>
                <a:cs typeface="Verdana"/>
              </a:rPr>
              <a:t> + N. De </a:t>
            </a:r>
            <a:r>
              <a:rPr lang="en-US" sz="1800" b="1" dirty="0" err="1">
                <a:solidFill>
                  <a:srgbClr val="0000FF"/>
                </a:solidFill>
                <a:cs typeface="Verdana"/>
              </a:rPr>
              <a:t>Filippis</a:t>
            </a:r>
            <a:r>
              <a:rPr lang="en-US" sz="1800" b="1" dirty="0">
                <a:solidFill>
                  <a:srgbClr val="0000FF"/>
                </a:solidFill>
                <a:cs typeface="Verdana"/>
              </a:rPr>
              <a:t> + R. Aly </a:t>
            </a:r>
            <a:r>
              <a:rPr lang="en-US" sz="1800" b="1" dirty="0">
                <a:cs typeface="Verdana"/>
              </a:rPr>
              <a:t>(contributing within the MET+X EXO-WG) [EXO-18-009</a:t>
            </a:r>
            <a:r>
              <a:rPr lang="en-US" sz="1800" dirty="0">
                <a:cs typeface="Verdana"/>
              </a:rPr>
              <a:t>, AN-2016/328</a:t>
            </a:r>
            <a:r>
              <a:rPr lang="en-US" sz="1800" b="1" dirty="0">
                <a:cs typeface="Verdana"/>
              </a:rPr>
              <a:t>]</a:t>
            </a:r>
          </a:p>
        </p:txBody>
      </p:sp>
      <p:sp>
        <p:nvSpPr>
          <p:cNvPr id="17" name="Chevron 16">
            <a:extLst>
              <a:ext uri="{FF2B5EF4-FFF2-40B4-BE49-F238E27FC236}">
                <a16:creationId xmlns:a16="http://schemas.microsoft.com/office/drawing/2014/main" id="{CE52B188-F888-5E4D-BF80-FE0867FC2EAA}"/>
              </a:ext>
            </a:extLst>
          </p:cNvPr>
          <p:cNvSpPr/>
          <p:nvPr/>
        </p:nvSpPr>
        <p:spPr>
          <a:xfrm>
            <a:off x="376503" y="1653371"/>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E42B83F5-4203-5C4B-9729-BEA7349D5707}"/>
              </a:ext>
            </a:extLst>
          </p:cNvPr>
          <p:cNvSpPr/>
          <p:nvPr/>
        </p:nvSpPr>
        <p:spPr>
          <a:xfrm>
            <a:off x="376503" y="2079895"/>
            <a:ext cx="7567425" cy="584775"/>
          </a:xfrm>
          <a:prstGeom prst="rect">
            <a:avLst/>
          </a:prstGeom>
          <a:ln>
            <a:noFill/>
          </a:ln>
        </p:spPr>
        <p:txBody>
          <a:bodyPr wrap="square">
            <a:spAutoFit/>
          </a:bodyPr>
          <a:lstStyle/>
          <a:p>
            <a:r>
              <a:rPr lang="en-US" sz="1600" b="1" dirty="0"/>
              <a:t>Two simplified benchmark models are used as a reference to interpreting the data; </a:t>
            </a:r>
          </a:p>
          <a:p>
            <a:r>
              <a:rPr lang="en-US" sz="1600" b="1" dirty="0"/>
              <a:t>in both </a:t>
            </a:r>
            <a:r>
              <a:rPr lang="en-US" sz="1600" b="1" dirty="0">
                <a:solidFill>
                  <a:srgbClr val="C00000"/>
                </a:solidFill>
              </a:rPr>
              <a:t>a new massive particle mediates the interaction H-</a:t>
            </a:r>
            <a:r>
              <a:rPr lang="en-US" sz="1600" b="1" i="1" dirty="0">
                <a:solidFill>
                  <a:srgbClr val="C00000"/>
                </a:solidFill>
              </a:rPr>
              <a:t>DM</a:t>
            </a:r>
            <a:r>
              <a:rPr lang="en-US" sz="1600" b="1" dirty="0">
                <a:solidFill>
                  <a:srgbClr val="C00000"/>
                </a:solidFill>
              </a:rPr>
              <a:t> </a:t>
            </a:r>
            <a:r>
              <a:rPr lang="en-US" sz="1600" b="1" dirty="0"/>
              <a:t>:</a:t>
            </a:r>
            <a:endParaRPr lang="fr-FR" sz="1600" b="1" dirty="0"/>
          </a:p>
        </p:txBody>
      </p:sp>
      <p:sp>
        <p:nvSpPr>
          <p:cNvPr id="19" name="Rectangle 18">
            <a:extLst>
              <a:ext uri="{FF2B5EF4-FFF2-40B4-BE49-F238E27FC236}">
                <a16:creationId xmlns:a16="http://schemas.microsoft.com/office/drawing/2014/main" id="{1049674C-3545-6540-BE9A-79C5023E3D06}"/>
              </a:ext>
            </a:extLst>
          </p:cNvPr>
          <p:cNvSpPr/>
          <p:nvPr/>
        </p:nvSpPr>
        <p:spPr>
          <a:xfrm>
            <a:off x="150770" y="3193941"/>
            <a:ext cx="7193463" cy="338554"/>
          </a:xfrm>
          <a:prstGeom prst="rect">
            <a:avLst/>
          </a:prstGeom>
          <a:ln>
            <a:noFill/>
          </a:ln>
        </p:spPr>
        <p:txBody>
          <a:bodyPr wrap="square">
            <a:spAutoFit/>
          </a:bodyPr>
          <a:lstStyle/>
          <a:p>
            <a:pPr lvl="1"/>
            <a:r>
              <a:rPr lang="en-US" sz="1600" b="1" dirty="0">
                <a:solidFill>
                  <a:srgbClr val="520AF8"/>
                </a:solidFill>
              </a:rPr>
              <a:t>2) </a:t>
            </a:r>
            <a:r>
              <a:rPr lang="en-US" sz="1600" b="1" dirty="0"/>
              <a:t>Z’-baryonic (</a:t>
            </a:r>
            <a:r>
              <a:rPr lang="en-US" sz="1600" dirty="0"/>
              <a:t>a Z’</a:t>
            </a:r>
            <a:r>
              <a:rPr lang="en-US" sz="1600" baseline="-25000" dirty="0"/>
              <a:t>B </a:t>
            </a:r>
            <a:r>
              <a:rPr lang="en-US" sz="1600" dirty="0"/>
              <a:t>vector boson decays into </a:t>
            </a:r>
            <a:r>
              <a:rPr lang="it-IT" sz="1600" i="1" dirty="0"/>
              <a:t>        </a:t>
            </a:r>
            <a:r>
              <a:rPr lang="it-IT" sz="1600" dirty="0" err="1"/>
              <a:t>after</a:t>
            </a:r>
            <a:r>
              <a:rPr lang="it-IT" sz="1600" dirty="0"/>
              <a:t> «</a:t>
            </a:r>
            <a:r>
              <a:rPr lang="it-IT" sz="1600" dirty="0" err="1"/>
              <a:t>irradiating</a:t>
            </a:r>
            <a:r>
              <a:rPr lang="it-IT" sz="1600" dirty="0"/>
              <a:t>» an </a:t>
            </a:r>
            <a:r>
              <a:rPr lang="it-IT" sz="1600" dirty="0" err="1"/>
              <a:t>Higgs</a:t>
            </a:r>
            <a:r>
              <a:rPr lang="it-IT" sz="1600" dirty="0"/>
              <a:t>)</a:t>
            </a:r>
            <a:endParaRPr lang="fr-FR" sz="1600" b="1" dirty="0"/>
          </a:p>
        </p:txBody>
      </p:sp>
      <p:sp>
        <p:nvSpPr>
          <p:cNvPr id="20" name="Rectangle 19">
            <a:extLst>
              <a:ext uri="{FF2B5EF4-FFF2-40B4-BE49-F238E27FC236}">
                <a16:creationId xmlns:a16="http://schemas.microsoft.com/office/drawing/2014/main" id="{ABC78FFF-168F-C140-90A0-4E539863DDEF}"/>
              </a:ext>
            </a:extLst>
          </p:cNvPr>
          <p:cNvSpPr/>
          <p:nvPr/>
        </p:nvSpPr>
        <p:spPr>
          <a:xfrm>
            <a:off x="649647" y="2746059"/>
            <a:ext cx="6551343" cy="368114"/>
          </a:xfrm>
          <a:prstGeom prst="rect">
            <a:avLst/>
          </a:prstGeom>
          <a:ln>
            <a:noFill/>
          </a:ln>
        </p:spPr>
        <p:txBody>
          <a:bodyPr wrap="square">
            <a:spAutoFit/>
          </a:bodyPr>
          <a:lstStyle/>
          <a:p>
            <a:pPr>
              <a:lnSpc>
                <a:spcPct val="120000"/>
              </a:lnSpc>
            </a:pPr>
            <a:r>
              <a:rPr lang="en-US" sz="1600" b="1" dirty="0">
                <a:solidFill>
                  <a:srgbClr val="520AF8"/>
                </a:solidFill>
              </a:rPr>
              <a:t>1)</a:t>
            </a:r>
            <a:r>
              <a:rPr lang="en-US" sz="1600" b="1" dirty="0"/>
              <a:t> Z’-2HDM ( </a:t>
            </a:r>
            <a:r>
              <a:rPr lang="en-US" sz="1600" dirty="0"/>
              <a:t>on-shell Z’ decays into Higgs + </a:t>
            </a:r>
            <a:r>
              <a:rPr lang="en-US" sz="1600" i="1" dirty="0"/>
              <a:t>A</a:t>
            </a:r>
            <a:r>
              <a:rPr lang="en-US" sz="1600" i="1" baseline="-25000" dirty="0"/>
              <a:t>0 </a:t>
            </a:r>
            <a:r>
              <a:rPr lang="en-US" sz="1600" baseline="-25000" dirty="0"/>
              <a:t> </a:t>
            </a:r>
            <a:r>
              <a:rPr lang="en-US" sz="1600" dirty="0" err="1"/>
              <a:t>pseudoscalar</a:t>
            </a:r>
            <a:r>
              <a:rPr lang="en-US" sz="1600" dirty="0"/>
              <a:t>, with                   ) </a:t>
            </a:r>
            <a:endParaRPr lang="fr-FR" sz="1600" b="1" dirty="0">
              <a:solidFill>
                <a:srgbClr val="FF0000"/>
              </a:solidFill>
            </a:endParaRPr>
          </a:p>
        </p:txBody>
      </p:sp>
      <p:graphicFrame>
        <p:nvGraphicFramePr>
          <p:cNvPr id="21" name="Object 20">
            <a:extLst>
              <a:ext uri="{FF2B5EF4-FFF2-40B4-BE49-F238E27FC236}">
                <a16:creationId xmlns:a16="http://schemas.microsoft.com/office/drawing/2014/main" id="{04319A7A-2362-5642-A8FE-66EAF325074D}"/>
              </a:ext>
            </a:extLst>
          </p:cNvPr>
          <p:cNvGraphicFramePr>
            <a:graphicFrameLocks noChangeAspect="1"/>
          </p:cNvGraphicFramePr>
          <p:nvPr>
            <p:extLst>
              <p:ext uri="{D42A27DB-BD31-4B8C-83A1-F6EECF244321}">
                <p14:modId xmlns:p14="http://schemas.microsoft.com/office/powerpoint/2010/main" val="2385188335"/>
              </p:ext>
            </p:extLst>
          </p:nvPr>
        </p:nvGraphicFramePr>
        <p:xfrm>
          <a:off x="6192112" y="2805288"/>
          <a:ext cx="755099" cy="272572"/>
        </p:xfrm>
        <a:graphic>
          <a:graphicData uri="http://schemas.openxmlformats.org/presentationml/2006/ole">
            <mc:AlternateContent xmlns:mc="http://schemas.openxmlformats.org/markup-compatibility/2006">
              <mc:Choice xmlns:v="urn:schemas-microsoft-com:vml" Requires="v">
                <p:oleObj spid="_x0000_s13425" name="Equation" r:id="rId5" imgW="596900" imgH="215900" progId="Equation.3">
                  <p:embed/>
                </p:oleObj>
              </mc:Choice>
              <mc:Fallback>
                <p:oleObj name="Equation" r:id="rId5" imgW="596900" imgH="215900" progId="Equation.3">
                  <p:embed/>
                  <p:pic>
                    <p:nvPicPr>
                      <p:cNvPr id="26"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112" y="2805288"/>
                        <a:ext cx="755099" cy="2725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a:extLst>
              <a:ext uri="{FF2B5EF4-FFF2-40B4-BE49-F238E27FC236}">
                <a16:creationId xmlns:a16="http://schemas.microsoft.com/office/drawing/2014/main" id="{4E95C306-BE3C-704C-8F33-41827F3881F5}"/>
              </a:ext>
            </a:extLst>
          </p:cNvPr>
          <p:cNvGraphicFramePr>
            <a:graphicFrameLocks noChangeAspect="1"/>
          </p:cNvGraphicFramePr>
          <p:nvPr>
            <p:extLst>
              <p:ext uri="{D42A27DB-BD31-4B8C-83A1-F6EECF244321}">
                <p14:modId xmlns:p14="http://schemas.microsoft.com/office/powerpoint/2010/main" val="4220020176"/>
              </p:ext>
            </p:extLst>
          </p:nvPr>
        </p:nvGraphicFramePr>
        <p:xfrm>
          <a:off x="4507663" y="3254610"/>
          <a:ext cx="306388" cy="241300"/>
        </p:xfrm>
        <a:graphic>
          <a:graphicData uri="http://schemas.openxmlformats.org/presentationml/2006/ole">
            <mc:AlternateContent xmlns:mc="http://schemas.openxmlformats.org/markup-compatibility/2006">
              <mc:Choice xmlns:v="urn:schemas-microsoft-com:vml" Requires="v">
                <p:oleObj spid="_x0000_s13426" name="Equation" r:id="rId7" imgW="241300" imgH="190500" progId="Equation.3">
                  <p:embed/>
                </p:oleObj>
              </mc:Choice>
              <mc:Fallback>
                <p:oleObj name="Equation" r:id="rId7" imgW="241300" imgH="190500" progId="Equation.3">
                  <p:embed/>
                  <p:pic>
                    <p:nvPicPr>
                      <p:cNvPr id="27" name="Object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7663" y="3254610"/>
                        <a:ext cx="306388"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 name="Picture 22" descr="Schermata 06-2457934 alle 13.58.39.png">
            <a:extLst>
              <a:ext uri="{FF2B5EF4-FFF2-40B4-BE49-F238E27FC236}">
                <a16:creationId xmlns:a16="http://schemas.microsoft.com/office/drawing/2014/main" id="{917DFBAF-196B-1548-B8C3-6D76706BAA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8558" y="2678170"/>
            <a:ext cx="1256850" cy="1044020"/>
          </a:xfrm>
          <a:prstGeom prst="rect">
            <a:avLst/>
          </a:prstGeom>
        </p:spPr>
      </p:pic>
      <p:pic>
        <p:nvPicPr>
          <p:cNvPr id="24" name="Picture 23">
            <a:extLst>
              <a:ext uri="{FF2B5EF4-FFF2-40B4-BE49-F238E27FC236}">
                <a16:creationId xmlns:a16="http://schemas.microsoft.com/office/drawing/2014/main" id="{72CC6171-A42E-2B4B-85D3-3931583F69DC}"/>
              </a:ext>
            </a:extLst>
          </p:cNvPr>
          <p:cNvPicPr>
            <a:picLocks noChangeAspect="1"/>
          </p:cNvPicPr>
          <p:nvPr/>
        </p:nvPicPr>
        <p:blipFill>
          <a:blip r:embed="rId10"/>
          <a:stretch>
            <a:fillRect/>
          </a:stretch>
        </p:blipFill>
        <p:spPr>
          <a:xfrm>
            <a:off x="8932976" y="2754551"/>
            <a:ext cx="1382552" cy="975613"/>
          </a:xfrm>
          <a:prstGeom prst="rect">
            <a:avLst/>
          </a:prstGeom>
        </p:spPr>
      </p:pic>
      <p:sp>
        <p:nvSpPr>
          <p:cNvPr id="25" name="TextBox 24">
            <a:extLst>
              <a:ext uri="{FF2B5EF4-FFF2-40B4-BE49-F238E27FC236}">
                <a16:creationId xmlns:a16="http://schemas.microsoft.com/office/drawing/2014/main" id="{44C341F6-75C9-B74B-8254-4F78CC058E2F}"/>
              </a:ext>
            </a:extLst>
          </p:cNvPr>
          <p:cNvSpPr txBox="1"/>
          <p:nvPr/>
        </p:nvSpPr>
        <p:spPr>
          <a:xfrm>
            <a:off x="7813239" y="3469084"/>
            <a:ext cx="413163" cy="307777"/>
          </a:xfrm>
          <a:prstGeom prst="rect">
            <a:avLst/>
          </a:prstGeom>
          <a:solidFill>
            <a:schemeClr val="bg1"/>
          </a:solidFill>
        </p:spPr>
        <p:txBody>
          <a:bodyPr wrap="square" rtlCol="0">
            <a:spAutoFit/>
          </a:bodyPr>
          <a:lstStyle/>
          <a:p>
            <a:r>
              <a:rPr lang="en-US" sz="1400" b="1" dirty="0">
                <a:solidFill>
                  <a:srgbClr val="520AF8"/>
                </a:solidFill>
              </a:rPr>
              <a:t>(1)</a:t>
            </a:r>
          </a:p>
        </p:txBody>
      </p:sp>
      <p:sp>
        <p:nvSpPr>
          <p:cNvPr id="26" name="TextBox 25">
            <a:extLst>
              <a:ext uri="{FF2B5EF4-FFF2-40B4-BE49-F238E27FC236}">
                <a16:creationId xmlns:a16="http://schemas.microsoft.com/office/drawing/2014/main" id="{5BFADA6E-3C26-F944-9367-BB218D8EEFB1}"/>
              </a:ext>
            </a:extLst>
          </p:cNvPr>
          <p:cNvSpPr txBox="1"/>
          <p:nvPr/>
        </p:nvSpPr>
        <p:spPr>
          <a:xfrm>
            <a:off x="9383366" y="3521140"/>
            <a:ext cx="388248" cy="307777"/>
          </a:xfrm>
          <a:prstGeom prst="rect">
            <a:avLst/>
          </a:prstGeom>
          <a:solidFill>
            <a:schemeClr val="bg1"/>
          </a:solidFill>
        </p:spPr>
        <p:txBody>
          <a:bodyPr wrap="none" rtlCol="0">
            <a:spAutoFit/>
          </a:bodyPr>
          <a:lstStyle/>
          <a:p>
            <a:r>
              <a:rPr lang="en-US" sz="1400" b="1" dirty="0">
                <a:solidFill>
                  <a:srgbClr val="520AF8"/>
                </a:solidFill>
              </a:rPr>
              <a:t>(2)</a:t>
            </a:r>
          </a:p>
        </p:txBody>
      </p:sp>
      <p:sp>
        <p:nvSpPr>
          <p:cNvPr id="27" name="Rectangle 26">
            <a:extLst>
              <a:ext uri="{FF2B5EF4-FFF2-40B4-BE49-F238E27FC236}">
                <a16:creationId xmlns:a16="http://schemas.microsoft.com/office/drawing/2014/main" id="{3BC1F8C1-9B7C-C24D-B2E6-958EE45198E4}"/>
              </a:ext>
            </a:extLst>
          </p:cNvPr>
          <p:cNvSpPr/>
          <p:nvPr/>
        </p:nvSpPr>
        <p:spPr>
          <a:xfrm>
            <a:off x="512317" y="4050783"/>
            <a:ext cx="8420659" cy="620491"/>
          </a:xfrm>
          <a:prstGeom prst="rect">
            <a:avLst/>
          </a:prstGeom>
          <a:ln>
            <a:noFill/>
          </a:ln>
        </p:spPr>
        <p:txBody>
          <a:bodyPr wrap="square">
            <a:spAutoFit/>
          </a:bodyPr>
          <a:lstStyle/>
          <a:p>
            <a:pPr>
              <a:lnSpc>
                <a:spcPct val="110000"/>
              </a:lnSpc>
            </a:pPr>
            <a:r>
              <a:rPr lang="en-US" sz="1600" b="1" dirty="0"/>
              <a:t>Crucial aspects : </a:t>
            </a:r>
            <a:r>
              <a:rPr lang="en-US" sz="1600" dirty="0"/>
              <a:t>fake leptons &amp; fake-MET rejection, backgrounds estimation (by MC or Data-driven)</a:t>
            </a:r>
          </a:p>
          <a:p>
            <a:pPr>
              <a:lnSpc>
                <a:spcPct val="110000"/>
              </a:lnSpc>
            </a:pPr>
            <a:r>
              <a:rPr lang="en-US" sz="1600" dirty="0"/>
              <a:t>                               [mainly reducible]</a:t>
            </a:r>
            <a:r>
              <a:rPr lang="fr-FR" sz="1600" dirty="0"/>
              <a:t>, </a:t>
            </a:r>
            <a:r>
              <a:rPr lang="fr-FR" sz="1600" dirty="0" err="1"/>
              <a:t>systematic</a:t>
            </a:r>
            <a:r>
              <a:rPr lang="fr-FR" sz="1600" dirty="0"/>
              <a:t> </a:t>
            </a:r>
            <a:r>
              <a:rPr lang="fr-FR" sz="1600" dirty="0" err="1"/>
              <a:t>uncertainties</a:t>
            </a:r>
            <a:r>
              <a:rPr lang="fr-FR" sz="1600" dirty="0"/>
              <a:t> </a:t>
            </a:r>
            <a:r>
              <a:rPr lang="fr-FR" sz="1600" dirty="0" err="1"/>
              <a:t>reduction</a:t>
            </a:r>
            <a:endParaRPr lang="fr-FR" sz="1600" dirty="0"/>
          </a:p>
        </p:txBody>
      </p:sp>
      <p:sp>
        <p:nvSpPr>
          <p:cNvPr id="28" name="TextBox 27">
            <a:extLst>
              <a:ext uri="{FF2B5EF4-FFF2-40B4-BE49-F238E27FC236}">
                <a16:creationId xmlns:a16="http://schemas.microsoft.com/office/drawing/2014/main" id="{848B3371-0466-0142-9032-9DB63E6E583D}"/>
              </a:ext>
            </a:extLst>
          </p:cNvPr>
          <p:cNvSpPr txBox="1"/>
          <p:nvPr/>
        </p:nvSpPr>
        <p:spPr>
          <a:xfrm>
            <a:off x="574590" y="4939187"/>
            <a:ext cx="7424764" cy="659036"/>
          </a:xfrm>
          <a:prstGeom prst="rect">
            <a:avLst/>
          </a:prstGeom>
          <a:solidFill>
            <a:schemeClr val="accent6">
              <a:lumMod val="20000"/>
              <a:lumOff val="80000"/>
            </a:schemeClr>
          </a:solidFill>
        </p:spPr>
        <p:txBody>
          <a:bodyPr wrap="square" lIns="104022" tIns="52011" rIns="104022" bIns="52011" rtlCol="0">
            <a:spAutoFit/>
          </a:bodyPr>
          <a:lstStyle/>
          <a:p>
            <a:r>
              <a:rPr lang="en-US" sz="1800" b="1" dirty="0">
                <a:solidFill>
                  <a:srgbClr val="FF0000"/>
                </a:solidFill>
                <a:cs typeface="Verdana"/>
              </a:rPr>
              <a:t>Preliminary result: </a:t>
            </a:r>
            <a:r>
              <a:rPr lang="en-US" sz="1800" b="1" dirty="0">
                <a:solidFill>
                  <a:srgbClr val="520AF8"/>
                </a:solidFill>
                <a:cs typeface="Verdana"/>
              </a:rPr>
              <a:t>no excess of events over the expected SM background is found </a:t>
            </a:r>
            <a:r>
              <a:rPr lang="en-US" sz="1800" b="1" dirty="0">
                <a:cs typeface="Verdana"/>
              </a:rPr>
              <a:t>&amp;</a:t>
            </a:r>
            <a:r>
              <a:rPr lang="en-US" sz="1800" b="1" dirty="0">
                <a:solidFill>
                  <a:srgbClr val="520AF8"/>
                </a:solidFill>
                <a:cs typeface="Verdana"/>
              </a:rPr>
              <a:t> 95% CL exclusion limits on the </a:t>
            </a:r>
            <a:r>
              <a:rPr lang="en-US" sz="1800" b="1" dirty="0" err="1">
                <a:solidFill>
                  <a:srgbClr val="520AF8"/>
                </a:solidFill>
                <a:cs typeface="Verdana"/>
              </a:rPr>
              <a:t>xsection</a:t>
            </a:r>
            <a:r>
              <a:rPr lang="en-US" sz="1800" b="1" dirty="0">
                <a:solidFill>
                  <a:srgbClr val="520AF8"/>
                </a:solidFill>
                <a:cs typeface="Verdana"/>
              </a:rPr>
              <a:t> are derived for both models</a:t>
            </a:r>
          </a:p>
        </p:txBody>
      </p:sp>
      <p:sp>
        <p:nvSpPr>
          <p:cNvPr id="29" name="Rectangle 28">
            <a:extLst>
              <a:ext uri="{FF2B5EF4-FFF2-40B4-BE49-F238E27FC236}">
                <a16:creationId xmlns:a16="http://schemas.microsoft.com/office/drawing/2014/main" id="{E488A4E0-77EA-1441-8926-BD0474F2831A}"/>
              </a:ext>
            </a:extLst>
          </p:cNvPr>
          <p:cNvSpPr/>
          <p:nvPr/>
        </p:nvSpPr>
        <p:spPr>
          <a:xfrm>
            <a:off x="574590" y="6430712"/>
            <a:ext cx="5534350" cy="349648"/>
          </a:xfrm>
          <a:prstGeom prst="rect">
            <a:avLst/>
          </a:prstGeom>
          <a:ln>
            <a:noFill/>
          </a:ln>
        </p:spPr>
        <p:txBody>
          <a:bodyPr wrap="square">
            <a:spAutoFit/>
          </a:bodyPr>
          <a:lstStyle/>
          <a:p>
            <a:pPr>
              <a:lnSpc>
                <a:spcPct val="110000"/>
              </a:lnSpc>
            </a:pPr>
            <a:r>
              <a:rPr lang="en-US" sz="1600" b="1" dirty="0">
                <a:solidFill>
                  <a:srgbClr val="1551DA"/>
                </a:solidFill>
              </a:rPr>
              <a:t>Target</a:t>
            </a:r>
            <a:r>
              <a:rPr lang="en-US" sz="1600" b="1" dirty="0"/>
              <a:t> : paper after combination with other Higgs-tag channels</a:t>
            </a:r>
            <a:endParaRPr lang="fr-FR" sz="1600" dirty="0"/>
          </a:p>
        </p:txBody>
      </p:sp>
      <p:sp>
        <p:nvSpPr>
          <p:cNvPr id="30" name="Rectangle 29">
            <a:extLst>
              <a:ext uri="{FF2B5EF4-FFF2-40B4-BE49-F238E27FC236}">
                <a16:creationId xmlns:a16="http://schemas.microsoft.com/office/drawing/2014/main" id="{9E11F254-D098-104D-A3FF-CC61CA27635C}"/>
              </a:ext>
            </a:extLst>
          </p:cNvPr>
          <p:cNvSpPr/>
          <p:nvPr/>
        </p:nvSpPr>
        <p:spPr>
          <a:xfrm>
            <a:off x="574590" y="5941871"/>
            <a:ext cx="5534350" cy="349648"/>
          </a:xfrm>
          <a:prstGeom prst="rect">
            <a:avLst/>
          </a:prstGeom>
          <a:ln>
            <a:noFill/>
          </a:ln>
        </p:spPr>
        <p:txBody>
          <a:bodyPr wrap="square">
            <a:spAutoFit/>
          </a:bodyPr>
          <a:lstStyle/>
          <a:p>
            <a:pPr>
              <a:lnSpc>
                <a:spcPct val="110000"/>
              </a:lnSpc>
            </a:pPr>
            <a:r>
              <a:rPr lang="en-US" sz="1600" b="1" dirty="0">
                <a:solidFill>
                  <a:srgbClr val="1551DA"/>
                </a:solidFill>
              </a:rPr>
              <a:t>Status</a:t>
            </a:r>
            <a:r>
              <a:rPr lang="en-US" sz="1600" b="1" dirty="0"/>
              <a:t> : pre-approved / using full2016 dataset</a:t>
            </a:r>
            <a:endParaRPr lang="fr-FR" sz="1600" dirty="0"/>
          </a:p>
        </p:txBody>
      </p:sp>
      <p:sp>
        <p:nvSpPr>
          <p:cNvPr id="31" name="TextBox 30">
            <a:extLst>
              <a:ext uri="{FF2B5EF4-FFF2-40B4-BE49-F238E27FC236}">
                <a16:creationId xmlns:a16="http://schemas.microsoft.com/office/drawing/2014/main" id="{764F27E1-BB4B-F448-AE75-05F2696E009E}"/>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1712161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B-Physics &amp; </a:t>
            </a:r>
            <a:r>
              <a:rPr lang="en-US" sz="2700" b="1" dirty="0" err="1">
                <a:solidFill>
                  <a:srgbClr val="0000FF"/>
                </a:solidFill>
              </a:rPr>
              <a:t>Quarkonia</a:t>
            </a:r>
            <a:r>
              <a:rPr lang="en-US" sz="2700" b="1" dirty="0">
                <a:solidFill>
                  <a:srgbClr val="0000FF"/>
                </a:solidFill>
              </a:rPr>
              <a:t> </a:t>
            </a:r>
            <a:r>
              <a:rPr lang="en-US" sz="2700" b="1" dirty="0"/>
              <a:t>- I</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002643" y="7286627"/>
            <a:ext cx="692580" cy="320481"/>
          </a:xfrm>
          <a:prstGeom prst="rect">
            <a:avLst/>
          </a:prstGeom>
          <a:noFill/>
        </p:spPr>
        <p:txBody>
          <a:bodyPr wrap="none" lIns="104022" tIns="52011" rIns="104022" bIns="52011" rtlCol="0">
            <a:spAutoFit/>
          </a:bodyPr>
          <a:lstStyle/>
          <a:p>
            <a:r>
              <a:rPr lang="en-US" sz="1400" b="1" dirty="0">
                <a:solidFill>
                  <a:srgbClr val="0000FF"/>
                </a:solidFill>
              </a:rPr>
              <a:t>12/47 </a:t>
            </a:r>
          </a:p>
        </p:txBody>
      </p:sp>
      <p:sp>
        <p:nvSpPr>
          <p:cNvPr id="17" name="TextBox 16">
            <a:extLst>
              <a:ext uri="{FF2B5EF4-FFF2-40B4-BE49-F238E27FC236}">
                <a16:creationId xmlns:a16="http://schemas.microsoft.com/office/drawing/2014/main" id="{852DC45B-A177-494C-8C20-0A7897925EB1}"/>
              </a:ext>
            </a:extLst>
          </p:cNvPr>
          <p:cNvSpPr txBox="1"/>
          <p:nvPr/>
        </p:nvSpPr>
        <p:spPr>
          <a:xfrm>
            <a:off x="325865" y="868561"/>
            <a:ext cx="1182259" cy="382037"/>
          </a:xfrm>
          <a:prstGeom prst="rect">
            <a:avLst/>
          </a:prstGeom>
          <a:noFill/>
        </p:spPr>
        <p:txBody>
          <a:bodyPr wrap="square" lIns="104022" tIns="52011" rIns="104022" bIns="52011" rtlCol="0">
            <a:spAutoFit/>
          </a:bodyPr>
          <a:lstStyle/>
          <a:p>
            <a:r>
              <a:rPr lang="en-US" sz="1800" b="1" dirty="0">
                <a:solidFill>
                  <a:srgbClr val="0000FF"/>
                </a:solidFill>
                <a:cs typeface="Verdana"/>
              </a:rPr>
              <a:t>A. </a:t>
            </a:r>
            <a:r>
              <a:rPr lang="en-US" sz="1800" b="1" dirty="0" err="1">
                <a:solidFill>
                  <a:srgbClr val="0000FF"/>
                </a:solidFill>
                <a:cs typeface="Verdana"/>
              </a:rPr>
              <a:t>Pompili</a:t>
            </a:r>
            <a:endParaRPr lang="en-US" sz="1800" b="1" dirty="0">
              <a:solidFill>
                <a:srgbClr val="0000FF"/>
              </a:solidFill>
              <a:cs typeface="Verdana"/>
            </a:endParaRPr>
          </a:p>
        </p:txBody>
      </p:sp>
      <p:sp>
        <p:nvSpPr>
          <p:cNvPr id="10" name="TextBox 9">
            <a:extLst>
              <a:ext uri="{FF2B5EF4-FFF2-40B4-BE49-F238E27FC236}">
                <a16:creationId xmlns:a16="http://schemas.microsoft.com/office/drawing/2014/main" id="{9F6782F6-213B-254E-A124-8D1C5898D4A8}"/>
              </a:ext>
            </a:extLst>
          </p:cNvPr>
          <p:cNvSpPr txBox="1"/>
          <p:nvPr/>
        </p:nvSpPr>
        <p:spPr>
          <a:xfrm>
            <a:off x="253134" y="1399604"/>
            <a:ext cx="7051433" cy="659036"/>
          </a:xfrm>
          <a:prstGeom prst="rect">
            <a:avLst/>
          </a:prstGeom>
          <a:noFill/>
        </p:spPr>
        <p:txBody>
          <a:bodyPr wrap="square" lIns="104022" tIns="52011" rIns="104022" bIns="52011" rtlCol="0">
            <a:spAutoFit/>
          </a:bodyPr>
          <a:lstStyle/>
          <a:p>
            <a:r>
              <a:rPr lang="en-US" sz="1800" b="1" dirty="0">
                <a:cs typeface="Verdana"/>
              </a:rPr>
              <a:t>- B-Physics PAG sub-convener / Spectroscopy &amp; Properties co-convener: </a:t>
            </a:r>
          </a:p>
          <a:p>
            <a:r>
              <a:rPr lang="en-US" sz="1800" b="1" dirty="0">
                <a:cs typeface="Verdana"/>
              </a:rPr>
              <a:t>   </a:t>
            </a:r>
            <a:r>
              <a:rPr lang="en-US" sz="1800" dirty="0">
                <a:cs typeface="Verdana"/>
              </a:rPr>
              <a:t>long-term appointment (2014-2017) ended with 2017</a:t>
            </a:r>
            <a:endParaRPr lang="en-US" sz="1800" b="1" dirty="0">
              <a:cs typeface="Verdana"/>
            </a:endParaRPr>
          </a:p>
        </p:txBody>
      </p:sp>
      <p:sp>
        <p:nvSpPr>
          <p:cNvPr id="15" name="TextBox 14">
            <a:extLst>
              <a:ext uri="{FF2B5EF4-FFF2-40B4-BE49-F238E27FC236}">
                <a16:creationId xmlns:a16="http://schemas.microsoft.com/office/drawing/2014/main" id="{28C4E9B2-30E5-2C45-8A3C-2374B591277C}"/>
              </a:ext>
            </a:extLst>
          </p:cNvPr>
          <p:cNvSpPr txBox="1"/>
          <p:nvPr/>
        </p:nvSpPr>
        <p:spPr>
          <a:xfrm>
            <a:off x="253133" y="2629401"/>
            <a:ext cx="6957367" cy="659036"/>
          </a:xfrm>
          <a:prstGeom prst="rect">
            <a:avLst/>
          </a:prstGeom>
          <a:noFill/>
        </p:spPr>
        <p:txBody>
          <a:bodyPr wrap="square" lIns="104022" tIns="52011" rIns="104022" bIns="52011" rtlCol="0">
            <a:spAutoFit/>
          </a:bodyPr>
          <a:lstStyle/>
          <a:p>
            <a:r>
              <a:rPr lang="en-US" sz="1800" b="1" dirty="0">
                <a:cs typeface="Verdana"/>
              </a:rPr>
              <a:t>- as convener/internal reviewer followed and helped a few analyses    </a:t>
            </a:r>
          </a:p>
          <a:p>
            <a:r>
              <a:rPr lang="en-US" sz="1800" dirty="0">
                <a:cs typeface="Verdana"/>
              </a:rPr>
              <a:t>   in the last year, among which:</a:t>
            </a:r>
          </a:p>
        </p:txBody>
      </p:sp>
      <p:sp>
        <p:nvSpPr>
          <p:cNvPr id="16" name="TextBox 15">
            <a:extLst>
              <a:ext uri="{FF2B5EF4-FFF2-40B4-BE49-F238E27FC236}">
                <a16:creationId xmlns:a16="http://schemas.microsoft.com/office/drawing/2014/main" id="{1E57EF8B-5F77-E24C-9FA8-505E8722AEE2}"/>
              </a:ext>
            </a:extLst>
          </p:cNvPr>
          <p:cNvSpPr txBox="1"/>
          <p:nvPr/>
        </p:nvSpPr>
        <p:spPr>
          <a:xfrm>
            <a:off x="3883468" y="3231831"/>
            <a:ext cx="3237203" cy="382037"/>
          </a:xfrm>
          <a:prstGeom prst="rect">
            <a:avLst/>
          </a:prstGeom>
          <a:noFill/>
        </p:spPr>
        <p:txBody>
          <a:bodyPr wrap="square" lIns="104022" tIns="52011" rIns="104022" bIns="52011" rtlCol="0">
            <a:spAutoFit/>
          </a:bodyPr>
          <a:lstStyle/>
          <a:p>
            <a:r>
              <a:rPr lang="en-US" sz="1600" dirty="0">
                <a:cs typeface="Verdana"/>
              </a:rPr>
              <a:t>BPH-16-002</a:t>
            </a:r>
            <a:r>
              <a:rPr lang="en-US" sz="1800" dirty="0">
                <a:cs typeface="Verdana"/>
              </a:rPr>
              <a:t> </a:t>
            </a:r>
            <a:r>
              <a:rPr lang="en-US" sz="1600" dirty="0">
                <a:cs typeface="Verdana"/>
              </a:rPr>
              <a:t>[</a:t>
            </a:r>
            <a:r>
              <a:rPr lang="en-US" sz="1400" dirty="0">
                <a:cs typeface="Verdana"/>
              </a:rPr>
              <a:t>PRL 120 (2018) 202005</a:t>
            </a:r>
            <a:r>
              <a:rPr lang="en-US" sz="1600" dirty="0">
                <a:cs typeface="Verdana"/>
              </a:rPr>
              <a:t>]</a:t>
            </a:r>
            <a:r>
              <a:rPr lang="en-US" sz="1800" dirty="0">
                <a:cs typeface="Verdana"/>
              </a:rPr>
              <a:t> </a:t>
            </a:r>
          </a:p>
        </p:txBody>
      </p:sp>
      <p:pic>
        <p:nvPicPr>
          <p:cNvPr id="18" name="Picture 17" descr="Schermata 03-2458189 alle 11.41.02.png">
            <a:extLst>
              <a:ext uri="{FF2B5EF4-FFF2-40B4-BE49-F238E27FC236}">
                <a16:creationId xmlns:a16="http://schemas.microsoft.com/office/drawing/2014/main" id="{70679E05-E525-FF4C-9F56-0F366FADD6E1}"/>
              </a:ext>
            </a:extLst>
          </p:cNvPr>
          <p:cNvPicPr>
            <a:picLocks noChangeAspect="1"/>
          </p:cNvPicPr>
          <p:nvPr/>
        </p:nvPicPr>
        <p:blipFill rotWithShape="1">
          <a:blip r:embed="rId3">
            <a:extLst>
              <a:ext uri="{28A0092B-C50C-407E-A947-70E740481C1C}">
                <a14:useLocalDpi xmlns:a14="http://schemas.microsoft.com/office/drawing/2010/main" val="0"/>
              </a:ext>
            </a:extLst>
          </a:blip>
          <a:srcRect l="858" r="14433"/>
          <a:stretch/>
        </p:blipFill>
        <p:spPr>
          <a:xfrm>
            <a:off x="7614536" y="2134709"/>
            <a:ext cx="2887803" cy="429733"/>
          </a:xfrm>
          <a:prstGeom prst="rect">
            <a:avLst/>
          </a:prstGeom>
          <a:noFill/>
        </p:spPr>
      </p:pic>
      <p:cxnSp>
        <p:nvCxnSpPr>
          <p:cNvPr id="19" name="Straight Arrow Connector 18">
            <a:extLst>
              <a:ext uri="{FF2B5EF4-FFF2-40B4-BE49-F238E27FC236}">
                <a16:creationId xmlns:a16="http://schemas.microsoft.com/office/drawing/2014/main" id="{6D5C46BA-7F69-6540-A5CB-82F82E706B1D}"/>
              </a:ext>
            </a:extLst>
          </p:cNvPr>
          <p:cNvCxnSpPr>
            <a:cxnSpLocks/>
          </p:cNvCxnSpPr>
          <p:nvPr/>
        </p:nvCxnSpPr>
        <p:spPr>
          <a:xfrm>
            <a:off x="5129464" y="3612984"/>
            <a:ext cx="2175103" cy="0"/>
          </a:xfrm>
          <a:prstGeom prst="straightConnector1">
            <a:avLst/>
          </a:prstGeom>
          <a:ln w="1905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F7A9A7FB-FE24-5D41-9B3E-95909E65EDAD}"/>
              </a:ext>
            </a:extLst>
          </p:cNvPr>
          <p:cNvPicPr>
            <a:picLocks noChangeAspect="1"/>
          </p:cNvPicPr>
          <p:nvPr/>
        </p:nvPicPr>
        <p:blipFill>
          <a:blip r:embed="rId4"/>
          <a:stretch>
            <a:fillRect/>
          </a:stretch>
        </p:blipFill>
        <p:spPr>
          <a:xfrm>
            <a:off x="7623252" y="3181704"/>
            <a:ext cx="2823734" cy="2027067"/>
          </a:xfrm>
          <a:prstGeom prst="rect">
            <a:avLst/>
          </a:prstGeom>
        </p:spPr>
      </p:pic>
      <p:sp>
        <p:nvSpPr>
          <p:cNvPr id="22" name="TextBox 21">
            <a:extLst>
              <a:ext uri="{FF2B5EF4-FFF2-40B4-BE49-F238E27FC236}">
                <a16:creationId xmlns:a16="http://schemas.microsoft.com/office/drawing/2014/main" id="{F7F48B63-41D2-E24F-A049-7DD7889A95C7}"/>
              </a:ext>
            </a:extLst>
          </p:cNvPr>
          <p:cNvSpPr txBox="1"/>
          <p:nvPr/>
        </p:nvSpPr>
        <p:spPr>
          <a:xfrm>
            <a:off x="7746836" y="2660981"/>
            <a:ext cx="2740394" cy="289704"/>
          </a:xfrm>
          <a:prstGeom prst="rect">
            <a:avLst/>
          </a:prstGeom>
          <a:noFill/>
        </p:spPr>
        <p:txBody>
          <a:bodyPr wrap="square" lIns="104022" tIns="52011" rIns="104022" bIns="52011" rtlCol="0">
            <a:spAutoFit/>
          </a:bodyPr>
          <a:lstStyle/>
          <a:p>
            <a:r>
              <a:rPr lang="en-US" sz="1200" b="1" dirty="0">
                <a:solidFill>
                  <a:srgbClr val="0070C0"/>
                </a:solidFill>
                <a:cs typeface="Verdana"/>
              </a:rPr>
              <a:t>X(5568) most stringent &amp; extended UL</a:t>
            </a:r>
            <a:r>
              <a:rPr lang="en-US" sz="1200" b="1" dirty="0">
                <a:cs typeface="Verdana"/>
              </a:rPr>
              <a:t> :</a:t>
            </a:r>
            <a:endParaRPr lang="en-US" sz="1200" dirty="0">
              <a:cs typeface="Verdana"/>
            </a:endParaRPr>
          </a:p>
        </p:txBody>
      </p:sp>
      <p:sp>
        <p:nvSpPr>
          <p:cNvPr id="3" name="Left Bracket 2">
            <a:extLst>
              <a:ext uri="{FF2B5EF4-FFF2-40B4-BE49-F238E27FC236}">
                <a16:creationId xmlns:a16="http://schemas.microsoft.com/office/drawing/2014/main" id="{83167BA8-8FF9-D348-A9A1-9040376EE148}"/>
              </a:ext>
            </a:extLst>
          </p:cNvPr>
          <p:cNvSpPr/>
          <p:nvPr/>
        </p:nvSpPr>
        <p:spPr>
          <a:xfrm>
            <a:off x="7341410" y="922990"/>
            <a:ext cx="55405" cy="4571229"/>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3CB2F0F4-AA4A-7042-9025-C374B58C62F9}"/>
              </a:ext>
            </a:extLst>
          </p:cNvPr>
          <p:cNvSpPr txBox="1"/>
          <p:nvPr/>
        </p:nvSpPr>
        <p:spPr>
          <a:xfrm>
            <a:off x="3341033" y="2940087"/>
            <a:ext cx="2578609" cy="351259"/>
          </a:xfrm>
          <a:prstGeom prst="rect">
            <a:avLst/>
          </a:prstGeom>
          <a:noFill/>
        </p:spPr>
        <p:txBody>
          <a:bodyPr wrap="square" lIns="104022" tIns="52011" rIns="104022" bIns="52011" rtlCol="0">
            <a:spAutoFit/>
          </a:bodyPr>
          <a:lstStyle/>
          <a:p>
            <a:r>
              <a:rPr lang="en-US" sz="1600" dirty="0">
                <a:cs typeface="Verdana"/>
              </a:rPr>
              <a:t>BPH-14-008, BPH-17-002,</a:t>
            </a:r>
          </a:p>
        </p:txBody>
      </p:sp>
      <p:pic>
        <p:nvPicPr>
          <p:cNvPr id="24" name="Picture 23">
            <a:extLst>
              <a:ext uri="{FF2B5EF4-FFF2-40B4-BE49-F238E27FC236}">
                <a16:creationId xmlns:a16="http://schemas.microsoft.com/office/drawing/2014/main" id="{225FE29E-171B-6145-BBDF-543134D9630C}"/>
              </a:ext>
            </a:extLst>
          </p:cNvPr>
          <p:cNvPicPr>
            <a:picLocks noChangeAspect="1"/>
          </p:cNvPicPr>
          <p:nvPr/>
        </p:nvPicPr>
        <p:blipFill rotWithShape="1">
          <a:blip r:embed="rId5"/>
          <a:srcRect l="-1543" r="79640"/>
          <a:stretch/>
        </p:blipFill>
        <p:spPr>
          <a:xfrm>
            <a:off x="8290688" y="1129251"/>
            <a:ext cx="501536" cy="577523"/>
          </a:xfrm>
          <a:prstGeom prst="rect">
            <a:avLst/>
          </a:prstGeom>
        </p:spPr>
      </p:pic>
      <p:sp>
        <p:nvSpPr>
          <p:cNvPr id="25" name="TextBox 24">
            <a:extLst>
              <a:ext uri="{FF2B5EF4-FFF2-40B4-BE49-F238E27FC236}">
                <a16:creationId xmlns:a16="http://schemas.microsoft.com/office/drawing/2014/main" id="{782B214C-A5F5-B144-9581-B716F5FC79E8}"/>
              </a:ext>
            </a:extLst>
          </p:cNvPr>
          <p:cNvSpPr txBox="1"/>
          <p:nvPr/>
        </p:nvSpPr>
        <p:spPr>
          <a:xfrm>
            <a:off x="425744" y="4800291"/>
            <a:ext cx="1182259" cy="382037"/>
          </a:xfrm>
          <a:prstGeom prst="rect">
            <a:avLst/>
          </a:prstGeom>
          <a:noFill/>
        </p:spPr>
        <p:txBody>
          <a:bodyPr wrap="square" lIns="104022" tIns="52011" rIns="104022" bIns="52011" rtlCol="0">
            <a:spAutoFit/>
          </a:bodyPr>
          <a:lstStyle/>
          <a:p>
            <a:r>
              <a:rPr lang="en-US" sz="1800" b="1" dirty="0">
                <a:solidFill>
                  <a:srgbClr val="0000FF"/>
                </a:solidFill>
                <a:cs typeface="Verdana"/>
              </a:rPr>
              <a:t>L. </a:t>
            </a:r>
            <a:r>
              <a:rPr lang="en-US" sz="1800" b="1" dirty="0" err="1">
                <a:solidFill>
                  <a:srgbClr val="0000FF"/>
                </a:solidFill>
                <a:cs typeface="Verdana"/>
              </a:rPr>
              <a:t>Cristella</a:t>
            </a:r>
            <a:endParaRPr lang="en-US" sz="1800" b="1" dirty="0">
              <a:solidFill>
                <a:srgbClr val="0000FF"/>
              </a:solidFill>
              <a:cs typeface="Verdana"/>
            </a:endParaRPr>
          </a:p>
        </p:txBody>
      </p:sp>
      <p:sp>
        <p:nvSpPr>
          <p:cNvPr id="26" name="TextBox 25">
            <a:extLst>
              <a:ext uri="{FF2B5EF4-FFF2-40B4-BE49-F238E27FC236}">
                <a16:creationId xmlns:a16="http://schemas.microsoft.com/office/drawing/2014/main" id="{AB82CE49-856E-2A4E-81FA-B7611DD96501}"/>
              </a:ext>
            </a:extLst>
          </p:cNvPr>
          <p:cNvSpPr txBox="1"/>
          <p:nvPr/>
        </p:nvSpPr>
        <p:spPr>
          <a:xfrm>
            <a:off x="426469" y="5215598"/>
            <a:ext cx="8453371" cy="1354739"/>
          </a:xfrm>
          <a:prstGeom prst="rect">
            <a:avLst/>
          </a:prstGeom>
          <a:noFill/>
        </p:spPr>
        <p:txBody>
          <a:bodyPr wrap="square" lIns="104022" tIns="52011" rIns="104022" bIns="52011" rtlCol="0">
            <a:spAutoFit/>
          </a:bodyPr>
          <a:lstStyle/>
          <a:p>
            <a:pPr>
              <a:lnSpc>
                <a:spcPct val="150000"/>
              </a:lnSpc>
            </a:pPr>
            <a:r>
              <a:rPr lang="en-US" sz="1800" b="1" dirty="0">
                <a:cs typeface="Verdana"/>
              </a:rPr>
              <a:t>- </a:t>
            </a:r>
            <a:r>
              <a:rPr lang="en-US" sz="1800" b="1" dirty="0">
                <a:latin typeface="Symbol" pitchFamily="2" charset="2"/>
                <a:cs typeface="Verdana"/>
              </a:rPr>
              <a:t>m</a:t>
            </a:r>
            <a:r>
              <a:rPr lang="en-US" sz="1800" b="1" dirty="0">
                <a:cs typeface="Verdana"/>
              </a:rPr>
              <a:t>-POG/BPAG contact (</a:t>
            </a:r>
            <a:r>
              <a:rPr lang="en-US" sz="1800" dirty="0">
                <a:cs typeface="Verdana"/>
              </a:rPr>
              <a:t>generalize muon-ID from                  studies </a:t>
            </a:r>
            <a:r>
              <a:rPr lang="en-US" sz="1800" b="1" dirty="0">
                <a:cs typeface="Verdana"/>
              </a:rPr>
              <a:t>)</a:t>
            </a:r>
          </a:p>
          <a:p>
            <a:pPr>
              <a:lnSpc>
                <a:spcPct val="150000"/>
              </a:lnSpc>
            </a:pPr>
            <a:r>
              <a:rPr lang="en-US" sz="1800" b="1" dirty="0">
                <a:cs typeface="Verdana"/>
              </a:rPr>
              <a:t>- as T&amp;P expert contributed to </a:t>
            </a:r>
            <a:r>
              <a:rPr lang="en-US" sz="1600" dirty="0">
                <a:cs typeface="Verdana"/>
              </a:rPr>
              <a:t>PLB 771 (2017) 435 </a:t>
            </a:r>
            <a:r>
              <a:rPr lang="en-US" dirty="0">
                <a:cs typeface="Verdana"/>
              </a:rPr>
              <a:t>(</a:t>
            </a:r>
            <a:r>
              <a:rPr lang="en-US" sz="1600" i="1" dirty="0">
                <a:cs typeface="Verdana"/>
              </a:rPr>
              <a:t>B</a:t>
            </a:r>
            <a:r>
              <a:rPr lang="en-US" sz="1600" i="1" baseline="30000" dirty="0">
                <a:cs typeface="Verdana"/>
              </a:rPr>
              <a:t>+</a:t>
            </a:r>
            <a:r>
              <a:rPr lang="en-US" sz="1600" dirty="0">
                <a:cs typeface="Verdana"/>
              </a:rPr>
              <a:t> prod. </a:t>
            </a:r>
            <a:r>
              <a:rPr lang="en-US" sz="1600" dirty="0" err="1">
                <a:cs typeface="Verdana"/>
              </a:rPr>
              <a:t>xSec</a:t>
            </a:r>
            <a:r>
              <a:rPr lang="en-US" sz="1600" dirty="0">
                <a:cs typeface="Verdana"/>
              </a:rPr>
              <a:t>. @13TeV</a:t>
            </a:r>
            <a:r>
              <a:rPr lang="en-US" dirty="0">
                <a:cs typeface="Verdana"/>
              </a:rPr>
              <a:t>)</a:t>
            </a:r>
          </a:p>
          <a:p>
            <a:pPr>
              <a:lnSpc>
                <a:spcPct val="150000"/>
              </a:lnSpc>
            </a:pPr>
            <a:r>
              <a:rPr lang="en-US" sz="1800" b="1" dirty="0">
                <a:cs typeface="Verdana"/>
              </a:rPr>
              <a:t>- coordination of performance plots for B-Physics PAG </a:t>
            </a:r>
            <a:r>
              <a:rPr lang="en-US" sz="1800" dirty="0">
                <a:cs typeface="Verdana"/>
              </a:rPr>
              <a:t>for 2017 Run (</a:t>
            </a:r>
            <a:r>
              <a:rPr lang="en-US" sz="1400" dirty="0">
                <a:cs typeface="Verdana"/>
              </a:rPr>
              <a:t>see one @ next slide</a:t>
            </a:r>
            <a:r>
              <a:rPr lang="en-US" sz="1800" dirty="0">
                <a:cs typeface="Verdana"/>
              </a:rPr>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9D71B4B-8E6A-D04D-9114-A40735C2F08F}"/>
                  </a:ext>
                </a:extLst>
              </p:cNvPr>
              <p:cNvSpPr txBox="1"/>
              <p:nvPr/>
            </p:nvSpPr>
            <p:spPr>
              <a:xfrm>
                <a:off x="5002622" y="5310842"/>
                <a:ext cx="1085982" cy="381396"/>
              </a:xfrm>
              <a:prstGeom prst="rect">
                <a:avLst/>
              </a:prstGeom>
              <a:noFill/>
            </p:spPr>
            <p:txBody>
              <a:bodyPr wrap="square" lIns="104022" tIns="52011" rIns="104022" bIns="52011" rtlCol="0">
                <a:spAutoFit/>
              </a:bodyPr>
              <a:lstStyle/>
              <a:p>
                <a14:m>
                  <m:oMath xmlns:m="http://schemas.openxmlformats.org/officeDocument/2006/math">
                    <m:sSubSup>
                      <m:sSubSupPr>
                        <m:ctrlPr>
                          <a:rPr lang="en-US" sz="1600" i="1" smtClean="0">
                            <a:latin typeface="Cambria Math" panose="02040503050406030204" pitchFamily="18" charset="0"/>
                            <a:cs typeface="Verdana"/>
                          </a:rPr>
                        </m:ctrlPr>
                      </m:sSubSupPr>
                      <m:e>
                        <m:r>
                          <a:rPr lang="en-US" sz="1600" b="0" i="1" smtClean="0">
                            <a:latin typeface="Cambria Math" panose="02040503050406030204" pitchFamily="18" charset="0"/>
                            <a:cs typeface="Verdana"/>
                          </a:rPr>
                          <m:t> </m:t>
                        </m:r>
                        <m:r>
                          <a:rPr lang="en-US" sz="1600" b="0" i="1" smtClean="0">
                            <a:latin typeface="Cambria Math" panose="02040503050406030204" pitchFamily="18" charset="0"/>
                            <a:cs typeface="Verdana"/>
                          </a:rPr>
                          <m:t>𝐵</m:t>
                        </m:r>
                      </m:e>
                      <m:sub>
                        <m:r>
                          <a:rPr lang="en-US" sz="1600" b="0" i="1" smtClean="0">
                            <a:latin typeface="Cambria Math" panose="02040503050406030204" pitchFamily="18" charset="0"/>
                            <a:cs typeface="Verdana"/>
                          </a:rPr>
                          <m:t>𝑠</m:t>
                        </m:r>
                        <m:r>
                          <a:rPr lang="en-US" sz="1600" b="0" i="1" smtClean="0">
                            <a:latin typeface="Cambria Math" panose="02040503050406030204" pitchFamily="18" charset="0"/>
                            <a:cs typeface="Verdana"/>
                          </a:rPr>
                          <m:t>,</m:t>
                        </m:r>
                        <m:r>
                          <a:rPr lang="en-US" sz="1600" b="0" i="1" smtClean="0">
                            <a:latin typeface="Cambria Math" panose="02040503050406030204" pitchFamily="18" charset="0"/>
                            <a:cs typeface="Verdana"/>
                          </a:rPr>
                          <m:t>𝑑</m:t>
                        </m:r>
                      </m:sub>
                      <m:sup>
                        <m:r>
                          <a:rPr lang="en-US" sz="1600" b="0" i="1" smtClean="0">
                            <a:latin typeface="Cambria Math" panose="02040503050406030204" pitchFamily="18" charset="0"/>
                            <a:cs typeface="Verdana"/>
                          </a:rPr>
                          <m:t>0</m:t>
                        </m:r>
                      </m:sup>
                    </m:sSubSup>
                    <m:r>
                      <a:rPr lang="en-US" sz="1600" i="1" smtClean="0">
                        <a:latin typeface="Cambria Math" panose="02040503050406030204" pitchFamily="18" charset="0"/>
                        <a:ea typeface="Cambria Math" panose="02040503050406030204" pitchFamily="18" charset="0"/>
                        <a:cs typeface="Verdana"/>
                      </a:rPr>
                      <m:t>→</m:t>
                    </m:r>
                    <m:r>
                      <a:rPr lang="en-US" sz="1600" i="1" smtClean="0">
                        <a:latin typeface="Cambria Math" panose="02040503050406030204" pitchFamily="18" charset="0"/>
                        <a:ea typeface="Cambria Math" panose="02040503050406030204" pitchFamily="18" charset="0"/>
                        <a:cs typeface="Verdana"/>
                      </a:rPr>
                      <m:t>𝜇𝜇</m:t>
                    </m:r>
                  </m:oMath>
                </a14:m>
                <a:r>
                  <a:rPr lang="en-US" sz="1600" dirty="0">
                    <a:cs typeface="Verdana"/>
                  </a:rPr>
                  <a:t> </a:t>
                </a:r>
              </a:p>
            </p:txBody>
          </p:sp>
        </mc:Choice>
        <mc:Fallback xmlns="">
          <p:sp>
            <p:nvSpPr>
              <p:cNvPr id="27" name="TextBox 26">
                <a:extLst>
                  <a:ext uri="{FF2B5EF4-FFF2-40B4-BE49-F238E27FC236}">
                    <a16:creationId xmlns:a16="http://schemas.microsoft.com/office/drawing/2014/main" id="{99D71B4B-8E6A-D04D-9114-A40735C2F08F}"/>
                  </a:ext>
                </a:extLst>
              </p:cNvPr>
              <p:cNvSpPr txBox="1">
                <a:spLocks noRot="1" noChangeAspect="1" noMove="1" noResize="1" noEditPoints="1" noAdjustHandles="1" noChangeArrowheads="1" noChangeShapeType="1" noTextEdit="1"/>
              </p:cNvSpPr>
              <p:nvPr/>
            </p:nvSpPr>
            <p:spPr>
              <a:xfrm>
                <a:off x="5002622" y="5310842"/>
                <a:ext cx="1085982" cy="381396"/>
              </a:xfrm>
              <a:prstGeom prst="rect">
                <a:avLst/>
              </a:prstGeom>
              <a:blipFill>
                <a:blip r:embed="rId6"/>
                <a:stretch>
                  <a:fillRect b="-6452"/>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25F5B372-CD4F-C648-804B-4C62A5C32821}"/>
              </a:ext>
            </a:extLst>
          </p:cNvPr>
          <p:cNvSpPr txBox="1"/>
          <p:nvPr/>
        </p:nvSpPr>
        <p:spPr>
          <a:xfrm>
            <a:off x="241620" y="2162818"/>
            <a:ext cx="6528220" cy="382037"/>
          </a:xfrm>
          <a:prstGeom prst="rect">
            <a:avLst/>
          </a:prstGeom>
          <a:noFill/>
        </p:spPr>
        <p:txBody>
          <a:bodyPr wrap="square" lIns="104022" tIns="52011" rIns="104022" bIns="52011" rtlCol="0">
            <a:spAutoFit/>
          </a:bodyPr>
          <a:lstStyle/>
          <a:p>
            <a:r>
              <a:rPr lang="en-US" sz="1800" b="1" dirty="0">
                <a:cs typeface="Verdana"/>
              </a:rPr>
              <a:t>- CMS representative in HFLAV since 2018 [</a:t>
            </a:r>
            <a:r>
              <a:rPr lang="en-US" sz="1600" dirty="0">
                <a:cs typeface="Verdana"/>
              </a:rPr>
              <a:t>https://</a:t>
            </a:r>
            <a:r>
              <a:rPr lang="en-US" sz="1600" dirty="0" err="1">
                <a:cs typeface="Verdana"/>
              </a:rPr>
              <a:t>hflav.web.cern.ch</a:t>
            </a:r>
            <a:r>
              <a:rPr lang="en-US" sz="1600" dirty="0">
                <a:cs typeface="Verdana"/>
              </a:rPr>
              <a:t>/ </a:t>
            </a:r>
            <a:r>
              <a:rPr lang="en-US" sz="1800" b="1" dirty="0">
                <a:cs typeface="Verdana"/>
              </a:rPr>
              <a:t>]</a:t>
            </a:r>
            <a:endParaRPr lang="en-US" sz="1800" dirty="0">
              <a:cs typeface="Verdana"/>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C6DBCE4-97E8-AC41-A27E-1B08EA99074B}"/>
                  </a:ext>
                </a:extLst>
              </p:cNvPr>
              <p:cNvSpPr txBox="1"/>
              <p:nvPr/>
            </p:nvSpPr>
            <p:spPr>
              <a:xfrm>
                <a:off x="425744" y="3138614"/>
                <a:ext cx="3589351" cy="474370"/>
              </a:xfrm>
              <a:prstGeom prst="rect">
                <a:avLst/>
              </a:prstGeom>
              <a:noFill/>
            </p:spPr>
            <p:txBody>
              <a:bodyPr wrap="square" lIns="104022" tIns="52011" rIns="104022" bIns="52011" rtlCol="0">
                <a:spAutoFit/>
              </a:bodyPr>
              <a:lstStyle/>
              <a:p>
                <a:r>
                  <a:rPr lang="en-US" sz="1600" dirty="0">
                    <a:cs typeface="Verdana"/>
                  </a:rPr>
                  <a:t>BPH-16-003</a:t>
                </a:r>
                <a:r>
                  <a:rPr lang="en-US" sz="2400" dirty="0">
                    <a:cs typeface="Verdana"/>
                  </a:rPr>
                  <a:t> </a:t>
                </a:r>
                <a:r>
                  <a:rPr lang="en-US" sz="1600" dirty="0">
                    <a:cs typeface="Verdana"/>
                  </a:rPr>
                  <a:t>[</a:t>
                </a:r>
                <a:r>
                  <a:rPr lang="en-US" sz="1400" dirty="0">
                    <a:cs typeface="Verdana"/>
                  </a:rPr>
                  <a:t>to EPJC</a:t>
                </a:r>
                <a:r>
                  <a:rPr lang="en-US" sz="1600" dirty="0">
                    <a:cs typeface="Verdana"/>
                  </a:rPr>
                  <a:t>] (</a:t>
                </a:r>
                <a14:m>
                  <m:oMath xmlns:m="http://schemas.openxmlformats.org/officeDocument/2006/math">
                    <m:sSubSup>
                      <m:sSubSupPr>
                        <m:ctrlPr>
                          <a:rPr lang="en-US" sz="1600" i="1" smtClean="0">
                            <a:latin typeface="Cambria Math" panose="02040503050406030204" pitchFamily="18" charset="0"/>
                            <a:cs typeface="Verdana"/>
                          </a:rPr>
                        </m:ctrlPr>
                      </m:sSubSupPr>
                      <m:e>
                        <m:r>
                          <a:rPr lang="en-US" sz="1600" b="0" i="1" smtClean="0">
                            <a:latin typeface="Cambria Math" panose="02040503050406030204" pitchFamily="18" charset="0"/>
                            <a:cs typeface="Verdana"/>
                          </a:rPr>
                          <m:t> </m:t>
                        </m:r>
                        <m:r>
                          <a:rPr lang="en-US" sz="1600" b="0" i="1" smtClean="0">
                            <a:latin typeface="Cambria Math" panose="02040503050406030204" pitchFamily="18" charset="0"/>
                            <a:cs typeface="Verdana"/>
                          </a:rPr>
                          <m:t>𝐵</m:t>
                        </m:r>
                      </m:e>
                      <m:sub>
                        <m:r>
                          <a:rPr lang="en-US" sz="1600" b="0" i="1" smtClean="0">
                            <a:latin typeface="Cambria Math" panose="02040503050406030204" pitchFamily="18" charset="0"/>
                            <a:cs typeface="Verdana"/>
                          </a:rPr>
                          <m:t>𝑠</m:t>
                        </m:r>
                      </m:sub>
                      <m:sup>
                        <m:r>
                          <a:rPr lang="en-US" sz="1600" b="0" i="1" smtClean="0">
                            <a:latin typeface="Cambria Math" panose="02040503050406030204" pitchFamily="18" charset="0"/>
                            <a:cs typeface="Verdana"/>
                          </a:rPr>
                          <m:t>∗∗</m:t>
                        </m:r>
                      </m:sup>
                    </m:sSubSup>
                  </m:oMath>
                </a14:m>
                <a:r>
                  <a:rPr lang="en-US" sz="1600" dirty="0">
                    <a:cs typeface="Verdana"/>
                  </a:rPr>
                  <a:t> spectroscopy),</a:t>
                </a:r>
                <a:r>
                  <a:rPr lang="en-US" sz="1800" dirty="0">
                    <a:cs typeface="Verdana"/>
                  </a:rPr>
                  <a:t> </a:t>
                </a:r>
              </a:p>
            </p:txBody>
          </p:sp>
        </mc:Choice>
        <mc:Fallback xmlns="">
          <p:sp>
            <p:nvSpPr>
              <p:cNvPr id="38" name="TextBox 37">
                <a:extLst>
                  <a:ext uri="{FF2B5EF4-FFF2-40B4-BE49-F238E27FC236}">
                    <a16:creationId xmlns:a16="http://schemas.microsoft.com/office/drawing/2014/main" id="{1C6DBCE4-97E8-AC41-A27E-1B08EA99074B}"/>
                  </a:ext>
                </a:extLst>
              </p:cNvPr>
              <p:cNvSpPr txBox="1">
                <a:spLocks noRot="1" noChangeAspect="1" noMove="1" noResize="1" noEditPoints="1" noAdjustHandles="1" noChangeArrowheads="1" noChangeShapeType="1" noTextEdit="1"/>
              </p:cNvSpPr>
              <p:nvPr/>
            </p:nvSpPr>
            <p:spPr>
              <a:xfrm>
                <a:off x="425744" y="3138614"/>
                <a:ext cx="3589351" cy="474370"/>
              </a:xfrm>
              <a:prstGeom prst="rect">
                <a:avLst/>
              </a:prstGeom>
              <a:blipFill>
                <a:blip r:embed="rId7"/>
                <a:stretch>
                  <a:fillRect l="-353" r="-353" b="-7895"/>
                </a:stretch>
              </a:blipFill>
            </p:spPr>
            <p:txBody>
              <a:bodyPr/>
              <a:lstStyle/>
              <a:p>
                <a:r>
                  <a:rPr lang="en-US">
                    <a:noFill/>
                  </a:rPr>
                  <a:t> </a:t>
                </a:r>
              </a:p>
            </p:txBody>
          </p:sp>
        </mc:Fallback>
      </mc:AlternateContent>
      <p:sp>
        <p:nvSpPr>
          <p:cNvPr id="47" name="Chevron 46">
            <a:extLst>
              <a:ext uri="{FF2B5EF4-FFF2-40B4-BE49-F238E27FC236}">
                <a16:creationId xmlns:a16="http://schemas.microsoft.com/office/drawing/2014/main" id="{CFEED9B1-DA5D-1E49-892A-C406039C0F46}"/>
              </a:ext>
            </a:extLst>
          </p:cNvPr>
          <p:cNvSpPr/>
          <p:nvPr/>
        </p:nvSpPr>
        <p:spPr>
          <a:xfrm>
            <a:off x="96250" y="1016513"/>
            <a:ext cx="198089" cy="117088"/>
          </a:xfrm>
          <a:prstGeom prst="chevron">
            <a:avLst/>
          </a:prstGeom>
          <a:solidFill>
            <a:srgbClr val="11F80D"/>
          </a:solidFill>
          <a:ln w="28575"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8" name="Chevron 47">
            <a:extLst>
              <a:ext uri="{FF2B5EF4-FFF2-40B4-BE49-F238E27FC236}">
                <a16:creationId xmlns:a16="http://schemas.microsoft.com/office/drawing/2014/main" id="{1A9D6417-AC8A-014E-AF3C-73A3F84BD4B2}"/>
              </a:ext>
            </a:extLst>
          </p:cNvPr>
          <p:cNvSpPr/>
          <p:nvPr/>
        </p:nvSpPr>
        <p:spPr>
          <a:xfrm>
            <a:off x="177703" y="4961511"/>
            <a:ext cx="198089" cy="117088"/>
          </a:xfrm>
          <a:prstGeom prst="chevron">
            <a:avLst/>
          </a:prstGeom>
          <a:solidFill>
            <a:srgbClr val="11F80D"/>
          </a:solidFill>
          <a:ln w="28575"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graphicFrame>
        <p:nvGraphicFramePr>
          <p:cNvPr id="28" name="Object 27">
            <a:extLst>
              <a:ext uri="{FF2B5EF4-FFF2-40B4-BE49-F238E27FC236}">
                <a16:creationId xmlns:a16="http://schemas.microsoft.com/office/drawing/2014/main" id="{31D5B848-C48E-8947-B63A-4D68CFACCB6B}"/>
              </a:ext>
            </a:extLst>
          </p:cNvPr>
          <p:cNvGraphicFramePr>
            <a:graphicFrameLocks noChangeAspect="1"/>
          </p:cNvGraphicFramePr>
          <p:nvPr>
            <p:extLst>
              <p:ext uri="{D42A27DB-BD31-4B8C-83A1-F6EECF244321}">
                <p14:modId xmlns:p14="http://schemas.microsoft.com/office/powerpoint/2010/main" val="3920891246"/>
              </p:ext>
            </p:extLst>
          </p:nvPr>
        </p:nvGraphicFramePr>
        <p:xfrm>
          <a:off x="8179929" y="1726707"/>
          <a:ext cx="1788489" cy="283923"/>
        </p:xfrm>
        <a:graphic>
          <a:graphicData uri="http://schemas.openxmlformats.org/presentationml/2006/ole">
            <mc:AlternateContent xmlns:mc="http://schemas.openxmlformats.org/markup-compatibility/2006">
              <mc:Choice xmlns:v="urn:schemas-microsoft-com:vml" Requires="v">
                <p:oleObj spid="_x0000_s2180" name="Equation" r:id="rId8" imgW="1447800" imgH="228600" progId="Equation.3">
                  <p:embed/>
                </p:oleObj>
              </mc:Choice>
              <mc:Fallback>
                <p:oleObj name="Equation" r:id="rId8" imgW="1447800" imgH="228600" progId="Equation.3">
                  <p:embed/>
                  <p:pic>
                    <p:nvPicPr>
                      <p:cNvPr id="33" name="Object 32"/>
                      <p:cNvPicPr/>
                      <p:nvPr/>
                    </p:nvPicPr>
                    <p:blipFill>
                      <a:blip r:embed="rId9"/>
                      <a:stretch>
                        <a:fillRect/>
                      </a:stretch>
                    </p:blipFill>
                    <p:spPr>
                      <a:xfrm>
                        <a:off x="8179929" y="1726707"/>
                        <a:ext cx="1788489" cy="283923"/>
                      </a:xfrm>
                      <a:prstGeom prst="rect">
                        <a:avLst/>
                      </a:prstGeom>
                      <a:noFill/>
                    </p:spPr>
                  </p:pic>
                </p:oleObj>
              </mc:Fallback>
            </mc:AlternateContent>
          </a:graphicData>
        </a:graphic>
      </p:graphicFrame>
      <p:pic>
        <p:nvPicPr>
          <p:cNvPr id="30" name="Picture 29">
            <a:extLst>
              <a:ext uri="{FF2B5EF4-FFF2-40B4-BE49-F238E27FC236}">
                <a16:creationId xmlns:a16="http://schemas.microsoft.com/office/drawing/2014/main" id="{6AFC7686-E75A-2C4E-9E35-3DF90FCD60D9}"/>
              </a:ext>
            </a:extLst>
          </p:cNvPr>
          <p:cNvPicPr>
            <a:picLocks noChangeAspect="1"/>
          </p:cNvPicPr>
          <p:nvPr/>
        </p:nvPicPr>
        <p:blipFill>
          <a:blip r:embed="rId10"/>
          <a:stretch>
            <a:fillRect/>
          </a:stretch>
        </p:blipFill>
        <p:spPr>
          <a:xfrm>
            <a:off x="7567173" y="888574"/>
            <a:ext cx="494839" cy="260124"/>
          </a:xfrm>
          <a:prstGeom prst="rect">
            <a:avLst/>
          </a:prstGeom>
        </p:spPr>
      </p:pic>
      <p:graphicFrame>
        <p:nvGraphicFramePr>
          <p:cNvPr id="31" name="Object 30">
            <a:extLst>
              <a:ext uri="{FF2B5EF4-FFF2-40B4-BE49-F238E27FC236}">
                <a16:creationId xmlns:a16="http://schemas.microsoft.com/office/drawing/2014/main" id="{5B05C021-1709-9543-A2FB-6F39A1EF3CDD}"/>
              </a:ext>
            </a:extLst>
          </p:cNvPr>
          <p:cNvGraphicFramePr>
            <a:graphicFrameLocks noChangeAspect="1"/>
          </p:cNvGraphicFramePr>
          <p:nvPr>
            <p:extLst>
              <p:ext uri="{D42A27DB-BD31-4B8C-83A1-F6EECF244321}">
                <p14:modId xmlns:p14="http://schemas.microsoft.com/office/powerpoint/2010/main" val="466520654"/>
              </p:ext>
            </p:extLst>
          </p:nvPr>
        </p:nvGraphicFramePr>
        <p:xfrm>
          <a:off x="7797831" y="5260356"/>
          <a:ext cx="2591902" cy="179434"/>
        </p:xfrm>
        <a:graphic>
          <a:graphicData uri="http://schemas.openxmlformats.org/presentationml/2006/ole">
            <mc:AlternateContent xmlns:mc="http://schemas.openxmlformats.org/markup-compatibility/2006">
              <mc:Choice xmlns:v="urn:schemas-microsoft-com:vml" Requires="v">
                <p:oleObj spid="_x0000_s2181" name="Equation" r:id="rId11" imgW="3251200" imgH="241300" progId="Equation.3">
                  <p:embed/>
                </p:oleObj>
              </mc:Choice>
              <mc:Fallback>
                <p:oleObj name="Equation" r:id="rId11" imgW="3251200" imgH="241300" progId="Equation.3">
                  <p:embed/>
                  <p:pic>
                    <p:nvPicPr>
                      <p:cNvPr id="18" name="Object 17"/>
                      <p:cNvPicPr/>
                      <p:nvPr/>
                    </p:nvPicPr>
                    <p:blipFill>
                      <a:blip r:embed="rId12"/>
                      <a:stretch>
                        <a:fillRect/>
                      </a:stretch>
                    </p:blipFill>
                    <p:spPr>
                      <a:xfrm>
                        <a:off x="7797831" y="5260356"/>
                        <a:ext cx="2591902" cy="179434"/>
                      </a:xfrm>
                      <a:prstGeom prst="rect">
                        <a:avLst/>
                      </a:prstGeom>
                      <a:solidFill>
                        <a:schemeClr val="accent6">
                          <a:lumMod val="20000"/>
                          <a:lumOff val="80000"/>
                        </a:schemeClr>
                      </a:solidFill>
                    </p:spPr>
                  </p:pic>
                </p:oleObj>
              </mc:Fallback>
            </mc:AlternateContent>
          </a:graphicData>
        </a:graphic>
      </p:graphicFrame>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7BA06BE-C583-4A4B-B0CE-0140D7CD4D5C}"/>
                  </a:ext>
                </a:extLst>
              </p:cNvPr>
              <p:cNvSpPr txBox="1"/>
              <p:nvPr/>
            </p:nvSpPr>
            <p:spPr>
              <a:xfrm>
                <a:off x="8054519" y="907583"/>
                <a:ext cx="2658192" cy="2202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𝑿</m:t>
                          </m:r>
                          <m:r>
                            <a:rPr lang="en-US" sz="1400" b="1" i="1" smtClean="0">
                              <a:latin typeface="Cambria Math" panose="02040503050406030204" pitchFamily="18" charset="0"/>
                            </a:rPr>
                            <m:t>(</m:t>
                          </m:r>
                          <m:r>
                            <a:rPr lang="en-US" sz="1400" b="1" i="1" smtClean="0">
                              <a:latin typeface="Cambria Math" panose="02040503050406030204" pitchFamily="18" charset="0"/>
                            </a:rPr>
                            <m:t>𝟓𝟓𝟔𝟖</m:t>
                          </m:r>
                          <m:r>
                            <a:rPr lang="en-US" sz="1400" b="1" i="1" smtClean="0">
                              <a:latin typeface="Cambria Math" panose="02040503050406030204" pitchFamily="18" charset="0"/>
                            </a:rPr>
                            <m:t>)</m:t>
                          </m:r>
                        </m:e>
                        <m:sup>
                          <m:r>
                            <a:rPr lang="en-US" sz="1400" b="1" i="1" smtClean="0">
                              <a:latin typeface="Cambria Math" panose="02040503050406030204" pitchFamily="18" charset="0"/>
                              <a:ea typeface="Cambria Math" panose="02040503050406030204" pitchFamily="18" charset="0"/>
                            </a:rPr>
                            <m:t>±</m:t>
                          </m:r>
                        </m:sup>
                      </m:sSup>
                      <m:r>
                        <a:rPr lang="en-US" sz="1400" b="1" i="1" smtClean="0">
                          <a:latin typeface="Cambria Math" panose="02040503050406030204" pitchFamily="18" charset="0"/>
                          <a:ea typeface="Cambria Math" panose="02040503050406030204" pitchFamily="18" charset="0"/>
                        </a:rPr>
                        <m:t>→</m:t>
                      </m:r>
                      <m:sSubSup>
                        <m:sSubSupPr>
                          <m:ctrlPr>
                            <a:rPr lang="en-US" sz="1400" b="1" i="1" smtClean="0">
                              <a:latin typeface="Cambria Math" panose="02040503050406030204" pitchFamily="18" charset="0"/>
                              <a:ea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𝑩</m:t>
                          </m:r>
                        </m:e>
                        <m:sub>
                          <m:r>
                            <a:rPr lang="en-US" sz="1400" b="1" i="1" smtClean="0">
                              <a:latin typeface="Cambria Math" panose="02040503050406030204" pitchFamily="18" charset="0"/>
                              <a:ea typeface="Cambria Math" panose="02040503050406030204" pitchFamily="18" charset="0"/>
                            </a:rPr>
                            <m:t>𝒔</m:t>
                          </m:r>
                        </m:sub>
                        <m:sup>
                          <m:r>
                            <a:rPr lang="en-US" sz="1400" b="1" i="1" smtClean="0">
                              <a:latin typeface="Cambria Math" panose="02040503050406030204" pitchFamily="18" charset="0"/>
                              <a:ea typeface="Cambria Math" panose="02040503050406030204" pitchFamily="18" charset="0"/>
                            </a:rPr>
                            <m:t>𝟎</m:t>
                          </m:r>
                        </m:sup>
                      </m:sSubSup>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𝝅</m:t>
                          </m:r>
                        </m:e>
                        <m:sup>
                          <m:r>
                            <a:rPr lang="en-US" sz="1400" b="1" i="1" smtClean="0">
                              <a:latin typeface="Cambria Math" panose="02040503050406030204" pitchFamily="18" charset="0"/>
                              <a:ea typeface="Cambria Math" panose="02040503050406030204" pitchFamily="18" charset="0"/>
                            </a:rPr>
                            <m:t>±</m:t>
                          </m:r>
                        </m:sup>
                      </m:sSup>
                      <m:r>
                        <a:rPr lang="en-US" sz="1400" b="1" i="1" smtClean="0">
                          <a:latin typeface="Cambria Math" panose="02040503050406030204" pitchFamily="18" charset="0"/>
                          <a:ea typeface="Cambria Math" panose="02040503050406030204" pitchFamily="18" charset="0"/>
                        </a:rPr>
                        <m:t>,</m:t>
                      </m:r>
                      <m:sSubSup>
                        <m:sSubSupPr>
                          <m:ctrlPr>
                            <a:rPr lang="en-US" sz="1400" b="1" i="1" smtClean="0">
                              <a:latin typeface="Cambria Math" panose="02040503050406030204" pitchFamily="18" charset="0"/>
                              <a:ea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𝑩</m:t>
                          </m:r>
                        </m:e>
                        <m:sub>
                          <m:r>
                            <a:rPr lang="en-US" sz="1400" b="1" i="1" smtClean="0">
                              <a:latin typeface="Cambria Math" panose="02040503050406030204" pitchFamily="18" charset="0"/>
                              <a:ea typeface="Cambria Math" panose="02040503050406030204" pitchFamily="18" charset="0"/>
                            </a:rPr>
                            <m:t>𝒔</m:t>
                          </m:r>
                        </m:sub>
                        <m:sup>
                          <m:r>
                            <a:rPr lang="en-US" sz="1400" b="1" i="1" smtClean="0">
                              <a:latin typeface="Cambria Math" panose="02040503050406030204" pitchFamily="18" charset="0"/>
                              <a:ea typeface="Cambria Math" panose="02040503050406030204" pitchFamily="18" charset="0"/>
                            </a:rPr>
                            <m:t>𝟎</m:t>
                          </m:r>
                        </m:sup>
                      </m:sSubSup>
                      <m:r>
                        <a:rPr lang="en-US" sz="1400" b="1" i="1" smtClean="0">
                          <a:latin typeface="Cambria Math" panose="02040503050406030204" pitchFamily="18" charset="0"/>
                          <a:ea typeface="Cambria Math" panose="02040503050406030204" pitchFamily="18" charset="0"/>
                        </a:rPr>
                        <m:t>→</m:t>
                      </m:r>
                      <m:f>
                        <m:fPr>
                          <m:type m:val="lin"/>
                          <m:ctrlPr>
                            <a:rPr lang="en-US" sz="1400" b="1" i="1" smtClean="0">
                              <a:latin typeface="Cambria Math" panose="02040503050406030204" pitchFamily="18" charset="0"/>
                              <a:ea typeface="Cambria Math" panose="02040503050406030204" pitchFamily="18" charset="0"/>
                            </a:rPr>
                          </m:ctrlPr>
                        </m:fPr>
                        <m:num>
                          <m:r>
                            <a:rPr lang="en-US" sz="1400" b="1" i="1" smtClean="0">
                              <a:latin typeface="Cambria Math" panose="02040503050406030204" pitchFamily="18" charset="0"/>
                              <a:ea typeface="Cambria Math" panose="02040503050406030204" pitchFamily="18" charset="0"/>
                            </a:rPr>
                            <m:t>𝑱</m:t>
                          </m:r>
                        </m:num>
                        <m:den>
                          <m:r>
                            <a:rPr lang="en-US" sz="1400" b="1" i="1" smtClean="0">
                              <a:latin typeface="Cambria Math" panose="02040503050406030204" pitchFamily="18" charset="0"/>
                              <a:ea typeface="Cambria Math" panose="02040503050406030204" pitchFamily="18" charset="0"/>
                            </a:rPr>
                            <m:t>𝝍</m:t>
                          </m:r>
                          <m:r>
                            <a:rPr lang="en-US" sz="1400" b="1" i="1" smtClean="0">
                              <a:latin typeface="Cambria Math" panose="02040503050406030204" pitchFamily="18" charset="0"/>
                              <a:ea typeface="Cambria Math" panose="02040503050406030204" pitchFamily="18" charset="0"/>
                            </a:rPr>
                            <m:t> </m:t>
                          </m:r>
                          <m:r>
                            <a:rPr lang="en-US" sz="1400" b="1" i="1" smtClean="0">
                              <a:latin typeface="Cambria Math" panose="02040503050406030204" pitchFamily="18" charset="0"/>
                              <a:ea typeface="Cambria Math" panose="02040503050406030204" pitchFamily="18" charset="0"/>
                            </a:rPr>
                            <m:t>𝝓</m:t>
                          </m:r>
                        </m:den>
                      </m:f>
                    </m:oMath>
                  </m:oMathPara>
                </a14:m>
                <a:endParaRPr lang="en-US" sz="1400" b="1" dirty="0"/>
              </a:p>
            </p:txBody>
          </p:sp>
        </mc:Choice>
        <mc:Fallback xmlns="">
          <p:sp>
            <p:nvSpPr>
              <p:cNvPr id="2" name="TextBox 1">
                <a:extLst>
                  <a:ext uri="{FF2B5EF4-FFF2-40B4-BE49-F238E27FC236}">
                    <a16:creationId xmlns:a16="http://schemas.microsoft.com/office/drawing/2014/main" id="{77BA06BE-C583-4A4B-B0CE-0140D7CD4D5C}"/>
                  </a:ext>
                </a:extLst>
              </p:cNvPr>
              <p:cNvSpPr txBox="1">
                <a:spLocks noRot="1" noChangeAspect="1" noMove="1" noResize="1" noEditPoints="1" noAdjustHandles="1" noChangeArrowheads="1" noChangeShapeType="1" noTextEdit="1"/>
              </p:cNvSpPr>
              <p:nvPr/>
            </p:nvSpPr>
            <p:spPr>
              <a:xfrm>
                <a:off x="8054519" y="907583"/>
                <a:ext cx="2658192" cy="220253"/>
              </a:xfrm>
              <a:prstGeom prst="rect">
                <a:avLst/>
              </a:prstGeom>
              <a:blipFill>
                <a:blip r:embed="rId13"/>
                <a:stretch>
                  <a:fillRect t="-147368" b="-23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1641C5-3078-1545-AFDA-B4BA379B8288}"/>
                  </a:ext>
                </a:extLst>
              </p:cNvPr>
              <p:cNvSpPr txBox="1"/>
              <p:nvPr/>
            </p:nvSpPr>
            <p:spPr>
              <a:xfrm>
                <a:off x="8962582" y="1269525"/>
                <a:ext cx="1110560" cy="219868"/>
              </a:xfrm>
              <a:prstGeom prst="rect">
                <a:avLst/>
              </a:prstGeom>
              <a:noFill/>
            </p:spPr>
            <p:txBody>
              <a:bodyPr wrap="none" lIns="0" tIns="0" rIns="0" bIns="0" rtlCol="0">
                <a:spAutoFit/>
              </a:bodyPr>
              <a:lstStyle/>
              <a:p>
                <a14:m>
                  <m:oMath xmlns:m="http://schemas.openxmlformats.org/officeDocument/2006/math">
                    <m:sSubSup>
                      <m:sSubSupPr>
                        <m:ctrlPr>
                          <a:rPr lang="en-US" sz="1400" i="1" smtClean="0">
                            <a:latin typeface="Cambria Math" panose="02040503050406030204" pitchFamily="18" charset="0"/>
                          </a:rPr>
                        </m:ctrlPr>
                      </m:sSubSupPr>
                      <m:e>
                        <m:r>
                          <m:rPr>
                            <m:sty m:val="p"/>
                          </m:rPr>
                          <a:rPr lang="el-GR" sz="1400" i="1" smtClean="0">
                            <a:latin typeface="Cambria Math" panose="02040503050406030204" pitchFamily="18" charset="0"/>
                            <a:ea typeface="Cambria Math" panose="02040503050406030204" pitchFamily="18" charset="0"/>
                          </a:rPr>
                          <m:t>Γ</m:t>
                        </m:r>
                      </m:e>
                      <m:sub>
                        <m:r>
                          <a:rPr lang="en-US" sz="1400" b="0" i="1" smtClean="0">
                            <a:latin typeface="Cambria Math" panose="02040503050406030204" pitchFamily="18" charset="0"/>
                          </a:rPr>
                          <m:t>𝑋</m:t>
                        </m:r>
                      </m:sub>
                      <m:sup>
                        <m:r>
                          <a:rPr lang="en-US" sz="1400" b="0" i="1" smtClean="0">
                            <a:latin typeface="Cambria Math" panose="02040503050406030204" pitchFamily="18" charset="0"/>
                          </a:rPr>
                          <m:t>𝐷</m:t>
                        </m:r>
                        <m:r>
                          <a:rPr lang="en-US" sz="1400" b="0" i="1" smtClean="0">
                            <a:latin typeface="Cambria Math" panose="02040503050406030204" pitchFamily="18" charset="0"/>
                          </a:rPr>
                          <m:t>0</m:t>
                        </m:r>
                      </m:sup>
                    </m:sSubSup>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22</m:t>
                    </m:r>
                    <m:r>
                      <a:rPr lang="en-US" sz="1400" b="0" i="1" smtClean="0">
                        <a:latin typeface="Cambria Math" panose="02040503050406030204" pitchFamily="18" charset="0"/>
                        <a:ea typeface="Cambria Math" panose="02040503050406030204" pitchFamily="18" charset="0"/>
                      </a:rPr>
                      <m:t>𝑀𝑒𝑉</m:t>
                    </m:r>
                  </m:oMath>
                </a14:m>
                <a:r>
                  <a:rPr lang="en-US" sz="1400" dirty="0"/>
                  <a:t> </a:t>
                </a:r>
              </a:p>
            </p:txBody>
          </p:sp>
        </mc:Choice>
        <mc:Fallback xmlns="">
          <p:sp>
            <p:nvSpPr>
              <p:cNvPr id="4" name="TextBox 3">
                <a:extLst>
                  <a:ext uri="{FF2B5EF4-FFF2-40B4-BE49-F238E27FC236}">
                    <a16:creationId xmlns:a16="http://schemas.microsoft.com/office/drawing/2014/main" id="{351641C5-3078-1545-AFDA-B4BA379B8288}"/>
                  </a:ext>
                </a:extLst>
              </p:cNvPr>
              <p:cNvSpPr txBox="1">
                <a:spLocks noRot="1" noChangeAspect="1" noMove="1" noResize="1" noEditPoints="1" noAdjustHandles="1" noChangeArrowheads="1" noChangeShapeType="1" noTextEdit="1"/>
              </p:cNvSpPr>
              <p:nvPr/>
            </p:nvSpPr>
            <p:spPr>
              <a:xfrm>
                <a:off x="8962582" y="1269525"/>
                <a:ext cx="1110560" cy="219868"/>
              </a:xfrm>
              <a:prstGeom prst="rect">
                <a:avLst/>
              </a:prstGeom>
              <a:blipFill>
                <a:blip r:embed="rId14"/>
                <a:stretch>
                  <a:fillRect l="-5682" b="-16667"/>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77123FD3-3B37-184E-A43B-23977AE470DD}"/>
              </a:ext>
            </a:extLst>
          </p:cNvPr>
          <p:cNvCxnSpPr>
            <a:cxnSpLocks/>
          </p:cNvCxnSpPr>
          <p:nvPr/>
        </p:nvCxnSpPr>
        <p:spPr>
          <a:xfrm>
            <a:off x="8362663" y="3570516"/>
            <a:ext cx="0" cy="1689840"/>
          </a:xfrm>
          <a:prstGeom prst="straightConnector1">
            <a:avLst/>
          </a:prstGeom>
          <a:ln w="12700">
            <a:solidFill>
              <a:srgbClr val="520AF8"/>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4D3B534-77C4-0F46-AA0A-B53CA19E5AE6}"/>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693027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B-Physics &amp; </a:t>
            </a:r>
            <a:r>
              <a:rPr lang="en-US" sz="2700" b="1" dirty="0" err="1">
                <a:solidFill>
                  <a:srgbClr val="0000FF"/>
                </a:solidFill>
              </a:rPr>
              <a:t>Quarkonia</a:t>
            </a:r>
            <a:r>
              <a:rPr lang="en-US" sz="2700" b="1" dirty="0">
                <a:solidFill>
                  <a:srgbClr val="0000FF"/>
                </a:solidFill>
              </a:rPr>
              <a:t> </a:t>
            </a:r>
            <a:r>
              <a:rPr lang="en-US" sz="2700" b="1" dirty="0"/>
              <a:t>- II</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91757" y="7286627"/>
            <a:ext cx="692580" cy="320481"/>
          </a:xfrm>
          <a:prstGeom prst="rect">
            <a:avLst/>
          </a:prstGeom>
          <a:noFill/>
        </p:spPr>
        <p:txBody>
          <a:bodyPr wrap="none" lIns="104022" tIns="52011" rIns="104022" bIns="52011" rtlCol="0">
            <a:spAutoFit/>
          </a:bodyPr>
          <a:lstStyle/>
          <a:p>
            <a:r>
              <a:rPr lang="en-US" sz="1400" b="1" dirty="0">
                <a:solidFill>
                  <a:srgbClr val="0000FF"/>
                </a:solidFill>
              </a:rPr>
              <a:t>13/47 </a:t>
            </a:r>
          </a:p>
        </p:txBody>
      </p:sp>
      <p:sp>
        <p:nvSpPr>
          <p:cNvPr id="28" name="TextBox 27">
            <a:extLst>
              <a:ext uri="{FF2B5EF4-FFF2-40B4-BE49-F238E27FC236}">
                <a16:creationId xmlns:a16="http://schemas.microsoft.com/office/drawing/2014/main" id="{A59E5E58-1A58-B545-88EE-F24A3AC79AB1}"/>
              </a:ext>
            </a:extLst>
          </p:cNvPr>
          <p:cNvSpPr txBox="1"/>
          <p:nvPr/>
        </p:nvSpPr>
        <p:spPr>
          <a:xfrm>
            <a:off x="253134" y="773689"/>
            <a:ext cx="7149822" cy="382037"/>
          </a:xfrm>
          <a:prstGeom prst="rect">
            <a:avLst/>
          </a:prstGeom>
          <a:noFill/>
        </p:spPr>
        <p:txBody>
          <a:bodyPr wrap="square" lIns="104022" tIns="52011" rIns="104022" bIns="52011" rtlCol="0">
            <a:spAutoFit/>
          </a:bodyPr>
          <a:lstStyle/>
          <a:p>
            <a:r>
              <a:rPr lang="en-US" sz="1800" b="1" dirty="0">
                <a:solidFill>
                  <a:srgbClr val="0000FF"/>
                </a:solidFill>
                <a:cs typeface="Verdana"/>
              </a:rPr>
              <a:t>L. </a:t>
            </a:r>
            <a:r>
              <a:rPr lang="en-US" sz="1800" b="1" dirty="0" err="1">
                <a:solidFill>
                  <a:srgbClr val="0000FF"/>
                </a:solidFill>
                <a:cs typeface="Verdana"/>
              </a:rPr>
              <a:t>Cristella</a:t>
            </a:r>
            <a:r>
              <a:rPr lang="en-US" sz="1800" b="1" dirty="0">
                <a:solidFill>
                  <a:srgbClr val="0000FF"/>
                </a:solidFill>
                <a:cs typeface="Verdana"/>
              </a:rPr>
              <a:t> + A. </a:t>
            </a:r>
            <a:r>
              <a:rPr lang="en-US" sz="1800" b="1" dirty="0" err="1">
                <a:solidFill>
                  <a:srgbClr val="0000FF"/>
                </a:solidFill>
                <a:cs typeface="Verdana"/>
              </a:rPr>
              <a:t>Pompili</a:t>
            </a:r>
            <a:r>
              <a:rPr lang="en-US" sz="1800" b="1" dirty="0">
                <a:solidFill>
                  <a:srgbClr val="0000FF"/>
                </a:solidFill>
                <a:cs typeface="Verdana"/>
              </a:rPr>
              <a:t> + A. Di Florio + V. </a:t>
            </a:r>
            <a:r>
              <a:rPr lang="en-US" sz="1800" b="1" dirty="0" err="1">
                <a:solidFill>
                  <a:srgbClr val="0000FF"/>
                </a:solidFill>
                <a:cs typeface="Verdana"/>
              </a:rPr>
              <a:t>Mastrapasqua</a:t>
            </a:r>
            <a:r>
              <a:rPr lang="en-US" sz="1800" b="1" dirty="0">
                <a:solidFill>
                  <a:srgbClr val="0000FF"/>
                </a:solidFill>
                <a:cs typeface="Verdana"/>
              </a:rPr>
              <a:t> + </a:t>
            </a:r>
            <a:r>
              <a:rPr lang="en-US" sz="1800" b="1" dirty="0">
                <a:solidFill>
                  <a:srgbClr val="C00000"/>
                </a:solidFill>
                <a:cs typeface="Verdana"/>
              </a:rPr>
              <a:t>N. Sur (TIFR) </a:t>
            </a:r>
          </a:p>
        </p:txBody>
      </p:sp>
      <p:sp>
        <p:nvSpPr>
          <p:cNvPr id="29" name="TextBox 28">
            <a:extLst>
              <a:ext uri="{FF2B5EF4-FFF2-40B4-BE49-F238E27FC236}">
                <a16:creationId xmlns:a16="http://schemas.microsoft.com/office/drawing/2014/main" id="{44C037AA-B21E-564F-99D6-D3ACC1CB62EF}"/>
              </a:ext>
            </a:extLst>
          </p:cNvPr>
          <p:cNvSpPr txBox="1"/>
          <p:nvPr/>
        </p:nvSpPr>
        <p:spPr>
          <a:xfrm>
            <a:off x="325968" y="1150772"/>
            <a:ext cx="5436878" cy="382037"/>
          </a:xfrm>
          <a:prstGeom prst="rect">
            <a:avLst/>
          </a:prstGeom>
          <a:noFill/>
        </p:spPr>
        <p:txBody>
          <a:bodyPr wrap="square" lIns="104022" tIns="52011" rIns="104022" bIns="52011" rtlCol="0">
            <a:spAutoFit/>
          </a:bodyPr>
          <a:lstStyle/>
          <a:p>
            <a:r>
              <a:rPr lang="en-US" sz="1800" b="1" dirty="0">
                <a:cs typeface="Verdana"/>
              </a:rPr>
              <a:t>- charged exotic </a:t>
            </a:r>
            <a:r>
              <a:rPr lang="en-US" sz="1800" b="1" i="1" dirty="0">
                <a:cs typeface="Verdana"/>
              </a:rPr>
              <a:t>Z</a:t>
            </a:r>
            <a:r>
              <a:rPr lang="en-US" sz="1800" b="1" dirty="0">
                <a:cs typeface="Verdana"/>
              </a:rPr>
              <a:t> spectroscopy with the 3-body decay</a:t>
            </a:r>
            <a:endParaRPr lang="en-US" sz="1800" dirty="0">
              <a:cs typeface="Verdana"/>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CC7CB5-12C9-5147-A39A-03CD3F8A1922}"/>
                  </a:ext>
                </a:extLst>
              </p:cNvPr>
              <p:cNvSpPr txBox="1"/>
              <p:nvPr/>
            </p:nvSpPr>
            <p:spPr>
              <a:xfrm>
                <a:off x="5450366" y="1139255"/>
                <a:ext cx="1289305" cy="362544"/>
              </a:xfrm>
              <a:prstGeom prst="rect">
                <a:avLst/>
              </a:prstGeom>
              <a:noFill/>
            </p:spPr>
            <p:txBody>
              <a:bodyPr wrap="square" lIns="104022" tIns="52011" rIns="104022" bIns="52011" rtlCol="0">
                <a:spAutoFit/>
              </a:bodyPr>
              <a:lstStyle/>
              <a:p>
                <a14:m>
                  <m:oMath xmlns:m="http://schemas.openxmlformats.org/officeDocument/2006/math">
                    <m:sSubSup>
                      <m:sSubSupPr>
                        <m:ctrlPr>
                          <a:rPr lang="en-US" sz="1600" i="1" smtClean="0">
                            <a:latin typeface="Cambria Math" panose="02040503050406030204" pitchFamily="18" charset="0"/>
                            <a:cs typeface="Verdana"/>
                          </a:rPr>
                        </m:ctrlPr>
                      </m:sSubSupPr>
                      <m:e>
                        <m:r>
                          <a:rPr lang="en-US" sz="1600" b="0" i="1" smtClean="0">
                            <a:latin typeface="Cambria Math" panose="02040503050406030204" pitchFamily="18" charset="0"/>
                            <a:cs typeface="Verdana"/>
                          </a:rPr>
                          <m:t> </m:t>
                        </m:r>
                        <m:r>
                          <a:rPr lang="en-US" sz="1600" b="0" i="1" smtClean="0">
                            <a:latin typeface="Cambria Math" panose="02040503050406030204" pitchFamily="18" charset="0"/>
                            <a:cs typeface="Verdana"/>
                          </a:rPr>
                          <m:t>𝐵</m:t>
                        </m:r>
                      </m:e>
                      <m:sub>
                        <m:r>
                          <a:rPr lang="en-US" sz="1600" b="0" i="1" smtClean="0">
                            <a:latin typeface="Cambria Math" panose="02040503050406030204" pitchFamily="18" charset="0"/>
                            <a:cs typeface="Verdana"/>
                          </a:rPr>
                          <m:t>𝑑</m:t>
                        </m:r>
                      </m:sub>
                      <m:sup>
                        <m:r>
                          <a:rPr lang="en-US" sz="1600" b="0" i="1" smtClean="0">
                            <a:latin typeface="Cambria Math" panose="02040503050406030204" pitchFamily="18" charset="0"/>
                            <a:cs typeface="Verdana"/>
                          </a:rPr>
                          <m:t>0</m:t>
                        </m:r>
                      </m:sup>
                    </m:sSubSup>
                    <m:r>
                      <a:rPr lang="en-US" sz="1600" i="1" smtClean="0">
                        <a:latin typeface="Cambria Math" panose="02040503050406030204" pitchFamily="18" charset="0"/>
                        <a:ea typeface="Cambria Math" panose="02040503050406030204" pitchFamily="18" charset="0"/>
                        <a:cs typeface="Verdana"/>
                      </a:rPr>
                      <m:t>→</m:t>
                    </m:r>
                    <m:r>
                      <m:rPr>
                        <m:sty m:val="p"/>
                      </m:rPr>
                      <a:rPr lang="en-US" sz="1600" b="0" i="0" smtClean="0">
                        <a:latin typeface="Cambria Math" panose="02040503050406030204" pitchFamily="18" charset="0"/>
                        <a:ea typeface="Cambria Math" panose="02040503050406030204" pitchFamily="18" charset="0"/>
                        <a:cs typeface="Verdana"/>
                      </a:rPr>
                      <m:t>J</m:t>
                    </m:r>
                    <m:r>
                      <a:rPr lang="en-US" sz="1600" b="0" i="1" smtClean="0">
                        <a:latin typeface="Cambria Math" panose="02040503050406030204" pitchFamily="18" charset="0"/>
                        <a:ea typeface="Cambria Math" panose="02040503050406030204" pitchFamily="18" charset="0"/>
                        <a:cs typeface="Verdana"/>
                      </a:rPr>
                      <m:t>/</m:t>
                    </m:r>
                    <m:r>
                      <a:rPr lang="en-US" sz="1600" b="0" i="1" smtClean="0">
                        <a:latin typeface="Cambria Math" panose="02040503050406030204" pitchFamily="18" charset="0"/>
                        <a:ea typeface="Cambria Math" panose="02040503050406030204" pitchFamily="18" charset="0"/>
                        <a:cs typeface="Verdana"/>
                      </a:rPr>
                      <m:t>𝜓</m:t>
                    </m:r>
                    <m:r>
                      <m:rPr>
                        <m:sty m:val="p"/>
                      </m:rPr>
                      <a:rPr lang="en-US" sz="1600" b="0" i="0" smtClean="0">
                        <a:latin typeface="Cambria Math" panose="02040503050406030204" pitchFamily="18" charset="0"/>
                        <a:ea typeface="Cambria Math" panose="02040503050406030204" pitchFamily="18" charset="0"/>
                        <a:cs typeface="Verdana"/>
                      </a:rPr>
                      <m:t>K</m:t>
                    </m:r>
                    <m:r>
                      <m:rPr>
                        <m:sty m:val="p"/>
                      </m:rPr>
                      <a:rPr lang="en-US" sz="1600" dirty="0">
                        <a:latin typeface="Cambria Math" panose="02040503050406030204" pitchFamily="18" charset="0"/>
                        <a:cs typeface="Verdana"/>
                      </a:rPr>
                      <m:t>π</m:t>
                    </m:r>
                  </m:oMath>
                </a14:m>
                <a:r>
                  <a:rPr lang="en-US" sz="1600" dirty="0">
                    <a:cs typeface="Verdana"/>
                  </a:rPr>
                  <a:t> </a:t>
                </a:r>
              </a:p>
            </p:txBody>
          </p:sp>
        </mc:Choice>
        <mc:Fallback xmlns="">
          <p:sp>
            <p:nvSpPr>
              <p:cNvPr id="30" name="TextBox 29">
                <a:extLst>
                  <a:ext uri="{FF2B5EF4-FFF2-40B4-BE49-F238E27FC236}">
                    <a16:creationId xmlns:a16="http://schemas.microsoft.com/office/drawing/2014/main" id="{23CC7CB5-12C9-5147-A39A-03CD3F8A1922}"/>
                  </a:ext>
                </a:extLst>
              </p:cNvPr>
              <p:cNvSpPr txBox="1">
                <a:spLocks noRot="1" noChangeAspect="1" noMove="1" noResize="1" noEditPoints="1" noAdjustHandles="1" noChangeArrowheads="1" noChangeShapeType="1" noTextEdit="1"/>
              </p:cNvSpPr>
              <p:nvPr/>
            </p:nvSpPr>
            <p:spPr>
              <a:xfrm>
                <a:off x="5450366" y="1139255"/>
                <a:ext cx="1289305" cy="362544"/>
              </a:xfrm>
              <a:prstGeom prst="rect">
                <a:avLst/>
              </a:prstGeom>
              <a:blipFill>
                <a:blip r:embed="rId2"/>
                <a:stretch>
                  <a:fillRect b="-10345"/>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B3CCC759-38A8-034A-9754-33DDFF4AC032}"/>
              </a:ext>
            </a:extLst>
          </p:cNvPr>
          <p:cNvSpPr txBox="1"/>
          <p:nvPr/>
        </p:nvSpPr>
        <p:spPr>
          <a:xfrm>
            <a:off x="6652340" y="1126794"/>
            <a:ext cx="4009309" cy="382037"/>
          </a:xfrm>
          <a:prstGeom prst="rect">
            <a:avLst/>
          </a:prstGeom>
          <a:noFill/>
        </p:spPr>
        <p:txBody>
          <a:bodyPr wrap="square" lIns="104022" tIns="52011" rIns="104022" bIns="52011" rtlCol="0">
            <a:spAutoFit/>
          </a:bodyPr>
          <a:lstStyle/>
          <a:p>
            <a:r>
              <a:rPr lang="en-US" sz="1800" b="1" dirty="0">
                <a:cs typeface="Verdana"/>
              </a:rPr>
              <a:t>(</a:t>
            </a:r>
            <a:r>
              <a:rPr lang="en-US" sz="1800" dirty="0">
                <a:cs typeface="Verdana"/>
              </a:rPr>
              <a:t>full amplitude fit on GPUs</a:t>
            </a:r>
            <a:r>
              <a:rPr lang="en-US" sz="1800" b="1" dirty="0">
                <a:cs typeface="Verdana"/>
              </a:rPr>
              <a:t>) [</a:t>
            </a:r>
            <a:r>
              <a:rPr lang="en-US" sz="1600" dirty="0">
                <a:cs typeface="Verdana"/>
              </a:rPr>
              <a:t>BPH-14-003</a:t>
            </a:r>
            <a:r>
              <a:rPr lang="en-US" sz="1800" b="1" dirty="0">
                <a:cs typeface="Verdana"/>
              </a:rPr>
              <a:t>]</a:t>
            </a:r>
            <a:endParaRPr lang="en-US" sz="1800" dirty="0">
              <a:cs typeface="Verdana"/>
            </a:endParaRPr>
          </a:p>
        </p:txBody>
      </p:sp>
      <p:sp>
        <p:nvSpPr>
          <p:cNvPr id="32" name="TextBox 31">
            <a:extLst>
              <a:ext uri="{FF2B5EF4-FFF2-40B4-BE49-F238E27FC236}">
                <a16:creationId xmlns:a16="http://schemas.microsoft.com/office/drawing/2014/main" id="{497B2F81-18C2-7043-921A-128AFC0074A4}"/>
              </a:ext>
            </a:extLst>
          </p:cNvPr>
          <p:cNvSpPr txBox="1"/>
          <p:nvPr/>
        </p:nvSpPr>
        <p:spPr>
          <a:xfrm>
            <a:off x="253134" y="2937624"/>
            <a:ext cx="10315630" cy="382037"/>
          </a:xfrm>
          <a:prstGeom prst="rect">
            <a:avLst/>
          </a:prstGeom>
          <a:noFill/>
        </p:spPr>
        <p:txBody>
          <a:bodyPr wrap="square" lIns="104022" tIns="52011" rIns="104022" bIns="52011" rtlCol="0">
            <a:spAutoFit/>
          </a:bodyPr>
          <a:lstStyle/>
          <a:p>
            <a:r>
              <a:rPr lang="en-US" sz="1800" b="1" dirty="0">
                <a:solidFill>
                  <a:srgbClr val="0000FF"/>
                </a:solidFill>
                <a:cs typeface="Verdana"/>
              </a:rPr>
              <a:t>S. </a:t>
            </a:r>
            <a:r>
              <a:rPr lang="en-US" sz="1800" b="1" dirty="0" err="1">
                <a:solidFill>
                  <a:srgbClr val="0000FF"/>
                </a:solidFill>
                <a:cs typeface="Verdana"/>
              </a:rPr>
              <a:t>Lezki</a:t>
            </a:r>
            <a:r>
              <a:rPr lang="en-US" sz="1800" b="1" dirty="0">
                <a:solidFill>
                  <a:srgbClr val="0000FF"/>
                </a:solidFill>
                <a:cs typeface="Verdana"/>
              </a:rPr>
              <a:t> + A. </a:t>
            </a:r>
            <a:r>
              <a:rPr lang="en-US" sz="1800" b="1" dirty="0" err="1">
                <a:solidFill>
                  <a:srgbClr val="0000FF"/>
                </a:solidFill>
                <a:cs typeface="Verdana"/>
              </a:rPr>
              <a:t>Pompili</a:t>
            </a:r>
            <a:r>
              <a:rPr lang="en-US" sz="1800" b="1" dirty="0">
                <a:solidFill>
                  <a:srgbClr val="0000FF"/>
                </a:solidFill>
                <a:cs typeface="Verdana"/>
              </a:rPr>
              <a:t> + L. </a:t>
            </a:r>
            <a:r>
              <a:rPr lang="en-US" sz="1800" b="1" dirty="0" err="1">
                <a:solidFill>
                  <a:srgbClr val="0000FF"/>
                </a:solidFill>
                <a:cs typeface="Verdana"/>
              </a:rPr>
              <a:t>Cristella</a:t>
            </a:r>
            <a:r>
              <a:rPr lang="en-US" sz="1800" b="1" dirty="0">
                <a:solidFill>
                  <a:srgbClr val="0000FF"/>
                </a:solidFill>
                <a:cs typeface="Verdana"/>
              </a:rPr>
              <a:t> + </a:t>
            </a:r>
            <a:r>
              <a:rPr lang="en-US" sz="1800" b="1" dirty="0">
                <a:solidFill>
                  <a:srgbClr val="C00000"/>
                </a:solidFill>
                <a:cs typeface="Verdana"/>
              </a:rPr>
              <a:t>CMS CINVESTAV(Mexico City) </a:t>
            </a:r>
            <a:r>
              <a:rPr lang="en-US" sz="1800" dirty="0">
                <a:cs typeface="Verdana"/>
              </a:rPr>
              <a:t>[</a:t>
            </a:r>
            <a:r>
              <a:rPr lang="en-US" sz="1800" dirty="0" err="1">
                <a:solidFill>
                  <a:srgbClr val="F86CEA"/>
                </a:solidFill>
                <a:cs typeface="Verdana"/>
              </a:rPr>
              <a:t>Progetto</a:t>
            </a:r>
            <a:r>
              <a:rPr lang="en-US" sz="1800" dirty="0">
                <a:solidFill>
                  <a:srgbClr val="F86CEA"/>
                </a:solidFill>
                <a:cs typeface="Verdana"/>
              </a:rPr>
              <a:t> MAECI Italia-</a:t>
            </a:r>
            <a:r>
              <a:rPr lang="en-US" sz="1800" dirty="0" err="1">
                <a:solidFill>
                  <a:srgbClr val="F86CEA"/>
                </a:solidFill>
                <a:cs typeface="Verdana"/>
              </a:rPr>
              <a:t>Messico</a:t>
            </a:r>
            <a:r>
              <a:rPr lang="en-US" sz="1800" dirty="0">
                <a:solidFill>
                  <a:srgbClr val="F86CEA"/>
                </a:solidFill>
                <a:cs typeface="Verdana"/>
              </a:rPr>
              <a:t> 2018-2020</a:t>
            </a:r>
            <a:r>
              <a:rPr lang="en-US" sz="1800" dirty="0">
                <a:cs typeface="Verdana"/>
              </a:rPr>
              <a:t>]    </a:t>
            </a:r>
          </a:p>
        </p:txBody>
      </p:sp>
      <p:sp>
        <p:nvSpPr>
          <p:cNvPr id="34" name="TextBox 33">
            <a:extLst>
              <a:ext uri="{FF2B5EF4-FFF2-40B4-BE49-F238E27FC236}">
                <a16:creationId xmlns:a16="http://schemas.microsoft.com/office/drawing/2014/main" id="{2A4FA49E-7A98-F045-8AEB-2BC2842214F5}"/>
              </a:ext>
            </a:extLst>
          </p:cNvPr>
          <p:cNvSpPr txBox="1"/>
          <p:nvPr/>
        </p:nvSpPr>
        <p:spPr>
          <a:xfrm>
            <a:off x="336600" y="3264942"/>
            <a:ext cx="9328395" cy="382037"/>
          </a:xfrm>
          <a:prstGeom prst="rect">
            <a:avLst/>
          </a:prstGeom>
          <a:noFill/>
        </p:spPr>
        <p:txBody>
          <a:bodyPr wrap="square" lIns="104022" tIns="52011" rIns="104022" bIns="52011" rtlCol="0">
            <a:spAutoFit/>
          </a:bodyPr>
          <a:lstStyle/>
          <a:p>
            <a:r>
              <a:rPr lang="en-US" sz="1800" b="1" dirty="0">
                <a:cs typeface="Verdana"/>
              </a:rPr>
              <a:t>- inclusive search for exotic </a:t>
            </a:r>
            <a:r>
              <a:rPr lang="en-US" sz="1800" b="1" i="1" dirty="0" err="1">
                <a:cs typeface="Verdana"/>
              </a:rPr>
              <a:t>X</a:t>
            </a:r>
            <a:r>
              <a:rPr lang="en-US" sz="1800" b="1" i="1" baseline="-25000" dirty="0" err="1">
                <a:cs typeface="Verdana"/>
              </a:rPr>
              <a:t>b</a:t>
            </a:r>
            <a:r>
              <a:rPr lang="en-US" sz="1800" b="1" i="1" dirty="0">
                <a:cs typeface="Verdana"/>
              </a:rPr>
              <a:t> </a:t>
            </a:r>
            <a:r>
              <a:rPr lang="en-US" sz="1800" b="1" dirty="0">
                <a:cs typeface="Verdana"/>
              </a:rPr>
              <a:t>state [beauty partner of X(3872)] </a:t>
            </a:r>
            <a:r>
              <a:rPr lang="en-US" sz="1600" dirty="0">
                <a:cs typeface="Verdana"/>
              </a:rPr>
              <a:t>in the final states                            &amp;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48DB91E-265F-CD4F-B2C7-CC346E8E3B9F}"/>
                  </a:ext>
                </a:extLst>
              </p:cNvPr>
              <p:cNvSpPr txBox="1"/>
              <p:nvPr/>
            </p:nvSpPr>
            <p:spPr>
              <a:xfrm>
                <a:off x="7860089" y="3245467"/>
                <a:ext cx="1233377" cy="382037"/>
              </a:xfrm>
              <a:prstGeom prst="rect">
                <a:avLst/>
              </a:prstGeom>
              <a:noFill/>
            </p:spPr>
            <p:txBody>
              <a:bodyPr wrap="square" lIns="104022" tIns="52011" rIns="104022" bIns="52011" rtlCol="0">
                <a:spAutoFit/>
              </a:bodyPr>
              <a:lstStyle/>
              <a:p>
                <a14:m>
                  <m:oMath xmlns:m="http://schemas.openxmlformats.org/officeDocument/2006/math">
                    <m:sSub>
                      <m:sSubPr>
                        <m:ctrlPr>
                          <a:rPr lang="en-US" sz="1800" i="1" dirty="0" smtClean="0">
                            <a:latin typeface="Cambria Math" panose="02040503050406030204" pitchFamily="18" charset="0"/>
                            <a:cs typeface="Verdana"/>
                          </a:rPr>
                        </m:ctrlPr>
                      </m:sSubPr>
                      <m:e>
                        <m:r>
                          <a:rPr lang="en-US" sz="1800" i="1" dirty="0" smtClean="0">
                            <a:latin typeface="Cambria Math" panose="02040503050406030204" pitchFamily="18" charset="0"/>
                            <a:ea typeface="Cambria Math" panose="02040503050406030204" pitchFamily="18" charset="0"/>
                            <a:cs typeface="Verdana"/>
                          </a:rPr>
                          <m:t>𝜒</m:t>
                        </m:r>
                      </m:e>
                      <m:sub>
                        <m:r>
                          <a:rPr lang="en-US" sz="1800" b="0" i="1" dirty="0" smtClean="0">
                            <a:latin typeface="Cambria Math" panose="02040503050406030204" pitchFamily="18" charset="0"/>
                            <a:cs typeface="Verdana"/>
                          </a:rPr>
                          <m:t>𝑏</m:t>
                        </m:r>
                        <m:r>
                          <a:rPr lang="en-US" sz="1800" b="0" i="1" dirty="0" smtClean="0">
                            <a:latin typeface="Cambria Math" panose="02040503050406030204" pitchFamily="18" charset="0"/>
                            <a:cs typeface="Verdana"/>
                          </a:rPr>
                          <m:t>1</m:t>
                        </m:r>
                      </m:sub>
                    </m:sSub>
                    <m:r>
                      <a:rPr lang="en-US" sz="1800" b="0" i="1" dirty="0" smtClean="0">
                        <a:latin typeface="Cambria Math" panose="02040503050406030204" pitchFamily="18" charset="0"/>
                        <a:cs typeface="Verdana"/>
                      </a:rPr>
                      <m:t>(1</m:t>
                    </m:r>
                    <m:r>
                      <a:rPr lang="en-US" sz="1800" b="0" i="1" dirty="0" smtClean="0">
                        <a:latin typeface="Cambria Math" panose="02040503050406030204" pitchFamily="18" charset="0"/>
                        <a:cs typeface="Verdana"/>
                      </a:rPr>
                      <m:t>𝑃</m:t>
                    </m:r>
                    <m:r>
                      <a:rPr lang="en-US" sz="1800" b="0" i="1" dirty="0" smtClean="0">
                        <a:latin typeface="Cambria Math" panose="02040503050406030204" pitchFamily="18" charset="0"/>
                        <a:cs typeface="Verdana"/>
                      </a:rPr>
                      <m:t>)</m:t>
                    </m:r>
                    <m:r>
                      <m:rPr>
                        <m:sty m:val="p"/>
                      </m:rPr>
                      <a:rPr lang="en-US" sz="1800" dirty="0">
                        <a:latin typeface="Cambria Math" panose="02040503050406030204" pitchFamily="18" charset="0"/>
                        <a:cs typeface="Verdana"/>
                      </a:rPr>
                      <m:t>π</m:t>
                    </m:r>
                    <m:r>
                      <m:rPr>
                        <m:sty m:val="p"/>
                      </m:rPr>
                      <a:rPr lang="el-GR" sz="1800" i="1" dirty="0" smtClean="0">
                        <a:latin typeface="Cambria Math" panose="02040503050406030204" pitchFamily="18" charset="0"/>
                        <a:ea typeface="Cambria Math" panose="02040503050406030204" pitchFamily="18" charset="0"/>
                        <a:cs typeface="Verdana"/>
                      </a:rPr>
                      <m:t>π</m:t>
                    </m:r>
                  </m:oMath>
                </a14:m>
                <a:r>
                  <a:rPr lang="en-US" sz="1800" dirty="0">
                    <a:cs typeface="Verdana"/>
                  </a:rPr>
                  <a:t> </a:t>
                </a:r>
              </a:p>
            </p:txBody>
          </p:sp>
        </mc:Choice>
        <mc:Fallback xmlns="">
          <p:sp>
            <p:nvSpPr>
              <p:cNvPr id="35" name="TextBox 34">
                <a:extLst>
                  <a:ext uri="{FF2B5EF4-FFF2-40B4-BE49-F238E27FC236}">
                    <a16:creationId xmlns:a16="http://schemas.microsoft.com/office/drawing/2014/main" id="{F48DB91E-265F-CD4F-B2C7-CC346E8E3B9F}"/>
                  </a:ext>
                </a:extLst>
              </p:cNvPr>
              <p:cNvSpPr txBox="1">
                <a:spLocks noRot="1" noChangeAspect="1" noMove="1" noResize="1" noEditPoints="1" noAdjustHandles="1" noChangeArrowheads="1" noChangeShapeType="1" noTextEdit="1"/>
              </p:cNvSpPr>
              <p:nvPr/>
            </p:nvSpPr>
            <p:spPr>
              <a:xfrm>
                <a:off x="7860089" y="3245467"/>
                <a:ext cx="1233377" cy="382037"/>
              </a:xfrm>
              <a:prstGeom prst="rect">
                <a:avLst/>
              </a:prstGeom>
              <a:blipFill>
                <a:blip r:embed="rId3"/>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CAF30B7-882C-F440-8F75-D69F07539666}"/>
                  </a:ext>
                </a:extLst>
              </p:cNvPr>
              <p:cNvSpPr txBox="1"/>
              <p:nvPr/>
            </p:nvSpPr>
            <p:spPr>
              <a:xfrm>
                <a:off x="9263079" y="3254951"/>
                <a:ext cx="1115420" cy="382037"/>
              </a:xfrm>
              <a:prstGeom prst="rect">
                <a:avLst/>
              </a:prstGeom>
              <a:noFill/>
            </p:spPr>
            <p:txBody>
              <a:bodyPr wrap="square" lIns="104022" tIns="52011" rIns="104022" bIns="52011" rtlCol="0">
                <a:spAutoFit/>
              </a:bodyPr>
              <a:lstStyle/>
              <a:p>
                <a:r>
                  <a:rPr lang="en-US" sz="1800" b="0" dirty="0">
                    <a:cs typeface="Verdana"/>
                  </a:rPr>
                  <a:t>Y</a:t>
                </a:r>
                <a14:m>
                  <m:oMath xmlns:m="http://schemas.openxmlformats.org/officeDocument/2006/math">
                    <m:r>
                      <a:rPr lang="en-US" sz="1800" b="0" i="1" dirty="0" smtClean="0">
                        <a:latin typeface="Cambria Math" panose="02040503050406030204" pitchFamily="18" charset="0"/>
                        <a:cs typeface="Verdana"/>
                      </a:rPr>
                      <m:t>(1</m:t>
                    </m:r>
                    <m:r>
                      <a:rPr lang="en-US" sz="1800" b="0" i="1" dirty="0" smtClean="0">
                        <a:latin typeface="Cambria Math" panose="02040503050406030204" pitchFamily="18" charset="0"/>
                        <a:cs typeface="Verdana"/>
                      </a:rPr>
                      <m:t>𝑆</m:t>
                    </m:r>
                    <m:r>
                      <a:rPr lang="en-US" sz="1800" b="0" i="1" dirty="0" smtClean="0">
                        <a:latin typeface="Cambria Math" panose="02040503050406030204" pitchFamily="18" charset="0"/>
                        <a:cs typeface="Verdana"/>
                      </a:rPr>
                      <m:t>)</m:t>
                    </m:r>
                    <m:r>
                      <m:rPr>
                        <m:sty m:val="p"/>
                      </m:rPr>
                      <a:rPr lang="en-US" sz="1800" dirty="0">
                        <a:latin typeface="Cambria Math" panose="02040503050406030204" pitchFamily="18" charset="0"/>
                        <a:cs typeface="Verdana"/>
                      </a:rPr>
                      <m:t>π</m:t>
                    </m:r>
                    <m:r>
                      <m:rPr>
                        <m:sty m:val="p"/>
                      </m:rPr>
                      <a:rPr lang="el-GR" sz="1800" i="1" dirty="0" smtClean="0">
                        <a:latin typeface="Cambria Math" panose="02040503050406030204" pitchFamily="18" charset="0"/>
                        <a:ea typeface="Cambria Math" panose="02040503050406030204" pitchFamily="18" charset="0"/>
                        <a:cs typeface="Verdana"/>
                      </a:rPr>
                      <m:t>π</m:t>
                    </m:r>
                  </m:oMath>
                </a14:m>
                <a:r>
                  <a:rPr lang="en-US" sz="1800" dirty="0">
                    <a:cs typeface="Verdana"/>
                  </a:rPr>
                  <a:t> </a:t>
                </a:r>
              </a:p>
            </p:txBody>
          </p:sp>
        </mc:Choice>
        <mc:Fallback xmlns="">
          <p:sp>
            <p:nvSpPr>
              <p:cNvPr id="36" name="TextBox 35">
                <a:extLst>
                  <a:ext uri="{FF2B5EF4-FFF2-40B4-BE49-F238E27FC236}">
                    <a16:creationId xmlns:a16="http://schemas.microsoft.com/office/drawing/2014/main" id="{0CAF30B7-882C-F440-8F75-D69F07539666}"/>
                  </a:ext>
                </a:extLst>
              </p:cNvPr>
              <p:cNvSpPr txBox="1">
                <a:spLocks noRot="1" noChangeAspect="1" noMove="1" noResize="1" noEditPoints="1" noAdjustHandles="1" noChangeArrowheads="1" noChangeShapeType="1" noTextEdit="1"/>
              </p:cNvSpPr>
              <p:nvPr/>
            </p:nvSpPr>
            <p:spPr>
              <a:xfrm>
                <a:off x="9263079" y="3254951"/>
                <a:ext cx="1115420" cy="382037"/>
              </a:xfrm>
              <a:prstGeom prst="rect">
                <a:avLst/>
              </a:prstGeom>
              <a:blipFill>
                <a:blip r:embed="rId4"/>
                <a:stretch>
                  <a:fillRect l="-2247" t="-3226" b="-22581"/>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ADE24A01-EAD8-6C46-BCF1-0596DC8F3901}"/>
              </a:ext>
            </a:extLst>
          </p:cNvPr>
          <p:cNvSpPr txBox="1"/>
          <p:nvPr/>
        </p:nvSpPr>
        <p:spPr>
          <a:xfrm>
            <a:off x="306297" y="1981195"/>
            <a:ext cx="3634331" cy="382037"/>
          </a:xfrm>
          <a:prstGeom prst="rect">
            <a:avLst/>
          </a:prstGeom>
          <a:noFill/>
        </p:spPr>
        <p:txBody>
          <a:bodyPr wrap="square" lIns="104022" tIns="52011" rIns="104022" bIns="52011" rtlCol="0">
            <a:spAutoFit/>
          </a:bodyPr>
          <a:lstStyle/>
          <a:p>
            <a:r>
              <a:rPr lang="en-US" sz="1800" b="1" dirty="0">
                <a:solidFill>
                  <a:srgbClr val="0000FF"/>
                </a:solidFill>
                <a:cs typeface="Verdana"/>
              </a:rPr>
              <a:t>A. Di Florio + A. </a:t>
            </a:r>
            <a:r>
              <a:rPr lang="en-US" sz="1800" b="1" dirty="0" err="1">
                <a:solidFill>
                  <a:srgbClr val="0000FF"/>
                </a:solidFill>
                <a:cs typeface="Verdana"/>
              </a:rPr>
              <a:t>Pompili</a:t>
            </a:r>
            <a:r>
              <a:rPr lang="en-US" sz="1800" b="1" dirty="0">
                <a:solidFill>
                  <a:srgbClr val="0000FF"/>
                </a:solidFill>
                <a:cs typeface="Verdana"/>
              </a:rPr>
              <a:t> + L. </a:t>
            </a:r>
            <a:r>
              <a:rPr lang="en-US" sz="1800" b="1" dirty="0" err="1">
                <a:solidFill>
                  <a:srgbClr val="0000FF"/>
                </a:solidFill>
                <a:cs typeface="Verdana"/>
              </a:rPr>
              <a:t>Cristella</a:t>
            </a:r>
            <a:r>
              <a:rPr lang="en-US" sz="1800" b="1" dirty="0">
                <a:solidFill>
                  <a:srgbClr val="0000FF"/>
                </a:solidFill>
                <a:cs typeface="Verdana"/>
              </a:rPr>
              <a:t> </a:t>
            </a:r>
            <a:endParaRPr lang="en-US" sz="1800" dirty="0">
              <a:cs typeface="Verdana"/>
            </a:endParaRPr>
          </a:p>
        </p:txBody>
      </p:sp>
      <p:sp>
        <p:nvSpPr>
          <p:cNvPr id="40" name="TextBox 39">
            <a:extLst>
              <a:ext uri="{FF2B5EF4-FFF2-40B4-BE49-F238E27FC236}">
                <a16:creationId xmlns:a16="http://schemas.microsoft.com/office/drawing/2014/main" id="{A552C671-A056-484C-A11E-EC95EF15CDA7}"/>
              </a:ext>
            </a:extLst>
          </p:cNvPr>
          <p:cNvSpPr txBox="1"/>
          <p:nvPr/>
        </p:nvSpPr>
        <p:spPr>
          <a:xfrm>
            <a:off x="3836518" y="1963227"/>
            <a:ext cx="7273927" cy="382037"/>
          </a:xfrm>
          <a:prstGeom prst="rect">
            <a:avLst/>
          </a:prstGeom>
          <a:noFill/>
        </p:spPr>
        <p:txBody>
          <a:bodyPr wrap="square" lIns="104022" tIns="52011" rIns="104022" bIns="52011" rtlCol="0">
            <a:spAutoFit/>
          </a:bodyPr>
          <a:lstStyle/>
          <a:p>
            <a:r>
              <a:rPr lang="en-US" sz="1800" b="1" dirty="0">
                <a:cs typeface="Verdana"/>
              </a:rPr>
              <a:t>- inclusive search for exotic </a:t>
            </a:r>
            <a:r>
              <a:rPr lang="en-US" sz="1800" b="1" i="1" dirty="0">
                <a:cs typeface="Verdana"/>
              </a:rPr>
              <a:t>X(4140) </a:t>
            </a:r>
            <a:r>
              <a:rPr lang="en-US" sz="1800" b="1" dirty="0">
                <a:cs typeface="Verdana"/>
              </a:rPr>
              <a:t>state &amp; partners </a:t>
            </a:r>
            <a:r>
              <a:rPr lang="en-US" sz="1800" dirty="0">
                <a:cs typeface="Verdana"/>
              </a:rPr>
              <a:t>in the final state</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9718892-E7CD-B24A-8C11-A88354FED9D4}"/>
                  </a:ext>
                </a:extLst>
              </p:cNvPr>
              <p:cNvSpPr txBox="1"/>
              <p:nvPr/>
            </p:nvSpPr>
            <p:spPr>
              <a:xfrm>
                <a:off x="9638937" y="2238019"/>
                <a:ext cx="739562" cy="351259"/>
              </a:xfrm>
              <a:prstGeom prst="rect">
                <a:avLst/>
              </a:prstGeom>
              <a:noFill/>
            </p:spPr>
            <p:txBody>
              <a:bodyPr wrap="square" lIns="104022" tIns="52011" rIns="104022" bIns="52011" rtlCol="0">
                <a:spAutoFit/>
              </a:bodyPr>
              <a:lstStyle/>
              <a:p>
                <a:r>
                  <a:rPr lang="en-US" sz="1600" b="0" i="1" dirty="0">
                    <a:latin typeface="Cambria Math" panose="02040503050406030204" pitchFamily="18" charset="0"/>
                    <a:ea typeface="Cambria Math" panose="02040503050406030204" pitchFamily="18" charset="0"/>
                    <a:cs typeface="Verdana"/>
                  </a:rPr>
                  <a:t>J</a:t>
                </a:r>
                <a:r>
                  <a:rPr lang="en-US" sz="1600" b="0" dirty="0">
                    <a:latin typeface="Cambria Math" panose="02040503050406030204" pitchFamily="18" charset="0"/>
                    <a:ea typeface="Cambria Math" panose="02040503050406030204" pitchFamily="18" charset="0"/>
                    <a:cs typeface="Verdana"/>
                  </a:rPr>
                  <a:t>/</a:t>
                </a:r>
                <a:r>
                  <a:rPr lang="el-GR" sz="1600" b="0" i="1" dirty="0">
                    <a:latin typeface="Cambria Math" panose="02040503050406030204" pitchFamily="18" charset="0"/>
                    <a:ea typeface="Cambria Math" panose="02040503050406030204" pitchFamily="18" charset="0"/>
                    <a:cs typeface="Verdana"/>
                  </a:rPr>
                  <a:t>ψ</a:t>
                </a:r>
                <a:r>
                  <a:rPr lang="el-GR" sz="1600" dirty="0">
                    <a:ea typeface="Cambria Math" panose="02040503050406030204" pitchFamily="18" charset="0"/>
                    <a:cs typeface="Verdana"/>
                  </a:rPr>
                  <a:t>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Verdana"/>
                      </a:rPr>
                      <m:t>ϕ</m:t>
                    </m:r>
                  </m:oMath>
                </a14:m>
                <a:r>
                  <a:rPr lang="en-US" sz="1600" b="0" dirty="0">
                    <a:latin typeface="Cambria Math" panose="02040503050406030204" pitchFamily="18" charset="0"/>
                    <a:ea typeface="Cambria Math" panose="02040503050406030204" pitchFamily="18" charset="0"/>
                    <a:cs typeface="Verdana"/>
                  </a:rPr>
                  <a:t> </a:t>
                </a:r>
                <a:endParaRPr lang="en-US" sz="1600" dirty="0">
                  <a:latin typeface="Symbol" pitchFamily="2" charset="2"/>
                  <a:cs typeface="Verdana"/>
                </a:endParaRPr>
              </a:p>
            </p:txBody>
          </p:sp>
        </mc:Choice>
        <mc:Fallback xmlns="">
          <p:sp>
            <p:nvSpPr>
              <p:cNvPr id="41" name="TextBox 40">
                <a:extLst>
                  <a:ext uri="{FF2B5EF4-FFF2-40B4-BE49-F238E27FC236}">
                    <a16:creationId xmlns:a16="http://schemas.microsoft.com/office/drawing/2014/main" id="{D9718892-E7CD-B24A-8C11-A88354FED9D4}"/>
                  </a:ext>
                </a:extLst>
              </p:cNvPr>
              <p:cNvSpPr txBox="1">
                <a:spLocks noRot="1" noChangeAspect="1" noMove="1" noResize="1" noEditPoints="1" noAdjustHandles="1" noChangeArrowheads="1" noChangeShapeType="1" noTextEdit="1"/>
              </p:cNvSpPr>
              <p:nvPr/>
            </p:nvSpPr>
            <p:spPr>
              <a:xfrm>
                <a:off x="9638937" y="2238019"/>
                <a:ext cx="739562" cy="351259"/>
              </a:xfrm>
              <a:prstGeom prst="rect">
                <a:avLst/>
              </a:prstGeom>
              <a:blipFill>
                <a:blip r:embed="rId5"/>
                <a:stretch>
                  <a:fillRect l="-1695" b="-17241"/>
                </a:stretch>
              </a:blipFill>
            </p:spPr>
            <p:txBody>
              <a:bodyPr/>
              <a:lstStyle/>
              <a:p>
                <a:r>
                  <a:rPr lang="en-US">
                    <a:noFill/>
                  </a:rPr>
                  <a:t> </a:t>
                </a:r>
              </a:p>
            </p:txBody>
          </p:sp>
        </mc:Fallback>
      </mc:AlternateContent>
      <p:sp>
        <p:nvSpPr>
          <p:cNvPr id="42" name="Chevron 41">
            <a:extLst>
              <a:ext uri="{FF2B5EF4-FFF2-40B4-BE49-F238E27FC236}">
                <a16:creationId xmlns:a16="http://schemas.microsoft.com/office/drawing/2014/main" id="{F7B21528-33A2-1841-960F-9262E2195C29}"/>
              </a:ext>
            </a:extLst>
          </p:cNvPr>
          <p:cNvSpPr/>
          <p:nvPr/>
        </p:nvSpPr>
        <p:spPr>
          <a:xfrm>
            <a:off x="93478" y="913134"/>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3" name="Chevron 42">
            <a:extLst>
              <a:ext uri="{FF2B5EF4-FFF2-40B4-BE49-F238E27FC236}">
                <a16:creationId xmlns:a16="http://schemas.microsoft.com/office/drawing/2014/main" id="{D6EFE679-C7A2-AA4C-B80F-68963BF0AEB4}"/>
              </a:ext>
            </a:extLst>
          </p:cNvPr>
          <p:cNvSpPr/>
          <p:nvPr/>
        </p:nvSpPr>
        <p:spPr>
          <a:xfrm>
            <a:off x="85346" y="3070097"/>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4" name="Chevron 43">
            <a:extLst>
              <a:ext uri="{FF2B5EF4-FFF2-40B4-BE49-F238E27FC236}">
                <a16:creationId xmlns:a16="http://schemas.microsoft.com/office/drawing/2014/main" id="{4074F6E5-B8EA-664D-85FE-DD55A1B9FBB7}"/>
              </a:ext>
            </a:extLst>
          </p:cNvPr>
          <p:cNvSpPr/>
          <p:nvPr/>
        </p:nvSpPr>
        <p:spPr>
          <a:xfrm>
            <a:off x="102971" y="211660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pic>
        <p:nvPicPr>
          <p:cNvPr id="26" name="Picture 25" descr="Schermata 03-2458185 alle 21.50.07.png">
            <a:extLst>
              <a:ext uri="{FF2B5EF4-FFF2-40B4-BE49-F238E27FC236}">
                <a16:creationId xmlns:a16="http://schemas.microsoft.com/office/drawing/2014/main" id="{C9E4C85A-74F8-E14A-84FC-CE63391F07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2058" y="3860585"/>
            <a:ext cx="4660900" cy="3326219"/>
          </a:xfrm>
          <a:prstGeom prst="rect">
            <a:avLst/>
          </a:prstGeom>
        </p:spPr>
      </p:pic>
      <p:pic>
        <p:nvPicPr>
          <p:cNvPr id="27" name="Picture 26">
            <a:extLst>
              <a:ext uri="{FF2B5EF4-FFF2-40B4-BE49-F238E27FC236}">
                <a16:creationId xmlns:a16="http://schemas.microsoft.com/office/drawing/2014/main" id="{8FE1527B-34A7-EB45-9F70-C704679F5091}"/>
              </a:ext>
            </a:extLst>
          </p:cNvPr>
          <p:cNvPicPr>
            <a:picLocks noChangeAspect="1"/>
          </p:cNvPicPr>
          <p:nvPr/>
        </p:nvPicPr>
        <p:blipFill>
          <a:blip r:embed="rId7"/>
          <a:stretch>
            <a:fillRect/>
          </a:stretch>
        </p:blipFill>
        <p:spPr>
          <a:xfrm>
            <a:off x="3456368" y="4279871"/>
            <a:ext cx="305242" cy="304469"/>
          </a:xfrm>
          <a:prstGeom prst="rect">
            <a:avLst/>
          </a:prstGeom>
          <a:ln>
            <a:solidFill>
              <a:srgbClr val="FF0000"/>
            </a:solidFill>
          </a:ln>
        </p:spPr>
      </p:pic>
      <p:sp>
        <p:nvSpPr>
          <p:cNvPr id="33" name="Rectangle 32">
            <a:extLst>
              <a:ext uri="{FF2B5EF4-FFF2-40B4-BE49-F238E27FC236}">
                <a16:creationId xmlns:a16="http://schemas.microsoft.com/office/drawing/2014/main" id="{192AA1A8-1E73-0D46-B543-9187AC48CA09}"/>
              </a:ext>
            </a:extLst>
          </p:cNvPr>
          <p:cNvSpPr/>
          <p:nvPr/>
        </p:nvSpPr>
        <p:spPr>
          <a:xfrm>
            <a:off x="5709557" y="3977261"/>
            <a:ext cx="1763925" cy="203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A249A2A-08D9-7143-90FE-3C6540A96E91}"/>
              </a:ext>
            </a:extLst>
          </p:cNvPr>
          <p:cNvSpPr txBox="1"/>
          <p:nvPr/>
        </p:nvSpPr>
        <p:spPr>
          <a:xfrm>
            <a:off x="5956879" y="5239124"/>
            <a:ext cx="1180577" cy="338435"/>
          </a:xfrm>
          <a:prstGeom prst="rect">
            <a:avLst/>
          </a:prstGeom>
          <a:noFill/>
        </p:spPr>
        <p:txBody>
          <a:bodyPr wrap="square" lIns="104022" tIns="52011" rIns="104022" bIns="52011" rtlCol="0">
            <a:spAutoFit/>
          </a:bodyPr>
          <a:lstStyle/>
          <a:p>
            <a:pPr algn="ctr">
              <a:lnSpc>
                <a:spcPct val="110000"/>
              </a:lnSpc>
            </a:pPr>
            <a:r>
              <a:rPr lang="en-US" sz="1400" dirty="0">
                <a:cs typeface="Verdana"/>
              </a:rPr>
              <a:t>[reflection] </a:t>
            </a:r>
          </a:p>
        </p:txBody>
      </p:sp>
      <p:sp>
        <p:nvSpPr>
          <p:cNvPr id="39" name="TextBox 38">
            <a:extLst>
              <a:ext uri="{FF2B5EF4-FFF2-40B4-BE49-F238E27FC236}">
                <a16:creationId xmlns:a16="http://schemas.microsoft.com/office/drawing/2014/main" id="{9AB27C58-D8C8-B842-BF3B-D0B3F2CE63B6}"/>
              </a:ext>
            </a:extLst>
          </p:cNvPr>
          <p:cNvSpPr txBox="1"/>
          <p:nvPr/>
        </p:nvSpPr>
        <p:spPr>
          <a:xfrm>
            <a:off x="3351972" y="3851419"/>
            <a:ext cx="1614818" cy="320481"/>
          </a:xfrm>
          <a:prstGeom prst="rect">
            <a:avLst/>
          </a:prstGeom>
          <a:solidFill>
            <a:srgbClr val="FF6600"/>
          </a:solidFill>
          <a:ln w="12700" cmpd="sng">
            <a:solidFill>
              <a:srgbClr val="FF0000"/>
            </a:solidFill>
          </a:ln>
        </p:spPr>
        <p:txBody>
          <a:bodyPr wrap="square" lIns="104022" tIns="52011" rIns="104022" bIns="52011" rtlCol="0">
            <a:spAutoFit/>
          </a:bodyPr>
          <a:lstStyle/>
          <a:p>
            <a:pPr algn="ctr"/>
            <a:r>
              <a:rPr lang="en-US" sz="1400" b="1" dirty="0"/>
              <a:t>CMS-DP- 2017-029 </a:t>
            </a:r>
          </a:p>
        </p:txBody>
      </p:sp>
      <p:sp>
        <p:nvSpPr>
          <p:cNvPr id="45" name="Oval 44">
            <a:extLst>
              <a:ext uri="{FF2B5EF4-FFF2-40B4-BE49-F238E27FC236}">
                <a16:creationId xmlns:a16="http://schemas.microsoft.com/office/drawing/2014/main" id="{7CF6CC74-AD07-5848-BDBA-DCCED19A97A9}"/>
              </a:ext>
            </a:extLst>
          </p:cNvPr>
          <p:cNvSpPr/>
          <p:nvPr/>
        </p:nvSpPr>
        <p:spPr>
          <a:xfrm>
            <a:off x="6492762" y="5797549"/>
            <a:ext cx="319155" cy="472621"/>
          </a:xfrm>
          <a:prstGeom prst="ellipse">
            <a:avLst/>
          </a:prstGeom>
          <a:noFill/>
          <a:ln w="28575"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GB" dirty="0"/>
          </a:p>
        </p:txBody>
      </p:sp>
      <p:pic>
        <p:nvPicPr>
          <p:cNvPr id="46" name="Picture 45">
            <a:extLst>
              <a:ext uri="{FF2B5EF4-FFF2-40B4-BE49-F238E27FC236}">
                <a16:creationId xmlns:a16="http://schemas.microsoft.com/office/drawing/2014/main" id="{4CCE427F-430E-514C-8331-F2C05F1B2FE2}"/>
              </a:ext>
            </a:extLst>
          </p:cNvPr>
          <p:cNvPicPr>
            <a:picLocks noChangeAspect="1"/>
          </p:cNvPicPr>
          <p:nvPr/>
        </p:nvPicPr>
        <p:blipFill>
          <a:blip r:embed="rId8"/>
          <a:stretch>
            <a:fillRect/>
          </a:stretch>
        </p:blipFill>
        <p:spPr>
          <a:xfrm>
            <a:off x="8128115" y="4486153"/>
            <a:ext cx="2044403" cy="1505942"/>
          </a:xfrm>
          <a:prstGeom prst="rect">
            <a:avLst/>
          </a:prstGeom>
          <a:ln>
            <a:solidFill>
              <a:srgbClr val="FF0000"/>
            </a:solidFill>
          </a:ln>
        </p:spPr>
      </p:pic>
      <p:sp>
        <p:nvSpPr>
          <p:cNvPr id="47" name="Freeform 46">
            <a:extLst>
              <a:ext uri="{FF2B5EF4-FFF2-40B4-BE49-F238E27FC236}">
                <a16:creationId xmlns:a16="http://schemas.microsoft.com/office/drawing/2014/main" id="{D27F3D3C-8C45-1847-8143-08479B91A482}"/>
              </a:ext>
            </a:extLst>
          </p:cNvPr>
          <p:cNvSpPr/>
          <p:nvPr/>
        </p:nvSpPr>
        <p:spPr>
          <a:xfrm rot="13946847" flipH="1">
            <a:off x="7090618" y="4530361"/>
            <a:ext cx="507350" cy="1587324"/>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557523A-4506-2A44-8D41-6D2517A9FDB6}"/>
              </a:ext>
            </a:extLst>
          </p:cNvPr>
          <p:cNvSpPr txBox="1"/>
          <p:nvPr/>
        </p:nvSpPr>
        <p:spPr>
          <a:xfrm>
            <a:off x="322832" y="3571533"/>
            <a:ext cx="2237458" cy="382037"/>
          </a:xfrm>
          <a:prstGeom prst="rect">
            <a:avLst/>
          </a:prstGeom>
          <a:noFill/>
        </p:spPr>
        <p:txBody>
          <a:bodyPr wrap="square" lIns="104022" tIns="52011" rIns="104022" bIns="52011" rtlCol="0">
            <a:spAutoFit/>
          </a:bodyPr>
          <a:lstStyle/>
          <a:p>
            <a:r>
              <a:rPr lang="en-US" sz="1800" b="1" dirty="0">
                <a:cs typeface="Verdana"/>
              </a:rPr>
              <a:t>- use 2017-2018 data</a:t>
            </a:r>
            <a:endParaRPr lang="en-US" sz="1600" dirty="0">
              <a:cs typeface="Verdana"/>
            </a:endParaRPr>
          </a:p>
        </p:txBody>
      </p:sp>
      <p:sp>
        <p:nvSpPr>
          <p:cNvPr id="49" name="TextBox 48">
            <a:extLst>
              <a:ext uri="{FF2B5EF4-FFF2-40B4-BE49-F238E27FC236}">
                <a16:creationId xmlns:a16="http://schemas.microsoft.com/office/drawing/2014/main" id="{32816A59-D6D2-E44A-AC19-0CA9AB123B48}"/>
              </a:ext>
            </a:extLst>
          </p:cNvPr>
          <p:cNvSpPr txBox="1"/>
          <p:nvPr/>
        </p:nvSpPr>
        <p:spPr>
          <a:xfrm>
            <a:off x="322991" y="2263722"/>
            <a:ext cx="4846134" cy="382037"/>
          </a:xfrm>
          <a:prstGeom prst="rect">
            <a:avLst/>
          </a:prstGeom>
          <a:noFill/>
        </p:spPr>
        <p:txBody>
          <a:bodyPr wrap="square" lIns="104022" tIns="52011" rIns="104022" bIns="52011" rtlCol="0">
            <a:spAutoFit/>
          </a:bodyPr>
          <a:lstStyle/>
          <a:p>
            <a:r>
              <a:rPr lang="en-US" sz="1800" b="1" dirty="0">
                <a:cs typeface="Verdana"/>
              </a:rPr>
              <a:t>- use later 2017-2018 data (dedicated triggers)</a:t>
            </a:r>
            <a:endParaRPr lang="en-US" sz="1600" dirty="0">
              <a:cs typeface="Verdana"/>
            </a:endParaRPr>
          </a:p>
        </p:txBody>
      </p:sp>
      <p:sp>
        <p:nvSpPr>
          <p:cNvPr id="50" name="TextBox 49">
            <a:extLst>
              <a:ext uri="{FF2B5EF4-FFF2-40B4-BE49-F238E27FC236}">
                <a16:creationId xmlns:a16="http://schemas.microsoft.com/office/drawing/2014/main" id="{689DEBDB-7C4D-F74E-A537-F7D42FD5F99C}"/>
              </a:ext>
            </a:extLst>
          </p:cNvPr>
          <p:cNvSpPr txBox="1"/>
          <p:nvPr/>
        </p:nvSpPr>
        <p:spPr>
          <a:xfrm>
            <a:off x="336600" y="1450453"/>
            <a:ext cx="3796352" cy="382037"/>
          </a:xfrm>
          <a:prstGeom prst="rect">
            <a:avLst/>
          </a:prstGeom>
          <a:noFill/>
        </p:spPr>
        <p:txBody>
          <a:bodyPr wrap="square" lIns="104022" tIns="52011" rIns="104022" bIns="52011" rtlCol="0">
            <a:spAutoFit/>
          </a:bodyPr>
          <a:lstStyle/>
          <a:p>
            <a:r>
              <a:rPr lang="en-US" sz="1800" b="1" dirty="0">
                <a:cs typeface="Verdana"/>
              </a:rPr>
              <a:t>- enough statistics with 2012 data</a:t>
            </a:r>
            <a:endParaRPr lang="en-US" sz="1600" dirty="0">
              <a:cs typeface="Verdana"/>
            </a:endParaRPr>
          </a:p>
        </p:txBody>
      </p:sp>
      <p:sp>
        <p:nvSpPr>
          <p:cNvPr id="51" name="TextBox 50">
            <a:extLst>
              <a:ext uri="{FF2B5EF4-FFF2-40B4-BE49-F238E27FC236}">
                <a16:creationId xmlns:a16="http://schemas.microsoft.com/office/drawing/2014/main" id="{414B71C0-1853-354C-AF28-E94A78FCA5CE}"/>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92674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299308"/>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21" y="3242172"/>
            <a:ext cx="10661650" cy="535925"/>
          </a:xfrm>
          <a:prstGeom prst="rect">
            <a:avLst/>
          </a:prstGeom>
          <a:noFill/>
          <a:ln>
            <a:noFill/>
          </a:ln>
        </p:spPr>
        <p:txBody>
          <a:bodyPr wrap="square" lIns="104022" tIns="52011" rIns="104022" bIns="52011" rtlCol="0">
            <a:spAutoFit/>
          </a:bodyPr>
          <a:lstStyle/>
          <a:p>
            <a:pPr algn="ctr"/>
            <a:r>
              <a:rPr lang="en-US" sz="2700" b="1" dirty="0">
                <a:solidFill>
                  <a:srgbClr val="0000FF"/>
                </a:solidFill>
              </a:rPr>
              <a:t>Computing T2 infrastructure &amp; activities</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6" name="TextBox 5">
            <a:extLst>
              <a:ext uri="{FF2B5EF4-FFF2-40B4-BE49-F238E27FC236}">
                <a16:creationId xmlns:a16="http://schemas.microsoft.com/office/drawing/2014/main" id="{9BDAA5DF-9138-3A40-88FE-BF6656C68B6F}"/>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1526537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LHC operations </a:t>
            </a:r>
            <a:r>
              <a:rPr lang="en-US" sz="2700" b="1" dirty="0"/>
              <a:t>&amp;</a:t>
            </a:r>
            <a:r>
              <a:rPr lang="en-US" sz="2700" b="1" dirty="0">
                <a:solidFill>
                  <a:srgbClr val="0000FF"/>
                </a:solidFill>
              </a:rPr>
              <a:t> status in 2018</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1/47 </a:t>
            </a:r>
          </a:p>
        </p:txBody>
      </p:sp>
      <p:sp>
        <p:nvSpPr>
          <p:cNvPr id="14" name="TextBox 13"/>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pic>
        <p:nvPicPr>
          <p:cNvPr id="2049" name="Picture 1" descr="page14image1806752">
            <a:extLst>
              <a:ext uri="{FF2B5EF4-FFF2-40B4-BE49-F238E27FC236}">
                <a16:creationId xmlns:a16="http://schemas.microsoft.com/office/drawing/2014/main" id="{9D5C1C50-51EA-A741-A035-8016A14E0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485" y="755374"/>
            <a:ext cx="5381644" cy="32600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14image1805632">
            <a:extLst>
              <a:ext uri="{FF2B5EF4-FFF2-40B4-BE49-F238E27FC236}">
                <a16:creationId xmlns:a16="http://schemas.microsoft.com/office/drawing/2014/main" id="{2B6967E1-0705-A848-95FF-3BE5734CC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14" y="967747"/>
            <a:ext cx="4564972" cy="38626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1B25993-BEE2-DE45-9493-47797B15BF7D}"/>
              </a:ext>
            </a:extLst>
          </p:cNvPr>
          <p:cNvSpPr txBox="1"/>
          <p:nvPr/>
        </p:nvSpPr>
        <p:spPr>
          <a:xfrm>
            <a:off x="1203593" y="898161"/>
            <a:ext cx="1022771" cy="474370"/>
          </a:xfrm>
          <a:prstGeom prst="rect">
            <a:avLst/>
          </a:prstGeom>
          <a:noFill/>
        </p:spPr>
        <p:txBody>
          <a:bodyPr wrap="square" lIns="104022" tIns="52011" rIns="104022" bIns="52011" rtlCol="0">
            <a:spAutoFit/>
          </a:bodyPr>
          <a:lstStyle/>
          <a:p>
            <a:r>
              <a:rPr lang="en-US" sz="2400" b="1" dirty="0">
                <a:solidFill>
                  <a:srgbClr val="FF0000"/>
                </a:solidFill>
                <a:highlight>
                  <a:srgbClr val="FFFF00"/>
                </a:highlight>
                <a:cs typeface="Verdana"/>
              </a:rPr>
              <a:t>PLAN</a:t>
            </a:r>
          </a:p>
        </p:txBody>
      </p:sp>
      <p:cxnSp>
        <p:nvCxnSpPr>
          <p:cNvPr id="3" name="Straight Connector 2">
            <a:extLst>
              <a:ext uri="{FF2B5EF4-FFF2-40B4-BE49-F238E27FC236}">
                <a16:creationId xmlns:a16="http://schemas.microsoft.com/office/drawing/2014/main" id="{2FECF8EC-104A-8C45-B8E0-BD862498A576}"/>
              </a:ext>
            </a:extLst>
          </p:cNvPr>
          <p:cNvCxnSpPr/>
          <p:nvPr/>
        </p:nvCxnSpPr>
        <p:spPr>
          <a:xfrm>
            <a:off x="5088835" y="755374"/>
            <a:ext cx="0" cy="6301409"/>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19F82FF-5CC1-9B40-8224-BAE84856E705}"/>
              </a:ext>
            </a:extLst>
          </p:cNvPr>
          <p:cNvSpPr txBox="1"/>
          <p:nvPr/>
        </p:nvSpPr>
        <p:spPr>
          <a:xfrm>
            <a:off x="6537042" y="2130872"/>
            <a:ext cx="1579366" cy="382037"/>
          </a:xfrm>
          <a:prstGeom prst="rect">
            <a:avLst/>
          </a:prstGeom>
          <a:noFill/>
        </p:spPr>
        <p:txBody>
          <a:bodyPr wrap="square" lIns="104022" tIns="52011" rIns="104022" bIns="52011" rtlCol="0">
            <a:spAutoFit/>
          </a:bodyPr>
          <a:lstStyle/>
          <a:p>
            <a:pPr algn="ctr"/>
            <a:r>
              <a:rPr lang="en-US" sz="1800" b="1" dirty="0">
                <a:solidFill>
                  <a:srgbClr val="FF0000"/>
                </a:solidFill>
                <a:highlight>
                  <a:srgbClr val="FFFF00"/>
                </a:highlight>
                <a:cs typeface="Verdana"/>
              </a:rPr>
              <a:t>23.2 fb</a:t>
            </a:r>
            <a:r>
              <a:rPr lang="en-US" sz="1800" b="1" baseline="30000" dirty="0">
                <a:solidFill>
                  <a:srgbClr val="FF0000"/>
                </a:solidFill>
                <a:highlight>
                  <a:srgbClr val="FFFF00"/>
                </a:highlight>
                <a:cs typeface="Verdana"/>
              </a:rPr>
              <a:t>-1 </a:t>
            </a:r>
            <a:r>
              <a:rPr lang="en-US" sz="1800" b="1" dirty="0">
                <a:solidFill>
                  <a:srgbClr val="FF0000"/>
                </a:solidFill>
                <a:highlight>
                  <a:srgbClr val="FFFF00"/>
                </a:highlight>
                <a:cs typeface="Verdana"/>
              </a:rPr>
              <a:t>NOW</a:t>
            </a:r>
          </a:p>
        </p:txBody>
      </p:sp>
      <p:cxnSp>
        <p:nvCxnSpPr>
          <p:cNvPr id="5" name="Straight Arrow Connector 4">
            <a:extLst>
              <a:ext uri="{FF2B5EF4-FFF2-40B4-BE49-F238E27FC236}">
                <a16:creationId xmlns:a16="http://schemas.microsoft.com/office/drawing/2014/main" id="{5BD1F752-C041-8A4C-A90C-428DB9C39F84}"/>
              </a:ext>
            </a:extLst>
          </p:cNvPr>
          <p:cNvCxnSpPr>
            <a:cxnSpLocks/>
          </p:cNvCxnSpPr>
          <p:nvPr/>
        </p:nvCxnSpPr>
        <p:spPr>
          <a:xfrm flipV="1">
            <a:off x="7098674" y="2379559"/>
            <a:ext cx="0" cy="444500"/>
          </a:xfrm>
          <a:prstGeom prst="straightConnector1">
            <a:avLst/>
          </a:prstGeom>
          <a:ln>
            <a:solidFill>
              <a:srgbClr val="FF0000"/>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9361CB0-F661-FC4C-839D-62EF6E069DC1}"/>
              </a:ext>
            </a:extLst>
          </p:cNvPr>
          <p:cNvSpPr txBox="1"/>
          <p:nvPr/>
        </p:nvSpPr>
        <p:spPr>
          <a:xfrm>
            <a:off x="457020" y="5202139"/>
            <a:ext cx="4306358" cy="826774"/>
          </a:xfrm>
          <a:prstGeom prst="rect">
            <a:avLst/>
          </a:prstGeom>
          <a:noFill/>
        </p:spPr>
        <p:txBody>
          <a:bodyPr wrap="square" lIns="104022" tIns="52011" rIns="104022" bIns="52011" rtlCol="0">
            <a:spAutoFit/>
          </a:bodyPr>
          <a:lstStyle/>
          <a:p>
            <a:pPr algn="ctr"/>
            <a:r>
              <a:rPr lang="en-US" b="1" dirty="0">
                <a:solidFill>
                  <a:srgbClr val="FF0000"/>
                </a:solidFill>
                <a:cs typeface="Verdana"/>
              </a:rPr>
              <a:t>As of June 12</a:t>
            </a:r>
            <a:r>
              <a:rPr lang="en-US" b="1" baseline="30000" dirty="0">
                <a:solidFill>
                  <a:srgbClr val="FF0000"/>
                </a:solidFill>
                <a:cs typeface="Verdana"/>
              </a:rPr>
              <a:t>nd</a:t>
            </a:r>
            <a:r>
              <a:rPr lang="en-US" b="1" dirty="0">
                <a:solidFill>
                  <a:srgbClr val="FF0000"/>
                </a:solidFill>
                <a:cs typeface="Verdana"/>
              </a:rPr>
              <a:t> LHC delivered 23.2fb</a:t>
            </a:r>
            <a:r>
              <a:rPr lang="en-US" b="1" baseline="30000" dirty="0">
                <a:solidFill>
                  <a:srgbClr val="FF0000"/>
                </a:solidFill>
                <a:cs typeface="Verdana"/>
              </a:rPr>
              <a:t>-1</a:t>
            </a:r>
          </a:p>
          <a:p>
            <a:pPr algn="ctr">
              <a:lnSpc>
                <a:spcPct val="150000"/>
              </a:lnSpc>
            </a:pPr>
            <a:r>
              <a:rPr lang="en-US" b="1" dirty="0">
                <a:cs typeface="Verdana"/>
              </a:rPr>
              <a:t>[0.5fb</a:t>
            </a:r>
            <a:r>
              <a:rPr lang="en-US" b="1" baseline="30000" dirty="0">
                <a:cs typeface="Verdana"/>
              </a:rPr>
              <a:t>-1</a:t>
            </a:r>
            <a:r>
              <a:rPr lang="en-US" b="1" dirty="0">
                <a:cs typeface="Verdana"/>
              </a:rPr>
              <a:t> per 12hours fill ]</a:t>
            </a:r>
          </a:p>
        </p:txBody>
      </p:sp>
      <p:sp>
        <p:nvSpPr>
          <p:cNvPr id="19" name="TextBox 18">
            <a:extLst>
              <a:ext uri="{FF2B5EF4-FFF2-40B4-BE49-F238E27FC236}">
                <a16:creationId xmlns:a16="http://schemas.microsoft.com/office/drawing/2014/main" id="{7F10C95A-C422-924C-B11D-D3FE8E2C3210}"/>
              </a:ext>
            </a:extLst>
          </p:cNvPr>
          <p:cNvSpPr txBox="1"/>
          <p:nvPr/>
        </p:nvSpPr>
        <p:spPr>
          <a:xfrm>
            <a:off x="5739752" y="3867243"/>
            <a:ext cx="4672355" cy="477576"/>
          </a:xfrm>
          <a:prstGeom prst="rect">
            <a:avLst/>
          </a:prstGeom>
          <a:noFill/>
        </p:spPr>
        <p:txBody>
          <a:bodyPr wrap="square" lIns="104022" tIns="52011" rIns="104022" bIns="52011" rtlCol="0">
            <a:spAutoFit/>
          </a:bodyPr>
          <a:lstStyle/>
          <a:p>
            <a:pPr>
              <a:lnSpc>
                <a:spcPct val="150000"/>
              </a:lnSpc>
            </a:pPr>
            <a:r>
              <a:rPr lang="en-US" sz="1800" b="1" dirty="0">
                <a:highlight>
                  <a:srgbClr val="FBFF86"/>
                </a:highlight>
                <a:cs typeface="Verdana"/>
              </a:rPr>
              <a:t>Almost 2 weeks ahead what initially expected</a:t>
            </a:r>
          </a:p>
        </p:txBody>
      </p:sp>
      <p:pic>
        <p:nvPicPr>
          <p:cNvPr id="2051" name="Picture 3" descr="page14image1808320">
            <a:extLst>
              <a:ext uri="{FF2B5EF4-FFF2-40B4-BE49-F238E27FC236}">
                <a16:creationId xmlns:a16="http://schemas.microsoft.com/office/drawing/2014/main" id="{BEF5A6A7-C478-9C42-B65E-2FDE8E7BF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751" y="4414571"/>
            <a:ext cx="4371751" cy="280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60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CMS T2 status</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9456" y="7286627"/>
            <a:ext cx="692580" cy="320481"/>
          </a:xfrm>
          <a:prstGeom prst="rect">
            <a:avLst/>
          </a:prstGeom>
          <a:noFill/>
        </p:spPr>
        <p:txBody>
          <a:bodyPr wrap="none" lIns="104022" tIns="52011" rIns="104022" bIns="52011" rtlCol="0">
            <a:spAutoFit/>
          </a:bodyPr>
          <a:lstStyle/>
          <a:p>
            <a:r>
              <a:rPr lang="en-US" sz="1400" b="1" dirty="0">
                <a:solidFill>
                  <a:srgbClr val="0000FF"/>
                </a:solidFill>
              </a:rPr>
              <a:t>14/47 </a:t>
            </a:r>
          </a:p>
        </p:txBody>
      </p:sp>
      <p:pic>
        <p:nvPicPr>
          <p:cNvPr id="7" name="Immagine 4">
            <a:extLst>
              <a:ext uri="{FF2B5EF4-FFF2-40B4-BE49-F238E27FC236}">
                <a16:creationId xmlns:a16="http://schemas.microsoft.com/office/drawing/2014/main" id="{BB3A07D5-2274-A94B-A854-AD43D73991B4}"/>
              </a:ext>
            </a:extLst>
          </p:cNvPr>
          <p:cNvPicPr>
            <a:picLocks noChangeAspect="1"/>
          </p:cNvPicPr>
          <p:nvPr/>
        </p:nvPicPr>
        <p:blipFill>
          <a:blip r:embed="rId2"/>
          <a:stretch>
            <a:fillRect/>
          </a:stretch>
        </p:blipFill>
        <p:spPr>
          <a:xfrm>
            <a:off x="6519706" y="589450"/>
            <a:ext cx="4072095" cy="2741845"/>
          </a:xfrm>
          <a:prstGeom prst="rect">
            <a:avLst/>
          </a:prstGeom>
        </p:spPr>
      </p:pic>
      <p:sp>
        <p:nvSpPr>
          <p:cNvPr id="12" name="Chevron 11">
            <a:extLst>
              <a:ext uri="{FF2B5EF4-FFF2-40B4-BE49-F238E27FC236}">
                <a16:creationId xmlns:a16="http://schemas.microsoft.com/office/drawing/2014/main" id="{C3A857F2-3D4D-0E4B-AE9A-2C8C396B5AB2}"/>
              </a:ext>
            </a:extLst>
          </p:cNvPr>
          <p:cNvSpPr/>
          <p:nvPr/>
        </p:nvSpPr>
        <p:spPr>
          <a:xfrm>
            <a:off x="744732" y="294305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4" name="Chevron 13">
            <a:extLst>
              <a:ext uri="{FF2B5EF4-FFF2-40B4-BE49-F238E27FC236}">
                <a16:creationId xmlns:a16="http://schemas.microsoft.com/office/drawing/2014/main" id="{CA02ECDD-308C-394A-9DFF-0F58A9FAA2C6}"/>
              </a:ext>
            </a:extLst>
          </p:cNvPr>
          <p:cNvSpPr/>
          <p:nvPr/>
        </p:nvSpPr>
        <p:spPr>
          <a:xfrm>
            <a:off x="744732" y="2283445"/>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5" name="Chevron 14">
            <a:extLst>
              <a:ext uri="{FF2B5EF4-FFF2-40B4-BE49-F238E27FC236}">
                <a16:creationId xmlns:a16="http://schemas.microsoft.com/office/drawing/2014/main" id="{1B8882BB-0314-AB4E-9E2C-D6921AB69261}"/>
              </a:ext>
            </a:extLst>
          </p:cNvPr>
          <p:cNvSpPr/>
          <p:nvPr/>
        </p:nvSpPr>
        <p:spPr>
          <a:xfrm>
            <a:off x="744733" y="126320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EDEE7912-2E02-0D49-9370-CA0F06B26AB5}"/>
              </a:ext>
            </a:extLst>
          </p:cNvPr>
          <p:cNvSpPr txBox="1"/>
          <p:nvPr/>
        </p:nvSpPr>
        <p:spPr>
          <a:xfrm>
            <a:off x="546644" y="734734"/>
            <a:ext cx="3168795" cy="382037"/>
          </a:xfrm>
          <a:prstGeom prst="rect">
            <a:avLst/>
          </a:prstGeom>
          <a:noFill/>
        </p:spPr>
        <p:txBody>
          <a:bodyPr wrap="square" lIns="104022" tIns="52011" rIns="104022" bIns="52011" rtlCol="0">
            <a:spAutoFit/>
          </a:bodyPr>
          <a:lstStyle/>
          <a:p>
            <a:r>
              <a:rPr lang="en-US" sz="1800" b="1" dirty="0">
                <a:solidFill>
                  <a:srgbClr val="1551DA"/>
                </a:solidFill>
                <a:cs typeface="Verdana"/>
              </a:rPr>
              <a:t>T2 maintenance in production</a:t>
            </a:r>
          </a:p>
        </p:txBody>
      </p:sp>
      <p:sp>
        <p:nvSpPr>
          <p:cNvPr id="17" name="Chevron 16">
            <a:extLst>
              <a:ext uri="{FF2B5EF4-FFF2-40B4-BE49-F238E27FC236}">
                <a16:creationId xmlns:a16="http://schemas.microsoft.com/office/drawing/2014/main" id="{9BAA6935-8CB1-3249-8465-C4E9E603F9F2}"/>
              </a:ext>
            </a:extLst>
          </p:cNvPr>
          <p:cNvSpPr/>
          <p:nvPr/>
        </p:nvSpPr>
        <p:spPr>
          <a:xfrm>
            <a:off x="287163" y="850583"/>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96BC7F9B-91F5-894E-A09C-1B4C67B4C973}"/>
              </a:ext>
            </a:extLst>
          </p:cNvPr>
          <p:cNvSpPr txBox="1"/>
          <p:nvPr/>
        </p:nvSpPr>
        <p:spPr>
          <a:xfrm>
            <a:off x="1004396" y="1116447"/>
            <a:ext cx="3168795" cy="382037"/>
          </a:xfrm>
          <a:prstGeom prst="rect">
            <a:avLst/>
          </a:prstGeom>
          <a:noFill/>
        </p:spPr>
        <p:txBody>
          <a:bodyPr wrap="square" lIns="104022" tIns="52011" rIns="104022" bIns="52011" rtlCol="0">
            <a:spAutoFit/>
          </a:bodyPr>
          <a:lstStyle/>
          <a:p>
            <a:r>
              <a:rPr lang="en-US" sz="1800" b="1" dirty="0">
                <a:solidFill>
                  <a:srgbClr val="FF0000"/>
                </a:solidFill>
                <a:cs typeface="Verdana"/>
              </a:rPr>
              <a:t>optimal efficiency &amp; reliability</a:t>
            </a:r>
          </a:p>
        </p:txBody>
      </p:sp>
      <p:sp>
        <p:nvSpPr>
          <p:cNvPr id="19" name="Chevron 18">
            <a:extLst>
              <a:ext uri="{FF2B5EF4-FFF2-40B4-BE49-F238E27FC236}">
                <a16:creationId xmlns:a16="http://schemas.microsoft.com/office/drawing/2014/main" id="{BDA97EA9-1B97-FA44-8F56-52F90F495F18}"/>
              </a:ext>
            </a:extLst>
          </p:cNvPr>
          <p:cNvSpPr/>
          <p:nvPr/>
        </p:nvSpPr>
        <p:spPr>
          <a:xfrm>
            <a:off x="296173" y="1779381"/>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2D1A099B-EFEB-3A40-8120-73C4E2E2F41A}"/>
              </a:ext>
            </a:extLst>
          </p:cNvPr>
          <p:cNvSpPr txBox="1"/>
          <p:nvPr/>
        </p:nvSpPr>
        <p:spPr>
          <a:xfrm>
            <a:off x="563487" y="1670124"/>
            <a:ext cx="5162399" cy="382037"/>
          </a:xfrm>
          <a:prstGeom prst="rect">
            <a:avLst/>
          </a:prstGeom>
          <a:noFill/>
        </p:spPr>
        <p:txBody>
          <a:bodyPr wrap="square" lIns="104022" tIns="52011" rIns="104022" bIns="52011" rtlCol="0">
            <a:spAutoFit/>
          </a:bodyPr>
          <a:lstStyle/>
          <a:p>
            <a:r>
              <a:rPr lang="en-US" sz="1800" b="1" dirty="0">
                <a:solidFill>
                  <a:srgbClr val="1551DA"/>
                </a:solidFill>
                <a:cs typeface="Verdana"/>
              </a:rPr>
              <a:t>Support to extra activities </a:t>
            </a:r>
            <a:r>
              <a:rPr lang="en-US" sz="1800" b="1" dirty="0">
                <a:cs typeface="Verdana"/>
              </a:rPr>
              <a:t>(CMS-tagged as well)</a:t>
            </a:r>
          </a:p>
        </p:txBody>
      </p:sp>
      <p:sp>
        <p:nvSpPr>
          <p:cNvPr id="22" name="TextBox 21">
            <a:extLst>
              <a:ext uri="{FF2B5EF4-FFF2-40B4-BE49-F238E27FC236}">
                <a16:creationId xmlns:a16="http://schemas.microsoft.com/office/drawing/2014/main" id="{42D743D1-D4B6-604A-8800-6DCB26709D26}"/>
              </a:ext>
            </a:extLst>
          </p:cNvPr>
          <p:cNvSpPr txBox="1"/>
          <p:nvPr/>
        </p:nvSpPr>
        <p:spPr>
          <a:xfrm>
            <a:off x="1004396" y="2137822"/>
            <a:ext cx="4993633" cy="659036"/>
          </a:xfrm>
          <a:prstGeom prst="rect">
            <a:avLst/>
          </a:prstGeom>
          <a:noFill/>
        </p:spPr>
        <p:txBody>
          <a:bodyPr wrap="square" lIns="104022" tIns="52011" rIns="104022" bIns="52011" rtlCol="0">
            <a:spAutoFit/>
          </a:bodyPr>
          <a:lstStyle/>
          <a:p>
            <a:r>
              <a:rPr lang="en-US" sz="1800" b="1" dirty="0">
                <a:cs typeface="Verdana"/>
              </a:rPr>
              <a:t>CMS not only uses the production farm but also the HPC cluster (GPU usage, </a:t>
            </a:r>
            <a:r>
              <a:rPr lang="en-US" sz="1600" dirty="0">
                <a:cs typeface="Verdana"/>
              </a:rPr>
              <a:t>see slides later</a:t>
            </a:r>
            <a:r>
              <a:rPr lang="en-US" sz="1800" b="1" dirty="0">
                <a:cs typeface="Verdana"/>
              </a:rPr>
              <a:t>)</a:t>
            </a:r>
          </a:p>
        </p:txBody>
      </p:sp>
      <p:sp>
        <p:nvSpPr>
          <p:cNvPr id="24" name="TextBox 23">
            <a:extLst>
              <a:ext uri="{FF2B5EF4-FFF2-40B4-BE49-F238E27FC236}">
                <a16:creationId xmlns:a16="http://schemas.microsoft.com/office/drawing/2014/main" id="{05656F02-1F2C-0149-A227-6D4CB7A55293}"/>
              </a:ext>
            </a:extLst>
          </p:cNvPr>
          <p:cNvSpPr txBox="1"/>
          <p:nvPr/>
        </p:nvSpPr>
        <p:spPr>
          <a:xfrm>
            <a:off x="1004396" y="2814107"/>
            <a:ext cx="4993633" cy="351259"/>
          </a:xfrm>
          <a:prstGeom prst="rect">
            <a:avLst/>
          </a:prstGeom>
          <a:noFill/>
        </p:spPr>
        <p:txBody>
          <a:bodyPr wrap="square" lIns="104022" tIns="52011" rIns="104022" bIns="52011" rtlCol="0">
            <a:spAutoFit/>
          </a:bodyPr>
          <a:lstStyle/>
          <a:p>
            <a:r>
              <a:rPr lang="en-US" sz="1600" b="1" dirty="0">
                <a:cs typeface="Verdana"/>
              </a:rPr>
              <a:t>Support to R&amp;D computing activities of INFN-</a:t>
            </a:r>
            <a:r>
              <a:rPr lang="en-US" sz="1600" b="1" dirty="0" err="1">
                <a:cs typeface="Verdana"/>
              </a:rPr>
              <a:t>scolarships</a:t>
            </a:r>
            <a:r>
              <a:rPr lang="en-US" sz="1600" b="1" dirty="0">
                <a:cs typeface="Verdana"/>
              </a:rPr>
              <a:t>  </a:t>
            </a:r>
          </a:p>
        </p:txBody>
      </p:sp>
      <p:sp>
        <p:nvSpPr>
          <p:cNvPr id="25" name="Chevron 24">
            <a:extLst>
              <a:ext uri="{FF2B5EF4-FFF2-40B4-BE49-F238E27FC236}">
                <a16:creationId xmlns:a16="http://schemas.microsoft.com/office/drawing/2014/main" id="{1FD17088-7C0D-C24A-BCD8-32F5594C540A}"/>
              </a:ext>
            </a:extLst>
          </p:cNvPr>
          <p:cNvSpPr/>
          <p:nvPr/>
        </p:nvSpPr>
        <p:spPr>
          <a:xfrm>
            <a:off x="284954" y="3518186"/>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FC0E10C1-74DD-2242-8FA4-50DD610F899E}"/>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pic>
        <p:nvPicPr>
          <p:cNvPr id="3" name="Picture 2">
            <a:extLst>
              <a:ext uri="{FF2B5EF4-FFF2-40B4-BE49-F238E27FC236}">
                <a16:creationId xmlns:a16="http://schemas.microsoft.com/office/drawing/2014/main" id="{226CB0CB-5EBE-C34F-8000-46D21B415225}"/>
              </a:ext>
            </a:extLst>
          </p:cNvPr>
          <p:cNvPicPr>
            <a:picLocks noChangeAspect="1"/>
          </p:cNvPicPr>
          <p:nvPr/>
        </p:nvPicPr>
        <p:blipFill>
          <a:blip r:embed="rId3"/>
          <a:stretch>
            <a:fillRect/>
          </a:stretch>
        </p:blipFill>
        <p:spPr>
          <a:xfrm>
            <a:off x="489846" y="4006899"/>
            <a:ext cx="3475275" cy="2929063"/>
          </a:xfrm>
          <a:prstGeom prst="rect">
            <a:avLst/>
          </a:prstGeom>
        </p:spPr>
      </p:pic>
      <p:sp>
        <p:nvSpPr>
          <p:cNvPr id="34" name="TextBox 33">
            <a:extLst>
              <a:ext uri="{FF2B5EF4-FFF2-40B4-BE49-F238E27FC236}">
                <a16:creationId xmlns:a16="http://schemas.microsoft.com/office/drawing/2014/main" id="{9259DD8D-B3C4-1543-A480-BAC4F9A29271}"/>
              </a:ext>
            </a:extLst>
          </p:cNvPr>
          <p:cNvSpPr txBox="1"/>
          <p:nvPr/>
        </p:nvSpPr>
        <p:spPr>
          <a:xfrm>
            <a:off x="478236" y="3422578"/>
            <a:ext cx="5372148" cy="351259"/>
          </a:xfrm>
          <a:prstGeom prst="rect">
            <a:avLst/>
          </a:prstGeom>
          <a:noFill/>
        </p:spPr>
        <p:txBody>
          <a:bodyPr wrap="square" lIns="104022" tIns="52011" rIns="104022" bIns="52011" rtlCol="0">
            <a:spAutoFit/>
          </a:bodyPr>
          <a:lstStyle/>
          <a:p>
            <a:r>
              <a:rPr lang="en-US" sz="1600" dirty="0">
                <a:cs typeface="Verdana"/>
              </a:rPr>
              <a:t>For instance: </a:t>
            </a:r>
            <a:r>
              <a:rPr lang="en-US" sz="1600" b="1" dirty="0">
                <a:cs typeface="Verdana"/>
              </a:rPr>
              <a:t>last month’s performances (CMS analysis jobs) :</a:t>
            </a:r>
          </a:p>
        </p:txBody>
      </p:sp>
      <p:pic>
        <p:nvPicPr>
          <p:cNvPr id="5" name="Picture 4">
            <a:extLst>
              <a:ext uri="{FF2B5EF4-FFF2-40B4-BE49-F238E27FC236}">
                <a16:creationId xmlns:a16="http://schemas.microsoft.com/office/drawing/2014/main" id="{D05DECE2-D752-544B-8A91-5146DE92EDC2}"/>
              </a:ext>
            </a:extLst>
          </p:cNvPr>
          <p:cNvPicPr>
            <a:picLocks noChangeAspect="1"/>
          </p:cNvPicPr>
          <p:nvPr/>
        </p:nvPicPr>
        <p:blipFill>
          <a:blip r:embed="rId4"/>
          <a:stretch>
            <a:fillRect/>
          </a:stretch>
        </p:blipFill>
        <p:spPr>
          <a:xfrm>
            <a:off x="4173191" y="4624520"/>
            <a:ext cx="6338800" cy="1416626"/>
          </a:xfrm>
          <a:prstGeom prst="rect">
            <a:avLst/>
          </a:prstGeom>
        </p:spPr>
      </p:pic>
    </p:spTree>
    <p:extLst>
      <p:ext uri="{BB962C8B-B14F-4D97-AF65-F5344CB8AC3E}">
        <p14:creationId xmlns:p14="http://schemas.microsoft.com/office/powerpoint/2010/main" val="427047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CMS-T2 : perspectives &amp; requests for 2019 </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51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15/47 </a:t>
            </a:r>
          </a:p>
        </p:txBody>
      </p:sp>
      <p:sp>
        <p:nvSpPr>
          <p:cNvPr id="15" name="Chevron 14">
            <a:extLst>
              <a:ext uri="{FF2B5EF4-FFF2-40B4-BE49-F238E27FC236}">
                <a16:creationId xmlns:a16="http://schemas.microsoft.com/office/drawing/2014/main" id="{FFCAC5F5-275F-C042-85CC-6F57C577E9F8}"/>
              </a:ext>
            </a:extLst>
          </p:cNvPr>
          <p:cNvSpPr/>
          <p:nvPr/>
        </p:nvSpPr>
        <p:spPr>
          <a:xfrm>
            <a:off x="664083" y="7026531"/>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F2173C92-FB51-364B-BFD8-718AC4566196}"/>
              </a:ext>
            </a:extLst>
          </p:cNvPr>
          <p:cNvSpPr txBox="1"/>
          <p:nvPr/>
        </p:nvSpPr>
        <p:spPr>
          <a:xfrm>
            <a:off x="843777" y="6920225"/>
            <a:ext cx="7158913" cy="351259"/>
          </a:xfrm>
          <a:prstGeom prst="rect">
            <a:avLst/>
          </a:prstGeom>
          <a:noFill/>
        </p:spPr>
        <p:txBody>
          <a:bodyPr wrap="square" lIns="104022" tIns="52011" rIns="104022" bIns="52011" rtlCol="0">
            <a:spAutoFit/>
          </a:bodyPr>
          <a:lstStyle/>
          <a:p>
            <a:r>
              <a:rPr lang="en-US" sz="1600" dirty="0">
                <a:solidFill>
                  <a:srgbClr val="1551DA"/>
                </a:solidFill>
                <a:cs typeface="Verdana"/>
              </a:rPr>
              <a:t>Troubles with the 2017 storage tender : </a:t>
            </a:r>
            <a:r>
              <a:rPr lang="en-US" sz="1600" dirty="0">
                <a:cs typeface="Verdana"/>
              </a:rPr>
              <a:t>900TB are missing </a:t>
            </a:r>
            <a:r>
              <a:rPr lang="en-US" sz="1600" dirty="0" err="1">
                <a:cs typeface="Verdana"/>
              </a:rPr>
              <a:t>w.r.t</a:t>
            </a:r>
            <a:r>
              <a:rPr lang="en-US" sz="1600" dirty="0">
                <a:cs typeface="Verdana"/>
              </a:rPr>
              <a:t>. the pledged storage</a:t>
            </a:r>
          </a:p>
        </p:txBody>
      </p:sp>
      <p:sp>
        <p:nvSpPr>
          <p:cNvPr id="20" name="TextBox 19">
            <a:extLst>
              <a:ext uri="{FF2B5EF4-FFF2-40B4-BE49-F238E27FC236}">
                <a16:creationId xmlns:a16="http://schemas.microsoft.com/office/drawing/2014/main" id="{37F0800B-3131-A14A-8175-513ABD5135AA}"/>
              </a:ext>
            </a:extLst>
          </p:cNvPr>
          <p:cNvSpPr txBox="1"/>
          <p:nvPr/>
        </p:nvSpPr>
        <p:spPr>
          <a:xfrm>
            <a:off x="484547" y="4362470"/>
            <a:ext cx="3117551" cy="382037"/>
          </a:xfrm>
          <a:prstGeom prst="rect">
            <a:avLst/>
          </a:prstGeom>
          <a:noFill/>
        </p:spPr>
        <p:txBody>
          <a:bodyPr wrap="square" lIns="104022" tIns="52011" rIns="104022" bIns="52011" rtlCol="0">
            <a:spAutoFit/>
          </a:bodyPr>
          <a:lstStyle/>
          <a:p>
            <a:r>
              <a:rPr lang="en-US" sz="1800" b="1" dirty="0">
                <a:solidFill>
                  <a:srgbClr val="1551DA"/>
                </a:solidFill>
                <a:cs typeface="Verdana"/>
              </a:rPr>
              <a:t>CMS-T2 requests – summary :</a:t>
            </a:r>
            <a:endParaRPr lang="en-US" sz="1800" b="1" dirty="0">
              <a:cs typeface="Verdana"/>
            </a:endParaRPr>
          </a:p>
        </p:txBody>
      </p:sp>
      <p:graphicFrame>
        <p:nvGraphicFramePr>
          <p:cNvPr id="21" name="Table 20">
            <a:extLst>
              <a:ext uri="{FF2B5EF4-FFF2-40B4-BE49-F238E27FC236}">
                <a16:creationId xmlns:a16="http://schemas.microsoft.com/office/drawing/2014/main" id="{C56EEAD0-7712-844A-BFE5-0395318BC1C8}"/>
              </a:ext>
            </a:extLst>
          </p:cNvPr>
          <p:cNvGraphicFramePr>
            <a:graphicFrameLocks noGrp="1"/>
          </p:cNvGraphicFramePr>
          <p:nvPr>
            <p:extLst>
              <p:ext uri="{D42A27DB-BD31-4B8C-83A1-F6EECF244321}">
                <p14:modId xmlns:p14="http://schemas.microsoft.com/office/powerpoint/2010/main" val="932166228"/>
              </p:ext>
            </p:extLst>
          </p:nvPr>
        </p:nvGraphicFramePr>
        <p:xfrm>
          <a:off x="3746376" y="4354657"/>
          <a:ext cx="4256314" cy="198120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093866628"/>
                    </a:ext>
                  </a:extLst>
                </a:gridCol>
                <a:gridCol w="1436914">
                  <a:extLst>
                    <a:ext uri="{9D8B030D-6E8A-4147-A177-3AD203B41FA5}">
                      <a16:colId xmlns:a16="http://schemas.microsoft.com/office/drawing/2014/main" val="1921029203"/>
                    </a:ext>
                  </a:extLst>
                </a:gridCol>
              </a:tblGrid>
              <a:tr h="356620">
                <a:tc>
                  <a:txBody>
                    <a:bodyPr/>
                    <a:lstStyle/>
                    <a:p>
                      <a:r>
                        <a:rPr lang="en-US" dirty="0"/>
                        <a:t>Total request</a:t>
                      </a:r>
                    </a:p>
                  </a:txBody>
                  <a:tcPr/>
                </a:tc>
                <a:tc>
                  <a:txBody>
                    <a:bodyPr/>
                    <a:lstStyle/>
                    <a:p>
                      <a:r>
                        <a:rPr lang="en-US" dirty="0"/>
                        <a:t>294.9k</a:t>
                      </a:r>
                      <a:r>
                        <a:rPr lang="it-IT" sz="2000" b="1" dirty="0">
                          <a:solidFill>
                            <a:schemeClr val="bg1"/>
                          </a:solidFill>
                        </a:rPr>
                        <a:t>€</a:t>
                      </a:r>
                      <a:endParaRPr lang="en-US" dirty="0">
                        <a:solidFill>
                          <a:schemeClr val="bg1"/>
                        </a:solidFill>
                      </a:endParaRPr>
                    </a:p>
                  </a:txBody>
                  <a:tcPr/>
                </a:tc>
                <a:extLst>
                  <a:ext uri="{0D108BD9-81ED-4DB2-BD59-A6C34878D82A}">
                    <a16:rowId xmlns:a16="http://schemas.microsoft.com/office/drawing/2014/main" val="3865093852"/>
                  </a:ext>
                </a:extLst>
              </a:tr>
              <a:tr h="353875">
                <a:tc>
                  <a:txBody>
                    <a:bodyPr/>
                    <a:lstStyle/>
                    <a:p>
                      <a:r>
                        <a:rPr lang="en-US" dirty="0"/>
                        <a:t>CPU</a:t>
                      </a:r>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dirty="0">
                          <a:solidFill>
                            <a:srgbClr val="520AF8"/>
                          </a:solidFill>
                        </a:rPr>
                        <a:t>179.6k</a:t>
                      </a:r>
                      <a:r>
                        <a:rPr lang="it-IT" sz="2000" b="1" dirty="0">
                          <a:solidFill>
                            <a:srgbClr val="520AF8"/>
                          </a:solidFill>
                        </a:rPr>
                        <a:t>€ </a:t>
                      </a:r>
                      <a:r>
                        <a:rPr lang="it-IT" sz="2000" b="1" dirty="0">
                          <a:solidFill>
                            <a:srgbClr val="C00000"/>
                          </a:solidFill>
                        </a:rPr>
                        <a:t>[*]</a:t>
                      </a:r>
                      <a:endParaRPr lang="en-US" dirty="0">
                        <a:solidFill>
                          <a:srgbClr val="C00000"/>
                        </a:solidFill>
                      </a:endParaRPr>
                    </a:p>
                  </a:txBody>
                  <a:tcPr/>
                </a:tc>
                <a:extLst>
                  <a:ext uri="{0D108BD9-81ED-4DB2-BD59-A6C34878D82A}">
                    <a16:rowId xmlns:a16="http://schemas.microsoft.com/office/drawing/2014/main" val="204442448"/>
                  </a:ext>
                </a:extLst>
              </a:tr>
              <a:tr h="353875">
                <a:tc>
                  <a:txBody>
                    <a:bodyPr/>
                    <a:lstStyle/>
                    <a:p>
                      <a:r>
                        <a:rPr lang="en-US" dirty="0"/>
                        <a:t>Storage</a:t>
                      </a:r>
                    </a:p>
                  </a:txBody>
                  <a:tcPr/>
                </a:tc>
                <a:tc>
                  <a:txBody>
                    <a:bodyPr/>
                    <a:lstStyle/>
                    <a:p>
                      <a:r>
                        <a:rPr lang="en-US" dirty="0">
                          <a:solidFill>
                            <a:srgbClr val="520AF8"/>
                          </a:solidFill>
                        </a:rPr>
                        <a:t>97.8k</a:t>
                      </a:r>
                      <a:r>
                        <a:rPr lang="it-IT" sz="2000" b="1" dirty="0">
                          <a:solidFill>
                            <a:srgbClr val="520AF8"/>
                          </a:solidFill>
                        </a:rPr>
                        <a:t>€</a:t>
                      </a:r>
                      <a:endParaRPr lang="en-US" dirty="0">
                        <a:solidFill>
                          <a:srgbClr val="520AF8"/>
                        </a:solidFill>
                      </a:endParaRPr>
                    </a:p>
                  </a:txBody>
                  <a:tcPr/>
                </a:tc>
                <a:extLst>
                  <a:ext uri="{0D108BD9-81ED-4DB2-BD59-A6C34878D82A}">
                    <a16:rowId xmlns:a16="http://schemas.microsoft.com/office/drawing/2014/main" val="3521803127"/>
                  </a:ext>
                </a:extLst>
              </a:tr>
              <a:tr h="353875">
                <a:tc>
                  <a:txBody>
                    <a:bodyPr/>
                    <a:lstStyle/>
                    <a:p>
                      <a:r>
                        <a:rPr lang="en-US" dirty="0"/>
                        <a:t>Overhead Networking</a:t>
                      </a:r>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dirty="0">
                          <a:solidFill>
                            <a:srgbClr val="520AF8"/>
                          </a:solidFill>
                        </a:rPr>
                        <a:t>7.8k</a:t>
                      </a:r>
                      <a:r>
                        <a:rPr lang="it-IT" sz="2000" b="1" dirty="0">
                          <a:solidFill>
                            <a:srgbClr val="520AF8"/>
                          </a:solidFill>
                        </a:rPr>
                        <a:t>€</a:t>
                      </a:r>
                      <a:endParaRPr lang="en-US" dirty="0">
                        <a:solidFill>
                          <a:srgbClr val="520AF8"/>
                        </a:solidFill>
                      </a:endParaRPr>
                    </a:p>
                  </a:txBody>
                  <a:tcPr/>
                </a:tc>
                <a:extLst>
                  <a:ext uri="{0D108BD9-81ED-4DB2-BD59-A6C34878D82A}">
                    <a16:rowId xmlns:a16="http://schemas.microsoft.com/office/drawing/2014/main" val="1054174152"/>
                  </a:ext>
                </a:extLst>
              </a:tr>
              <a:tr h="353875">
                <a:tc>
                  <a:txBody>
                    <a:bodyPr/>
                    <a:lstStyle/>
                    <a:p>
                      <a:r>
                        <a:rPr lang="en-US" dirty="0"/>
                        <a:t>Overhead Servers</a:t>
                      </a:r>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dirty="0">
                          <a:solidFill>
                            <a:srgbClr val="520AF8"/>
                          </a:solidFill>
                        </a:rPr>
                        <a:t>9.7k</a:t>
                      </a:r>
                      <a:r>
                        <a:rPr lang="it-IT" sz="2000" b="1" dirty="0">
                          <a:solidFill>
                            <a:srgbClr val="520AF8"/>
                          </a:solidFill>
                        </a:rPr>
                        <a:t>€</a:t>
                      </a:r>
                      <a:endParaRPr lang="en-US" dirty="0">
                        <a:solidFill>
                          <a:srgbClr val="520AF8"/>
                        </a:solidFill>
                      </a:endParaRPr>
                    </a:p>
                  </a:txBody>
                  <a:tcPr/>
                </a:tc>
                <a:extLst>
                  <a:ext uri="{0D108BD9-81ED-4DB2-BD59-A6C34878D82A}">
                    <a16:rowId xmlns:a16="http://schemas.microsoft.com/office/drawing/2014/main" val="1107075469"/>
                  </a:ext>
                </a:extLst>
              </a:tr>
            </a:tbl>
          </a:graphicData>
        </a:graphic>
      </p:graphicFrame>
      <p:sp>
        <p:nvSpPr>
          <p:cNvPr id="22" name="TextBox 21">
            <a:extLst>
              <a:ext uri="{FF2B5EF4-FFF2-40B4-BE49-F238E27FC236}">
                <a16:creationId xmlns:a16="http://schemas.microsoft.com/office/drawing/2014/main" id="{2AEE3094-8701-2C45-8E43-31B66C012393}"/>
              </a:ext>
            </a:extLst>
          </p:cNvPr>
          <p:cNvSpPr txBox="1"/>
          <p:nvPr/>
        </p:nvSpPr>
        <p:spPr>
          <a:xfrm>
            <a:off x="3645599" y="6437301"/>
            <a:ext cx="5152178" cy="289704"/>
          </a:xfrm>
          <a:prstGeom prst="rect">
            <a:avLst/>
          </a:prstGeom>
          <a:noFill/>
        </p:spPr>
        <p:txBody>
          <a:bodyPr wrap="square" lIns="104022" tIns="52011" rIns="104022" bIns="52011" rtlCol="0">
            <a:spAutoFit/>
          </a:bodyPr>
          <a:lstStyle/>
          <a:p>
            <a:r>
              <a:rPr lang="en-US" sz="1200" b="1" dirty="0">
                <a:solidFill>
                  <a:srgbClr val="C00000"/>
                </a:solidFill>
                <a:cs typeface="Verdana"/>
              </a:rPr>
              <a:t>[*]</a:t>
            </a:r>
            <a:r>
              <a:rPr lang="en-US" sz="1200" b="1" dirty="0">
                <a:solidFill>
                  <a:srgbClr val="1551DA"/>
                </a:solidFill>
                <a:cs typeface="Verdana"/>
              </a:rPr>
              <a:t> : </a:t>
            </a:r>
            <a:r>
              <a:rPr lang="en-US" sz="1200" b="1" dirty="0">
                <a:cs typeface="Verdana"/>
              </a:rPr>
              <a:t>For the 2019 we are asking either those for 2019 and those due for 2018</a:t>
            </a:r>
          </a:p>
        </p:txBody>
      </p:sp>
      <p:sp>
        <p:nvSpPr>
          <p:cNvPr id="17" name="TextBox 16">
            <a:extLst>
              <a:ext uri="{FF2B5EF4-FFF2-40B4-BE49-F238E27FC236}">
                <a16:creationId xmlns:a16="http://schemas.microsoft.com/office/drawing/2014/main" id="{D102B338-6420-934F-9449-A447AAA94FDC}"/>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23" name="Chevron 22">
            <a:extLst>
              <a:ext uri="{FF2B5EF4-FFF2-40B4-BE49-F238E27FC236}">
                <a16:creationId xmlns:a16="http://schemas.microsoft.com/office/drawing/2014/main" id="{3974783D-357A-4D47-A7EA-0D1A9840FCA5}"/>
              </a:ext>
            </a:extLst>
          </p:cNvPr>
          <p:cNvSpPr/>
          <p:nvPr/>
        </p:nvSpPr>
        <p:spPr>
          <a:xfrm>
            <a:off x="296173" y="4480604"/>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4" name="Chevron 23">
            <a:extLst>
              <a:ext uri="{FF2B5EF4-FFF2-40B4-BE49-F238E27FC236}">
                <a16:creationId xmlns:a16="http://schemas.microsoft.com/office/drawing/2014/main" id="{4B7A66B2-5B0B-8E47-9C9D-347696EC0A15}"/>
              </a:ext>
            </a:extLst>
          </p:cNvPr>
          <p:cNvSpPr/>
          <p:nvPr/>
        </p:nvSpPr>
        <p:spPr>
          <a:xfrm>
            <a:off x="244913" y="897976"/>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5" name="Chevron 24">
            <a:extLst>
              <a:ext uri="{FF2B5EF4-FFF2-40B4-BE49-F238E27FC236}">
                <a16:creationId xmlns:a16="http://schemas.microsoft.com/office/drawing/2014/main" id="{E7B90891-AE0A-D64B-9C0D-AB9E0AD93D4A}"/>
              </a:ext>
            </a:extLst>
          </p:cNvPr>
          <p:cNvSpPr/>
          <p:nvPr/>
        </p:nvSpPr>
        <p:spPr>
          <a:xfrm>
            <a:off x="300571" y="2006478"/>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E2A68A9B-EC45-BD45-A944-DCDE8A950BCF}"/>
              </a:ext>
            </a:extLst>
          </p:cNvPr>
          <p:cNvSpPr txBox="1"/>
          <p:nvPr/>
        </p:nvSpPr>
        <p:spPr>
          <a:xfrm>
            <a:off x="484496" y="796164"/>
            <a:ext cx="9480627" cy="936035"/>
          </a:xfrm>
          <a:prstGeom prst="rect">
            <a:avLst/>
          </a:prstGeom>
          <a:noFill/>
        </p:spPr>
        <p:txBody>
          <a:bodyPr wrap="square" lIns="104022" tIns="52011" rIns="104022" bIns="52011" rtlCol="0">
            <a:spAutoFit/>
          </a:bodyPr>
          <a:lstStyle/>
          <a:p>
            <a:r>
              <a:rPr lang="en-US" sz="1800" b="1" dirty="0" err="1">
                <a:solidFill>
                  <a:srgbClr val="1551DA"/>
                </a:solidFill>
                <a:cs typeface="Verdana"/>
              </a:rPr>
              <a:t>G.Donvito</a:t>
            </a:r>
            <a:r>
              <a:rPr lang="en-US" sz="1800" b="1" dirty="0">
                <a:solidFill>
                  <a:srgbClr val="1551DA"/>
                </a:solidFill>
                <a:cs typeface="Verdana"/>
              </a:rPr>
              <a:t>, </a:t>
            </a:r>
            <a:r>
              <a:rPr lang="en-US" sz="1800" b="1" dirty="0" err="1">
                <a:solidFill>
                  <a:srgbClr val="1551DA"/>
                </a:solidFill>
                <a:cs typeface="Verdana"/>
              </a:rPr>
              <a:t>G.Maggi</a:t>
            </a:r>
            <a:r>
              <a:rPr lang="en-US" sz="1800" b="1" dirty="0">
                <a:solidFill>
                  <a:srgbClr val="1551DA"/>
                </a:solidFill>
                <a:cs typeface="Verdana"/>
              </a:rPr>
              <a:t>, </a:t>
            </a:r>
            <a:r>
              <a:rPr lang="en-US" sz="1800" b="1" dirty="0" err="1">
                <a:solidFill>
                  <a:srgbClr val="1551DA"/>
                </a:solidFill>
                <a:cs typeface="Verdana"/>
              </a:rPr>
              <a:t>A.Pompili</a:t>
            </a:r>
            <a:r>
              <a:rPr lang="en-US" sz="1800" b="1" dirty="0">
                <a:solidFill>
                  <a:srgbClr val="1551DA"/>
                </a:solidFill>
                <a:cs typeface="Verdana"/>
              </a:rPr>
              <a:t>, </a:t>
            </a:r>
            <a:r>
              <a:rPr lang="en-US" sz="1800" b="1" dirty="0" err="1">
                <a:solidFill>
                  <a:srgbClr val="1551DA"/>
                </a:solidFill>
                <a:cs typeface="Verdana"/>
              </a:rPr>
              <a:t>C.Calabria</a:t>
            </a:r>
            <a:r>
              <a:rPr lang="en-US" sz="1800" b="1" dirty="0">
                <a:solidFill>
                  <a:srgbClr val="1551DA"/>
                </a:solidFill>
                <a:cs typeface="Verdana"/>
              </a:rPr>
              <a:t>, </a:t>
            </a:r>
            <a:r>
              <a:rPr lang="en-US" sz="1800" b="1" dirty="0" err="1">
                <a:solidFill>
                  <a:srgbClr val="1551DA"/>
                </a:solidFill>
                <a:cs typeface="Verdana"/>
              </a:rPr>
              <a:t>L.Cristella</a:t>
            </a:r>
            <a:r>
              <a:rPr lang="en-US" sz="1800" b="1" dirty="0">
                <a:solidFill>
                  <a:srgbClr val="1551DA"/>
                </a:solidFill>
                <a:cs typeface="Verdana"/>
              </a:rPr>
              <a:t>, </a:t>
            </a:r>
            <a:r>
              <a:rPr lang="en-US" sz="1800" b="1" dirty="0" err="1">
                <a:solidFill>
                  <a:srgbClr val="1551DA"/>
                </a:solidFill>
                <a:cs typeface="Verdana"/>
              </a:rPr>
              <a:t>G.Selvaggi</a:t>
            </a:r>
            <a:r>
              <a:rPr lang="en-US" sz="1800" b="1" dirty="0">
                <a:solidFill>
                  <a:srgbClr val="1551DA"/>
                </a:solidFill>
                <a:cs typeface="Verdana"/>
              </a:rPr>
              <a:t> </a:t>
            </a:r>
            <a:r>
              <a:rPr lang="en-US" sz="1800" b="1" dirty="0">
                <a:cs typeface="Verdana"/>
              </a:rPr>
              <a:t>(</a:t>
            </a:r>
            <a:r>
              <a:rPr lang="en-US" sz="1600" b="1" dirty="0">
                <a:cs typeface="Verdana"/>
              </a:rPr>
              <a:t>CMS side</a:t>
            </a:r>
            <a:r>
              <a:rPr lang="en-US" sz="1800" b="1" dirty="0">
                <a:cs typeface="Verdana"/>
              </a:rPr>
              <a:t>),</a:t>
            </a:r>
          </a:p>
          <a:p>
            <a:r>
              <a:rPr lang="en-US" sz="1800" b="1" dirty="0">
                <a:cs typeface="Verdana"/>
              </a:rPr>
              <a:t>but - regardless the official affiliations/tags – </a:t>
            </a:r>
            <a:r>
              <a:rPr lang="en-US" sz="1800" b="1" dirty="0">
                <a:solidFill>
                  <a:srgbClr val="FF0000"/>
                </a:solidFill>
                <a:cs typeface="Verdana"/>
              </a:rPr>
              <a:t>all</a:t>
            </a:r>
            <a:r>
              <a:rPr lang="en-US" sz="1800" b="1" dirty="0">
                <a:cs typeface="Verdana"/>
              </a:rPr>
              <a:t> </a:t>
            </a:r>
            <a:r>
              <a:rPr lang="en-US" sz="1800" b="1" dirty="0">
                <a:solidFill>
                  <a:srgbClr val="1551DA"/>
                </a:solidFill>
                <a:cs typeface="Verdana"/>
              </a:rPr>
              <a:t>IT group </a:t>
            </a:r>
            <a:r>
              <a:rPr lang="en-US" sz="1800" b="1" dirty="0">
                <a:cs typeface="Verdana"/>
              </a:rPr>
              <a:t>(staff &amp; TD) collaborates, </a:t>
            </a:r>
          </a:p>
          <a:p>
            <a:r>
              <a:rPr lang="en-US" sz="1800" b="1" dirty="0">
                <a:cs typeface="Verdana"/>
              </a:rPr>
              <a:t>at different levels of involvement, to the maintenance of infrastructure and computing resources !</a:t>
            </a:r>
          </a:p>
        </p:txBody>
      </p:sp>
      <p:sp>
        <p:nvSpPr>
          <p:cNvPr id="30" name="TextBox 29">
            <a:extLst>
              <a:ext uri="{FF2B5EF4-FFF2-40B4-BE49-F238E27FC236}">
                <a16:creationId xmlns:a16="http://schemas.microsoft.com/office/drawing/2014/main" id="{23BE093D-5A04-7347-A5D0-5F5B8806A3BF}"/>
              </a:ext>
            </a:extLst>
          </p:cNvPr>
          <p:cNvSpPr txBox="1"/>
          <p:nvPr/>
        </p:nvSpPr>
        <p:spPr>
          <a:xfrm>
            <a:off x="862171" y="2669347"/>
            <a:ext cx="9667484" cy="659036"/>
          </a:xfrm>
          <a:prstGeom prst="rect">
            <a:avLst/>
          </a:prstGeom>
          <a:noFill/>
        </p:spPr>
        <p:txBody>
          <a:bodyPr wrap="square" lIns="104022" tIns="52011" rIns="104022" bIns="52011" rtlCol="0">
            <a:spAutoFit/>
          </a:bodyPr>
          <a:lstStyle/>
          <a:p>
            <a:r>
              <a:rPr lang="en-US" sz="1800" b="1" dirty="0">
                <a:cs typeface="Verdana"/>
              </a:rPr>
              <a:t>IPCEI (Important Projects of Common European Interest) useful to strengthen the </a:t>
            </a:r>
            <a:r>
              <a:rPr lang="en-US" sz="1800" b="1" dirty="0" err="1">
                <a:cs typeface="Verdana"/>
              </a:rPr>
              <a:t>ReCas</a:t>
            </a:r>
            <a:r>
              <a:rPr lang="en-US" sz="1800" b="1" dirty="0">
                <a:cs typeface="Verdana"/>
              </a:rPr>
              <a:t> data center</a:t>
            </a:r>
          </a:p>
          <a:p>
            <a:r>
              <a:rPr lang="en-US" sz="1800" b="1" dirty="0">
                <a:cs typeface="Verdana"/>
              </a:rPr>
              <a:t>[</a:t>
            </a:r>
            <a:r>
              <a:rPr lang="en-US" sz="1600" b="1" dirty="0">
                <a:cs typeface="Verdana"/>
              </a:rPr>
              <a:t>IBISCO is an infrastructural proposal within the INFN framework to an IPCEI call</a:t>
            </a:r>
            <a:r>
              <a:rPr lang="en-US" sz="1800" b="1" dirty="0">
                <a:cs typeface="Verdana"/>
              </a:rPr>
              <a:t>]</a:t>
            </a:r>
            <a:r>
              <a:rPr lang="en-US" sz="1600" b="1" dirty="0">
                <a:cs typeface="Verdana"/>
              </a:rPr>
              <a:t>  </a:t>
            </a:r>
            <a:endParaRPr lang="en-US" sz="1800" b="1" dirty="0">
              <a:cs typeface="Verdana"/>
            </a:endParaRPr>
          </a:p>
        </p:txBody>
      </p:sp>
      <p:sp>
        <p:nvSpPr>
          <p:cNvPr id="31" name="TextBox 30">
            <a:extLst>
              <a:ext uri="{FF2B5EF4-FFF2-40B4-BE49-F238E27FC236}">
                <a16:creationId xmlns:a16="http://schemas.microsoft.com/office/drawing/2014/main" id="{A72DC168-F32A-B044-B641-D5604E990457}"/>
              </a:ext>
            </a:extLst>
          </p:cNvPr>
          <p:cNvSpPr txBox="1"/>
          <p:nvPr/>
        </p:nvSpPr>
        <p:spPr>
          <a:xfrm>
            <a:off x="494244" y="1891418"/>
            <a:ext cx="9963651" cy="659036"/>
          </a:xfrm>
          <a:prstGeom prst="rect">
            <a:avLst/>
          </a:prstGeom>
          <a:noFill/>
        </p:spPr>
        <p:txBody>
          <a:bodyPr wrap="square" lIns="104022" tIns="52011" rIns="104022" bIns="52011" rtlCol="0">
            <a:spAutoFit/>
          </a:bodyPr>
          <a:lstStyle/>
          <a:p>
            <a:r>
              <a:rPr lang="en-US" sz="1800" b="1" dirty="0">
                <a:solidFill>
                  <a:srgbClr val="FF0000"/>
                </a:solidFill>
                <a:cs typeface="Verdana"/>
              </a:rPr>
              <a:t>Very wide projects/proposals activity</a:t>
            </a:r>
            <a:r>
              <a:rPr lang="en-US" sz="1800" b="1" dirty="0">
                <a:solidFill>
                  <a:srgbClr val="1551DA"/>
                </a:solidFill>
                <a:cs typeface="Verdana"/>
              </a:rPr>
              <a:t> (PRIN, PON, infrastructural projects, EU projects) centered on the </a:t>
            </a:r>
            <a:r>
              <a:rPr lang="en-US" sz="1800" b="1" dirty="0" err="1">
                <a:solidFill>
                  <a:srgbClr val="1551DA"/>
                </a:solidFill>
                <a:cs typeface="Verdana"/>
              </a:rPr>
              <a:t>ReCas</a:t>
            </a:r>
            <a:r>
              <a:rPr lang="en-US" sz="1800" b="1" dirty="0">
                <a:solidFill>
                  <a:srgbClr val="1551DA"/>
                </a:solidFill>
                <a:cs typeface="Verdana"/>
              </a:rPr>
              <a:t> Data center </a:t>
            </a:r>
            <a:r>
              <a:rPr lang="en-US" sz="1800" dirty="0">
                <a:cs typeface="Verdana"/>
              </a:rPr>
              <a:t>[see </a:t>
            </a:r>
            <a:r>
              <a:rPr lang="en-US" sz="1800" dirty="0" err="1">
                <a:cs typeface="Verdana"/>
              </a:rPr>
              <a:t>G.Donvito’s</a:t>
            </a:r>
            <a:r>
              <a:rPr lang="en-US" sz="1800" dirty="0">
                <a:cs typeface="Verdana"/>
              </a:rPr>
              <a:t> presentation yesterday].    Just an extremely significative example:</a:t>
            </a:r>
          </a:p>
        </p:txBody>
      </p:sp>
      <p:sp>
        <p:nvSpPr>
          <p:cNvPr id="33" name="Chevron 32">
            <a:extLst>
              <a:ext uri="{FF2B5EF4-FFF2-40B4-BE49-F238E27FC236}">
                <a16:creationId xmlns:a16="http://schemas.microsoft.com/office/drawing/2014/main" id="{823E7206-F196-5645-A8E7-354DCFA66846}"/>
              </a:ext>
            </a:extLst>
          </p:cNvPr>
          <p:cNvSpPr/>
          <p:nvPr/>
        </p:nvSpPr>
        <p:spPr>
          <a:xfrm>
            <a:off x="664481" y="2823249"/>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01568D41-002F-AD42-8CBE-F5F914C2F280}"/>
              </a:ext>
            </a:extLst>
          </p:cNvPr>
          <p:cNvSpPr txBox="1"/>
          <p:nvPr/>
        </p:nvSpPr>
        <p:spPr>
          <a:xfrm>
            <a:off x="1012453" y="3367392"/>
            <a:ext cx="8859516" cy="351259"/>
          </a:xfrm>
          <a:prstGeom prst="rect">
            <a:avLst/>
          </a:prstGeom>
          <a:noFill/>
        </p:spPr>
        <p:txBody>
          <a:bodyPr wrap="square" lIns="104022" tIns="52011" rIns="104022" bIns="52011" rtlCol="0">
            <a:spAutoFit/>
          </a:bodyPr>
          <a:lstStyle/>
          <a:p>
            <a:r>
              <a:rPr lang="en-US" sz="1600" dirty="0">
                <a:cs typeface="Verdana"/>
              </a:rPr>
              <a:t>- a consistent part of computing resources could be used by LHC experiments (CMS, ALICE) in next years </a:t>
            </a:r>
          </a:p>
        </p:txBody>
      </p:sp>
      <p:sp>
        <p:nvSpPr>
          <p:cNvPr id="35" name="TextBox 34">
            <a:extLst>
              <a:ext uri="{FF2B5EF4-FFF2-40B4-BE49-F238E27FC236}">
                <a16:creationId xmlns:a16="http://schemas.microsoft.com/office/drawing/2014/main" id="{118B2740-7A09-4040-B646-20B03222C7DA}"/>
              </a:ext>
            </a:extLst>
          </p:cNvPr>
          <p:cNvSpPr txBox="1"/>
          <p:nvPr/>
        </p:nvSpPr>
        <p:spPr>
          <a:xfrm>
            <a:off x="1012453" y="3723790"/>
            <a:ext cx="5521512" cy="351259"/>
          </a:xfrm>
          <a:prstGeom prst="rect">
            <a:avLst/>
          </a:prstGeom>
          <a:noFill/>
        </p:spPr>
        <p:txBody>
          <a:bodyPr wrap="square" lIns="104022" tIns="52011" rIns="104022" bIns="52011" rtlCol="0">
            <a:spAutoFit/>
          </a:bodyPr>
          <a:lstStyle/>
          <a:p>
            <a:r>
              <a:rPr lang="en-US" sz="1600" dirty="0">
                <a:cs typeface="Verdana"/>
              </a:rPr>
              <a:t>- expected funding of about </a:t>
            </a:r>
            <a:r>
              <a:rPr lang="it-IT" sz="1600" b="1" dirty="0">
                <a:solidFill>
                  <a:prstClr val="black"/>
                </a:solidFill>
              </a:rPr>
              <a:t>6M€ </a:t>
            </a:r>
            <a:r>
              <a:rPr lang="it-IT" sz="1600" dirty="0">
                <a:solidFill>
                  <a:prstClr val="black"/>
                </a:solidFill>
              </a:rPr>
              <a:t>(</a:t>
            </a:r>
            <a:r>
              <a:rPr lang="it-IT" sz="1600" dirty="0" err="1">
                <a:solidFill>
                  <a:prstClr val="black"/>
                </a:solidFill>
              </a:rPr>
              <a:t>between</a:t>
            </a:r>
            <a:r>
              <a:rPr lang="it-IT" sz="1600" dirty="0">
                <a:solidFill>
                  <a:prstClr val="black"/>
                </a:solidFill>
              </a:rPr>
              <a:t> UNIBA &amp; INFN-Bari)</a:t>
            </a:r>
            <a:r>
              <a:rPr lang="en-US" sz="1600" dirty="0">
                <a:cs typeface="Verdana"/>
              </a:rPr>
              <a:t> </a:t>
            </a:r>
          </a:p>
        </p:txBody>
      </p:sp>
    </p:spTree>
    <p:extLst>
      <p:ext uri="{BB962C8B-B14F-4D97-AF65-F5344CB8AC3E}">
        <p14:creationId xmlns:p14="http://schemas.microsoft.com/office/powerpoint/2010/main" val="590073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2" name="Numero diapositiva">
            <a:extLst>
              <a:ext uri="{FF2B5EF4-FFF2-40B4-BE49-F238E27FC236}">
                <a16:creationId xmlns:a16="http://schemas.microsoft.com/office/drawing/2014/main" id="{73FBBAA7-E377-1F4F-9C17-CC2B88A048A3}"/>
              </a:ext>
            </a:extLst>
          </p:cNvPr>
          <p:cNvSpPr txBox="1">
            <a:spLocks/>
          </p:cNvSpPr>
          <p:nvPr/>
        </p:nvSpPr>
        <p:spPr>
          <a:xfrm>
            <a:off x="12178579" y="9194800"/>
            <a:ext cx="211833" cy="342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en-US"/>
            </a:defPPr>
            <a:lvl1pPr marL="0" algn="l" defTabSz="520111" rtl="0" eaLnBrk="1" latinLnBrk="0" hangingPunct="1">
              <a:defRPr sz="2000" kern="1200">
                <a:solidFill>
                  <a:schemeClr val="tx1"/>
                </a:solidFill>
                <a:latin typeface="+mn-lt"/>
                <a:ea typeface="+mn-ea"/>
                <a:cs typeface="+mn-cs"/>
              </a:defRPr>
            </a:lvl1pPr>
            <a:lvl2pPr marL="520111" algn="l" defTabSz="520111" rtl="0" eaLnBrk="1" latinLnBrk="0" hangingPunct="1">
              <a:defRPr sz="2000" kern="1200">
                <a:solidFill>
                  <a:schemeClr val="tx1"/>
                </a:solidFill>
                <a:latin typeface="+mn-lt"/>
                <a:ea typeface="+mn-ea"/>
                <a:cs typeface="+mn-cs"/>
              </a:defRPr>
            </a:lvl2pPr>
            <a:lvl3pPr marL="1040221" algn="l" defTabSz="520111" rtl="0" eaLnBrk="1" latinLnBrk="0" hangingPunct="1">
              <a:defRPr sz="2000" kern="1200">
                <a:solidFill>
                  <a:schemeClr val="tx1"/>
                </a:solidFill>
                <a:latin typeface="+mn-lt"/>
                <a:ea typeface="+mn-ea"/>
                <a:cs typeface="+mn-cs"/>
              </a:defRPr>
            </a:lvl3pPr>
            <a:lvl4pPr marL="1560332" algn="l" defTabSz="520111" rtl="0" eaLnBrk="1" latinLnBrk="0" hangingPunct="1">
              <a:defRPr sz="2000" kern="1200">
                <a:solidFill>
                  <a:schemeClr val="tx1"/>
                </a:solidFill>
                <a:latin typeface="+mn-lt"/>
                <a:ea typeface="+mn-ea"/>
                <a:cs typeface="+mn-cs"/>
              </a:defRPr>
            </a:lvl4pPr>
            <a:lvl5pPr marL="2080443" algn="l" defTabSz="520111" rtl="0" eaLnBrk="1" latinLnBrk="0" hangingPunct="1">
              <a:defRPr sz="2000" kern="1200">
                <a:solidFill>
                  <a:schemeClr val="tx1"/>
                </a:solidFill>
                <a:latin typeface="+mn-lt"/>
                <a:ea typeface="+mn-ea"/>
                <a:cs typeface="+mn-cs"/>
              </a:defRPr>
            </a:lvl5pPr>
            <a:lvl6pPr marL="2600554" algn="l" defTabSz="520111" rtl="0" eaLnBrk="1" latinLnBrk="0" hangingPunct="1">
              <a:defRPr sz="2000" kern="1200">
                <a:solidFill>
                  <a:schemeClr val="tx1"/>
                </a:solidFill>
                <a:latin typeface="+mn-lt"/>
                <a:ea typeface="+mn-ea"/>
                <a:cs typeface="+mn-cs"/>
              </a:defRPr>
            </a:lvl6pPr>
            <a:lvl7pPr marL="3120664" algn="l" defTabSz="520111" rtl="0" eaLnBrk="1" latinLnBrk="0" hangingPunct="1">
              <a:defRPr sz="2000" kern="1200">
                <a:solidFill>
                  <a:schemeClr val="tx1"/>
                </a:solidFill>
                <a:latin typeface="+mn-lt"/>
                <a:ea typeface="+mn-ea"/>
                <a:cs typeface="+mn-cs"/>
              </a:defRPr>
            </a:lvl7pPr>
            <a:lvl8pPr marL="3640775" algn="l" defTabSz="520111" rtl="0" eaLnBrk="1" latinLnBrk="0" hangingPunct="1">
              <a:defRPr sz="2000" kern="1200">
                <a:solidFill>
                  <a:schemeClr val="tx1"/>
                </a:solidFill>
                <a:latin typeface="+mn-lt"/>
                <a:ea typeface="+mn-ea"/>
                <a:cs typeface="+mn-cs"/>
              </a:defRPr>
            </a:lvl8pPr>
            <a:lvl9pPr marL="4160886" algn="l" defTabSz="520111" rtl="0" eaLnBrk="1" latinLnBrk="0" hangingPunct="1">
              <a:defRPr sz="2000" kern="1200">
                <a:solidFill>
                  <a:schemeClr val="tx1"/>
                </a:solidFill>
                <a:latin typeface="+mn-lt"/>
                <a:ea typeface="+mn-ea"/>
                <a:cs typeface="+mn-cs"/>
              </a:defRPr>
            </a:lvl9pPr>
          </a:lstStyle>
          <a:p>
            <a:fld id="{86CB4B4D-7CA3-9044-876B-883B54F8677D}" type="slidenum">
              <a:rPr lang="en-US" smtClean="0"/>
              <a:pPr/>
              <a:t>22</a:t>
            </a:fld>
            <a:endParaRPr lang="en-US"/>
          </a:p>
        </p:txBody>
      </p:sp>
      <p:sp>
        <p:nvSpPr>
          <p:cNvPr id="9" name="Rectangle 8">
            <a:extLst>
              <a:ext uri="{FF2B5EF4-FFF2-40B4-BE49-F238E27FC236}">
                <a16:creationId xmlns:a16="http://schemas.microsoft.com/office/drawing/2014/main" id="{49A55DC3-6C36-C445-ACC7-EA457058D79B}"/>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a:extLst>
              <a:ext uri="{FF2B5EF4-FFF2-40B4-BE49-F238E27FC236}">
                <a16:creationId xmlns:a16="http://schemas.microsoft.com/office/drawing/2014/main" id="{E51DF12D-6CFC-EA48-98E9-97CD28032CF3}"/>
              </a:ext>
            </a:extLst>
          </p:cNvPr>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Scientific Computing activities in CMS</a:t>
            </a:r>
            <a:endParaRPr lang="en-US" sz="2700" b="1" dirty="0"/>
          </a:p>
        </p:txBody>
      </p:sp>
      <p:sp>
        <p:nvSpPr>
          <p:cNvPr id="14" name="Chevron 13">
            <a:extLst>
              <a:ext uri="{FF2B5EF4-FFF2-40B4-BE49-F238E27FC236}">
                <a16:creationId xmlns:a16="http://schemas.microsoft.com/office/drawing/2014/main" id="{13735077-EEBC-3244-BD18-26BCFE524F66}"/>
              </a:ext>
            </a:extLst>
          </p:cNvPr>
          <p:cNvSpPr/>
          <p:nvPr/>
        </p:nvSpPr>
        <p:spPr>
          <a:xfrm>
            <a:off x="244913" y="1273354"/>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1C53D822-6F2E-304F-BE14-14EBAE2C678E}"/>
              </a:ext>
            </a:extLst>
          </p:cNvPr>
          <p:cNvSpPr txBox="1"/>
          <p:nvPr/>
        </p:nvSpPr>
        <p:spPr>
          <a:xfrm>
            <a:off x="484496" y="1171542"/>
            <a:ext cx="10045159" cy="382037"/>
          </a:xfrm>
          <a:prstGeom prst="rect">
            <a:avLst/>
          </a:prstGeom>
          <a:noFill/>
        </p:spPr>
        <p:txBody>
          <a:bodyPr wrap="square" lIns="104022" tIns="52011" rIns="104022" bIns="52011" rtlCol="0">
            <a:spAutoFit/>
          </a:bodyPr>
          <a:lstStyle/>
          <a:p>
            <a:r>
              <a:rPr lang="en-US" sz="1800" b="1" dirty="0">
                <a:solidFill>
                  <a:srgbClr val="1551DA"/>
                </a:solidFill>
                <a:cs typeface="Verdana"/>
              </a:rPr>
              <a:t>C. Calabria </a:t>
            </a:r>
            <a:r>
              <a:rPr lang="en-US" sz="1600" b="1" dirty="0">
                <a:cs typeface="Verdana"/>
              </a:rPr>
              <a:t>[</a:t>
            </a:r>
            <a:r>
              <a:rPr lang="en-US" sz="1600" b="1" dirty="0"/>
              <a:t>INFN “fellowship” </a:t>
            </a:r>
            <a:r>
              <a:rPr lang="en-US" sz="1600" dirty="0"/>
              <a:t>about</a:t>
            </a:r>
            <a:r>
              <a:rPr lang="en-US" sz="1600" b="1" dirty="0"/>
              <a:t> R&amp;D on scientific computing for innovative solutions for the LHC experiments]</a:t>
            </a:r>
            <a:endParaRPr lang="en-US" sz="1600" b="1" dirty="0">
              <a:cs typeface="Verdana"/>
            </a:endParaRPr>
          </a:p>
        </p:txBody>
      </p:sp>
      <p:sp>
        <p:nvSpPr>
          <p:cNvPr id="19" name="Chevron 19">
            <a:extLst>
              <a:ext uri="{FF2B5EF4-FFF2-40B4-BE49-F238E27FC236}">
                <a16:creationId xmlns:a16="http://schemas.microsoft.com/office/drawing/2014/main" id="{E81BC2B6-3FB6-AB46-B066-0A3FE8C6EE0E}"/>
              </a:ext>
            </a:extLst>
          </p:cNvPr>
          <p:cNvSpPr/>
          <p:nvPr/>
        </p:nvSpPr>
        <p:spPr>
          <a:xfrm>
            <a:off x="686296" y="1723389"/>
            <a:ext cx="132817" cy="132817"/>
          </a:xfrm>
          <a:prstGeom prst="chevron">
            <a:avLst/>
          </a:prstGeom>
          <a:solidFill>
            <a:srgbClr val="FFFF00"/>
          </a:solidFill>
          <a:ln w="28575" cap="flat" cmpd="sng" algn="ctr">
            <a:solidFill>
              <a:srgbClr val="0532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20" name="Chevron 19">
            <a:extLst>
              <a:ext uri="{FF2B5EF4-FFF2-40B4-BE49-F238E27FC236}">
                <a16:creationId xmlns:a16="http://schemas.microsoft.com/office/drawing/2014/main" id="{837AD53D-6615-2548-A2B3-14CABB85D0AB}"/>
              </a:ext>
            </a:extLst>
          </p:cNvPr>
          <p:cNvSpPr/>
          <p:nvPr/>
        </p:nvSpPr>
        <p:spPr>
          <a:xfrm>
            <a:off x="689821" y="2169075"/>
            <a:ext cx="132817" cy="132817"/>
          </a:xfrm>
          <a:prstGeom prst="chevron">
            <a:avLst/>
          </a:prstGeom>
          <a:solidFill>
            <a:srgbClr val="FFFF00"/>
          </a:solidFill>
          <a:ln w="28575" cap="flat" cmpd="sng" algn="ctr">
            <a:solidFill>
              <a:srgbClr val="0532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21" name="TextBox 20">
            <a:extLst>
              <a:ext uri="{FF2B5EF4-FFF2-40B4-BE49-F238E27FC236}">
                <a16:creationId xmlns:a16="http://schemas.microsoft.com/office/drawing/2014/main" id="{2AC8D488-6B8D-C64B-B436-81CD668CA655}"/>
              </a:ext>
            </a:extLst>
          </p:cNvPr>
          <p:cNvSpPr txBox="1"/>
          <p:nvPr/>
        </p:nvSpPr>
        <p:spPr>
          <a:xfrm>
            <a:off x="841296" y="1617481"/>
            <a:ext cx="9500737" cy="351259"/>
          </a:xfrm>
          <a:prstGeom prst="rect">
            <a:avLst/>
          </a:prstGeom>
          <a:noFill/>
        </p:spPr>
        <p:txBody>
          <a:bodyPr wrap="square" lIns="104022" tIns="52011" rIns="104022" bIns="52011" rtlCol="0">
            <a:spAutoFit/>
          </a:bodyPr>
          <a:lstStyle/>
          <a:p>
            <a:r>
              <a:rPr lang="en-US" sz="1600" dirty="0">
                <a:cs typeface="Verdana"/>
              </a:rPr>
              <a:t>contribution to </a:t>
            </a:r>
            <a:r>
              <a:rPr lang="en-US" sz="1600" b="1" dirty="0">
                <a:cs typeface="Verdana"/>
              </a:rPr>
              <a:t>development of </a:t>
            </a:r>
            <a:r>
              <a:rPr lang="en-US" sz="1600" b="1" dirty="0">
                <a:solidFill>
                  <a:srgbClr val="1551DA"/>
                </a:solidFill>
                <a:cs typeface="Verdana"/>
              </a:rPr>
              <a:t>CMS tracking code in parallel programming </a:t>
            </a:r>
            <a:r>
              <a:rPr lang="en-US" sz="1600" dirty="0">
                <a:cs typeface="Verdana"/>
              </a:rPr>
              <a:t>on a hybrid CPU-GPU platform </a:t>
            </a:r>
            <a:r>
              <a:rPr lang="en-US" sz="1600" dirty="0">
                <a:solidFill>
                  <a:srgbClr val="FF0000"/>
                </a:solidFill>
                <a:cs typeface="Verdana"/>
              </a:rPr>
              <a:t>(*)</a:t>
            </a:r>
          </a:p>
        </p:txBody>
      </p:sp>
      <p:sp>
        <p:nvSpPr>
          <p:cNvPr id="22" name="TextBox 21">
            <a:extLst>
              <a:ext uri="{FF2B5EF4-FFF2-40B4-BE49-F238E27FC236}">
                <a16:creationId xmlns:a16="http://schemas.microsoft.com/office/drawing/2014/main" id="{7AE7960E-08EB-1347-8550-8C61AA611079}"/>
              </a:ext>
            </a:extLst>
          </p:cNvPr>
          <p:cNvSpPr txBox="1"/>
          <p:nvPr/>
        </p:nvSpPr>
        <p:spPr>
          <a:xfrm>
            <a:off x="822046" y="2043180"/>
            <a:ext cx="9688359" cy="351259"/>
          </a:xfrm>
          <a:prstGeom prst="rect">
            <a:avLst/>
          </a:prstGeom>
          <a:noFill/>
        </p:spPr>
        <p:txBody>
          <a:bodyPr wrap="square" lIns="104022" tIns="52011" rIns="104022" bIns="52011" rtlCol="0">
            <a:spAutoFit/>
          </a:bodyPr>
          <a:lstStyle/>
          <a:p>
            <a:r>
              <a:rPr lang="en-US" sz="1600" dirty="0">
                <a:cs typeface="Verdana"/>
              </a:rPr>
              <a:t>contribution to </a:t>
            </a:r>
            <a:r>
              <a:rPr lang="en-US" sz="1600" b="1" dirty="0">
                <a:cs typeface="Verdana"/>
              </a:rPr>
              <a:t>development of a </a:t>
            </a:r>
            <a:r>
              <a:rPr lang="en-US" sz="1600" b="1" dirty="0">
                <a:solidFill>
                  <a:srgbClr val="1551DA"/>
                </a:solidFill>
                <a:cs typeface="Verdana"/>
              </a:rPr>
              <a:t>monitoring tool based on ML techniques </a:t>
            </a:r>
            <a:r>
              <a:rPr lang="en-US" sz="1600" b="1" dirty="0">
                <a:cs typeface="Verdana"/>
              </a:rPr>
              <a:t>for the DT Local Trigger (</a:t>
            </a:r>
            <a:r>
              <a:rPr lang="en-US" sz="1600" b="1" i="1" dirty="0">
                <a:cs typeface="Verdana"/>
              </a:rPr>
              <a:t>anomalies</a:t>
            </a:r>
            <a:r>
              <a:rPr lang="en-US" sz="1600" b="1" dirty="0">
                <a:cs typeface="Verdana"/>
              </a:rPr>
              <a:t>)</a:t>
            </a:r>
            <a:endParaRPr lang="en-US" sz="1600" dirty="0">
              <a:cs typeface="Verdana"/>
            </a:endParaRPr>
          </a:p>
        </p:txBody>
      </p:sp>
      <p:sp>
        <p:nvSpPr>
          <p:cNvPr id="23" name="Chevron 22">
            <a:extLst>
              <a:ext uri="{FF2B5EF4-FFF2-40B4-BE49-F238E27FC236}">
                <a16:creationId xmlns:a16="http://schemas.microsoft.com/office/drawing/2014/main" id="{8EE7E0A8-DA2F-7940-9899-55808027DE53}"/>
              </a:ext>
            </a:extLst>
          </p:cNvPr>
          <p:cNvSpPr/>
          <p:nvPr/>
        </p:nvSpPr>
        <p:spPr>
          <a:xfrm>
            <a:off x="245931" y="3013180"/>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4" name="Chevron 23">
            <a:extLst>
              <a:ext uri="{FF2B5EF4-FFF2-40B4-BE49-F238E27FC236}">
                <a16:creationId xmlns:a16="http://schemas.microsoft.com/office/drawing/2014/main" id="{1F692346-E869-1A4C-8F30-F1201C0FCB3B}"/>
              </a:ext>
            </a:extLst>
          </p:cNvPr>
          <p:cNvSpPr/>
          <p:nvPr/>
        </p:nvSpPr>
        <p:spPr>
          <a:xfrm>
            <a:off x="244912" y="4770641"/>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7263FFAB-7F5E-894F-A5AF-B2370069136E}"/>
              </a:ext>
            </a:extLst>
          </p:cNvPr>
          <p:cNvSpPr txBox="1"/>
          <p:nvPr/>
        </p:nvSpPr>
        <p:spPr>
          <a:xfrm>
            <a:off x="445997" y="2902233"/>
            <a:ext cx="8775006" cy="382037"/>
          </a:xfrm>
          <a:prstGeom prst="rect">
            <a:avLst/>
          </a:prstGeom>
          <a:noFill/>
        </p:spPr>
        <p:txBody>
          <a:bodyPr wrap="square" lIns="104022" tIns="52011" rIns="104022" bIns="52011" rtlCol="0">
            <a:spAutoFit/>
          </a:bodyPr>
          <a:lstStyle/>
          <a:p>
            <a:r>
              <a:rPr lang="en-US" sz="1800" b="1" dirty="0">
                <a:solidFill>
                  <a:srgbClr val="1551DA"/>
                </a:solidFill>
                <a:cs typeface="Verdana"/>
              </a:rPr>
              <a:t>L. </a:t>
            </a:r>
            <a:r>
              <a:rPr lang="en-US" sz="1800" b="1" dirty="0" err="1">
                <a:solidFill>
                  <a:srgbClr val="1551DA"/>
                </a:solidFill>
                <a:cs typeface="Verdana"/>
              </a:rPr>
              <a:t>Cristella</a:t>
            </a:r>
            <a:r>
              <a:rPr lang="en-US" sz="1800" b="1" dirty="0">
                <a:solidFill>
                  <a:srgbClr val="1551DA"/>
                </a:solidFill>
                <a:cs typeface="Verdana"/>
              </a:rPr>
              <a:t> </a:t>
            </a:r>
            <a:r>
              <a:rPr lang="en-US" sz="1600" b="1" dirty="0">
                <a:cs typeface="Verdana"/>
              </a:rPr>
              <a:t>[</a:t>
            </a:r>
            <a:r>
              <a:rPr lang="en-US" sz="1600" b="1" dirty="0">
                <a:solidFill>
                  <a:srgbClr val="FF0000"/>
                </a:solidFill>
                <a:cs typeface="Verdana"/>
              </a:rPr>
              <a:t>C</a:t>
            </a:r>
            <a:r>
              <a:rPr lang="en-US" sz="1600" b="1" dirty="0">
                <a:cs typeface="Verdana"/>
              </a:rPr>
              <a:t>MS </a:t>
            </a:r>
            <a:r>
              <a:rPr lang="en-US" sz="1600" b="1" dirty="0">
                <a:solidFill>
                  <a:srgbClr val="FF0000"/>
                </a:solidFill>
                <a:cs typeface="Verdana"/>
              </a:rPr>
              <a:t>R</a:t>
            </a:r>
            <a:r>
              <a:rPr lang="en-US" sz="1600" b="1" dirty="0">
                <a:cs typeface="Verdana"/>
              </a:rPr>
              <a:t>emote </a:t>
            </a:r>
            <a:r>
              <a:rPr lang="en-US" sz="1600" b="1" dirty="0">
                <a:solidFill>
                  <a:srgbClr val="FF0000"/>
                </a:solidFill>
                <a:cs typeface="Verdana"/>
              </a:rPr>
              <a:t>A</a:t>
            </a:r>
            <a:r>
              <a:rPr lang="en-US" sz="1600" b="1" dirty="0">
                <a:cs typeface="Verdana"/>
              </a:rPr>
              <a:t>nalysis </a:t>
            </a:r>
            <a:r>
              <a:rPr lang="en-US" sz="1600" b="1" dirty="0">
                <a:solidFill>
                  <a:srgbClr val="FF0000"/>
                </a:solidFill>
                <a:cs typeface="Verdana"/>
              </a:rPr>
              <a:t>B</a:t>
            </a:r>
            <a:r>
              <a:rPr lang="en-US" sz="1600" b="1" dirty="0">
                <a:cs typeface="Verdana"/>
              </a:rPr>
              <a:t>uilder (</a:t>
            </a:r>
            <a:r>
              <a:rPr lang="en-US" sz="1600" b="1" dirty="0">
                <a:solidFill>
                  <a:srgbClr val="FF0000"/>
                </a:solidFill>
                <a:cs typeface="Verdana"/>
              </a:rPr>
              <a:t>CRAB</a:t>
            </a:r>
            <a:r>
              <a:rPr lang="en-US" sz="1600" b="1" dirty="0">
                <a:cs typeface="Verdana"/>
              </a:rPr>
              <a:t>) user support &amp; development]</a:t>
            </a:r>
          </a:p>
        </p:txBody>
      </p:sp>
      <p:sp>
        <p:nvSpPr>
          <p:cNvPr id="26" name="Chevron 25">
            <a:extLst>
              <a:ext uri="{FF2B5EF4-FFF2-40B4-BE49-F238E27FC236}">
                <a16:creationId xmlns:a16="http://schemas.microsoft.com/office/drawing/2014/main" id="{0BD49338-72DF-6D46-B71B-C38284515C8E}"/>
              </a:ext>
            </a:extLst>
          </p:cNvPr>
          <p:cNvSpPr/>
          <p:nvPr/>
        </p:nvSpPr>
        <p:spPr>
          <a:xfrm>
            <a:off x="647795" y="3517587"/>
            <a:ext cx="132817" cy="132817"/>
          </a:xfrm>
          <a:prstGeom prst="chevron">
            <a:avLst/>
          </a:prstGeom>
          <a:solidFill>
            <a:srgbClr val="FFFF00"/>
          </a:solidFill>
          <a:ln w="28575" cap="flat" cmpd="sng" algn="ctr">
            <a:solidFill>
              <a:srgbClr val="0532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27" name="TextBox 26">
            <a:extLst>
              <a:ext uri="{FF2B5EF4-FFF2-40B4-BE49-F238E27FC236}">
                <a16:creationId xmlns:a16="http://schemas.microsoft.com/office/drawing/2014/main" id="{D8A2D1C3-96FF-4D49-84C9-4ED7F4A44D96}"/>
              </a:ext>
            </a:extLst>
          </p:cNvPr>
          <p:cNvSpPr txBox="1"/>
          <p:nvPr/>
        </p:nvSpPr>
        <p:spPr>
          <a:xfrm>
            <a:off x="793171" y="3400700"/>
            <a:ext cx="8764717" cy="351259"/>
          </a:xfrm>
          <a:prstGeom prst="rect">
            <a:avLst/>
          </a:prstGeom>
          <a:noFill/>
        </p:spPr>
        <p:txBody>
          <a:bodyPr wrap="square" lIns="104022" tIns="52011" rIns="104022" bIns="52011" rtlCol="0">
            <a:spAutoFit/>
          </a:bodyPr>
          <a:lstStyle/>
          <a:p>
            <a:r>
              <a:rPr lang="en-US" sz="1600" dirty="0">
                <a:cs typeface="Verdana"/>
              </a:rPr>
              <a:t>contribution to development in 2018: </a:t>
            </a:r>
            <a:r>
              <a:rPr lang="en-US" sz="1600" b="1" dirty="0">
                <a:solidFill>
                  <a:srgbClr val="1551DA"/>
                </a:solidFill>
                <a:cs typeface="Verdana"/>
              </a:rPr>
              <a:t>automatic job splitting </a:t>
            </a:r>
            <a:r>
              <a:rPr lang="en-US" sz="1600" b="1" dirty="0">
                <a:cs typeface="Verdana"/>
              </a:rPr>
              <a:t>(</a:t>
            </a:r>
            <a:r>
              <a:rPr lang="en-US" sz="1600" dirty="0">
                <a:cs typeface="Verdana"/>
              </a:rPr>
              <a:t>to enhance CPU efficiency @ GRID sites</a:t>
            </a:r>
            <a:r>
              <a:rPr lang="en-US" sz="1600" b="1" dirty="0">
                <a:cs typeface="Verdana"/>
              </a:rPr>
              <a:t>)</a:t>
            </a:r>
          </a:p>
        </p:txBody>
      </p:sp>
      <p:sp>
        <p:nvSpPr>
          <p:cNvPr id="28" name="Chevron 27">
            <a:extLst>
              <a:ext uri="{FF2B5EF4-FFF2-40B4-BE49-F238E27FC236}">
                <a16:creationId xmlns:a16="http://schemas.microsoft.com/office/drawing/2014/main" id="{916DC113-FE37-404F-83C8-11CDDFA53791}"/>
              </a:ext>
            </a:extLst>
          </p:cNvPr>
          <p:cNvSpPr/>
          <p:nvPr/>
        </p:nvSpPr>
        <p:spPr>
          <a:xfrm>
            <a:off x="650729" y="3965163"/>
            <a:ext cx="132817" cy="132817"/>
          </a:xfrm>
          <a:prstGeom prst="chevron">
            <a:avLst/>
          </a:prstGeom>
          <a:solidFill>
            <a:srgbClr val="FFFF00"/>
          </a:solidFill>
          <a:ln w="28575" cap="flat" cmpd="sng" algn="ctr">
            <a:solidFill>
              <a:srgbClr val="0532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29" name="TextBox 28">
            <a:extLst>
              <a:ext uri="{FF2B5EF4-FFF2-40B4-BE49-F238E27FC236}">
                <a16:creationId xmlns:a16="http://schemas.microsoft.com/office/drawing/2014/main" id="{8E680C6E-21BE-5249-80C7-CE459798333C}"/>
              </a:ext>
            </a:extLst>
          </p:cNvPr>
          <p:cNvSpPr txBox="1"/>
          <p:nvPr/>
        </p:nvSpPr>
        <p:spPr>
          <a:xfrm>
            <a:off x="802796" y="3852254"/>
            <a:ext cx="9322981" cy="351259"/>
          </a:xfrm>
          <a:prstGeom prst="rect">
            <a:avLst/>
          </a:prstGeom>
          <a:noFill/>
        </p:spPr>
        <p:txBody>
          <a:bodyPr wrap="square" lIns="104022" tIns="52011" rIns="104022" bIns="52011" rtlCol="0">
            <a:spAutoFit/>
          </a:bodyPr>
          <a:lstStyle/>
          <a:p>
            <a:r>
              <a:rPr lang="en-US" sz="1600" dirty="0">
                <a:cs typeface="Verdana"/>
              </a:rPr>
              <a:t>development plans for 2019: </a:t>
            </a:r>
            <a:r>
              <a:rPr lang="en-US" sz="1600" b="1" dirty="0">
                <a:cs typeface="Verdana"/>
              </a:rPr>
              <a:t>activation of so called </a:t>
            </a:r>
            <a:r>
              <a:rPr lang="en-US" sz="1600" b="1" dirty="0">
                <a:solidFill>
                  <a:srgbClr val="1551DA"/>
                </a:solidFill>
                <a:cs typeface="Verdana"/>
              </a:rPr>
              <a:t>job overflow </a:t>
            </a:r>
            <a:r>
              <a:rPr lang="en-US" sz="1600" b="1" dirty="0">
                <a:cs typeface="Verdana"/>
              </a:rPr>
              <a:t>from a site to a geographically adjacent one</a:t>
            </a:r>
          </a:p>
        </p:txBody>
      </p:sp>
      <p:sp>
        <p:nvSpPr>
          <p:cNvPr id="30" name="TextBox 29">
            <a:extLst>
              <a:ext uri="{FF2B5EF4-FFF2-40B4-BE49-F238E27FC236}">
                <a16:creationId xmlns:a16="http://schemas.microsoft.com/office/drawing/2014/main" id="{0A4B57DD-9A41-EA45-B8BF-D15B314E75AD}"/>
              </a:ext>
            </a:extLst>
          </p:cNvPr>
          <p:cNvSpPr txBox="1"/>
          <p:nvPr/>
        </p:nvSpPr>
        <p:spPr>
          <a:xfrm>
            <a:off x="3175492" y="4099631"/>
            <a:ext cx="3716198" cy="351259"/>
          </a:xfrm>
          <a:prstGeom prst="rect">
            <a:avLst/>
          </a:prstGeom>
          <a:noFill/>
        </p:spPr>
        <p:txBody>
          <a:bodyPr wrap="square" lIns="104022" tIns="52011" rIns="104022" bIns="52011" rtlCol="0">
            <a:spAutoFit/>
          </a:bodyPr>
          <a:lstStyle/>
          <a:p>
            <a:r>
              <a:rPr lang="en-US" sz="1600" b="1" dirty="0">
                <a:cs typeface="Verdana"/>
              </a:rPr>
              <a:t>(</a:t>
            </a:r>
            <a:r>
              <a:rPr lang="en-US" sz="1600" dirty="0">
                <a:cs typeface="Verdana"/>
              </a:rPr>
              <a:t>to reduce waiting time of jobs in queues</a:t>
            </a:r>
            <a:r>
              <a:rPr lang="en-US" sz="1600" b="1" dirty="0">
                <a:cs typeface="Verdana"/>
              </a:rPr>
              <a:t>)</a:t>
            </a:r>
          </a:p>
        </p:txBody>
      </p:sp>
      <p:sp>
        <p:nvSpPr>
          <p:cNvPr id="31" name="TextBox 30">
            <a:extLst>
              <a:ext uri="{FF2B5EF4-FFF2-40B4-BE49-F238E27FC236}">
                <a16:creationId xmlns:a16="http://schemas.microsoft.com/office/drawing/2014/main" id="{F92B1034-4271-A842-BAA3-54BA41511D94}"/>
              </a:ext>
            </a:extLst>
          </p:cNvPr>
          <p:cNvSpPr txBox="1"/>
          <p:nvPr/>
        </p:nvSpPr>
        <p:spPr>
          <a:xfrm>
            <a:off x="484496" y="4668865"/>
            <a:ext cx="1266636" cy="382037"/>
          </a:xfrm>
          <a:prstGeom prst="rect">
            <a:avLst/>
          </a:prstGeom>
          <a:noFill/>
        </p:spPr>
        <p:txBody>
          <a:bodyPr wrap="square" lIns="104022" tIns="52011" rIns="104022" bIns="52011" rtlCol="0">
            <a:spAutoFit/>
          </a:bodyPr>
          <a:lstStyle/>
          <a:p>
            <a:r>
              <a:rPr lang="en-US" sz="1800" b="1" dirty="0">
                <a:solidFill>
                  <a:srgbClr val="1551DA"/>
                </a:solidFill>
                <a:cs typeface="Verdana"/>
              </a:rPr>
              <a:t>A. Di Florio</a:t>
            </a:r>
            <a:endParaRPr lang="en-US" sz="1600" b="1" dirty="0">
              <a:cs typeface="Verdana"/>
            </a:endParaRPr>
          </a:p>
        </p:txBody>
      </p:sp>
      <p:sp>
        <p:nvSpPr>
          <p:cNvPr id="32" name="Chevron 31">
            <a:extLst>
              <a:ext uri="{FF2B5EF4-FFF2-40B4-BE49-F238E27FC236}">
                <a16:creationId xmlns:a16="http://schemas.microsoft.com/office/drawing/2014/main" id="{9E723539-ACCA-134E-A8CC-1BC337458D91}"/>
              </a:ext>
            </a:extLst>
          </p:cNvPr>
          <p:cNvSpPr/>
          <p:nvPr/>
        </p:nvSpPr>
        <p:spPr>
          <a:xfrm>
            <a:off x="647795" y="5239061"/>
            <a:ext cx="132817" cy="132817"/>
          </a:xfrm>
          <a:prstGeom prst="chevron">
            <a:avLst/>
          </a:prstGeom>
          <a:solidFill>
            <a:srgbClr val="FFFF00"/>
          </a:solidFill>
          <a:ln w="28575" cap="flat" cmpd="sng" algn="ctr">
            <a:solidFill>
              <a:srgbClr val="0532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33" name="TextBox 32">
            <a:extLst>
              <a:ext uri="{FF2B5EF4-FFF2-40B4-BE49-F238E27FC236}">
                <a16:creationId xmlns:a16="http://schemas.microsoft.com/office/drawing/2014/main" id="{1B5C3B4C-8E82-6345-AE78-09415FE4C9B9}"/>
              </a:ext>
            </a:extLst>
          </p:cNvPr>
          <p:cNvSpPr txBox="1"/>
          <p:nvPr/>
        </p:nvSpPr>
        <p:spPr>
          <a:xfrm>
            <a:off x="438585" y="6708146"/>
            <a:ext cx="3844657" cy="351259"/>
          </a:xfrm>
          <a:prstGeom prst="rect">
            <a:avLst/>
          </a:prstGeom>
          <a:noFill/>
        </p:spPr>
        <p:txBody>
          <a:bodyPr wrap="square" lIns="104022" tIns="52011" rIns="104022" bIns="52011" rtlCol="0">
            <a:spAutoFit/>
          </a:bodyPr>
          <a:lstStyle/>
          <a:p>
            <a:r>
              <a:rPr lang="en-US" sz="1600" dirty="0">
                <a:solidFill>
                  <a:srgbClr val="FF0000"/>
                </a:solidFill>
                <a:cs typeface="Verdana"/>
              </a:rPr>
              <a:t>(*)</a:t>
            </a:r>
            <a:r>
              <a:rPr lang="en-US" sz="1600" dirty="0">
                <a:solidFill>
                  <a:srgbClr val="C00000"/>
                </a:solidFill>
                <a:cs typeface="Verdana"/>
              </a:rPr>
              <a:t> </a:t>
            </a:r>
            <a:r>
              <a:rPr lang="en-US" sz="1600" dirty="0">
                <a:cs typeface="Verdana"/>
              </a:rPr>
              <a:t>activity within </a:t>
            </a:r>
            <a:r>
              <a:rPr lang="en-US" sz="1600" dirty="0">
                <a:solidFill>
                  <a:srgbClr val="C00000"/>
                </a:solidFill>
                <a:cs typeface="Verdana"/>
              </a:rPr>
              <a:t>CMS Future Tracking </a:t>
            </a:r>
            <a:r>
              <a:rPr lang="en-US" sz="1600" dirty="0">
                <a:cs typeface="Verdana"/>
              </a:rPr>
              <a:t>WG</a:t>
            </a:r>
          </a:p>
        </p:txBody>
      </p:sp>
      <p:sp>
        <p:nvSpPr>
          <p:cNvPr id="35" name="TextBox 34">
            <a:extLst>
              <a:ext uri="{FF2B5EF4-FFF2-40B4-BE49-F238E27FC236}">
                <a16:creationId xmlns:a16="http://schemas.microsoft.com/office/drawing/2014/main" id="{C1A9ECC6-19B2-1E4F-8DCE-D0FFB05127EC}"/>
              </a:ext>
            </a:extLst>
          </p:cNvPr>
          <p:cNvSpPr txBox="1"/>
          <p:nvPr/>
        </p:nvSpPr>
        <p:spPr>
          <a:xfrm>
            <a:off x="8514702" y="509110"/>
            <a:ext cx="2173376" cy="351259"/>
          </a:xfrm>
          <a:prstGeom prst="rect">
            <a:avLst/>
          </a:prstGeom>
          <a:noFill/>
        </p:spPr>
        <p:txBody>
          <a:bodyPr wrap="square" lIns="104022" tIns="52011" rIns="104022" bIns="52011" rtlCol="0">
            <a:spAutoFit/>
          </a:bodyPr>
          <a:lstStyle/>
          <a:p>
            <a:r>
              <a:rPr lang="en-US" sz="1600" b="1" dirty="0">
                <a:cs typeface="Verdana"/>
              </a:rPr>
              <a:t>[more in backup slides]</a:t>
            </a:r>
          </a:p>
        </p:txBody>
      </p:sp>
      <p:sp>
        <p:nvSpPr>
          <p:cNvPr id="36" name="TextBox 35">
            <a:extLst>
              <a:ext uri="{FF2B5EF4-FFF2-40B4-BE49-F238E27FC236}">
                <a16:creationId xmlns:a16="http://schemas.microsoft.com/office/drawing/2014/main" id="{7ECD1CB8-8F56-1D41-8CFE-C8A7304407E3}"/>
              </a:ext>
            </a:extLst>
          </p:cNvPr>
          <p:cNvSpPr txBox="1"/>
          <p:nvPr/>
        </p:nvSpPr>
        <p:spPr>
          <a:xfrm>
            <a:off x="793170" y="5120368"/>
            <a:ext cx="9678735" cy="351259"/>
          </a:xfrm>
          <a:prstGeom prst="rect">
            <a:avLst/>
          </a:prstGeom>
          <a:noFill/>
        </p:spPr>
        <p:txBody>
          <a:bodyPr wrap="square" lIns="104022" tIns="52011" rIns="104022" bIns="52011" rtlCol="0">
            <a:spAutoFit/>
          </a:bodyPr>
          <a:lstStyle/>
          <a:p>
            <a:r>
              <a:rPr lang="en-US" sz="1600" dirty="0">
                <a:cs typeface="Verdana"/>
              </a:rPr>
              <a:t>contribution to application of </a:t>
            </a:r>
            <a:r>
              <a:rPr lang="en-US" sz="1600" dirty="0">
                <a:solidFill>
                  <a:srgbClr val="1551DA"/>
                </a:solidFill>
                <a:cs typeface="Verdana"/>
              </a:rPr>
              <a:t>ML-based techniques to speed up tracking @HLT </a:t>
            </a:r>
            <a:r>
              <a:rPr lang="en-US" sz="1600" dirty="0">
                <a:solidFill>
                  <a:srgbClr val="FF0000"/>
                </a:solidFill>
                <a:cs typeface="Verdana"/>
              </a:rPr>
              <a:t>(*)</a:t>
            </a:r>
            <a:r>
              <a:rPr lang="en-US" sz="1600" dirty="0">
                <a:cs typeface="Verdana"/>
              </a:rPr>
              <a:t>; </a:t>
            </a:r>
            <a:endParaRPr lang="en-US" sz="1600" b="1" dirty="0">
              <a:cs typeface="Verdana"/>
            </a:endParaRPr>
          </a:p>
        </p:txBody>
      </p:sp>
      <p:sp>
        <p:nvSpPr>
          <p:cNvPr id="38" name="TextBox 37">
            <a:extLst>
              <a:ext uri="{FF2B5EF4-FFF2-40B4-BE49-F238E27FC236}">
                <a16:creationId xmlns:a16="http://schemas.microsoft.com/office/drawing/2014/main" id="{A076414C-AA83-174B-A502-78DE73B1A679}"/>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39" name="TextBox 38">
            <a:extLst>
              <a:ext uri="{FF2B5EF4-FFF2-40B4-BE49-F238E27FC236}">
                <a16:creationId xmlns:a16="http://schemas.microsoft.com/office/drawing/2014/main" id="{084D6EA3-C1A1-3F46-A00A-74ABD7B0CE89}"/>
              </a:ext>
            </a:extLst>
          </p:cNvPr>
          <p:cNvSpPr txBox="1"/>
          <p:nvPr/>
        </p:nvSpPr>
        <p:spPr>
          <a:xfrm>
            <a:off x="99651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16/47 </a:t>
            </a:r>
          </a:p>
        </p:txBody>
      </p:sp>
      <p:sp>
        <p:nvSpPr>
          <p:cNvPr id="34" name="TextBox 33">
            <a:extLst>
              <a:ext uri="{FF2B5EF4-FFF2-40B4-BE49-F238E27FC236}">
                <a16:creationId xmlns:a16="http://schemas.microsoft.com/office/drawing/2014/main" id="{27F87008-9FBE-3F44-8D24-06D9A42358CA}"/>
              </a:ext>
            </a:extLst>
          </p:cNvPr>
          <p:cNvSpPr txBox="1"/>
          <p:nvPr/>
        </p:nvSpPr>
        <p:spPr>
          <a:xfrm>
            <a:off x="780612" y="5486281"/>
            <a:ext cx="9678735" cy="597480"/>
          </a:xfrm>
          <a:prstGeom prst="rect">
            <a:avLst/>
          </a:prstGeom>
          <a:noFill/>
        </p:spPr>
        <p:txBody>
          <a:bodyPr wrap="square" lIns="104022" tIns="52011" rIns="104022" bIns="52011" rtlCol="0">
            <a:spAutoFit/>
          </a:bodyPr>
          <a:lstStyle/>
          <a:p>
            <a:r>
              <a:rPr lang="en-US" sz="1600" dirty="0">
                <a:cs typeface="Verdana"/>
              </a:rPr>
              <a:t>specific studies of the </a:t>
            </a:r>
            <a:r>
              <a:rPr lang="en-US" sz="1600" b="1" dirty="0">
                <a:solidFill>
                  <a:srgbClr val="1551DA"/>
                </a:solidFill>
                <a:cs typeface="Verdana"/>
              </a:rPr>
              <a:t>use of </a:t>
            </a:r>
            <a:r>
              <a:rPr lang="en-US" sz="1600" b="1" dirty="0">
                <a:solidFill>
                  <a:srgbClr val="FF0000"/>
                </a:solidFill>
                <a:cs typeface="Verdana"/>
              </a:rPr>
              <a:t>C</a:t>
            </a:r>
            <a:r>
              <a:rPr lang="en-US" sz="1600" b="1" dirty="0">
                <a:solidFill>
                  <a:srgbClr val="1551DA"/>
                </a:solidFill>
                <a:cs typeface="Verdana"/>
              </a:rPr>
              <a:t>onvolutional </a:t>
            </a:r>
            <a:r>
              <a:rPr lang="en-US" sz="1600" b="1" dirty="0">
                <a:solidFill>
                  <a:srgbClr val="FF0000"/>
                </a:solidFill>
                <a:cs typeface="Verdana"/>
              </a:rPr>
              <a:t>N</a:t>
            </a:r>
            <a:r>
              <a:rPr lang="en-US" sz="1600" b="1" dirty="0">
                <a:solidFill>
                  <a:srgbClr val="1551DA"/>
                </a:solidFill>
                <a:cs typeface="Verdana"/>
              </a:rPr>
              <a:t>eural </a:t>
            </a:r>
            <a:r>
              <a:rPr lang="en-US" sz="1600" b="1" dirty="0">
                <a:solidFill>
                  <a:srgbClr val="FF0000"/>
                </a:solidFill>
                <a:cs typeface="Verdana"/>
              </a:rPr>
              <a:t>N</a:t>
            </a:r>
            <a:r>
              <a:rPr lang="en-US" sz="1600" b="1" dirty="0">
                <a:solidFill>
                  <a:srgbClr val="1551DA"/>
                </a:solidFill>
                <a:cs typeface="Verdana"/>
              </a:rPr>
              <a:t>etworks </a:t>
            </a:r>
            <a:r>
              <a:rPr lang="en-US" sz="1600" dirty="0">
                <a:cs typeface="Verdana"/>
              </a:rPr>
              <a:t>(typical use case: pattern recognition within images) </a:t>
            </a:r>
            <a:r>
              <a:rPr lang="en-US" sz="1600" b="1" dirty="0">
                <a:solidFill>
                  <a:srgbClr val="1551DA"/>
                </a:solidFill>
                <a:cs typeface="Verdana"/>
              </a:rPr>
              <a:t>to select pixel seeds </a:t>
            </a:r>
            <a:r>
              <a:rPr lang="en-US" sz="1600" dirty="0">
                <a:cs typeface="Verdana"/>
              </a:rPr>
              <a:t>on the basis of the cluster shape of the pixel hit.</a:t>
            </a:r>
            <a:endParaRPr lang="en-US" sz="1600" b="1" dirty="0">
              <a:cs typeface="Verdana"/>
            </a:endParaRPr>
          </a:p>
        </p:txBody>
      </p:sp>
    </p:spTree>
    <p:extLst>
      <p:ext uri="{BB962C8B-B14F-4D97-AF65-F5344CB8AC3E}">
        <p14:creationId xmlns:p14="http://schemas.microsoft.com/office/powerpoint/2010/main" val="2247064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A1B9955-AEB2-4B48-A401-9D4E1DAE3A52}"/>
              </a:ext>
            </a:extLst>
          </p:cNvPr>
          <p:cNvSpPr/>
          <p:nvPr/>
        </p:nvSpPr>
        <p:spPr>
          <a:xfrm>
            <a:off x="1219954" y="2824748"/>
            <a:ext cx="7856314" cy="2316340"/>
          </a:xfrm>
          <a:prstGeom prst="rect">
            <a:avLst/>
          </a:prstGeom>
          <a:ln>
            <a:noFill/>
          </a:ln>
        </p:spPr>
        <p:txBody>
          <a:bodyPr wrap="square">
            <a:spAutoFit/>
          </a:bodyPr>
          <a:lstStyle/>
          <a:p>
            <a:pPr>
              <a:lnSpc>
                <a:spcPct val="150000"/>
              </a:lnSpc>
            </a:pPr>
            <a:r>
              <a:rPr lang="fr-FR" sz="1800" b="1" dirty="0" err="1">
                <a:solidFill>
                  <a:srgbClr val="0000FF"/>
                </a:solidFill>
              </a:rPr>
              <a:t>Statistical</a:t>
            </a:r>
            <a:r>
              <a:rPr lang="fr-FR" sz="1800" b="1" dirty="0">
                <a:solidFill>
                  <a:srgbClr val="0000FF"/>
                </a:solidFill>
              </a:rPr>
              <a:t> </a:t>
            </a:r>
            <a:r>
              <a:rPr lang="fr-FR" sz="1800" b="1" dirty="0" err="1">
                <a:solidFill>
                  <a:srgbClr val="0000FF"/>
                </a:solidFill>
              </a:rPr>
              <a:t>analysis</a:t>
            </a:r>
            <a:r>
              <a:rPr lang="fr-FR" sz="1800" b="1" dirty="0">
                <a:solidFill>
                  <a:srgbClr val="0000FF"/>
                </a:solidFill>
              </a:rPr>
              <a:t> </a:t>
            </a:r>
            <a:r>
              <a:rPr lang="fr-FR" sz="1800" b="1" dirty="0" err="1">
                <a:solidFill>
                  <a:srgbClr val="0000FF"/>
                </a:solidFill>
              </a:rPr>
              <a:t>studies</a:t>
            </a:r>
            <a:r>
              <a:rPr lang="fr-FR" sz="1600" b="1" dirty="0">
                <a:solidFill>
                  <a:srgbClr val="0000FF"/>
                </a:solidFill>
              </a:rPr>
              <a:t> :</a:t>
            </a:r>
          </a:p>
          <a:p>
            <a:pPr>
              <a:lnSpc>
                <a:spcPct val="150000"/>
              </a:lnSpc>
            </a:pPr>
            <a:r>
              <a:rPr lang="fr-FR" sz="1600" dirty="0"/>
              <a:t>       </a:t>
            </a:r>
            <a:r>
              <a:rPr lang="fr-FR" sz="1600" dirty="0" err="1"/>
              <a:t>Wilks</a:t>
            </a:r>
            <a:r>
              <a:rPr lang="fr-FR" sz="1600" dirty="0"/>
              <a:t> </a:t>
            </a:r>
            <a:r>
              <a:rPr lang="fr-FR" sz="1600" dirty="0" err="1"/>
              <a:t>theorem</a:t>
            </a:r>
            <a:r>
              <a:rPr lang="fr-FR" sz="1600" dirty="0"/>
              <a:t> application </a:t>
            </a:r>
            <a:r>
              <a:rPr lang="fr-FR" sz="1600" dirty="0" err="1"/>
              <a:t>limits</a:t>
            </a:r>
            <a:r>
              <a:rPr lang="fr-FR" sz="1600" dirty="0"/>
              <a:t> &amp; </a:t>
            </a:r>
            <a:r>
              <a:rPr lang="fr-FR" sz="1600" dirty="0" err="1"/>
              <a:t>Asymptotic</a:t>
            </a:r>
            <a:r>
              <a:rPr lang="fr-FR" sz="1600" dirty="0"/>
              <a:t> </a:t>
            </a:r>
            <a:r>
              <a:rPr lang="fr-FR" sz="1600" dirty="0" err="1"/>
              <a:t>formulae</a:t>
            </a:r>
            <a:r>
              <a:rPr lang="fr-FR" sz="1600" dirty="0"/>
              <a:t> by Cowan et al. </a:t>
            </a:r>
          </a:p>
          <a:p>
            <a:pPr>
              <a:lnSpc>
                <a:spcPct val="150000"/>
              </a:lnSpc>
            </a:pPr>
            <a:r>
              <a:rPr lang="fr-FR" sz="1600" dirty="0"/>
              <a:t>       [ ACAT2016, ICHEP2016, </a:t>
            </a:r>
            <a:r>
              <a:rPr lang="fr-FR" sz="1600" i="1" dirty="0"/>
              <a:t>XII Quark Confinement: </a:t>
            </a:r>
            <a:r>
              <a:rPr lang="fr-FR" sz="1600" i="1" dirty="0" err="1"/>
              <a:t>statistics</a:t>
            </a:r>
            <a:r>
              <a:rPr lang="fr-FR" sz="1600" i="1" dirty="0"/>
              <a:t> session] </a:t>
            </a:r>
            <a:endParaRPr lang="fr-FR" sz="1600" dirty="0"/>
          </a:p>
          <a:p>
            <a:pPr>
              <a:lnSpc>
                <a:spcPct val="150000"/>
              </a:lnSpc>
            </a:pPr>
            <a:r>
              <a:rPr lang="fr-FR" sz="1600" b="1" dirty="0"/>
              <a:t>       </a:t>
            </a:r>
            <a:r>
              <a:rPr lang="fr-FR" sz="1600" b="1" dirty="0" err="1"/>
              <a:t>Clustering</a:t>
            </a:r>
            <a:r>
              <a:rPr lang="fr-FR" sz="1600" b="1" dirty="0"/>
              <a:t> technique to </a:t>
            </a:r>
            <a:r>
              <a:rPr lang="fr-FR" sz="1600" b="1" dirty="0" err="1"/>
              <a:t>include</a:t>
            </a:r>
            <a:r>
              <a:rPr lang="fr-FR" sz="1600" b="1" dirty="0"/>
              <a:t> LEE in the global </a:t>
            </a:r>
            <a:r>
              <a:rPr lang="fr-FR" sz="1600" b="1" dirty="0" err="1"/>
              <a:t>significance</a:t>
            </a:r>
            <a:r>
              <a:rPr lang="fr-FR" sz="1600" b="1" dirty="0"/>
              <a:t> estimation (ACAT2017)</a:t>
            </a:r>
          </a:p>
          <a:p>
            <a:pPr>
              <a:lnSpc>
                <a:spcPct val="150000"/>
              </a:lnSpc>
            </a:pPr>
            <a:r>
              <a:rPr lang="fr-FR" sz="1600" b="1" dirty="0"/>
              <a:t>       </a:t>
            </a:r>
            <a:r>
              <a:rPr lang="fr-FR" sz="1600" b="1" dirty="0" err="1"/>
              <a:t>Currently</a:t>
            </a:r>
            <a:r>
              <a:rPr lang="fr-FR" sz="1600" b="1" dirty="0"/>
              <a:t> </a:t>
            </a:r>
            <a:r>
              <a:rPr lang="fr-FR" sz="1600" b="1" dirty="0" err="1"/>
              <a:t>under</a:t>
            </a:r>
            <a:r>
              <a:rPr lang="fr-FR" sz="1600" b="1" dirty="0"/>
              <a:t> </a:t>
            </a:r>
            <a:r>
              <a:rPr lang="fr-FR" sz="1600" b="1" dirty="0" err="1"/>
              <a:t>study</a:t>
            </a:r>
            <a:r>
              <a:rPr lang="fr-FR" sz="1600" b="1" dirty="0"/>
              <a:t> : check of Trial </a:t>
            </a:r>
            <a:r>
              <a:rPr lang="fr-FR" sz="1600" b="1" dirty="0" err="1"/>
              <a:t>factors</a:t>
            </a:r>
            <a:r>
              <a:rPr lang="fr-FR" sz="1600" b="1" dirty="0"/>
              <a:t> </a:t>
            </a:r>
            <a:r>
              <a:rPr lang="fr-FR" sz="1600" b="1" dirty="0" err="1"/>
              <a:t>method</a:t>
            </a:r>
            <a:r>
              <a:rPr lang="fr-FR" sz="1600" b="1" dirty="0"/>
              <a:t> for LEE (Gross-</a:t>
            </a:r>
            <a:r>
              <a:rPr lang="fr-FR" sz="1600" b="1" dirty="0" err="1"/>
              <a:t>Vitells</a:t>
            </a:r>
            <a:r>
              <a:rPr lang="fr-FR" sz="1600" b="1" dirty="0"/>
              <a:t> </a:t>
            </a:r>
            <a:r>
              <a:rPr lang="fr-FR" sz="1600" b="1" dirty="0" err="1"/>
              <a:t>approx</a:t>
            </a:r>
            <a:r>
              <a:rPr lang="fr-FR" sz="1600" b="1" dirty="0"/>
              <a:t>.) </a:t>
            </a:r>
          </a:p>
          <a:p>
            <a:pPr>
              <a:lnSpc>
                <a:spcPct val="150000"/>
              </a:lnSpc>
            </a:pPr>
            <a:r>
              <a:rPr lang="fr-FR" sz="1600" b="1" dirty="0"/>
              <a:t>       [ </a:t>
            </a:r>
            <a:r>
              <a:rPr lang="fr-FR" sz="1600" dirty="0" err="1"/>
              <a:t>will</a:t>
            </a:r>
            <a:r>
              <a:rPr lang="fr-FR" sz="1600" dirty="0"/>
              <a:t> </a:t>
            </a:r>
            <a:r>
              <a:rPr lang="fr-FR" sz="1600" dirty="0" err="1"/>
              <a:t>be</a:t>
            </a:r>
            <a:r>
              <a:rPr lang="fr-FR" sz="1600" dirty="0"/>
              <a:t> </a:t>
            </a:r>
            <a:r>
              <a:rPr lang="fr-FR" sz="1600" dirty="0" err="1"/>
              <a:t>presented</a:t>
            </a:r>
            <a:r>
              <a:rPr lang="fr-FR" sz="1600" dirty="0"/>
              <a:t> to </a:t>
            </a:r>
            <a:r>
              <a:rPr lang="fr-FR" sz="1600" i="1" dirty="0"/>
              <a:t>XIII Quark Confinement: </a:t>
            </a:r>
            <a:r>
              <a:rPr lang="fr-FR" sz="1600" i="1" dirty="0" err="1"/>
              <a:t>statistics</a:t>
            </a:r>
            <a:r>
              <a:rPr lang="fr-FR" sz="1600" i="1" dirty="0"/>
              <a:t> session </a:t>
            </a:r>
            <a:r>
              <a:rPr lang="fr-FR" sz="1600" dirty="0"/>
              <a:t>]</a:t>
            </a:r>
            <a:r>
              <a:rPr lang="fr-FR" sz="1600" b="1" dirty="0"/>
              <a:t>   </a:t>
            </a:r>
          </a:p>
        </p:txBody>
      </p:sp>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HEP Computing &amp; Statistics</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59099" y="7286627"/>
            <a:ext cx="692580" cy="320481"/>
          </a:xfrm>
          <a:prstGeom prst="rect">
            <a:avLst/>
          </a:prstGeom>
          <a:noFill/>
        </p:spPr>
        <p:txBody>
          <a:bodyPr wrap="none" lIns="104022" tIns="52011" rIns="104022" bIns="52011" rtlCol="0">
            <a:spAutoFit/>
          </a:bodyPr>
          <a:lstStyle/>
          <a:p>
            <a:r>
              <a:rPr lang="en-US" sz="1400" b="1" dirty="0">
                <a:solidFill>
                  <a:srgbClr val="0000FF"/>
                </a:solidFill>
              </a:rPr>
              <a:t>17/47 </a:t>
            </a:r>
          </a:p>
        </p:txBody>
      </p:sp>
      <p:sp>
        <p:nvSpPr>
          <p:cNvPr id="10" name="Chevron 19">
            <a:extLst>
              <a:ext uri="{FF2B5EF4-FFF2-40B4-BE49-F238E27FC236}">
                <a16:creationId xmlns:a16="http://schemas.microsoft.com/office/drawing/2014/main" id="{CB9D7CB9-C8B0-5947-ABE2-9AD5F04F0EAE}"/>
              </a:ext>
            </a:extLst>
          </p:cNvPr>
          <p:cNvSpPr/>
          <p:nvPr/>
        </p:nvSpPr>
        <p:spPr>
          <a:xfrm>
            <a:off x="1343581" y="3425553"/>
            <a:ext cx="109094" cy="132817"/>
          </a:xfrm>
          <a:prstGeom prst="chevron">
            <a:avLst/>
          </a:prstGeom>
          <a:solidFill>
            <a:srgbClr val="00E300"/>
          </a:solidFill>
          <a:ln w="28575" cap="flat" cmpd="sng" algn="ctr">
            <a:solidFill>
              <a:srgbClr val="00856C"/>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12" name="Chevron 19">
            <a:extLst>
              <a:ext uri="{FF2B5EF4-FFF2-40B4-BE49-F238E27FC236}">
                <a16:creationId xmlns:a16="http://schemas.microsoft.com/office/drawing/2014/main" id="{31BB0F97-A748-FD4E-A736-B7C6E956A8E0}"/>
              </a:ext>
            </a:extLst>
          </p:cNvPr>
          <p:cNvSpPr/>
          <p:nvPr/>
        </p:nvSpPr>
        <p:spPr>
          <a:xfrm>
            <a:off x="718367" y="2193144"/>
            <a:ext cx="132817" cy="132817"/>
          </a:xfrm>
          <a:prstGeom prst="chevron">
            <a:avLst/>
          </a:prstGeom>
          <a:solidFill>
            <a:srgbClr val="FFFF00"/>
          </a:solidFill>
          <a:ln w="28575" cap="flat" cmpd="sng" algn="ctr">
            <a:solidFill>
              <a:srgbClr val="0532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15" name="Rectangle 14">
            <a:extLst>
              <a:ext uri="{FF2B5EF4-FFF2-40B4-BE49-F238E27FC236}">
                <a16:creationId xmlns:a16="http://schemas.microsoft.com/office/drawing/2014/main" id="{69E474BB-A980-F542-9723-1FE82A7F87E5}"/>
              </a:ext>
            </a:extLst>
          </p:cNvPr>
          <p:cNvSpPr/>
          <p:nvPr/>
        </p:nvSpPr>
        <p:spPr>
          <a:xfrm>
            <a:off x="585887" y="798024"/>
            <a:ext cx="6273600" cy="437043"/>
          </a:xfrm>
          <a:prstGeom prst="rect">
            <a:avLst/>
          </a:prstGeom>
          <a:ln>
            <a:noFill/>
          </a:ln>
        </p:spPr>
        <p:txBody>
          <a:bodyPr wrap="square">
            <a:spAutoFit/>
          </a:bodyPr>
          <a:lstStyle/>
          <a:p>
            <a:pPr>
              <a:lnSpc>
                <a:spcPct val="120000"/>
              </a:lnSpc>
            </a:pPr>
            <a:r>
              <a:rPr lang="en-US" b="1" dirty="0" err="1">
                <a:solidFill>
                  <a:srgbClr val="FF0000"/>
                </a:solidFill>
              </a:rPr>
              <a:t>Sviluppo</a:t>
            </a:r>
            <a:r>
              <a:rPr lang="en-US" b="1" dirty="0">
                <a:solidFill>
                  <a:srgbClr val="FF0000"/>
                </a:solidFill>
              </a:rPr>
              <a:t> </a:t>
            </a:r>
            <a:r>
              <a:rPr lang="en-US" b="1" dirty="0" err="1">
                <a:solidFill>
                  <a:srgbClr val="FF0000"/>
                </a:solidFill>
              </a:rPr>
              <a:t>dell’uso</a:t>
            </a:r>
            <a:r>
              <a:rPr lang="en-US" b="1" dirty="0">
                <a:solidFill>
                  <a:srgbClr val="FF0000"/>
                </a:solidFill>
              </a:rPr>
              <a:t> di </a:t>
            </a:r>
            <a:r>
              <a:rPr lang="en-US" b="1" i="1" dirty="0" err="1">
                <a:solidFill>
                  <a:srgbClr val="FF0000"/>
                </a:solidFill>
              </a:rPr>
              <a:t>GooFit</a:t>
            </a:r>
            <a:r>
              <a:rPr lang="en-US" b="1" dirty="0">
                <a:solidFill>
                  <a:srgbClr val="FF0000"/>
                </a:solidFill>
              </a:rPr>
              <a:t> </a:t>
            </a:r>
            <a:r>
              <a:rPr lang="en-US" b="1" dirty="0"/>
              <a:t>(</a:t>
            </a:r>
            <a:r>
              <a:rPr lang="en-US" sz="1800" b="1" dirty="0" err="1"/>
              <a:t>interfaccia</a:t>
            </a:r>
            <a:r>
              <a:rPr lang="en-US" sz="1800" b="1" dirty="0"/>
              <a:t> di </a:t>
            </a:r>
            <a:r>
              <a:rPr lang="en-US" sz="1800" b="1" i="1" dirty="0" err="1"/>
              <a:t>RooFit</a:t>
            </a:r>
            <a:r>
              <a:rPr lang="en-US" sz="1800" b="1" dirty="0"/>
              <a:t> a CUDA</a:t>
            </a:r>
            <a:r>
              <a:rPr lang="en-US" b="1" dirty="0"/>
              <a:t>)</a:t>
            </a:r>
            <a:endParaRPr lang="fr-FR" b="1" dirty="0"/>
          </a:p>
        </p:txBody>
      </p:sp>
      <p:sp>
        <p:nvSpPr>
          <p:cNvPr id="16" name="Rectangle 15">
            <a:extLst>
              <a:ext uri="{FF2B5EF4-FFF2-40B4-BE49-F238E27FC236}">
                <a16:creationId xmlns:a16="http://schemas.microsoft.com/office/drawing/2014/main" id="{3784014A-8F7E-8B4F-93EC-75A8D170C462}"/>
              </a:ext>
            </a:extLst>
          </p:cNvPr>
          <p:cNvSpPr/>
          <p:nvPr/>
        </p:nvSpPr>
        <p:spPr>
          <a:xfrm>
            <a:off x="887776" y="5422819"/>
            <a:ext cx="3217135" cy="369332"/>
          </a:xfrm>
          <a:prstGeom prst="rect">
            <a:avLst/>
          </a:prstGeom>
          <a:ln>
            <a:noFill/>
          </a:ln>
        </p:spPr>
        <p:txBody>
          <a:bodyPr wrap="square">
            <a:spAutoFit/>
          </a:bodyPr>
          <a:lstStyle/>
          <a:p>
            <a:r>
              <a:rPr lang="en-US" sz="1800" b="1" dirty="0">
                <a:solidFill>
                  <a:srgbClr val="0000FF"/>
                </a:solidFill>
              </a:rPr>
              <a:t>Highly complex Fitting tasks :</a:t>
            </a:r>
            <a:endParaRPr lang="fr-FR" sz="1800" b="1" dirty="0">
              <a:solidFill>
                <a:srgbClr val="0000FF"/>
              </a:solidFill>
            </a:endParaRPr>
          </a:p>
        </p:txBody>
      </p:sp>
      <p:sp>
        <p:nvSpPr>
          <p:cNvPr id="18" name="Rectangle 17">
            <a:extLst>
              <a:ext uri="{FF2B5EF4-FFF2-40B4-BE49-F238E27FC236}">
                <a16:creationId xmlns:a16="http://schemas.microsoft.com/office/drawing/2014/main" id="{281E9B69-B713-AE44-8888-843997B56CEF}"/>
              </a:ext>
            </a:extLst>
          </p:cNvPr>
          <p:cNvSpPr/>
          <p:nvPr/>
        </p:nvSpPr>
        <p:spPr>
          <a:xfrm>
            <a:off x="7006588" y="660779"/>
            <a:ext cx="3634742" cy="369332"/>
          </a:xfrm>
          <a:prstGeom prst="rect">
            <a:avLst/>
          </a:prstGeom>
          <a:ln>
            <a:noFill/>
          </a:ln>
        </p:spPr>
        <p:txBody>
          <a:bodyPr wrap="square">
            <a:spAutoFit/>
          </a:bodyPr>
          <a:lstStyle/>
          <a:p>
            <a:pPr algn="ctr"/>
            <a:r>
              <a:rPr lang="en-US" sz="1800" b="1" dirty="0">
                <a:solidFill>
                  <a:srgbClr val="1551DA"/>
                </a:solidFill>
              </a:rPr>
              <a:t>(A. Di Florio, A. </a:t>
            </a:r>
            <a:r>
              <a:rPr lang="en-US" sz="1800" b="1" dirty="0" err="1">
                <a:solidFill>
                  <a:srgbClr val="1551DA"/>
                </a:solidFill>
              </a:rPr>
              <a:t>Pompili</a:t>
            </a:r>
            <a:r>
              <a:rPr lang="en-US" sz="1800" b="1" dirty="0">
                <a:solidFill>
                  <a:srgbClr val="1551DA"/>
                </a:solidFill>
              </a:rPr>
              <a:t>, L. </a:t>
            </a:r>
            <a:r>
              <a:rPr lang="en-US" sz="1800" b="1" dirty="0" err="1">
                <a:solidFill>
                  <a:srgbClr val="1551DA"/>
                </a:solidFill>
              </a:rPr>
              <a:t>Cristella</a:t>
            </a:r>
            <a:r>
              <a:rPr lang="en-US" sz="1800" b="1" dirty="0">
                <a:solidFill>
                  <a:srgbClr val="1551DA"/>
                </a:solidFill>
              </a:rPr>
              <a:t>)</a:t>
            </a:r>
            <a:endParaRPr lang="fr-FR" sz="1800" b="1" dirty="0">
              <a:solidFill>
                <a:srgbClr val="1551DA"/>
              </a:solidFill>
            </a:endParaRPr>
          </a:p>
        </p:txBody>
      </p:sp>
      <p:sp>
        <p:nvSpPr>
          <p:cNvPr id="19" name="Chevron 19">
            <a:extLst>
              <a:ext uri="{FF2B5EF4-FFF2-40B4-BE49-F238E27FC236}">
                <a16:creationId xmlns:a16="http://schemas.microsoft.com/office/drawing/2014/main" id="{EFDA5671-13E5-5944-B6CE-5049DC955A8D}"/>
              </a:ext>
            </a:extLst>
          </p:cNvPr>
          <p:cNvSpPr/>
          <p:nvPr/>
        </p:nvSpPr>
        <p:spPr>
          <a:xfrm>
            <a:off x="1343580" y="4157772"/>
            <a:ext cx="109094" cy="132817"/>
          </a:xfrm>
          <a:prstGeom prst="chevron">
            <a:avLst/>
          </a:prstGeom>
          <a:solidFill>
            <a:srgbClr val="00E300"/>
          </a:solidFill>
          <a:ln w="28575" cap="flat" cmpd="sng" algn="ctr">
            <a:solidFill>
              <a:srgbClr val="00856C"/>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20" name="Rectangle 19">
            <a:extLst>
              <a:ext uri="{FF2B5EF4-FFF2-40B4-BE49-F238E27FC236}">
                <a16:creationId xmlns:a16="http://schemas.microsoft.com/office/drawing/2014/main" id="{6E952D83-5D11-844E-A881-9C7FC7172FC8}"/>
              </a:ext>
            </a:extLst>
          </p:cNvPr>
          <p:cNvSpPr/>
          <p:nvPr/>
        </p:nvSpPr>
        <p:spPr>
          <a:xfrm>
            <a:off x="960306" y="2050270"/>
            <a:ext cx="9459338" cy="663580"/>
          </a:xfrm>
          <a:prstGeom prst="rect">
            <a:avLst/>
          </a:prstGeom>
          <a:ln>
            <a:noFill/>
          </a:ln>
        </p:spPr>
        <p:txBody>
          <a:bodyPr wrap="square">
            <a:spAutoFit/>
          </a:bodyPr>
          <a:lstStyle/>
          <a:p>
            <a:pPr>
              <a:lnSpc>
                <a:spcPct val="120000"/>
              </a:lnSpc>
            </a:pPr>
            <a:r>
              <a:rPr lang="en-US" sz="1600" dirty="0"/>
              <a:t>With respect to new physical signals (for instance in exotic QCD) </a:t>
            </a:r>
            <a:r>
              <a:rPr lang="en-US" sz="1600" b="1" dirty="0"/>
              <a:t>techniques of p-value (statistical significance) estimation on GPUs have been developed by means of the pseudo-experiments method </a:t>
            </a:r>
            <a:r>
              <a:rPr lang="fr-FR" sz="1600" b="1" dirty="0"/>
              <a:t>(</a:t>
            </a:r>
            <a:r>
              <a:rPr lang="fr-FR" sz="1600" dirty="0"/>
              <a:t>CMS AN-2015/334</a:t>
            </a:r>
            <a:r>
              <a:rPr lang="fr-FR" sz="1600" b="1" dirty="0"/>
              <a:t>).</a:t>
            </a:r>
          </a:p>
        </p:txBody>
      </p:sp>
      <p:sp>
        <p:nvSpPr>
          <p:cNvPr id="21" name="Rectangle 20">
            <a:extLst>
              <a:ext uri="{FF2B5EF4-FFF2-40B4-BE49-F238E27FC236}">
                <a16:creationId xmlns:a16="http://schemas.microsoft.com/office/drawing/2014/main" id="{6B515D2A-0C19-6941-8CC6-B530932679A9}"/>
              </a:ext>
            </a:extLst>
          </p:cNvPr>
          <p:cNvSpPr/>
          <p:nvPr/>
        </p:nvSpPr>
        <p:spPr>
          <a:xfrm>
            <a:off x="510218" y="1486190"/>
            <a:ext cx="8961159" cy="369332"/>
          </a:xfrm>
          <a:prstGeom prst="rect">
            <a:avLst/>
          </a:prstGeom>
          <a:ln>
            <a:noFill/>
          </a:ln>
        </p:spPr>
        <p:txBody>
          <a:bodyPr wrap="square">
            <a:spAutoFit/>
          </a:bodyPr>
          <a:lstStyle/>
          <a:p>
            <a:r>
              <a:rPr lang="en-US" sz="1800" b="1" dirty="0"/>
              <a:t>There are </a:t>
            </a:r>
            <a:r>
              <a:rPr lang="en-US" sz="1800" b="1" dirty="0">
                <a:solidFill>
                  <a:srgbClr val="0000FF"/>
                </a:solidFill>
              </a:rPr>
              <a:t>2 main separate lines of research </a:t>
            </a:r>
            <a:r>
              <a:rPr lang="fr-FR" sz="1800" b="1" dirty="0"/>
              <a:t>(</a:t>
            </a:r>
            <a:r>
              <a:rPr lang="fr-FR" sz="1600" b="1" dirty="0" err="1"/>
              <a:t>carried</a:t>
            </a:r>
            <a:r>
              <a:rPr lang="fr-FR" sz="1600" b="1" dirty="0"/>
              <a:t> out </a:t>
            </a:r>
            <a:r>
              <a:rPr lang="fr-FR" sz="1600" b="1" dirty="0" err="1"/>
              <a:t>with</a:t>
            </a:r>
            <a:r>
              <a:rPr lang="fr-FR" sz="1600" b="1" dirty="0"/>
              <a:t> the </a:t>
            </a:r>
            <a:r>
              <a:rPr lang="fr-FR" sz="1600" b="1" dirty="0" err="1"/>
              <a:t>GPUs</a:t>
            </a:r>
            <a:r>
              <a:rPr lang="fr-FR" sz="1600" b="1" dirty="0"/>
              <a:t> </a:t>
            </a:r>
            <a:r>
              <a:rPr lang="fr-FR" sz="1600" b="1" dirty="0" err="1"/>
              <a:t>hosted</a:t>
            </a:r>
            <a:r>
              <a:rPr lang="fr-FR" sz="1600" b="1" dirty="0"/>
              <a:t> by the </a:t>
            </a:r>
            <a:r>
              <a:rPr lang="fr-FR" sz="1600" b="1" dirty="0" err="1"/>
              <a:t>ReCas</a:t>
            </a:r>
            <a:r>
              <a:rPr lang="fr-FR" sz="1600" b="1" dirty="0"/>
              <a:t> HPC</a:t>
            </a:r>
            <a:r>
              <a:rPr lang="fr-FR" sz="1800" b="1" dirty="0"/>
              <a:t>) :</a:t>
            </a:r>
          </a:p>
        </p:txBody>
      </p:sp>
      <p:sp>
        <p:nvSpPr>
          <p:cNvPr id="22" name="Rectangle 21">
            <a:extLst>
              <a:ext uri="{FF2B5EF4-FFF2-40B4-BE49-F238E27FC236}">
                <a16:creationId xmlns:a16="http://schemas.microsoft.com/office/drawing/2014/main" id="{5903191B-4D0C-4141-AA74-9F29EF76A71A}"/>
              </a:ext>
            </a:extLst>
          </p:cNvPr>
          <p:cNvSpPr/>
          <p:nvPr/>
        </p:nvSpPr>
        <p:spPr>
          <a:xfrm>
            <a:off x="1446662" y="5979749"/>
            <a:ext cx="6624893" cy="338554"/>
          </a:xfrm>
          <a:prstGeom prst="rect">
            <a:avLst/>
          </a:prstGeom>
          <a:ln>
            <a:noFill/>
          </a:ln>
        </p:spPr>
        <p:txBody>
          <a:bodyPr wrap="square">
            <a:spAutoFit/>
          </a:bodyPr>
          <a:lstStyle/>
          <a:p>
            <a:r>
              <a:rPr lang="en-US" sz="1600" b="1" dirty="0">
                <a:solidFill>
                  <a:srgbClr val="0000FF"/>
                </a:solidFill>
              </a:rPr>
              <a:t>Amplitude analyses </a:t>
            </a:r>
            <a:r>
              <a:rPr lang="en-US" sz="1600" b="1" dirty="0"/>
              <a:t>(</a:t>
            </a:r>
            <a:r>
              <a:rPr lang="en-US" sz="1400" b="1" dirty="0"/>
              <a:t>related to BPH-14-003 and similar analyses within CMS-BPAG</a:t>
            </a:r>
            <a:r>
              <a:rPr lang="en-US" sz="1600" b="1" dirty="0"/>
              <a:t>)</a:t>
            </a:r>
            <a:endParaRPr lang="fr-FR" sz="1600" b="1" dirty="0"/>
          </a:p>
        </p:txBody>
      </p:sp>
      <p:sp>
        <p:nvSpPr>
          <p:cNvPr id="23" name="Rectangle 22">
            <a:extLst>
              <a:ext uri="{FF2B5EF4-FFF2-40B4-BE49-F238E27FC236}">
                <a16:creationId xmlns:a16="http://schemas.microsoft.com/office/drawing/2014/main" id="{6DE700C6-D4F0-CE4B-A39C-66EA91B091AA}"/>
              </a:ext>
            </a:extLst>
          </p:cNvPr>
          <p:cNvSpPr/>
          <p:nvPr/>
        </p:nvSpPr>
        <p:spPr>
          <a:xfrm>
            <a:off x="1446661" y="6473356"/>
            <a:ext cx="8713337" cy="338554"/>
          </a:xfrm>
          <a:prstGeom prst="rect">
            <a:avLst/>
          </a:prstGeom>
          <a:ln>
            <a:noFill/>
          </a:ln>
        </p:spPr>
        <p:txBody>
          <a:bodyPr wrap="square">
            <a:spAutoFit/>
          </a:bodyPr>
          <a:lstStyle/>
          <a:p>
            <a:r>
              <a:rPr lang="en-US" sz="1600" b="1" dirty="0"/>
              <a:t>Development started also for other BPAG analyses, for instance</a:t>
            </a:r>
            <a:r>
              <a:rPr lang="en-US" sz="1600" b="1" dirty="0">
                <a:solidFill>
                  <a:srgbClr val="0000FF"/>
                </a:solidFill>
              </a:rPr>
              <a:t> flavor anomalies</a:t>
            </a:r>
            <a:r>
              <a:rPr lang="en-US" sz="1600" b="1" dirty="0"/>
              <a:t> (                               )</a:t>
            </a:r>
            <a:endParaRPr lang="fr-FR" sz="1600" b="1" dirty="0"/>
          </a:p>
        </p:txBody>
      </p:sp>
      <p:graphicFrame>
        <p:nvGraphicFramePr>
          <p:cNvPr id="24" name="Object 23">
            <a:extLst>
              <a:ext uri="{FF2B5EF4-FFF2-40B4-BE49-F238E27FC236}">
                <a16:creationId xmlns:a16="http://schemas.microsoft.com/office/drawing/2014/main" id="{CE209B69-013D-1344-A836-2F5FCBC3A229}"/>
              </a:ext>
            </a:extLst>
          </p:cNvPr>
          <p:cNvGraphicFramePr>
            <a:graphicFrameLocks noChangeAspect="1"/>
          </p:cNvGraphicFramePr>
          <p:nvPr>
            <p:extLst>
              <p:ext uri="{D42A27DB-BD31-4B8C-83A1-F6EECF244321}">
                <p14:modId xmlns:p14="http://schemas.microsoft.com/office/powerpoint/2010/main" val="3918259387"/>
              </p:ext>
            </p:extLst>
          </p:nvPr>
        </p:nvGraphicFramePr>
        <p:xfrm>
          <a:off x="8454997" y="6479140"/>
          <a:ext cx="1368622" cy="332770"/>
        </p:xfrm>
        <a:graphic>
          <a:graphicData uri="http://schemas.openxmlformats.org/presentationml/2006/ole">
            <mc:AlternateContent xmlns:mc="http://schemas.openxmlformats.org/markup-compatibility/2006">
              <mc:Choice xmlns:v="urn:schemas-microsoft-com:vml" Requires="v">
                <p:oleObj spid="_x0000_s1112" name="Equation" r:id="rId3" imgW="927100" imgH="228600" progId="Equation.3">
                  <p:embed/>
                </p:oleObj>
              </mc:Choice>
              <mc:Fallback>
                <p:oleObj name="Equation" r:id="rId3" imgW="927100" imgH="228600" progId="Equation.3">
                  <p:embed/>
                  <p:pic>
                    <p:nvPicPr>
                      <p:cNvPr id="36"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997" y="6479140"/>
                        <a:ext cx="1368622" cy="332770"/>
                      </a:xfrm>
                      <a:prstGeom prst="rect">
                        <a:avLst/>
                      </a:prstGeom>
                      <a:noFill/>
                    </p:spPr>
                  </p:pic>
                </p:oleObj>
              </mc:Fallback>
            </mc:AlternateContent>
          </a:graphicData>
        </a:graphic>
      </p:graphicFrame>
      <p:sp>
        <p:nvSpPr>
          <p:cNvPr id="25" name="Chevron 24">
            <a:extLst>
              <a:ext uri="{FF2B5EF4-FFF2-40B4-BE49-F238E27FC236}">
                <a16:creationId xmlns:a16="http://schemas.microsoft.com/office/drawing/2014/main" id="{CC091716-7448-744B-9924-661D70065818}"/>
              </a:ext>
            </a:extLst>
          </p:cNvPr>
          <p:cNvSpPr/>
          <p:nvPr/>
        </p:nvSpPr>
        <p:spPr>
          <a:xfrm>
            <a:off x="316546" y="939093"/>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9" name="Chevron 19">
            <a:extLst>
              <a:ext uri="{FF2B5EF4-FFF2-40B4-BE49-F238E27FC236}">
                <a16:creationId xmlns:a16="http://schemas.microsoft.com/office/drawing/2014/main" id="{6DE6D045-4474-0D42-8BF1-20989E23B688}"/>
              </a:ext>
            </a:extLst>
          </p:cNvPr>
          <p:cNvSpPr/>
          <p:nvPr/>
        </p:nvSpPr>
        <p:spPr>
          <a:xfrm>
            <a:off x="1349223" y="4535952"/>
            <a:ext cx="109094" cy="132817"/>
          </a:xfrm>
          <a:prstGeom prst="chevron">
            <a:avLst/>
          </a:prstGeom>
          <a:solidFill>
            <a:srgbClr val="00E300"/>
          </a:solidFill>
          <a:ln w="28575" cap="flat" cmpd="sng" algn="ctr">
            <a:solidFill>
              <a:srgbClr val="00856C"/>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30" name="Chevron 19">
            <a:extLst>
              <a:ext uri="{FF2B5EF4-FFF2-40B4-BE49-F238E27FC236}">
                <a16:creationId xmlns:a16="http://schemas.microsoft.com/office/drawing/2014/main" id="{8723881C-CDDF-9541-A0ED-685D8EB289CA}"/>
              </a:ext>
            </a:extLst>
          </p:cNvPr>
          <p:cNvSpPr/>
          <p:nvPr/>
        </p:nvSpPr>
        <p:spPr>
          <a:xfrm>
            <a:off x="730228" y="5533781"/>
            <a:ext cx="109094" cy="132817"/>
          </a:xfrm>
          <a:prstGeom prst="chevron">
            <a:avLst/>
          </a:prstGeom>
          <a:solidFill>
            <a:srgbClr val="FFFF00"/>
          </a:solidFill>
          <a:ln w="28575" cap="flat" cmpd="sng" algn="ctr">
            <a:solidFill>
              <a:srgbClr val="0532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31" name="Chevron 19">
            <a:extLst>
              <a:ext uri="{FF2B5EF4-FFF2-40B4-BE49-F238E27FC236}">
                <a16:creationId xmlns:a16="http://schemas.microsoft.com/office/drawing/2014/main" id="{9A981663-5E3F-1F48-81C8-5E5D4A005602}"/>
              </a:ext>
            </a:extLst>
          </p:cNvPr>
          <p:cNvSpPr/>
          <p:nvPr/>
        </p:nvSpPr>
        <p:spPr>
          <a:xfrm>
            <a:off x="1309710" y="6562309"/>
            <a:ext cx="109094" cy="132817"/>
          </a:xfrm>
          <a:prstGeom prst="chevron">
            <a:avLst/>
          </a:prstGeom>
          <a:solidFill>
            <a:srgbClr val="00E300"/>
          </a:solidFill>
          <a:ln w="28575" cap="flat" cmpd="sng" algn="ctr">
            <a:solidFill>
              <a:srgbClr val="00856C"/>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32" name="Chevron 19">
            <a:extLst>
              <a:ext uri="{FF2B5EF4-FFF2-40B4-BE49-F238E27FC236}">
                <a16:creationId xmlns:a16="http://schemas.microsoft.com/office/drawing/2014/main" id="{A4FDA8A6-9821-2946-A02B-1380A7B8A514}"/>
              </a:ext>
            </a:extLst>
          </p:cNvPr>
          <p:cNvSpPr/>
          <p:nvPr/>
        </p:nvSpPr>
        <p:spPr>
          <a:xfrm>
            <a:off x="1292775" y="6059951"/>
            <a:ext cx="109094" cy="132817"/>
          </a:xfrm>
          <a:prstGeom prst="chevron">
            <a:avLst/>
          </a:prstGeom>
          <a:solidFill>
            <a:srgbClr val="00E300"/>
          </a:solidFill>
          <a:ln w="28575" cap="flat" cmpd="sng" algn="ctr">
            <a:solidFill>
              <a:srgbClr val="00856C"/>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Text" lastClr="000000"/>
              </a:solidFill>
            </a:endParaRPr>
          </a:p>
        </p:txBody>
      </p:sp>
      <p:sp>
        <p:nvSpPr>
          <p:cNvPr id="33" name="Rectangle 32">
            <a:extLst>
              <a:ext uri="{FF2B5EF4-FFF2-40B4-BE49-F238E27FC236}">
                <a16:creationId xmlns:a16="http://schemas.microsoft.com/office/drawing/2014/main" id="{CD14BEFD-90B2-B74D-AC26-7F49208BDEAD}"/>
              </a:ext>
            </a:extLst>
          </p:cNvPr>
          <p:cNvSpPr/>
          <p:nvPr/>
        </p:nvSpPr>
        <p:spPr>
          <a:xfrm>
            <a:off x="7026907" y="6794847"/>
            <a:ext cx="2183421" cy="338554"/>
          </a:xfrm>
          <a:prstGeom prst="rect">
            <a:avLst/>
          </a:prstGeom>
          <a:ln>
            <a:noFill/>
          </a:ln>
        </p:spPr>
        <p:txBody>
          <a:bodyPr wrap="square">
            <a:spAutoFit/>
          </a:bodyPr>
          <a:lstStyle/>
          <a:p>
            <a:r>
              <a:rPr lang="en-US" sz="1600" b="1" dirty="0"/>
              <a:t>[ CMS-PD &amp; CMS-</a:t>
            </a:r>
            <a:r>
              <a:rPr lang="en-US" sz="1600" b="1" dirty="0" err="1"/>
              <a:t>MiB</a:t>
            </a:r>
            <a:r>
              <a:rPr lang="en-US" sz="1600" b="1" dirty="0"/>
              <a:t> ]</a:t>
            </a:r>
            <a:endParaRPr lang="fr-FR" sz="1600" b="1" dirty="0"/>
          </a:p>
        </p:txBody>
      </p:sp>
      <p:sp>
        <p:nvSpPr>
          <p:cNvPr id="26" name="TextBox 25">
            <a:extLst>
              <a:ext uri="{FF2B5EF4-FFF2-40B4-BE49-F238E27FC236}">
                <a16:creationId xmlns:a16="http://schemas.microsoft.com/office/drawing/2014/main" id="{24C6EBAD-64D9-CE4B-B4C4-6A6A54085044}"/>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972159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299308"/>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21" y="3242172"/>
            <a:ext cx="10661650" cy="535925"/>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Phase-2 Upgrade &amp; related activities</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6" name="TextBox 5">
            <a:extLst>
              <a:ext uri="{FF2B5EF4-FFF2-40B4-BE49-F238E27FC236}">
                <a16:creationId xmlns:a16="http://schemas.microsoft.com/office/drawing/2014/main" id="{E5F7AC90-28EE-074C-887F-B273DA232689}"/>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10" name="Rectangle 9">
            <a:extLst>
              <a:ext uri="{FF2B5EF4-FFF2-40B4-BE49-F238E27FC236}">
                <a16:creationId xmlns:a16="http://schemas.microsoft.com/office/drawing/2014/main" id="{5236C98D-AE8D-DB4A-B3F9-3084AB98AE43}"/>
              </a:ext>
            </a:extLst>
          </p:cNvPr>
          <p:cNvSpPr/>
          <p:nvPr/>
        </p:nvSpPr>
        <p:spPr>
          <a:xfrm>
            <a:off x="1171159" y="5268426"/>
            <a:ext cx="8841628" cy="1748637"/>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hevron 11">
            <a:extLst>
              <a:ext uri="{FF2B5EF4-FFF2-40B4-BE49-F238E27FC236}">
                <a16:creationId xmlns:a16="http://schemas.microsoft.com/office/drawing/2014/main" id="{D5CA5415-53CB-F04C-B236-980F2112E560}"/>
              </a:ext>
            </a:extLst>
          </p:cNvPr>
          <p:cNvSpPr/>
          <p:nvPr/>
        </p:nvSpPr>
        <p:spPr>
          <a:xfrm>
            <a:off x="845504" y="4929676"/>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942F0955-C6BA-B94A-98C7-F941B7E4F975}"/>
              </a:ext>
            </a:extLst>
          </p:cNvPr>
          <p:cNvSpPr txBox="1"/>
          <p:nvPr/>
        </p:nvSpPr>
        <p:spPr>
          <a:xfrm>
            <a:off x="1043593" y="4797202"/>
            <a:ext cx="2140435" cy="382037"/>
          </a:xfrm>
          <a:prstGeom prst="rect">
            <a:avLst/>
          </a:prstGeom>
          <a:noFill/>
        </p:spPr>
        <p:txBody>
          <a:bodyPr wrap="square" lIns="104022" tIns="52011" rIns="104022" bIns="52011" rtlCol="0">
            <a:spAutoFit/>
          </a:bodyPr>
          <a:lstStyle/>
          <a:p>
            <a:r>
              <a:rPr lang="en-US" sz="1800" b="1" dirty="0">
                <a:solidFill>
                  <a:srgbClr val="520AF8"/>
                </a:solidFill>
                <a:cs typeface="Verdana"/>
              </a:rPr>
              <a:t>Scientific program : </a:t>
            </a:r>
          </a:p>
        </p:txBody>
      </p:sp>
      <p:sp>
        <p:nvSpPr>
          <p:cNvPr id="14" name="TextBox 13">
            <a:extLst>
              <a:ext uri="{FF2B5EF4-FFF2-40B4-BE49-F238E27FC236}">
                <a16:creationId xmlns:a16="http://schemas.microsoft.com/office/drawing/2014/main" id="{CD808142-DCF7-084E-97D3-21D455183B01}"/>
              </a:ext>
            </a:extLst>
          </p:cNvPr>
          <p:cNvSpPr txBox="1"/>
          <p:nvPr/>
        </p:nvSpPr>
        <p:spPr>
          <a:xfrm>
            <a:off x="1171160" y="5268426"/>
            <a:ext cx="9119342" cy="382037"/>
          </a:xfrm>
          <a:prstGeom prst="rect">
            <a:avLst/>
          </a:prstGeom>
          <a:noFill/>
        </p:spPr>
        <p:txBody>
          <a:bodyPr wrap="square" lIns="104022" tIns="52011" rIns="104022" bIns="52011" rtlCol="0">
            <a:spAutoFit/>
          </a:bodyPr>
          <a:lstStyle/>
          <a:p>
            <a:r>
              <a:rPr lang="en-US" sz="1800" b="1" dirty="0">
                <a:cs typeface="Verdana"/>
              </a:rPr>
              <a:t>- precision measurements of Higgs boson properties (</a:t>
            </a:r>
            <a:r>
              <a:rPr lang="en-US" sz="1800" dirty="0">
                <a:cs typeface="Verdana"/>
              </a:rPr>
              <a:t>couplings to fermions &amp; vector bosons</a:t>
            </a:r>
            <a:r>
              <a:rPr lang="en-US" sz="1800" b="1" dirty="0">
                <a:cs typeface="Verdana"/>
              </a:rPr>
              <a:t>) </a:t>
            </a:r>
          </a:p>
        </p:txBody>
      </p:sp>
      <p:sp>
        <p:nvSpPr>
          <p:cNvPr id="15" name="TextBox 14">
            <a:extLst>
              <a:ext uri="{FF2B5EF4-FFF2-40B4-BE49-F238E27FC236}">
                <a16:creationId xmlns:a16="http://schemas.microsoft.com/office/drawing/2014/main" id="{EE69ACB6-5248-4644-91C7-B46A635696C0}"/>
              </a:ext>
            </a:extLst>
          </p:cNvPr>
          <p:cNvSpPr txBox="1"/>
          <p:nvPr/>
        </p:nvSpPr>
        <p:spPr>
          <a:xfrm>
            <a:off x="1171160" y="5737232"/>
            <a:ext cx="3618644" cy="382037"/>
          </a:xfrm>
          <a:prstGeom prst="rect">
            <a:avLst/>
          </a:prstGeom>
          <a:noFill/>
        </p:spPr>
        <p:txBody>
          <a:bodyPr wrap="square" lIns="104022" tIns="52011" rIns="104022" bIns="52011" rtlCol="0">
            <a:spAutoFit/>
          </a:bodyPr>
          <a:lstStyle/>
          <a:p>
            <a:r>
              <a:rPr lang="en-US" sz="1800" b="1" dirty="0">
                <a:cs typeface="Verdana"/>
              </a:rPr>
              <a:t>- studies of vector boson scattering</a:t>
            </a:r>
          </a:p>
        </p:txBody>
      </p:sp>
      <p:sp>
        <p:nvSpPr>
          <p:cNvPr id="16" name="TextBox 15">
            <a:extLst>
              <a:ext uri="{FF2B5EF4-FFF2-40B4-BE49-F238E27FC236}">
                <a16:creationId xmlns:a16="http://schemas.microsoft.com/office/drawing/2014/main" id="{7654180B-C7C3-954B-83A2-F845CA5CA1F1}"/>
              </a:ext>
            </a:extLst>
          </p:cNvPr>
          <p:cNvSpPr txBox="1"/>
          <p:nvPr/>
        </p:nvSpPr>
        <p:spPr>
          <a:xfrm>
            <a:off x="1171159" y="6188384"/>
            <a:ext cx="6788539" cy="382037"/>
          </a:xfrm>
          <a:prstGeom prst="rect">
            <a:avLst/>
          </a:prstGeom>
          <a:noFill/>
        </p:spPr>
        <p:txBody>
          <a:bodyPr wrap="square" lIns="104022" tIns="52011" rIns="104022" bIns="52011" rtlCol="0">
            <a:spAutoFit/>
          </a:bodyPr>
          <a:lstStyle/>
          <a:p>
            <a:r>
              <a:rPr lang="en-US" sz="1800" b="1" dirty="0">
                <a:cs typeface="Verdana"/>
              </a:rPr>
              <a:t>- searches of new heavy or exotic particles (</a:t>
            </a:r>
            <a:r>
              <a:rPr lang="en-US" sz="1800" b="1" dirty="0">
                <a:solidFill>
                  <a:srgbClr val="3348D5"/>
                </a:solidFill>
                <a:cs typeface="Verdana"/>
              </a:rPr>
              <a:t>BSM phenomena</a:t>
            </a:r>
            <a:r>
              <a:rPr lang="en-US" sz="1800" b="1" dirty="0">
                <a:cs typeface="Verdana"/>
              </a:rPr>
              <a:t>)</a:t>
            </a:r>
          </a:p>
        </p:txBody>
      </p:sp>
      <p:sp>
        <p:nvSpPr>
          <p:cNvPr id="17" name="TextBox 16">
            <a:extLst>
              <a:ext uri="{FF2B5EF4-FFF2-40B4-BE49-F238E27FC236}">
                <a16:creationId xmlns:a16="http://schemas.microsoft.com/office/drawing/2014/main" id="{19A9C419-37E6-CF44-9BDC-B6DAA53A1643}"/>
              </a:ext>
            </a:extLst>
          </p:cNvPr>
          <p:cNvSpPr txBox="1"/>
          <p:nvPr/>
        </p:nvSpPr>
        <p:spPr>
          <a:xfrm>
            <a:off x="1171160" y="6635026"/>
            <a:ext cx="9216556" cy="382037"/>
          </a:xfrm>
          <a:prstGeom prst="rect">
            <a:avLst/>
          </a:prstGeom>
          <a:noFill/>
        </p:spPr>
        <p:txBody>
          <a:bodyPr wrap="square" lIns="104022" tIns="52011" rIns="104022" bIns="52011" rtlCol="0">
            <a:spAutoFit/>
          </a:bodyPr>
          <a:lstStyle/>
          <a:p>
            <a:r>
              <a:rPr lang="en-US" sz="1800" b="1" dirty="0">
                <a:cs typeface="Verdana"/>
              </a:rPr>
              <a:t>- measurements of rare decays &amp; rare production modes of standard particles (</a:t>
            </a:r>
            <a:r>
              <a:rPr lang="en-US" sz="1800" b="1" dirty="0">
                <a:solidFill>
                  <a:srgbClr val="3348D5"/>
                </a:solidFill>
                <a:cs typeface="Verdana"/>
              </a:rPr>
              <a:t>precise SM</a:t>
            </a:r>
            <a:r>
              <a:rPr lang="en-US" sz="1800" b="1" dirty="0">
                <a:cs typeface="Verdana"/>
              </a:rPr>
              <a:t>)</a:t>
            </a:r>
          </a:p>
        </p:txBody>
      </p:sp>
      <p:sp>
        <p:nvSpPr>
          <p:cNvPr id="18" name="Chevron 17">
            <a:extLst>
              <a:ext uri="{FF2B5EF4-FFF2-40B4-BE49-F238E27FC236}">
                <a16:creationId xmlns:a16="http://schemas.microsoft.com/office/drawing/2014/main" id="{8C3D2CBE-6DEA-D849-BAFB-7948D51752E0}"/>
              </a:ext>
            </a:extLst>
          </p:cNvPr>
          <p:cNvSpPr/>
          <p:nvPr/>
        </p:nvSpPr>
        <p:spPr>
          <a:xfrm>
            <a:off x="644997" y="1160656"/>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87713FDE-4697-F841-9ED8-751C7E6C5D02}"/>
              </a:ext>
            </a:extLst>
          </p:cNvPr>
          <p:cNvSpPr txBox="1"/>
          <p:nvPr/>
        </p:nvSpPr>
        <p:spPr>
          <a:xfrm>
            <a:off x="857923" y="1076560"/>
            <a:ext cx="6563157" cy="597480"/>
          </a:xfrm>
          <a:prstGeom prst="rect">
            <a:avLst/>
          </a:prstGeom>
          <a:noFill/>
        </p:spPr>
        <p:txBody>
          <a:bodyPr wrap="square" lIns="104022" tIns="52011" rIns="104022" bIns="52011" rtlCol="0">
            <a:spAutoFit/>
          </a:bodyPr>
          <a:lstStyle/>
          <a:p>
            <a:r>
              <a:rPr lang="en-US" sz="1600" b="1" dirty="0">
                <a:cs typeface="Verdana"/>
              </a:rPr>
              <a:t>See the dedicated presentation given on the last 25</a:t>
            </a:r>
            <a:r>
              <a:rPr lang="en-US" sz="1600" b="1" baseline="30000" dirty="0">
                <a:cs typeface="Verdana"/>
              </a:rPr>
              <a:t>th</a:t>
            </a:r>
            <a:r>
              <a:rPr lang="en-US" sz="1600" b="1" dirty="0">
                <a:cs typeface="Verdana"/>
              </a:rPr>
              <a:t> of </a:t>
            </a:r>
            <a:r>
              <a:rPr lang="en-US" sz="1600" b="1" dirty="0" err="1">
                <a:cs typeface="Verdana"/>
              </a:rPr>
              <a:t>june</a:t>
            </a:r>
            <a:r>
              <a:rPr lang="en-US" sz="1600" b="1" dirty="0">
                <a:cs typeface="Verdana"/>
              </a:rPr>
              <a:t> in INFN-Bari:</a:t>
            </a:r>
          </a:p>
          <a:p>
            <a:r>
              <a:rPr lang="en-US" sz="1600" b="1" dirty="0">
                <a:cs typeface="Verdana"/>
              </a:rPr>
              <a:t>[</a:t>
            </a:r>
            <a:r>
              <a:rPr lang="en-US" sz="1600" dirty="0">
                <a:cs typeface="Verdana"/>
              </a:rPr>
              <a:t>you can find there details related to the CMS document for the INFN-CTS</a:t>
            </a:r>
            <a:r>
              <a:rPr lang="en-US" sz="1600" b="1" dirty="0">
                <a:cs typeface="Verdana"/>
              </a:rPr>
              <a:t>]  </a:t>
            </a:r>
          </a:p>
        </p:txBody>
      </p:sp>
      <p:sp>
        <p:nvSpPr>
          <p:cNvPr id="20" name="TextBox 19">
            <a:extLst>
              <a:ext uri="{FF2B5EF4-FFF2-40B4-BE49-F238E27FC236}">
                <a16:creationId xmlns:a16="http://schemas.microsoft.com/office/drawing/2014/main" id="{3928D8F5-2541-2748-86E8-CF7EE10F1272}"/>
              </a:ext>
            </a:extLst>
          </p:cNvPr>
          <p:cNvSpPr txBox="1"/>
          <p:nvPr/>
        </p:nvSpPr>
        <p:spPr>
          <a:xfrm>
            <a:off x="7157849" y="1083559"/>
            <a:ext cx="3468444" cy="351259"/>
          </a:xfrm>
          <a:prstGeom prst="rect">
            <a:avLst/>
          </a:prstGeom>
          <a:noFill/>
        </p:spPr>
        <p:txBody>
          <a:bodyPr wrap="square" lIns="104022" tIns="52011" rIns="104022" bIns="52011" rtlCol="0">
            <a:spAutoFit/>
          </a:bodyPr>
          <a:lstStyle/>
          <a:p>
            <a:r>
              <a:rPr lang="en-US" sz="1600" b="1" dirty="0">
                <a:solidFill>
                  <a:srgbClr val="C00000"/>
                </a:solidFill>
                <a:cs typeface="Verdana"/>
              </a:rPr>
              <a:t>https://</a:t>
            </a:r>
            <a:r>
              <a:rPr lang="en-US" sz="1600" b="1" dirty="0" err="1">
                <a:solidFill>
                  <a:srgbClr val="C00000"/>
                </a:solidFill>
                <a:cs typeface="Verdana"/>
              </a:rPr>
              <a:t>indico.cern.ch</a:t>
            </a:r>
            <a:r>
              <a:rPr lang="en-US" sz="1600" b="1" dirty="0">
                <a:solidFill>
                  <a:srgbClr val="C00000"/>
                </a:solidFill>
                <a:cs typeface="Verdana"/>
              </a:rPr>
              <a:t>/event/739423/</a:t>
            </a:r>
          </a:p>
        </p:txBody>
      </p:sp>
    </p:spTree>
    <p:extLst>
      <p:ext uri="{BB962C8B-B14F-4D97-AF65-F5344CB8AC3E}">
        <p14:creationId xmlns:p14="http://schemas.microsoft.com/office/powerpoint/2010/main" val="1322482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61651"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High-luminosity LHC</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18/47 </a:t>
            </a:r>
          </a:p>
        </p:txBody>
      </p:sp>
      <p:sp>
        <p:nvSpPr>
          <p:cNvPr id="19" name="TextBox 18"/>
          <p:cNvSpPr txBox="1"/>
          <p:nvPr/>
        </p:nvSpPr>
        <p:spPr>
          <a:xfrm>
            <a:off x="822912" y="1303694"/>
            <a:ext cx="8675049" cy="382037"/>
          </a:xfrm>
          <a:prstGeom prst="rect">
            <a:avLst/>
          </a:prstGeom>
          <a:noFill/>
        </p:spPr>
        <p:txBody>
          <a:bodyPr wrap="square" lIns="104022" tIns="52011" rIns="104022" bIns="52011" rtlCol="0">
            <a:spAutoFit/>
          </a:bodyPr>
          <a:lstStyle/>
          <a:p>
            <a:r>
              <a:rPr lang="en-US" sz="1800" b="1" dirty="0">
                <a:cs typeface="Verdana"/>
              </a:rPr>
              <a:t>During the 3</a:t>
            </a:r>
            <a:r>
              <a:rPr lang="en-US" sz="1800" b="1" baseline="30000" dirty="0">
                <a:cs typeface="Verdana"/>
              </a:rPr>
              <a:t>rd</a:t>
            </a:r>
            <a:r>
              <a:rPr lang="en-US" sz="1800" b="1" dirty="0">
                <a:cs typeface="Verdana"/>
              </a:rPr>
              <a:t> Long Shutdown (LS3) [2024-26] the accelerator will be upgraded to enable:</a:t>
            </a:r>
          </a:p>
        </p:txBody>
      </p:sp>
      <p:sp>
        <p:nvSpPr>
          <p:cNvPr id="21" name="Chevron 20"/>
          <p:cNvSpPr/>
          <p:nvPr/>
        </p:nvSpPr>
        <p:spPr>
          <a:xfrm>
            <a:off x="616010" y="1442026"/>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7" name="TextBox 26"/>
          <p:cNvSpPr txBox="1"/>
          <p:nvPr/>
        </p:nvSpPr>
        <p:spPr>
          <a:xfrm>
            <a:off x="488668" y="794909"/>
            <a:ext cx="9831795" cy="382037"/>
          </a:xfrm>
          <a:prstGeom prst="rect">
            <a:avLst/>
          </a:prstGeom>
          <a:noFill/>
        </p:spPr>
        <p:txBody>
          <a:bodyPr wrap="square" lIns="104022" tIns="52011" rIns="104022" bIns="52011" rtlCol="0">
            <a:spAutoFit/>
          </a:bodyPr>
          <a:lstStyle/>
          <a:p>
            <a:r>
              <a:rPr lang="en-US" sz="1800" b="1" dirty="0">
                <a:solidFill>
                  <a:srgbClr val="0000FF"/>
                </a:solidFill>
                <a:cs typeface="Verdana"/>
              </a:rPr>
              <a:t>The CERN Council approved (06/2016) the </a:t>
            </a:r>
            <a:r>
              <a:rPr lang="en-US" sz="1800" b="1" dirty="0">
                <a:solidFill>
                  <a:srgbClr val="FF0000"/>
                </a:solidFill>
                <a:cs typeface="Verdana"/>
              </a:rPr>
              <a:t>High Luminosity upgrade </a:t>
            </a:r>
            <a:r>
              <a:rPr lang="en-US" sz="1800" b="1" dirty="0">
                <a:solidFill>
                  <a:srgbClr val="0000FF"/>
                </a:solidFill>
                <a:cs typeface="Verdana"/>
              </a:rPr>
              <a:t>of the LHC (HL-LHC) </a:t>
            </a:r>
            <a:r>
              <a:rPr lang="en-US" sz="1800" b="1" dirty="0">
                <a:cs typeface="Verdana"/>
              </a:rPr>
              <a:t>[</a:t>
            </a:r>
            <a:r>
              <a:rPr lang="en-US" sz="1600" dirty="0">
                <a:cs typeface="Verdana"/>
              </a:rPr>
              <a:t>by year 2026</a:t>
            </a:r>
            <a:r>
              <a:rPr lang="en-US" sz="1800" b="1" dirty="0">
                <a:cs typeface="Verdana"/>
              </a:rPr>
              <a:t>]</a:t>
            </a:r>
          </a:p>
        </p:txBody>
      </p:sp>
      <p:sp>
        <p:nvSpPr>
          <p:cNvPr id="29" name="Chevron 28"/>
          <p:cNvSpPr/>
          <p:nvPr/>
        </p:nvSpPr>
        <p:spPr>
          <a:xfrm>
            <a:off x="624823" y="267311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61" name="Chevron 60"/>
          <p:cNvSpPr/>
          <p:nvPr/>
        </p:nvSpPr>
        <p:spPr>
          <a:xfrm>
            <a:off x="294995" y="914251"/>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CA947DAF-022D-BE43-8B2C-4E6844219F1C}"/>
              </a:ext>
            </a:extLst>
          </p:cNvPr>
          <p:cNvPicPr>
            <a:picLocks noChangeAspect="1"/>
          </p:cNvPicPr>
          <p:nvPr/>
        </p:nvPicPr>
        <p:blipFill>
          <a:blip r:embed="rId2"/>
          <a:stretch>
            <a:fillRect/>
          </a:stretch>
        </p:blipFill>
        <p:spPr>
          <a:xfrm>
            <a:off x="765496" y="4533621"/>
            <a:ext cx="8746223" cy="2435096"/>
          </a:xfrm>
          <a:prstGeom prst="rect">
            <a:avLst/>
          </a:prstGeom>
          <a:ln>
            <a:solidFill>
              <a:schemeClr val="accent6">
                <a:lumMod val="50000"/>
              </a:schemeClr>
            </a:solidFill>
          </a:ln>
        </p:spPr>
      </p:pic>
      <p:sp>
        <p:nvSpPr>
          <p:cNvPr id="30" name="TextBox 29">
            <a:extLst>
              <a:ext uri="{FF2B5EF4-FFF2-40B4-BE49-F238E27FC236}">
                <a16:creationId xmlns:a16="http://schemas.microsoft.com/office/drawing/2014/main" id="{14DA6B39-C4A8-C545-A773-1ED48BDDAA6D}"/>
              </a:ext>
            </a:extLst>
          </p:cNvPr>
          <p:cNvSpPr txBox="1"/>
          <p:nvPr/>
        </p:nvSpPr>
        <p:spPr>
          <a:xfrm>
            <a:off x="1185649" y="1832083"/>
            <a:ext cx="8118143" cy="351259"/>
          </a:xfrm>
          <a:prstGeom prst="rect">
            <a:avLst/>
          </a:prstGeom>
          <a:noFill/>
        </p:spPr>
        <p:txBody>
          <a:bodyPr wrap="square" lIns="104022" tIns="52011" rIns="104022" bIns="52011" rtlCol="0">
            <a:spAutoFit/>
          </a:bodyPr>
          <a:lstStyle/>
          <a:p>
            <a:r>
              <a:rPr lang="en-US" sz="1600" dirty="0">
                <a:cs typeface="Verdana"/>
              </a:rPr>
              <a:t>Instantaneous Peak Luminosity:                                                ( or even                                                 ) </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38D8165-496F-E648-AA09-2F25F3683D9F}"/>
                  </a:ext>
                </a:extLst>
              </p:cNvPr>
              <p:cNvSpPr txBox="1"/>
              <p:nvPr/>
            </p:nvSpPr>
            <p:spPr>
              <a:xfrm>
                <a:off x="3896334" y="1866406"/>
                <a:ext cx="2214654" cy="246221"/>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ℒ</m:t>
                          </m:r>
                        </m:e>
                        <m:sub>
                          <m:r>
                            <a:rPr lang="en-US" sz="1600" b="0" i="1" smtClean="0">
                              <a:latin typeface="Cambria Math" panose="02040503050406030204" pitchFamily="18" charset="0"/>
                            </a:rPr>
                            <m:t>𝑖𝑛𝑠𝑡</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5×</m:t>
                      </m:r>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34</m:t>
                          </m:r>
                        </m:sup>
                      </m:sSup>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𝑐𝑚</m:t>
                          </m:r>
                        </m:e>
                        <m:sup>
                          <m:r>
                            <a:rPr lang="en-US" sz="1600" b="0" i="1" smtClean="0">
                              <a:latin typeface="Cambria Math" panose="02040503050406030204" pitchFamily="18" charset="0"/>
                            </a:rPr>
                            <m:t>−2</m:t>
                          </m:r>
                        </m:sup>
                      </m:sSup>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𝑠</m:t>
                          </m:r>
                        </m:e>
                        <m:sup>
                          <m:r>
                            <a:rPr lang="en-US" sz="1600" b="0" i="1" smtClean="0">
                              <a:latin typeface="Cambria Math" panose="02040503050406030204" pitchFamily="18" charset="0"/>
                            </a:rPr>
                            <m:t>−1</m:t>
                          </m:r>
                        </m:sup>
                      </m:sSup>
                    </m:oMath>
                  </m:oMathPara>
                </a14:m>
                <a:endParaRPr lang="en-US" sz="1600" dirty="0"/>
              </a:p>
            </p:txBody>
          </p:sp>
        </mc:Choice>
        <mc:Fallback xmlns="">
          <p:sp>
            <p:nvSpPr>
              <p:cNvPr id="31" name="TextBox 30">
                <a:extLst>
                  <a:ext uri="{FF2B5EF4-FFF2-40B4-BE49-F238E27FC236}">
                    <a16:creationId xmlns:a16="http://schemas.microsoft.com/office/drawing/2014/main" id="{538D8165-496F-E648-AA09-2F25F3683D9F}"/>
                  </a:ext>
                </a:extLst>
              </p:cNvPr>
              <p:cNvSpPr txBox="1">
                <a:spLocks noRot="1" noChangeAspect="1" noMove="1" noResize="1" noEditPoints="1" noAdjustHandles="1" noChangeArrowheads="1" noChangeShapeType="1" noTextEdit="1"/>
              </p:cNvSpPr>
              <p:nvPr/>
            </p:nvSpPr>
            <p:spPr>
              <a:xfrm>
                <a:off x="3896334" y="1866406"/>
                <a:ext cx="2214654" cy="246221"/>
              </a:xfrm>
              <a:prstGeom prst="rect">
                <a:avLst/>
              </a:prstGeom>
              <a:blipFill>
                <a:blip r:embed="rId3"/>
                <a:stretch>
                  <a:fillRect t="-5000"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48F86A6-E9C9-8C47-96C0-EC79869A53DD}"/>
                  </a:ext>
                </a:extLst>
              </p:cNvPr>
              <p:cNvSpPr txBox="1"/>
              <p:nvPr/>
            </p:nvSpPr>
            <p:spPr>
              <a:xfrm>
                <a:off x="6838486" y="1860818"/>
                <a:ext cx="22267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ℒ</m:t>
                          </m:r>
                        </m:e>
                        <m:sub>
                          <m:r>
                            <a:rPr lang="en-US" sz="1600" b="0" i="1" smtClean="0">
                              <a:latin typeface="Cambria Math" panose="02040503050406030204" pitchFamily="18" charset="0"/>
                            </a:rPr>
                            <m:t>𝑖𝑛𝑠𝑡</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7.5×</m:t>
                      </m:r>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34</m:t>
                          </m:r>
                        </m:sup>
                      </m:sSup>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𝑐𝑚</m:t>
                          </m:r>
                        </m:e>
                        <m:sup>
                          <m:r>
                            <a:rPr lang="en-US" sz="1600" b="0" i="1" smtClean="0">
                              <a:latin typeface="Cambria Math" panose="02040503050406030204" pitchFamily="18" charset="0"/>
                            </a:rPr>
                            <m:t>−2</m:t>
                          </m:r>
                        </m:sup>
                      </m:sSup>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𝑠</m:t>
                          </m:r>
                        </m:e>
                        <m:sup>
                          <m:r>
                            <a:rPr lang="en-US" sz="1600" b="0" i="1" smtClean="0">
                              <a:latin typeface="Cambria Math" panose="02040503050406030204" pitchFamily="18" charset="0"/>
                            </a:rPr>
                            <m:t>−1</m:t>
                          </m:r>
                        </m:sup>
                      </m:sSup>
                    </m:oMath>
                  </m:oMathPara>
                </a14:m>
                <a:endParaRPr lang="en-US" sz="1600" dirty="0"/>
              </a:p>
            </p:txBody>
          </p:sp>
        </mc:Choice>
        <mc:Fallback xmlns="">
          <p:sp>
            <p:nvSpPr>
              <p:cNvPr id="32" name="TextBox 31">
                <a:extLst>
                  <a:ext uri="{FF2B5EF4-FFF2-40B4-BE49-F238E27FC236}">
                    <a16:creationId xmlns:a16="http://schemas.microsoft.com/office/drawing/2014/main" id="{248F86A6-E9C9-8C47-96C0-EC79869A53DD}"/>
                  </a:ext>
                </a:extLst>
              </p:cNvPr>
              <p:cNvSpPr txBox="1">
                <a:spLocks noRot="1" noChangeAspect="1" noMove="1" noResize="1" noEditPoints="1" noAdjustHandles="1" noChangeArrowheads="1" noChangeShapeType="1" noTextEdit="1"/>
              </p:cNvSpPr>
              <p:nvPr/>
            </p:nvSpPr>
            <p:spPr>
              <a:xfrm>
                <a:off x="6838486" y="1860818"/>
                <a:ext cx="2226700" cy="246221"/>
              </a:xfrm>
              <a:prstGeom prst="rect">
                <a:avLst/>
              </a:prstGeom>
              <a:blipFill>
                <a:blip r:embed="rId4"/>
                <a:stretch>
                  <a:fillRect l="-1130" t="-5000" b="-10000"/>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2824287A-8432-C841-9A71-C884784E8AF8}"/>
              </a:ext>
            </a:extLst>
          </p:cNvPr>
          <p:cNvSpPr txBox="1"/>
          <p:nvPr/>
        </p:nvSpPr>
        <p:spPr>
          <a:xfrm>
            <a:off x="4376366" y="2051890"/>
            <a:ext cx="939485" cy="351259"/>
          </a:xfrm>
          <a:prstGeom prst="rect">
            <a:avLst/>
          </a:prstGeom>
          <a:noFill/>
        </p:spPr>
        <p:txBody>
          <a:bodyPr wrap="square" lIns="104022" tIns="52011" rIns="104022" bIns="52011" rtlCol="0">
            <a:spAutoFit/>
          </a:bodyPr>
          <a:lstStyle/>
          <a:p>
            <a:r>
              <a:rPr lang="en-US" sz="1600" dirty="0">
                <a:cs typeface="Verdana"/>
              </a:rPr>
              <a:t>[</a:t>
            </a:r>
            <a:r>
              <a:rPr lang="en-US" sz="1600" dirty="0">
                <a:solidFill>
                  <a:srgbClr val="520AF8"/>
                </a:solidFill>
                <a:cs typeface="Verdana"/>
              </a:rPr>
              <a:t>stable</a:t>
            </a:r>
            <a:r>
              <a:rPr lang="en-US" sz="1600" dirty="0">
                <a:cs typeface="Verdana"/>
              </a:rPr>
              <a:t>]</a:t>
            </a:r>
          </a:p>
        </p:txBody>
      </p:sp>
      <p:sp>
        <p:nvSpPr>
          <p:cNvPr id="34" name="TextBox 33">
            <a:extLst>
              <a:ext uri="{FF2B5EF4-FFF2-40B4-BE49-F238E27FC236}">
                <a16:creationId xmlns:a16="http://schemas.microsoft.com/office/drawing/2014/main" id="{552B2218-C33A-1D4E-87E5-556AFAED72CE}"/>
              </a:ext>
            </a:extLst>
          </p:cNvPr>
          <p:cNvSpPr txBox="1"/>
          <p:nvPr/>
        </p:nvSpPr>
        <p:spPr>
          <a:xfrm>
            <a:off x="7250803" y="2038461"/>
            <a:ext cx="1421529" cy="351259"/>
          </a:xfrm>
          <a:prstGeom prst="rect">
            <a:avLst/>
          </a:prstGeom>
          <a:noFill/>
        </p:spPr>
        <p:txBody>
          <a:bodyPr wrap="square" lIns="104022" tIns="52011" rIns="104022" bIns="52011" rtlCol="0">
            <a:spAutoFit/>
          </a:bodyPr>
          <a:lstStyle/>
          <a:p>
            <a:r>
              <a:rPr lang="en-US" sz="1600" dirty="0">
                <a:cs typeface="Verdana"/>
              </a:rPr>
              <a:t>[</a:t>
            </a:r>
            <a:r>
              <a:rPr lang="en-US" sz="1600" dirty="0">
                <a:solidFill>
                  <a:srgbClr val="F86CEA"/>
                </a:solidFill>
                <a:cs typeface="Verdana"/>
              </a:rPr>
              <a:t>ultimate</a:t>
            </a:r>
            <a:r>
              <a:rPr lang="en-US" sz="1600" dirty="0">
                <a:cs typeface="Verdana"/>
              </a:rPr>
              <a:t>]</a:t>
            </a:r>
          </a:p>
        </p:txBody>
      </p:sp>
      <p:sp>
        <p:nvSpPr>
          <p:cNvPr id="2" name="Rectangle 1">
            <a:extLst>
              <a:ext uri="{FF2B5EF4-FFF2-40B4-BE49-F238E27FC236}">
                <a16:creationId xmlns:a16="http://schemas.microsoft.com/office/drawing/2014/main" id="{B61459E1-022D-FA44-B456-11DA2FC88BF7}"/>
              </a:ext>
            </a:extLst>
          </p:cNvPr>
          <p:cNvSpPr/>
          <p:nvPr/>
        </p:nvSpPr>
        <p:spPr>
          <a:xfrm>
            <a:off x="7033852" y="4513196"/>
            <a:ext cx="1364424" cy="1479231"/>
          </a:xfrm>
          <a:prstGeom prst="rect">
            <a:avLst/>
          </a:prstGeom>
          <a:noFill/>
          <a:ln w="571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652C40DE-A401-8740-82F9-8D810BB80441}"/>
              </a:ext>
            </a:extLst>
          </p:cNvPr>
          <p:cNvSpPr/>
          <p:nvPr/>
        </p:nvSpPr>
        <p:spPr>
          <a:xfrm rot="770446" flipH="1">
            <a:off x="8742085" y="1717890"/>
            <a:ext cx="1744264" cy="3001781"/>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w="38100">
            <a:solidFill>
              <a:srgbClr val="FF000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331DE62-A6D2-4F4A-A41A-4B12C691C446}"/>
              </a:ext>
            </a:extLst>
          </p:cNvPr>
          <p:cNvSpPr/>
          <p:nvPr/>
        </p:nvSpPr>
        <p:spPr>
          <a:xfrm>
            <a:off x="4656882" y="4513196"/>
            <a:ext cx="963449" cy="1312607"/>
          </a:xfrm>
          <a:prstGeom prst="rect">
            <a:avLst/>
          </a:prstGeom>
          <a:noFill/>
          <a:ln w="571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370CC56-EDA7-6E4E-A387-68C5C92CA8EA}"/>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406868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61651"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High-luminosity LHC</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18/47 </a:t>
            </a:r>
          </a:p>
        </p:txBody>
      </p:sp>
      <p:sp>
        <p:nvSpPr>
          <p:cNvPr id="19" name="TextBox 18"/>
          <p:cNvSpPr txBox="1"/>
          <p:nvPr/>
        </p:nvSpPr>
        <p:spPr>
          <a:xfrm>
            <a:off x="822912" y="1303694"/>
            <a:ext cx="8675049" cy="382037"/>
          </a:xfrm>
          <a:prstGeom prst="rect">
            <a:avLst/>
          </a:prstGeom>
          <a:noFill/>
        </p:spPr>
        <p:txBody>
          <a:bodyPr wrap="square" lIns="104022" tIns="52011" rIns="104022" bIns="52011" rtlCol="0">
            <a:spAutoFit/>
          </a:bodyPr>
          <a:lstStyle/>
          <a:p>
            <a:r>
              <a:rPr lang="en-US" sz="1800" b="1" dirty="0">
                <a:cs typeface="Verdana"/>
              </a:rPr>
              <a:t>During the 3</a:t>
            </a:r>
            <a:r>
              <a:rPr lang="en-US" sz="1800" b="1" baseline="30000" dirty="0">
                <a:cs typeface="Verdana"/>
              </a:rPr>
              <a:t>rd</a:t>
            </a:r>
            <a:r>
              <a:rPr lang="en-US" sz="1800" b="1" dirty="0">
                <a:cs typeface="Verdana"/>
              </a:rPr>
              <a:t> Long Shutdown (LS3) [2024-26] the accelerator will be upgraded to enable:</a:t>
            </a:r>
          </a:p>
        </p:txBody>
      </p:sp>
      <p:sp>
        <p:nvSpPr>
          <p:cNvPr id="21" name="Chevron 20"/>
          <p:cNvSpPr/>
          <p:nvPr/>
        </p:nvSpPr>
        <p:spPr>
          <a:xfrm>
            <a:off x="616010" y="1442026"/>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7" name="TextBox 26"/>
          <p:cNvSpPr txBox="1"/>
          <p:nvPr/>
        </p:nvSpPr>
        <p:spPr>
          <a:xfrm>
            <a:off x="488668" y="794909"/>
            <a:ext cx="9831795" cy="382037"/>
          </a:xfrm>
          <a:prstGeom prst="rect">
            <a:avLst/>
          </a:prstGeom>
          <a:noFill/>
        </p:spPr>
        <p:txBody>
          <a:bodyPr wrap="square" lIns="104022" tIns="52011" rIns="104022" bIns="52011" rtlCol="0">
            <a:spAutoFit/>
          </a:bodyPr>
          <a:lstStyle/>
          <a:p>
            <a:r>
              <a:rPr lang="en-US" sz="1800" b="1" dirty="0">
                <a:solidFill>
                  <a:srgbClr val="0000FF"/>
                </a:solidFill>
                <a:cs typeface="Verdana"/>
              </a:rPr>
              <a:t>The CERN Council approved (06/2016) the </a:t>
            </a:r>
            <a:r>
              <a:rPr lang="en-US" sz="1800" b="1" dirty="0">
                <a:solidFill>
                  <a:srgbClr val="FF0000"/>
                </a:solidFill>
                <a:cs typeface="Verdana"/>
              </a:rPr>
              <a:t>High Luminosity upgrade </a:t>
            </a:r>
            <a:r>
              <a:rPr lang="en-US" sz="1800" b="1" dirty="0">
                <a:solidFill>
                  <a:srgbClr val="0000FF"/>
                </a:solidFill>
                <a:cs typeface="Verdana"/>
              </a:rPr>
              <a:t>of the LHC (HL-LHC) </a:t>
            </a:r>
            <a:r>
              <a:rPr lang="en-US" sz="1800" b="1" dirty="0">
                <a:cs typeface="Verdana"/>
              </a:rPr>
              <a:t>[</a:t>
            </a:r>
            <a:r>
              <a:rPr lang="en-US" sz="1600" dirty="0">
                <a:cs typeface="Verdana"/>
              </a:rPr>
              <a:t>by year 2026</a:t>
            </a:r>
            <a:r>
              <a:rPr lang="en-US" sz="1800" b="1" dirty="0">
                <a:cs typeface="Verdana"/>
              </a:rPr>
              <a:t>]</a:t>
            </a:r>
          </a:p>
        </p:txBody>
      </p:sp>
      <p:sp>
        <p:nvSpPr>
          <p:cNvPr id="29" name="Chevron 28"/>
          <p:cNvSpPr/>
          <p:nvPr/>
        </p:nvSpPr>
        <p:spPr>
          <a:xfrm>
            <a:off x="624823" y="267311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61" name="Chevron 60"/>
          <p:cNvSpPr/>
          <p:nvPr/>
        </p:nvSpPr>
        <p:spPr>
          <a:xfrm>
            <a:off x="294995" y="914251"/>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5410C076-4ABF-274C-A836-E31E647D5F6C}"/>
              </a:ext>
            </a:extLst>
          </p:cNvPr>
          <p:cNvSpPr txBox="1"/>
          <p:nvPr/>
        </p:nvSpPr>
        <p:spPr>
          <a:xfrm>
            <a:off x="843270" y="2544514"/>
            <a:ext cx="9661179" cy="382037"/>
          </a:xfrm>
          <a:prstGeom prst="rect">
            <a:avLst/>
          </a:prstGeom>
          <a:noFill/>
        </p:spPr>
        <p:txBody>
          <a:bodyPr wrap="square" lIns="104022" tIns="52011" rIns="104022" bIns="52011" rtlCol="0">
            <a:spAutoFit/>
          </a:bodyPr>
          <a:lstStyle/>
          <a:p>
            <a:r>
              <a:rPr lang="en-US" sz="1800" b="1" dirty="0">
                <a:cs typeface="Verdana"/>
              </a:rPr>
              <a:t>HL-LHC expected to run @                       with a           bunch spacing (</a:t>
            </a:r>
            <a:r>
              <a:rPr lang="en-US" sz="1800" dirty="0">
                <a:cs typeface="Verdana"/>
              </a:rPr>
              <a:t>close to current values</a:t>
            </a:r>
            <a:r>
              <a:rPr lang="en-US" sz="1800" b="1" dirty="0">
                <a:cs typeface="Verdana"/>
              </a:rPr>
              <a:t>) </a:t>
            </a:r>
            <a:r>
              <a:rPr lang="en-US" sz="1800" b="1" dirty="0">
                <a:solidFill>
                  <a:srgbClr val="FF0000"/>
                </a:solidFill>
                <a:cs typeface="Verdana"/>
              </a:rPr>
              <a:t>but</a:t>
            </a:r>
            <a:r>
              <a:rPr lang="en-US" sz="1800" b="1" dirty="0">
                <a:cs typeface="Verdana"/>
              </a:rPr>
              <a:t> with :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919EE87-A76E-7749-A782-5B9C4EF8573F}"/>
                  </a:ext>
                </a:extLst>
              </p:cNvPr>
              <p:cNvSpPr txBox="1"/>
              <p:nvPr/>
            </p:nvSpPr>
            <p:spPr>
              <a:xfrm>
                <a:off x="3441663" y="2601022"/>
                <a:ext cx="1133194" cy="2489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600" i="1" smtClean="0">
                              <a:latin typeface="Cambria Math" panose="02040503050406030204" pitchFamily="18" charset="0"/>
                            </a:rPr>
                          </m:ctrlPr>
                        </m:radPr>
                        <m:deg/>
                        <m:e>
                          <m:r>
                            <a:rPr lang="en-US" sz="1600" b="0" i="1" smtClean="0">
                              <a:latin typeface="Cambria Math" panose="02040503050406030204" pitchFamily="18" charset="0"/>
                            </a:rPr>
                            <m:t>𝑠</m:t>
                          </m:r>
                        </m:e>
                      </m:rad>
                      <m:r>
                        <a:rPr lang="en-US" sz="1600" b="0" i="1" smtClean="0">
                          <a:latin typeface="Cambria Math" panose="02040503050406030204" pitchFamily="18" charset="0"/>
                        </a:rPr>
                        <m:t>=14</m:t>
                      </m:r>
                      <m:r>
                        <a:rPr lang="en-US" sz="1600" b="0" i="1" smtClean="0">
                          <a:latin typeface="Cambria Math" panose="02040503050406030204" pitchFamily="18" charset="0"/>
                        </a:rPr>
                        <m:t>𝑇𝑒𝑉</m:t>
                      </m:r>
                    </m:oMath>
                  </m:oMathPara>
                </a14:m>
                <a:endParaRPr lang="en-US" sz="1600" dirty="0"/>
              </a:p>
            </p:txBody>
          </p:sp>
        </mc:Choice>
        <mc:Fallback xmlns="">
          <p:sp>
            <p:nvSpPr>
              <p:cNvPr id="24" name="TextBox 23">
                <a:extLst>
                  <a:ext uri="{FF2B5EF4-FFF2-40B4-BE49-F238E27FC236}">
                    <a16:creationId xmlns:a16="http://schemas.microsoft.com/office/drawing/2014/main" id="{1919EE87-A76E-7749-A782-5B9C4EF8573F}"/>
                  </a:ext>
                </a:extLst>
              </p:cNvPr>
              <p:cNvSpPr txBox="1">
                <a:spLocks noRot="1" noChangeAspect="1" noMove="1" noResize="1" noEditPoints="1" noAdjustHandles="1" noChangeArrowheads="1" noChangeShapeType="1" noTextEdit="1"/>
              </p:cNvSpPr>
              <p:nvPr/>
            </p:nvSpPr>
            <p:spPr>
              <a:xfrm>
                <a:off x="3441663" y="2601022"/>
                <a:ext cx="1133194" cy="248914"/>
              </a:xfrm>
              <a:prstGeom prst="rect">
                <a:avLst/>
              </a:prstGeom>
              <a:blipFill>
                <a:blip r:embed="rId2"/>
                <a:stretch>
                  <a:fillRect r="-3333"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284106E-A61B-1B4C-9358-6979714FF18E}"/>
                  </a:ext>
                </a:extLst>
              </p:cNvPr>
              <p:cNvSpPr txBox="1"/>
              <p:nvPr/>
            </p:nvSpPr>
            <p:spPr>
              <a:xfrm>
                <a:off x="5262523" y="2616997"/>
                <a:ext cx="48994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25</m:t>
                      </m:r>
                      <m:r>
                        <a:rPr lang="en-US" sz="1600" b="0" i="1" smtClean="0">
                          <a:latin typeface="Cambria Math" panose="02040503050406030204" pitchFamily="18" charset="0"/>
                        </a:rPr>
                        <m:t>𝑛𝑠</m:t>
                      </m:r>
                    </m:oMath>
                  </m:oMathPara>
                </a14:m>
                <a:endParaRPr lang="en-US" sz="1600" dirty="0"/>
              </a:p>
            </p:txBody>
          </p:sp>
        </mc:Choice>
        <mc:Fallback xmlns="">
          <p:sp>
            <p:nvSpPr>
              <p:cNvPr id="25" name="TextBox 24">
                <a:extLst>
                  <a:ext uri="{FF2B5EF4-FFF2-40B4-BE49-F238E27FC236}">
                    <a16:creationId xmlns:a16="http://schemas.microsoft.com/office/drawing/2014/main" id="{B284106E-A61B-1B4C-9358-6979714FF18E}"/>
                  </a:ext>
                </a:extLst>
              </p:cNvPr>
              <p:cNvSpPr txBox="1">
                <a:spLocks noRot="1" noChangeAspect="1" noMove="1" noResize="1" noEditPoints="1" noAdjustHandles="1" noChangeArrowheads="1" noChangeShapeType="1" noTextEdit="1"/>
              </p:cNvSpPr>
              <p:nvPr/>
            </p:nvSpPr>
            <p:spPr>
              <a:xfrm>
                <a:off x="5262523" y="2616997"/>
                <a:ext cx="489942" cy="246221"/>
              </a:xfrm>
              <a:prstGeom prst="rect">
                <a:avLst/>
              </a:prstGeom>
              <a:blipFill>
                <a:blip r:embed="rId3"/>
                <a:stretch>
                  <a:fillRect l="-7500" r="-7500" b="-1000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416DA865-1145-0A47-AD30-3D757528E803}"/>
              </a:ext>
            </a:extLst>
          </p:cNvPr>
          <p:cNvSpPr txBox="1"/>
          <p:nvPr/>
        </p:nvSpPr>
        <p:spPr>
          <a:xfrm>
            <a:off x="843270" y="3116829"/>
            <a:ext cx="9661179" cy="382037"/>
          </a:xfrm>
          <a:prstGeom prst="rect">
            <a:avLst/>
          </a:prstGeom>
          <a:noFill/>
        </p:spPr>
        <p:txBody>
          <a:bodyPr wrap="square" lIns="104022" tIns="52011" rIns="104022" bIns="52011" rtlCol="0">
            <a:spAutoFit/>
          </a:bodyPr>
          <a:lstStyle/>
          <a:p>
            <a:r>
              <a:rPr lang="en-US" sz="1800" b="1" dirty="0">
                <a:cs typeface="Verdana"/>
              </a:rPr>
              <a:t>- </a:t>
            </a:r>
            <a:r>
              <a:rPr lang="en-US" sz="1600" b="1" dirty="0">
                <a:cs typeface="Verdana"/>
              </a:rPr>
              <a:t>an event pile-up (PU) rate </a:t>
            </a:r>
            <a:r>
              <a:rPr lang="en-US" sz="1600" b="1" dirty="0">
                <a:solidFill>
                  <a:srgbClr val="FF0000"/>
                </a:solidFill>
                <a:cs typeface="Verdana"/>
              </a:rPr>
              <a:t>5 times higher </a:t>
            </a:r>
            <a:r>
              <a:rPr lang="en-US" sz="1600" b="1" dirty="0">
                <a:cs typeface="Verdana"/>
              </a:rPr>
              <a:t>than current PU </a:t>
            </a:r>
            <a:r>
              <a:rPr lang="en-US" sz="1800" b="1" dirty="0">
                <a:cs typeface="Verdana"/>
              </a:rPr>
              <a:t>[</a:t>
            </a:r>
            <a:r>
              <a:rPr lang="en-US" sz="1600" dirty="0">
                <a:solidFill>
                  <a:srgbClr val="520AF8"/>
                </a:solidFill>
                <a:cs typeface="Verdana"/>
              </a:rPr>
              <a:t>stable</a:t>
            </a:r>
            <a:r>
              <a:rPr lang="en-US" sz="1600" dirty="0">
                <a:cs typeface="Verdana"/>
              </a:rPr>
              <a:t>: 140; </a:t>
            </a:r>
            <a:r>
              <a:rPr lang="en-US" sz="1600" dirty="0">
                <a:solidFill>
                  <a:srgbClr val="F86CEA"/>
                </a:solidFill>
                <a:cs typeface="Verdana"/>
              </a:rPr>
              <a:t>ultimate</a:t>
            </a:r>
            <a:r>
              <a:rPr lang="en-US" sz="1600" dirty="0">
                <a:cs typeface="Verdana"/>
              </a:rPr>
              <a:t>: 200 </a:t>
            </a:r>
            <a:r>
              <a:rPr lang="en-US" sz="1800" dirty="0">
                <a:cs typeface="Verdana"/>
              </a:rPr>
              <a:t>(</a:t>
            </a:r>
            <a:r>
              <a:rPr lang="en-US" sz="1400" dirty="0">
                <a:cs typeface="Verdana"/>
              </a:rPr>
              <a:t>#collisions/bunch crossing</a:t>
            </a:r>
            <a:r>
              <a:rPr lang="en-US" sz="1800" dirty="0">
                <a:cs typeface="Verdana"/>
              </a:rPr>
              <a:t>)</a:t>
            </a:r>
            <a:r>
              <a:rPr lang="en-US" sz="1800" b="1" dirty="0">
                <a:cs typeface="Verdana"/>
              </a:rPr>
              <a:t>]</a:t>
            </a:r>
            <a:r>
              <a:rPr lang="en-US" sz="1800" dirty="0">
                <a:cs typeface="Verdana"/>
              </a:rPr>
              <a:t> </a:t>
            </a:r>
          </a:p>
        </p:txBody>
      </p:sp>
      <p:sp>
        <p:nvSpPr>
          <p:cNvPr id="28" name="TextBox 27">
            <a:extLst>
              <a:ext uri="{FF2B5EF4-FFF2-40B4-BE49-F238E27FC236}">
                <a16:creationId xmlns:a16="http://schemas.microsoft.com/office/drawing/2014/main" id="{1952909A-88C4-874A-8401-F07285233D40}"/>
              </a:ext>
            </a:extLst>
          </p:cNvPr>
          <p:cNvSpPr txBox="1"/>
          <p:nvPr/>
        </p:nvSpPr>
        <p:spPr>
          <a:xfrm>
            <a:off x="822912" y="3593430"/>
            <a:ext cx="9833976" cy="628258"/>
          </a:xfrm>
          <a:prstGeom prst="rect">
            <a:avLst/>
          </a:prstGeom>
          <a:noFill/>
        </p:spPr>
        <p:txBody>
          <a:bodyPr wrap="square" lIns="104022" tIns="52011" rIns="104022" bIns="52011" rtlCol="0">
            <a:spAutoFit/>
          </a:bodyPr>
          <a:lstStyle/>
          <a:p>
            <a:r>
              <a:rPr lang="en-US" sz="1800" b="1" dirty="0">
                <a:cs typeface="Verdana"/>
              </a:rPr>
              <a:t>- </a:t>
            </a:r>
            <a:r>
              <a:rPr lang="en-US" sz="1600" b="1" dirty="0">
                <a:cs typeface="Verdana"/>
              </a:rPr>
              <a:t>an integrated radiation dose (</a:t>
            </a:r>
            <a:r>
              <a:rPr lang="en-US" sz="1600" dirty="0">
                <a:cs typeface="Verdana"/>
              </a:rPr>
              <a:t>after 10 years of operation</a:t>
            </a:r>
            <a:r>
              <a:rPr lang="en-US" sz="1600" b="1" dirty="0">
                <a:cs typeface="Verdana"/>
              </a:rPr>
              <a:t>) </a:t>
            </a:r>
            <a:r>
              <a:rPr lang="en-US" sz="1600" b="1" dirty="0">
                <a:solidFill>
                  <a:srgbClr val="FF0000"/>
                </a:solidFill>
                <a:cs typeface="Verdana"/>
              </a:rPr>
              <a:t>1 order of magnitude higher </a:t>
            </a:r>
            <a:r>
              <a:rPr lang="en-US" sz="1600" b="1" dirty="0">
                <a:cs typeface="Verdana"/>
              </a:rPr>
              <a:t>than foreseen for the   </a:t>
            </a:r>
          </a:p>
          <a:p>
            <a:r>
              <a:rPr lang="en-US" sz="1600" b="1" dirty="0">
                <a:cs typeface="Verdana"/>
              </a:rPr>
              <a:t>                                                                                                                                                                     … </a:t>
            </a:r>
            <a:r>
              <a:rPr lang="en-US" sz="1600" b="1" dirty="0">
                <a:solidFill>
                  <a:srgbClr val="520AF8"/>
                </a:solidFill>
                <a:cs typeface="Verdana"/>
              </a:rPr>
              <a:t>current</a:t>
            </a:r>
            <a:r>
              <a:rPr lang="en-US" sz="1600" b="1" dirty="0">
                <a:cs typeface="Verdana"/>
              </a:rPr>
              <a:t> LHC detectors</a:t>
            </a:r>
          </a:p>
        </p:txBody>
      </p:sp>
      <p:pic>
        <p:nvPicPr>
          <p:cNvPr id="4" name="Picture 3">
            <a:extLst>
              <a:ext uri="{FF2B5EF4-FFF2-40B4-BE49-F238E27FC236}">
                <a16:creationId xmlns:a16="http://schemas.microsoft.com/office/drawing/2014/main" id="{CA947DAF-022D-BE43-8B2C-4E6844219F1C}"/>
              </a:ext>
            </a:extLst>
          </p:cNvPr>
          <p:cNvPicPr>
            <a:picLocks noChangeAspect="1"/>
          </p:cNvPicPr>
          <p:nvPr/>
        </p:nvPicPr>
        <p:blipFill>
          <a:blip r:embed="rId4"/>
          <a:stretch>
            <a:fillRect/>
          </a:stretch>
        </p:blipFill>
        <p:spPr>
          <a:xfrm>
            <a:off x="765496" y="4533621"/>
            <a:ext cx="8746223" cy="2435096"/>
          </a:xfrm>
          <a:prstGeom prst="rect">
            <a:avLst/>
          </a:prstGeom>
          <a:ln>
            <a:solidFill>
              <a:schemeClr val="accent6">
                <a:lumMod val="50000"/>
              </a:schemeClr>
            </a:solidFill>
          </a:ln>
        </p:spPr>
      </p:pic>
      <p:sp>
        <p:nvSpPr>
          <p:cNvPr id="30" name="TextBox 29">
            <a:extLst>
              <a:ext uri="{FF2B5EF4-FFF2-40B4-BE49-F238E27FC236}">
                <a16:creationId xmlns:a16="http://schemas.microsoft.com/office/drawing/2014/main" id="{14DA6B39-C4A8-C545-A773-1ED48BDDAA6D}"/>
              </a:ext>
            </a:extLst>
          </p:cNvPr>
          <p:cNvSpPr txBox="1"/>
          <p:nvPr/>
        </p:nvSpPr>
        <p:spPr>
          <a:xfrm>
            <a:off x="1185649" y="1832083"/>
            <a:ext cx="8118143" cy="351259"/>
          </a:xfrm>
          <a:prstGeom prst="rect">
            <a:avLst/>
          </a:prstGeom>
          <a:noFill/>
        </p:spPr>
        <p:txBody>
          <a:bodyPr wrap="square" lIns="104022" tIns="52011" rIns="104022" bIns="52011" rtlCol="0">
            <a:spAutoFit/>
          </a:bodyPr>
          <a:lstStyle/>
          <a:p>
            <a:r>
              <a:rPr lang="en-US" sz="1600" dirty="0">
                <a:cs typeface="Verdana"/>
              </a:rPr>
              <a:t>Instantaneous Peak Luminosity:                                                ( or even                                                 ) </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38D8165-496F-E648-AA09-2F25F3683D9F}"/>
                  </a:ext>
                </a:extLst>
              </p:cNvPr>
              <p:cNvSpPr txBox="1"/>
              <p:nvPr/>
            </p:nvSpPr>
            <p:spPr>
              <a:xfrm>
                <a:off x="3896334" y="1866406"/>
                <a:ext cx="2214654" cy="246221"/>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ℒ</m:t>
                          </m:r>
                        </m:e>
                        <m:sub>
                          <m:r>
                            <a:rPr lang="en-US" sz="1600" b="0" i="1" smtClean="0">
                              <a:latin typeface="Cambria Math" panose="02040503050406030204" pitchFamily="18" charset="0"/>
                            </a:rPr>
                            <m:t>𝑖𝑛𝑠𝑡</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5×</m:t>
                      </m:r>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34</m:t>
                          </m:r>
                        </m:sup>
                      </m:sSup>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𝑐𝑚</m:t>
                          </m:r>
                        </m:e>
                        <m:sup>
                          <m:r>
                            <a:rPr lang="en-US" sz="1600" b="0" i="1" smtClean="0">
                              <a:latin typeface="Cambria Math" panose="02040503050406030204" pitchFamily="18" charset="0"/>
                            </a:rPr>
                            <m:t>−2</m:t>
                          </m:r>
                        </m:sup>
                      </m:sSup>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𝑠</m:t>
                          </m:r>
                        </m:e>
                        <m:sup>
                          <m:r>
                            <a:rPr lang="en-US" sz="1600" b="0" i="1" smtClean="0">
                              <a:latin typeface="Cambria Math" panose="02040503050406030204" pitchFamily="18" charset="0"/>
                            </a:rPr>
                            <m:t>−1</m:t>
                          </m:r>
                        </m:sup>
                      </m:sSup>
                    </m:oMath>
                  </m:oMathPara>
                </a14:m>
                <a:endParaRPr lang="en-US" sz="1600" dirty="0"/>
              </a:p>
            </p:txBody>
          </p:sp>
        </mc:Choice>
        <mc:Fallback xmlns="">
          <p:sp>
            <p:nvSpPr>
              <p:cNvPr id="31" name="TextBox 30">
                <a:extLst>
                  <a:ext uri="{FF2B5EF4-FFF2-40B4-BE49-F238E27FC236}">
                    <a16:creationId xmlns:a16="http://schemas.microsoft.com/office/drawing/2014/main" id="{538D8165-496F-E648-AA09-2F25F3683D9F}"/>
                  </a:ext>
                </a:extLst>
              </p:cNvPr>
              <p:cNvSpPr txBox="1">
                <a:spLocks noRot="1" noChangeAspect="1" noMove="1" noResize="1" noEditPoints="1" noAdjustHandles="1" noChangeArrowheads="1" noChangeShapeType="1" noTextEdit="1"/>
              </p:cNvSpPr>
              <p:nvPr/>
            </p:nvSpPr>
            <p:spPr>
              <a:xfrm>
                <a:off x="3896334" y="1866406"/>
                <a:ext cx="2214654" cy="246221"/>
              </a:xfrm>
              <a:prstGeom prst="rect">
                <a:avLst/>
              </a:prstGeom>
              <a:blipFill>
                <a:blip r:embed="rId5"/>
                <a:stretch>
                  <a:fillRect t="-5000"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48F86A6-E9C9-8C47-96C0-EC79869A53DD}"/>
                  </a:ext>
                </a:extLst>
              </p:cNvPr>
              <p:cNvSpPr txBox="1"/>
              <p:nvPr/>
            </p:nvSpPr>
            <p:spPr>
              <a:xfrm>
                <a:off x="6838486" y="1860818"/>
                <a:ext cx="22267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ℒ</m:t>
                          </m:r>
                        </m:e>
                        <m:sub>
                          <m:r>
                            <a:rPr lang="en-US" sz="1600" b="0" i="1" smtClean="0">
                              <a:latin typeface="Cambria Math" panose="02040503050406030204" pitchFamily="18" charset="0"/>
                            </a:rPr>
                            <m:t>𝑖𝑛𝑠𝑡</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7.5×</m:t>
                      </m:r>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34</m:t>
                          </m:r>
                        </m:sup>
                      </m:sSup>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𝑐𝑚</m:t>
                          </m:r>
                        </m:e>
                        <m:sup>
                          <m:r>
                            <a:rPr lang="en-US" sz="1600" b="0" i="1" smtClean="0">
                              <a:latin typeface="Cambria Math" panose="02040503050406030204" pitchFamily="18" charset="0"/>
                            </a:rPr>
                            <m:t>−2</m:t>
                          </m:r>
                        </m:sup>
                      </m:sSup>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𝑠</m:t>
                          </m:r>
                        </m:e>
                        <m:sup>
                          <m:r>
                            <a:rPr lang="en-US" sz="1600" b="0" i="1" smtClean="0">
                              <a:latin typeface="Cambria Math" panose="02040503050406030204" pitchFamily="18" charset="0"/>
                            </a:rPr>
                            <m:t>−1</m:t>
                          </m:r>
                        </m:sup>
                      </m:sSup>
                    </m:oMath>
                  </m:oMathPara>
                </a14:m>
                <a:endParaRPr lang="en-US" sz="1600" dirty="0"/>
              </a:p>
            </p:txBody>
          </p:sp>
        </mc:Choice>
        <mc:Fallback xmlns="">
          <p:sp>
            <p:nvSpPr>
              <p:cNvPr id="32" name="TextBox 31">
                <a:extLst>
                  <a:ext uri="{FF2B5EF4-FFF2-40B4-BE49-F238E27FC236}">
                    <a16:creationId xmlns:a16="http://schemas.microsoft.com/office/drawing/2014/main" id="{248F86A6-E9C9-8C47-96C0-EC79869A53DD}"/>
                  </a:ext>
                </a:extLst>
              </p:cNvPr>
              <p:cNvSpPr txBox="1">
                <a:spLocks noRot="1" noChangeAspect="1" noMove="1" noResize="1" noEditPoints="1" noAdjustHandles="1" noChangeArrowheads="1" noChangeShapeType="1" noTextEdit="1"/>
              </p:cNvSpPr>
              <p:nvPr/>
            </p:nvSpPr>
            <p:spPr>
              <a:xfrm>
                <a:off x="6838486" y="1860818"/>
                <a:ext cx="2226700" cy="246221"/>
              </a:xfrm>
              <a:prstGeom prst="rect">
                <a:avLst/>
              </a:prstGeom>
              <a:blipFill>
                <a:blip r:embed="rId6"/>
                <a:stretch>
                  <a:fillRect l="-1130" t="-5000" b="-10000"/>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2824287A-8432-C841-9A71-C884784E8AF8}"/>
              </a:ext>
            </a:extLst>
          </p:cNvPr>
          <p:cNvSpPr txBox="1"/>
          <p:nvPr/>
        </p:nvSpPr>
        <p:spPr>
          <a:xfrm>
            <a:off x="4376366" y="2051890"/>
            <a:ext cx="939485" cy="351259"/>
          </a:xfrm>
          <a:prstGeom prst="rect">
            <a:avLst/>
          </a:prstGeom>
          <a:noFill/>
        </p:spPr>
        <p:txBody>
          <a:bodyPr wrap="square" lIns="104022" tIns="52011" rIns="104022" bIns="52011" rtlCol="0">
            <a:spAutoFit/>
          </a:bodyPr>
          <a:lstStyle/>
          <a:p>
            <a:r>
              <a:rPr lang="en-US" sz="1600" dirty="0">
                <a:cs typeface="Verdana"/>
              </a:rPr>
              <a:t>[</a:t>
            </a:r>
            <a:r>
              <a:rPr lang="en-US" sz="1600" dirty="0">
                <a:solidFill>
                  <a:srgbClr val="520AF8"/>
                </a:solidFill>
                <a:cs typeface="Verdana"/>
              </a:rPr>
              <a:t>stable</a:t>
            </a:r>
            <a:r>
              <a:rPr lang="en-US" sz="1600" dirty="0">
                <a:cs typeface="Verdana"/>
              </a:rPr>
              <a:t>]</a:t>
            </a:r>
          </a:p>
        </p:txBody>
      </p:sp>
      <p:sp>
        <p:nvSpPr>
          <p:cNvPr id="34" name="TextBox 33">
            <a:extLst>
              <a:ext uri="{FF2B5EF4-FFF2-40B4-BE49-F238E27FC236}">
                <a16:creationId xmlns:a16="http://schemas.microsoft.com/office/drawing/2014/main" id="{552B2218-C33A-1D4E-87E5-556AFAED72CE}"/>
              </a:ext>
            </a:extLst>
          </p:cNvPr>
          <p:cNvSpPr txBox="1"/>
          <p:nvPr/>
        </p:nvSpPr>
        <p:spPr>
          <a:xfrm>
            <a:off x="7250803" y="2038461"/>
            <a:ext cx="1421529" cy="351259"/>
          </a:xfrm>
          <a:prstGeom prst="rect">
            <a:avLst/>
          </a:prstGeom>
          <a:noFill/>
        </p:spPr>
        <p:txBody>
          <a:bodyPr wrap="square" lIns="104022" tIns="52011" rIns="104022" bIns="52011" rtlCol="0">
            <a:spAutoFit/>
          </a:bodyPr>
          <a:lstStyle/>
          <a:p>
            <a:r>
              <a:rPr lang="en-US" sz="1600" dirty="0">
                <a:cs typeface="Verdana"/>
              </a:rPr>
              <a:t>[</a:t>
            </a:r>
            <a:r>
              <a:rPr lang="en-US" sz="1600" dirty="0">
                <a:solidFill>
                  <a:srgbClr val="F86CEA"/>
                </a:solidFill>
                <a:cs typeface="Verdana"/>
              </a:rPr>
              <a:t>ultimate</a:t>
            </a:r>
            <a:r>
              <a:rPr lang="en-US" sz="1600" dirty="0">
                <a:cs typeface="Verdana"/>
              </a:rPr>
              <a:t>]</a:t>
            </a:r>
          </a:p>
        </p:txBody>
      </p:sp>
      <p:sp>
        <p:nvSpPr>
          <p:cNvPr id="36" name="Rectangle 35">
            <a:extLst>
              <a:ext uri="{FF2B5EF4-FFF2-40B4-BE49-F238E27FC236}">
                <a16:creationId xmlns:a16="http://schemas.microsoft.com/office/drawing/2014/main" id="{6CC7E52E-FB52-A34E-BB2F-580AA77A1487}"/>
              </a:ext>
            </a:extLst>
          </p:cNvPr>
          <p:cNvSpPr/>
          <p:nvPr/>
        </p:nvSpPr>
        <p:spPr>
          <a:xfrm>
            <a:off x="7033852" y="4513196"/>
            <a:ext cx="1364424" cy="1479231"/>
          </a:xfrm>
          <a:prstGeom prst="rect">
            <a:avLst/>
          </a:prstGeom>
          <a:noFill/>
          <a:ln w="571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EE461CF-90F5-654E-9D11-6C84BEAC8A0E}"/>
              </a:ext>
            </a:extLst>
          </p:cNvPr>
          <p:cNvSpPr/>
          <p:nvPr/>
        </p:nvSpPr>
        <p:spPr>
          <a:xfrm>
            <a:off x="4656882" y="4513196"/>
            <a:ext cx="963449" cy="1312607"/>
          </a:xfrm>
          <a:prstGeom prst="rect">
            <a:avLst/>
          </a:prstGeom>
          <a:noFill/>
          <a:ln w="571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89868A5-0D6C-9E4C-B007-33EB3FB816A7}"/>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494968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0045" y="597974"/>
            <a:ext cx="7784281" cy="477576"/>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An upgrade </a:t>
            </a:r>
            <a:r>
              <a:rPr lang="en-US" sz="1800" b="1" dirty="0" err="1">
                <a:solidFill>
                  <a:srgbClr val="0000FF"/>
                </a:solidFill>
                <a:cs typeface="Verdana"/>
              </a:rPr>
              <a:t>programme</a:t>
            </a:r>
            <a:r>
              <a:rPr lang="en-US" sz="1800" b="1" dirty="0">
                <a:solidFill>
                  <a:srgbClr val="0000FF"/>
                </a:solidFill>
                <a:cs typeface="Verdana"/>
              </a:rPr>
              <a:t> of CMS (</a:t>
            </a:r>
            <a:r>
              <a:rPr lang="en-US" sz="1800" b="1" i="1" dirty="0">
                <a:solidFill>
                  <a:srgbClr val="FF0000"/>
                </a:solidFill>
                <a:cs typeface="Verdana"/>
              </a:rPr>
              <a:t>Phase-2</a:t>
            </a:r>
            <a:r>
              <a:rPr lang="en-US" sz="1800" b="1" dirty="0">
                <a:solidFill>
                  <a:srgbClr val="0000FF"/>
                </a:solidFill>
                <a:cs typeface="Verdana"/>
              </a:rPr>
              <a:t>) is accompanying the HL-LHC upgrade</a:t>
            </a:r>
          </a:p>
        </p:txBody>
      </p:sp>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Phase-2 Upgrade </a:t>
            </a:r>
            <a:r>
              <a:rPr lang="en-US" sz="2700" b="1" dirty="0"/>
              <a:t>- I</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19/47 </a:t>
            </a:r>
          </a:p>
        </p:txBody>
      </p:sp>
      <p:sp>
        <p:nvSpPr>
          <p:cNvPr id="21" name="Chevron 20"/>
          <p:cNvSpPr/>
          <p:nvPr/>
        </p:nvSpPr>
        <p:spPr>
          <a:xfrm>
            <a:off x="2125537" y="126139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9" name="Chevron 28"/>
          <p:cNvSpPr/>
          <p:nvPr/>
        </p:nvSpPr>
        <p:spPr>
          <a:xfrm>
            <a:off x="2124604" y="1981624"/>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61" name="Chevron 60"/>
          <p:cNvSpPr/>
          <p:nvPr/>
        </p:nvSpPr>
        <p:spPr>
          <a:xfrm>
            <a:off x="227732" y="811609"/>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0D7AC0DA-60CA-5D48-A93F-D9C67DF80620}"/>
              </a:ext>
            </a:extLst>
          </p:cNvPr>
          <p:cNvSpPr txBox="1"/>
          <p:nvPr/>
        </p:nvSpPr>
        <p:spPr>
          <a:xfrm>
            <a:off x="2375158" y="1133621"/>
            <a:ext cx="4662757" cy="659036"/>
          </a:xfrm>
          <a:prstGeom prst="rect">
            <a:avLst/>
          </a:prstGeom>
          <a:noFill/>
        </p:spPr>
        <p:txBody>
          <a:bodyPr wrap="square" lIns="104022" tIns="52011" rIns="104022" bIns="52011" rtlCol="0">
            <a:spAutoFit/>
          </a:bodyPr>
          <a:lstStyle/>
          <a:p>
            <a:r>
              <a:rPr lang="en-US" sz="1800" dirty="0">
                <a:cs typeface="Verdana"/>
              </a:rPr>
              <a:t>maintain excellent detector performance while </a:t>
            </a:r>
          </a:p>
          <a:p>
            <a:r>
              <a:rPr lang="en-US" sz="1800" dirty="0">
                <a:cs typeface="Verdana"/>
              </a:rPr>
              <a:t>fully profiting from the HL-LHC capabilities</a:t>
            </a:r>
          </a:p>
        </p:txBody>
      </p:sp>
      <p:sp>
        <p:nvSpPr>
          <p:cNvPr id="26" name="TextBox 25">
            <a:extLst>
              <a:ext uri="{FF2B5EF4-FFF2-40B4-BE49-F238E27FC236}">
                <a16:creationId xmlns:a16="http://schemas.microsoft.com/office/drawing/2014/main" id="{416DA865-1145-0A47-AD30-3D757528E803}"/>
              </a:ext>
            </a:extLst>
          </p:cNvPr>
          <p:cNvSpPr txBox="1"/>
          <p:nvPr/>
        </p:nvSpPr>
        <p:spPr>
          <a:xfrm>
            <a:off x="1203621" y="2837042"/>
            <a:ext cx="1664762" cy="382037"/>
          </a:xfrm>
          <a:prstGeom prst="rect">
            <a:avLst/>
          </a:prstGeom>
          <a:noFill/>
        </p:spPr>
        <p:txBody>
          <a:bodyPr wrap="square" lIns="104022" tIns="52011" rIns="104022" bIns="52011" rtlCol="0">
            <a:spAutoFit/>
          </a:bodyPr>
          <a:lstStyle/>
          <a:p>
            <a:r>
              <a:rPr lang="en-US" sz="1800" b="1" dirty="0">
                <a:solidFill>
                  <a:srgbClr val="FF0000"/>
                </a:solidFill>
                <a:cs typeface="Verdana"/>
              </a:rPr>
              <a:t>Higher</a:t>
            </a:r>
            <a:r>
              <a:rPr lang="en-US" sz="1800" b="1" dirty="0">
                <a:cs typeface="Verdana"/>
              </a:rPr>
              <a:t> PU rate </a:t>
            </a:r>
          </a:p>
        </p:txBody>
      </p:sp>
      <p:sp>
        <p:nvSpPr>
          <p:cNvPr id="28" name="TextBox 27">
            <a:extLst>
              <a:ext uri="{FF2B5EF4-FFF2-40B4-BE49-F238E27FC236}">
                <a16:creationId xmlns:a16="http://schemas.microsoft.com/office/drawing/2014/main" id="{1952909A-88C4-874A-8401-F07285233D40}"/>
              </a:ext>
            </a:extLst>
          </p:cNvPr>
          <p:cNvSpPr txBox="1"/>
          <p:nvPr/>
        </p:nvSpPr>
        <p:spPr>
          <a:xfrm>
            <a:off x="496756" y="2397604"/>
            <a:ext cx="2523166" cy="382037"/>
          </a:xfrm>
          <a:prstGeom prst="rect">
            <a:avLst/>
          </a:prstGeom>
          <a:noFill/>
        </p:spPr>
        <p:txBody>
          <a:bodyPr wrap="square" lIns="104022" tIns="52011" rIns="104022" bIns="52011" rtlCol="0">
            <a:spAutoFit/>
          </a:bodyPr>
          <a:lstStyle/>
          <a:p>
            <a:r>
              <a:rPr lang="en-US" sz="1800" b="1" dirty="0">
                <a:cs typeface="Verdana"/>
              </a:rPr>
              <a:t>Radiation level </a:t>
            </a:r>
            <a:r>
              <a:rPr lang="en-US" sz="1800" b="1" dirty="0">
                <a:solidFill>
                  <a:srgbClr val="FF0000"/>
                </a:solidFill>
                <a:cs typeface="Verdana"/>
              </a:rPr>
              <a:t>increase</a:t>
            </a:r>
          </a:p>
        </p:txBody>
      </p:sp>
      <p:sp>
        <p:nvSpPr>
          <p:cNvPr id="32" name="TextBox 31">
            <a:extLst>
              <a:ext uri="{FF2B5EF4-FFF2-40B4-BE49-F238E27FC236}">
                <a16:creationId xmlns:a16="http://schemas.microsoft.com/office/drawing/2014/main" id="{0B311CB7-EB2F-3E4F-BB4A-7FBEF5803640}"/>
              </a:ext>
            </a:extLst>
          </p:cNvPr>
          <p:cNvSpPr txBox="1"/>
          <p:nvPr/>
        </p:nvSpPr>
        <p:spPr>
          <a:xfrm>
            <a:off x="3304174" y="2421685"/>
            <a:ext cx="4043796" cy="382037"/>
          </a:xfrm>
          <a:prstGeom prst="rect">
            <a:avLst/>
          </a:prstGeom>
          <a:noFill/>
        </p:spPr>
        <p:txBody>
          <a:bodyPr wrap="square" lIns="104022" tIns="52011" rIns="104022" bIns="52011" rtlCol="0">
            <a:spAutoFit/>
          </a:bodyPr>
          <a:lstStyle/>
          <a:p>
            <a:r>
              <a:rPr lang="en-US" sz="1800" dirty="0">
                <a:solidFill>
                  <a:srgbClr val="FF0000"/>
                </a:solidFill>
                <a:cs typeface="Verdana"/>
              </a:rPr>
              <a:t>improved</a:t>
            </a:r>
            <a:r>
              <a:rPr lang="en-US" sz="1800" dirty="0">
                <a:cs typeface="Verdana"/>
              </a:rPr>
              <a:t> detector radiation hardness</a:t>
            </a:r>
          </a:p>
        </p:txBody>
      </p:sp>
      <p:sp>
        <p:nvSpPr>
          <p:cNvPr id="33" name="TextBox 32">
            <a:extLst>
              <a:ext uri="{FF2B5EF4-FFF2-40B4-BE49-F238E27FC236}">
                <a16:creationId xmlns:a16="http://schemas.microsoft.com/office/drawing/2014/main" id="{7AB00FB3-8166-9044-AAB2-5921D3F66965}"/>
              </a:ext>
            </a:extLst>
          </p:cNvPr>
          <p:cNvSpPr txBox="1"/>
          <p:nvPr/>
        </p:nvSpPr>
        <p:spPr>
          <a:xfrm>
            <a:off x="3326960" y="2800193"/>
            <a:ext cx="5080745" cy="474370"/>
          </a:xfrm>
          <a:prstGeom prst="rect">
            <a:avLst/>
          </a:prstGeom>
          <a:noFill/>
        </p:spPr>
        <p:txBody>
          <a:bodyPr wrap="square" lIns="104022" tIns="52011" rIns="104022" bIns="52011" rtlCol="0">
            <a:spAutoFit/>
          </a:bodyPr>
          <a:lstStyle/>
          <a:p>
            <a:r>
              <a:rPr lang="en-US" sz="2400" b="1" dirty="0">
                <a:solidFill>
                  <a:srgbClr val="3348D5"/>
                </a:solidFill>
                <a:cs typeface="Verdana"/>
              </a:rPr>
              <a:t>-</a:t>
            </a:r>
            <a:r>
              <a:rPr lang="en-US" sz="1800" b="1" dirty="0">
                <a:solidFill>
                  <a:srgbClr val="FF0000"/>
                </a:solidFill>
                <a:cs typeface="Verdana"/>
              </a:rPr>
              <a:t> </a:t>
            </a:r>
            <a:r>
              <a:rPr lang="en-US" sz="1800" dirty="0">
                <a:solidFill>
                  <a:srgbClr val="FF0000"/>
                </a:solidFill>
                <a:cs typeface="Verdana"/>
              </a:rPr>
              <a:t>higher</a:t>
            </a:r>
            <a:r>
              <a:rPr lang="en-US" sz="1800" dirty="0">
                <a:cs typeface="Verdana"/>
              </a:rPr>
              <a:t> detector granularity (</a:t>
            </a:r>
            <a:r>
              <a:rPr lang="en-US" sz="1600" dirty="0">
                <a:cs typeface="Verdana"/>
              </a:rPr>
              <a:t>to reduce occupancy</a:t>
            </a:r>
            <a:r>
              <a:rPr lang="en-US" sz="1800" dirty="0">
                <a:cs typeface="Verdana"/>
              </a:rPr>
              <a:t>)</a:t>
            </a:r>
          </a:p>
        </p:txBody>
      </p:sp>
      <p:sp>
        <p:nvSpPr>
          <p:cNvPr id="36" name="TextBox 35">
            <a:extLst>
              <a:ext uri="{FF2B5EF4-FFF2-40B4-BE49-F238E27FC236}">
                <a16:creationId xmlns:a16="http://schemas.microsoft.com/office/drawing/2014/main" id="{FBF19C09-0862-924E-A3AC-4856FCF39EBA}"/>
              </a:ext>
            </a:extLst>
          </p:cNvPr>
          <p:cNvSpPr txBox="1"/>
          <p:nvPr/>
        </p:nvSpPr>
        <p:spPr>
          <a:xfrm>
            <a:off x="2375158" y="1841204"/>
            <a:ext cx="5365056" cy="382037"/>
          </a:xfrm>
          <a:prstGeom prst="rect">
            <a:avLst/>
          </a:prstGeom>
          <a:noFill/>
        </p:spPr>
        <p:txBody>
          <a:bodyPr wrap="square" lIns="104022" tIns="52011" rIns="104022" bIns="52011" rtlCol="0">
            <a:spAutoFit/>
          </a:bodyPr>
          <a:lstStyle/>
          <a:p>
            <a:r>
              <a:rPr lang="en-US" sz="1800" dirty="0">
                <a:cs typeface="Verdana"/>
              </a:rPr>
              <a:t>the challenging radiation levels &amp; operating conditions</a:t>
            </a:r>
          </a:p>
        </p:txBody>
      </p:sp>
      <p:sp>
        <p:nvSpPr>
          <p:cNvPr id="37" name="TextBox 36">
            <a:extLst>
              <a:ext uri="{FF2B5EF4-FFF2-40B4-BE49-F238E27FC236}">
                <a16:creationId xmlns:a16="http://schemas.microsoft.com/office/drawing/2014/main" id="{F75B3091-6653-0846-A8F6-482C6CF08567}"/>
              </a:ext>
            </a:extLst>
          </p:cNvPr>
          <p:cNvSpPr txBox="1"/>
          <p:nvPr/>
        </p:nvSpPr>
        <p:spPr>
          <a:xfrm>
            <a:off x="510812" y="1789021"/>
            <a:ext cx="1487353" cy="436219"/>
          </a:xfrm>
          <a:prstGeom prst="rect">
            <a:avLst/>
          </a:prstGeom>
          <a:noFill/>
        </p:spPr>
        <p:txBody>
          <a:bodyPr wrap="square" lIns="104022" tIns="52011" rIns="104022" bIns="52011" rtlCol="0">
            <a:spAutoFit/>
          </a:bodyPr>
          <a:lstStyle/>
          <a:p>
            <a:pPr>
              <a:lnSpc>
                <a:spcPct val="150000"/>
              </a:lnSpc>
            </a:pPr>
            <a:r>
              <a:rPr lang="en-US" sz="1600" b="1" dirty="0">
                <a:cs typeface="Verdana"/>
              </a:rPr>
              <a:t>... in spite of … </a:t>
            </a:r>
          </a:p>
        </p:txBody>
      </p:sp>
      <p:sp>
        <p:nvSpPr>
          <p:cNvPr id="2" name="Right Arrow 1">
            <a:extLst>
              <a:ext uri="{FF2B5EF4-FFF2-40B4-BE49-F238E27FC236}">
                <a16:creationId xmlns:a16="http://schemas.microsoft.com/office/drawing/2014/main" id="{D93AF4E2-6E6D-4A4F-B227-C673558CC157}"/>
              </a:ext>
            </a:extLst>
          </p:cNvPr>
          <p:cNvSpPr/>
          <p:nvPr/>
        </p:nvSpPr>
        <p:spPr>
          <a:xfrm>
            <a:off x="2983421" y="2487287"/>
            <a:ext cx="312671" cy="253439"/>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F3326EC-08FA-B644-BFE2-3E26285D53D9}"/>
              </a:ext>
            </a:extLst>
          </p:cNvPr>
          <p:cNvSpPr txBox="1"/>
          <p:nvPr/>
        </p:nvSpPr>
        <p:spPr>
          <a:xfrm>
            <a:off x="521681" y="1101833"/>
            <a:ext cx="1552324" cy="436219"/>
          </a:xfrm>
          <a:prstGeom prst="rect">
            <a:avLst/>
          </a:prstGeom>
          <a:noFill/>
        </p:spPr>
        <p:txBody>
          <a:bodyPr wrap="square" lIns="104022" tIns="52011" rIns="104022" bIns="52011" rtlCol="0">
            <a:spAutoFit/>
          </a:bodyPr>
          <a:lstStyle/>
          <a:p>
            <a:pPr>
              <a:lnSpc>
                <a:spcPct val="150000"/>
              </a:lnSpc>
            </a:pPr>
            <a:r>
              <a:rPr lang="en-US" sz="1600" b="1" dirty="0">
                <a:cs typeface="Verdana"/>
              </a:rPr>
              <a:t>... in order to … </a:t>
            </a:r>
          </a:p>
        </p:txBody>
      </p:sp>
      <p:sp>
        <p:nvSpPr>
          <p:cNvPr id="40" name="Right Arrow 39">
            <a:extLst>
              <a:ext uri="{FF2B5EF4-FFF2-40B4-BE49-F238E27FC236}">
                <a16:creationId xmlns:a16="http://schemas.microsoft.com/office/drawing/2014/main" id="{073D680B-96B4-EF46-A7C2-9CF0FBCFABD2}"/>
              </a:ext>
            </a:extLst>
          </p:cNvPr>
          <p:cNvSpPr/>
          <p:nvPr/>
        </p:nvSpPr>
        <p:spPr>
          <a:xfrm>
            <a:off x="2972596" y="2923593"/>
            <a:ext cx="312671" cy="253439"/>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Chevron 42">
            <a:extLst>
              <a:ext uri="{FF2B5EF4-FFF2-40B4-BE49-F238E27FC236}">
                <a16:creationId xmlns:a16="http://schemas.microsoft.com/office/drawing/2014/main" id="{24A80DE3-6317-D14A-B079-B4C6213451FB}"/>
              </a:ext>
            </a:extLst>
          </p:cNvPr>
          <p:cNvSpPr/>
          <p:nvPr/>
        </p:nvSpPr>
        <p:spPr>
          <a:xfrm>
            <a:off x="251940" y="4229533"/>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B717C505-19B5-1745-BBCB-AEBF1F2F171B}"/>
              </a:ext>
            </a:extLst>
          </p:cNvPr>
          <p:cNvSpPr txBox="1"/>
          <p:nvPr/>
        </p:nvSpPr>
        <p:spPr>
          <a:xfrm>
            <a:off x="3330808" y="3136873"/>
            <a:ext cx="6017378" cy="474370"/>
          </a:xfrm>
          <a:prstGeom prst="rect">
            <a:avLst/>
          </a:prstGeom>
          <a:noFill/>
        </p:spPr>
        <p:txBody>
          <a:bodyPr wrap="square" lIns="104022" tIns="52011" rIns="104022" bIns="52011" rtlCol="0">
            <a:spAutoFit/>
          </a:bodyPr>
          <a:lstStyle/>
          <a:p>
            <a:r>
              <a:rPr lang="en-US" sz="2400" b="1" dirty="0">
                <a:solidFill>
                  <a:srgbClr val="3348D5"/>
                </a:solidFill>
                <a:cs typeface="Verdana"/>
              </a:rPr>
              <a:t>-</a:t>
            </a:r>
            <a:r>
              <a:rPr lang="en-US" sz="1800" b="1" dirty="0">
                <a:solidFill>
                  <a:srgbClr val="FF0000"/>
                </a:solidFill>
                <a:cs typeface="Verdana"/>
              </a:rPr>
              <a:t> </a:t>
            </a:r>
            <a:r>
              <a:rPr lang="en-US" sz="1800" dirty="0">
                <a:solidFill>
                  <a:srgbClr val="FF0000"/>
                </a:solidFill>
                <a:cs typeface="Verdana"/>
              </a:rPr>
              <a:t>increased</a:t>
            </a:r>
            <a:r>
              <a:rPr lang="en-US" sz="1800" dirty="0">
                <a:cs typeface="Verdana"/>
              </a:rPr>
              <a:t> bandwidth (</a:t>
            </a:r>
            <a:r>
              <a:rPr lang="en-US" sz="1400" b="1" dirty="0">
                <a:cs typeface="Verdana"/>
              </a:rPr>
              <a:t>750kHZ</a:t>
            </a:r>
            <a:r>
              <a:rPr lang="en-US" sz="1800" dirty="0">
                <a:cs typeface="Verdana"/>
              </a:rPr>
              <a:t> </a:t>
            </a:r>
            <a:r>
              <a:rPr lang="en-US" sz="1600" dirty="0">
                <a:cs typeface="Verdana"/>
              </a:rPr>
              <a:t>to </a:t>
            </a:r>
            <a:r>
              <a:rPr lang="en-US" sz="1600" dirty="0" err="1">
                <a:cs typeface="Verdana"/>
              </a:rPr>
              <a:t>accomodate</a:t>
            </a:r>
            <a:r>
              <a:rPr lang="en-US" sz="1600" dirty="0">
                <a:cs typeface="Verdana"/>
              </a:rPr>
              <a:t> higher data rates</a:t>
            </a:r>
            <a:r>
              <a:rPr lang="en-US" sz="1800" dirty="0">
                <a:cs typeface="Verdana"/>
              </a:rPr>
              <a:t>)</a:t>
            </a:r>
          </a:p>
        </p:txBody>
      </p:sp>
      <p:sp>
        <p:nvSpPr>
          <p:cNvPr id="41" name="TextBox 40">
            <a:extLst>
              <a:ext uri="{FF2B5EF4-FFF2-40B4-BE49-F238E27FC236}">
                <a16:creationId xmlns:a16="http://schemas.microsoft.com/office/drawing/2014/main" id="{E0497F71-40DA-6D48-9C1A-94041E6F1342}"/>
              </a:ext>
            </a:extLst>
          </p:cNvPr>
          <p:cNvSpPr txBox="1"/>
          <p:nvPr/>
        </p:nvSpPr>
        <p:spPr>
          <a:xfrm>
            <a:off x="3326960" y="3483112"/>
            <a:ext cx="7334690" cy="474370"/>
          </a:xfrm>
          <a:prstGeom prst="rect">
            <a:avLst/>
          </a:prstGeom>
          <a:noFill/>
        </p:spPr>
        <p:txBody>
          <a:bodyPr wrap="square" lIns="104022" tIns="52011" rIns="104022" bIns="52011" rtlCol="0">
            <a:spAutoFit/>
          </a:bodyPr>
          <a:lstStyle/>
          <a:p>
            <a:r>
              <a:rPr lang="en-US" sz="2400" b="1" dirty="0">
                <a:solidFill>
                  <a:srgbClr val="520AF8"/>
                </a:solidFill>
                <a:cs typeface="Verdana"/>
              </a:rPr>
              <a:t>-</a:t>
            </a:r>
            <a:r>
              <a:rPr lang="en-US" sz="1800" b="1" dirty="0">
                <a:solidFill>
                  <a:srgbClr val="FF0000"/>
                </a:solidFill>
                <a:cs typeface="Verdana"/>
              </a:rPr>
              <a:t> </a:t>
            </a:r>
            <a:r>
              <a:rPr lang="en-US" sz="1800" dirty="0">
                <a:solidFill>
                  <a:srgbClr val="FF0000"/>
                </a:solidFill>
                <a:cs typeface="Verdana"/>
              </a:rPr>
              <a:t>improved</a:t>
            </a:r>
            <a:r>
              <a:rPr lang="en-US" sz="1800" dirty="0">
                <a:cs typeface="Verdana"/>
              </a:rPr>
              <a:t> trigger capability (</a:t>
            </a:r>
            <a:r>
              <a:rPr lang="en-US" sz="1600" dirty="0">
                <a:cs typeface="Verdana"/>
              </a:rPr>
              <a:t>track info @L1 with extended trigger latency @ </a:t>
            </a:r>
            <a:r>
              <a:rPr lang="en-US" sz="1400" b="1" dirty="0">
                <a:cs typeface="Verdana"/>
              </a:rPr>
              <a:t>12</a:t>
            </a:r>
            <a:r>
              <a:rPr lang="en-US" sz="1400" b="1" dirty="0">
                <a:latin typeface="Symbol" pitchFamily="2" charset="2"/>
                <a:ea typeface="Cambria Math" panose="02040503050406030204" pitchFamily="18" charset="0"/>
                <a:cs typeface="Verdana"/>
              </a:rPr>
              <a:t>m</a:t>
            </a:r>
            <a:r>
              <a:rPr lang="en-US" sz="1400" b="1" dirty="0">
                <a:cs typeface="Verdana"/>
              </a:rPr>
              <a:t>s</a:t>
            </a:r>
            <a:r>
              <a:rPr lang="en-US" sz="1600" dirty="0">
                <a:cs typeface="Verdana"/>
              </a:rPr>
              <a:t>)</a:t>
            </a:r>
          </a:p>
        </p:txBody>
      </p:sp>
      <p:pic>
        <p:nvPicPr>
          <p:cNvPr id="42" name="Picture 41">
            <a:extLst>
              <a:ext uri="{FF2B5EF4-FFF2-40B4-BE49-F238E27FC236}">
                <a16:creationId xmlns:a16="http://schemas.microsoft.com/office/drawing/2014/main" id="{19B8F48D-AD66-FA45-A6D0-EFE278D5E899}"/>
              </a:ext>
            </a:extLst>
          </p:cNvPr>
          <p:cNvPicPr>
            <a:picLocks noChangeAspect="1"/>
          </p:cNvPicPr>
          <p:nvPr/>
        </p:nvPicPr>
        <p:blipFill>
          <a:blip r:embed="rId2"/>
          <a:stretch>
            <a:fillRect/>
          </a:stretch>
        </p:blipFill>
        <p:spPr>
          <a:xfrm>
            <a:off x="8092046" y="1078035"/>
            <a:ext cx="2470575" cy="1444489"/>
          </a:xfrm>
          <a:prstGeom prst="rect">
            <a:avLst/>
          </a:prstGeom>
        </p:spPr>
      </p:pic>
      <p:sp>
        <p:nvSpPr>
          <p:cNvPr id="44" name="TextBox 43">
            <a:extLst>
              <a:ext uri="{FF2B5EF4-FFF2-40B4-BE49-F238E27FC236}">
                <a16:creationId xmlns:a16="http://schemas.microsoft.com/office/drawing/2014/main" id="{701C86F3-93FE-7C47-87A1-953BDB593B3A}"/>
              </a:ext>
            </a:extLst>
          </p:cNvPr>
          <p:cNvSpPr txBox="1"/>
          <p:nvPr/>
        </p:nvSpPr>
        <p:spPr>
          <a:xfrm>
            <a:off x="8301218" y="984510"/>
            <a:ext cx="2105501" cy="291307"/>
          </a:xfrm>
          <a:prstGeom prst="rect">
            <a:avLst/>
          </a:prstGeom>
          <a:noFill/>
        </p:spPr>
        <p:txBody>
          <a:bodyPr wrap="square" lIns="104022" tIns="52011" rIns="104022" bIns="52011" rtlCol="0">
            <a:spAutoFit/>
          </a:bodyPr>
          <a:lstStyle/>
          <a:p>
            <a:pPr>
              <a:lnSpc>
                <a:spcPct val="150000"/>
              </a:lnSpc>
            </a:pPr>
            <a:r>
              <a:rPr lang="en-US" sz="900" b="1" dirty="0">
                <a:cs typeface="Verdana"/>
              </a:rPr>
              <a:t>Absorbed                          (in CMS cavern) </a:t>
            </a:r>
          </a:p>
        </p:txBody>
      </p:sp>
      <p:sp>
        <p:nvSpPr>
          <p:cNvPr id="31" name="TextBox 30">
            <a:extLst>
              <a:ext uri="{FF2B5EF4-FFF2-40B4-BE49-F238E27FC236}">
                <a16:creationId xmlns:a16="http://schemas.microsoft.com/office/drawing/2014/main" id="{0676C8BA-E79F-3044-BFC1-0E1A365BF651}"/>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43830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Phase-2 Upgrade </a:t>
            </a:r>
            <a:r>
              <a:rPr lang="en-US" sz="2700" b="1" dirty="0"/>
              <a:t>- I</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19/47 </a:t>
            </a:r>
          </a:p>
        </p:txBody>
      </p:sp>
      <p:sp>
        <p:nvSpPr>
          <p:cNvPr id="21" name="Chevron 20"/>
          <p:cNvSpPr/>
          <p:nvPr/>
        </p:nvSpPr>
        <p:spPr>
          <a:xfrm>
            <a:off x="2125537" y="126139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9" name="Chevron 28"/>
          <p:cNvSpPr/>
          <p:nvPr/>
        </p:nvSpPr>
        <p:spPr>
          <a:xfrm>
            <a:off x="2124604" y="1981624"/>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0D7AC0DA-60CA-5D48-A93F-D9C67DF80620}"/>
              </a:ext>
            </a:extLst>
          </p:cNvPr>
          <p:cNvSpPr txBox="1"/>
          <p:nvPr/>
        </p:nvSpPr>
        <p:spPr>
          <a:xfrm>
            <a:off x="2375158" y="1133621"/>
            <a:ext cx="4662757" cy="659036"/>
          </a:xfrm>
          <a:prstGeom prst="rect">
            <a:avLst/>
          </a:prstGeom>
          <a:noFill/>
        </p:spPr>
        <p:txBody>
          <a:bodyPr wrap="square" lIns="104022" tIns="52011" rIns="104022" bIns="52011" rtlCol="0">
            <a:spAutoFit/>
          </a:bodyPr>
          <a:lstStyle/>
          <a:p>
            <a:r>
              <a:rPr lang="en-US" sz="1800" dirty="0">
                <a:cs typeface="Verdana"/>
              </a:rPr>
              <a:t>maintain excellent detector performance while </a:t>
            </a:r>
          </a:p>
          <a:p>
            <a:r>
              <a:rPr lang="en-US" sz="1800" dirty="0">
                <a:cs typeface="Verdana"/>
              </a:rPr>
              <a:t>fully profiting from the HL-LHC capabilities</a:t>
            </a:r>
          </a:p>
        </p:txBody>
      </p:sp>
      <p:sp>
        <p:nvSpPr>
          <p:cNvPr id="26" name="TextBox 25">
            <a:extLst>
              <a:ext uri="{FF2B5EF4-FFF2-40B4-BE49-F238E27FC236}">
                <a16:creationId xmlns:a16="http://schemas.microsoft.com/office/drawing/2014/main" id="{416DA865-1145-0A47-AD30-3D757528E803}"/>
              </a:ext>
            </a:extLst>
          </p:cNvPr>
          <p:cNvSpPr txBox="1"/>
          <p:nvPr/>
        </p:nvSpPr>
        <p:spPr>
          <a:xfrm>
            <a:off x="1203621" y="2837042"/>
            <a:ext cx="1664762" cy="382037"/>
          </a:xfrm>
          <a:prstGeom prst="rect">
            <a:avLst/>
          </a:prstGeom>
          <a:noFill/>
        </p:spPr>
        <p:txBody>
          <a:bodyPr wrap="square" lIns="104022" tIns="52011" rIns="104022" bIns="52011" rtlCol="0">
            <a:spAutoFit/>
          </a:bodyPr>
          <a:lstStyle/>
          <a:p>
            <a:r>
              <a:rPr lang="en-US" sz="1800" b="1" dirty="0">
                <a:solidFill>
                  <a:srgbClr val="FF0000"/>
                </a:solidFill>
                <a:cs typeface="Verdana"/>
              </a:rPr>
              <a:t>Higher</a:t>
            </a:r>
            <a:r>
              <a:rPr lang="en-US" sz="1800" b="1" dirty="0">
                <a:cs typeface="Verdana"/>
              </a:rPr>
              <a:t> PU rate </a:t>
            </a:r>
          </a:p>
        </p:txBody>
      </p:sp>
      <p:sp>
        <p:nvSpPr>
          <p:cNvPr id="28" name="TextBox 27">
            <a:extLst>
              <a:ext uri="{FF2B5EF4-FFF2-40B4-BE49-F238E27FC236}">
                <a16:creationId xmlns:a16="http://schemas.microsoft.com/office/drawing/2014/main" id="{1952909A-88C4-874A-8401-F07285233D40}"/>
              </a:ext>
            </a:extLst>
          </p:cNvPr>
          <p:cNvSpPr txBox="1"/>
          <p:nvPr/>
        </p:nvSpPr>
        <p:spPr>
          <a:xfrm>
            <a:off x="496756" y="2397604"/>
            <a:ext cx="2523166" cy="382037"/>
          </a:xfrm>
          <a:prstGeom prst="rect">
            <a:avLst/>
          </a:prstGeom>
          <a:noFill/>
        </p:spPr>
        <p:txBody>
          <a:bodyPr wrap="square" lIns="104022" tIns="52011" rIns="104022" bIns="52011" rtlCol="0">
            <a:spAutoFit/>
          </a:bodyPr>
          <a:lstStyle/>
          <a:p>
            <a:r>
              <a:rPr lang="en-US" sz="1800" b="1" dirty="0">
                <a:cs typeface="Verdana"/>
              </a:rPr>
              <a:t>Radiation level </a:t>
            </a:r>
            <a:r>
              <a:rPr lang="en-US" sz="1800" b="1" dirty="0">
                <a:solidFill>
                  <a:srgbClr val="FF0000"/>
                </a:solidFill>
                <a:cs typeface="Verdana"/>
              </a:rPr>
              <a:t>increase</a:t>
            </a:r>
          </a:p>
        </p:txBody>
      </p:sp>
      <p:sp>
        <p:nvSpPr>
          <p:cNvPr id="32" name="TextBox 31">
            <a:extLst>
              <a:ext uri="{FF2B5EF4-FFF2-40B4-BE49-F238E27FC236}">
                <a16:creationId xmlns:a16="http://schemas.microsoft.com/office/drawing/2014/main" id="{0B311CB7-EB2F-3E4F-BB4A-7FBEF5803640}"/>
              </a:ext>
            </a:extLst>
          </p:cNvPr>
          <p:cNvSpPr txBox="1"/>
          <p:nvPr/>
        </p:nvSpPr>
        <p:spPr>
          <a:xfrm>
            <a:off x="3304174" y="2421685"/>
            <a:ext cx="4043796" cy="382037"/>
          </a:xfrm>
          <a:prstGeom prst="rect">
            <a:avLst/>
          </a:prstGeom>
          <a:noFill/>
        </p:spPr>
        <p:txBody>
          <a:bodyPr wrap="square" lIns="104022" tIns="52011" rIns="104022" bIns="52011" rtlCol="0">
            <a:spAutoFit/>
          </a:bodyPr>
          <a:lstStyle/>
          <a:p>
            <a:r>
              <a:rPr lang="en-US" sz="1800" dirty="0">
                <a:solidFill>
                  <a:srgbClr val="FF0000"/>
                </a:solidFill>
                <a:cs typeface="Verdana"/>
              </a:rPr>
              <a:t>improved</a:t>
            </a:r>
            <a:r>
              <a:rPr lang="en-US" sz="1800" dirty="0">
                <a:cs typeface="Verdana"/>
              </a:rPr>
              <a:t> detector radiation hardness</a:t>
            </a:r>
          </a:p>
        </p:txBody>
      </p:sp>
      <p:sp>
        <p:nvSpPr>
          <p:cNvPr id="33" name="TextBox 32">
            <a:extLst>
              <a:ext uri="{FF2B5EF4-FFF2-40B4-BE49-F238E27FC236}">
                <a16:creationId xmlns:a16="http://schemas.microsoft.com/office/drawing/2014/main" id="{7AB00FB3-8166-9044-AAB2-5921D3F66965}"/>
              </a:ext>
            </a:extLst>
          </p:cNvPr>
          <p:cNvSpPr txBox="1"/>
          <p:nvPr/>
        </p:nvSpPr>
        <p:spPr>
          <a:xfrm>
            <a:off x="3326960" y="2800193"/>
            <a:ext cx="5080745" cy="474370"/>
          </a:xfrm>
          <a:prstGeom prst="rect">
            <a:avLst/>
          </a:prstGeom>
          <a:noFill/>
        </p:spPr>
        <p:txBody>
          <a:bodyPr wrap="square" lIns="104022" tIns="52011" rIns="104022" bIns="52011" rtlCol="0">
            <a:spAutoFit/>
          </a:bodyPr>
          <a:lstStyle/>
          <a:p>
            <a:r>
              <a:rPr lang="en-US" sz="2400" b="1" dirty="0">
                <a:solidFill>
                  <a:srgbClr val="3348D5"/>
                </a:solidFill>
                <a:cs typeface="Verdana"/>
              </a:rPr>
              <a:t>-</a:t>
            </a:r>
            <a:r>
              <a:rPr lang="en-US" sz="1800" b="1" dirty="0">
                <a:solidFill>
                  <a:srgbClr val="FF0000"/>
                </a:solidFill>
                <a:cs typeface="Verdana"/>
              </a:rPr>
              <a:t> </a:t>
            </a:r>
            <a:r>
              <a:rPr lang="en-US" sz="1800" dirty="0">
                <a:solidFill>
                  <a:srgbClr val="FF0000"/>
                </a:solidFill>
                <a:cs typeface="Verdana"/>
              </a:rPr>
              <a:t>higher</a:t>
            </a:r>
            <a:r>
              <a:rPr lang="en-US" sz="1800" dirty="0">
                <a:cs typeface="Verdana"/>
              </a:rPr>
              <a:t> detector granularity (</a:t>
            </a:r>
            <a:r>
              <a:rPr lang="en-US" sz="1600" dirty="0">
                <a:cs typeface="Verdana"/>
              </a:rPr>
              <a:t>to reduce occupancy</a:t>
            </a:r>
            <a:r>
              <a:rPr lang="en-US" sz="1800" dirty="0">
                <a:cs typeface="Verdana"/>
              </a:rPr>
              <a:t>)</a:t>
            </a:r>
          </a:p>
        </p:txBody>
      </p:sp>
      <p:sp>
        <p:nvSpPr>
          <p:cNvPr id="36" name="TextBox 35">
            <a:extLst>
              <a:ext uri="{FF2B5EF4-FFF2-40B4-BE49-F238E27FC236}">
                <a16:creationId xmlns:a16="http://schemas.microsoft.com/office/drawing/2014/main" id="{FBF19C09-0862-924E-A3AC-4856FCF39EBA}"/>
              </a:ext>
            </a:extLst>
          </p:cNvPr>
          <p:cNvSpPr txBox="1"/>
          <p:nvPr/>
        </p:nvSpPr>
        <p:spPr>
          <a:xfrm>
            <a:off x="2375158" y="1841204"/>
            <a:ext cx="5365056" cy="382037"/>
          </a:xfrm>
          <a:prstGeom prst="rect">
            <a:avLst/>
          </a:prstGeom>
          <a:noFill/>
        </p:spPr>
        <p:txBody>
          <a:bodyPr wrap="square" lIns="104022" tIns="52011" rIns="104022" bIns="52011" rtlCol="0">
            <a:spAutoFit/>
          </a:bodyPr>
          <a:lstStyle/>
          <a:p>
            <a:r>
              <a:rPr lang="en-US" sz="1800" dirty="0">
                <a:cs typeface="Verdana"/>
              </a:rPr>
              <a:t>the challenging radiation levels &amp; operating conditions</a:t>
            </a:r>
          </a:p>
        </p:txBody>
      </p:sp>
      <p:sp>
        <p:nvSpPr>
          <p:cNvPr id="37" name="TextBox 36">
            <a:extLst>
              <a:ext uri="{FF2B5EF4-FFF2-40B4-BE49-F238E27FC236}">
                <a16:creationId xmlns:a16="http://schemas.microsoft.com/office/drawing/2014/main" id="{F75B3091-6653-0846-A8F6-482C6CF08567}"/>
              </a:ext>
            </a:extLst>
          </p:cNvPr>
          <p:cNvSpPr txBox="1"/>
          <p:nvPr/>
        </p:nvSpPr>
        <p:spPr>
          <a:xfrm>
            <a:off x="510812" y="1789021"/>
            <a:ext cx="1487353" cy="436219"/>
          </a:xfrm>
          <a:prstGeom prst="rect">
            <a:avLst/>
          </a:prstGeom>
          <a:noFill/>
        </p:spPr>
        <p:txBody>
          <a:bodyPr wrap="square" lIns="104022" tIns="52011" rIns="104022" bIns="52011" rtlCol="0">
            <a:spAutoFit/>
          </a:bodyPr>
          <a:lstStyle/>
          <a:p>
            <a:pPr>
              <a:lnSpc>
                <a:spcPct val="150000"/>
              </a:lnSpc>
            </a:pPr>
            <a:r>
              <a:rPr lang="en-US" sz="1600" b="1" dirty="0">
                <a:cs typeface="Verdana"/>
              </a:rPr>
              <a:t>... in spite of … </a:t>
            </a:r>
          </a:p>
        </p:txBody>
      </p:sp>
      <p:sp>
        <p:nvSpPr>
          <p:cNvPr id="2" name="Right Arrow 1">
            <a:extLst>
              <a:ext uri="{FF2B5EF4-FFF2-40B4-BE49-F238E27FC236}">
                <a16:creationId xmlns:a16="http://schemas.microsoft.com/office/drawing/2014/main" id="{D93AF4E2-6E6D-4A4F-B227-C673558CC157}"/>
              </a:ext>
            </a:extLst>
          </p:cNvPr>
          <p:cNvSpPr/>
          <p:nvPr/>
        </p:nvSpPr>
        <p:spPr>
          <a:xfrm>
            <a:off x="2983421" y="2487287"/>
            <a:ext cx="312671" cy="253439"/>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18321B1-F31A-E84C-8066-AA5FC66EDC42}"/>
              </a:ext>
            </a:extLst>
          </p:cNvPr>
          <p:cNvSpPr txBox="1"/>
          <p:nvPr/>
        </p:nvSpPr>
        <p:spPr>
          <a:xfrm>
            <a:off x="3330808" y="3136873"/>
            <a:ext cx="6017378" cy="474370"/>
          </a:xfrm>
          <a:prstGeom prst="rect">
            <a:avLst/>
          </a:prstGeom>
          <a:noFill/>
        </p:spPr>
        <p:txBody>
          <a:bodyPr wrap="square" lIns="104022" tIns="52011" rIns="104022" bIns="52011" rtlCol="0">
            <a:spAutoFit/>
          </a:bodyPr>
          <a:lstStyle/>
          <a:p>
            <a:r>
              <a:rPr lang="en-US" sz="2400" b="1" dirty="0">
                <a:solidFill>
                  <a:srgbClr val="3348D5"/>
                </a:solidFill>
                <a:cs typeface="Verdana"/>
              </a:rPr>
              <a:t>-</a:t>
            </a:r>
            <a:r>
              <a:rPr lang="en-US" sz="1800" b="1" dirty="0">
                <a:solidFill>
                  <a:srgbClr val="FF0000"/>
                </a:solidFill>
                <a:cs typeface="Verdana"/>
              </a:rPr>
              <a:t> </a:t>
            </a:r>
            <a:r>
              <a:rPr lang="en-US" sz="1800" dirty="0">
                <a:solidFill>
                  <a:srgbClr val="FF0000"/>
                </a:solidFill>
                <a:cs typeface="Verdana"/>
              </a:rPr>
              <a:t>increased</a:t>
            </a:r>
            <a:r>
              <a:rPr lang="en-US" sz="1800" dirty="0">
                <a:cs typeface="Verdana"/>
              </a:rPr>
              <a:t> bandwidth (</a:t>
            </a:r>
            <a:r>
              <a:rPr lang="en-US" sz="1400" b="1" dirty="0">
                <a:cs typeface="Verdana"/>
              </a:rPr>
              <a:t>750kHZ</a:t>
            </a:r>
            <a:r>
              <a:rPr lang="en-US" sz="1800" dirty="0">
                <a:cs typeface="Verdana"/>
              </a:rPr>
              <a:t> </a:t>
            </a:r>
            <a:r>
              <a:rPr lang="en-US" sz="1600" dirty="0">
                <a:cs typeface="Verdana"/>
              </a:rPr>
              <a:t>to </a:t>
            </a:r>
            <a:r>
              <a:rPr lang="en-US" sz="1600" dirty="0" err="1">
                <a:cs typeface="Verdana"/>
              </a:rPr>
              <a:t>accomodate</a:t>
            </a:r>
            <a:r>
              <a:rPr lang="en-US" sz="1600" dirty="0">
                <a:cs typeface="Verdana"/>
              </a:rPr>
              <a:t> higher data rates</a:t>
            </a:r>
            <a:r>
              <a:rPr lang="en-US" sz="1800" dirty="0">
                <a:cs typeface="Verdana"/>
              </a:rPr>
              <a:t>)</a:t>
            </a:r>
          </a:p>
        </p:txBody>
      </p:sp>
      <p:sp>
        <p:nvSpPr>
          <p:cNvPr id="38" name="TextBox 37">
            <a:extLst>
              <a:ext uri="{FF2B5EF4-FFF2-40B4-BE49-F238E27FC236}">
                <a16:creationId xmlns:a16="http://schemas.microsoft.com/office/drawing/2014/main" id="{EF4A920F-EE64-1746-965C-0BAF04EC0BDA}"/>
              </a:ext>
            </a:extLst>
          </p:cNvPr>
          <p:cNvSpPr txBox="1"/>
          <p:nvPr/>
        </p:nvSpPr>
        <p:spPr>
          <a:xfrm>
            <a:off x="3326960" y="3483112"/>
            <a:ext cx="7334690" cy="474370"/>
          </a:xfrm>
          <a:prstGeom prst="rect">
            <a:avLst/>
          </a:prstGeom>
          <a:noFill/>
        </p:spPr>
        <p:txBody>
          <a:bodyPr wrap="square" lIns="104022" tIns="52011" rIns="104022" bIns="52011" rtlCol="0">
            <a:spAutoFit/>
          </a:bodyPr>
          <a:lstStyle/>
          <a:p>
            <a:r>
              <a:rPr lang="en-US" sz="2400" b="1" dirty="0">
                <a:solidFill>
                  <a:srgbClr val="520AF8"/>
                </a:solidFill>
                <a:cs typeface="Verdana"/>
              </a:rPr>
              <a:t>-</a:t>
            </a:r>
            <a:r>
              <a:rPr lang="en-US" sz="1800" b="1" dirty="0">
                <a:solidFill>
                  <a:srgbClr val="FF0000"/>
                </a:solidFill>
                <a:cs typeface="Verdana"/>
              </a:rPr>
              <a:t> </a:t>
            </a:r>
            <a:r>
              <a:rPr lang="en-US" sz="1800" dirty="0">
                <a:solidFill>
                  <a:srgbClr val="FF0000"/>
                </a:solidFill>
                <a:cs typeface="Verdana"/>
              </a:rPr>
              <a:t>improved</a:t>
            </a:r>
            <a:r>
              <a:rPr lang="en-US" sz="1800" dirty="0">
                <a:cs typeface="Verdana"/>
              </a:rPr>
              <a:t> trigger capability (</a:t>
            </a:r>
            <a:r>
              <a:rPr lang="en-US" sz="1600" dirty="0">
                <a:cs typeface="Verdana"/>
              </a:rPr>
              <a:t>track info @L1 with extended trigger latency @ </a:t>
            </a:r>
            <a:r>
              <a:rPr lang="en-US" sz="1400" b="1" dirty="0">
                <a:cs typeface="Verdana"/>
              </a:rPr>
              <a:t>12</a:t>
            </a:r>
            <a:r>
              <a:rPr lang="en-US" sz="1400" b="1" dirty="0">
                <a:latin typeface="Symbol" pitchFamily="2" charset="2"/>
                <a:ea typeface="Cambria Math" panose="02040503050406030204" pitchFamily="18" charset="0"/>
                <a:cs typeface="Verdana"/>
              </a:rPr>
              <a:t>m</a:t>
            </a:r>
            <a:r>
              <a:rPr lang="en-US" sz="1400" b="1" dirty="0">
                <a:cs typeface="Verdana"/>
              </a:rPr>
              <a:t>s</a:t>
            </a:r>
            <a:r>
              <a:rPr lang="en-US" sz="1600" dirty="0">
                <a:cs typeface="Verdana"/>
              </a:rPr>
              <a:t>)</a:t>
            </a:r>
          </a:p>
        </p:txBody>
      </p:sp>
      <p:pic>
        <p:nvPicPr>
          <p:cNvPr id="5" name="Picture 4">
            <a:extLst>
              <a:ext uri="{FF2B5EF4-FFF2-40B4-BE49-F238E27FC236}">
                <a16:creationId xmlns:a16="http://schemas.microsoft.com/office/drawing/2014/main" id="{F82F797C-6B0A-C841-96D2-197A9104F663}"/>
              </a:ext>
            </a:extLst>
          </p:cNvPr>
          <p:cNvPicPr>
            <a:picLocks noChangeAspect="1"/>
          </p:cNvPicPr>
          <p:nvPr/>
        </p:nvPicPr>
        <p:blipFill>
          <a:blip r:embed="rId2"/>
          <a:stretch>
            <a:fillRect/>
          </a:stretch>
        </p:blipFill>
        <p:spPr>
          <a:xfrm>
            <a:off x="8092046" y="1078035"/>
            <a:ext cx="2470575" cy="1444489"/>
          </a:xfrm>
          <a:prstGeom prst="rect">
            <a:avLst/>
          </a:prstGeom>
        </p:spPr>
      </p:pic>
      <p:sp>
        <p:nvSpPr>
          <p:cNvPr id="34" name="TextBox 33">
            <a:extLst>
              <a:ext uri="{FF2B5EF4-FFF2-40B4-BE49-F238E27FC236}">
                <a16:creationId xmlns:a16="http://schemas.microsoft.com/office/drawing/2014/main" id="{AD47BB5A-1647-DB4C-8ED8-C143A1A2A83F}"/>
              </a:ext>
            </a:extLst>
          </p:cNvPr>
          <p:cNvSpPr txBox="1"/>
          <p:nvPr/>
        </p:nvSpPr>
        <p:spPr>
          <a:xfrm>
            <a:off x="8301218" y="984510"/>
            <a:ext cx="2105501" cy="291307"/>
          </a:xfrm>
          <a:prstGeom prst="rect">
            <a:avLst/>
          </a:prstGeom>
          <a:noFill/>
        </p:spPr>
        <p:txBody>
          <a:bodyPr wrap="square" lIns="104022" tIns="52011" rIns="104022" bIns="52011" rtlCol="0">
            <a:spAutoFit/>
          </a:bodyPr>
          <a:lstStyle/>
          <a:p>
            <a:pPr>
              <a:lnSpc>
                <a:spcPct val="150000"/>
              </a:lnSpc>
            </a:pPr>
            <a:r>
              <a:rPr lang="en-US" sz="900" b="1" dirty="0">
                <a:cs typeface="Verdana"/>
              </a:rPr>
              <a:t>Absorbed                          (in CMS cavern) </a:t>
            </a:r>
          </a:p>
        </p:txBody>
      </p:sp>
      <p:sp>
        <p:nvSpPr>
          <p:cNvPr id="39" name="TextBox 38">
            <a:extLst>
              <a:ext uri="{FF2B5EF4-FFF2-40B4-BE49-F238E27FC236}">
                <a16:creationId xmlns:a16="http://schemas.microsoft.com/office/drawing/2014/main" id="{1F3326EC-08FA-B644-BFE2-3E26285D53D9}"/>
              </a:ext>
            </a:extLst>
          </p:cNvPr>
          <p:cNvSpPr txBox="1"/>
          <p:nvPr/>
        </p:nvSpPr>
        <p:spPr>
          <a:xfrm>
            <a:off x="521681" y="1101833"/>
            <a:ext cx="1552324" cy="436219"/>
          </a:xfrm>
          <a:prstGeom prst="rect">
            <a:avLst/>
          </a:prstGeom>
          <a:noFill/>
        </p:spPr>
        <p:txBody>
          <a:bodyPr wrap="square" lIns="104022" tIns="52011" rIns="104022" bIns="52011" rtlCol="0">
            <a:spAutoFit/>
          </a:bodyPr>
          <a:lstStyle/>
          <a:p>
            <a:pPr>
              <a:lnSpc>
                <a:spcPct val="150000"/>
              </a:lnSpc>
            </a:pPr>
            <a:r>
              <a:rPr lang="en-US" sz="1600" b="1" dirty="0">
                <a:cs typeface="Verdana"/>
              </a:rPr>
              <a:t>... in order to … </a:t>
            </a:r>
          </a:p>
        </p:txBody>
      </p:sp>
      <p:sp>
        <p:nvSpPr>
          <p:cNvPr id="40" name="Right Arrow 39">
            <a:extLst>
              <a:ext uri="{FF2B5EF4-FFF2-40B4-BE49-F238E27FC236}">
                <a16:creationId xmlns:a16="http://schemas.microsoft.com/office/drawing/2014/main" id="{073D680B-96B4-EF46-A7C2-9CF0FBCFABD2}"/>
              </a:ext>
            </a:extLst>
          </p:cNvPr>
          <p:cNvSpPr/>
          <p:nvPr/>
        </p:nvSpPr>
        <p:spPr>
          <a:xfrm>
            <a:off x="2941336" y="2923593"/>
            <a:ext cx="312671" cy="253439"/>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CB392770-114B-D642-980C-7B7916FAC3A1}"/>
              </a:ext>
            </a:extLst>
          </p:cNvPr>
          <p:cNvPicPr>
            <a:picLocks noChangeAspect="1"/>
          </p:cNvPicPr>
          <p:nvPr/>
        </p:nvPicPr>
        <p:blipFill>
          <a:blip r:embed="rId3"/>
          <a:stretch>
            <a:fillRect/>
          </a:stretch>
        </p:blipFill>
        <p:spPr>
          <a:xfrm>
            <a:off x="962238" y="4638346"/>
            <a:ext cx="8746223" cy="2435096"/>
          </a:xfrm>
          <a:prstGeom prst="rect">
            <a:avLst/>
          </a:prstGeom>
          <a:ln>
            <a:solidFill>
              <a:schemeClr val="accent6">
                <a:lumMod val="50000"/>
              </a:schemeClr>
            </a:solidFill>
          </a:ln>
        </p:spPr>
      </p:pic>
      <p:sp>
        <p:nvSpPr>
          <p:cNvPr id="43" name="Chevron 42">
            <a:extLst>
              <a:ext uri="{FF2B5EF4-FFF2-40B4-BE49-F238E27FC236}">
                <a16:creationId xmlns:a16="http://schemas.microsoft.com/office/drawing/2014/main" id="{24A80DE3-6317-D14A-B079-B4C6213451FB}"/>
              </a:ext>
            </a:extLst>
          </p:cNvPr>
          <p:cNvSpPr/>
          <p:nvPr/>
        </p:nvSpPr>
        <p:spPr>
          <a:xfrm>
            <a:off x="251940" y="4229533"/>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67360BE1-FF74-5E47-BE1F-05F4B6849F4A}"/>
              </a:ext>
            </a:extLst>
          </p:cNvPr>
          <p:cNvSpPr txBox="1"/>
          <p:nvPr/>
        </p:nvSpPr>
        <p:spPr>
          <a:xfrm>
            <a:off x="481425" y="4129153"/>
            <a:ext cx="9594730" cy="382037"/>
          </a:xfrm>
          <a:prstGeom prst="rect">
            <a:avLst/>
          </a:prstGeom>
          <a:noFill/>
        </p:spPr>
        <p:txBody>
          <a:bodyPr wrap="square" lIns="104022" tIns="52011" rIns="104022" bIns="52011" rtlCol="0">
            <a:spAutoFit/>
          </a:bodyPr>
          <a:lstStyle/>
          <a:p>
            <a:r>
              <a:rPr lang="en-US" sz="1800" b="1" dirty="0">
                <a:solidFill>
                  <a:srgbClr val="FF0000"/>
                </a:solidFill>
                <a:cs typeface="Verdana"/>
              </a:rPr>
              <a:t>Several kinds of constructions, installations &amp; commissioning to be done from LS2 through LS3 </a:t>
            </a:r>
            <a:r>
              <a:rPr lang="en-US" sz="1800" b="1" dirty="0">
                <a:cs typeface="Verdana"/>
              </a:rPr>
              <a:t>: </a:t>
            </a:r>
          </a:p>
        </p:txBody>
      </p:sp>
      <p:sp>
        <p:nvSpPr>
          <p:cNvPr id="45" name="Rectangle 44">
            <a:extLst>
              <a:ext uri="{FF2B5EF4-FFF2-40B4-BE49-F238E27FC236}">
                <a16:creationId xmlns:a16="http://schemas.microsoft.com/office/drawing/2014/main" id="{56452230-B872-124C-9D28-684859D660DB}"/>
              </a:ext>
            </a:extLst>
          </p:cNvPr>
          <p:cNvSpPr/>
          <p:nvPr/>
        </p:nvSpPr>
        <p:spPr>
          <a:xfrm>
            <a:off x="4844347" y="5887992"/>
            <a:ext cx="979404" cy="562624"/>
          </a:xfrm>
          <a:prstGeom prst="rect">
            <a:avLst/>
          </a:prstGeom>
          <a:noFill/>
          <a:ln w="571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8E92E69-7517-924A-8675-3872E136A141}"/>
              </a:ext>
            </a:extLst>
          </p:cNvPr>
          <p:cNvSpPr/>
          <p:nvPr/>
        </p:nvSpPr>
        <p:spPr>
          <a:xfrm>
            <a:off x="7250512" y="5887992"/>
            <a:ext cx="1298684" cy="805770"/>
          </a:xfrm>
          <a:prstGeom prst="rect">
            <a:avLst/>
          </a:prstGeom>
          <a:noFill/>
          <a:ln w="571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156FEE8-9C9C-7E42-B5FC-0DCE04C90EE8}"/>
              </a:ext>
            </a:extLst>
          </p:cNvPr>
          <p:cNvSpPr/>
          <p:nvPr/>
        </p:nvSpPr>
        <p:spPr>
          <a:xfrm>
            <a:off x="6233643" y="5612709"/>
            <a:ext cx="169740" cy="805770"/>
          </a:xfrm>
          <a:prstGeom prst="rect">
            <a:avLst/>
          </a:prstGeom>
          <a:noFill/>
          <a:ln w="571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88EE2E9-C49B-1A4E-A20D-974C2A671A8B}"/>
              </a:ext>
            </a:extLst>
          </p:cNvPr>
          <p:cNvSpPr/>
          <p:nvPr/>
        </p:nvSpPr>
        <p:spPr>
          <a:xfrm>
            <a:off x="6710649" y="5612709"/>
            <a:ext cx="169740" cy="805770"/>
          </a:xfrm>
          <a:prstGeom prst="rect">
            <a:avLst/>
          </a:prstGeom>
          <a:noFill/>
          <a:ln w="571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8A0CF5A-265A-D740-93A5-F270111D890D}"/>
              </a:ext>
            </a:extLst>
          </p:cNvPr>
          <p:cNvSpPr/>
          <p:nvPr/>
        </p:nvSpPr>
        <p:spPr>
          <a:xfrm rot="14095788" flipH="1">
            <a:off x="6679648" y="3755287"/>
            <a:ext cx="399474" cy="2667061"/>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w="38100">
            <a:solidFill>
              <a:srgbClr val="FF000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E084B9BB-C3B5-9F4E-8C98-743FD0D8A706}"/>
              </a:ext>
            </a:extLst>
          </p:cNvPr>
          <p:cNvSpPr/>
          <p:nvPr/>
        </p:nvSpPr>
        <p:spPr>
          <a:xfrm rot="1210662" flipH="1">
            <a:off x="8863191" y="4518202"/>
            <a:ext cx="851164" cy="1972056"/>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w="38100">
            <a:solidFill>
              <a:srgbClr val="FF000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hevron 49">
            <a:extLst>
              <a:ext uri="{FF2B5EF4-FFF2-40B4-BE49-F238E27FC236}">
                <a16:creationId xmlns:a16="http://schemas.microsoft.com/office/drawing/2014/main" id="{16C42ABC-CFE5-6D45-BE7C-8FDE71DC90D1}"/>
              </a:ext>
            </a:extLst>
          </p:cNvPr>
          <p:cNvSpPr/>
          <p:nvPr/>
        </p:nvSpPr>
        <p:spPr>
          <a:xfrm>
            <a:off x="227732" y="811609"/>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07DAC782-9404-C14B-804D-337D04AFD01A}"/>
              </a:ext>
            </a:extLst>
          </p:cNvPr>
          <p:cNvSpPr txBox="1"/>
          <p:nvPr/>
        </p:nvSpPr>
        <p:spPr>
          <a:xfrm>
            <a:off x="470045" y="597974"/>
            <a:ext cx="7784281" cy="477576"/>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An upgrade </a:t>
            </a:r>
            <a:r>
              <a:rPr lang="en-US" sz="1800" b="1" dirty="0" err="1">
                <a:solidFill>
                  <a:srgbClr val="0000FF"/>
                </a:solidFill>
                <a:cs typeface="Verdana"/>
              </a:rPr>
              <a:t>programme</a:t>
            </a:r>
            <a:r>
              <a:rPr lang="en-US" sz="1800" b="1" dirty="0">
                <a:solidFill>
                  <a:srgbClr val="0000FF"/>
                </a:solidFill>
                <a:cs typeface="Verdana"/>
              </a:rPr>
              <a:t> of CMS (</a:t>
            </a:r>
            <a:r>
              <a:rPr lang="en-US" sz="1800" b="1" i="1" dirty="0">
                <a:solidFill>
                  <a:srgbClr val="FF0000"/>
                </a:solidFill>
                <a:cs typeface="Verdana"/>
              </a:rPr>
              <a:t>Phase-2</a:t>
            </a:r>
            <a:r>
              <a:rPr lang="en-US" sz="1800" b="1" dirty="0">
                <a:solidFill>
                  <a:srgbClr val="0000FF"/>
                </a:solidFill>
                <a:cs typeface="Verdana"/>
              </a:rPr>
              <a:t>) is accompanying the HL-LHC upgrade</a:t>
            </a:r>
          </a:p>
        </p:txBody>
      </p:sp>
      <p:sp>
        <p:nvSpPr>
          <p:cNvPr id="52" name="TextBox 51">
            <a:extLst>
              <a:ext uri="{FF2B5EF4-FFF2-40B4-BE49-F238E27FC236}">
                <a16:creationId xmlns:a16="http://schemas.microsoft.com/office/drawing/2014/main" id="{202DA0CA-278E-FA49-9BFD-6E1F71EBF4C3}"/>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88861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pic>
        <p:nvPicPr>
          <p:cNvPr id="4" name="Picture 3">
            <a:extLst>
              <a:ext uri="{FF2B5EF4-FFF2-40B4-BE49-F238E27FC236}">
                <a16:creationId xmlns:a16="http://schemas.microsoft.com/office/drawing/2014/main" id="{D05EC8F6-966E-A542-AC73-F78285AACB5C}"/>
              </a:ext>
            </a:extLst>
          </p:cNvPr>
          <p:cNvPicPr>
            <a:picLocks noChangeAspect="1"/>
          </p:cNvPicPr>
          <p:nvPr/>
        </p:nvPicPr>
        <p:blipFill>
          <a:blip r:embed="rId2"/>
          <a:stretch>
            <a:fillRect/>
          </a:stretch>
        </p:blipFill>
        <p:spPr>
          <a:xfrm>
            <a:off x="2720677" y="1000025"/>
            <a:ext cx="7093919" cy="4584653"/>
          </a:xfrm>
          <a:prstGeom prst="rect">
            <a:avLst/>
          </a:prstGeom>
        </p:spPr>
      </p:pic>
      <p:sp>
        <p:nvSpPr>
          <p:cNvPr id="8" name="TextBox 7">
            <a:extLst>
              <a:ext uri="{FF2B5EF4-FFF2-40B4-BE49-F238E27FC236}">
                <a16:creationId xmlns:a16="http://schemas.microsoft.com/office/drawing/2014/main" id="{CAB9F091-006D-844E-A37D-9FED1B3977F7}"/>
              </a:ext>
            </a:extLst>
          </p:cNvPr>
          <p:cNvSpPr txBox="1"/>
          <p:nvPr/>
        </p:nvSpPr>
        <p:spPr>
          <a:xfrm>
            <a:off x="424400" y="617988"/>
            <a:ext cx="7090404" cy="382037"/>
          </a:xfrm>
          <a:prstGeom prst="rect">
            <a:avLst/>
          </a:prstGeom>
          <a:noFill/>
        </p:spPr>
        <p:txBody>
          <a:bodyPr wrap="square" lIns="104022" tIns="52011" rIns="104022" bIns="52011" rtlCol="0">
            <a:spAutoFit/>
          </a:bodyPr>
          <a:lstStyle/>
          <a:p>
            <a:r>
              <a:rPr lang="en-US" sz="1800" b="1" dirty="0">
                <a:cs typeface="Verdana"/>
              </a:rPr>
              <a:t>CMS is entering a new phase of engineering, prototyping &amp; construction</a:t>
            </a:r>
          </a:p>
        </p:txBody>
      </p:sp>
      <p:sp>
        <p:nvSpPr>
          <p:cNvPr id="9" name="Chevron 8">
            <a:extLst>
              <a:ext uri="{FF2B5EF4-FFF2-40B4-BE49-F238E27FC236}">
                <a16:creationId xmlns:a16="http://schemas.microsoft.com/office/drawing/2014/main" id="{41BC5B04-79FD-C141-9FDA-ACA5C422D019}"/>
              </a:ext>
            </a:extLst>
          </p:cNvPr>
          <p:cNvSpPr/>
          <p:nvPr/>
        </p:nvSpPr>
        <p:spPr>
          <a:xfrm>
            <a:off x="215095" y="724092"/>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12FAD3B2-154F-194A-BCA6-A94BF8AC81C3}"/>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TextBox 10">
            <a:extLst>
              <a:ext uri="{FF2B5EF4-FFF2-40B4-BE49-F238E27FC236}">
                <a16:creationId xmlns:a16="http://schemas.microsoft.com/office/drawing/2014/main" id="{7F3467D4-0226-3B40-9625-07D9A76E78F2}"/>
              </a:ext>
            </a:extLst>
          </p:cNvPr>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Phase-2 Upgrade </a:t>
            </a:r>
            <a:r>
              <a:rPr lang="en-US" sz="2700" b="1" dirty="0"/>
              <a:t>- II</a:t>
            </a:r>
          </a:p>
        </p:txBody>
      </p:sp>
      <p:sp>
        <p:nvSpPr>
          <p:cNvPr id="28" name="Chevron 27">
            <a:extLst>
              <a:ext uri="{FF2B5EF4-FFF2-40B4-BE49-F238E27FC236}">
                <a16:creationId xmlns:a16="http://schemas.microsoft.com/office/drawing/2014/main" id="{193C1CEA-6FE8-EE42-A73F-6DB0EE9AC052}"/>
              </a:ext>
            </a:extLst>
          </p:cNvPr>
          <p:cNvSpPr/>
          <p:nvPr/>
        </p:nvSpPr>
        <p:spPr>
          <a:xfrm>
            <a:off x="40785" y="596663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0" name="Chevron 29">
            <a:extLst>
              <a:ext uri="{FF2B5EF4-FFF2-40B4-BE49-F238E27FC236}">
                <a16:creationId xmlns:a16="http://schemas.microsoft.com/office/drawing/2014/main" id="{A4A4A078-1801-0345-B3E2-07DF731347B8}"/>
              </a:ext>
            </a:extLst>
          </p:cNvPr>
          <p:cNvSpPr/>
          <p:nvPr/>
        </p:nvSpPr>
        <p:spPr>
          <a:xfrm>
            <a:off x="40785" y="6419997"/>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97E0D35E-23F6-3A44-816E-A2B8E3F73618}"/>
              </a:ext>
            </a:extLst>
          </p:cNvPr>
          <p:cNvSpPr txBox="1"/>
          <p:nvPr/>
        </p:nvSpPr>
        <p:spPr>
          <a:xfrm>
            <a:off x="215095" y="6274057"/>
            <a:ext cx="8213797" cy="382037"/>
          </a:xfrm>
          <a:prstGeom prst="rect">
            <a:avLst/>
          </a:prstGeom>
          <a:noFill/>
        </p:spPr>
        <p:txBody>
          <a:bodyPr wrap="square" lIns="104022" tIns="52011" rIns="104022" bIns="52011" rtlCol="0">
            <a:spAutoFit/>
          </a:bodyPr>
          <a:lstStyle/>
          <a:p>
            <a:r>
              <a:rPr lang="en-US" sz="1800" dirty="0">
                <a:solidFill>
                  <a:srgbClr val="7030A0"/>
                </a:solidFill>
                <a:cs typeface="Verdana"/>
              </a:rPr>
              <a:t>L1 trigger</a:t>
            </a:r>
            <a:r>
              <a:rPr lang="en-US" sz="1800" dirty="0">
                <a:cs typeface="Verdana"/>
              </a:rPr>
              <a:t>, HLT &amp; DAQ TDRs will follow (expected in 2020)  [ LHCC reviews just ended ]</a:t>
            </a:r>
          </a:p>
        </p:txBody>
      </p:sp>
      <p:sp>
        <p:nvSpPr>
          <p:cNvPr id="32" name="TextBox 31">
            <a:extLst>
              <a:ext uri="{FF2B5EF4-FFF2-40B4-BE49-F238E27FC236}">
                <a16:creationId xmlns:a16="http://schemas.microsoft.com/office/drawing/2014/main" id="{29D0A5B6-E74D-DE4A-9C42-84B134478093}"/>
              </a:ext>
            </a:extLst>
          </p:cNvPr>
          <p:cNvSpPr txBox="1"/>
          <p:nvPr/>
        </p:nvSpPr>
        <p:spPr>
          <a:xfrm>
            <a:off x="215095" y="5717701"/>
            <a:ext cx="10446555" cy="477576"/>
          </a:xfrm>
          <a:prstGeom prst="rect">
            <a:avLst/>
          </a:prstGeom>
          <a:noFill/>
        </p:spPr>
        <p:txBody>
          <a:bodyPr wrap="square" lIns="104022" tIns="52011" rIns="104022" bIns="52011" rtlCol="0">
            <a:spAutoFit/>
          </a:bodyPr>
          <a:lstStyle/>
          <a:p>
            <a:pPr>
              <a:lnSpc>
                <a:spcPct val="150000"/>
              </a:lnSpc>
            </a:pPr>
            <a:r>
              <a:rPr lang="en-US" sz="1800" u="sng" dirty="0">
                <a:cs typeface="Verdana"/>
              </a:rPr>
              <a:t>Tracker</a:t>
            </a:r>
            <a:r>
              <a:rPr lang="en-US" sz="1800" dirty="0">
                <a:cs typeface="Verdana"/>
              </a:rPr>
              <a:t>, Barrel </a:t>
            </a:r>
            <a:r>
              <a:rPr lang="en-US" sz="1800" dirty="0" err="1">
                <a:cs typeface="Verdana"/>
              </a:rPr>
              <a:t>Calo</a:t>
            </a:r>
            <a:r>
              <a:rPr lang="en-US" sz="1800" dirty="0">
                <a:cs typeface="Verdana"/>
              </a:rPr>
              <a:t>, Endcap </a:t>
            </a:r>
            <a:r>
              <a:rPr lang="en-US" sz="1800" dirty="0" err="1">
                <a:cs typeface="Verdana"/>
              </a:rPr>
              <a:t>Calo</a:t>
            </a:r>
            <a:r>
              <a:rPr lang="en-US" sz="1800" dirty="0">
                <a:cs typeface="Verdana"/>
              </a:rPr>
              <a:t>, </a:t>
            </a:r>
            <a:r>
              <a:rPr lang="en-US" sz="1800" u="sng" dirty="0">
                <a:cs typeface="Verdana"/>
              </a:rPr>
              <a:t>Muons</a:t>
            </a:r>
            <a:r>
              <a:rPr lang="en-US" sz="1800" dirty="0">
                <a:cs typeface="Verdana"/>
              </a:rPr>
              <a:t> </a:t>
            </a:r>
            <a:r>
              <a:rPr lang="en-US" sz="1800" b="1" dirty="0">
                <a:solidFill>
                  <a:srgbClr val="FF0000"/>
                </a:solidFill>
                <a:cs typeface="Verdana"/>
              </a:rPr>
              <a:t>T</a:t>
            </a:r>
            <a:r>
              <a:rPr lang="en-US" sz="1800" dirty="0">
                <a:cs typeface="Verdana"/>
              </a:rPr>
              <a:t>echnical </a:t>
            </a:r>
            <a:r>
              <a:rPr lang="en-US" sz="1800" b="1" dirty="0">
                <a:solidFill>
                  <a:srgbClr val="FF0000"/>
                </a:solidFill>
                <a:cs typeface="Verdana"/>
              </a:rPr>
              <a:t>D</a:t>
            </a:r>
            <a:r>
              <a:rPr lang="en-US" sz="1800" dirty="0">
                <a:cs typeface="Verdana"/>
              </a:rPr>
              <a:t>esign </a:t>
            </a:r>
            <a:r>
              <a:rPr lang="en-US" sz="1800" b="1" dirty="0">
                <a:solidFill>
                  <a:srgbClr val="FF0000"/>
                </a:solidFill>
                <a:cs typeface="Verdana"/>
              </a:rPr>
              <a:t>R</a:t>
            </a:r>
            <a:r>
              <a:rPr lang="en-US" sz="1800" dirty="0">
                <a:cs typeface="Verdana"/>
              </a:rPr>
              <a:t>eports already approved by CERN </a:t>
            </a:r>
            <a:r>
              <a:rPr lang="en-US" sz="1800" b="1" dirty="0">
                <a:solidFill>
                  <a:srgbClr val="FF0000"/>
                </a:solidFill>
                <a:cs typeface="Verdana"/>
              </a:rPr>
              <a:t>R</a:t>
            </a:r>
            <a:r>
              <a:rPr lang="en-US" sz="1800" dirty="0">
                <a:cs typeface="Verdana"/>
              </a:rPr>
              <a:t>esearch </a:t>
            </a:r>
            <a:r>
              <a:rPr lang="en-US" sz="1800" b="1" dirty="0">
                <a:solidFill>
                  <a:srgbClr val="FF0000"/>
                </a:solidFill>
                <a:cs typeface="Verdana"/>
              </a:rPr>
              <a:t>B</a:t>
            </a:r>
            <a:r>
              <a:rPr lang="en-US" sz="1800" dirty="0">
                <a:cs typeface="Verdana"/>
              </a:rPr>
              <a:t>oard</a:t>
            </a:r>
          </a:p>
        </p:txBody>
      </p:sp>
      <p:sp>
        <p:nvSpPr>
          <p:cNvPr id="33" name="TextBox 32">
            <a:extLst>
              <a:ext uri="{FF2B5EF4-FFF2-40B4-BE49-F238E27FC236}">
                <a16:creationId xmlns:a16="http://schemas.microsoft.com/office/drawing/2014/main" id="{45A7FAAB-477B-044B-8AF4-6810332DE2DD}"/>
              </a:ext>
            </a:extLst>
          </p:cNvPr>
          <p:cNvSpPr txBox="1"/>
          <p:nvPr/>
        </p:nvSpPr>
        <p:spPr>
          <a:xfrm>
            <a:off x="356104" y="6761805"/>
            <a:ext cx="9802460" cy="382037"/>
          </a:xfrm>
          <a:prstGeom prst="rect">
            <a:avLst/>
          </a:prstGeom>
          <a:noFill/>
        </p:spPr>
        <p:txBody>
          <a:bodyPr wrap="square" lIns="104022" tIns="52011" rIns="104022" bIns="52011" rtlCol="0">
            <a:spAutoFit/>
          </a:bodyPr>
          <a:lstStyle/>
          <a:p>
            <a:r>
              <a:rPr lang="en-US" sz="1800" dirty="0">
                <a:cs typeface="Verdana"/>
              </a:rPr>
              <a:t>For the expected performances and features and the physics impact you can refer to the TDRs and TPs. </a:t>
            </a:r>
          </a:p>
        </p:txBody>
      </p:sp>
      <p:sp>
        <p:nvSpPr>
          <p:cNvPr id="34" name="Chevron 33">
            <a:extLst>
              <a:ext uri="{FF2B5EF4-FFF2-40B4-BE49-F238E27FC236}">
                <a16:creationId xmlns:a16="http://schemas.microsoft.com/office/drawing/2014/main" id="{19AB7E8C-89F2-074E-96E3-269F3419E4C3}"/>
              </a:ext>
            </a:extLst>
          </p:cNvPr>
          <p:cNvSpPr/>
          <p:nvPr/>
        </p:nvSpPr>
        <p:spPr>
          <a:xfrm>
            <a:off x="154378" y="6885908"/>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AB3ECB5F-F746-6146-969F-A46911D9919F}"/>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36" name="TextBox 35">
            <a:extLst>
              <a:ext uri="{FF2B5EF4-FFF2-40B4-BE49-F238E27FC236}">
                <a16:creationId xmlns:a16="http://schemas.microsoft.com/office/drawing/2014/main" id="{FC8773D7-DCBF-7947-AD50-AFDA0115887E}"/>
              </a:ext>
            </a:extLst>
          </p:cNvPr>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20/47 </a:t>
            </a:r>
          </a:p>
        </p:txBody>
      </p:sp>
    </p:spTree>
    <p:extLst>
      <p:ext uri="{BB962C8B-B14F-4D97-AF65-F5344CB8AC3E}">
        <p14:creationId xmlns:p14="http://schemas.microsoft.com/office/powerpoint/2010/main" val="2958740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data taking in 2018</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2/47 </a:t>
            </a:r>
          </a:p>
        </p:txBody>
      </p:sp>
      <p:sp>
        <p:nvSpPr>
          <p:cNvPr id="10" name="TextBox 9">
            <a:extLst>
              <a:ext uri="{FF2B5EF4-FFF2-40B4-BE49-F238E27FC236}">
                <a16:creationId xmlns:a16="http://schemas.microsoft.com/office/drawing/2014/main" id="{7E841E4A-499D-BA40-A5A9-69F57FFB2A23}"/>
              </a:ext>
            </a:extLst>
          </p:cNvPr>
          <p:cNvSpPr txBox="1"/>
          <p:nvPr/>
        </p:nvSpPr>
        <p:spPr>
          <a:xfrm>
            <a:off x="632266" y="936622"/>
            <a:ext cx="4168334" cy="936035"/>
          </a:xfrm>
          <a:prstGeom prst="rect">
            <a:avLst/>
          </a:prstGeom>
          <a:noFill/>
        </p:spPr>
        <p:txBody>
          <a:bodyPr wrap="square" lIns="104022" tIns="52011" rIns="104022" bIns="52011" rtlCol="0">
            <a:spAutoFit/>
          </a:bodyPr>
          <a:lstStyle/>
          <a:p>
            <a:r>
              <a:rPr lang="en-US" sz="1800" b="1" dirty="0">
                <a:cs typeface="Verdana"/>
              </a:rPr>
              <a:t>The machine start was incredible </a:t>
            </a:r>
            <a:r>
              <a:rPr lang="en-US" sz="1800" b="1" dirty="0">
                <a:solidFill>
                  <a:srgbClr val="0000FF"/>
                </a:solidFill>
                <a:cs typeface="Verdana"/>
              </a:rPr>
              <a:t>but </a:t>
            </a:r>
          </a:p>
          <a:p>
            <a:r>
              <a:rPr lang="en-US" sz="1800" b="1" dirty="0">
                <a:solidFill>
                  <a:srgbClr val="0000FF"/>
                </a:solidFill>
                <a:cs typeface="Verdana"/>
              </a:rPr>
              <a:t>also CMS is performing data taking </a:t>
            </a:r>
          </a:p>
          <a:p>
            <a:r>
              <a:rPr lang="en-US" sz="1800" b="1" dirty="0">
                <a:solidFill>
                  <a:srgbClr val="0000FF"/>
                </a:solidFill>
                <a:cs typeface="Verdana"/>
              </a:rPr>
              <a:t>with high recording efficiency </a:t>
            </a:r>
            <a:r>
              <a:rPr lang="en-US" sz="1800" b="1" dirty="0">
                <a:cs typeface="Verdana"/>
              </a:rPr>
              <a:t>:</a:t>
            </a:r>
          </a:p>
        </p:txBody>
      </p:sp>
      <p:sp>
        <p:nvSpPr>
          <p:cNvPr id="12" name="Chevron 11">
            <a:extLst>
              <a:ext uri="{FF2B5EF4-FFF2-40B4-BE49-F238E27FC236}">
                <a16:creationId xmlns:a16="http://schemas.microsoft.com/office/drawing/2014/main" id="{AAB4F59F-35CB-FA40-A7FF-050E71000A73}"/>
              </a:ext>
            </a:extLst>
          </p:cNvPr>
          <p:cNvSpPr/>
          <p:nvPr/>
        </p:nvSpPr>
        <p:spPr>
          <a:xfrm>
            <a:off x="270802" y="1040822"/>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pic>
        <p:nvPicPr>
          <p:cNvPr id="3073" name="Picture 1" descr="page15image1786592">
            <a:extLst>
              <a:ext uri="{FF2B5EF4-FFF2-40B4-BE49-F238E27FC236}">
                <a16:creationId xmlns:a16="http://schemas.microsoft.com/office/drawing/2014/main" id="{C3BA39DA-9A3F-084C-BDCE-73B430EA3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3316" y="930094"/>
            <a:ext cx="5362134" cy="40271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EFDBAC5-0253-6F49-80D3-4A9FC48B665F}"/>
              </a:ext>
            </a:extLst>
          </p:cNvPr>
          <p:cNvSpPr txBox="1"/>
          <p:nvPr/>
        </p:nvSpPr>
        <p:spPr>
          <a:xfrm>
            <a:off x="307286" y="2354434"/>
            <a:ext cx="4774121" cy="1816404"/>
          </a:xfrm>
          <a:prstGeom prst="rect">
            <a:avLst/>
          </a:prstGeom>
          <a:noFill/>
          <a:ln>
            <a:solidFill>
              <a:srgbClr val="7030A0"/>
            </a:solidFill>
          </a:ln>
        </p:spPr>
        <p:txBody>
          <a:bodyPr wrap="square" lIns="104022" tIns="52011" rIns="104022" bIns="52011" rtlCol="0">
            <a:spAutoFit/>
          </a:bodyPr>
          <a:lstStyle/>
          <a:p>
            <a:pPr algn="ctr">
              <a:lnSpc>
                <a:spcPct val="150000"/>
              </a:lnSpc>
            </a:pPr>
            <a:r>
              <a:rPr lang="en-US" b="1" dirty="0">
                <a:solidFill>
                  <a:srgbClr val="0000FF"/>
                </a:solidFill>
                <a:cs typeface="Verdana"/>
              </a:rPr>
              <a:t>Integrated recording efficiency : </a:t>
            </a:r>
            <a:r>
              <a:rPr lang="en-US" b="1" dirty="0">
                <a:solidFill>
                  <a:srgbClr val="FF0000"/>
                </a:solidFill>
                <a:cs typeface="Verdana"/>
              </a:rPr>
              <a:t>94.8% </a:t>
            </a:r>
          </a:p>
          <a:p>
            <a:pPr algn="ctr">
              <a:lnSpc>
                <a:spcPct val="150000"/>
              </a:lnSpc>
            </a:pPr>
            <a:r>
              <a:rPr lang="en-US" b="1" dirty="0">
                <a:cs typeface="Verdana"/>
              </a:rPr>
              <a:t>by collecting 21.9fb</a:t>
            </a:r>
            <a:r>
              <a:rPr lang="en-US" b="1" baseline="30000" dirty="0">
                <a:cs typeface="Verdana"/>
              </a:rPr>
              <a:t>-1</a:t>
            </a:r>
            <a:r>
              <a:rPr lang="en-US" b="1" dirty="0">
                <a:cs typeface="Verdana"/>
              </a:rPr>
              <a:t> out of 23.2fb</a:t>
            </a:r>
            <a:r>
              <a:rPr lang="en-US" b="1" baseline="30000" dirty="0">
                <a:cs typeface="Verdana"/>
              </a:rPr>
              <a:t>-1</a:t>
            </a:r>
            <a:endParaRPr lang="en-US" b="1" dirty="0">
              <a:cs typeface="Verdana"/>
            </a:endParaRPr>
          </a:p>
          <a:p>
            <a:pPr algn="ctr">
              <a:lnSpc>
                <a:spcPct val="150000"/>
              </a:lnSpc>
            </a:pPr>
            <a:r>
              <a:rPr lang="en-US" sz="1800" b="1" dirty="0">
                <a:cs typeface="Verdana"/>
              </a:rPr>
              <a:t>[ Deadtime </a:t>
            </a:r>
            <a:r>
              <a:rPr lang="en-US" sz="1800" b="1" dirty="0">
                <a:latin typeface="Verdana" panose="020B0604030504040204" pitchFamily="34" charset="0"/>
                <a:ea typeface="Verdana" panose="020B0604030504040204" pitchFamily="34" charset="0"/>
                <a:cs typeface="Verdana" panose="020B0604030504040204" pitchFamily="34" charset="0"/>
              </a:rPr>
              <a:t>~</a:t>
            </a:r>
            <a:r>
              <a:rPr lang="en-US" sz="1800" b="1" dirty="0">
                <a:cs typeface="Verdana"/>
              </a:rPr>
              <a:t>3.1% / Downtimes</a:t>
            </a:r>
            <a:r>
              <a:rPr lang="en-US" sz="1800" b="1" dirty="0">
                <a:latin typeface="Verdana" panose="020B0604030504040204" pitchFamily="34" charset="0"/>
                <a:ea typeface="Verdana" panose="020B0604030504040204" pitchFamily="34" charset="0"/>
                <a:cs typeface="Verdana" panose="020B0604030504040204" pitchFamily="34" charset="0"/>
              </a:rPr>
              <a:t> </a:t>
            </a:r>
            <a:r>
              <a:rPr lang="en-US" sz="1600" b="1" dirty="0">
                <a:latin typeface="Verdana" panose="020B0604030504040204" pitchFamily="34" charset="0"/>
                <a:ea typeface="Verdana" panose="020B0604030504040204" pitchFamily="34" charset="0"/>
                <a:cs typeface="Verdana" panose="020B0604030504040204" pitchFamily="34" charset="0"/>
              </a:rPr>
              <a:t>~</a:t>
            </a:r>
            <a:r>
              <a:rPr lang="en-US" sz="1800" b="1" dirty="0">
                <a:ea typeface="Verdana" panose="020B0604030504040204" pitchFamily="34" charset="0"/>
                <a:cs typeface="Verdana"/>
              </a:rPr>
              <a:t>2</a:t>
            </a:r>
            <a:r>
              <a:rPr lang="en-US" sz="1800" b="1" dirty="0">
                <a:cs typeface="Verdana"/>
              </a:rPr>
              <a:t>.1% ]</a:t>
            </a:r>
          </a:p>
          <a:p>
            <a:pPr algn="ctr">
              <a:lnSpc>
                <a:spcPct val="150000"/>
              </a:lnSpc>
            </a:pPr>
            <a:r>
              <a:rPr lang="en-US" sz="1800" b="1" dirty="0">
                <a:cs typeface="Verdana"/>
              </a:rPr>
              <a:t> </a:t>
            </a:r>
          </a:p>
        </p:txBody>
      </p:sp>
      <p:sp>
        <p:nvSpPr>
          <p:cNvPr id="18" name="TextBox 17">
            <a:extLst>
              <a:ext uri="{FF2B5EF4-FFF2-40B4-BE49-F238E27FC236}">
                <a16:creationId xmlns:a16="http://schemas.microsoft.com/office/drawing/2014/main" id="{0C698B33-6545-3F43-91E2-958835A32FA9}"/>
              </a:ext>
            </a:extLst>
          </p:cNvPr>
          <p:cNvSpPr txBox="1"/>
          <p:nvPr/>
        </p:nvSpPr>
        <p:spPr>
          <a:xfrm>
            <a:off x="7500219" y="3899681"/>
            <a:ext cx="3085231" cy="382037"/>
          </a:xfrm>
          <a:prstGeom prst="rect">
            <a:avLst/>
          </a:prstGeom>
          <a:solidFill>
            <a:srgbClr val="FFFF00"/>
          </a:solidFill>
          <a:ln>
            <a:solidFill>
              <a:srgbClr val="7030A0"/>
            </a:solidFill>
          </a:ln>
        </p:spPr>
        <p:txBody>
          <a:bodyPr wrap="square" lIns="104022" tIns="52011" rIns="104022" bIns="52011" rtlCol="0">
            <a:spAutoFit/>
          </a:bodyPr>
          <a:lstStyle/>
          <a:p>
            <a:r>
              <a:rPr lang="en-US" sz="1800" b="1" dirty="0">
                <a:solidFill>
                  <a:srgbClr val="FF0000"/>
                </a:solidFill>
                <a:highlight>
                  <a:srgbClr val="FFFF00"/>
                </a:highlight>
                <a:cs typeface="Verdana"/>
              </a:rPr>
              <a:t>L. </a:t>
            </a:r>
            <a:r>
              <a:rPr lang="en-US" sz="1800" b="1" dirty="0" err="1">
                <a:solidFill>
                  <a:srgbClr val="FF0000"/>
                </a:solidFill>
                <a:highlight>
                  <a:srgbClr val="FFFF00"/>
                </a:highlight>
                <a:cs typeface="Verdana"/>
              </a:rPr>
              <a:t>Silvestris</a:t>
            </a:r>
            <a:r>
              <a:rPr lang="en-US" sz="1800" b="1" dirty="0">
                <a:solidFill>
                  <a:srgbClr val="FF0000"/>
                </a:solidFill>
                <a:highlight>
                  <a:srgbClr val="FFFF00"/>
                </a:highlight>
                <a:cs typeface="Verdana"/>
              </a:rPr>
              <a:t> </a:t>
            </a:r>
            <a:r>
              <a:rPr lang="en-US" sz="1800" b="1" dirty="0">
                <a:highlight>
                  <a:srgbClr val="FFFF00"/>
                </a:highlight>
                <a:cs typeface="Verdana"/>
              </a:rPr>
              <a:t>–</a:t>
            </a:r>
            <a:r>
              <a:rPr lang="en-US" sz="1800" b="1" dirty="0">
                <a:solidFill>
                  <a:srgbClr val="FF0000"/>
                </a:solidFill>
                <a:highlight>
                  <a:srgbClr val="FFFF00"/>
                </a:highlight>
                <a:cs typeface="Verdana"/>
              </a:rPr>
              <a:t> Run Coordinator</a:t>
            </a:r>
          </a:p>
        </p:txBody>
      </p:sp>
      <p:pic>
        <p:nvPicPr>
          <p:cNvPr id="17" name="Picture 1" descr="page17image1786144">
            <a:extLst>
              <a:ext uri="{FF2B5EF4-FFF2-40B4-BE49-F238E27FC236}">
                <a16:creationId xmlns:a16="http://schemas.microsoft.com/office/drawing/2014/main" id="{3AADCA5F-24EF-FB4B-8C90-6E2FC2C2A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2" t="-7" r="402" b="64542"/>
          <a:stretch/>
        </p:blipFill>
        <p:spPr bwMode="auto">
          <a:xfrm>
            <a:off x="13214" y="5220917"/>
            <a:ext cx="5562086" cy="20006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 descr="page17image1786144">
            <a:extLst>
              <a:ext uri="{FF2B5EF4-FFF2-40B4-BE49-F238E27FC236}">
                <a16:creationId xmlns:a16="http://schemas.microsoft.com/office/drawing/2014/main" id="{53B58717-2A0F-0540-B092-881A53227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88" t="35106" r="3054" b="32383"/>
          <a:stretch/>
        </p:blipFill>
        <p:spPr bwMode="auto">
          <a:xfrm>
            <a:off x="5344039" y="5351551"/>
            <a:ext cx="4871718" cy="18222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A0E84B5-4CD1-9844-8B29-11A43BD8DE5E}"/>
              </a:ext>
            </a:extLst>
          </p:cNvPr>
          <p:cNvSpPr txBox="1"/>
          <p:nvPr/>
        </p:nvSpPr>
        <p:spPr>
          <a:xfrm>
            <a:off x="186800" y="4843349"/>
            <a:ext cx="6423714" cy="477576"/>
          </a:xfrm>
          <a:prstGeom prst="rect">
            <a:avLst/>
          </a:prstGeom>
          <a:noFill/>
        </p:spPr>
        <p:txBody>
          <a:bodyPr wrap="square" lIns="104022" tIns="52011" rIns="104022" bIns="52011" rtlCol="0">
            <a:spAutoFit/>
          </a:bodyPr>
          <a:lstStyle/>
          <a:p>
            <a:pPr>
              <a:lnSpc>
                <a:spcPct val="150000"/>
              </a:lnSpc>
            </a:pPr>
            <a:r>
              <a:rPr lang="en-US" sz="1800" b="1" dirty="0">
                <a:cs typeface="Verdana"/>
              </a:rPr>
              <a:t>Now ending the MD1 &amp; TS1 &amp; special run (</a:t>
            </a:r>
            <a:r>
              <a:rPr lang="en-US" sz="1800" b="1" dirty="0">
                <a:solidFill>
                  <a:srgbClr val="7030A0"/>
                </a:solidFill>
                <a:cs typeface="Verdana"/>
              </a:rPr>
              <a:t>*</a:t>
            </a:r>
            <a:r>
              <a:rPr lang="en-US" sz="1800" b="1" dirty="0">
                <a:cs typeface="Verdana"/>
              </a:rPr>
              <a:t>) period &amp; restarting :</a:t>
            </a:r>
          </a:p>
        </p:txBody>
      </p:sp>
      <p:cxnSp>
        <p:nvCxnSpPr>
          <p:cNvPr id="21" name="Straight Arrow Connector 20">
            <a:extLst>
              <a:ext uri="{FF2B5EF4-FFF2-40B4-BE49-F238E27FC236}">
                <a16:creationId xmlns:a16="http://schemas.microsoft.com/office/drawing/2014/main" id="{72436E79-5553-6A49-B04F-9B64EFB8E9CC}"/>
              </a:ext>
            </a:extLst>
          </p:cNvPr>
          <p:cNvCxnSpPr>
            <a:cxnSpLocks/>
          </p:cNvCxnSpPr>
          <p:nvPr/>
        </p:nvCxnSpPr>
        <p:spPr>
          <a:xfrm flipH="1">
            <a:off x="5537200" y="5105400"/>
            <a:ext cx="774700" cy="1236446"/>
          </a:xfrm>
          <a:prstGeom prst="straightConnector1">
            <a:avLst/>
          </a:prstGeom>
          <a:ln>
            <a:solidFill>
              <a:srgbClr val="FF0000"/>
            </a:solidFill>
            <a:prstDash val="sysDot"/>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CB80257-9ECB-4242-B8DC-1E47DA8CF71E}"/>
              </a:ext>
            </a:extLst>
          </p:cNvPr>
          <p:cNvSpPr txBox="1"/>
          <p:nvPr/>
        </p:nvSpPr>
        <p:spPr>
          <a:xfrm>
            <a:off x="2260600" y="3548708"/>
            <a:ext cx="2117061" cy="392617"/>
          </a:xfrm>
          <a:prstGeom prst="rect">
            <a:avLst/>
          </a:prstGeom>
          <a:noFill/>
          <a:ln>
            <a:noFill/>
          </a:ln>
        </p:spPr>
        <p:txBody>
          <a:bodyPr wrap="square" lIns="104022" tIns="52011" rIns="104022" bIns="52011" rtlCol="0">
            <a:spAutoFit/>
          </a:bodyPr>
          <a:lstStyle/>
          <a:p>
            <a:pPr algn="ctr">
              <a:lnSpc>
                <a:spcPct val="150000"/>
              </a:lnSpc>
            </a:pPr>
            <a:r>
              <a:rPr lang="en-US" sz="1400" dirty="0">
                <a:latin typeface="Verdana" panose="020B0604030504040204" pitchFamily="34" charset="0"/>
                <a:ea typeface="Verdana" panose="020B0604030504040204" pitchFamily="34" charset="0"/>
                <a:cs typeface="Verdana"/>
              </a:rPr>
              <a:t>(distributed)</a:t>
            </a:r>
            <a:r>
              <a:rPr lang="en-US" sz="1400" dirty="0">
                <a:cs typeface="Verdana"/>
              </a:rPr>
              <a:t> </a:t>
            </a:r>
          </a:p>
        </p:txBody>
      </p:sp>
      <p:sp>
        <p:nvSpPr>
          <p:cNvPr id="24" name="TextBox 23">
            <a:extLst>
              <a:ext uri="{FF2B5EF4-FFF2-40B4-BE49-F238E27FC236}">
                <a16:creationId xmlns:a16="http://schemas.microsoft.com/office/drawing/2014/main" id="{824948AC-1E1C-A64B-A07E-023358056273}"/>
              </a:ext>
            </a:extLst>
          </p:cNvPr>
          <p:cNvSpPr txBox="1"/>
          <p:nvPr/>
        </p:nvSpPr>
        <p:spPr>
          <a:xfrm>
            <a:off x="4940300" y="6908261"/>
            <a:ext cx="3388414" cy="477576"/>
          </a:xfrm>
          <a:prstGeom prst="rect">
            <a:avLst/>
          </a:prstGeom>
          <a:noFill/>
        </p:spPr>
        <p:txBody>
          <a:bodyPr wrap="square" lIns="104022" tIns="52011" rIns="104022" bIns="52011" rtlCol="0">
            <a:spAutoFit/>
          </a:bodyPr>
          <a:lstStyle/>
          <a:p>
            <a:pPr>
              <a:lnSpc>
                <a:spcPct val="150000"/>
              </a:lnSpc>
            </a:pPr>
            <a:r>
              <a:rPr lang="en-US" sz="1800" b="1" dirty="0">
                <a:cs typeface="Verdana"/>
              </a:rPr>
              <a:t>(</a:t>
            </a:r>
            <a:r>
              <a:rPr lang="en-US" sz="1800" b="1" dirty="0">
                <a:solidFill>
                  <a:srgbClr val="7030A0"/>
                </a:solidFill>
                <a:cs typeface="Verdana"/>
              </a:rPr>
              <a:t>*</a:t>
            </a:r>
            <a:r>
              <a:rPr lang="en-US" sz="1800" b="1" dirty="0">
                <a:cs typeface="Verdana"/>
              </a:rPr>
              <a:t>) </a:t>
            </a:r>
            <a:r>
              <a:rPr lang="en-US" sz="1400" b="1" dirty="0">
                <a:cs typeface="Verdana"/>
              </a:rPr>
              <a:t>QCD studies, glueballs (with TOTEM)</a:t>
            </a:r>
          </a:p>
        </p:txBody>
      </p:sp>
      <p:cxnSp>
        <p:nvCxnSpPr>
          <p:cNvPr id="25" name="Straight Arrow Connector 24">
            <a:extLst>
              <a:ext uri="{FF2B5EF4-FFF2-40B4-BE49-F238E27FC236}">
                <a16:creationId xmlns:a16="http://schemas.microsoft.com/office/drawing/2014/main" id="{BE74394E-9735-EB48-A632-355BE73D0266}"/>
              </a:ext>
            </a:extLst>
          </p:cNvPr>
          <p:cNvCxnSpPr>
            <a:cxnSpLocks/>
          </p:cNvCxnSpPr>
          <p:nvPr/>
        </p:nvCxnSpPr>
        <p:spPr>
          <a:xfrm flipH="1" flipV="1">
            <a:off x="5196301" y="6879965"/>
            <a:ext cx="211238" cy="319224"/>
          </a:xfrm>
          <a:prstGeom prst="straightConnector1">
            <a:avLst/>
          </a:prstGeom>
          <a:ln>
            <a:solidFill>
              <a:srgbClr val="7030A0"/>
            </a:solidFill>
            <a:prstDash val="sysDot"/>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D027AB1-683B-5744-9F1B-8DBE07AF6892}"/>
              </a:ext>
            </a:extLst>
          </p:cNvPr>
          <p:cNvSpPr txBox="1"/>
          <p:nvPr/>
        </p:nvSpPr>
        <p:spPr>
          <a:xfrm>
            <a:off x="7033230" y="5014603"/>
            <a:ext cx="3787334" cy="477576"/>
          </a:xfrm>
          <a:prstGeom prst="rect">
            <a:avLst/>
          </a:prstGeom>
          <a:noFill/>
        </p:spPr>
        <p:txBody>
          <a:bodyPr wrap="square" lIns="104022" tIns="52011" rIns="104022" bIns="52011" rtlCol="0">
            <a:spAutoFit/>
          </a:bodyPr>
          <a:lstStyle/>
          <a:p>
            <a:pPr>
              <a:lnSpc>
                <a:spcPct val="150000"/>
              </a:lnSpc>
            </a:pPr>
            <a:r>
              <a:rPr lang="en-US" sz="1800" b="1" dirty="0">
                <a:cs typeface="Verdana"/>
              </a:rPr>
              <a:t>[</a:t>
            </a:r>
            <a:r>
              <a:rPr lang="en-US" sz="1800" b="1" dirty="0" err="1">
                <a:solidFill>
                  <a:srgbClr val="FF0000"/>
                </a:solidFill>
                <a:cs typeface="Verdana"/>
              </a:rPr>
              <a:t>PbPb</a:t>
            </a:r>
            <a:r>
              <a:rPr lang="en-US" sz="1800" b="1" dirty="0">
                <a:solidFill>
                  <a:srgbClr val="FF0000"/>
                </a:solidFill>
                <a:cs typeface="Verdana"/>
              </a:rPr>
              <a:t> ion run </a:t>
            </a:r>
            <a:r>
              <a:rPr lang="en-US" sz="1800" b="1" dirty="0">
                <a:cs typeface="Verdana"/>
              </a:rPr>
              <a:t>foreseen in December]</a:t>
            </a:r>
          </a:p>
        </p:txBody>
      </p:sp>
      <p:cxnSp>
        <p:nvCxnSpPr>
          <p:cNvPr id="30" name="Straight Arrow Connector 29">
            <a:extLst>
              <a:ext uri="{FF2B5EF4-FFF2-40B4-BE49-F238E27FC236}">
                <a16:creationId xmlns:a16="http://schemas.microsoft.com/office/drawing/2014/main" id="{C9A27445-B3DE-0246-B613-8659855DDC9D}"/>
              </a:ext>
            </a:extLst>
          </p:cNvPr>
          <p:cNvCxnSpPr>
            <a:cxnSpLocks/>
          </p:cNvCxnSpPr>
          <p:nvPr/>
        </p:nvCxnSpPr>
        <p:spPr>
          <a:xfrm>
            <a:off x="10412175" y="5325187"/>
            <a:ext cx="0" cy="896059"/>
          </a:xfrm>
          <a:prstGeom prst="straightConnector1">
            <a:avLst/>
          </a:prstGeom>
          <a:ln>
            <a:solidFill>
              <a:srgbClr val="1551DA"/>
            </a:solidFill>
            <a:prstDash val="sysDot"/>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7E316C5-1784-C140-984D-ED421A4830B9}"/>
              </a:ext>
            </a:extLst>
          </p:cNvPr>
          <p:cNvSpPr txBox="1"/>
          <p:nvPr/>
        </p:nvSpPr>
        <p:spPr>
          <a:xfrm>
            <a:off x="10111502" y="5995158"/>
            <a:ext cx="529923" cy="477576"/>
          </a:xfrm>
          <a:prstGeom prst="rect">
            <a:avLst/>
          </a:prstGeom>
          <a:noFill/>
        </p:spPr>
        <p:txBody>
          <a:bodyPr wrap="square" lIns="104022" tIns="52011" rIns="104022" bIns="52011" rtlCol="0">
            <a:spAutoFit/>
          </a:bodyPr>
          <a:lstStyle/>
          <a:p>
            <a:pPr algn="ctr">
              <a:lnSpc>
                <a:spcPct val="150000"/>
              </a:lnSpc>
            </a:pPr>
            <a:r>
              <a:rPr lang="en-US" sz="1800" b="1" dirty="0">
                <a:cs typeface="Verdana"/>
              </a:rPr>
              <a:t>…..</a:t>
            </a:r>
          </a:p>
        </p:txBody>
      </p:sp>
      <p:sp>
        <p:nvSpPr>
          <p:cNvPr id="26" name="TextBox 25">
            <a:extLst>
              <a:ext uri="{FF2B5EF4-FFF2-40B4-BE49-F238E27FC236}">
                <a16:creationId xmlns:a16="http://schemas.microsoft.com/office/drawing/2014/main" id="{F909A5E5-964E-1442-9DCC-88A7718262EC}"/>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876101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pic>
        <p:nvPicPr>
          <p:cNvPr id="4" name="Picture 3">
            <a:extLst>
              <a:ext uri="{FF2B5EF4-FFF2-40B4-BE49-F238E27FC236}">
                <a16:creationId xmlns:a16="http://schemas.microsoft.com/office/drawing/2014/main" id="{D05EC8F6-966E-A542-AC73-F78285AACB5C}"/>
              </a:ext>
            </a:extLst>
          </p:cNvPr>
          <p:cNvPicPr>
            <a:picLocks noChangeAspect="1"/>
          </p:cNvPicPr>
          <p:nvPr/>
        </p:nvPicPr>
        <p:blipFill>
          <a:blip r:embed="rId2"/>
          <a:stretch>
            <a:fillRect/>
          </a:stretch>
        </p:blipFill>
        <p:spPr>
          <a:xfrm>
            <a:off x="2720677" y="1000025"/>
            <a:ext cx="7093919" cy="4584653"/>
          </a:xfrm>
          <a:prstGeom prst="rect">
            <a:avLst/>
          </a:prstGeom>
        </p:spPr>
      </p:pic>
      <p:sp>
        <p:nvSpPr>
          <p:cNvPr id="8" name="TextBox 7">
            <a:extLst>
              <a:ext uri="{FF2B5EF4-FFF2-40B4-BE49-F238E27FC236}">
                <a16:creationId xmlns:a16="http://schemas.microsoft.com/office/drawing/2014/main" id="{CAB9F091-006D-844E-A37D-9FED1B3977F7}"/>
              </a:ext>
            </a:extLst>
          </p:cNvPr>
          <p:cNvSpPr txBox="1"/>
          <p:nvPr/>
        </p:nvSpPr>
        <p:spPr>
          <a:xfrm>
            <a:off x="424400" y="617988"/>
            <a:ext cx="7090404" cy="382037"/>
          </a:xfrm>
          <a:prstGeom prst="rect">
            <a:avLst/>
          </a:prstGeom>
          <a:noFill/>
        </p:spPr>
        <p:txBody>
          <a:bodyPr wrap="square" lIns="104022" tIns="52011" rIns="104022" bIns="52011" rtlCol="0">
            <a:spAutoFit/>
          </a:bodyPr>
          <a:lstStyle/>
          <a:p>
            <a:r>
              <a:rPr lang="en-US" sz="1800" b="1" dirty="0">
                <a:cs typeface="Verdana"/>
              </a:rPr>
              <a:t>CMS is entering a new phase of engineering, prototyping &amp; construction</a:t>
            </a:r>
          </a:p>
        </p:txBody>
      </p:sp>
      <p:sp>
        <p:nvSpPr>
          <p:cNvPr id="9" name="Chevron 8">
            <a:extLst>
              <a:ext uri="{FF2B5EF4-FFF2-40B4-BE49-F238E27FC236}">
                <a16:creationId xmlns:a16="http://schemas.microsoft.com/office/drawing/2014/main" id="{41BC5B04-79FD-C141-9FDA-ACA5C422D019}"/>
              </a:ext>
            </a:extLst>
          </p:cNvPr>
          <p:cNvSpPr/>
          <p:nvPr/>
        </p:nvSpPr>
        <p:spPr>
          <a:xfrm>
            <a:off x="215095" y="724092"/>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12FAD3B2-154F-194A-BCA6-A94BF8AC81C3}"/>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TextBox 10">
            <a:extLst>
              <a:ext uri="{FF2B5EF4-FFF2-40B4-BE49-F238E27FC236}">
                <a16:creationId xmlns:a16="http://schemas.microsoft.com/office/drawing/2014/main" id="{7F3467D4-0226-3B40-9625-07D9A76E78F2}"/>
              </a:ext>
            </a:extLst>
          </p:cNvPr>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Phase-2 Upgrade </a:t>
            </a:r>
            <a:r>
              <a:rPr lang="en-US" sz="2700" b="1" dirty="0"/>
              <a:t>- II</a:t>
            </a:r>
          </a:p>
        </p:txBody>
      </p:sp>
      <p:sp>
        <p:nvSpPr>
          <p:cNvPr id="5" name="Rectangle 4">
            <a:extLst>
              <a:ext uri="{FF2B5EF4-FFF2-40B4-BE49-F238E27FC236}">
                <a16:creationId xmlns:a16="http://schemas.microsoft.com/office/drawing/2014/main" id="{3A383BB9-F691-A340-B6F8-4BBF91559E11}"/>
              </a:ext>
            </a:extLst>
          </p:cNvPr>
          <p:cNvSpPr/>
          <p:nvPr/>
        </p:nvSpPr>
        <p:spPr>
          <a:xfrm>
            <a:off x="6232125" y="1100831"/>
            <a:ext cx="3258105" cy="110970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296600A-190C-5A4D-B5CB-B7BA002BF1E8}"/>
              </a:ext>
            </a:extLst>
          </p:cNvPr>
          <p:cNvSpPr/>
          <p:nvPr/>
        </p:nvSpPr>
        <p:spPr>
          <a:xfrm>
            <a:off x="7085861" y="2241956"/>
            <a:ext cx="2544527" cy="945128"/>
          </a:xfrm>
          <a:prstGeom prst="rect">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8CC97D-5D3C-134A-A3BC-724B5565C513}"/>
              </a:ext>
            </a:extLst>
          </p:cNvPr>
          <p:cNvSpPr/>
          <p:nvPr/>
        </p:nvSpPr>
        <p:spPr>
          <a:xfrm>
            <a:off x="6128552" y="4589755"/>
            <a:ext cx="3459331" cy="99492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29CA97-0D52-9E4A-8169-743CDE42F1B6}"/>
              </a:ext>
            </a:extLst>
          </p:cNvPr>
          <p:cNvSpPr/>
          <p:nvPr/>
        </p:nvSpPr>
        <p:spPr>
          <a:xfrm>
            <a:off x="2720677" y="1175004"/>
            <a:ext cx="3382391" cy="115662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CF5852C-9E6E-D74D-BC04-C6B332301778}"/>
              </a:ext>
            </a:extLst>
          </p:cNvPr>
          <p:cNvSpPr/>
          <p:nvPr/>
        </p:nvSpPr>
        <p:spPr>
          <a:xfrm>
            <a:off x="2720678" y="4589755"/>
            <a:ext cx="3181162" cy="890133"/>
          </a:xfrm>
          <a:prstGeom prst="rect">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FCA3047-8065-0A48-931D-62D52D5BC644}"/>
              </a:ext>
            </a:extLst>
          </p:cNvPr>
          <p:cNvSpPr/>
          <p:nvPr/>
        </p:nvSpPr>
        <p:spPr>
          <a:xfrm>
            <a:off x="319747" y="1517962"/>
            <a:ext cx="596532" cy="3018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E5BB4EC-DCCA-F346-A6A1-701EF589DC2B}"/>
              </a:ext>
            </a:extLst>
          </p:cNvPr>
          <p:cNvSpPr txBox="1"/>
          <p:nvPr/>
        </p:nvSpPr>
        <p:spPr>
          <a:xfrm>
            <a:off x="215095" y="1818701"/>
            <a:ext cx="1568770" cy="320481"/>
          </a:xfrm>
          <a:prstGeom prst="rect">
            <a:avLst/>
          </a:prstGeom>
          <a:noFill/>
        </p:spPr>
        <p:txBody>
          <a:bodyPr wrap="square" lIns="104022" tIns="52011" rIns="104022" bIns="52011" rtlCol="0">
            <a:spAutoFit/>
          </a:bodyPr>
          <a:lstStyle/>
          <a:p>
            <a:r>
              <a:rPr lang="en-US" sz="1400" b="1" dirty="0">
                <a:cs typeface="Verdana"/>
              </a:rPr>
              <a:t>INFN participation</a:t>
            </a:r>
          </a:p>
        </p:txBody>
      </p:sp>
      <p:pic>
        <p:nvPicPr>
          <p:cNvPr id="27" name="Picture 26">
            <a:extLst>
              <a:ext uri="{FF2B5EF4-FFF2-40B4-BE49-F238E27FC236}">
                <a16:creationId xmlns:a16="http://schemas.microsoft.com/office/drawing/2014/main" id="{39D9C875-D0E3-B240-B135-CB4FFD541F3E}"/>
              </a:ext>
            </a:extLst>
          </p:cNvPr>
          <p:cNvPicPr>
            <a:picLocks noChangeAspect="1"/>
          </p:cNvPicPr>
          <p:nvPr/>
        </p:nvPicPr>
        <p:blipFill>
          <a:blip r:embed="rId3"/>
          <a:stretch>
            <a:fillRect/>
          </a:stretch>
        </p:blipFill>
        <p:spPr>
          <a:xfrm>
            <a:off x="2841878" y="4635002"/>
            <a:ext cx="2932744" cy="821440"/>
          </a:xfrm>
          <a:prstGeom prst="rect">
            <a:avLst/>
          </a:prstGeom>
        </p:spPr>
      </p:pic>
      <p:pic>
        <p:nvPicPr>
          <p:cNvPr id="29" name="Picture 28">
            <a:extLst>
              <a:ext uri="{FF2B5EF4-FFF2-40B4-BE49-F238E27FC236}">
                <a16:creationId xmlns:a16="http://schemas.microsoft.com/office/drawing/2014/main" id="{E54EA555-A769-EE43-BD4C-85B409230420}"/>
              </a:ext>
            </a:extLst>
          </p:cNvPr>
          <p:cNvPicPr>
            <a:picLocks noChangeAspect="1"/>
          </p:cNvPicPr>
          <p:nvPr/>
        </p:nvPicPr>
        <p:blipFill>
          <a:blip r:embed="rId4"/>
          <a:stretch>
            <a:fillRect/>
          </a:stretch>
        </p:blipFill>
        <p:spPr>
          <a:xfrm>
            <a:off x="7182417" y="2278473"/>
            <a:ext cx="2207130" cy="876361"/>
          </a:xfrm>
          <a:prstGeom prst="rect">
            <a:avLst/>
          </a:prstGeom>
        </p:spPr>
      </p:pic>
      <p:sp>
        <p:nvSpPr>
          <p:cNvPr id="28" name="Chevron 27">
            <a:extLst>
              <a:ext uri="{FF2B5EF4-FFF2-40B4-BE49-F238E27FC236}">
                <a16:creationId xmlns:a16="http://schemas.microsoft.com/office/drawing/2014/main" id="{193C1CEA-6FE8-EE42-A73F-6DB0EE9AC052}"/>
              </a:ext>
            </a:extLst>
          </p:cNvPr>
          <p:cNvSpPr/>
          <p:nvPr/>
        </p:nvSpPr>
        <p:spPr>
          <a:xfrm>
            <a:off x="40785" y="596663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0" name="Chevron 29">
            <a:extLst>
              <a:ext uri="{FF2B5EF4-FFF2-40B4-BE49-F238E27FC236}">
                <a16:creationId xmlns:a16="http://schemas.microsoft.com/office/drawing/2014/main" id="{A4A4A078-1801-0345-B3E2-07DF731347B8}"/>
              </a:ext>
            </a:extLst>
          </p:cNvPr>
          <p:cNvSpPr/>
          <p:nvPr/>
        </p:nvSpPr>
        <p:spPr>
          <a:xfrm>
            <a:off x="40785" y="6419997"/>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97E0D35E-23F6-3A44-816E-A2B8E3F73618}"/>
              </a:ext>
            </a:extLst>
          </p:cNvPr>
          <p:cNvSpPr txBox="1"/>
          <p:nvPr/>
        </p:nvSpPr>
        <p:spPr>
          <a:xfrm>
            <a:off x="215095" y="6274057"/>
            <a:ext cx="8213797" cy="382037"/>
          </a:xfrm>
          <a:prstGeom prst="rect">
            <a:avLst/>
          </a:prstGeom>
          <a:noFill/>
        </p:spPr>
        <p:txBody>
          <a:bodyPr wrap="square" lIns="104022" tIns="52011" rIns="104022" bIns="52011" rtlCol="0">
            <a:spAutoFit/>
          </a:bodyPr>
          <a:lstStyle/>
          <a:p>
            <a:r>
              <a:rPr lang="en-US" sz="1800" dirty="0">
                <a:solidFill>
                  <a:srgbClr val="7030A0"/>
                </a:solidFill>
                <a:cs typeface="Verdana"/>
              </a:rPr>
              <a:t>L1 trigger</a:t>
            </a:r>
            <a:r>
              <a:rPr lang="en-US" sz="1800" dirty="0">
                <a:cs typeface="Verdana"/>
              </a:rPr>
              <a:t>, HLT &amp; DAQ TDRs will follow (expected in 2020)  [ LHCC reviews just ended ]</a:t>
            </a:r>
          </a:p>
        </p:txBody>
      </p:sp>
      <p:sp>
        <p:nvSpPr>
          <p:cNvPr id="32" name="TextBox 31">
            <a:extLst>
              <a:ext uri="{FF2B5EF4-FFF2-40B4-BE49-F238E27FC236}">
                <a16:creationId xmlns:a16="http://schemas.microsoft.com/office/drawing/2014/main" id="{29D0A5B6-E74D-DE4A-9C42-84B134478093}"/>
              </a:ext>
            </a:extLst>
          </p:cNvPr>
          <p:cNvSpPr txBox="1"/>
          <p:nvPr/>
        </p:nvSpPr>
        <p:spPr>
          <a:xfrm>
            <a:off x="215095" y="5717701"/>
            <a:ext cx="10446555" cy="477576"/>
          </a:xfrm>
          <a:prstGeom prst="rect">
            <a:avLst/>
          </a:prstGeom>
          <a:noFill/>
        </p:spPr>
        <p:txBody>
          <a:bodyPr wrap="square" lIns="104022" tIns="52011" rIns="104022" bIns="52011" rtlCol="0">
            <a:spAutoFit/>
          </a:bodyPr>
          <a:lstStyle/>
          <a:p>
            <a:pPr>
              <a:lnSpc>
                <a:spcPct val="150000"/>
              </a:lnSpc>
            </a:pPr>
            <a:r>
              <a:rPr lang="en-US" sz="1800" u="sng" dirty="0">
                <a:cs typeface="Verdana"/>
              </a:rPr>
              <a:t>Tracker</a:t>
            </a:r>
            <a:r>
              <a:rPr lang="en-US" sz="1800" dirty="0">
                <a:cs typeface="Verdana"/>
              </a:rPr>
              <a:t>, Barrel </a:t>
            </a:r>
            <a:r>
              <a:rPr lang="en-US" sz="1800" dirty="0" err="1">
                <a:cs typeface="Verdana"/>
              </a:rPr>
              <a:t>Calo</a:t>
            </a:r>
            <a:r>
              <a:rPr lang="en-US" sz="1800" dirty="0">
                <a:cs typeface="Verdana"/>
              </a:rPr>
              <a:t>, Endcap </a:t>
            </a:r>
            <a:r>
              <a:rPr lang="en-US" sz="1800" dirty="0" err="1">
                <a:cs typeface="Verdana"/>
              </a:rPr>
              <a:t>Calo</a:t>
            </a:r>
            <a:r>
              <a:rPr lang="en-US" sz="1800" dirty="0">
                <a:cs typeface="Verdana"/>
              </a:rPr>
              <a:t>, </a:t>
            </a:r>
            <a:r>
              <a:rPr lang="en-US" sz="1800" u="sng" dirty="0">
                <a:cs typeface="Verdana"/>
              </a:rPr>
              <a:t>Muons</a:t>
            </a:r>
            <a:r>
              <a:rPr lang="en-US" sz="1800" dirty="0">
                <a:cs typeface="Verdana"/>
              </a:rPr>
              <a:t> </a:t>
            </a:r>
            <a:r>
              <a:rPr lang="en-US" sz="1800" b="1" dirty="0">
                <a:solidFill>
                  <a:srgbClr val="FF0000"/>
                </a:solidFill>
                <a:cs typeface="Verdana"/>
              </a:rPr>
              <a:t>T</a:t>
            </a:r>
            <a:r>
              <a:rPr lang="en-US" sz="1800" dirty="0">
                <a:cs typeface="Verdana"/>
              </a:rPr>
              <a:t>echnical </a:t>
            </a:r>
            <a:r>
              <a:rPr lang="en-US" sz="1800" b="1" dirty="0">
                <a:solidFill>
                  <a:srgbClr val="FF0000"/>
                </a:solidFill>
                <a:cs typeface="Verdana"/>
              </a:rPr>
              <a:t>D</a:t>
            </a:r>
            <a:r>
              <a:rPr lang="en-US" sz="1800" dirty="0">
                <a:cs typeface="Verdana"/>
              </a:rPr>
              <a:t>esign </a:t>
            </a:r>
            <a:r>
              <a:rPr lang="en-US" sz="1800" b="1" dirty="0">
                <a:solidFill>
                  <a:srgbClr val="FF0000"/>
                </a:solidFill>
                <a:cs typeface="Verdana"/>
              </a:rPr>
              <a:t>R</a:t>
            </a:r>
            <a:r>
              <a:rPr lang="en-US" sz="1800" dirty="0">
                <a:cs typeface="Verdana"/>
              </a:rPr>
              <a:t>eports already approved by CERN </a:t>
            </a:r>
            <a:r>
              <a:rPr lang="en-US" sz="1800" b="1" dirty="0">
                <a:solidFill>
                  <a:srgbClr val="FF0000"/>
                </a:solidFill>
                <a:cs typeface="Verdana"/>
              </a:rPr>
              <a:t>R</a:t>
            </a:r>
            <a:r>
              <a:rPr lang="en-US" sz="1800" dirty="0">
                <a:cs typeface="Verdana"/>
              </a:rPr>
              <a:t>esearch </a:t>
            </a:r>
            <a:r>
              <a:rPr lang="en-US" sz="1800" b="1" dirty="0">
                <a:solidFill>
                  <a:srgbClr val="FF0000"/>
                </a:solidFill>
                <a:cs typeface="Verdana"/>
              </a:rPr>
              <a:t>B</a:t>
            </a:r>
            <a:r>
              <a:rPr lang="en-US" sz="1800" dirty="0">
                <a:cs typeface="Verdana"/>
              </a:rPr>
              <a:t>oard</a:t>
            </a:r>
          </a:p>
        </p:txBody>
      </p:sp>
      <p:sp>
        <p:nvSpPr>
          <p:cNvPr id="33" name="TextBox 32">
            <a:extLst>
              <a:ext uri="{FF2B5EF4-FFF2-40B4-BE49-F238E27FC236}">
                <a16:creationId xmlns:a16="http://schemas.microsoft.com/office/drawing/2014/main" id="{45A7FAAB-477B-044B-8AF4-6810332DE2DD}"/>
              </a:ext>
            </a:extLst>
          </p:cNvPr>
          <p:cNvSpPr txBox="1"/>
          <p:nvPr/>
        </p:nvSpPr>
        <p:spPr>
          <a:xfrm>
            <a:off x="356104" y="6761805"/>
            <a:ext cx="9802460" cy="382037"/>
          </a:xfrm>
          <a:prstGeom prst="rect">
            <a:avLst/>
          </a:prstGeom>
          <a:noFill/>
        </p:spPr>
        <p:txBody>
          <a:bodyPr wrap="square" lIns="104022" tIns="52011" rIns="104022" bIns="52011" rtlCol="0">
            <a:spAutoFit/>
          </a:bodyPr>
          <a:lstStyle/>
          <a:p>
            <a:r>
              <a:rPr lang="en-US" sz="1800" dirty="0">
                <a:cs typeface="Verdana"/>
              </a:rPr>
              <a:t>For the expected performances and features and the physics impact you can refer to the TDRs and TPs. </a:t>
            </a:r>
          </a:p>
        </p:txBody>
      </p:sp>
      <p:sp>
        <p:nvSpPr>
          <p:cNvPr id="34" name="Chevron 33">
            <a:extLst>
              <a:ext uri="{FF2B5EF4-FFF2-40B4-BE49-F238E27FC236}">
                <a16:creationId xmlns:a16="http://schemas.microsoft.com/office/drawing/2014/main" id="{19AB7E8C-89F2-074E-96E3-269F3419E4C3}"/>
              </a:ext>
            </a:extLst>
          </p:cNvPr>
          <p:cNvSpPr/>
          <p:nvPr/>
        </p:nvSpPr>
        <p:spPr>
          <a:xfrm>
            <a:off x="154378" y="6885908"/>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50664E51-FF96-8D4E-B6E0-104E4E98CBD0}"/>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36" name="TextBox 35">
            <a:extLst>
              <a:ext uri="{FF2B5EF4-FFF2-40B4-BE49-F238E27FC236}">
                <a16:creationId xmlns:a16="http://schemas.microsoft.com/office/drawing/2014/main" id="{58ED009E-793C-D24B-81B0-76EC870BD075}"/>
              </a:ext>
            </a:extLst>
          </p:cNvPr>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20/47 </a:t>
            </a:r>
          </a:p>
        </p:txBody>
      </p:sp>
    </p:spTree>
    <p:extLst>
      <p:ext uri="{BB962C8B-B14F-4D97-AF65-F5344CB8AC3E}">
        <p14:creationId xmlns:p14="http://schemas.microsoft.com/office/powerpoint/2010/main" val="2339823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pic>
        <p:nvPicPr>
          <p:cNvPr id="4" name="Picture 3">
            <a:extLst>
              <a:ext uri="{FF2B5EF4-FFF2-40B4-BE49-F238E27FC236}">
                <a16:creationId xmlns:a16="http://schemas.microsoft.com/office/drawing/2014/main" id="{D05EC8F6-966E-A542-AC73-F78285AACB5C}"/>
              </a:ext>
            </a:extLst>
          </p:cNvPr>
          <p:cNvPicPr>
            <a:picLocks noChangeAspect="1"/>
          </p:cNvPicPr>
          <p:nvPr/>
        </p:nvPicPr>
        <p:blipFill>
          <a:blip r:embed="rId2"/>
          <a:stretch>
            <a:fillRect/>
          </a:stretch>
        </p:blipFill>
        <p:spPr>
          <a:xfrm>
            <a:off x="2720677" y="1000025"/>
            <a:ext cx="7093919" cy="4584653"/>
          </a:xfrm>
          <a:prstGeom prst="rect">
            <a:avLst/>
          </a:prstGeom>
        </p:spPr>
      </p:pic>
      <p:sp>
        <p:nvSpPr>
          <p:cNvPr id="8" name="TextBox 7">
            <a:extLst>
              <a:ext uri="{FF2B5EF4-FFF2-40B4-BE49-F238E27FC236}">
                <a16:creationId xmlns:a16="http://schemas.microsoft.com/office/drawing/2014/main" id="{CAB9F091-006D-844E-A37D-9FED1B3977F7}"/>
              </a:ext>
            </a:extLst>
          </p:cNvPr>
          <p:cNvSpPr txBox="1"/>
          <p:nvPr/>
        </p:nvSpPr>
        <p:spPr>
          <a:xfrm>
            <a:off x="424400" y="617988"/>
            <a:ext cx="7090404" cy="382037"/>
          </a:xfrm>
          <a:prstGeom prst="rect">
            <a:avLst/>
          </a:prstGeom>
          <a:noFill/>
        </p:spPr>
        <p:txBody>
          <a:bodyPr wrap="square" lIns="104022" tIns="52011" rIns="104022" bIns="52011" rtlCol="0">
            <a:spAutoFit/>
          </a:bodyPr>
          <a:lstStyle/>
          <a:p>
            <a:r>
              <a:rPr lang="en-US" sz="1800" b="1" dirty="0">
                <a:cs typeface="Verdana"/>
              </a:rPr>
              <a:t>CMS is entering a new phase of engineering, prototyping &amp; construction</a:t>
            </a:r>
          </a:p>
        </p:txBody>
      </p:sp>
      <p:sp>
        <p:nvSpPr>
          <p:cNvPr id="9" name="Chevron 8">
            <a:extLst>
              <a:ext uri="{FF2B5EF4-FFF2-40B4-BE49-F238E27FC236}">
                <a16:creationId xmlns:a16="http://schemas.microsoft.com/office/drawing/2014/main" id="{41BC5B04-79FD-C141-9FDA-ACA5C422D019}"/>
              </a:ext>
            </a:extLst>
          </p:cNvPr>
          <p:cNvSpPr/>
          <p:nvPr/>
        </p:nvSpPr>
        <p:spPr>
          <a:xfrm>
            <a:off x="215095" y="724092"/>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12FAD3B2-154F-194A-BCA6-A94BF8AC81C3}"/>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TextBox 10">
            <a:extLst>
              <a:ext uri="{FF2B5EF4-FFF2-40B4-BE49-F238E27FC236}">
                <a16:creationId xmlns:a16="http://schemas.microsoft.com/office/drawing/2014/main" id="{7F3467D4-0226-3B40-9625-07D9A76E78F2}"/>
              </a:ext>
            </a:extLst>
          </p:cNvPr>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Phase-2 Upgrade </a:t>
            </a:r>
            <a:r>
              <a:rPr lang="en-US" sz="2700" b="1" dirty="0"/>
              <a:t>- II</a:t>
            </a:r>
          </a:p>
        </p:txBody>
      </p:sp>
      <p:sp>
        <p:nvSpPr>
          <p:cNvPr id="5" name="Rectangle 4">
            <a:extLst>
              <a:ext uri="{FF2B5EF4-FFF2-40B4-BE49-F238E27FC236}">
                <a16:creationId xmlns:a16="http://schemas.microsoft.com/office/drawing/2014/main" id="{3A383BB9-F691-A340-B6F8-4BBF91559E11}"/>
              </a:ext>
            </a:extLst>
          </p:cNvPr>
          <p:cNvSpPr/>
          <p:nvPr/>
        </p:nvSpPr>
        <p:spPr>
          <a:xfrm>
            <a:off x="6232125" y="1100831"/>
            <a:ext cx="3258105" cy="110970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296600A-190C-5A4D-B5CB-B7BA002BF1E8}"/>
              </a:ext>
            </a:extLst>
          </p:cNvPr>
          <p:cNvSpPr/>
          <p:nvPr/>
        </p:nvSpPr>
        <p:spPr>
          <a:xfrm>
            <a:off x="7085861" y="2241956"/>
            <a:ext cx="2544527" cy="945128"/>
          </a:xfrm>
          <a:prstGeom prst="rect">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8CC97D-5D3C-134A-A3BC-724B5565C513}"/>
              </a:ext>
            </a:extLst>
          </p:cNvPr>
          <p:cNvSpPr/>
          <p:nvPr/>
        </p:nvSpPr>
        <p:spPr>
          <a:xfrm>
            <a:off x="6128552" y="4589755"/>
            <a:ext cx="3459331" cy="99492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29CA97-0D52-9E4A-8169-743CDE42F1B6}"/>
              </a:ext>
            </a:extLst>
          </p:cNvPr>
          <p:cNvSpPr/>
          <p:nvPr/>
        </p:nvSpPr>
        <p:spPr>
          <a:xfrm>
            <a:off x="2720677" y="1175004"/>
            <a:ext cx="3382391" cy="115662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CF5852C-9E6E-D74D-BC04-C6B332301778}"/>
              </a:ext>
            </a:extLst>
          </p:cNvPr>
          <p:cNvSpPr/>
          <p:nvPr/>
        </p:nvSpPr>
        <p:spPr>
          <a:xfrm>
            <a:off x="2720678" y="4589755"/>
            <a:ext cx="3181162" cy="890133"/>
          </a:xfrm>
          <a:prstGeom prst="rect">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FCA3047-8065-0A48-931D-62D52D5BC644}"/>
              </a:ext>
            </a:extLst>
          </p:cNvPr>
          <p:cNvSpPr/>
          <p:nvPr/>
        </p:nvSpPr>
        <p:spPr>
          <a:xfrm>
            <a:off x="319747" y="1517962"/>
            <a:ext cx="596532" cy="3018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E5BB4EC-DCCA-F346-A6A1-701EF589DC2B}"/>
              </a:ext>
            </a:extLst>
          </p:cNvPr>
          <p:cNvSpPr txBox="1"/>
          <p:nvPr/>
        </p:nvSpPr>
        <p:spPr>
          <a:xfrm>
            <a:off x="215095" y="1818701"/>
            <a:ext cx="1568770" cy="320481"/>
          </a:xfrm>
          <a:prstGeom prst="rect">
            <a:avLst/>
          </a:prstGeom>
          <a:noFill/>
        </p:spPr>
        <p:txBody>
          <a:bodyPr wrap="square" lIns="104022" tIns="52011" rIns="104022" bIns="52011" rtlCol="0">
            <a:spAutoFit/>
          </a:bodyPr>
          <a:lstStyle/>
          <a:p>
            <a:r>
              <a:rPr lang="en-US" sz="1400" b="1" dirty="0">
                <a:cs typeface="Verdana"/>
              </a:rPr>
              <a:t>INFN participation</a:t>
            </a:r>
          </a:p>
        </p:txBody>
      </p:sp>
      <p:sp>
        <p:nvSpPr>
          <p:cNvPr id="20" name="Down Arrow 19">
            <a:extLst>
              <a:ext uri="{FF2B5EF4-FFF2-40B4-BE49-F238E27FC236}">
                <a16:creationId xmlns:a16="http://schemas.microsoft.com/office/drawing/2014/main" id="{5DCFAFC7-5D50-A34C-9D33-E8E68D72C5C7}"/>
              </a:ext>
            </a:extLst>
          </p:cNvPr>
          <p:cNvSpPr/>
          <p:nvPr/>
        </p:nvSpPr>
        <p:spPr>
          <a:xfrm rot="13377746">
            <a:off x="427069" y="2377242"/>
            <a:ext cx="185919" cy="388113"/>
          </a:xfrm>
          <a:prstGeom prst="downArrow">
            <a:avLst/>
          </a:prstGeom>
          <a:solidFill>
            <a:srgbClr val="F86CEA"/>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28D7F2-DE5A-D54C-8EDD-294259D831A3}"/>
              </a:ext>
            </a:extLst>
          </p:cNvPr>
          <p:cNvSpPr txBox="1"/>
          <p:nvPr/>
        </p:nvSpPr>
        <p:spPr>
          <a:xfrm>
            <a:off x="215095" y="2714520"/>
            <a:ext cx="1888913" cy="320481"/>
          </a:xfrm>
          <a:prstGeom prst="rect">
            <a:avLst/>
          </a:prstGeom>
          <a:noFill/>
        </p:spPr>
        <p:txBody>
          <a:bodyPr wrap="square" lIns="104022" tIns="52011" rIns="104022" bIns="52011" rtlCol="0">
            <a:spAutoFit/>
          </a:bodyPr>
          <a:lstStyle/>
          <a:p>
            <a:r>
              <a:rPr lang="en-US" sz="1400" b="1" dirty="0">
                <a:cs typeface="Verdana"/>
              </a:rPr>
              <a:t>CMS-Bari participation</a:t>
            </a:r>
          </a:p>
        </p:txBody>
      </p:sp>
      <p:sp>
        <p:nvSpPr>
          <p:cNvPr id="22" name="Down Arrow 21">
            <a:extLst>
              <a:ext uri="{FF2B5EF4-FFF2-40B4-BE49-F238E27FC236}">
                <a16:creationId xmlns:a16="http://schemas.microsoft.com/office/drawing/2014/main" id="{17CFB07F-1C66-6C4E-A184-5DA39B7BECB6}"/>
              </a:ext>
            </a:extLst>
          </p:cNvPr>
          <p:cNvSpPr/>
          <p:nvPr/>
        </p:nvSpPr>
        <p:spPr>
          <a:xfrm rot="18599411">
            <a:off x="2802777" y="4191652"/>
            <a:ext cx="259950" cy="455266"/>
          </a:xfrm>
          <a:prstGeom prst="downArrow">
            <a:avLst/>
          </a:prstGeom>
          <a:solidFill>
            <a:srgbClr val="F86CEA"/>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A6174869-0493-1445-9220-D8BAD91A33E8}"/>
              </a:ext>
            </a:extLst>
          </p:cNvPr>
          <p:cNvSpPr/>
          <p:nvPr/>
        </p:nvSpPr>
        <p:spPr>
          <a:xfrm rot="7518067">
            <a:off x="9315532" y="3177704"/>
            <a:ext cx="242572" cy="541957"/>
          </a:xfrm>
          <a:prstGeom prst="downArrow">
            <a:avLst/>
          </a:prstGeom>
          <a:solidFill>
            <a:srgbClr val="F86CEA"/>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FA7779B4-C6FD-1D4B-A0F6-8DAA8E5571B8}"/>
              </a:ext>
            </a:extLst>
          </p:cNvPr>
          <p:cNvSpPr/>
          <p:nvPr/>
        </p:nvSpPr>
        <p:spPr>
          <a:xfrm rot="16200000">
            <a:off x="2346826" y="1236298"/>
            <a:ext cx="266134" cy="481568"/>
          </a:xfrm>
          <a:prstGeom prst="downArrow">
            <a:avLst/>
          </a:prstGeom>
          <a:solidFill>
            <a:srgbClr val="F86CEA"/>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8360A22-F95B-4744-8857-1F52FCEE2871}"/>
              </a:ext>
            </a:extLst>
          </p:cNvPr>
          <p:cNvPicPr>
            <a:picLocks noChangeAspect="1"/>
          </p:cNvPicPr>
          <p:nvPr/>
        </p:nvPicPr>
        <p:blipFill>
          <a:blip r:embed="rId3"/>
          <a:stretch>
            <a:fillRect/>
          </a:stretch>
        </p:blipFill>
        <p:spPr>
          <a:xfrm>
            <a:off x="1587049" y="3986557"/>
            <a:ext cx="1124750" cy="1532580"/>
          </a:xfrm>
          <a:prstGeom prst="rect">
            <a:avLst/>
          </a:prstGeom>
        </p:spPr>
      </p:pic>
      <p:pic>
        <p:nvPicPr>
          <p:cNvPr id="26" name="Picture 25">
            <a:extLst>
              <a:ext uri="{FF2B5EF4-FFF2-40B4-BE49-F238E27FC236}">
                <a16:creationId xmlns:a16="http://schemas.microsoft.com/office/drawing/2014/main" id="{1A44E54E-2AEE-B643-A4D2-EA5FB172BE92}"/>
              </a:ext>
            </a:extLst>
          </p:cNvPr>
          <p:cNvPicPr>
            <a:picLocks noChangeAspect="1"/>
          </p:cNvPicPr>
          <p:nvPr/>
        </p:nvPicPr>
        <p:blipFill>
          <a:blip r:embed="rId4"/>
          <a:stretch>
            <a:fillRect/>
          </a:stretch>
        </p:blipFill>
        <p:spPr>
          <a:xfrm>
            <a:off x="9639266" y="2047630"/>
            <a:ext cx="1037944" cy="1458065"/>
          </a:xfrm>
          <a:prstGeom prst="rect">
            <a:avLst/>
          </a:prstGeom>
        </p:spPr>
      </p:pic>
      <p:pic>
        <p:nvPicPr>
          <p:cNvPr id="27" name="Picture 26">
            <a:extLst>
              <a:ext uri="{FF2B5EF4-FFF2-40B4-BE49-F238E27FC236}">
                <a16:creationId xmlns:a16="http://schemas.microsoft.com/office/drawing/2014/main" id="{39D9C875-D0E3-B240-B135-CB4FFD541F3E}"/>
              </a:ext>
            </a:extLst>
          </p:cNvPr>
          <p:cNvPicPr>
            <a:picLocks noChangeAspect="1"/>
          </p:cNvPicPr>
          <p:nvPr/>
        </p:nvPicPr>
        <p:blipFill>
          <a:blip r:embed="rId5"/>
          <a:stretch>
            <a:fillRect/>
          </a:stretch>
        </p:blipFill>
        <p:spPr>
          <a:xfrm>
            <a:off x="2841878" y="4635002"/>
            <a:ext cx="2932744" cy="821440"/>
          </a:xfrm>
          <a:prstGeom prst="rect">
            <a:avLst/>
          </a:prstGeom>
        </p:spPr>
      </p:pic>
      <p:pic>
        <p:nvPicPr>
          <p:cNvPr id="29" name="Picture 28">
            <a:extLst>
              <a:ext uri="{FF2B5EF4-FFF2-40B4-BE49-F238E27FC236}">
                <a16:creationId xmlns:a16="http://schemas.microsoft.com/office/drawing/2014/main" id="{E54EA555-A769-EE43-BD4C-85B409230420}"/>
              </a:ext>
            </a:extLst>
          </p:cNvPr>
          <p:cNvPicPr>
            <a:picLocks noChangeAspect="1"/>
          </p:cNvPicPr>
          <p:nvPr/>
        </p:nvPicPr>
        <p:blipFill>
          <a:blip r:embed="rId6"/>
          <a:stretch>
            <a:fillRect/>
          </a:stretch>
        </p:blipFill>
        <p:spPr>
          <a:xfrm>
            <a:off x="7182417" y="2278473"/>
            <a:ext cx="2207130" cy="876361"/>
          </a:xfrm>
          <a:prstGeom prst="rect">
            <a:avLst/>
          </a:prstGeom>
        </p:spPr>
      </p:pic>
      <p:sp>
        <p:nvSpPr>
          <p:cNvPr id="28" name="Chevron 27">
            <a:extLst>
              <a:ext uri="{FF2B5EF4-FFF2-40B4-BE49-F238E27FC236}">
                <a16:creationId xmlns:a16="http://schemas.microsoft.com/office/drawing/2014/main" id="{193C1CEA-6FE8-EE42-A73F-6DB0EE9AC052}"/>
              </a:ext>
            </a:extLst>
          </p:cNvPr>
          <p:cNvSpPr/>
          <p:nvPr/>
        </p:nvSpPr>
        <p:spPr>
          <a:xfrm>
            <a:off x="40785" y="596663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0" name="Chevron 29">
            <a:extLst>
              <a:ext uri="{FF2B5EF4-FFF2-40B4-BE49-F238E27FC236}">
                <a16:creationId xmlns:a16="http://schemas.microsoft.com/office/drawing/2014/main" id="{A4A4A078-1801-0345-B3E2-07DF731347B8}"/>
              </a:ext>
            </a:extLst>
          </p:cNvPr>
          <p:cNvSpPr/>
          <p:nvPr/>
        </p:nvSpPr>
        <p:spPr>
          <a:xfrm>
            <a:off x="40785" y="6419997"/>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97E0D35E-23F6-3A44-816E-A2B8E3F73618}"/>
              </a:ext>
            </a:extLst>
          </p:cNvPr>
          <p:cNvSpPr txBox="1"/>
          <p:nvPr/>
        </p:nvSpPr>
        <p:spPr>
          <a:xfrm>
            <a:off x="215095" y="6274057"/>
            <a:ext cx="8213797" cy="382037"/>
          </a:xfrm>
          <a:prstGeom prst="rect">
            <a:avLst/>
          </a:prstGeom>
          <a:noFill/>
        </p:spPr>
        <p:txBody>
          <a:bodyPr wrap="square" lIns="104022" tIns="52011" rIns="104022" bIns="52011" rtlCol="0">
            <a:spAutoFit/>
          </a:bodyPr>
          <a:lstStyle/>
          <a:p>
            <a:r>
              <a:rPr lang="en-US" sz="1800" dirty="0">
                <a:solidFill>
                  <a:srgbClr val="7030A0"/>
                </a:solidFill>
                <a:cs typeface="Verdana"/>
              </a:rPr>
              <a:t>L1 trigger</a:t>
            </a:r>
            <a:r>
              <a:rPr lang="en-US" sz="1800" dirty="0">
                <a:cs typeface="Verdana"/>
              </a:rPr>
              <a:t>, HLT &amp; DAQ TDRs will follow (expected in 2020)  [ LHCC reviews just ended ]</a:t>
            </a:r>
          </a:p>
        </p:txBody>
      </p:sp>
      <p:sp>
        <p:nvSpPr>
          <p:cNvPr id="32" name="TextBox 31">
            <a:extLst>
              <a:ext uri="{FF2B5EF4-FFF2-40B4-BE49-F238E27FC236}">
                <a16:creationId xmlns:a16="http://schemas.microsoft.com/office/drawing/2014/main" id="{29D0A5B6-E74D-DE4A-9C42-84B134478093}"/>
              </a:ext>
            </a:extLst>
          </p:cNvPr>
          <p:cNvSpPr txBox="1"/>
          <p:nvPr/>
        </p:nvSpPr>
        <p:spPr>
          <a:xfrm>
            <a:off x="215095" y="5717701"/>
            <a:ext cx="10446555" cy="477576"/>
          </a:xfrm>
          <a:prstGeom prst="rect">
            <a:avLst/>
          </a:prstGeom>
          <a:noFill/>
        </p:spPr>
        <p:txBody>
          <a:bodyPr wrap="square" lIns="104022" tIns="52011" rIns="104022" bIns="52011" rtlCol="0">
            <a:spAutoFit/>
          </a:bodyPr>
          <a:lstStyle/>
          <a:p>
            <a:pPr>
              <a:lnSpc>
                <a:spcPct val="150000"/>
              </a:lnSpc>
            </a:pPr>
            <a:r>
              <a:rPr lang="en-US" sz="1800" u="sng" dirty="0">
                <a:cs typeface="Verdana"/>
              </a:rPr>
              <a:t>Tracker</a:t>
            </a:r>
            <a:r>
              <a:rPr lang="en-US" sz="1800" dirty="0">
                <a:cs typeface="Verdana"/>
              </a:rPr>
              <a:t>, Barrel </a:t>
            </a:r>
            <a:r>
              <a:rPr lang="en-US" sz="1800" dirty="0" err="1">
                <a:cs typeface="Verdana"/>
              </a:rPr>
              <a:t>Calo</a:t>
            </a:r>
            <a:r>
              <a:rPr lang="en-US" sz="1800" dirty="0">
                <a:cs typeface="Verdana"/>
              </a:rPr>
              <a:t>, Endcap </a:t>
            </a:r>
            <a:r>
              <a:rPr lang="en-US" sz="1800" dirty="0" err="1">
                <a:cs typeface="Verdana"/>
              </a:rPr>
              <a:t>Calo</a:t>
            </a:r>
            <a:r>
              <a:rPr lang="en-US" sz="1800" dirty="0">
                <a:cs typeface="Verdana"/>
              </a:rPr>
              <a:t>, </a:t>
            </a:r>
            <a:r>
              <a:rPr lang="en-US" sz="1800" u="sng" dirty="0">
                <a:cs typeface="Verdana"/>
              </a:rPr>
              <a:t>Muons</a:t>
            </a:r>
            <a:r>
              <a:rPr lang="en-US" sz="1800" dirty="0">
                <a:cs typeface="Verdana"/>
              </a:rPr>
              <a:t> </a:t>
            </a:r>
            <a:r>
              <a:rPr lang="en-US" sz="1800" b="1" dirty="0">
                <a:solidFill>
                  <a:srgbClr val="FF0000"/>
                </a:solidFill>
                <a:cs typeface="Verdana"/>
              </a:rPr>
              <a:t>T</a:t>
            </a:r>
            <a:r>
              <a:rPr lang="en-US" sz="1800" dirty="0">
                <a:cs typeface="Verdana"/>
              </a:rPr>
              <a:t>echnical </a:t>
            </a:r>
            <a:r>
              <a:rPr lang="en-US" sz="1800" b="1" dirty="0">
                <a:solidFill>
                  <a:srgbClr val="FF0000"/>
                </a:solidFill>
                <a:cs typeface="Verdana"/>
              </a:rPr>
              <a:t>D</a:t>
            </a:r>
            <a:r>
              <a:rPr lang="en-US" sz="1800" dirty="0">
                <a:cs typeface="Verdana"/>
              </a:rPr>
              <a:t>esign </a:t>
            </a:r>
            <a:r>
              <a:rPr lang="en-US" sz="1800" b="1" dirty="0">
                <a:solidFill>
                  <a:srgbClr val="FF0000"/>
                </a:solidFill>
                <a:cs typeface="Verdana"/>
              </a:rPr>
              <a:t>R</a:t>
            </a:r>
            <a:r>
              <a:rPr lang="en-US" sz="1800" dirty="0">
                <a:cs typeface="Verdana"/>
              </a:rPr>
              <a:t>eports already approved by CERN </a:t>
            </a:r>
            <a:r>
              <a:rPr lang="en-US" sz="1800" b="1" dirty="0">
                <a:solidFill>
                  <a:srgbClr val="FF0000"/>
                </a:solidFill>
                <a:cs typeface="Verdana"/>
              </a:rPr>
              <a:t>R</a:t>
            </a:r>
            <a:r>
              <a:rPr lang="en-US" sz="1800" dirty="0">
                <a:cs typeface="Verdana"/>
              </a:rPr>
              <a:t>esearch </a:t>
            </a:r>
            <a:r>
              <a:rPr lang="en-US" sz="1800" b="1" dirty="0">
                <a:solidFill>
                  <a:srgbClr val="FF0000"/>
                </a:solidFill>
                <a:cs typeface="Verdana"/>
              </a:rPr>
              <a:t>B</a:t>
            </a:r>
            <a:r>
              <a:rPr lang="en-US" sz="1800" dirty="0">
                <a:cs typeface="Verdana"/>
              </a:rPr>
              <a:t>oard</a:t>
            </a:r>
          </a:p>
        </p:txBody>
      </p:sp>
      <p:sp>
        <p:nvSpPr>
          <p:cNvPr id="33" name="TextBox 32">
            <a:extLst>
              <a:ext uri="{FF2B5EF4-FFF2-40B4-BE49-F238E27FC236}">
                <a16:creationId xmlns:a16="http://schemas.microsoft.com/office/drawing/2014/main" id="{45A7FAAB-477B-044B-8AF4-6810332DE2DD}"/>
              </a:ext>
            </a:extLst>
          </p:cNvPr>
          <p:cNvSpPr txBox="1"/>
          <p:nvPr/>
        </p:nvSpPr>
        <p:spPr>
          <a:xfrm>
            <a:off x="356104" y="6761805"/>
            <a:ext cx="9802460" cy="382037"/>
          </a:xfrm>
          <a:prstGeom prst="rect">
            <a:avLst/>
          </a:prstGeom>
          <a:noFill/>
        </p:spPr>
        <p:txBody>
          <a:bodyPr wrap="square" lIns="104022" tIns="52011" rIns="104022" bIns="52011" rtlCol="0">
            <a:spAutoFit/>
          </a:bodyPr>
          <a:lstStyle/>
          <a:p>
            <a:r>
              <a:rPr lang="en-US" sz="1800" dirty="0">
                <a:cs typeface="Verdana"/>
              </a:rPr>
              <a:t>For the expected performances and features and the physics impact you can refer to the TDRs and TPs. </a:t>
            </a:r>
          </a:p>
        </p:txBody>
      </p:sp>
      <p:sp>
        <p:nvSpPr>
          <p:cNvPr id="34" name="Chevron 33">
            <a:extLst>
              <a:ext uri="{FF2B5EF4-FFF2-40B4-BE49-F238E27FC236}">
                <a16:creationId xmlns:a16="http://schemas.microsoft.com/office/drawing/2014/main" id="{19AB7E8C-89F2-074E-96E3-269F3419E4C3}"/>
              </a:ext>
            </a:extLst>
          </p:cNvPr>
          <p:cNvSpPr/>
          <p:nvPr/>
        </p:nvSpPr>
        <p:spPr>
          <a:xfrm>
            <a:off x="154378" y="6885908"/>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1D53EF21-6267-2248-A49F-8F65DD3FE51D}"/>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36" name="TextBox 35">
            <a:extLst>
              <a:ext uri="{FF2B5EF4-FFF2-40B4-BE49-F238E27FC236}">
                <a16:creationId xmlns:a16="http://schemas.microsoft.com/office/drawing/2014/main" id="{CDDAC78D-EF93-124C-B036-81DC1AF66AA9}"/>
              </a:ext>
            </a:extLst>
          </p:cNvPr>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20/47 </a:t>
            </a:r>
          </a:p>
        </p:txBody>
      </p:sp>
    </p:spTree>
    <p:extLst>
      <p:ext uri="{BB962C8B-B14F-4D97-AF65-F5344CB8AC3E}">
        <p14:creationId xmlns:p14="http://schemas.microsoft.com/office/powerpoint/2010/main" val="1638618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0" y="54707"/>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Bari contributions to CMS Upgrade TDRs</a:t>
            </a:r>
            <a:r>
              <a:rPr lang="en-US" sz="2700" b="1" dirty="0"/>
              <a:t> </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70831" y="7286627"/>
            <a:ext cx="692580" cy="320481"/>
          </a:xfrm>
          <a:prstGeom prst="rect">
            <a:avLst/>
          </a:prstGeom>
          <a:noFill/>
        </p:spPr>
        <p:txBody>
          <a:bodyPr wrap="none" lIns="104022" tIns="52011" rIns="104022" bIns="52011" rtlCol="0">
            <a:spAutoFit/>
          </a:bodyPr>
          <a:lstStyle/>
          <a:p>
            <a:r>
              <a:rPr lang="en-US" sz="1400" b="1" dirty="0">
                <a:solidFill>
                  <a:srgbClr val="0000FF"/>
                </a:solidFill>
              </a:rPr>
              <a:t>21/47 </a:t>
            </a:r>
          </a:p>
        </p:txBody>
      </p:sp>
      <p:sp>
        <p:nvSpPr>
          <p:cNvPr id="12" name="Chevron 11">
            <a:extLst>
              <a:ext uri="{FF2B5EF4-FFF2-40B4-BE49-F238E27FC236}">
                <a16:creationId xmlns:a16="http://schemas.microsoft.com/office/drawing/2014/main" id="{1ABC4462-3B7C-604C-A054-668FB085D792}"/>
              </a:ext>
            </a:extLst>
          </p:cNvPr>
          <p:cNvSpPr/>
          <p:nvPr/>
        </p:nvSpPr>
        <p:spPr>
          <a:xfrm>
            <a:off x="152744" y="827340"/>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6F2E444F-26BA-7B44-9DC8-BD1F8DB83568}"/>
              </a:ext>
            </a:extLst>
          </p:cNvPr>
          <p:cNvSpPr txBox="1"/>
          <p:nvPr/>
        </p:nvSpPr>
        <p:spPr>
          <a:xfrm>
            <a:off x="402050" y="1767784"/>
            <a:ext cx="3592433" cy="412814"/>
          </a:xfrm>
          <a:prstGeom prst="rect">
            <a:avLst/>
          </a:prstGeom>
          <a:noFill/>
        </p:spPr>
        <p:txBody>
          <a:bodyPr wrap="square" lIns="104022" tIns="52011" rIns="104022" bIns="52011" rtlCol="0">
            <a:spAutoFit/>
          </a:bodyPr>
          <a:lstStyle/>
          <a:p>
            <a:r>
              <a:rPr lang="en-US" b="1" dirty="0">
                <a:solidFill>
                  <a:srgbClr val="C00000"/>
                </a:solidFill>
                <a:cs typeface="Verdana"/>
              </a:rPr>
              <a:t>Contributions to MUON TDR :</a:t>
            </a:r>
          </a:p>
        </p:txBody>
      </p:sp>
      <p:sp>
        <p:nvSpPr>
          <p:cNvPr id="34" name="TextBox 33">
            <a:extLst>
              <a:ext uri="{FF2B5EF4-FFF2-40B4-BE49-F238E27FC236}">
                <a16:creationId xmlns:a16="http://schemas.microsoft.com/office/drawing/2014/main" id="{ACA46D3B-63C4-9840-9032-D8023554A4F9}"/>
              </a:ext>
            </a:extLst>
          </p:cNvPr>
          <p:cNvSpPr txBox="1"/>
          <p:nvPr/>
        </p:nvSpPr>
        <p:spPr>
          <a:xfrm>
            <a:off x="744733" y="2231151"/>
            <a:ext cx="1828435" cy="382037"/>
          </a:xfrm>
          <a:prstGeom prst="rect">
            <a:avLst/>
          </a:prstGeom>
          <a:noFill/>
        </p:spPr>
        <p:txBody>
          <a:bodyPr wrap="square" lIns="104022" tIns="52011" rIns="104022" bIns="52011" rtlCol="0">
            <a:spAutoFit/>
          </a:bodyPr>
          <a:lstStyle/>
          <a:p>
            <a:r>
              <a:rPr lang="en-US" sz="1800" b="1" dirty="0">
                <a:solidFill>
                  <a:srgbClr val="0000FF"/>
                </a:solidFill>
                <a:cs typeface="Verdana"/>
              </a:rPr>
              <a:t>Official editors </a:t>
            </a:r>
            <a:r>
              <a:rPr lang="en-US" sz="1800" b="1" dirty="0">
                <a:cs typeface="Verdana"/>
              </a:rPr>
              <a:t>:</a:t>
            </a:r>
          </a:p>
        </p:txBody>
      </p:sp>
      <p:sp>
        <p:nvSpPr>
          <p:cNvPr id="35" name="Chevron 34">
            <a:extLst>
              <a:ext uri="{FF2B5EF4-FFF2-40B4-BE49-F238E27FC236}">
                <a16:creationId xmlns:a16="http://schemas.microsoft.com/office/drawing/2014/main" id="{D5C2CA50-AB38-C040-A7FC-83B6F6061397}"/>
              </a:ext>
            </a:extLst>
          </p:cNvPr>
          <p:cNvSpPr/>
          <p:nvPr/>
        </p:nvSpPr>
        <p:spPr>
          <a:xfrm>
            <a:off x="546644" y="2363626"/>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6" name="Chevron 35">
            <a:extLst>
              <a:ext uri="{FF2B5EF4-FFF2-40B4-BE49-F238E27FC236}">
                <a16:creationId xmlns:a16="http://schemas.microsoft.com/office/drawing/2014/main" id="{BF1A6255-F47B-7246-9B89-835C448A325C}"/>
              </a:ext>
            </a:extLst>
          </p:cNvPr>
          <p:cNvSpPr/>
          <p:nvPr/>
        </p:nvSpPr>
        <p:spPr>
          <a:xfrm>
            <a:off x="546428" y="3942747"/>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612CA5DB-C81B-604F-845C-766DF8976BF6}"/>
              </a:ext>
            </a:extLst>
          </p:cNvPr>
          <p:cNvSpPr txBox="1"/>
          <p:nvPr/>
        </p:nvSpPr>
        <p:spPr>
          <a:xfrm>
            <a:off x="744517" y="3798789"/>
            <a:ext cx="2884206" cy="382037"/>
          </a:xfrm>
          <a:prstGeom prst="rect">
            <a:avLst/>
          </a:prstGeom>
          <a:noFill/>
        </p:spPr>
        <p:txBody>
          <a:bodyPr wrap="square" lIns="104022" tIns="52011" rIns="104022" bIns="52011" rtlCol="0">
            <a:spAutoFit/>
          </a:bodyPr>
          <a:lstStyle/>
          <a:p>
            <a:r>
              <a:rPr lang="en-US" sz="1800" b="1" dirty="0">
                <a:solidFill>
                  <a:srgbClr val="0000FF"/>
                </a:solidFill>
                <a:cs typeface="Verdana"/>
              </a:rPr>
              <a:t>Contributions </a:t>
            </a:r>
            <a:r>
              <a:rPr lang="en-US" sz="1800" b="1" dirty="0">
                <a:cs typeface="Verdana"/>
              </a:rPr>
              <a:t>(plots, …)</a:t>
            </a:r>
          </a:p>
        </p:txBody>
      </p:sp>
      <p:sp>
        <p:nvSpPr>
          <p:cNvPr id="38" name="TextBox 37">
            <a:extLst>
              <a:ext uri="{FF2B5EF4-FFF2-40B4-BE49-F238E27FC236}">
                <a16:creationId xmlns:a16="http://schemas.microsoft.com/office/drawing/2014/main" id="{F2CC97AC-25D2-D844-9B57-FCEF94A87037}"/>
              </a:ext>
            </a:extLst>
          </p:cNvPr>
          <p:cNvSpPr txBox="1"/>
          <p:nvPr/>
        </p:nvSpPr>
        <p:spPr>
          <a:xfrm>
            <a:off x="5567900" y="1754600"/>
            <a:ext cx="4145508" cy="412814"/>
          </a:xfrm>
          <a:prstGeom prst="rect">
            <a:avLst/>
          </a:prstGeom>
          <a:noFill/>
        </p:spPr>
        <p:txBody>
          <a:bodyPr wrap="square" lIns="104022" tIns="52011" rIns="104022" bIns="52011" rtlCol="0">
            <a:spAutoFit/>
          </a:bodyPr>
          <a:lstStyle/>
          <a:p>
            <a:r>
              <a:rPr lang="en-US" b="1" dirty="0">
                <a:solidFill>
                  <a:srgbClr val="C00000"/>
                </a:solidFill>
                <a:cs typeface="Verdana"/>
              </a:rPr>
              <a:t>Contributions to TRACKER upgrade </a:t>
            </a:r>
            <a:r>
              <a:rPr lang="en-US" b="1" dirty="0">
                <a:cs typeface="Verdana"/>
              </a:rPr>
              <a:t>:</a:t>
            </a:r>
          </a:p>
        </p:txBody>
      </p:sp>
      <p:sp>
        <p:nvSpPr>
          <p:cNvPr id="39" name="Chevron 38">
            <a:extLst>
              <a:ext uri="{FF2B5EF4-FFF2-40B4-BE49-F238E27FC236}">
                <a16:creationId xmlns:a16="http://schemas.microsoft.com/office/drawing/2014/main" id="{3BEEBD2D-F980-0F40-96FF-8ADC8EC15165}"/>
              </a:ext>
            </a:extLst>
          </p:cNvPr>
          <p:cNvSpPr/>
          <p:nvPr/>
        </p:nvSpPr>
        <p:spPr>
          <a:xfrm>
            <a:off x="5335222" y="1874536"/>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12521BE4-22DA-FC4A-81E3-CDB81F1FE1EB}"/>
              </a:ext>
            </a:extLst>
          </p:cNvPr>
          <p:cNvSpPr txBox="1"/>
          <p:nvPr/>
        </p:nvSpPr>
        <p:spPr>
          <a:xfrm>
            <a:off x="767108" y="2592346"/>
            <a:ext cx="3881091" cy="351259"/>
          </a:xfrm>
          <a:prstGeom prst="rect">
            <a:avLst/>
          </a:prstGeom>
          <a:noFill/>
        </p:spPr>
        <p:txBody>
          <a:bodyPr wrap="square" lIns="104022" tIns="52011" rIns="104022" bIns="52011" rtlCol="0">
            <a:spAutoFit/>
          </a:bodyPr>
          <a:lstStyle/>
          <a:p>
            <a:r>
              <a:rPr lang="en-US" sz="1600" b="1" dirty="0">
                <a:cs typeface="Verdana"/>
              </a:rPr>
              <a:t>C. Calabria </a:t>
            </a:r>
            <a:r>
              <a:rPr lang="en-US" sz="1600" b="1" dirty="0">
                <a:solidFill>
                  <a:srgbClr val="0000FF"/>
                </a:solidFill>
                <a:cs typeface="Verdana"/>
              </a:rPr>
              <a:t>(Cap.6: New GEM detectors)</a:t>
            </a:r>
            <a:endParaRPr lang="en-US" sz="1600" b="1" dirty="0">
              <a:cs typeface="Verdana"/>
            </a:endParaRPr>
          </a:p>
        </p:txBody>
      </p:sp>
      <p:sp>
        <p:nvSpPr>
          <p:cNvPr id="41" name="TextBox 40">
            <a:extLst>
              <a:ext uri="{FF2B5EF4-FFF2-40B4-BE49-F238E27FC236}">
                <a16:creationId xmlns:a16="http://schemas.microsoft.com/office/drawing/2014/main" id="{93A1AD3C-FFF1-9847-A482-41FB06BFD13B}"/>
              </a:ext>
            </a:extLst>
          </p:cNvPr>
          <p:cNvSpPr txBox="1"/>
          <p:nvPr/>
        </p:nvSpPr>
        <p:spPr>
          <a:xfrm>
            <a:off x="767107" y="2985830"/>
            <a:ext cx="4294749" cy="351259"/>
          </a:xfrm>
          <a:prstGeom prst="rect">
            <a:avLst/>
          </a:prstGeom>
          <a:noFill/>
        </p:spPr>
        <p:txBody>
          <a:bodyPr wrap="square" lIns="104022" tIns="52011" rIns="104022" bIns="52011" rtlCol="0">
            <a:spAutoFit/>
          </a:bodyPr>
          <a:lstStyle/>
          <a:p>
            <a:r>
              <a:rPr lang="en-US" sz="1600" b="1" dirty="0">
                <a:cs typeface="Verdana"/>
              </a:rPr>
              <a:t>A. </a:t>
            </a:r>
            <a:r>
              <a:rPr lang="en-US" sz="1600" b="1" dirty="0" err="1">
                <a:cs typeface="Verdana"/>
              </a:rPr>
              <a:t>Colaleo</a:t>
            </a:r>
            <a:r>
              <a:rPr lang="en-US" sz="1600" b="1" dirty="0">
                <a:cs typeface="Verdana"/>
              </a:rPr>
              <a:t> </a:t>
            </a:r>
            <a:r>
              <a:rPr lang="en-US" sz="1600" b="1" dirty="0">
                <a:solidFill>
                  <a:srgbClr val="0000FF"/>
                </a:solidFill>
                <a:cs typeface="Verdana"/>
              </a:rPr>
              <a:t>(Cap.9: Organization, schedule, cost)</a:t>
            </a:r>
            <a:endParaRPr lang="en-US" sz="1600" b="1" dirty="0">
              <a:cs typeface="Verdana"/>
            </a:endParaRPr>
          </a:p>
        </p:txBody>
      </p:sp>
      <p:sp>
        <p:nvSpPr>
          <p:cNvPr id="42" name="TextBox 41">
            <a:extLst>
              <a:ext uri="{FF2B5EF4-FFF2-40B4-BE49-F238E27FC236}">
                <a16:creationId xmlns:a16="http://schemas.microsoft.com/office/drawing/2014/main" id="{C31C4526-ECEA-FF4B-A9FD-6A2FF98E4CDB}"/>
              </a:ext>
            </a:extLst>
          </p:cNvPr>
          <p:cNvSpPr txBox="1"/>
          <p:nvPr/>
        </p:nvSpPr>
        <p:spPr>
          <a:xfrm>
            <a:off x="754142" y="4298172"/>
            <a:ext cx="4187313" cy="597480"/>
          </a:xfrm>
          <a:prstGeom prst="rect">
            <a:avLst/>
          </a:prstGeom>
          <a:noFill/>
        </p:spPr>
        <p:txBody>
          <a:bodyPr wrap="square" lIns="104022" tIns="52011" rIns="104022" bIns="52011" rtlCol="0">
            <a:spAutoFit/>
          </a:bodyPr>
          <a:lstStyle/>
          <a:p>
            <a:r>
              <a:rPr lang="en-US" sz="1600" b="1" dirty="0">
                <a:cs typeface="Verdana"/>
              </a:rPr>
              <a:t>G. Pugliese, A. </a:t>
            </a:r>
            <a:r>
              <a:rPr lang="en-US" sz="1600" b="1" dirty="0" err="1">
                <a:cs typeface="Verdana"/>
              </a:rPr>
              <a:t>Gelmi</a:t>
            </a:r>
            <a:r>
              <a:rPr lang="en-US" sz="1600" b="1" dirty="0">
                <a:cs typeface="Verdana"/>
              </a:rPr>
              <a:t> </a:t>
            </a:r>
          </a:p>
          <a:p>
            <a:r>
              <a:rPr lang="en-US" sz="1600" b="1" dirty="0">
                <a:solidFill>
                  <a:srgbClr val="0000FF"/>
                </a:solidFill>
                <a:cs typeface="Verdana"/>
              </a:rPr>
              <a:t>(Cap.4: RPC upgrades and new RPC detectors)</a:t>
            </a:r>
            <a:endParaRPr lang="en-US" sz="1600" b="1" dirty="0">
              <a:cs typeface="Verdana"/>
            </a:endParaRPr>
          </a:p>
        </p:txBody>
      </p:sp>
      <p:sp>
        <p:nvSpPr>
          <p:cNvPr id="43" name="TextBox 42">
            <a:extLst>
              <a:ext uri="{FF2B5EF4-FFF2-40B4-BE49-F238E27FC236}">
                <a16:creationId xmlns:a16="http://schemas.microsoft.com/office/drawing/2014/main" id="{42AEF3DD-B9F3-3342-92B4-A361D919DC50}"/>
              </a:ext>
            </a:extLst>
          </p:cNvPr>
          <p:cNvSpPr txBox="1"/>
          <p:nvPr/>
        </p:nvSpPr>
        <p:spPr>
          <a:xfrm>
            <a:off x="757165" y="5129987"/>
            <a:ext cx="3891034" cy="597480"/>
          </a:xfrm>
          <a:prstGeom prst="rect">
            <a:avLst/>
          </a:prstGeom>
          <a:noFill/>
        </p:spPr>
        <p:txBody>
          <a:bodyPr wrap="square" lIns="104022" tIns="52011" rIns="104022" bIns="52011" rtlCol="0">
            <a:spAutoFit/>
          </a:bodyPr>
          <a:lstStyle/>
          <a:p>
            <a:r>
              <a:rPr lang="en-US" sz="1600" b="1" dirty="0">
                <a:cs typeface="Verdana"/>
              </a:rPr>
              <a:t>C. Calabria, A. Sharma, F. </a:t>
            </a:r>
            <a:r>
              <a:rPr lang="en-US" sz="1600" b="1" dirty="0" err="1">
                <a:cs typeface="Verdana"/>
              </a:rPr>
              <a:t>Errico</a:t>
            </a:r>
            <a:r>
              <a:rPr lang="en-US" sz="1600" b="1" dirty="0">
                <a:cs typeface="Verdana"/>
              </a:rPr>
              <a:t> </a:t>
            </a:r>
          </a:p>
          <a:p>
            <a:r>
              <a:rPr lang="en-US" sz="1600" b="1" dirty="0">
                <a:solidFill>
                  <a:srgbClr val="0000FF"/>
                </a:solidFill>
                <a:cs typeface="Verdana"/>
              </a:rPr>
              <a:t>(Cap.7: Muon trigger and reconstruction )</a:t>
            </a:r>
            <a:endParaRPr lang="en-US" sz="1600" b="1" dirty="0">
              <a:cs typeface="Verdana"/>
            </a:endParaRPr>
          </a:p>
        </p:txBody>
      </p:sp>
      <p:sp>
        <p:nvSpPr>
          <p:cNvPr id="44" name="Chevron 43">
            <a:extLst>
              <a:ext uri="{FF2B5EF4-FFF2-40B4-BE49-F238E27FC236}">
                <a16:creationId xmlns:a16="http://schemas.microsoft.com/office/drawing/2014/main" id="{86AFFB83-C1EE-A74C-AF63-81D245C08302}"/>
              </a:ext>
            </a:extLst>
          </p:cNvPr>
          <p:cNvSpPr/>
          <p:nvPr/>
        </p:nvSpPr>
        <p:spPr>
          <a:xfrm>
            <a:off x="5666164" y="2459074"/>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0715B789-D26E-2944-A36A-A641A9E64F6D}"/>
              </a:ext>
            </a:extLst>
          </p:cNvPr>
          <p:cNvSpPr txBox="1"/>
          <p:nvPr/>
        </p:nvSpPr>
        <p:spPr>
          <a:xfrm>
            <a:off x="5878628" y="2360785"/>
            <a:ext cx="3671493" cy="351259"/>
          </a:xfrm>
          <a:prstGeom prst="rect">
            <a:avLst/>
          </a:prstGeom>
          <a:noFill/>
        </p:spPr>
        <p:txBody>
          <a:bodyPr wrap="square" lIns="104022" tIns="52011" rIns="104022" bIns="52011" rtlCol="0">
            <a:spAutoFit/>
          </a:bodyPr>
          <a:lstStyle/>
          <a:p>
            <a:r>
              <a:rPr lang="en-US" sz="1600" b="1" dirty="0">
                <a:cs typeface="Verdana"/>
              </a:rPr>
              <a:t>N. De </a:t>
            </a:r>
            <a:r>
              <a:rPr lang="en-US" sz="1600" b="1" dirty="0" err="1">
                <a:cs typeface="Verdana"/>
              </a:rPr>
              <a:t>Filippis</a:t>
            </a:r>
            <a:r>
              <a:rPr lang="en-US" sz="1600" b="1" dirty="0">
                <a:cs typeface="Verdana"/>
              </a:rPr>
              <a:t> </a:t>
            </a:r>
            <a:r>
              <a:rPr lang="en-US" sz="1600" b="1" dirty="0">
                <a:solidFill>
                  <a:srgbClr val="0000FF"/>
                </a:solidFill>
                <a:cs typeface="Verdana"/>
              </a:rPr>
              <a:t>(plots for TRACKER TDR)</a:t>
            </a:r>
            <a:endParaRPr lang="en-US" sz="1600" b="1" dirty="0">
              <a:cs typeface="Verdana"/>
            </a:endParaRPr>
          </a:p>
        </p:txBody>
      </p:sp>
      <p:sp>
        <p:nvSpPr>
          <p:cNvPr id="48" name="TextBox 47">
            <a:extLst>
              <a:ext uri="{FF2B5EF4-FFF2-40B4-BE49-F238E27FC236}">
                <a16:creationId xmlns:a16="http://schemas.microsoft.com/office/drawing/2014/main" id="{0C4AB729-0666-5745-B293-9739E50FCB99}"/>
              </a:ext>
            </a:extLst>
          </p:cNvPr>
          <p:cNvSpPr txBox="1"/>
          <p:nvPr/>
        </p:nvSpPr>
        <p:spPr>
          <a:xfrm>
            <a:off x="754142" y="6021405"/>
            <a:ext cx="3894057" cy="597480"/>
          </a:xfrm>
          <a:prstGeom prst="rect">
            <a:avLst/>
          </a:prstGeom>
          <a:noFill/>
        </p:spPr>
        <p:txBody>
          <a:bodyPr wrap="square" lIns="104022" tIns="52011" rIns="104022" bIns="52011" rtlCol="0">
            <a:spAutoFit/>
          </a:bodyPr>
          <a:lstStyle/>
          <a:p>
            <a:r>
              <a:rPr lang="en-US" sz="1600" b="1" dirty="0">
                <a:cs typeface="Verdana"/>
              </a:rPr>
              <a:t>N. De </a:t>
            </a:r>
            <a:r>
              <a:rPr lang="en-US" sz="1600" b="1" dirty="0" err="1">
                <a:cs typeface="Verdana"/>
              </a:rPr>
              <a:t>Filippis</a:t>
            </a:r>
            <a:r>
              <a:rPr lang="en-US" sz="1600" b="1" dirty="0">
                <a:cs typeface="Verdana"/>
              </a:rPr>
              <a:t>, R. </a:t>
            </a:r>
            <a:r>
              <a:rPr lang="en-US" sz="1600" b="1" dirty="0" err="1">
                <a:cs typeface="Verdana"/>
              </a:rPr>
              <a:t>Venditti</a:t>
            </a:r>
            <a:r>
              <a:rPr lang="en-US" sz="1600" b="1" dirty="0">
                <a:cs typeface="Verdana"/>
              </a:rPr>
              <a:t> </a:t>
            </a:r>
          </a:p>
          <a:p>
            <a:r>
              <a:rPr lang="en-US" sz="1600" b="1" dirty="0">
                <a:solidFill>
                  <a:srgbClr val="0000FF"/>
                </a:solidFill>
                <a:cs typeface="Verdana"/>
              </a:rPr>
              <a:t>(Cap.7: Muon trigger and reconstruction )</a:t>
            </a:r>
            <a:endParaRPr lang="en-US" sz="1600" b="1" dirty="0">
              <a:cs typeface="Verdana"/>
            </a:endParaRPr>
          </a:p>
        </p:txBody>
      </p:sp>
      <p:sp>
        <p:nvSpPr>
          <p:cNvPr id="49" name="Chevron 48">
            <a:extLst>
              <a:ext uri="{FF2B5EF4-FFF2-40B4-BE49-F238E27FC236}">
                <a16:creationId xmlns:a16="http://schemas.microsoft.com/office/drawing/2014/main" id="{B42FC258-0A07-0344-B696-60E0BC00579B}"/>
              </a:ext>
            </a:extLst>
          </p:cNvPr>
          <p:cNvSpPr/>
          <p:nvPr/>
        </p:nvSpPr>
        <p:spPr>
          <a:xfrm>
            <a:off x="5666163" y="300701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73B2EA65-A133-7C4D-A7D7-A504AEB0C488}"/>
              </a:ext>
            </a:extLst>
          </p:cNvPr>
          <p:cNvSpPr txBox="1"/>
          <p:nvPr/>
        </p:nvSpPr>
        <p:spPr>
          <a:xfrm>
            <a:off x="5878628" y="2905322"/>
            <a:ext cx="4694751" cy="597480"/>
          </a:xfrm>
          <a:prstGeom prst="rect">
            <a:avLst/>
          </a:prstGeom>
          <a:noFill/>
        </p:spPr>
        <p:txBody>
          <a:bodyPr wrap="square" lIns="104022" tIns="52011" rIns="104022" bIns="52011" rtlCol="0">
            <a:spAutoFit/>
          </a:bodyPr>
          <a:lstStyle/>
          <a:p>
            <a:r>
              <a:rPr lang="en-US" sz="1600" b="1" dirty="0">
                <a:cs typeface="Verdana"/>
              </a:rPr>
              <a:t>A. Di Florio (</a:t>
            </a:r>
            <a:r>
              <a:rPr lang="en-US" sz="1600" b="1" dirty="0">
                <a:solidFill>
                  <a:srgbClr val="520AF8"/>
                </a:solidFill>
                <a:cs typeface="Verdana"/>
              </a:rPr>
              <a:t>studies</a:t>
            </a:r>
            <a:r>
              <a:rPr lang="en-US" sz="1600" b="1" dirty="0">
                <a:cs typeface="Verdana"/>
              </a:rPr>
              <a:t> in ML group / workshops)</a:t>
            </a:r>
          </a:p>
          <a:p>
            <a:r>
              <a:rPr lang="en-US" sz="1600" b="1" dirty="0">
                <a:solidFill>
                  <a:srgbClr val="0000FF"/>
                </a:solidFill>
                <a:cs typeface="Verdana"/>
              </a:rPr>
              <a:t>(Deep Learning for Pixel doublets filtering @ HL-LHC)</a:t>
            </a:r>
            <a:endParaRPr lang="en-US" sz="1600" b="1" dirty="0">
              <a:cs typeface="Verdana"/>
            </a:endParaRPr>
          </a:p>
        </p:txBody>
      </p:sp>
      <p:sp>
        <p:nvSpPr>
          <p:cNvPr id="47" name="Chevron 46">
            <a:extLst>
              <a:ext uri="{FF2B5EF4-FFF2-40B4-BE49-F238E27FC236}">
                <a16:creationId xmlns:a16="http://schemas.microsoft.com/office/drawing/2014/main" id="{A07A5D18-F35E-C346-B31D-7606DB793C36}"/>
              </a:ext>
            </a:extLst>
          </p:cNvPr>
          <p:cNvSpPr/>
          <p:nvPr/>
        </p:nvSpPr>
        <p:spPr>
          <a:xfrm>
            <a:off x="169372" y="1874536"/>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A31FDB1C-8639-8143-8919-BDD2F455C765}"/>
              </a:ext>
            </a:extLst>
          </p:cNvPr>
          <p:cNvSpPr txBox="1"/>
          <p:nvPr/>
        </p:nvSpPr>
        <p:spPr>
          <a:xfrm>
            <a:off x="389757" y="716354"/>
            <a:ext cx="7017803" cy="659036"/>
          </a:xfrm>
          <a:prstGeom prst="rect">
            <a:avLst/>
          </a:prstGeom>
          <a:noFill/>
        </p:spPr>
        <p:txBody>
          <a:bodyPr wrap="square" lIns="104022" tIns="52011" rIns="104022" bIns="52011" rtlCol="0">
            <a:spAutoFit/>
          </a:bodyPr>
          <a:lstStyle/>
          <a:p>
            <a:r>
              <a:rPr lang="en-US" sz="1800" b="1" dirty="0">
                <a:cs typeface="Verdana"/>
              </a:rPr>
              <a:t>Lot of efforts has been devoted to analyses &amp; studies with simulations </a:t>
            </a:r>
          </a:p>
          <a:p>
            <a:r>
              <a:rPr lang="en-US" sz="1800" b="1" dirty="0">
                <a:cs typeface="Verdana"/>
              </a:rPr>
              <a:t>for the upgraded CMS performances </a:t>
            </a:r>
            <a:r>
              <a:rPr lang="en-US" sz="1800" b="1" dirty="0">
                <a:solidFill>
                  <a:srgbClr val="FF0000"/>
                </a:solidFill>
                <a:cs typeface="Verdana"/>
              </a:rPr>
              <a:t>also in Bari</a:t>
            </a:r>
            <a:r>
              <a:rPr lang="en-US" sz="1800" b="1" dirty="0">
                <a:cs typeface="Verdana"/>
              </a:rPr>
              <a:t>.</a:t>
            </a:r>
          </a:p>
        </p:txBody>
      </p:sp>
      <p:cxnSp>
        <p:nvCxnSpPr>
          <p:cNvPr id="52" name="Straight Connector 51">
            <a:extLst>
              <a:ext uri="{FF2B5EF4-FFF2-40B4-BE49-F238E27FC236}">
                <a16:creationId xmlns:a16="http://schemas.microsoft.com/office/drawing/2014/main" id="{0436FF3B-8C77-BE43-B516-BE6F42822D91}"/>
              </a:ext>
            </a:extLst>
          </p:cNvPr>
          <p:cNvCxnSpPr>
            <a:cxnSpLocks/>
          </p:cNvCxnSpPr>
          <p:nvPr/>
        </p:nvCxnSpPr>
        <p:spPr>
          <a:xfrm flipH="1">
            <a:off x="5061856" y="1579134"/>
            <a:ext cx="5206" cy="498255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C97150EF-EB8A-B740-BA49-AEB06B06572D}"/>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488767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6" name="Rectangle 5"/>
          <p:cNvSpPr/>
          <p:nvPr/>
        </p:nvSpPr>
        <p:spPr>
          <a:xfrm>
            <a:off x="4216" y="34475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7" name="TextBox 6"/>
          <p:cNvSpPr txBox="1"/>
          <p:nvPr/>
        </p:nvSpPr>
        <p:spPr>
          <a:xfrm>
            <a:off x="12700" y="3358216"/>
            <a:ext cx="10661650" cy="555289"/>
          </a:xfrm>
          <a:prstGeom prst="rect">
            <a:avLst/>
          </a:prstGeom>
          <a:noFill/>
          <a:ln w="28575" cmpd="sng">
            <a:noFill/>
          </a:ln>
        </p:spPr>
        <p:txBody>
          <a:bodyPr wrap="square" lIns="104022" tIns="52011" rIns="104022" bIns="52011" rtlCol="0">
            <a:spAutoFit/>
          </a:bodyPr>
          <a:lstStyle/>
          <a:p>
            <a:pPr algn="ctr">
              <a:lnSpc>
                <a:spcPct val="110000"/>
              </a:lnSpc>
            </a:pPr>
            <a:r>
              <a:rPr lang="en-US" sz="2800" b="1" dirty="0">
                <a:solidFill>
                  <a:srgbClr val="FF0000"/>
                </a:solidFill>
              </a:rPr>
              <a:t>New Tracker </a:t>
            </a:r>
            <a:r>
              <a:rPr lang="en-US" sz="2800" b="1" dirty="0">
                <a:solidFill>
                  <a:srgbClr val="1551DA"/>
                </a:solidFill>
              </a:rPr>
              <a:t>for Phase-2 CMS</a:t>
            </a:r>
          </a:p>
        </p:txBody>
      </p:sp>
      <p:sp>
        <p:nvSpPr>
          <p:cNvPr id="8" name="TextBox 7">
            <a:extLst>
              <a:ext uri="{FF2B5EF4-FFF2-40B4-BE49-F238E27FC236}">
                <a16:creationId xmlns:a16="http://schemas.microsoft.com/office/drawing/2014/main" id="{E8EBE203-DF97-5249-8810-5CE6E8CA3D63}"/>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4216809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The </a:t>
            </a:r>
            <a:r>
              <a:rPr lang="en-US" sz="2700" b="1" dirty="0">
                <a:solidFill>
                  <a:srgbClr val="FF0000"/>
                </a:solidFill>
              </a:rPr>
              <a:t>new</a:t>
            </a:r>
            <a:r>
              <a:rPr lang="en-US" sz="2700" b="1" dirty="0"/>
              <a:t> </a:t>
            </a:r>
            <a:r>
              <a:rPr lang="en-US" sz="2700" b="1" dirty="0">
                <a:solidFill>
                  <a:srgbClr val="FF0000"/>
                </a:solidFill>
              </a:rPr>
              <a:t>Tracker</a:t>
            </a:r>
            <a:r>
              <a:rPr lang="en-US" sz="2700" b="1" dirty="0"/>
              <a:t> – requirements/features</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94788" y="7286627"/>
            <a:ext cx="692580" cy="320481"/>
          </a:xfrm>
          <a:prstGeom prst="rect">
            <a:avLst/>
          </a:prstGeom>
          <a:noFill/>
        </p:spPr>
        <p:txBody>
          <a:bodyPr wrap="none" lIns="104022" tIns="52011" rIns="104022" bIns="52011" rtlCol="0">
            <a:spAutoFit/>
          </a:bodyPr>
          <a:lstStyle/>
          <a:p>
            <a:r>
              <a:rPr lang="en-US" sz="1400" b="1" dirty="0">
                <a:solidFill>
                  <a:srgbClr val="0000FF"/>
                </a:solidFill>
              </a:rPr>
              <a:t>22/47 </a:t>
            </a:r>
          </a:p>
        </p:txBody>
      </p:sp>
      <p:sp>
        <p:nvSpPr>
          <p:cNvPr id="21" name="Chevron 20"/>
          <p:cNvSpPr/>
          <p:nvPr/>
        </p:nvSpPr>
        <p:spPr>
          <a:xfrm>
            <a:off x="606202" y="219715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7" name="TextBox 26"/>
          <p:cNvSpPr txBox="1"/>
          <p:nvPr/>
        </p:nvSpPr>
        <p:spPr>
          <a:xfrm>
            <a:off x="498803" y="811609"/>
            <a:ext cx="9882857" cy="1213033"/>
          </a:xfrm>
          <a:prstGeom prst="rect">
            <a:avLst/>
          </a:prstGeom>
          <a:noFill/>
        </p:spPr>
        <p:txBody>
          <a:bodyPr wrap="square" lIns="104022" tIns="52011" rIns="104022" bIns="52011" rtlCol="0">
            <a:spAutoFit/>
          </a:bodyPr>
          <a:lstStyle/>
          <a:p>
            <a:r>
              <a:rPr lang="en-US" sz="1800" b="1" dirty="0">
                <a:solidFill>
                  <a:srgbClr val="0000FF"/>
                </a:solidFill>
                <a:cs typeface="Verdana"/>
              </a:rPr>
              <a:t>The </a:t>
            </a:r>
            <a:r>
              <a:rPr lang="en-US" sz="1800" b="1" dirty="0">
                <a:solidFill>
                  <a:srgbClr val="FF0000"/>
                </a:solidFill>
                <a:cs typeface="Verdana"/>
              </a:rPr>
              <a:t>entire</a:t>
            </a:r>
            <a:r>
              <a:rPr lang="en-US" sz="1800" b="1" dirty="0">
                <a:solidFill>
                  <a:srgbClr val="0000FF"/>
                </a:solidFill>
                <a:cs typeface="Verdana"/>
              </a:rPr>
              <a:t> Silicon Tracking System will be </a:t>
            </a:r>
            <a:r>
              <a:rPr lang="en-US" sz="1800" b="1" dirty="0">
                <a:solidFill>
                  <a:srgbClr val="FF0000"/>
                </a:solidFill>
                <a:cs typeface="Verdana"/>
              </a:rPr>
              <a:t>replaced </a:t>
            </a:r>
            <a:r>
              <a:rPr lang="en-US" sz="1800" b="1" dirty="0">
                <a:cs typeface="Verdana"/>
              </a:rPr>
              <a:t>!</a:t>
            </a:r>
          </a:p>
          <a:p>
            <a:r>
              <a:rPr lang="en-US" sz="1800" b="1" dirty="0">
                <a:cs typeface="Verdana"/>
              </a:rPr>
              <a:t>The new Tracker (   Inner Tracker (</a:t>
            </a:r>
            <a:r>
              <a:rPr lang="en-US" sz="1800" b="1" dirty="0">
                <a:solidFill>
                  <a:srgbClr val="520AF8"/>
                </a:solidFill>
                <a:cs typeface="Verdana"/>
              </a:rPr>
              <a:t>IT</a:t>
            </a:r>
            <a:r>
              <a:rPr lang="en-US" sz="1800" b="1" dirty="0">
                <a:cs typeface="Verdana"/>
              </a:rPr>
              <a:t>) </a:t>
            </a:r>
            <a:r>
              <a:rPr lang="en-US" sz="1800" dirty="0">
                <a:cs typeface="Verdana"/>
              </a:rPr>
              <a:t>based on silicon pixel modules </a:t>
            </a:r>
          </a:p>
          <a:p>
            <a:r>
              <a:rPr lang="en-US" sz="1800" b="1" dirty="0">
                <a:cs typeface="Verdana"/>
              </a:rPr>
              <a:t>                                + Outer Tracker (</a:t>
            </a:r>
            <a:r>
              <a:rPr lang="en-US" sz="1800" b="1" dirty="0">
                <a:solidFill>
                  <a:srgbClr val="1551DA"/>
                </a:solidFill>
                <a:cs typeface="Verdana"/>
              </a:rPr>
              <a:t>OT</a:t>
            </a:r>
            <a:r>
              <a:rPr lang="en-US" sz="1800" b="1" dirty="0">
                <a:cs typeface="Verdana"/>
              </a:rPr>
              <a:t>) </a:t>
            </a:r>
            <a:r>
              <a:rPr lang="en-US" sz="1800" dirty="0">
                <a:cs typeface="Verdana"/>
              </a:rPr>
              <a:t>made from silicon modules with strips and macro-pixel sensors) … </a:t>
            </a:r>
            <a:r>
              <a:rPr lang="en-US" sz="1800" b="1" dirty="0">
                <a:solidFill>
                  <a:srgbClr val="F86CEA"/>
                </a:solidFill>
                <a:cs typeface="Verdana"/>
              </a:rPr>
              <a:t>will feature </a:t>
            </a:r>
            <a:r>
              <a:rPr lang="en-US" sz="1800" b="1" dirty="0">
                <a:cs typeface="Verdana"/>
              </a:rPr>
              <a:t>:</a:t>
            </a:r>
          </a:p>
        </p:txBody>
      </p:sp>
      <p:sp>
        <p:nvSpPr>
          <p:cNvPr id="29" name="Chevron 28"/>
          <p:cNvSpPr/>
          <p:nvPr/>
        </p:nvSpPr>
        <p:spPr>
          <a:xfrm>
            <a:off x="606202" y="273494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61" name="Chevron 60"/>
          <p:cNvSpPr/>
          <p:nvPr/>
        </p:nvSpPr>
        <p:spPr>
          <a:xfrm>
            <a:off x="241641" y="91582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0D7AC0DA-60CA-5D48-A93F-D9C67DF80620}"/>
              </a:ext>
            </a:extLst>
          </p:cNvPr>
          <p:cNvSpPr txBox="1"/>
          <p:nvPr/>
        </p:nvSpPr>
        <p:spPr>
          <a:xfrm>
            <a:off x="804291" y="2065002"/>
            <a:ext cx="3055660" cy="382037"/>
          </a:xfrm>
          <a:prstGeom prst="rect">
            <a:avLst/>
          </a:prstGeom>
          <a:noFill/>
        </p:spPr>
        <p:txBody>
          <a:bodyPr wrap="square" lIns="104022" tIns="52011" rIns="104022" bIns="52011" rtlCol="0">
            <a:spAutoFit/>
          </a:bodyPr>
          <a:lstStyle/>
          <a:p>
            <a:r>
              <a:rPr lang="en-US" sz="1800" b="1" dirty="0">
                <a:cs typeface="Verdana"/>
              </a:rPr>
              <a:t>increased radiation tolerance</a:t>
            </a:r>
          </a:p>
        </p:txBody>
      </p:sp>
      <p:sp>
        <p:nvSpPr>
          <p:cNvPr id="36" name="TextBox 35">
            <a:extLst>
              <a:ext uri="{FF2B5EF4-FFF2-40B4-BE49-F238E27FC236}">
                <a16:creationId xmlns:a16="http://schemas.microsoft.com/office/drawing/2014/main" id="{FBF19C09-0862-924E-A3AC-4856FCF39EBA}"/>
              </a:ext>
            </a:extLst>
          </p:cNvPr>
          <p:cNvSpPr txBox="1"/>
          <p:nvPr/>
        </p:nvSpPr>
        <p:spPr>
          <a:xfrm>
            <a:off x="804291" y="2602465"/>
            <a:ext cx="1956757" cy="382037"/>
          </a:xfrm>
          <a:prstGeom prst="rect">
            <a:avLst/>
          </a:prstGeom>
          <a:noFill/>
        </p:spPr>
        <p:txBody>
          <a:bodyPr wrap="square" lIns="104022" tIns="52011" rIns="104022" bIns="52011" rtlCol="0">
            <a:spAutoFit/>
          </a:bodyPr>
          <a:lstStyle/>
          <a:p>
            <a:r>
              <a:rPr lang="en-US" sz="1800" b="1" dirty="0">
                <a:cs typeface="Verdana"/>
              </a:rPr>
              <a:t>higher granularity</a:t>
            </a:r>
          </a:p>
        </p:txBody>
      </p:sp>
      <p:sp>
        <p:nvSpPr>
          <p:cNvPr id="19" name="TextBox 18">
            <a:extLst>
              <a:ext uri="{FF2B5EF4-FFF2-40B4-BE49-F238E27FC236}">
                <a16:creationId xmlns:a16="http://schemas.microsoft.com/office/drawing/2014/main" id="{13277479-B02F-3E40-B6BF-31BD37DCA818}"/>
              </a:ext>
            </a:extLst>
          </p:cNvPr>
          <p:cNvSpPr txBox="1"/>
          <p:nvPr/>
        </p:nvSpPr>
        <p:spPr>
          <a:xfrm>
            <a:off x="3654126" y="2059041"/>
            <a:ext cx="4122891" cy="382037"/>
          </a:xfrm>
          <a:prstGeom prst="rect">
            <a:avLst/>
          </a:prstGeom>
          <a:noFill/>
        </p:spPr>
        <p:txBody>
          <a:bodyPr wrap="square" lIns="104022" tIns="52011" rIns="104022" bIns="52011" rtlCol="0">
            <a:spAutoFit/>
          </a:bodyPr>
          <a:lstStyle/>
          <a:p>
            <a:r>
              <a:rPr lang="en-US" sz="1800" dirty="0">
                <a:cs typeface="Verdana"/>
              </a:rPr>
              <a:t>[</a:t>
            </a:r>
            <a:r>
              <a:rPr lang="en-US" sz="1600" dirty="0">
                <a:cs typeface="Verdana"/>
              </a:rPr>
              <a:t>fully efficiency up to                                </a:t>
            </a:r>
            <a:r>
              <a:rPr lang="en-US" sz="1800" dirty="0">
                <a:cs typeface="Verdana"/>
              </a:rPr>
              <a:t>] </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10ECB4C-4E32-C849-97F2-FAAECBC114A0}"/>
                  </a:ext>
                </a:extLst>
              </p:cNvPr>
              <p:cNvSpPr txBox="1"/>
              <p:nvPr/>
            </p:nvSpPr>
            <p:spPr>
              <a:xfrm>
                <a:off x="5528674" y="2126948"/>
                <a:ext cx="143661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ℒ</m:t>
                          </m:r>
                        </m:e>
                        <m:sub>
                          <m:r>
                            <a:rPr lang="en-US" sz="1600" b="0" i="1" smtClean="0">
                              <a:latin typeface="Cambria Math" panose="02040503050406030204" pitchFamily="18" charset="0"/>
                            </a:rPr>
                            <m:t>𝑖𝑛𝑡</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4500</m:t>
                      </m:r>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𝑓𝑏</m:t>
                          </m:r>
                        </m:e>
                        <m:sup>
                          <m:r>
                            <a:rPr lang="en-US" sz="1600" b="0" i="1" smtClean="0">
                              <a:latin typeface="Cambria Math" panose="02040503050406030204" pitchFamily="18" charset="0"/>
                            </a:rPr>
                            <m:t>−1</m:t>
                          </m:r>
                        </m:sup>
                      </m:sSup>
                    </m:oMath>
                  </m:oMathPara>
                </a14:m>
                <a:endParaRPr lang="en-US" sz="1600" dirty="0"/>
              </a:p>
            </p:txBody>
          </p:sp>
        </mc:Choice>
        <mc:Fallback xmlns="">
          <p:sp>
            <p:nvSpPr>
              <p:cNvPr id="20" name="TextBox 19">
                <a:extLst>
                  <a:ext uri="{FF2B5EF4-FFF2-40B4-BE49-F238E27FC236}">
                    <a16:creationId xmlns:a16="http://schemas.microsoft.com/office/drawing/2014/main" id="{310ECB4C-4E32-C849-97F2-FAAECBC114A0}"/>
                  </a:ext>
                </a:extLst>
              </p:cNvPr>
              <p:cNvSpPr txBox="1">
                <a:spLocks noRot="1" noChangeAspect="1" noMove="1" noResize="1" noEditPoints="1" noAdjustHandles="1" noChangeArrowheads="1" noChangeShapeType="1" noTextEdit="1"/>
              </p:cNvSpPr>
              <p:nvPr/>
            </p:nvSpPr>
            <p:spPr>
              <a:xfrm>
                <a:off x="5528674" y="2126948"/>
                <a:ext cx="1436611" cy="246221"/>
              </a:xfrm>
              <a:prstGeom prst="rect">
                <a:avLst/>
              </a:prstGeom>
              <a:blipFill>
                <a:blip r:embed="rId2"/>
                <a:stretch>
                  <a:fillRect l="-1754" r="-877" b="-2381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EA98DB91-E631-4B4D-A199-671EDD1BDA3C}"/>
              </a:ext>
            </a:extLst>
          </p:cNvPr>
          <p:cNvSpPr txBox="1"/>
          <p:nvPr/>
        </p:nvSpPr>
        <p:spPr>
          <a:xfrm>
            <a:off x="2600162" y="2592736"/>
            <a:ext cx="7679516" cy="382037"/>
          </a:xfrm>
          <a:prstGeom prst="rect">
            <a:avLst/>
          </a:prstGeom>
          <a:noFill/>
        </p:spPr>
        <p:txBody>
          <a:bodyPr wrap="square" lIns="104022" tIns="52011" rIns="104022" bIns="52011" rtlCol="0">
            <a:spAutoFit/>
          </a:bodyPr>
          <a:lstStyle/>
          <a:p>
            <a:r>
              <a:rPr lang="en-US" sz="1800" dirty="0">
                <a:cs typeface="Verdana"/>
              </a:rPr>
              <a:t>[</a:t>
            </a:r>
            <a:r>
              <a:rPr lang="en-US" sz="1600" dirty="0">
                <a:cs typeface="Verdana"/>
              </a:rPr>
              <a:t>channel occupancy kept below the </a:t>
            </a:r>
            <a:r>
              <a:rPr lang="en-US" sz="1600" dirty="0">
                <a:solidFill>
                  <a:srgbClr val="C00000"/>
                </a:solidFill>
                <a:cs typeface="Verdana"/>
              </a:rPr>
              <a:t>%</a:t>
            </a:r>
            <a:r>
              <a:rPr lang="en-US" sz="1600" dirty="0">
                <a:cs typeface="Verdana"/>
              </a:rPr>
              <a:t>(</a:t>
            </a:r>
            <a:r>
              <a:rPr lang="en-US" sz="1600" dirty="0">
                <a:solidFill>
                  <a:schemeClr val="accent3">
                    <a:lumMod val="75000"/>
                  </a:schemeClr>
                </a:solidFill>
                <a:cs typeface="Verdana"/>
              </a:rPr>
              <a:t>% </a:t>
            </a:r>
            <a:r>
              <a:rPr lang="en-US" sz="1600" dirty="0">
                <a:cs typeface="Verdana"/>
              </a:rPr>
              <a:t>) level in the </a:t>
            </a:r>
            <a:r>
              <a:rPr lang="en-US" sz="1600" dirty="0">
                <a:solidFill>
                  <a:srgbClr val="C00000"/>
                </a:solidFill>
                <a:cs typeface="Verdana"/>
              </a:rPr>
              <a:t>IT</a:t>
            </a:r>
            <a:r>
              <a:rPr lang="en-US" sz="1600" dirty="0">
                <a:cs typeface="Verdana"/>
              </a:rPr>
              <a:t>(</a:t>
            </a:r>
            <a:r>
              <a:rPr lang="en-US" sz="1600" dirty="0">
                <a:solidFill>
                  <a:schemeClr val="accent3">
                    <a:lumMod val="75000"/>
                  </a:schemeClr>
                </a:solidFill>
                <a:cs typeface="Verdana"/>
              </a:rPr>
              <a:t>OT</a:t>
            </a:r>
            <a:r>
              <a:rPr lang="en-US" sz="1600" dirty="0">
                <a:cs typeface="Verdana"/>
              </a:rPr>
              <a:t>); improved 2-track separation</a:t>
            </a:r>
            <a:r>
              <a:rPr lang="en-US" sz="1800" dirty="0">
                <a:cs typeface="Verdana"/>
              </a:rPr>
              <a:t>]</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0167E42-4F9A-E746-87A7-9ADBC7310C5C}"/>
                  </a:ext>
                </a:extLst>
              </p:cNvPr>
              <p:cNvSpPr txBox="1"/>
              <p:nvPr/>
            </p:nvSpPr>
            <p:spPr>
              <a:xfrm>
                <a:off x="3673135" y="3140295"/>
                <a:ext cx="2899604" cy="351259"/>
              </a:xfrm>
              <a:prstGeom prst="rect">
                <a:avLst/>
              </a:prstGeom>
              <a:noFill/>
            </p:spPr>
            <p:txBody>
              <a:bodyPr wrap="square" lIns="104022" tIns="52011" rIns="104022" bIns="52011" rtlCol="0">
                <a:spAutoFit/>
              </a:bodyPr>
              <a:lstStyle/>
              <a:p>
                <a:r>
                  <a:rPr lang="en-US" sz="1600" dirty="0">
                    <a:cs typeface="Verdana"/>
                  </a:rPr>
                  <a:t>[efficient tracking up to </a:t>
                </a:r>
                <a14:m>
                  <m:oMath xmlns:m="http://schemas.openxmlformats.org/officeDocument/2006/math">
                    <m:d>
                      <m:dPr>
                        <m:begChr m:val="|"/>
                        <m:end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𝜂</m:t>
                        </m:r>
                      </m:e>
                    </m:d>
                    <m:r>
                      <a:rPr lang="en-US" sz="1600" b="0" i="1" smtClean="0">
                        <a:latin typeface="Cambria Math" panose="02040503050406030204" pitchFamily="18" charset="0"/>
                        <a:ea typeface="Cambria Math" panose="02040503050406030204" pitchFamily="18"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3.8]</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4" name="TextBox 23">
                <a:extLst>
                  <a:ext uri="{FF2B5EF4-FFF2-40B4-BE49-F238E27FC236}">
                    <a16:creationId xmlns:a16="http://schemas.microsoft.com/office/drawing/2014/main" id="{30167E42-4F9A-E746-87A7-9ADBC7310C5C}"/>
                  </a:ext>
                </a:extLst>
              </p:cNvPr>
              <p:cNvSpPr txBox="1">
                <a:spLocks noRot="1" noChangeAspect="1" noMove="1" noResize="1" noEditPoints="1" noAdjustHandles="1" noChangeArrowheads="1" noChangeShapeType="1" noTextEdit="1"/>
              </p:cNvSpPr>
              <p:nvPr/>
            </p:nvSpPr>
            <p:spPr>
              <a:xfrm>
                <a:off x="3673135" y="3140295"/>
                <a:ext cx="2899604" cy="351259"/>
              </a:xfrm>
              <a:prstGeom prst="rect">
                <a:avLst/>
              </a:prstGeom>
              <a:blipFill>
                <a:blip r:embed="rId3"/>
                <a:stretch>
                  <a:fillRect l="-435" b="-17241"/>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C9F7FF96-41B9-1647-9C69-C8B501EA8DAB}"/>
              </a:ext>
            </a:extLst>
          </p:cNvPr>
          <p:cNvSpPr txBox="1"/>
          <p:nvPr/>
        </p:nvSpPr>
        <p:spPr>
          <a:xfrm>
            <a:off x="794563" y="3127586"/>
            <a:ext cx="3055660" cy="382037"/>
          </a:xfrm>
          <a:prstGeom prst="rect">
            <a:avLst/>
          </a:prstGeom>
          <a:noFill/>
        </p:spPr>
        <p:txBody>
          <a:bodyPr wrap="square" lIns="104022" tIns="52011" rIns="104022" bIns="52011" rtlCol="0">
            <a:spAutoFit/>
          </a:bodyPr>
          <a:lstStyle/>
          <a:p>
            <a:r>
              <a:rPr lang="en-US" sz="1800" b="1" dirty="0">
                <a:cs typeface="Verdana"/>
              </a:rPr>
              <a:t>extended tracking acceptance</a:t>
            </a:r>
          </a:p>
        </p:txBody>
      </p:sp>
      <p:sp>
        <p:nvSpPr>
          <p:cNvPr id="2" name="Oval 1">
            <a:extLst>
              <a:ext uri="{FF2B5EF4-FFF2-40B4-BE49-F238E27FC236}">
                <a16:creationId xmlns:a16="http://schemas.microsoft.com/office/drawing/2014/main" id="{91A75521-8B64-7F4A-ADD1-08692415F0AF}"/>
              </a:ext>
            </a:extLst>
          </p:cNvPr>
          <p:cNvSpPr/>
          <p:nvPr/>
        </p:nvSpPr>
        <p:spPr>
          <a:xfrm>
            <a:off x="6032105" y="2768463"/>
            <a:ext cx="45719" cy="52729"/>
          </a:xfrm>
          <a:prstGeom prst="ellipse">
            <a:avLst/>
          </a:prstGeom>
          <a:no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hevron 25">
            <a:extLst>
              <a:ext uri="{FF2B5EF4-FFF2-40B4-BE49-F238E27FC236}">
                <a16:creationId xmlns:a16="http://schemas.microsoft.com/office/drawing/2014/main" id="{9C31B1DB-A903-8149-857A-0097CD851E04}"/>
              </a:ext>
            </a:extLst>
          </p:cNvPr>
          <p:cNvSpPr/>
          <p:nvPr/>
        </p:nvSpPr>
        <p:spPr>
          <a:xfrm>
            <a:off x="606202" y="3278856"/>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3F13B89F-A79F-9D4F-90CB-6BE2FFFB0C4D}"/>
              </a:ext>
            </a:extLst>
          </p:cNvPr>
          <p:cNvSpPr txBox="1"/>
          <p:nvPr/>
        </p:nvSpPr>
        <p:spPr>
          <a:xfrm>
            <a:off x="804291" y="3677821"/>
            <a:ext cx="2843134" cy="382037"/>
          </a:xfrm>
          <a:prstGeom prst="rect">
            <a:avLst/>
          </a:prstGeom>
          <a:noFill/>
        </p:spPr>
        <p:txBody>
          <a:bodyPr wrap="square" lIns="104022" tIns="52011" rIns="104022" bIns="52011" rtlCol="0">
            <a:spAutoFit/>
          </a:bodyPr>
          <a:lstStyle/>
          <a:p>
            <a:r>
              <a:rPr lang="en-US" sz="1800" b="1" dirty="0">
                <a:cs typeface="Verdana"/>
              </a:rPr>
              <a:t>robust pattern recognition</a:t>
            </a:r>
          </a:p>
        </p:txBody>
      </p:sp>
      <p:sp>
        <p:nvSpPr>
          <p:cNvPr id="33" name="Chevron 32">
            <a:extLst>
              <a:ext uri="{FF2B5EF4-FFF2-40B4-BE49-F238E27FC236}">
                <a16:creationId xmlns:a16="http://schemas.microsoft.com/office/drawing/2014/main" id="{7DAACACC-E515-B542-8353-15486E07CADD}"/>
              </a:ext>
            </a:extLst>
          </p:cNvPr>
          <p:cNvSpPr/>
          <p:nvPr/>
        </p:nvSpPr>
        <p:spPr>
          <a:xfrm>
            <a:off x="625742" y="381994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2F5F4203-06C6-ED40-B1EC-5EF1D5524E00}"/>
              </a:ext>
            </a:extLst>
          </p:cNvPr>
          <p:cNvSpPr txBox="1"/>
          <p:nvPr/>
        </p:nvSpPr>
        <p:spPr>
          <a:xfrm>
            <a:off x="3352487" y="3693134"/>
            <a:ext cx="3951977" cy="351259"/>
          </a:xfrm>
          <a:prstGeom prst="rect">
            <a:avLst/>
          </a:prstGeom>
          <a:noFill/>
        </p:spPr>
        <p:txBody>
          <a:bodyPr wrap="square" lIns="104022" tIns="52011" rIns="104022" bIns="52011" rtlCol="0">
            <a:spAutoFit/>
          </a:bodyPr>
          <a:lstStyle/>
          <a:p>
            <a:r>
              <a:rPr lang="en-US" sz="1600" dirty="0">
                <a:cs typeface="Verdana"/>
              </a:rPr>
              <a:t>[optimized design for track finding @high PU]</a:t>
            </a:r>
          </a:p>
        </p:txBody>
      </p:sp>
      <p:sp>
        <p:nvSpPr>
          <p:cNvPr id="39" name="Chevron 38">
            <a:extLst>
              <a:ext uri="{FF2B5EF4-FFF2-40B4-BE49-F238E27FC236}">
                <a16:creationId xmlns:a16="http://schemas.microsoft.com/office/drawing/2014/main" id="{8A857BB9-ADCF-BB40-A86C-99811F4269F0}"/>
              </a:ext>
            </a:extLst>
          </p:cNvPr>
          <p:cNvSpPr/>
          <p:nvPr/>
        </p:nvSpPr>
        <p:spPr>
          <a:xfrm>
            <a:off x="623747" y="435546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3" name="Chevron 42">
            <a:extLst>
              <a:ext uri="{FF2B5EF4-FFF2-40B4-BE49-F238E27FC236}">
                <a16:creationId xmlns:a16="http://schemas.microsoft.com/office/drawing/2014/main" id="{DA4E90CE-BED0-5940-A8D5-6EC464E098F8}"/>
              </a:ext>
            </a:extLst>
          </p:cNvPr>
          <p:cNvSpPr/>
          <p:nvPr/>
        </p:nvSpPr>
        <p:spPr>
          <a:xfrm>
            <a:off x="625443" y="492632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4" name="Chevron 43">
            <a:extLst>
              <a:ext uri="{FF2B5EF4-FFF2-40B4-BE49-F238E27FC236}">
                <a16:creationId xmlns:a16="http://schemas.microsoft.com/office/drawing/2014/main" id="{B652DFBB-BB76-754D-B93C-32B2390C15EA}"/>
              </a:ext>
            </a:extLst>
          </p:cNvPr>
          <p:cNvSpPr/>
          <p:nvPr/>
        </p:nvSpPr>
        <p:spPr>
          <a:xfrm>
            <a:off x="633475" y="542900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322D6771-2501-E345-A2F0-34E9DB7E9FC5}"/>
              </a:ext>
            </a:extLst>
          </p:cNvPr>
          <p:cNvSpPr/>
          <p:nvPr/>
        </p:nvSpPr>
        <p:spPr>
          <a:xfrm>
            <a:off x="6230594" y="6243452"/>
            <a:ext cx="206189" cy="1301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D1CB359-68D2-E54A-972D-423F46F7DB54}"/>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1389835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The </a:t>
            </a:r>
            <a:r>
              <a:rPr lang="en-US" sz="2700" b="1" dirty="0">
                <a:solidFill>
                  <a:srgbClr val="FF0000"/>
                </a:solidFill>
              </a:rPr>
              <a:t>new</a:t>
            </a:r>
            <a:r>
              <a:rPr lang="en-US" sz="2700" b="1" dirty="0"/>
              <a:t> </a:t>
            </a:r>
            <a:r>
              <a:rPr lang="en-US" sz="2700" b="1" dirty="0">
                <a:solidFill>
                  <a:srgbClr val="FF0000"/>
                </a:solidFill>
              </a:rPr>
              <a:t>Tracker</a:t>
            </a:r>
            <a:r>
              <a:rPr lang="en-US" sz="2700" b="1" dirty="0"/>
              <a:t> – requirements/features</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94788" y="7286627"/>
            <a:ext cx="692580" cy="320481"/>
          </a:xfrm>
          <a:prstGeom prst="rect">
            <a:avLst/>
          </a:prstGeom>
          <a:noFill/>
        </p:spPr>
        <p:txBody>
          <a:bodyPr wrap="none" lIns="104022" tIns="52011" rIns="104022" bIns="52011" rtlCol="0">
            <a:spAutoFit/>
          </a:bodyPr>
          <a:lstStyle/>
          <a:p>
            <a:r>
              <a:rPr lang="en-US" sz="1400" b="1" dirty="0">
                <a:solidFill>
                  <a:srgbClr val="0000FF"/>
                </a:solidFill>
              </a:rPr>
              <a:t>22/47 </a:t>
            </a:r>
          </a:p>
        </p:txBody>
      </p:sp>
      <p:sp>
        <p:nvSpPr>
          <p:cNvPr id="21" name="Chevron 20"/>
          <p:cNvSpPr/>
          <p:nvPr/>
        </p:nvSpPr>
        <p:spPr>
          <a:xfrm>
            <a:off x="606202" y="219715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7" name="TextBox 26"/>
          <p:cNvSpPr txBox="1"/>
          <p:nvPr/>
        </p:nvSpPr>
        <p:spPr>
          <a:xfrm>
            <a:off x="498803" y="811609"/>
            <a:ext cx="9882857" cy="1213033"/>
          </a:xfrm>
          <a:prstGeom prst="rect">
            <a:avLst/>
          </a:prstGeom>
          <a:noFill/>
        </p:spPr>
        <p:txBody>
          <a:bodyPr wrap="square" lIns="104022" tIns="52011" rIns="104022" bIns="52011" rtlCol="0">
            <a:spAutoFit/>
          </a:bodyPr>
          <a:lstStyle/>
          <a:p>
            <a:r>
              <a:rPr lang="en-US" sz="1800" b="1" dirty="0">
                <a:solidFill>
                  <a:srgbClr val="0000FF"/>
                </a:solidFill>
                <a:cs typeface="Verdana"/>
              </a:rPr>
              <a:t>The </a:t>
            </a:r>
            <a:r>
              <a:rPr lang="en-US" sz="1800" b="1" dirty="0">
                <a:solidFill>
                  <a:srgbClr val="FF0000"/>
                </a:solidFill>
                <a:cs typeface="Verdana"/>
              </a:rPr>
              <a:t>entire</a:t>
            </a:r>
            <a:r>
              <a:rPr lang="en-US" sz="1800" b="1" dirty="0">
                <a:solidFill>
                  <a:srgbClr val="0000FF"/>
                </a:solidFill>
                <a:cs typeface="Verdana"/>
              </a:rPr>
              <a:t> Silicon Tracking System will be </a:t>
            </a:r>
            <a:r>
              <a:rPr lang="en-US" sz="1800" b="1" dirty="0">
                <a:solidFill>
                  <a:srgbClr val="FF0000"/>
                </a:solidFill>
                <a:cs typeface="Verdana"/>
              </a:rPr>
              <a:t>replaced </a:t>
            </a:r>
            <a:r>
              <a:rPr lang="en-US" sz="1800" b="1" dirty="0">
                <a:cs typeface="Verdana"/>
              </a:rPr>
              <a:t>!</a:t>
            </a:r>
          </a:p>
          <a:p>
            <a:r>
              <a:rPr lang="en-US" sz="1800" b="1" dirty="0">
                <a:cs typeface="Verdana"/>
              </a:rPr>
              <a:t>The new Tracker (   Inner Tracker (</a:t>
            </a:r>
            <a:r>
              <a:rPr lang="en-US" sz="1800" b="1" dirty="0">
                <a:solidFill>
                  <a:srgbClr val="520AF8"/>
                </a:solidFill>
                <a:cs typeface="Verdana"/>
              </a:rPr>
              <a:t>IT</a:t>
            </a:r>
            <a:r>
              <a:rPr lang="en-US" sz="1800" b="1" dirty="0">
                <a:cs typeface="Verdana"/>
              </a:rPr>
              <a:t>) </a:t>
            </a:r>
            <a:r>
              <a:rPr lang="en-US" sz="1800" dirty="0">
                <a:cs typeface="Verdana"/>
              </a:rPr>
              <a:t>based on silicon pixel modules </a:t>
            </a:r>
          </a:p>
          <a:p>
            <a:r>
              <a:rPr lang="en-US" sz="1800" b="1" dirty="0">
                <a:cs typeface="Verdana"/>
              </a:rPr>
              <a:t>                                + Outer Tracker (</a:t>
            </a:r>
            <a:r>
              <a:rPr lang="en-US" sz="1800" b="1" dirty="0">
                <a:solidFill>
                  <a:srgbClr val="1551DA"/>
                </a:solidFill>
                <a:cs typeface="Verdana"/>
              </a:rPr>
              <a:t>OT</a:t>
            </a:r>
            <a:r>
              <a:rPr lang="en-US" sz="1800" b="1" dirty="0">
                <a:cs typeface="Verdana"/>
              </a:rPr>
              <a:t>) </a:t>
            </a:r>
            <a:r>
              <a:rPr lang="en-US" sz="1800" dirty="0">
                <a:cs typeface="Verdana"/>
              </a:rPr>
              <a:t>made from silicon modules with strips and macro-pixel sensors) … </a:t>
            </a:r>
            <a:r>
              <a:rPr lang="en-US" sz="1800" b="1" dirty="0">
                <a:solidFill>
                  <a:srgbClr val="F86CEA"/>
                </a:solidFill>
                <a:cs typeface="Verdana"/>
              </a:rPr>
              <a:t>will feature </a:t>
            </a:r>
            <a:r>
              <a:rPr lang="en-US" sz="1800" b="1" dirty="0">
                <a:cs typeface="Verdana"/>
              </a:rPr>
              <a:t>:</a:t>
            </a:r>
          </a:p>
        </p:txBody>
      </p:sp>
      <p:sp>
        <p:nvSpPr>
          <p:cNvPr id="29" name="Chevron 28"/>
          <p:cNvSpPr/>
          <p:nvPr/>
        </p:nvSpPr>
        <p:spPr>
          <a:xfrm>
            <a:off x="606202" y="273494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61" name="Chevron 60"/>
          <p:cNvSpPr/>
          <p:nvPr/>
        </p:nvSpPr>
        <p:spPr>
          <a:xfrm>
            <a:off x="241641" y="91582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0D7AC0DA-60CA-5D48-A93F-D9C67DF80620}"/>
              </a:ext>
            </a:extLst>
          </p:cNvPr>
          <p:cNvSpPr txBox="1"/>
          <p:nvPr/>
        </p:nvSpPr>
        <p:spPr>
          <a:xfrm>
            <a:off x="804291" y="2065002"/>
            <a:ext cx="3055660" cy="382037"/>
          </a:xfrm>
          <a:prstGeom prst="rect">
            <a:avLst/>
          </a:prstGeom>
          <a:noFill/>
        </p:spPr>
        <p:txBody>
          <a:bodyPr wrap="square" lIns="104022" tIns="52011" rIns="104022" bIns="52011" rtlCol="0">
            <a:spAutoFit/>
          </a:bodyPr>
          <a:lstStyle/>
          <a:p>
            <a:r>
              <a:rPr lang="en-US" sz="1800" b="1" dirty="0">
                <a:cs typeface="Verdana"/>
              </a:rPr>
              <a:t>increased radiation tolerance</a:t>
            </a:r>
          </a:p>
        </p:txBody>
      </p:sp>
      <p:sp>
        <p:nvSpPr>
          <p:cNvPr id="36" name="TextBox 35">
            <a:extLst>
              <a:ext uri="{FF2B5EF4-FFF2-40B4-BE49-F238E27FC236}">
                <a16:creationId xmlns:a16="http://schemas.microsoft.com/office/drawing/2014/main" id="{FBF19C09-0862-924E-A3AC-4856FCF39EBA}"/>
              </a:ext>
            </a:extLst>
          </p:cNvPr>
          <p:cNvSpPr txBox="1"/>
          <p:nvPr/>
        </p:nvSpPr>
        <p:spPr>
          <a:xfrm>
            <a:off x="804291" y="2602465"/>
            <a:ext cx="1956757" cy="382037"/>
          </a:xfrm>
          <a:prstGeom prst="rect">
            <a:avLst/>
          </a:prstGeom>
          <a:noFill/>
        </p:spPr>
        <p:txBody>
          <a:bodyPr wrap="square" lIns="104022" tIns="52011" rIns="104022" bIns="52011" rtlCol="0">
            <a:spAutoFit/>
          </a:bodyPr>
          <a:lstStyle/>
          <a:p>
            <a:r>
              <a:rPr lang="en-US" sz="1800" b="1" dirty="0">
                <a:cs typeface="Verdana"/>
              </a:rPr>
              <a:t>higher granularity</a:t>
            </a:r>
          </a:p>
        </p:txBody>
      </p:sp>
      <p:sp>
        <p:nvSpPr>
          <p:cNvPr id="19" name="TextBox 18">
            <a:extLst>
              <a:ext uri="{FF2B5EF4-FFF2-40B4-BE49-F238E27FC236}">
                <a16:creationId xmlns:a16="http://schemas.microsoft.com/office/drawing/2014/main" id="{13277479-B02F-3E40-B6BF-31BD37DCA818}"/>
              </a:ext>
            </a:extLst>
          </p:cNvPr>
          <p:cNvSpPr txBox="1"/>
          <p:nvPr/>
        </p:nvSpPr>
        <p:spPr>
          <a:xfrm>
            <a:off x="3654126" y="2059041"/>
            <a:ext cx="4122891" cy="382037"/>
          </a:xfrm>
          <a:prstGeom prst="rect">
            <a:avLst/>
          </a:prstGeom>
          <a:noFill/>
        </p:spPr>
        <p:txBody>
          <a:bodyPr wrap="square" lIns="104022" tIns="52011" rIns="104022" bIns="52011" rtlCol="0">
            <a:spAutoFit/>
          </a:bodyPr>
          <a:lstStyle/>
          <a:p>
            <a:r>
              <a:rPr lang="en-US" sz="1800" dirty="0">
                <a:cs typeface="Verdana"/>
              </a:rPr>
              <a:t>[</a:t>
            </a:r>
            <a:r>
              <a:rPr lang="en-US" sz="1600" dirty="0">
                <a:cs typeface="Verdana"/>
              </a:rPr>
              <a:t>fully efficiency up to                                </a:t>
            </a:r>
            <a:r>
              <a:rPr lang="en-US" sz="1800" dirty="0">
                <a:cs typeface="Verdana"/>
              </a:rPr>
              <a:t>] </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10ECB4C-4E32-C849-97F2-FAAECBC114A0}"/>
                  </a:ext>
                </a:extLst>
              </p:cNvPr>
              <p:cNvSpPr txBox="1"/>
              <p:nvPr/>
            </p:nvSpPr>
            <p:spPr>
              <a:xfrm>
                <a:off x="5528674" y="2126948"/>
                <a:ext cx="143661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ℒ</m:t>
                          </m:r>
                        </m:e>
                        <m:sub>
                          <m:r>
                            <a:rPr lang="en-US" sz="1600" b="0" i="1" smtClean="0">
                              <a:latin typeface="Cambria Math" panose="02040503050406030204" pitchFamily="18" charset="0"/>
                            </a:rPr>
                            <m:t>𝑖𝑛𝑡</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4500</m:t>
                      </m:r>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𝑓𝑏</m:t>
                          </m:r>
                        </m:e>
                        <m:sup>
                          <m:r>
                            <a:rPr lang="en-US" sz="1600" b="0" i="1" smtClean="0">
                              <a:latin typeface="Cambria Math" panose="02040503050406030204" pitchFamily="18" charset="0"/>
                            </a:rPr>
                            <m:t>−1</m:t>
                          </m:r>
                        </m:sup>
                      </m:sSup>
                    </m:oMath>
                  </m:oMathPara>
                </a14:m>
                <a:endParaRPr lang="en-US" sz="1600" dirty="0"/>
              </a:p>
            </p:txBody>
          </p:sp>
        </mc:Choice>
        <mc:Fallback xmlns="">
          <p:sp>
            <p:nvSpPr>
              <p:cNvPr id="20" name="TextBox 19">
                <a:extLst>
                  <a:ext uri="{FF2B5EF4-FFF2-40B4-BE49-F238E27FC236}">
                    <a16:creationId xmlns:a16="http://schemas.microsoft.com/office/drawing/2014/main" id="{310ECB4C-4E32-C849-97F2-FAAECBC114A0}"/>
                  </a:ext>
                </a:extLst>
              </p:cNvPr>
              <p:cNvSpPr txBox="1">
                <a:spLocks noRot="1" noChangeAspect="1" noMove="1" noResize="1" noEditPoints="1" noAdjustHandles="1" noChangeArrowheads="1" noChangeShapeType="1" noTextEdit="1"/>
              </p:cNvSpPr>
              <p:nvPr/>
            </p:nvSpPr>
            <p:spPr>
              <a:xfrm>
                <a:off x="5528674" y="2126948"/>
                <a:ext cx="1436611" cy="246221"/>
              </a:xfrm>
              <a:prstGeom prst="rect">
                <a:avLst/>
              </a:prstGeom>
              <a:blipFill>
                <a:blip r:embed="rId2"/>
                <a:stretch>
                  <a:fillRect l="-1754" r="-877" b="-2381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EA98DB91-E631-4B4D-A199-671EDD1BDA3C}"/>
              </a:ext>
            </a:extLst>
          </p:cNvPr>
          <p:cNvSpPr txBox="1"/>
          <p:nvPr/>
        </p:nvSpPr>
        <p:spPr>
          <a:xfrm>
            <a:off x="2600162" y="2592736"/>
            <a:ext cx="7679516" cy="382037"/>
          </a:xfrm>
          <a:prstGeom prst="rect">
            <a:avLst/>
          </a:prstGeom>
          <a:noFill/>
        </p:spPr>
        <p:txBody>
          <a:bodyPr wrap="square" lIns="104022" tIns="52011" rIns="104022" bIns="52011" rtlCol="0">
            <a:spAutoFit/>
          </a:bodyPr>
          <a:lstStyle/>
          <a:p>
            <a:r>
              <a:rPr lang="en-US" sz="1800" dirty="0">
                <a:cs typeface="Verdana"/>
              </a:rPr>
              <a:t>[</a:t>
            </a:r>
            <a:r>
              <a:rPr lang="en-US" sz="1600" dirty="0">
                <a:cs typeface="Verdana"/>
              </a:rPr>
              <a:t>channel occupancy kept below the </a:t>
            </a:r>
            <a:r>
              <a:rPr lang="en-US" sz="1600" dirty="0">
                <a:solidFill>
                  <a:srgbClr val="C00000"/>
                </a:solidFill>
                <a:cs typeface="Verdana"/>
              </a:rPr>
              <a:t>%</a:t>
            </a:r>
            <a:r>
              <a:rPr lang="en-US" sz="1600" dirty="0">
                <a:cs typeface="Verdana"/>
              </a:rPr>
              <a:t>(</a:t>
            </a:r>
            <a:r>
              <a:rPr lang="en-US" sz="1600" dirty="0">
                <a:solidFill>
                  <a:schemeClr val="accent3">
                    <a:lumMod val="75000"/>
                  </a:schemeClr>
                </a:solidFill>
                <a:cs typeface="Verdana"/>
              </a:rPr>
              <a:t>% </a:t>
            </a:r>
            <a:r>
              <a:rPr lang="en-US" sz="1600" dirty="0">
                <a:cs typeface="Verdana"/>
              </a:rPr>
              <a:t>) level in the </a:t>
            </a:r>
            <a:r>
              <a:rPr lang="en-US" sz="1600" dirty="0">
                <a:solidFill>
                  <a:srgbClr val="C00000"/>
                </a:solidFill>
                <a:cs typeface="Verdana"/>
              </a:rPr>
              <a:t>IT</a:t>
            </a:r>
            <a:r>
              <a:rPr lang="en-US" sz="1600" dirty="0">
                <a:cs typeface="Verdana"/>
              </a:rPr>
              <a:t>(</a:t>
            </a:r>
            <a:r>
              <a:rPr lang="en-US" sz="1600" dirty="0">
                <a:solidFill>
                  <a:schemeClr val="accent3">
                    <a:lumMod val="75000"/>
                  </a:schemeClr>
                </a:solidFill>
                <a:cs typeface="Verdana"/>
              </a:rPr>
              <a:t>OT</a:t>
            </a:r>
            <a:r>
              <a:rPr lang="en-US" sz="1600" dirty="0">
                <a:cs typeface="Verdana"/>
              </a:rPr>
              <a:t>); improved 2-track separation</a:t>
            </a:r>
            <a:r>
              <a:rPr lang="en-US" sz="1800" dirty="0">
                <a:cs typeface="Verdana"/>
              </a:rPr>
              <a:t>]</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0167E42-4F9A-E746-87A7-9ADBC7310C5C}"/>
                  </a:ext>
                </a:extLst>
              </p:cNvPr>
              <p:cNvSpPr txBox="1"/>
              <p:nvPr/>
            </p:nvSpPr>
            <p:spPr>
              <a:xfrm>
                <a:off x="3673135" y="3140295"/>
                <a:ext cx="2899604" cy="351259"/>
              </a:xfrm>
              <a:prstGeom prst="rect">
                <a:avLst/>
              </a:prstGeom>
              <a:noFill/>
            </p:spPr>
            <p:txBody>
              <a:bodyPr wrap="square" lIns="104022" tIns="52011" rIns="104022" bIns="52011" rtlCol="0">
                <a:spAutoFit/>
              </a:bodyPr>
              <a:lstStyle/>
              <a:p>
                <a:r>
                  <a:rPr lang="en-US" sz="1600" dirty="0">
                    <a:cs typeface="Verdana"/>
                  </a:rPr>
                  <a:t>[efficient tracking up to </a:t>
                </a:r>
                <a14:m>
                  <m:oMath xmlns:m="http://schemas.openxmlformats.org/officeDocument/2006/math">
                    <m:d>
                      <m:dPr>
                        <m:begChr m:val="|"/>
                        <m:end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𝜂</m:t>
                        </m:r>
                      </m:e>
                    </m:d>
                    <m:r>
                      <a:rPr lang="en-US" sz="1600" b="0" i="1" smtClean="0">
                        <a:latin typeface="Cambria Math" panose="02040503050406030204" pitchFamily="18" charset="0"/>
                        <a:ea typeface="Cambria Math" panose="02040503050406030204" pitchFamily="18"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3.8]</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4" name="TextBox 23">
                <a:extLst>
                  <a:ext uri="{FF2B5EF4-FFF2-40B4-BE49-F238E27FC236}">
                    <a16:creationId xmlns:a16="http://schemas.microsoft.com/office/drawing/2014/main" id="{30167E42-4F9A-E746-87A7-9ADBC7310C5C}"/>
                  </a:ext>
                </a:extLst>
              </p:cNvPr>
              <p:cNvSpPr txBox="1">
                <a:spLocks noRot="1" noChangeAspect="1" noMove="1" noResize="1" noEditPoints="1" noAdjustHandles="1" noChangeArrowheads="1" noChangeShapeType="1" noTextEdit="1"/>
              </p:cNvSpPr>
              <p:nvPr/>
            </p:nvSpPr>
            <p:spPr>
              <a:xfrm>
                <a:off x="3673135" y="3140295"/>
                <a:ext cx="2899604" cy="351259"/>
              </a:xfrm>
              <a:prstGeom prst="rect">
                <a:avLst/>
              </a:prstGeom>
              <a:blipFill>
                <a:blip r:embed="rId3"/>
                <a:stretch>
                  <a:fillRect l="-435" b="-17241"/>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C9F7FF96-41B9-1647-9C69-C8B501EA8DAB}"/>
              </a:ext>
            </a:extLst>
          </p:cNvPr>
          <p:cNvSpPr txBox="1"/>
          <p:nvPr/>
        </p:nvSpPr>
        <p:spPr>
          <a:xfrm>
            <a:off x="794563" y="3127586"/>
            <a:ext cx="3055660" cy="382037"/>
          </a:xfrm>
          <a:prstGeom prst="rect">
            <a:avLst/>
          </a:prstGeom>
          <a:noFill/>
        </p:spPr>
        <p:txBody>
          <a:bodyPr wrap="square" lIns="104022" tIns="52011" rIns="104022" bIns="52011" rtlCol="0">
            <a:spAutoFit/>
          </a:bodyPr>
          <a:lstStyle/>
          <a:p>
            <a:r>
              <a:rPr lang="en-US" sz="1800" b="1" dirty="0">
                <a:cs typeface="Verdana"/>
              </a:rPr>
              <a:t>extended tracking acceptance</a:t>
            </a:r>
          </a:p>
        </p:txBody>
      </p:sp>
      <p:sp>
        <p:nvSpPr>
          <p:cNvPr id="2" name="Oval 1">
            <a:extLst>
              <a:ext uri="{FF2B5EF4-FFF2-40B4-BE49-F238E27FC236}">
                <a16:creationId xmlns:a16="http://schemas.microsoft.com/office/drawing/2014/main" id="{91A75521-8B64-7F4A-ADD1-08692415F0AF}"/>
              </a:ext>
            </a:extLst>
          </p:cNvPr>
          <p:cNvSpPr/>
          <p:nvPr/>
        </p:nvSpPr>
        <p:spPr>
          <a:xfrm>
            <a:off x="6032105" y="2768463"/>
            <a:ext cx="45719" cy="52729"/>
          </a:xfrm>
          <a:prstGeom prst="ellipse">
            <a:avLst/>
          </a:prstGeom>
          <a:no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hevron 25">
            <a:extLst>
              <a:ext uri="{FF2B5EF4-FFF2-40B4-BE49-F238E27FC236}">
                <a16:creationId xmlns:a16="http://schemas.microsoft.com/office/drawing/2014/main" id="{9C31B1DB-A903-8149-857A-0097CD851E04}"/>
              </a:ext>
            </a:extLst>
          </p:cNvPr>
          <p:cNvSpPr/>
          <p:nvPr/>
        </p:nvSpPr>
        <p:spPr>
          <a:xfrm>
            <a:off x="606202" y="3278856"/>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A05295E5-B1FA-E54A-8DE4-C55819210771}"/>
              </a:ext>
            </a:extLst>
          </p:cNvPr>
          <p:cNvPicPr>
            <a:picLocks noChangeAspect="1"/>
          </p:cNvPicPr>
          <p:nvPr/>
        </p:nvPicPr>
        <p:blipFill>
          <a:blip r:embed="rId4"/>
          <a:stretch>
            <a:fillRect/>
          </a:stretch>
        </p:blipFill>
        <p:spPr>
          <a:xfrm>
            <a:off x="7279547" y="3107138"/>
            <a:ext cx="3312579" cy="1762988"/>
          </a:xfrm>
          <a:prstGeom prst="rect">
            <a:avLst/>
          </a:prstGeom>
          <a:ln>
            <a:solidFill>
              <a:srgbClr val="C00000"/>
            </a:solidFill>
          </a:ln>
        </p:spPr>
      </p:pic>
      <p:sp>
        <p:nvSpPr>
          <p:cNvPr id="32" name="TextBox 31">
            <a:extLst>
              <a:ext uri="{FF2B5EF4-FFF2-40B4-BE49-F238E27FC236}">
                <a16:creationId xmlns:a16="http://schemas.microsoft.com/office/drawing/2014/main" id="{3F13B89F-A79F-9D4F-90CB-6BE2FFFB0C4D}"/>
              </a:ext>
            </a:extLst>
          </p:cNvPr>
          <p:cNvSpPr txBox="1"/>
          <p:nvPr/>
        </p:nvSpPr>
        <p:spPr>
          <a:xfrm>
            <a:off x="804291" y="3677821"/>
            <a:ext cx="2843134" cy="382037"/>
          </a:xfrm>
          <a:prstGeom prst="rect">
            <a:avLst/>
          </a:prstGeom>
          <a:noFill/>
        </p:spPr>
        <p:txBody>
          <a:bodyPr wrap="square" lIns="104022" tIns="52011" rIns="104022" bIns="52011" rtlCol="0">
            <a:spAutoFit/>
          </a:bodyPr>
          <a:lstStyle/>
          <a:p>
            <a:r>
              <a:rPr lang="en-US" sz="1800" b="1" dirty="0">
                <a:cs typeface="Verdana"/>
              </a:rPr>
              <a:t>robust pattern recognition</a:t>
            </a:r>
          </a:p>
        </p:txBody>
      </p:sp>
      <p:sp>
        <p:nvSpPr>
          <p:cNvPr id="33" name="Chevron 32">
            <a:extLst>
              <a:ext uri="{FF2B5EF4-FFF2-40B4-BE49-F238E27FC236}">
                <a16:creationId xmlns:a16="http://schemas.microsoft.com/office/drawing/2014/main" id="{7DAACACC-E515-B542-8353-15486E07CADD}"/>
              </a:ext>
            </a:extLst>
          </p:cNvPr>
          <p:cNvSpPr/>
          <p:nvPr/>
        </p:nvSpPr>
        <p:spPr>
          <a:xfrm>
            <a:off x="625742" y="381994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2F5F4203-06C6-ED40-B1EC-5EF1D5524E00}"/>
              </a:ext>
            </a:extLst>
          </p:cNvPr>
          <p:cNvSpPr txBox="1"/>
          <p:nvPr/>
        </p:nvSpPr>
        <p:spPr>
          <a:xfrm>
            <a:off x="3352487" y="3693134"/>
            <a:ext cx="3951977" cy="351259"/>
          </a:xfrm>
          <a:prstGeom prst="rect">
            <a:avLst/>
          </a:prstGeom>
          <a:noFill/>
        </p:spPr>
        <p:txBody>
          <a:bodyPr wrap="square" lIns="104022" tIns="52011" rIns="104022" bIns="52011" rtlCol="0">
            <a:spAutoFit/>
          </a:bodyPr>
          <a:lstStyle/>
          <a:p>
            <a:r>
              <a:rPr lang="en-US" sz="1600" dirty="0">
                <a:cs typeface="Verdana"/>
              </a:rPr>
              <a:t>[optimized design for track finding @high PU]</a:t>
            </a:r>
          </a:p>
        </p:txBody>
      </p:sp>
      <p:sp>
        <p:nvSpPr>
          <p:cNvPr id="37" name="TextBox 36">
            <a:extLst>
              <a:ext uri="{FF2B5EF4-FFF2-40B4-BE49-F238E27FC236}">
                <a16:creationId xmlns:a16="http://schemas.microsoft.com/office/drawing/2014/main" id="{12B4F08D-5998-2747-B292-0DFF1C11A8F1}"/>
              </a:ext>
            </a:extLst>
          </p:cNvPr>
          <p:cNvSpPr txBox="1"/>
          <p:nvPr/>
        </p:nvSpPr>
        <p:spPr>
          <a:xfrm>
            <a:off x="804291" y="4206219"/>
            <a:ext cx="4085472" cy="382037"/>
          </a:xfrm>
          <a:prstGeom prst="rect">
            <a:avLst/>
          </a:prstGeom>
          <a:noFill/>
        </p:spPr>
        <p:txBody>
          <a:bodyPr wrap="square" lIns="104022" tIns="52011" rIns="104022" bIns="52011" rtlCol="0">
            <a:spAutoFit/>
          </a:bodyPr>
          <a:lstStyle/>
          <a:p>
            <a:r>
              <a:rPr lang="en-US" sz="1800" b="1" dirty="0">
                <a:cs typeface="Verdana"/>
              </a:rPr>
              <a:t>reduced material in the tracking volume</a:t>
            </a:r>
          </a:p>
        </p:txBody>
      </p:sp>
      <p:sp>
        <p:nvSpPr>
          <p:cNvPr id="39" name="Chevron 38">
            <a:extLst>
              <a:ext uri="{FF2B5EF4-FFF2-40B4-BE49-F238E27FC236}">
                <a16:creationId xmlns:a16="http://schemas.microsoft.com/office/drawing/2014/main" id="{8A857BB9-ADCF-BB40-A86C-99811F4269F0}"/>
              </a:ext>
            </a:extLst>
          </p:cNvPr>
          <p:cNvSpPr/>
          <p:nvPr/>
        </p:nvSpPr>
        <p:spPr>
          <a:xfrm>
            <a:off x="623747" y="435546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F0C0B044-1DCF-0648-9E74-BD7DADDA6248}"/>
              </a:ext>
            </a:extLst>
          </p:cNvPr>
          <p:cNvSpPr txBox="1"/>
          <p:nvPr/>
        </p:nvSpPr>
        <p:spPr>
          <a:xfrm>
            <a:off x="4641662" y="4231335"/>
            <a:ext cx="2653515" cy="351259"/>
          </a:xfrm>
          <a:prstGeom prst="rect">
            <a:avLst/>
          </a:prstGeom>
          <a:noFill/>
        </p:spPr>
        <p:txBody>
          <a:bodyPr wrap="square" lIns="104022" tIns="52011" rIns="104022" bIns="52011" rtlCol="0">
            <a:spAutoFit/>
          </a:bodyPr>
          <a:lstStyle/>
          <a:p>
            <a:r>
              <a:rPr lang="en-US" sz="1600" b="1" dirty="0">
                <a:cs typeface="Verdana"/>
              </a:rPr>
              <a:t>[</a:t>
            </a:r>
            <a:r>
              <a:rPr lang="en-US" sz="1600" dirty="0">
                <a:solidFill>
                  <a:srgbClr val="FF0000"/>
                </a:solidFill>
                <a:cs typeface="Verdana"/>
              </a:rPr>
              <a:t>lighter</a:t>
            </a:r>
            <a:r>
              <a:rPr lang="en-US" sz="1600" dirty="0">
                <a:cs typeface="Verdana"/>
              </a:rPr>
              <a:t> than current Tracker</a:t>
            </a:r>
            <a:r>
              <a:rPr lang="en-US" sz="1600" b="1" dirty="0">
                <a:cs typeface="Verdana"/>
              </a:rPr>
              <a:t>]</a:t>
            </a:r>
          </a:p>
        </p:txBody>
      </p:sp>
      <p:sp>
        <p:nvSpPr>
          <p:cNvPr id="41" name="Right Arrow 40">
            <a:extLst>
              <a:ext uri="{FF2B5EF4-FFF2-40B4-BE49-F238E27FC236}">
                <a16:creationId xmlns:a16="http://schemas.microsoft.com/office/drawing/2014/main" id="{33A386AB-DF3F-B448-A14A-E526FEB1703E}"/>
              </a:ext>
            </a:extLst>
          </p:cNvPr>
          <p:cNvSpPr/>
          <p:nvPr/>
        </p:nvSpPr>
        <p:spPr>
          <a:xfrm>
            <a:off x="7148128" y="4280244"/>
            <a:ext cx="312671" cy="253439"/>
          </a:xfrm>
          <a:prstGeom prst="rightArrow">
            <a:avLst/>
          </a:prstGeom>
          <a:solidFill>
            <a:srgbClr val="92D05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Chevron 42">
            <a:extLst>
              <a:ext uri="{FF2B5EF4-FFF2-40B4-BE49-F238E27FC236}">
                <a16:creationId xmlns:a16="http://schemas.microsoft.com/office/drawing/2014/main" id="{DA4E90CE-BED0-5940-A8D5-6EC464E098F8}"/>
              </a:ext>
            </a:extLst>
          </p:cNvPr>
          <p:cNvSpPr/>
          <p:nvPr/>
        </p:nvSpPr>
        <p:spPr>
          <a:xfrm>
            <a:off x="625443" y="492632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4" name="Chevron 43">
            <a:extLst>
              <a:ext uri="{FF2B5EF4-FFF2-40B4-BE49-F238E27FC236}">
                <a16:creationId xmlns:a16="http://schemas.microsoft.com/office/drawing/2014/main" id="{B652DFBB-BB76-754D-B93C-32B2390C15EA}"/>
              </a:ext>
            </a:extLst>
          </p:cNvPr>
          <p:cNvSpPr/>
          <p:nvPr/>
        </p:nvSpPr>
        <p:spPr>
          <a:xfrm>
            <a:off x="633475" y="542900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322D6771-2501-E345-A2F0-34E9DB7E9FC5}"/>
              </a:ext>
            </a:extLst>
          </p:cNvPr>
          <p:cNvSpPr/>
          <p:nvPr/>
        </p:nvSpPr>
        <p:spPr>
          <a:xfrm>
            <a:off x="6230594" y="6243452"/>
            <a:ext cx="206189" cy="1301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6A2C59B-3F64-9446-8FC7-0D01E39D615B}"/>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705219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The </a:t>
            </a:r>
            <a:r>
              <a:rPr lang="en-US" sz="2700" b="1" dirty="0">
                <a:solidFill>
                  <a:srgbClr val="FF0000"/>
                </a:solidFill>
              </a:rPr>
              <a:t>new</a:t>
            </a:r>
            <a:r>
              <a:rPr lang="en-US" sz="2700" b="1" dirty="0"/>
              <a:t> </a:t>
            </a:r>
            <a:r>
              <a:rPr lang="en-US" sz="2700" b="1" dirty="0">
                <a:solidFill>
                  <a:srgbClr val="FF0000"/>
                </a:solidFill>
              </a:rPr>
              <a:t>Tracker</a:t>
            </a:r>
            <a:r>
              <a:rPr lang="en-US" sz="2700" b="1" dirty="0"/>
              <a:t> – requirements/features</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94788" y="7286627"/>
            <a:ext cx="692580" cy="320481"/>
          </a:xfrm>
          <a:prstGeom prst="rect">
            <a:avLst/>
          </a:prstGeom>
          <a:noFill/>
        </p:spPr>
        <p:txBody>
          <a:bodyPr wrap="none" lIns="104022" tIns="52011" rIns="104022" bIns="52011" rtlCol="0">
            <a:spAutoFit/>
          </a:bodyPr>
          <a:lstStyle/>
          <a:p>
            <a:r>
              <a:rPr lang="en-US" sz="1400" b="1" dirty="0">
                <a:solidFill>
                  <a:srgbClr val="0000FF"/>
                </a:solidFill>
              </a:rPr>
              <a:t>22/47 </a:t>
            </a:r>
          </a:p>
        </p:txBody>
      </p:sp>
      <p:sp>
        <p:nvSpPr>
          <p:cNvPr id="21" name="Chevron 20"/>
          <p:cNvSpPr/>
          <p:nvPr/>
        </p:nvSpPr>
        <p:spPr>
          <a:xfrm>
            <a:off x="606202" y="219715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7" name="TextBox 26"/>
          <p:cNvSpPr txBox="1"/>
          <p:nvPr/>
        </p:nvSpPr>
        <p:spPr>
          <a:xfrm>
            <a:off x="498803" y="811609"/>
            <a:ext cx="9882857" cy="1213033"/>
          </a:xfrm>
          <a:prstGeom prst="rect">
            <a:avLst/>
          </a:prstGeom>
          <a:noFill/>
        </p:spPr>
        <p:txBody>
          <a:bodyPr wrap="square" lIns="104022" tIns="52011" rIns="104022" bIns="52011" rtlCol="0">
            <a:spAutoFit/>
          </a:bodyPr>
          <a:lstStyle/>
          <a:p>
            <a:r>
              <a:rPr lang="en-US" sz="1800" b="1" dirty="0">
                <a:solidFill>
                  <a:srgbClr val="0000FF"/>
                </a:solidFill>
                <a:cs typeface="Verdana"/>
              </a:rPr>
              <a:t>The </a:t>
            </a:r>
            <a:r>
              <a:rPr lang="en-US" sz="1800" b="1" dirty="0">
                <a:solidFill>
                  <a:srgbClr val="FF0000"/>
                </a:solidFill>
                <a:cs typeface="Verdana"/>
              </a:rPr>
              <a:t>entire</a:t>
            </a:r>
            <a:r>
              <a:rPr lang="en-US" sz="1800" b="1" dirty="0">
                <a:solidFill>
                  <a:srgbClr val="0000FF"/>
                </a:solidFill>
                <a:cs typeface="Verdana"/>
              </a:rPr>
              <a:t> Silicon Tracking System will be </a:t>
            </a:r>
            <a:r>
              <a:rPr lang="en-US" sz="1800" b="1" dirty="0">
                <a:solidFill>
                  <a:srgbClr val="FF0000"/>
                </a:solidFill>
                <a:cs typeface="Verdana"/>
              </a:rPr>
              <a:t>replaced </a:t>
            </a:r>
            <a:r>
              <a:rPr lang="en-US" sz="1800" b="1" dirty="0">
                <a:cs typeface="Verdana"/>
              </a:rPr>
              <a:t>!</a:t>
            </a:r>
          </a:p>
          <a:p>
            <a:r>
              <a:rPr lang="en-US" sz="1800" b="1" dirty="0">
                <a:cs typeface="Verdana"/>
              </a:rPr>
              <a:t>The new Tracker (   Inner Tracker (</a:t>
            </a:r>
            <a:r>
              <a:rPr lang="en-US" sz="1800" b="1" dirty="0">
                <a:solidFill>
                  <a:srgbClr val="520AF8"/>
                </a:solidFill>
                <a:cs typeface="Verdana"/>
              </a:rPr>
              <a:t>IT</a:t>
            </a:r>
            <a:r>
              <a:rPr lang="en-US" sz="1800" b="1" dirty="0">
                <a:cs typeface="Verdana"/>
              </a:rPr>
              <a:t>) </a:t>
            </a:r>
            <a:r>
              <a:rPr lang="en-US" sz="1800" dirty="0">
                <a:cs typeface="Verdana"/>
              </a:rPr>
              <a:t>based on silicon pixel modules </a:t>
            </a:r>
          </a:p>
          <a:p>
            <a:r>
              <a:rPr lang="en-US" sz="1800" b="1" dirty="0">
                <a:cs typeface="Verdana"/>
              </a:rPr>
              <a:t>                                + Outer Tracker (</a:t>
            </a:r>
            <a:r>
              <a:rPr lang="en-US" sz="1800" b="1" dirty="0">
                <a:solidFill>
                  <a:srgbClr val="1551DA"/>
                </a:solidFill>
                <a:cs typeface="Verdana"/>
              </a:rPr>
              <a:t>OT</a:t>
            </a:r>
            <a:r>
              <a:rPr lang="en-US" sz="1800" b="1" dirty="0">
                <a:cs typeface="Verdana"/>
              </a:rPr>
              <a:t>) </a:t>
            </a:r>
            <a:r>
              <a:rPr lang="en-US" sz="1800" dirty="0">
                <a:cs typeface="Verdana"/>
              </a:rPr>
              <a:t>made from silicon modules with strips and macro-pixel sensors) … </a:t>
            </a:r>
            <a:r>
              <a:rPr lang="en-US" sz="1800" b="1" dirty="0">
                <a:solidFill>
                  <a:srgbClr val="F86CEA"/>
                </a:solidFill>
                <a:cs typeface="Verdana"/>
              </a:rPr>
              <a:t>will feature </a:t>
            </a:r>
            <a:r>
              <a:rPr lang="en-US" sz="1800" b="1" dirty="0">
                <a:cs typeface="Verdana"/>
              </a:rPr>
              <a:t>:</a:t>
            </a:r>
          </a:p>
        </p:txBody>
      </p:sp>
      <p:sp>
        <p:nvSpPr>
          <p:cNvPr id="29" name="Chevron 28"/>
          <p:cNvSpPr/>
          <p:nvPr/>
        </p:nvSpPr>
        <p:spPr>
          <a:xfrm>
            <a:off x="606202" y="273494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61" name="Chevron 60"/>
          <p:cNvSpPr/>
          <p:nvPr/>
        </p:nvSpPr>
        <p:spPr>
          <a:xfrm>
            <a:off x="241641" y="91582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0D7AC0DA-60CA-5D48-A93F-D9C67DF80620}"/>
              </a:ext>
            </a:extLst>
          </p:cNvPr>
          <p:cNvSpPr txBox="1"/>
          <p:nvPr/>
        </p:nvSpPr>
        <p:spPr>
          <a:xfrm>
            <a:off x="804291" y="2065002"/>
            <a:ext cx="3055660" cy="382037"/>
          </a:xfrm>
          <a:prstGeom prst="rect">
            <a:avLst/>
          </a:prstGeom>
          <a:noFill/>
        </p:spPr>
        <p:txBody>
          <a:bodyPr wrap="square" lIns="104022" tIns="52011" rIns="104022" bIns="52011" rtlCol="0">
            <a:spAutoFit/>
          </a:bodyPr>
          <a:lstStyle/>
          <a:p>
            <a:r>
              <a:rPr lang="en-US" sz="1800" b="1" dirty="0">
                <a:cs typeface="Verdana"/>
              </a:rPr>
              <a:t>increased radiation tolerance</a:t>
            </a:r>
          </a:p>
        </p:txBody>
      </p:sp>
      <p:sp>
        <p:nvSpPr>
          <p:cNvPr id="36" name="TextBox 35">
            <a:extLst>
              <a:ext uri="{FF2B5EF4-FFF2-40B4-BE49-F238E27FC236}">
                <a16:creationId xmlns:a16="http://schemas.microsoft.com/office/drawing/2014/main" id="{FBF19C09-0862-924E-A3AC-4856FCF39EBA}"/>
              </a:ext>
            </a:extLst>
          </p:cNvPr>
          <p:cNvSpPr txBox="1"/>
          <p:nvPr/>
        </p:nvSpPr>
        <p:spPr>
          <a:xfrm>
            <a:off x="804291" y="2602465"/>
            <a:ext cx="1956757" cy="382037"/>
          </a:xfrm>
          <a:prstGeom prst="rect">
            <a:avLst/>
          </a:prstGeom>
          <a:noFill/>
        </p:spPr>
        <p:txBody>
          <a:bodyPr wrap="square" lIns="104022" tIns="52011" rIns="104022" bIns="52011" rtlCol="0">
            <a:spAutoFit/>
          </a:bodyPr>
          <a:lstStyle/>
          <a:p>
            <a:r>
              <a:rPr lang="en-US" sz="1800" b="1" dirty="0">
                <a:cs typeface="Verdana"/>
              </a:rPr>
              <a:t>higher granularity</a:t>
            </a:r>
          </a:p>
        </p:txBody>
      </p:sp>
      <p:sp>
        <p:nvSpPr>
          <p:cNvPr id="19" name="TextBox 18">
            <a:extLst>
              <a:ext uri="{FF2B5EF4-FFF2-40B4-BE49-F238E27FC236}">
                <a16:creationId xmlns:a16="http://schemas.microsoft.com/office/drawing/2014/main" id="{13277479-B02F-3E40-B6BF-31BD37DCA818}"/>
              </a:ext>
            </a:extLst>
          </p:cNvPr>
          <p:cNvSpPr txBox="1"/>
          <p:nvPr/>
        </p:nvSpPr>
        <p:spPr>
          <a:xfrm>
            <a:off x="3654126" y="2059041"/>
            <a:ext cx="4122891" cy="382037"/>
          </a:xfrm>
          <a:prstGeom prst="rect">
            <a:avLst/>
          </a:prstGeom>
          <a:noFill/>
        </p:spPr>
        <p:txBody>
          <a:bodyPr wrap="square" lIns="104022" tIns="52011" rIns="104022" bIns="52011" rtlCol="0">
            <a:spAutoFit/>
          </a:bodyPr>
          <a:lstStyle/>
          <a:p>
            <a:r>
              <a:rPr lang="en-US" sz="1800" dirty="0">
                <a:cs typeface="Verdana"/>
              </a:rPr>
              <a:t>[</a:t>
            </a:r>
            <a:r>
              <a:rPr lang="en-US" sz="1600" dirty="0">
                <a:cs typeface="Verdana"/>
              </a:rPr>
              <a:t>fully efficiency up to                                </a:t>
            </a:r>
            <a:r>
              <a:rPr lang="en-US" sz="1800" dirty="0">
                <a:cs typeface="Verdana"/>
              </a:rPr>
              <a:t>] </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10ECB4C-4E32-C849-97F2-FAAECBC114A0}"/>
                  </a:ext>
                </a:extLst>
              </p:cNvPr>
              <p:cNvSpPr txBox="1"/>
              <p:nvPr/>
            </p:nvSpPr>
            <p:spPr>
              <a:xfrm>
                <a:off x="5528674" y="2126948"/>
                <a:ext cx="143661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ℒ</m:t>
                          </m:r>
                        </m:e>
                        <m:sub>
                          <m:r>
                            <a:rPr lang="en-US" sz="1600" b="0" i="1" smtClean="0">
                              <a:latin typeface="Cambria Math" panose="02040503050406030204" pitchFamily="18" charset="0"/>
                            </a:rPr>
                            <m:t>𝑖𝑛𝑡</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4500</m:t>
                      </m:r>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𝑓𝑏</m:t>
                          </m:r>
                        </m:e>
                        <m:sup>
                          <m:r>
                            <a:rPr lang="en-US" sz="1600" b="0" i="1" smtClean="0">
                              <a:latin typeface="Cambria Math" panose="02040503050406030204" pitchFamily="18" charset="0"/>
                            </a:rPr>
                            <m:t>−1</m:t>
                          </m:r>
                        </m:sup>
                      </m:sSup>
                    </m:oMath>
                  </m:oMathPara>
                </a14:m>
                <a:endParaRPr lang="en-US" sz="1600" dirty="0"/>
              </a:p>
            </p:txBody>
          </p:sp>
        </mc:Choice>
        <mc:Fallback xmlns="">
          <p:sp>
            <p:nvSpPr>
              <p:cNvPr id="20" name="TextBox 19">
                <a:extLst>
                  <a:ext uri="{FF2B5EF4-FFF2-40B4-BE49-F238E27FC236}">
                    <a16:creationId xmlns:a16="http://schemas.microsoft.com/office/drawing/2014/main" id="{310ECB4C-4E32-C849-97F2-FAAECBC114A0}"/>
                  </a:ext>
                </a:extLst>
              </p:cNvPr>
              <p:cNvSpPr txBox="1">
                <a:spLocks noRot="1" noChangeAspect="1" noMove="1" noResize="1" noEditPoints="1" noAdjustHandles="1" noChangeArrowheads="1" noChangeShapeType="1" noTextEdit="1"/>
              </p:cNvSpPr>
              <p:nvPr/>
            </p:nvSpPr>
            <p:spPr>
              <a:xfrm>
                <a:off x="5528674" y="2126948"/>
                <a:ext cx="1436611" cy="246221"/>
              </a:xfrm>
              <a:prstGeom prst="rect">
                <a:avLst/>
              </a:prstGeom>
              <a:blipFill>
                <a:blip r:embed="rId2"/>
                <a:stretch>
                  <a:fillRect l="-1754" r="-877" b="-2381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EA98DB91-E631-4B4D-A199-671EDD1BDA3C}"/>
              </a:ext>
            </a:extLst>
          </p:cNvPr>
          <p:cNvSpPr txBox="1"/>
          <p:nvPr/>
        </p:nvSpPr>
        <p:spPr>
          <a:xfrm>
            <a:off x="2600162" y="2592736"/>
            <a:ext cx="7679516" cy="382037"/>
          </a:xfrm>
          <a:prstGeom prst="rect">
            <a:avLst/>
          </a:prstGeom>
          <a:noFill/>
        </p:spPr>
        <p:txBody>
          <a:bodyPr wrap="square" lIns="104022" tIns="52011" rIns="104022" bIns="52011" rtlCol="0">
            <a:spAutoFit/>
          </a:bodyPr>
          <a:lstStyle/>
          <a:p>
            <a:r>
              <a:rPr lang="en-US" sz="1800" dirty="0">
                <a:cs typeface="Verdana"/>
              </a:rPr>
              <a:t>[</a:t>
            </a:r>
            <a:r>
              <a:rPr lang="en-US" sz="1600" dirty="0">
                <a:cs typeface="Verdana"/>
              </a:rPr>
              <a:t>channel occupancy kept below the </a:t>
            </a:r>
            <a:r>
              <a:rPr lang="en-US" sz="1600" dirty="0">
                <a:solidFill>
                  <a:srgbClr val="C00000"/>
                </a:solidFill>
                <a:cs typeface="Verdana"/>
              </a:rPr>
              <a:t>%</a:t>
            </a:r>
            <a:r>
              <a:rPr lang="en-US" sz="1600" dirty="0">
                <a:cs typeface="Verdana"/>
              </a:rPr>
              <a:t>(</a:t>
            </a:r>
            <a:r>
              <a:rPr lang="en-US" sz="1600" dirty="0">
                <a:solidFill>
                  <a:schemeClr val="accent3">
                    <a:lumMod val="75000"/>
                  </a:schemeClr>
                </a:solidFill>
                <a:cs typeface="Verdana"/>
              </a:rPr>
              <a:t>% </a:t>
            </a:r>
            <a:r>
              <a:rPr lang="en-US" sz="1600" dirty="0">
                <a:cs typeface="Verdana"/>
              </a:rPr>
              <a:t>) level in the </a:t>
            </a:r>
            <a:r>
              <a:rPr lang="en-US" sz="1600" dirty="0">
                <a:solidFill>
                  <a:srgbClr val="C00000"/>
                </a:solidFill>
                <a:cs typeface="Verdana"/>
              </a:rPr>
              <a:t>IT</a:t>
            </a:r>
            <a:r>
              <a:rPr lang="en-US" sz="1600" dirty="0">
                <a:cs typeface="Verdana"/>
              </a:rPr>
              <a:t>(</a:t>
            </a:r>
            <a:r>
              <a:rPr lang="en-US" sz="1600" dirty="0">
                <a:solidFill>
                  <a:schemeClr val="accent3">
                    <a:lumMod val="75000"/>
                  </a:schemeClr>
                </a:solidFill>
                <a:cs typeface="Verdana"/>
              </a:rPr>
              <a:t>OT</a:t>
            </a:r>
            <a:r>
              <a:rPr lang="en-US" sz="1600" dirty="0">
                <a:cs typeface="Verdana"/>
              </a:rPr>
              <a:t>); improved 2-track separation</a:t>
            </a:r>
            <a:r>
              <a:rPr lang="en-US" sz="1800" dirty="0">
                <a:cs typeface="Verdana"/>
              </a:rPr>
              <a:t>]</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0167E42-4F9A-E746-87A7-9ADBC7310C5C}"/>
                  </a:ext>
                </a:extLst>
              </p:cNvPr>
              <p:cNvSpPr txBox="1"/>
              <p:nvPr/>
            </p:nvSpPr>
            <p:spPr>
              <a:xfrm>
                <a:off x="3673135" y="3140295"/>
                <a:ext cx="2899604" cy="351259"/>
              </a:xfrm>
              <a:prstGeom prst="rect">
                <a:avLst/>
              </a:prstGeom>
              <a:noFill/>
            </p:spPr>
            <p:txBody>
              <a:bodyPr wrap="square" lIns="104022" tIns="52011" rIns="104022" bIns="52011" rtlCol="0">
                <a:spAutoFit/>
              </a:bodyPr>
              <a:lstStyle/>
              <a:p>
                <a:r>
                  <a:rPr lang="en-US" sz="1600" dirty="0">
                    <a:cs typeface="Verdana"/>
                  </a:rPr>
                  <a:t>[efficient tracking up to </a:t>
                </a:r>
                <a14:m>
                  <m:oMath xmlns:m="http://schemas.openxmlformats.org/officeDocument/2006/math">
                    <m:d>
                      <m:dPr>
                        <m:begChr m:val="|"/>
                        <m:end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𝜂</m:t>
                        </m:r>
                      </m:e>
                    </m:d>
                    <m:r>
                      <a:rPr lang="en-US" sz="1600" b="0" i="1" smtClean="0">
                        <a:latin typeface="Cambria Math" panose="02040503050406030204" pitchFamily="18" charset="0"/>
                        <a:ea typeface="Cambria Math" panose="02040503050406030204" pitchFamily="18"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3.8]</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4" name="TextBox 23">
                <a:extLst>
                  <a:ext uri="{FF2B5EF4-FFF2-40B4-BE49-F238E27FC236}">
                    <a16:creationId xmlns:a16="http://schemas.microsoft.com/office/drawing/2014/main" id="{30167E42-4F9A-E746-87A7-9ADBC7310C5C}"/>
                  </a:ext>
                </a:extLst>
              </p:cNvPr>
              <p:cNvSpPr txBox="1">
                <a:spLocks noRot="1" noChangeAspect="1" noMove="1" noResize="1" noEditPoints="1" noAdjustHandles="1" noChangeArrowheads="1" noChangeShapeType="1" noTextEdit="1"/>
              </p:cNvSpPr>
              <p:nvPr/>
            </p:nvSpPr>
            <p:spPr>
              <a:xfrm>
                <a:off x="3673135" y="3140295"/>
                <a:ext cx="2899604" cy="351259"/>
              </a:xfrm>
              <a:prstGeom prst="rect">
                <a:avLst/>
              </a:prstGeom>
              <a:blipFill>
                <a:blip r:embed="rId3"/>
                <a:stretch>
                  <a:fillRect l="-435" b="-17241"/>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C9F7FF96-41B9-1647-9C69-C8B501EA8DAB}"/>
              </a:ext>
            </a:extLst>
          </p:cNvPr>
          <p:cNvSpPr txBox="1"/>
          <p:nvPr/>
        </p:nvSpPr>
        <p:spPr>
          <a:xfrm>
            <a:off x="794563" y="3127586"/>
            <a:ext cx="3055660" cy="382037"/>
          </a:xfrm>
          <a:prstGeom prst="rect">
            <a:avLst/>
          </a:prstGeom>
          <a:noFill/>
        </p:spPr>
        <p:txBody>
          <a:bodyPr wrap="square" lIns="104022" tIns="52011" rIns="104022" bIns="52011" rtlCol="0">
            <a:spAutoFit/>
          </a:bodyPr>
          <a:lstStyle/>
          <a:p>
            <a:r>
              <a:rPr lang="en-US" sz="1800" b="1" dirty="0">
                <a:cs typeface="Verdana"/>
              </a:rPr>
              <a:t>extended tracking acceptance</a:t>
            </a:r>
          </a:p>
        </p:txBody>
      </p:sp>
      <p:sp>
        <p:nvSpPr>
          <p:cNvPr id="2" name="Oval 1">
            <a:extLst>
              <a:ext uri="{FF2B5EF4-FFF2-40B4-BE49-F238E27FC236}">
                <a16:creationId xmlns:a16="http://schemas.microsoft.com/office/drawing/2014/main" id="{91A75521-8B64-7F4A-ADD1-08692415F0AF}"/>
              </a:ext>
            </a:extLst>
          </p:cNvPr>
          <p:cNvSpPr/>
          <p:nvPr/>
        </p:nvSpPr>
        <p:spPr>
          <a:xfrm>
            <a:off x="6032105" y="2768463"/>
            <a:ext cx="45719" cy="52729"/>
          </a:xfrm>
          <a:prstGeom prst="ellipse">
            <a:avLst/>
          </a:prstGeom>
          <a:no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hevron 25">
            <a:extLst>
              <a:ext uri="{FF2B5EF4-FFF2-40B4-BE49-F238E27FC236}">
                <a16:creationId xmlns:a16="http://schemas.microsoft.com/office/drawing/2014/main" id="{9C31B1DB-A903-8149-857A-0097CD851E04}"/>
              </a:ext>
            </a:extLst>
          </p:cNvPr>
          <p:cNvSpPr/>
          <p:nvPr/>
        </p:nvSpPr>
        <p:spPr>
          <a:xfrm>
            <a:off x="606202" y="3278856"/>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A05295E5-B1FA-E54A-8DE4-C55819210771}"/>
              </a:ext>
            </a:extLst>
          </p:cNvPr>
          <p:cNvPicPr>
            <a:picLocks noChangeAspect="1"/>
          </p:cNvPicPr>
          <p:nvPr/>
        </p:nvPicPr>
        <p:blipFill>
          <a:blip r:embed="rId4"/>
          <a:stretch>
            <a:fillRect/>
          </a:stretch>
        </p:blipFill>
        <p:spPr>
          <a:xfrm>
            <a:off x="7279547" y="3107138"/>
            <a:ext cx="3312579" cy="1762988"/>
          </a:xfrm>
          <a:prstGeom prst="rect">
            <a:avLst/>
          </a:prstGeom>
          <a:ln>
            <a:solidFill>
              <a:srgbClr val="C00000"/>
            </a:solidFill>
          </a:ln>
        </p:spPr>
      </p:pic>
      <p:sp>
        <p:nvSpPr>
          <p:cNvPr id="32" name="TextBox 31">
            <a:extLst>
              <a:ext uri="{FF2B5EF4-FFF2-40B4-BE49-F238E27FC236}">
                <a16:creationId xmlns:a16="http://schemas.microsoft.com/office/drawing/2014/main" id="{3F13B89F-A79F-9D4F-90CB-6BE2FFFB0C4D}"/>
              </a:ext>
            </a:extLst>
          </p:cNvPr>
          <p:cNvSpPr txBox="1"/>
          <p:nvPr/>
        </p:nvSpPr>
        <p:spPr>
          <a:xfrm>
            <a:off x="804291" y="3677821"/>
            <a:ext cx="2843134" cy="382037"/>
          </a:xfrm>
          <a:prstGeom prst="rect">
            <a:avLst/>
          </a:prstGeom>
          <a:noFill/>
        </p:spPr>
        <p:txBody>
          <a:bodyPr wrap="square" lIns="104022" tIns="52011" rIns="104022" bIns="52011" rtlCol="0">
            <a:spAutoFit/>
          </a:bodyPr>
          <a:lstStyle/>
          <a:p>
            <a:r>
              <a:rPr lang="en-US" sz="1800" b="1" dirty="0">
                <a:cs typeface="Verdana"/>
              </a:rPr>
              <a:t>robust pattern recognition</a:t>
            </a:r>
          </a:p>
        </p:txBody>
      </p:sp>
      <p:sp>
        <p:nvSpPr>
          <p:cNvPr id="33" name="Chevron 32">
            <a:extLst>
              <a:ext uri="{FF2B5EF4-FFF2-40B4-BE49-F238E27FC236}">
                <a16:creationId xmlns:a16="http://schemas.microsoft.com/office/drawing/2014/main" id="{7DAACACC-E515-B542-8353-15486E07CADD}"/>
              </a:ext>
            </a:extLst>
          </p:cNvPr>
          <p:cNvSpPr/>
          <p:nvPr/>
        </p:nvSpPr>
        <p:spPr>
          <a:xfrm>
            <a:off x="625742" y="381994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2F5F4203-06C6-ED40-B1EC-5EF1D5524E00}"/>
              </a:ext>
            </a:extLst>
          </p:cNvPr>
          <p:cNvSpPr txBox="1"/>
          <p:nvPr/>
        </p:nvSpPr>
        <p:spPr>
          <a:xfrm>
            <a:off x="3352487" y="3693134"/>
            <a:ext cx="3951977" cy="351259"/>
          </a:xfrm>
          <a:prstGeom prst="rect">
            <a:avLst/>
          </a:prstGeom>
          <a:noFill/>
        </p:spPr>
        <p:txBody>
          <a:bodyPr wrap="square" lIns="104022" tIns="52011" rIns="104022" bIns="52011" rtlCol="0">
            <a:spAutoFit/>
          </a:bodyPr>
          <a:lstStyle/>
          <a:p>
            <a:r>
              <a:rPr lang="en-US" sz="1600" dirty="0">
                <a:cs typeface="Verdana"/>
              </a:rPr>
              <a:t>[optimized design for track finding @high PU]</a:t>
            </a:r>
          </a:p>
        </p:txBody>
      </p:sp>
      <p:sp>
        <p:nvSpPr>
          <p:cNvPr id="37" name="TextBox 36">
            <a:extLst>
              <a:ext uri="{FF2B5EF4-FFF2-40B4-BE49-F238E27FC236}">
                <a16:creationId xmlns:a16="http://schemas.microsoft.com/office/drawing/2014/main" id="{12B4F08D-5998-2747-B292-0DFF1C11A8F1}"/>
              </a:ext>
            </a:extLst>
          </p:cNvPr>
          <p:cNvSpPr txBox="1"/>
          <p:nvPr/>
        </p:nvSpPr>
        <p:spPr>
          <a:xfrm>
            <a:off x="804291" y="4206219"/>
            <a:ext cx="4085472" cy="382037"/>
          </a:xfrm>
          <a:prstGeom prst="rect">
            <a:avLst/>
          </a:prstGeom>
          <a:noFill/>
        </p:spPr>
        <p:txBody>
          <a:bodyPr wrap="square" lIns="104022" tIns="52011" rIns="104022" bIns="52011" rtlCol="0">
            <a:spAutoFit/>
          </a:bodyPr>
          <a:lstStyle/>
          <a:p>
            <a:r>
              <a:rPr lang="en-US" sz="1800" b="1" dirty="0">
                <a:cs typeface="Verdana"/>
              </a:rPr>
              <a:t>reduced material in the tracking volume</a:t>
            </a:r>
          </a:p>
        </p:txBody>
      </p:sp>
      <p:sp>
        <p:nvSpPr>
          <p:cNvPr id="39" name="Chevron 38">
            <a:extLst>
              <a:ext uri="{FF2B5EF4-FFF2-40B4-BE49-F238E27FC236}">
                <a16:creationId xmlns:a16="http://schemas.microsoft.com/office/drawing/2014/main" id="{8A857BB9-ADCF-BB40-A86C-99811F4269F0}"/>
              </a:ext>
            </a:extLst>
          </p:cNvPr>
          <p:cNvSpPr/>
          <p:nvPr/>
        </p:nvSpPr>
        <p:spPr>
          <a:xfrm>
            <a:off x="623747" y="435546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F0C0B044-1DCF-0648-9E74-BD7DADDA6248}"/>
              </a:ext>
            </a:extLst>
          </p:cNvPr>
          <p:cNvSpPr txBox="1"/>
          <p:nvPr/>
        </p:nvSpPr>
        <p:spPr>
          <a:xfrm>
            <a:off x="4641662" y="4231335"/>
            <a:ext cx="2653515" cy="351259"/>
          </a:xfrm>
          <a:prstGeom prst="rect">
            <a:avLst/>
          </a:prstGeom>
          <a:noFill/>
        </p:spPr>
        <p:txBody>
          <a:bodyPr wrap="square" lIns="104022" tIns="52011" rIns="104022" bIns="52011" rtlCol="0">
            <a:spAutoFit/>
          </a:bodyPr>
          <a:lstStyle/>
          <a:p>
            <a:r>
              <a:rPr lang="en-US" sz="1600" b="1" dirty="0">
                <a:cs typeface="Verdana"/>
              </a:rPr>
              <a:t>[</a:t>
            </a:r>
            <a:r>
              <a:rPr lang="en-US" sz="1600" dirty="0">
                <a:solidFill>
                  <a:srgbClr val="FF0000"/>
                </a:solidFill>
                <a:cs typeface="Verdana"/>
              </a:rPr>
              <a:t>lighter</a:t>
            </a:r>
            <a:r>
              <a:rPr lang="en-US" sz="1600" dirty="0">
                <a:cs typeface="Verdana"/>
              </a:rPr>
              <a:t> than current Tracker</a:t>
            </a:r>
            <a:r>
              <a:rPr lang="en-US" sz="1600" b="1" dirty="0">
                <a:cs typeface="Verdana"/>
              </a:rPr>
              <a:t>]</a:t>
            </a:r>
          </a:p>
        </p:txBody>
      </p:sp>
      <p:sp>
        <p:nvSpPr>
          <p:cNvPr id="41" name="Right Arrow 40">
            <a:extLst>
              <a:ext uri="{FF2B5EF4-FFF2-40B4-BE49-F238E27FC236}">
                <a16:creationId xmlns:a16="http://schemas.microsoft.com/office/drawing/2014/main" id="{33A386AB-DF3F-B448-A14A-E526FEB1703E}"/>
              </a:ext>
            </a:extLst>
          </p:cNvPr>
          <p:cNvSpPr/>
          <p:nvPr/>
        </p:nvSpPr>
        <p:spPr>
          <a:xfrm>
            <a:off x="7148128" y="4280244"/>
            <a:ext cx="312671" cy="253439"/>
          </a:xfrm>
          <a:prstGeom prst="rightArrow">
            <a:avLst/>
          </a:prstGeom>
          <a:solidFill>
            <a:srgbClr val="92D05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8E3DFC7-26B4-7647-BB5F-13038A8609D3}"/>
              </a:ext>
            </a:extLst>
          </p:cNvPr>
          <p:cNvSpPr txBox="1"/>
          <p:nvPr/>
        </p:nvSpPr>
        <p:spPr>
          <a:xfrm>
            <a:off x="804291" y="4774269"/>
            <a:ext cx="5946705" cy="382037"/>
          </a:xfrm>
          <a:prstGeom prst="rect">
            <a:avLst/>
          </a:prstGeom>
          <a:noFill/>
        </p:spPr>
        <p:txBody>
          <a:bodyPr wrap="square" lIns="104022" tIns="52011" rIns="104022" bIns="52011" rtlCol="0">
            <a:spAutoFit/>
          </a:bodyPr>
          <a:lstStyle/>
          <a:p>
            <a:r>
              <a:rPr lang="en-US" sz="1800" b="1" dirty="0">
                <a:cs typeface="Verdana"/>
              </a:rPr>
              <a:t>compatibility with higher data rates &amp; longer trigger latency</a:t>
            </a:r>
          </a:p>
        </p:txBody>
      </p:sp>
      <p:sp>
        <p:nvSpPr>
          <p:cNvPr id="43" name="Chevron 42">
            <a:extLst>
              <a:ext uri="{FF2B5EF4-FFF2-40B4-BE49-F238E27FC236}">
                <a16:creationId xmlns:a16="http://schemas.microsoft.com/office/drawing/2014/main" id="{DA4E90CE-BED0-5940-A8D5-6EC464E098F8}"/>
              </a:ext>
            </a:extLst>
          </p:cNvPr>
          <p:cNvSpPr/>
          <p:nvPr/>
        </p:nvSpPr>
        <p:spPr>
          <a:xfrm>
            <a:off x="625443" y="4926328"/>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4" name="Chevron 43">
            <a:extLst>
              <a:ext uri="{FF2B5EF4-FFF2-40B4-BE49-F238E27FC236}">
                <a16:creationId xmlns:a16="http://schemas.microsoft.com/office/drawing/2014/main" id="{B652DFBB-BB76-754D-B93C-32B2390C15EA}"/>
              </a:ext>
            </a:extLst>
          </p:cNvPr>
          <p:cNvSpPr/>
          <p:nvPr/>
        </p:nvSpPr>
        <p:spPr>
          <a:xfrm>
            <a:off x="633475" y="542900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FB44B4C9-1D61-ED42-A2B7-7E8F984B5DC0}"/>
              </a:ext>
            </a:extLst>
          </p:cNvPr>
          <p:cNvSpPr/>
          <p:nvPr/>
        </p:nvSpPr>
        <p:spPr>
          <a:xfrm>
            <a:off x="844551" y="5277763"/>
            <a:ext cx="6030799" cy="400110"/>
          </a:xfrm>
          <a:prstGeom prst="rect">
            <a:avLst/>
          </a:prstGeom>
        </p:spPr>
        <p:txBody>
          <a:bodyPr wrap="square">
            <a:spAutoFit/>
          </a:bodyPr>
          <a:lstStyle/>
          <a:p>
            <a:r>
              <a:rPr lang="en-US" sz="1800" b="1" dirty="0">
                <a:solidFill>
                  <a:srgbClr val="FF0000"/>
                </a:solidFill>
                <a:cs typeface="Verdana"/>
              </a:rPr>
              <a:t>tracking information to the L1 trigger </a:t>
            </a:r>
            <a:r>
              <a:rPr lang="en-US" b="1" dirty="0">
                <a:cs typeface="Verdana"/>
              </a:rPr>
              <a:t>(</a:t>
            </a:r>
            <a:r>
              <a:rPr lang="en-US" sz="1600" dirty="0">
                <a:cs typeface="Verdana"/>
              </a:rPr>
              <a:t>now available only at HLT</a:t>
            </a:r>
            <a:r>
              <a:rPr lang="en-US" b="1" dirty="0">
                <a:cs typeface="Verdana"/>
              </a:rPr>
              <a:t>)</a:t>
            </a:r>
            <a:endParaRPr lang="en-US" dirty="0"/>
          </a:p>
        </p:txBody>
      </p:sp>
      <p:sp>
        <p:nvSpPr>
          <p:cNvPr id="45" name="TextBox 44">
            <a:extLst>
              <a:ext uri="{FF2B5EF4-FFF2-40B4-BE49-F238E27FC236}">
                <a16:creationId xmlns:a16="http://schemas.microsoft.com/office/drawing/2014/main" id="{AA9A800A-9224-FA4B-B41F-42D740DC2E1B}"/>
              </a:ext>
            </a:extLst>
          </p:cNvPr>
          <p:cNvSpPr txBox="1"/>
          <p:nvPr/>
        </p:nvSpPr>
        <p:spPr>
          <a:xfrm>
            <a:off x="6691242" y="5295719"/>
            <a:ext cx="3649836" cy="351259"/>
          </a:xfrm>
          <a:prstGeom prst="rect">
            <a:avLst/>
          </a:prstGeom>
          <a:noFill/>
        </p:spPr>
        <p:txBody>
          <a:bodyPr wrap="square" lIns="104022" tIns="52011" rIns="104022" bIns="52011" rtlCol="0">
            <a:spAutoFit/>
          </a:bodyPr>
          <a:lstStyle/>
          <a:p>
            <a:r>
              <a:rPr lang="en-US" sz="1600" dirty="0">
                <a:cs typeface="Verdana"/>
              </a:rPr>
              <a:t>[keeping trigger rates at sustainable level]</a:t>
            </a:r>
          </a:p>
        </p:txBody>
      </p:sp>
      <p:pic>
        <p:nvPicPr>
          <p:cNvPr id="46" name="Picture 45">
            <a:extLst>
              <a:ext uri="{FF2B5EF4-FFF2-40B4-BE49-F238E27FC236}">
                <a16:creationId xmlns:a16="http://schemas.microsoft.com/office/drawing/2014/main" id="{141C7ED9-AADC-7149-A3CA-2DC0822BAFA2}"/>
              </a:ext>
            </a:extLst>
          </p:cNvPr>
          <p:cNvPicPr>
            <a:picLocks noChangeAspect="1"/>
          </p:cNvPicPr>
          <p:nvPr/>
        </p:nvPicPr>
        <p:blipFill>
          <a:blip r:embed="rId5"/>
          <a:stretch>
            <a:fillRect/>
          </a:stretch>
        </p:blipFill>
        <p:spPr>
          <a:xfrm>
            <a:off x="6176220" y="5926067"/>
            <a:ext cx="3252327" cy="1149579"/>
          </a:xfrm>
          <a:prstGeom prst="rect">
            <a:avLst/>
          </a:prstGeom>
        </p:spPr>
      </p:pic>
      <p:sp>
        <p:nvSpPr>
          <p:cNvPr id="47" name="TextBox 46">
            <a:extLst>
              <a:ext uri="{FF2B5EF4-FFF2-40B4-BE49-F238E27FC236}">
                <a16:creationId xmlns:a16="http://schemas.microsoft.com/office/drawing/2014/main" id="{76308B63-B86B-6A4E-9298-4DE6137184DC}"/>
              </a:ext>
            </a:extLst>
          </p:cNvPr>
          <p:cNvSpPr txBox="1"/>
          <p:nvPr/>
        </p:nvSpPr>
        <p:spPr>
          <a:xfrm>
            <a:off x="1490980" y="6122831"/>
            <a:ext cx="4653589" cy="843702"/>
          </a:xfrm>
          <a:prstGeom prst="rect">
            <a:avLst/>
          </a:prstGeom>
          <a:noFill/>
        </p:spPr>
        <p:txBody>
          <a:bodyPr wrap="square" lIns="104022" tIns="52011" rIns="104022" bIns="52011" rtlCol="0">
            <a:spAutoFit/>
          </a:bodyPr>
          <a:lstStyle/>
          <a:p>
            <a:r>
              <a:rPr lang="en-US" sz="1600" dirty="0">
                <a:cs typeface="Verdana"/>
              </a:rPr>
              <a:t>concept used to provide </a:t>
            </a:r>
            <a:r>
              <a:rPr lang="en-US" sz="1600" dirty="0">
                <a:solidFill>
                  <a:srgbClr val="1551DA"/>
                </a:solidFill>
                <a:cs typeface="Verdana"/>
              </a:rPr>
              <a:t>L1 trigger primitives</a:t>
            </a:r>
            <a:r>
              <a:rPr lang="en-US" sz="1600" dirty="0">
                <a:cs typeface="Verdana"/>
              </a:rPr>
              <a:t>, </a:t>
            </a:r>
          </a:p>
          <a:p>
            <a:r>
              <a:rPr lang="en-US" sz="1600" dirty="0">
                <a:cs typeface="Verdana"/>
              </a:rPr>
              <a:t>based on correlation of signals in closely-spaced </a:t>
            </a:r>
          </a:p>
          <a:p>
            <a:r>
              <a:rPr lang="en-US" sz="1600" dirty="0">
                <a:cs typeface="Verdana"/>
              </a:rPr>
              <a:t>sensors in order to enable rejection of low-</a:t>
            </a:r>
            <a:r>
              <a:rPr lang="en-US" sz="1600" i="1" dirty="0" err="1">
                <a:cs typeface="Verdana"/>
              </a:rPr>
              <a:t>p</a:t>
            </a:r>
            <a:r>
              <a:rPr lang="en-US" sz="1600" i="1" baseline="-25000" dirty="0" err="1">
                <a:cs typeface="Verdana"/>
              </a:rPr>
              <a:t>T</a:t>
            </a:r>
            <a:r>
              <a:rPr lang="en-US" sz="1600" dirty="0">
                <a:cs typeface="Verdana"/>
              </a:rPr>
              <a:t> tracks :</a:t>
            </a:r>
          </a:p>
        </p:txBody>
      </p:sp>
      <p:sp>
        <p:nvSpPr>
          <p:cNvPr id="48" name="Rectangle 47">
            <a:extLst>
              <a:ext uri="{FF2B5EF4-FFF2-40B4-BE49-F238E27FC236}">
                <a16:creationId xmlns:a16="http://schemas.microsoft.com/office/drawing/2014/main" id="{3685A175-19E3-A24E-9405-4A687447C2ED}"/>
              </a:ext>
            </a:extLst>
          </p:cNvPr>
          <p:cNvSpPr/>
          <p:nvPr/>
        </p:nvSpPr>
        <p:spPr>
          <a:xfrm>
            <a:off x="1479940" y="5985821"/>
            <a:ext cx="8058914" cy="1080461"/>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C274F0A1-184D-DF41-A567-C3342B7FB8E9}"/>
              </a:ext>
            </a:extLst>
          </p:cNvPr>
          <p:cNvSpPr txBox="1"/>
          <p:nvPr/>
        </p:nvSpPr>
        <p:spPr>
          <a:xfrm>
            <a:off x="5987100" y="6002333"/>
            <a:ext cx="1230911" cy="289704"/>
          </a:xfrm>
          <a:prstGeom prst="rect">
            <a:avLst/>
          </a:prstGeom>
          <a:solidFill>
            <a:schemeClr val="bg1"/>
          </a:solidFill>
        </p:spPr>
        <p:txBody>
          <a:bodyPr wrap="square" lIns="104022" tIns="52011" rIns="104022" bIns="52011" rtlCol="0">
            <a:spAutoFit/>
          </a:bodyPr>
          <a:lstStyle/>
          <a:p>
            <a:pPr algn="ctr"/>
            <a:r>
              <a:rPr lang="en-US" sz="1200" b="1" dirty="0">
                <a:solidFill>
                  <a:schemeClr val="accent6">
                    <a:lumMod val="75000"/>
                  </a:schemeClr>
                </a:solidFill>
                <a:cs typeface="Verdana"/>
              </a:rPr>
              <a:t>accepted “stub” </a:t>
            </a:r>
          </a:p>
        </p:txBody>
      </p:sp>
      <p:sp>
        <p:nvSpPr>
          <p:cNvPr id="50" name="Rectangle 49">
            <a:extLst>
              <a:ext uri="{FF2B5EF4-FFF2-40B4-BE49-F238E27FC236}">
                <a16:creationId xmlns:a16="http://schemas.microsoft.com/office/drawing/2014/main" id="{322D6771-2501-E345-A2F0-34E9DB7E9FC5}"/>
              </a:ext>
            </a:extLst>
          </p:cNvPr>
          <p:cNvSpPr/>
          <p:nvPr/>
        </p:nvSpPr>
        <p:spPr>
          <a:xfrm>
            <a:off x="6230594" y="6243452"/>
            <a:ext cx="206189" cy="1301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FC01342-4616-214A-ABE7-A8D8854C38DD}"/>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135396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0" y="55684"/>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INFN commitments in Tracker construction </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1643" y="7286627"/>
            <a:ext cx="692580" cy="320481"/>
          </a:xfrm>
          <a:prstGeom prst="rect">
            <a:avLst/>
          </a:prstGeom>
          <a:noFill/>
        </p:spPr>
        <p:txBody>
          <a:bodyPr wrap="none" lIns="104022" tIns="52011" rIns="104022" bIns="52011" rtlCol="0">
            <a:spAutoFit/>
          </a:bodyPr>
          <a:lstStyle/>
          <a:p>
            <a:r>
              <a:rPr lang="en-US" sz="1400" b="1" dirty="0">
                <a:solidFill>
                  <a:srgbClr val="0000FF"/>
                </a:solidFill>
              </a:rPr>
              <a:t>23/47 </a:t>
            </a:r>
          </a:p>
        </p:txBody>
      </p:sp>
      <p:pic>
        <p:nvPicPr>
          <p:cNvPr id="6" name="Picture 5">
            <a:extLst>
              <a:ext uri="{FF2B5EF4-FFF2-40B4-BE49-F238E27FC236}">
                <a16:creationId xmlns:a16="http://schemas.microsoft.com/office/drawing/2014/main" id="{C47EBCAB-16C2-CE49-844A-1E4BC75892D2}"/>
              </a:ext>
            </a:extLst>
          </p:cNvPr>
          <p:cNvPicPr>
            <a:picLocks noChangeAspect="1"/>
          </p:cNvPicPr>
          <p:nvPr/>
        </p:nvPicPr>
        <p:blipFill>
          <a:blip r:embed="rId2"/>
          <a:stretch>
            <a:fillRect/>
          </a:stretch>
        </p:blipFill>
        <p:spPr>
          <a:xfrm>
            <a:off x="1524249" y="2533248"/>
            <a:ext cx="8498247" cy="1357499"/>
          </a:xfrm>
          <a:prstGeom prst="rect">
            <a:avLst/>
          </a:prstGeom>
        </p:spPr>
      </p:pic>
      <p:sp>
        <p:nvSpPr>
          <p:cNvPr id="18" name="Chevron 17">
            <a:extLst>
              <a:ext uri="{FF2B5EF4-FFF2-40B4-BE49-F238E27FC236}">
                <a16:creationId xmlns:a16="http://schemas.microsoft.com/office/drawing/2014/main" id="{FB2D88BD-8D16-EF46-934D-BEAC18D1D4ED}"/>
              </a:ext>
            </a:extLst>
          </p:cNvPr>
          <p:cNvSpPr/>
          <p:nvPr/>
        </p:nvSpPr>
        <p:spPr>
          <a:xfrm>
            <a:off x="241641" y="799091"/>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02A87064-7EC1-7F4F-BCB7-A994AD48037A}"/>
              </a:ext>
            </a:extLst>
          </p:cNvPr>
          <p:cNvSpPr txBox="1"/>
          <p:nvPr/>
        </p:nvSpPr>
        <p:spPr>
          <a:xfrm>
            <a:off x="498804" y="694873"/>
            <a:ext cx="2838286" cy="382037"/>
          </a:xfrm>
          <a:prstGeom prst="rect">
            <a:avLst/>
          </a:prstGeom>
          <a:noFill/>
        </p:spPr>
        <p:txBody>
          <a:bodyPr wrap="square" lIns="104022" tIns="52011" rIns="104022" bIns="52011" rtlCol="0">
            <a:spAutoFit/>
          </a:bodyPr>
          <a:lstStyle/>
          <a:p>
            <a:r>
              <a:rPr lang="en-US" sz="1800" b="1" dirty="0">
                <a:solidFill>
                  <a:srgbClr val="0000FF"/>
                </a:solidFill>
                <a:cs typeface="Verdana"/>
              </a:rPr>
              <a:t>INFN will </a:t>
            </a:r>
            <a:r>
              <a:rPr lang="en-US" sz="1800" b="1" dirty="0">
                <a:solidFill>
                  <a:srgbClr val="1551DA"/>
                </a:solidFill>
                <a:cs typeface="Verdana"/>
              </a:rPr>
              <a:t>deliver for the </a:t>
            </a:r>
            <a:r>
              <a:rPr lang="en-US" sz="1800" b="1" dirty="0">
                <a:solidFill>
                  <a:srgbClr val="FF0000"/>
                </a:solidFill>
                <a:cs typeface="Verdana"/>
              </a:rPr>
              <a:t>IT </a:t>
            </a:r>
            <a:r>
              <a:rPr lang="en-US" sz="1800" b="1" dirty="0">
                <a:cs typeface="Verdana"/>
              </a:rPr>
              <a:t>:</a:t>
            </a:r>
          </a:p>
        </p:txBody>
      </p:sp>
      <p:sp>
        <p:nvSpPr>
          <p:cNvPr id="21" name="Chevron 20">
            <a:extLst>
              <a:ext uri="{FF2B5EF4-FFF2-40B4-BE49-F238E27FC236}">
                <a16:creationId xmlns:a16="http://schemas.microsoft.com/office/drawing/2014/main" id="{F0683C15-1997-8B45-83A4-EB9619099FA3}"/>
              </a:ext>
            </a:extLst>
          </p:cNvPr>
          <p:cNvSpPr/>
          <p:nvPr/>
        </p:nvSpPr>
        <p:spPr>
          <a:xfrm>
            <a:off x="590603" y="1269184"/>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234567A3-335F-404F-9D41-7DAA559D8D8C}"/>
              </a:ext>
            </a:extLst>
          </p:cNvPr>
          <p:cNvSpPr txBox="1"/>
          <p:nvPr/>
        </p:nvSpPr>
        <p:spPr>
          <a:xfrm>
            <a:off x="746249" y="1142289"/>
            <a:ext cx="5417539" cy="382037"/>
          </a:xfrm>
          <a:prstGeom prst="rect">
            <a:avLst/>
          </a:prstGeom>
          <a:noFill/>
        </p:spPr>
        <p:txBody>
          <a:bodyPr wrap="square" lIns="104022" tIns="52011" rIns="104022" bIns="52011" rtlCol="0">
            <a:spAutoFit/>
          </a:bodyPr>
          <a:lstStyle/>
          <a:p>
            <a:r>
              <a:rPr lang="en-US" sz="1800" b="1" dirty="0">
                <a:cs typeface="Verdana"/>
              </a:rPr>
              <a:t>1128 Pixel modules </a:t>
            </a:r>
            <a:r>
              <a:rPr lang="en-US" sz="1800" dirty="0">
                <a:cs typeface="Verdana"/>
              </a:rPr>
              <a:t>assembled, integrated &amp; tested in : </a:t>
            </a:r>
          </a:p>
        </p:txBody>
      </p:sp>
      <p:sp>
        <p:nvSpPr>
          <p:cNvPr id="25" name="TextBox 24">
            <a:extLst>
              <a:ext uri="{FF2B5EF4-FFF2-40B4-BE49-F238E27FC236}">
                <a16:creationId xmlns:a16="http://schemas.microsoft.com/office/drawing/2014/main" id="{A92A67B8-5EB7-BE40-8015-046F9EB79265}"/>
              </a:ext>
            </a:extLst>
          </p:cNvPr>
          <p:cNvSpPr txBox="1"/>
          <p:nvPr/>
        </p:nvSpPr>
        <p:spPr>
          <a:xfrm>
            <a:off x="1115682" y="1626948"/>
            <a:ext cx="3123023" cy="382037"/>
          </a:xfrm>
          <a:prstGeom prst="rect">
            <a:avLst/>
          </a:prstGeom>
          <a:noFill/>
        </p:spPr>
        <p:txBody>
          <a:bodyPr wrap="square" lIns="104022" tIns="52011" rIns="104022" bIns="52011" rtlCol="0">
            <a:spAutoFit/>
          </a:bodyPr>
          <a:lstStyle/>
          <a:p>
            <a:r>
              <a:rPr lang="en-US" sz="1800" dirty="0">
                <a:cs typeface="Verdana"/>
              </a:rPr>
              <a:t>–  inner layers (</a:t>
            </a:r>
            <a:r>
              <a:rPr lang="en-US" sz="1800" b="1" dirty="0">
                <a:cs typeface="Verdana"/>
              </a:rPr>
              <a:t>TBPX</a:t>
            </a:r>
            <a:r>
              <a:rPr lang="en-US" sz="1800" dirty="0">
                <a:cs typeface="Verdana"/>
              </a:rPr>
              <a:t> L1 &amp; L2)</a:t>
            </a:r>
          </a:p>
        </p:txBody>
      </p:sp>
      <p:sp>
        <p:nvSpPr>
          <p:cNvPr id="26" name="TextBox 25">
            <a:extLst>
              <a:ext uri="{FF2B5EF4-FFF2-40B4-BE49-F238E27FC236}">
                <a16:creationId xmlns:a16="http://schemas.microsoft.com/office/drawing/2014/main" id="{8AEAA600-B971-2A48-99D8-A33D2799BAF3}"/>
              </a:ext>
            </a:extLst>
          </p:cNvPr>
          <p:cNvSpPr txBox="1"/>
          <p:nvPr/>
        </p:nvSpPr>
        <p:spPr>
          <a:xfrm>
            <a:off x="1135138" y="2102735"/>
            <a:ext cx="4039977" cy="382037"/>
          </a:xfrm>
          <a:prstGeom prst="rect">
            <a:avLst/>
          </a:prstGeom>
          <a:noFill/>
        </p:spPr>
        <p:txBody>
          <a:bodyPr wrap="square" lIns="104022" tIns="52011" rIns="104022" bIns="52011" rtlCol="0">
            <a:spAutoFit/>
          </a:bodyPr>
          <a:lstStyle/>
          <a:p>
            <a:r>
              <a:rPr lang="en-US" sz="1800" dirty="0">
                <a:cs typeface="Verdana"/>
              </a:rPr>
              <a:t>–  inner rings (</a:t>
            </a:r>
            <a:r>
              <a:rPr lang="en-US" sz="1800" b="1" dirty="0">
                <a:cs typeface="Verdana"/>
              </a:rPr>
              <a:t>TEPX</a:t>
            </a:r>
            <a:r>
              <a:rPr lang="en-US" sz="1800" dirty="0">
                <a:cs typeface="Verdana"/>
              </a:rPr>
              <a:t> R1 &amp; R2 in Disks 1-4)</a:t>
            </a:r>
          </a:p>
        </p:txBody>
      </p:sp>
      <p:pic>
        <p:nvPicPr>
          <p:cNvPr id="27" name="Picture 26">
            <a:extLst>
              <a:ext uri="{FF2B5EF4-FFF2-40B4-BE49-F238E27FC236}">
                <a16:creationId xmlns:a16="http://schemas.microsoft.com/office/drawing/2014/main" id="{28CCBF78-3390-D441-BF49-5425B86EF7F0}"/>
              </a:ext>
            </a:extLst>
          </p:cNvPr>
          <p:cNvPicPr>
            <a:picLocks noChangeAspect="1"/>
          </p:cNvPicPr>
          <p:nvPr/>
        </p:nvPicPr>
        <p:blipFill rotWithShape="1">
          <a:blip r:embed="rId3"/>
          <a:srcRect b="23110"/>
          <a:stretch/>
        </p:blipFill>
        <p:spPr>
          <a:xfrm>
            <a:off x="5966510" y="649744"/>
            <a:ext cx="4590555" cy="1620308"/>
          </a:xfrm>
          <a:prstGeom prst="rect">
            <a:avLst/>
          </a:prstGeom>
          <a:ln>
            <a:noFill/>
          </a:ln>
        </p:spPr>
      </p:pic>
      <p:sp>
        <p:nvSpPr>
          <p:cNvPr id="2" name="Freeform 1">
            <a:extLst>
              <a:ext uri="{FF2B5EF4-FFF2-40B4-BE49-F238E27FC236}">
                <a16:creationId xmlns:a16="http://schemas.microsoft.com/office/drawing/2014/main" id="{E5062487-FA07-6E4E-B74F-7F00D22F04BC}"/>
              </a:ext>
            </a:extLst>
          </p:cNvPr>
          <p:cNvSpPr/>
          <p:nvPr/>
        </p:nvSpPr>
        <p:spPr>
          <a:xfrm rot="20650531">
            <a:off x="645934" y="2027094"/>
            <a:ext cx="779352" cy="1145796"/>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9CF346C-9F71-8D41-81C9-574E94E54875}"/>
              </a:ext>
            </a:extLst>
          </p:cNvPr>
          <p:cNvSpPr/>
          <p:nvPr/>
        </p:nvSpPr>
        <p:spPr>
          <a:xfrm>
            <a:off x="1138109" y="1707044"/>
            <a:ext cx="254928" cy="2413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1BE0785-721E-8944-AE99-E6046B6145B5}"/>
              </a:ext>
            </a:extLst>
          </p:cNvPr>
          <p:cNvSpPr/>
          <p:nvPr/>
        </p:nvSpPr>
        <p:spPr>
          <a:xfrm>
            <a:off x="1160540" y="2179916"/>
            <a:ext cx="254928" cy="2413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2A4587-A6C6-6241-9C9B-2014125909E6}"/>
              </a:ext>
            </a:extLst>
          </p:cNvPr>
          <p:cNvSpPr/>
          <p:nvPr/>
        </p:nvSpPr>
        <p:spPr>
          <a:xfrm rot="21439720">
            <a:off x="6251281" y="1861996"/>
            <a:ext cx="4189107" cy="370348"/>
          </a:xfrm>
          <a:prstGeom prst="rect">
            <a:avLst/>
          </a:prstGeom>
          <a:noFill/>
          <a:ln w="12700">
            <a:solidFill>
              <a:srgbClr val="7030A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CFC1759C-0FBA-6D49-8127-A55B160B5072}"/>
              </a:ext>
            </a:extLst>
          </p:cNvPr>
          <p:cNvSpPr/>
          <p:nvPr/>
        </p:nvSpPr>
        <p:spPr>
          <a:xfrm rot="21397256">
            <a:off x="8728905" y="2260359"/>
            <a:ext cx="190591" cy="278748"/>
          </a:xfrm>
          <a:prstGeom prst="downArrow">
            <a:avLst/>
          </a:prstGeom>
          <a:solidFill>
            <a:srgbClr val="F86CEA"/>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2D7F7FB-1B1A-CC41-A2CF-A8401441FD9F}"/>
              </a:ext>
            </a:extLst>
          </p:cNvPr>
          <p:cNvSpPr txBox="1"/>
          <p:nvPr/>
        </p:nvSpPr>
        <p:spPr>
          <a:xfrm>
            <a:off x="5891385" y="1900715"/>
            <a:ext cx="406740" cy="382037"/>
          </a:xfrm>
          <a:prstGeom prst="rect">
            <a:avLst/>
          </a:prstGeom>
          <a:noFill/>
        </p:spPr>
        <p:txBody>
          <a:bodyPr wrap="square" lIns="104022" tIns="52011" rIns="104022" bIns="52011" rtlCol="0">
            <a:spAutoFit/>
          </a:bodyPr>
          <a:lstStyle/>
          <a:p>
            <a:r>
              <a:rPr lang="en-US" sz="1800" b="1" dirty="0">
                <a:solidFill>
                  <a:srgbClr val="FF0000"/>
                </a:solidFill>
                <a:cs typeface="Verdana"/>
              </a:rPr>
              <a:t>IT</a:t>
            </a:r>
            <a:endParaRPr lang="en-US" sz="1800" b="1" dirty="0">
              <a:cs typeface="Verdana"/>
            </a:endParaRPr>
          </a:p>
        </p:txBody>
      </p:sp>
      <p:sp>
        <p:nvSpPr>
          <p:cNvPr id="34" name="Freeform 33">
            <a:extLst>
              <a:ext uri="{FF2B5EF4-FFF2-40B4-BE49-F238E27FC236}">
                <a16:creationId xmlns:a16="http://schemas.microsoft.com/office/drawing/2014/main" id="{39A85822-5BA1-F945-B65E-124E785F729C}"/>
              </a:ext>
            </a:extLst>
          </p:cNvPr>
          <p:cNvSpPr/>
          <p:nvPr/>
        </p:nvSpPr>
        <p:spPr>
          <a:xfrm rot="17268975" flipH="1">
            <a:off x="5824003" y="1620778"/>
            <a:ext cx="263662" cy="1681401"/>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hevron 27">
            <a:extLst>
              <a:ext uri="{FF2B5EF4-FFF2-40B4-BE49-F238E27FC236}">
                <a16:creationId xmlns:a16="http://schemas.microsoft.com/office/drawing/2014/main" id="{6137B708-793E-6F4F-B496-EF3AEF0D70F2}"/>
              </a:ext>
            </a:extLst>
          </p:cNvPr>
          <p:cNvSpPr/>
          <p:nvPr/>
        </p:nvSpPr>
        <p:spPr>
          <a:xfrm>
            <a:off x="241641" y="4456711"/>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8D538EC8-6887-A843-B8EC-F986B3FE6985}"/>
              </a:ext>
            </a:extLst>
          </p:cNvPr>
          <p:cNvSpPr txBox="1"/>
          <p:nvPr/>
        </p:nvSpPr>
        <p:spPr>
          <a:xfrm>
            <a:off x="9516581" y="810902"/>
            <a:ext cx="738548" cy="274315"/>
          </a:xfrm>
          <a:prstGeom prst="rect">
            <a:avLst/>
          </a:prstGeom>
          <a:noFill/>
        </p:spPr>
        <p:txBody>
          <a:bodyPr wrap="square" lIns="104022" tIns="52011" rIns="104022" bIns="52011" rtlCol="0">
            <a:spAutoFit/>
          </a:bodyPr>
          <a:lstStyle/>
          <a:p>
            <a:r>
              <a:rPr lang="en-US" sz="1100" b="1" dirty="0" err="1">
                <a:cs typeface="Verdana"/>
              </a:rPr>
              <a:t>rz</a:t>
            </a:r>
            <a:r>
              <a:rPr lang="en-US" sz="1100" b="1" dirty="0">
                <a:cs typeface="Verdana"/>
              </a:rPr>
              <a:t> layout</a:t>
            </a:r>
          </a:p>
        </p:txBody>
      </p:sp>
      <p:sp>
        <p:nvSpPr>
          <p:cNvPr id="48" name="TextBox 47">
            <a:extLst>
              <a:ext uri="{FF2B5EF4-FFF2-40B4-BE49-F238E27FC236}">
                <a16:creationId xmlns:a16="http://schemas.microsoft.com/office/drawing/2014/main" id="{BAB29F1E-86ED-C14F-941D-2A6F66ED0231}"/>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788617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0" y="55684"/>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INFN commitments in Tracker construction </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1643" y="7286627"/>
            <a:ext cx="692580" cy="320481"/>
          </a:xfrm>
          <a:prstGeom prst="rect">
            <a:avLst/>
          </a:prstGeom>
          <a:noFill/>
        </p:spPr>
        <p:txBody>
          <a:bodyPr wrap="none" lIns="104022" tIns="52011" rIns="104022" bIns="52011" rtlCol="0">
            <a:spAutoFit/>
          </a:bodyPr>
          <a:lstStyle/>
          <a:p>
            <a:r>
              <a:rPr lang="en-US" sz="1400" b="1" dirty="0">
                <a:solidFill>
                  <a:srgbClr val="0000FF"/>
                </a:solidFill>
              </a:rPr>
              <a:t>23/47 </a:t>
            </a:r>
          </a:p>
        </p:txBody>
      </p:sp>
      <p:pic>
        <p:nvPicPr>
          <p:cNvPr id="6" name="Picture 5">
            <a:extLst>
              <a:ext uri="{FF2B5EF4-FFF2-40B4-BE49-F238E27FC236}">
                <a16:creationId xmlns:a16="http://schemas.microsoft.com/office/drawing/2014/main" id="{C47EBCAB-16C2-CE49-844A-1E4BC75892D2}"/>
              </a:ext>
            </a:extLst>
          </p:cNvPr>
          <p:cNvPicPr>
            <a:picLocks noChangeAspect="1"/>
          </p:cNvPicPr>
          <p:nvPr/>
        </p:nvPicPr>
        <p:blipFill>
          <a:blip r:embed="rId2"/>
          <a:stretch>
            <a:fillRect/>
          </a:stretch>
        </p:blipFill>
        <p:spPr>
          <a:xfrm>
            <a:off x="1524249" y="2533248"/>
            <a:ext cx="8498247" cy="1357499"/>
          </a:xfrm>
          <a:prstGeom prst="rect">
            <a:avLst/>
          </a:prstGeom>
        </p:spPr>
      </p:pic>
      <p:sp>
        <p:nvSpPr>
          <p:cNvPr id="18" name="Chevron 17">
            <a:extLst>
              <a:ext uri="{FF2B5EF4-FFF2-40B4-BE49-F238E27FC236}">
                <a16:creationId xmlns:a16="http://schemas.microsoft.com/office/drawing/2014/main" id="{FB2D88BD-8D16-EF46-934D-BEAC18D1D4ED}"/>
              </a:ext>
            </a:extLst>
          </p:cNvPr>
          <p:cNvSpPr/>
          <p:nvPr/>
        </p:nvSpPr>
        <p:spPr>
          <a:xfrm>
            <a:off x="241641" y="799091"/>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02A87064-7EC1-7F4F-BCB7-A994AD48037A}"/>
              </a:ext>
            </a:extLst>
          </p:cNvPr>
          <p:cNvSpPr txBox="1"/>
          <p:nvPr/>
        </p:nvSpPr>
        <p:spPr>
          <a:xfrm>
            <a:off x="498804" y="694873"/>
            <a:ext cx="2838286" cy="382037"/>
          </a:xfrm>
          <a:prstGeom prst="rect">
            <a:avLst/>
          </a:prstGeom>
          <a:noFill/>
        </p:spPr>
        <p:txBody>
          <a:bodyPr wrap="square" lIns="104022" tIns="52011" rIns="104022" bIns="52011" rtlCol="0">
            <a:spAutoFit/>
          </a:bodyPr>
          <a:lstStyle/>
          <a:p>
            <a:r>
              <a:rPr lang="en-US" sz="1800" b="1" dirty="0">
                <a:solidFill>
                  <a:srgbClr val="0000FF"/>
                </a:solidFill>
                <a:cs typeface="Verdana"/>
              </a:rPr>
              <a:t>INFN will </a:t>
            </a:r>
            <a:r>
              <a:rPr lang="en-US" sz="1800" b="1" dirty="0">
                <a:solidFill>
                  <a:srgbClr val="1551DA"/>
                </a:solidFill>
                <a:cs typeface="Verdana"/>
              </a:rPr>
              <a:t>deliver for the </a:t>
            </a:r>
            <a:r>
              <a:rPr lang="en-US" sz="1800" b="1" dirty="0">
                <a:solidFill>
                  <a:srgbClr val="FF0000"/>
                </a:solidFill>
                <a:cs typeface="Verdana"/>
              </a:rPr>
              <a:t>IT </a:t>
            </a:r>
            <a:r>
              <a:rPr lang="en-US" sz="1800" b="1" dirty="0">
                <a:cs typeface="Verdana"/>
              </a:rPr>
              <a:t>:</a:t>
            </a:r>
          </a:p>
        </p:txBody>
      </p:sp>
      <p:sp>
        <p:nvSpPr>
          <p:cNvPr id="21" name="Chevron 20">
            <a:extLst>
              <a:ext uri="{FF2B5EF4-FFF2-40B4-BE49-F238E27FC236}">
                <a16:creationId xmlns:a16="http://schemas.microsoft.com/office/drawing/2014/main" id="{F0683C15-1997-8B45-83A4-EB9619099FA3}"/>
              </a:ext>
            </a:extLst>
          </p:cNvPr>
          <p:cNvSpPr/>
          <p:nvPr/>
        </p:nvSpPr>
        <p:spPr>
          <a:xfrm>
            <a:off x="590603" y="1269184"/>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234567A3-335F-404F-9D41-7DAA559D8D8C}"/>
              </a:ext>
            </a:extLst>
          </p:cNvPr>
          <p:cNvSpPr txBox="1"/>
          <p:nvPr/>
        </p:nvSpPr>
        <p:spPr>
          <a:xfrm>
            <a:off x="749029" y="1142289"/>
            <a:ext cx="5336936" cy="382037"/>
          </a:xfrm>
          <a:prstGeom prst="rect">
            <a:avLst/>
          </a:prstGeom>
          <a:noFill/>
        </p:spPr>
        <p:txBody>
          <a:bodyPr wrap="square" lIns="104022" tIns="52011" rIns="104022" bIns="52011" rtlCol="0">
            <a:spAutoFit/>
          </a:bodyPr>
          <a:lstStyle/>
          <a:p>
            <a:r>
              <a:rPr lang="en-US" sz="1800" b="1" dirty="0">
                <a:cs typeface="Verdana"/>
              </a:rPr>
              <a:t>1128 Pixel modules </a:t>
            </a:r>
            <a:r>
              <a:rPr lang="en-US" sz="1800" dirty="0">
                <a:cs typeface="Verdana"/>
              </a:rPr>
              <a:t>assembled, integrated &amp; tested in : </a:t>
            </a:r>
          </a:p>
        </p:txBody>
      </p:sp>
      <p:sp>
        <p:nvSpPr>
          <p:cNvPr id="25" name="TextBox 24">
            <a:extLst>
              <a:ext uri="{FF2B5EF4-FFF2-40B4-BE49-F238E27FC236}">
                <a16:creationId xmlns:a16="http://schemas.microsoft.com/office/drawing/2014/main" id="{A92A67B8-5EB7-BE40-8015-046F9EB79265}"/>
              </a:ext>
            </a:extLst>
          </p:cNvPr>
          <p:cNvSpPr txBox="1"/>
          <p:nvPr/>
        </p:nvSpPr>
        <p:spPr>
          <a:xfrm>
            <a:off x="1115682" y="1626948"/>
            <a:ext cx="3123023" cy="382037"/>
          </a:xfrm>
          <a:prstGeom prst="rect">
            <a:avLst/>
          </a:prstGeom>
          <a:noFill/>
        </p:spPr>
        <p:txBody>
          <a:bodyPr wrap="square" lIns="104022" tIns="52011" rIns="104022" bIns="52011" rtlCol="0">
            <a:spAutoFit/>
          </a:bodyPr>
          <a:lstStyle/>
          <a:p>
            <a:r>
              <a:rPr lang="en-US" sz="1800" dirty="0">
                <a:cs typeface="Verdana"/>
              </a:rPr>
              <a:t>–  inner layers (</a:t>
            </a:r>
            <a:r>
              <a:rPr lang="en-US" sz="1800" b="1" dirty="0">
                <a:cs typeface="Verdana"/>
              </a:rPr>
              <a:t>TBPX</a:t>
            </a:r>
            <a:r>
              <a:rPr lang="en-US" sz="1800" dirty="0">
                <a:cs typeface="Verdana"/>
              </a:rPr>
              <a:t> L1 &amp; L2)</a:t>
            </a:r>
          </a:p>
        </p:txBody>
      </p:sp>
      <p:sp>
        <p:nvSpPr>
          <p:cNvPr id="26" name="TextBox 25">
            <a:extLst>
              <a:ext uri="{FF2B5EF4-FFF2-40B4-BE49-F238E27FC236}">
                <a16:creationId xmlns:a16="http://schemas.microsoft.com/office/drawing/2014/main" id="{8AEAA600-B971-2A48-99D8-A33D2799BAF3}"/>
              </a:ext>
            </a:extLst>
          </p:cNvPr>
          <p:cNvSpPr txBox="1"/>
          <p:nvPr/>
        </p:nvSpPr>
        <p:spPr>
          <a:xfrm>
            <a:off x="1135138" y="2102735"/>
            <a:ext cx="4039977" cy="382037"/>
          </a:xfrm>
          <a:prstGeom prst="rect">
            <a:avLst/>
          </a:prstGeom>
          <a:noFill/>
        </p:spPr>
        <p:txBody>
          <a:bodyPr wrap="square" lIns="104022" tIns="52011" rIns="104022" bIns="52011" rtlCol="0">
            <a:spAutoFit/>
          </a:bodyPr>
          <a:lstStyle/>
          <a:p>
            <a:r>
              <a:rPr lang="en-US" sz="1800" dirty="0">
                <a:cs typeface="Verdana"/>
              </a:rPr>
              <a:t>–  inner rings (</a:t>
            </a:r>
            <a:r>
              <a:rPr lang="en-US" sz="1800" b="1" dirty="0">
                <a:cs typeface="Verdana"/>
              </a:rPr>
              <a:t>TEPX</a:t>
            </a:r>
            <a:r>
              <a:rPr lang="en-US" sz="1800" dirty="0">
                <a:cs typeface="Verdana"/>
              </a:rPr>
              <a:t> R1 &amp; R2 in Disks 1-4)</a:t>
            </a:r>
          </a:p>
        </p:txBody>
      </p:sp>
      <p:pic>
        <p:nvPicPr>
          <p:cNvPr id="27" name="Picture 26">
            <a:extLst>
              <a:ext uri="{FF2B5EF4-FFF2-40B4-BE49-F238E27FC236}">
                <a16:creationId xmlns:a16="http://schemas.microsoft.com/office/drawing/2014/main" id="{28CCBF78-3390-D441-BF49-5425B86EF7F0}"/>
              </a:ext>
            </a:extLst>
          </p:cNvPr>
          <p:cNvPicPr>
            <a:picLocks noChangeAspect="1"/>
          </p:cNvPicPr>
          <p:nvPr/>
        </p:nvPicPr>
        <p:blipFill rotWithShape="1">
          <a:blip r:embed="rId3"/>
          <a:srcRect b="23110"/>
          <a:stretch/>
        </p:blipFill>
        <p:spPr>
          <a:xfrm>
            <a:off x="5966510" y="649744"/>
            <a:ext cx="4590555" cy="1620308"/>
          </a:xfrm>
          <a:prstGeom prst="rect">
            <a:avLst/>
          </a:prstGeom>
          <a:ln>
            <a:noFill/>
          </a:ln>
        </p:spPr>
      </p:pic>
      <p:sp>
        <p:nvSpPr>
          <p:cNvPr id="2" name="Freeform 1">
            <a:extLst>
              <a:ext uri="{FF2B5EF4-FFF2-40B4-BE49-F238E27FC236}">
                <a16:creationId xmlns:a16="http://schemas.microsoft.com/office/drawing/2014/main" id="{E5062487-FA07-6E4E-B74F-7F00D22F04BC}"/>
              </a:ext>
            </a:extLst>
          </p:cNvPr>
          <p:cNvSpPr/>
          <p:nvPr/>
        </p:nvSpPr>
        <p:spPr>
          <a:xfrm rot="20650531">
            <a:off x="645934" y="2027094"/>
            <a:ext cx="779352" cy="1145796"/>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9CF346C-9F71-8D41-81C9-574E94E54875}"/>
              </a:ext>
            </a:extLst>
          </p:cNvPr>
          <p:cNvSpPr/>
          <p:nvPr/>
        </p:nvSpPr>
        <p:spPr>
          <a:xfrm>
            <a:off x="1138109" y="1707044"/>
            <a:ext cx="254928" cy="2413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1BE0785-721E-8944-AE99-E6046B6145B5}"/>
              </a:ext>
            </a:extLst>
          </p:cNvPr>
          <p:cNvSpPr/>
          <p:nvPr/>
        </p:nvSpPr>
        <p:spPr>
          <a:xfrm>
            <a:off x="1160540" y="2179916"/>
            <a:ext cx="254928" cy="2413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2A4587-A6C6-6241-9C9B-2014125909E6}"/>
              </a:ext>
            </a:extLst>
          </p:cNvPr>
          <p:cNvSpPr/>
          <p:nvPr/>
        </p:nvSpPr>
        <p:spPr>
          <a:xfrm rot="21439720">
            <a:off x="6251281" y="1861996"/>
            <a:ext cx="4189107" cy="370348"/>
          </a:xfrm>
          <a:prstGeom prst="rect">
            <a:avLst/>
          </a:prstGeom>
          <a:noFill/>
          <a:ln w="12700">
            <a:solidFill>
              <a:srgbClr val="7030A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CFC1759C-0FBA-6D49-8127-A55B160B5072}"/>
              </a:ext>
            </a:extLst>
          </p:cNvPr>
          <p:cNvSpPr/>
          <p:nvPr/>
        </p:nvSpPr>
        <p:spPr>
          <a:xfrm rot="21397256">
            <a:off x="8728905" y="2260359"/>
            <a:ext cx="190591" cy="278748"/>
          </a:xfrm>
          <a:prstGeom prst="downArrow">
            <a:avLst/>
          </a:prstGeom>
          <a:solidFill>
            <a:srgbClr val="F86CEA"/>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2D7F7FB-1B1A-CC41-A2CF-A8401441FD9F}"/>
              </a:ext>
            </a:extLst>
          </p:cNvPr>
          <p:cNvSpPr txBox="1"/>
          <p:nvPr/>
        </p:nvSpPr>
        <p:spPr>
          <a:xfrm>
            <a:off x="5891385" y="1900715"/>
            <a:ext cx="406740" cy="382037"/>
          </a:xfrm>
          <a:prstGeom prst="rect">
            <a:avLst/>
          </a:prstGeom>
          <a:noFill/>
        </p:spPr>
        <p:txBody>
          <a:bodyPr wrap="square" lIns="104022" tIns="52011" rIns="104022" bIns="52011" rtlCol="0">
            <a:spAutoFit/>
          </a:bodyPr>
          <a:lstStyle/>
          <a:p>
            <a:r>
              <a:rPr lang="en-US" sz="1800" b="1" dirty="0">
                <a:solidFill>
                  <a:srgbClr val="FF0000"/>
                </a:solidFill>
                <a:cs typeface="Verdana"/>
              </a:rPr>
              <a:t>IT</a:t>
            </a:r>
            <a:endParaRPr lang="en-US" sz="1800" b="1" dirty="0">
              <a:cs typeface="Verdana"/>
            </a:endParaRPr>
          </a:p>
        </p:txBody>
      </p:sp>
      <p:sp>
        <p:nvSpPr>
          <p:cNvPr id="34" name="Freeform 33">
            <a:extLst>
              <a:ext uri="{FF2B5EF4-FFF2-40B4-BE49-F238E27FC236}">
                <a16:creationId xmlns:a16="http://schemas.microsoft.com/office/drawing/2014/main" id="{39A85822-5BA1-F945-B65E-124E785F729C}"/>
              </a:ext>
            </a:extLst>
          </p:cNvPr>
          <p:cNvSpPr/>
          <p:nvPr/>
        </p:nvSpPr>
        <p:spPr>
          <a:xfrm rot="17268975" flipH="1">
            <a:off x="5824003" y="1620778"/>
            <a:ext cx="263662" cy="1681401"/>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hevron 27">
            <a:extLst>
              <a:ext uri="{FF2B5EF4-FFF2-40B4-BE49-F238E27FC236}">
                <a16:creationId xmlns:a16="http://schemas.microsoft.com/office/drawing/2014/main" id="{6137B708-793E-6F4F-B496-EF3AEF0D70F2}"/>
              </a:ext>
            </a:extLst>
          </p:cNvPr>
          <p:cNvSpPr/>
          <p:nvPr/>
        </p:nvSpPr>
        <p:spPr>
          <a:xfrm>
            <a:off x="241641" y="4456711"/>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EA3CDA1C-7F0D-8242-A6FD-6DEE71C06133}"/>
              </a:ext>
            </a:extLst>
          </p:cNvPr>
          <p:cNvSpPr txBox="1"/>
          <p:nvPr/>
        </p:nvSpPr>
        <p:spPr>
          <a:xfrm>
            <a:off x="498804" y="4352493"/>
            <a:ext cx="3044496" cy="382037"/>
          </a:xfrm>
          <a:prstGeom prst="rect">
            <a:avLst/>
          </a:prstGeom>
          <a:noFill/>
        </p:spPr>
        <p:txBody>
          <a:bodyPr wrap="square" lIns="104022" tIns="52011" rIns="104022" bIns="52011" rtlCol="0">
            <a:spAutoFit/>
          </a:bodyPr>
          <a:lstStyle/>
          <a:p>
            <a:r>
              <a:rPr lang="en-US" sz="1800" b="1" dirty="0">
                <a:solidFill>
                  <a:srgbClr val="0000FF"/>
                </a:solidFill>
                <a:cs typeface="Verdana"/>
              </a:rPr>
              <a:t>INFN will </a:t>
            </a:r>
            <a:r>
              <a:rPr lang="en-US" sz="1800" b="1" dirty="0">
                <a:solidFill>
                  <a:srgbClr val="1551DA"/>
                </a:solidFill>
                <a:cs typeface="Verdana"/>
              </a:rPr>
              <a:t>deliver for the </a:t>
            </a:r>
            <a:r>
              <a:rPr lang="en-US" sz="1800" b="1" dirty="0">
                <a:solidFill>
                  <a:srgbClr val="FF0000"/>
                </a:solidFill>
                <a:cs typeface="Verdana"/>
              </a:rPr>
              <a:t>OT </a:t>
            </a:r>
            <a:r>
              <a:rPr lang="en-US" sz="1800" b="1" dirty="0">
                <a:cs typeface="Verdana"/>
              </a:rPr>
              <a:t>:</a:t>
            </a:r>
          </a:p>
        </p:txBody>
      </p:sp>
      <p:sp>
        <p:nvSpPr>
          <p:cNvPr id="31" name="Chevron 30">
            <a:extLst>
              <a:ext uri="{FF2B5EF4-FFF2-40B4-BE49-F238E27FC236}">
                <a16:creationId xmlns:a16="http://schemas.microsoft.com/office/drawing/2014/main" id="{27ACDC7E-E59A-9749-A701-5AEAC0F9CEC2}"/>
              </a:ext>
            </a:extLst>
          </p:cNvPr>
          <p:cNvSpPr/>
          <p:nvPr/>
        </p:nvSpPr>
        <p:spPr>
          <a:xfrm>
            <a:off x="707338" y="500135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F6BFEA43-3273-1941-BF52-E7D830DB5407}"/>
              </a:ext>
            </a:extLst>
          </p:cNvPr>
          <p:cNvSpPr txBox="1"/>
          <p:nvPr/>
        </p:nvSpPr>
        <p:spPr>
          <a:xfrm>
            <a:off x="965163" y="4868878"/>
            <a:ext cx="2925901" cy="659036"/>
          </a:xfrm>
          <a:prstGeom prst="rect">
            <a:avLst/>
          </a:prstGeom>
          <a:noFill/>
        </p:spPr>
        <p:txBody>
          <a:bodyPr wrap="square" lIns="104022" tIns="52011" rIns="104022" bIns="52011" rtlCol="0">
            <a:spAutoFit/>
          </a:bodyPr>
          <a:lstStyle/>
          <a:p>
            <a:r>
              <a:rPr lang="en-US" sz="1800" b="1" dirty="0">
                <a:cs typeface="Verdana"/>
              </a:rPr>
              <a:t>1920 PS modules </a:t>
            </a:r>
            <a:r>
              <a:rPr lang="en-US" sz="1800" dirty="0">
                <a:cs typeface="Verdana"/>
              </a:rPr>
              <a:t>assembled, </a:t>
            </a:r>
          </a:p>
          <a:p>
            <a:r>
              <a:rPr lang="en-US" sz="1800" dirty="0">
                <a:cs typeface="Verdana"/>
              </a:rPr>
              <a:t>integrated &amp; tested in : </a:t>
            </a:r>
          </a:p>
        </p:txBody>
      </p:sp>
      <p:sp>
        <p:nvSpPr>
          <p:cNvPr id="40" name="TextBox 39">
            <a:extLst>
              <a:ext uri="{FF2B5EF4-FFF2-40B4-BE49-F238E27FC236}">
                <a16:creationId xmlns:a16="http://schemas.microsoft.com/office/drawing/2014/main" id="{5F650175-BA65-4646-B48F-6C7BD79767C6}"/>
              </a:ext>
            </a:extLst>
          </p:cNvPr>
          <p:cNvSpPr txBox="1"/>
          <p:nvPr/>
        </p:nvSpPr>
        <p:spPr>
          <a:xfrm>
            <a:off x="1097176" y="5746519"/>
            <a:ext cx="3028296" cy="659036"/>
          </a:xfrm>
          <a:prstGeom prst="rect">
            <a:avLst/>
          </a:prstGeom>
          <a:noFill/>
        </p:spPr>
        <p:txBody>
          <a:bodyPr wrap="square" lIns="104022" tIns="52011" rIns="104022" bIns="52011" rtlCol="0">
            <a:spAutoFit/>
          </a:bodyPr>
          <a:lstStyle/>
          <a:p>
            <a:r>
              <a:rPr lang="en-US" sz="1800" dirty="0">
                <a:cs typeface="Verdana"/>
              </a:rPr>
              <a:t>–  72 rings of the Tilted Barrel  </a:t>
            </a:r>
          </a:p>
          <a:p>
            <a:r>
              <a:rPr lang="en-US" sz="1800" dirty="0">
                <a:cs typeface="Verdana"/>
              </a:rPr>
              <a:t>    (</a:t>
            </a:r>
            <a:r>
              <a:rPr lang="en-US" sz="1800" b="1" dirty="0">
                <a:cs typeface="Verdana"/>
              </a:rPr>
              <a:t>TBPS</a:t>
            </a:r>
            <a:r>
              <a:rPr lang="en-US" sz="1800" dirty="0">
                <a:cs typeface="Verdana"/>
              </a:rPr>
              <a:t>)</a:t>
            </a:r>
          </a:p>
        </p:txBody>
      </p:sp>
      <p:sp>
        <p:nvSpPr>
          <p:cNvPr id="41" name="Oval 40">
            <a:extLst>
              <a:ext uri="{FF2B5EF4-FFF2-40B4-BE49-F238E27FC236}">
                <a16:creationId xmlns:a16="http://schemas.microsoft.com/office/drawing/2014/main" id="{5E01FCD3-3796-F848-AF6B-5D35F2A515E7}"/>
              </a:ext>
            </a:extLst>
          </p:cNvPr>
          <p:cNvSpPr/>
          <p:nvPr/>
        </p:nvSpPr>
        <p:spPr>
          <a:xfrm>
            <a:off x="1112885" y="5823653"/>
            <a:ext cx="254928" cy="2413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FE2DEF8-FD73-6B4E-BF0D-6595C6F41917}"/>
              </a:ext>
            </a:extLst>
          </p:cNvPr>
          <p:cNvSpPr txBox="1"/>
          <p:nvPr/>
        </p:nvSpPr>
        <p:spPr>
          <a:xfrm>
            <a:off x="5740612" y="697205"/>
            <a:ext cx="481135" cy="382037"/>
          </a:xfrm>
          <a:prstGeom prst="rect">
            <a:avLst/>
          </a:prstGeom>
          <a:noFill/>
        </p:spPr>
        <p:txBody>
          <a:bodyPr wrap="square" lIns="104022" tIns="52011" rIns="104022" bIns="52011" rtlCol="0">
            <a:spAutoFit/>
          </a:bodyPr>
          <a:lstStyle/>
          <a:p>
            <a:r>
              <a:rPr lang="en-US" sz="1800" b="1" dirty="0">
                <a:cs typeface="Verdana"/>
              </a:rPr>
              <a:t>OT</a:t>
            </a:r>
          </a:p>
        </p:txBody>
      </p:sp>
      <p:sp>
        <p:nvSpPr>
          <p:cNvPr id="43" name="Rectangle 42">
            <a:extLst>
              <a:ext uri="{FF2B5EF4-FFF2-40B4-BE49-F238E27FC236}">
                <a16:creationId xmlns:a16="http://schemas.microsoft.com/office/drawing/2014/main" id="{76D6D1D3-D1C4-624F-842A-9BADCC873E44}"/>
              </a:ext>
            </a:extLst>
          </p:cNvPr>
          <p:cNvSpPr/>
          <p:nvPr/>
        </p:nvSpPr>
        <p:spPr>
          <a:xfrm rot="21441492">
            <a:off x="6207709" y="636577"/>
            <a:ext cx="4189107" cy="1206214"/>
          </a:xfrm>
          <a:prstGeom prst="rect">
            <a:avLst/>
          </a:prstGeom>
          <a:noFill/>
          <a:ln w="12700">
            <a:solidFill>
              <a:srgbClr val="7030A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76AEDC0D-2C59-9149-A706-12D1B1F66631}"/>
              </a:ext>
            </a:extLst>
          </p:cNvPr>
          <p:cNvPicPr>
            <a:picLocks noChangeAspect="1"/>
          </p:cNvPicPr>
          <p:nvPr/>
        </p:nvPicPr>
        <p:blipFill rotWithShape="1">
          <a:blip r:embed="rId4"/>
          <a:srcRect b="16917"/>
          <a:stretch/>
        </p:blipFill>
        <p:spPr>
          <a:xfrm>
            <a:off x="4369728" y="4576412"/>
            <a:ext cx="6179457" cy="2286000"/>
          </a:xfrm>
          <a:prstGeom prst="rect">
            <a:avLst/>
          </a:prstGeom>
        </p:spPr>
      </p:pic>
      <p:sp>
        <p:nvSpPr>
          <p:cNvPr id="45" name="Rectangle 44">
            <a:extLst>
              <a:ext uri="{FF2B5EF4-FFF2-40B4-BE49-F238E27FC236}">
                <a16:creationId xmlns:a16="http://schemas.microsoft.com/office/drawing/2014/main" id="{5750B086-B7CC-7B46-85C9-8CCADAD6DB17}"/>
              </a:ext>
            </a:extLst>
          </p:cNvPr>
          <p:cNvSpPr/>
          <p:nvPr/>
        </p:nvSpPr>
        <p:spPr>
          <a:xfrm rot="21441711">
            <a:off x="4402975" y="4593768"/>
            <a:ext cx="5970843" cy="1684808"/>
          </a:xfrm>
          <a:prstGeom prst="rect">
            <a:avLst/>
          </a:prstGeom>
          <a:noFill/>
          <a:ln w="12700">
            <a:solidFill>
              <a:srgbClr val="7030A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F3ADA57-6F08-F747-AE98-630A92B19159}"/>
              </a:ext>
            </a:extLst>
          </p:cNvPr>
          <p:cNvSpPr txBox="1"/>
          <p:nvPr/>
        </p:nvSpPr>
        <p:spPr>
          <a:xfrm>
            <a:off x="9928294" y="4136900"/>
            <a:ext cx="481135" cy="382037"/>
          </a:xfrm>
          <a:prstGeom prst="rect">
            <a:avLst/>
          </a:prstGeom>
          <a:noFill/>
        </p:spPr>
        <p:txBody>
          <a:bodyPr wrap="square" lIns="104022" tIns="52011" rIns="104022" bIns="52011" rtlCol="0">
            <a:spAutoFit/>
          </a:bodyPr>
          <a:lstStyle/>
          <a:p>
            <a:r>
              <a:rPr lang="en-US" sz="1800" b="1" dirty="0">
                <a:solidFill>
                  <a:srgbClr val="FF0000"/>
                </a:solidFill>
                <a:cs typeface="Verdana"/>
              </a:rPr>
              <a:t>OT</a:t>
            </a:r>
            <a:endParaRPr lang="en-US" sz="1800" b="1" dirty="0">
              <a:cs typeface="Verdana"/>
            </a:endParaRPr>
          </a:p>
        </p:txBody>
      </p:sp>
      <p:sp>
        <p:nvSpPr>
          <p:cNvPr id="47" name="TextBox 46">
            <a:extLst>
              <a:ext uri="{FF2B5EF4-FFF2-40B4-BE49-F238E27FC236}">
                <a16:creationId xmlns:a16="http://schemas.microsoft.com/office/drawing/2014/main" id="{8D538EC8-6887-A843-B8EC-F986B3FE6985}"/>
              </a:ext>
            </a:extLst>
          </p:cNvPr>
          <p:cNvSpPr txBox="1"/>
          <p:nvPr/>
        </p:nvSpPr>
        <p:spPr>
          <a:xfrm>
            <a:off x="9516581" y="810902"/>
            <a:ext cx="738548" cy="274315"/>
          </a:xfrm>
          <a:prstGeom prst="rect">
            <a:avLst/>
          </a:prstGeom>
          <a:noFill/>
        </p:spPr>
        <p:txBody>
          <a:bodyPr wrap="square" lIns="104022" tIns="52011" rIns="104022" bIns="52011" rtlCol="0">
            <a:spAutoFit/>
          </a:bodyPr>
          <a:lstStyle/>
          <a:p>
            <a:r>
              <a:rPr lang="en-US" sz="1100" b="1" dirty="0" err="1">
                <a:cs typeface="Verdana"/>
              </a:rPr>
              <a:t>rz</a:t>
            </a:r>
            <a:r>
              <a:rPr lang="en-US" sz="1100" b="1" dirty="0">
                <a:cs typeface="Verdana"/>
              </a:rPr>
              <a:t> layout</a:t>
            </a:r>
          </a:p>
        </p:txBody>
      </p:sp>
      <p:sp>
        <p:nvSpPr>
          <p:cNvPr id="35" name="TextBox 34">
            <a:extLst>
              <a:ext uri="{FF2B5EF4-FFF2-40B4-BE49-F238E27FC236}">
                <a16:creationId xmlns:a16="http://schemas.microsoft.com/office/drawing/2014/main" id="{197065FF-FCC8-EF4E-BADC-6974B1794CEB}"/>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096067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0" y="55684"/>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CMS-BARI commitments in </a:t>
            </a:r>
            <a:r>
              <a:rPr lang="en-US" sz="2700" b="1" dirty="0">
                <a:solidFill>
                  <a:srgbClr val="FF0000"/>
                </a:solidFill>
              </a:rPr>
              <a:t>IT</a:t>
            </a:r>
            <a:r>
              <a:rPr lang="en-US" sz="2700" b="1" dirty="0">
                <a:solidFill>
                  <a:srgbClr val="0000FF"/>
                </a:solidFill>
              </a:rPr>
              <a:t> construction :</a:t>
            </a:r>
            <a:r>
              <a:rPr lang="en-US" sz="2700" b="1" dirty="0"/>
              <a:t> </a:t>
            </a:r>
            <a:r>
              <a:rPr lang="en-US" sz="2700" b="1" dirty="0">
                <a:solidFill>
                  <a:srgbClr val="FF0000"/>
                </a:solidFill>
              </a:rPr>
              <a:t>HDI Hybrids </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1643" y="7286627"/>
            <a:ext cx="692580" cy="320481"/>
          </a:xfrm>
          <a:prstGeom prst="rect">
            <a:avLst/>
          </a:prstGeom>
          <a:noFill/>
        </p:spPr>
        <p:txBody>
          <a:bodyPr wrap="none" lIns="104022" tIns="52011" rIns="104022" bIns="52011" rtlCol="0">
            <a:spAutoFit/>
          </a:bodyPr>
          <a:lstStyle/>
          <a:p>
            <a:r>
              <a:rPr lang="en-US" sz="1400" b="1" dirty="0">
                <a:solidFill>
                  <a:srgbClr val="0000FF"/>
                </a:solidFill>
              </a:rPr>
              <a:t>24/47 </a:t>
            </a:r>
          </a:p>
        </p:txBody>
      </p:sp>
      <p:sp>
        <p:nvSpPr>
          <p:cNvPr id="18" name="Chevron 17">
            <a:extLst>
              <a:ext uri="{FF2B5EF4-FFF2-40B4-BE49-F238E27FC236}">
                <a16:creationId xmlns:a16="http://schemas.microsoft.com/office/drawing/2014/main" id="{FB2D88BD-8D16-EF46-934D-BEAC18D1D4ED}"/>
              </a:ext>
            </a:extLst>
          </p:cNvPr>
          <p:cNvSpPr/>
          <p:nvPr/>
        </p:nvSpPr>
        <p:spPr>
          <a:xfrm>
            <a:off x="241641" y="91582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02A87064-7EC1-7F4F-BCB7-A994AD48037A}"/>
              </a:ext>
            </a:extLst>
          </p:cNvPr>
          <p:cNvSpPr txBox="1"/>
          <p:nvPr/>
        </p:nvSpPr>
        <p:spPr>
          <a:xfrm>
            <a:off x="498802" y="811609"/>
            <a:ext cx="7730797" cy="382037"/>
          </a:xfrm>
          <a:prstGeom prst="rect">
            <a:avLst/>
          </a:prstGeom>
          <a:noFill/>
        </p:spPr>
        <p:txBody>
          <a:bodyPr wrap="square" lIns="104022" tIns="52011" rIns="104022" bIns="52011" rtlCol="0">
            <a:spAutoFit/>
          </a:bodyPr>
          <a:lstStyle/>
          <a:p>
            <a:r>
              <a:rPr lang="en-US" sz="1800" b="1" dirty="0">
                <a:solidFill>
                  <a:srgbClr val="0000FF"/>
                </a:solidFill>
                <a:cs typeface="Verdana"/>
              </a:rPr>
              <a:t>CMS-Bari will </a:t>
            </a:r>
            <a:r>
              <a:rPr lang="en-US" sz="1800" b="1" dirty="0">
                <a:solidFill>
                  <a:srgbClr val="1551DA"/>
                </a:solidFill>
                <a:cs typeface="Verdana"/>
              </a:rPr>
              <a:t>take care of the Front End Hybrids testing/quality control task </a:t>
            </a:r>
            <a:r>
              <a:rPr lang="en-US" sz="1800" b="1" dirty="0">
                <a:cs typeface="Verdana"/>
              </a:rPr>
              <a:t>:</a:t>
            </a:r>
          </a:p>
        </p:txBody>
      </p:sp>
      <p:sp>
        <p:nvSpPr>
          <p:cNvPr id="2" name="Freeform 1">
            <a:extLst>
              <a:ext uri="{FF2B5EF4-FFF2-40B4-BE49-F238E27FC236}">
                <a16:creationId xmlns:a16="http://schemas.microsoft.com/office/drawing/2014/main" id="{E5062487-FA07-6E4E-B74F-7F00D22F04BC}"/>
              </a:ext>
            </a:extLst>
          </p:cNvPr>
          <p:cNvSpPr/>
          <p:nvPr/>
        </p:nvSpPr>
        <p:spPr>
          <a:xfrm rot="296704">
            <a:off x="354441" y="2875614"/>
            <a:ext cx="1113479" cy="1649658"/>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58BD449-AF42-CE4A-BD81-53080AC4E1F6}"/>
              </a:ext>
            </a:extLst>
          </p:cNvPr>
          <p:cNvSpPr txBox="1"/>
          <p:nvPr/>
        </p:nvSpPr>
        <p:spPr>
          <a:xfrm>
            <a:off x="1378695" y="4057753"/>
            <a:ext cx="7491928" cy="936035"/>
          </a:xfrm>
          <a:prstGeom prst="rect">
            <a:avLst/>
          </a:prstGeom>
          <a:noFill/>
          <a:ln>
            <a:solidFill>
              <a:srgbClr val="7030A0"/>
            </a:solidFill>
          </a:ln>
        </p:spPr>
        <p:txBody>
          <a:bodyPr wrap="square" lIns="104022" tIns="52011" rIns="104022" bIns="52011" rtlCol="0">
            <a:spAutoFit/>
          </a:bodyPr>
          <a:lstStyle/>
          <a:p>
            <a:r>
              <a:rPr lang="en-US" sz="1800" b="1" dirty="0">
                <a:cs typeface="Verdana"/>
              </a:rPr>
              <a:t>High Density Interconnect (HDI) Hybrids – produced by a supplier company –</a:t>
            </a:r>
          </a:p>
          <a:p>
            <a:r>
              <a:rPr lang="en-US" sz="1800" b="1" dirty="0">
                <a:cs typeface="Verdana"/>
              </a:rPr>
              <a:t>will be </a:t>
            </a:r>
            <a:r>
              <a:rPr lang="en-US" sz="1800" b="1" dirty="0">
                <a:solidFill>
                  <a:srgbClr val="1551DA"/>
                </a:solidFill>
                <a:cs typeface="Verdana"/>
              </a:rPr>
              <a:t>qualified</a:t>
            </a:r>
            <a:r>
              <a:rPr lang="en-US" sz="1800" dirty="0">
                <a:solidFill>
                  <a:srgbClr val="1551DA"/>
                </a:solidFill>
                <a:cs typeface="Verdana"/>
              </a:rPr>
              <a:t> </a:t>
            </a:r>
            <a:r>
              <a:rPr lang="en-US" sz="1800" b="1" dirty="0">
                <a:solidFill>
                  <a:srgbClr val="1551DA"/>
                </a:solidFill>
                <a:cs typeface="Verdana"/>
              </a:rPr>
              <a:t>in Bari &amp; Pavia using a dedicated setup</a:t>
            </a:r>
            <a:r>
              <a:rPr lang="en-US" sz="1800" b="1" dirty="0">
                <a:cs typeface="Verdana"/>
              </a:rPr>
              <a:t>. </a:t>
            </a:r>
          </a:p>
          <a:p>
            <a:r>
              <a:rPr lang="en-US" sz="1800" dirty="0">
                <a:cs typeface="Verdana"/>
              </a:rPr>
              <a:t>Qualified good HDIs will be delivered to Firenze for module assembly.</a:t>
            </a:r>
          </a:p>
        </p:txBody>
      </p:sp>
      <p:pic>
        <p:nvPicPr>
          <p:cNvPr id="28" name="Picture 27">
            <a:extLst>
              <a:ext uri="{FF2B5EF4-FFF2-40B4-BE49-F238E27FC236}">
                <a16:creationId xmlns:a16="http://schemas.microsoft.com/office/drawing/2014/main" id="{B8F61025-837A-B94A-8E07-995548128B41}"/>
              </a:ext>
            </a:extLst>
          </p:cNvPr>
          <p:cNvPicPr>
            <a:picLocks noChangeAspect="1"/>
          </p:cNvPicPr>
          <p:nvPr/>
        </p:nvPicPr>
        <p:blipFill>
          <a:blip r:embed="rId2"/>
          <a:stretch>
            <a:fillRect/>
          </a:stretch>
        </p:blipFill>
        <p:spPr>
          <a:xfrm>
            <a:off x="1401694" y="1413068"/>
            <a:ext cx="7588577" cy="2379860"/>
          </a:xfrm>
          <a:prstGeom prst="rect">
            <a:avLst/>
          </a:prstGeom>
        </p:spPr>
      </p:pic>
      <p:sp>
        <p:nvSpPr>
          <p:cNvPr id="3" name="Rectangle 2">
            <a:extLst>
              <a:ext uri="{FF2B5EF4-FFF2-40B4-BE49-F238E27FC236}">
                <a16:creationId xmlns:a16="http://schemas.microsoft.com/office/drawing/2014/main" id="{3BE1C023-2E39-D043-8467-7AB7A6951B8E}"/>
              </a:ext>
            </a:extLst>
          </p:cNvPr>
          <p:cNvSpPr/>
          <p:nvPr/>
        </p:nvSpPr>
        <p:spPr>
          <a:xfrm>
            <a:off x="1411121" y="2727167"/>
            <a:ext cx="1190677" cy="34597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FCB2EF-AE08-A64A-8203-348430FE8A90}"/>
              </a:ext>
            </a:extLst>
          </p:cNvPr>
          <p:cNvPicPr>
            <a:picLocks noChangeAspect="1"/>
          </p:cNvPicPr>
          <p:nvPr/>
        </p:nvPicPr>
        <p:blipFill>
          <a:blip r:embed="rId3"/>
          <a:stretch>
            <a:fillRect/>
          </a:stretch>
        </p:blipFill>
        <p:spPr>
          <a:xfrm>
            <a:off x="1902505" y="5122245"/>
            <a:ext cx="6586954" cy="2069578"/>
          </a:xfrm>
          <a:prstGeom prst="rect">
            <a:avLst/>
          </a:prstGeom>
        </p:spPr>
      </p:pic>
      <p:sp>
        <p:nvSpPr>
          <p:cNvPr id="15" name="Oval 14">
            <a:extLst>
              <a:ext uri="{FF2B5EF4-FFF2-40B4-BE49-F238E27FC236}">
                <a16:creationId xmlns:a16="http://schemas.microsoft.com/office/drawing/2014/main" id="{53FED9F5-D8A3-8A4A-8F70-FA614D9DF9FB}"/>
              </a:ext>
            </a:extLst>
          </p:cNvPr>
          <p:cNvSpPr/>
          <p:nvPr/>
        </p:nvSpPr>
        <p:spPr>
          <a:xfrm>
            <a:off x="7259019" y="5547066"/>
            <a:ext cx="254928" cy="2413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C9EF38-E247-644B-A8BD-54A6D169700A}"/>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401491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publications trend</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3/47 </a:t>
            </a:r>
          </a:p>
        </p:txBody>
      </p:sp>
      <p:pic>
        <p:nvPicPr>
          <p:cNvPr id="4098" name="Picture 2" descr="page3image3804672">
            <a:extLst>
              <a:ext uri="{FF2B5EF4-FFF2-40B4-BE49-F238E27FC236}">
                <a16:creationId xmlns:a16="http://schemas.microsoft.com/office/drawing/2014/main" id="{06031F3F-3832-714E-9AA2-67DC4B13F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429" y="666109"/>
            <a:ext cx="4780678" cy="4157111"/>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D4591D6-C087-1040-8D84-56EBCE46573F}"/>
              </a:ext>
            </a:extLst>
          </p:cNvPr>
          <p:cNvSpPr txBox="1"/>
          <p:nvPr/>
        </p:nvSpPr>
        <p:spPr>
          <a:xfrm>
            <a:off x="876708" y="2558715"/>
            <a:ext cx="4124536" cy="477576"/>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Submitted papers </a:t>
            </a:r>
            <a:r>
              <a:rPr lang="en-US" sz="1800" b="1" dirty="0">
                <a:cs typeface="Verdana"/>
              </a:rPr>
              <a:t>(from </a:t>
            </a:r>
            <a:r>
              <a:rPr lang="en-US" sz="1800" b="1" dirty="0" err="1">
                <a:solidFill>
                  <a:srgbClr val="0000FF"/>
                </a:solidFill>
                <a:cs typeface="Verdana"/>
              </a:rPr>
              <a:t>inspirehep.net</a:t>
            </a:r>
            <a:r>
              <a:rPr lang="en-US" sz="1800" b="1" dirty="0">
                <a:cs typeface="Verdana"/>
              </a:rPr>
              <a:t>) :</a:t>
            </a:r>
          </a:p>
        </p:txBody>
      </p:sp>
      <p:pic>
        <p:nvPicPr>
          <p:cNvPr id="3" name="Picture 2">
            <a:extLst>
              <a:ext uri="{FF2B5EF4-FFF2-40B4-BE49-F238E27FC236}">
                <a16:creationId xmlns:a16="http://schemas.microsoft.com/office/drawing/2014/main" id="{3D7B0FE5-3FE2-E64E-9EF8-BF419A7BE69F}"/>
              </a:ext>
            </a:extLst>
          </p:cNvPr>
          <p:cNvPicPr>
            <a:picLocks noChangeAspect="1"/>
          </p:cNvPicPr>
          <p:nvPr/>
        </p:nvPicPr>
        <p:blipFill>
          <a:blip r:embed="rId3"/>
          <a:stretch>
            <a:fillRect/>
          </a:stretch>
        </p:blipFill>
        <p:spPr>
          <a:xfrm>
            <a:off x="515274" y="3056936"/>
            <a:ext cx="5009226" cy="1836813"/>
          </a:xfrm>
          <a:prstGeom prst="rect">
            <a:avLst/>
          </a:prstGeom>
        </p:spPr>
      </p:pic>
      <p:sp>
        <p:nvSpPr>
          <p:cNvPr id="16" name="Chevron 15">
            <a:extLst>
              <a:ext uri="{FF2B5EF4-FFF2-40B4-BE49-F238E27FC236}">
                <a16:creationId xmlns:a16="http://schemas.microsoft.com/office/drawing/2014/main" id="{814D7CA5-2809-4249-9487-65E82C1C345B}"/>
              </a:ext>
            </a:extLst>
          </p:cNvPr>
          <p:cNvSpPr/>
          <p:nvPr/>
        </p:nvSpPr>
        <p:spPr>
          <a:xfrm>
            <a:off x="678619" y="279750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7" name="Chevron 16">
            <a:extLst>
              <a:ext uri="{FF2B5EF4-FFF2-40B4-BE49-F238E27FC236}">
                <a16:creationId xmlns:a16="http://schemas.microsoft.com/office/drawing/2014/main" id="{62055E6E-26CB-9D40-95B2-6C2A17B24AF4}"/>
              </a:ext>
            </a:extLst>
          </p:cNvPr>
          <p:cNvSpPr/>
          <p:nvPr/>
        </p:nvSpPr>
        <p:spPr>
          <a:xfrm>
            <a:off x="691319" y="542640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52A55599-4B3E-E34D-BD69-41E82143523A}"/>
              </a:ext>
            </a:extLst>
          </p:cNvPr>
          <p:cNvSpPr txBox="1"/>
          <p:nvPr/>
        </p:nvSpPr>
        <p:spPr>
          <a:xfrm>
            <a:off x="876708" y="5187615"/>
            <a:ext cx="3923892" cy="477576"/>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CMS-Bari </a:t>
            </a:r>
            <a:r>
              <a:rPr lang="en-US" sz="1800" b="1" dirty="0">
                <a:solidFill>
                  <a:srgbClr val="FF0000"/>
                </a:solidFill>
                <a:cs typeface="Verdana"/>
              </a:rPr>
              <a:t>C</a:t>
            </a:r>
            <a:r>
              <a:rPr lang="en-US" sz="1800" b="1" dirty="0">
                <a:cs typeface="Verdana"/>
              </a:rPr>
              <a:t>ollaboration</a:t>
            </a:r>
            <a:r>
              <a:rPr lang="en-US" sz="1800" b="1" dirty="0">
                <a:solidFill>
                  <a:srgbClr val="0000FF"/>
                </a:solidFill>
                <a:cs typeface="Verdana"/>
              </a:rPr>
              <a:t> </a:t>
            </a:r>
            <a:r>
              <a:rPr lang="en-US" sz="1800" b="1" dirty="0">
                <a:solidFill>
                  <a:srgbClr val="FF0000"/>
                </a:solidFill>
                <a:cs typeface="Verdana"/>
              </a:rPr>
              <a:t>W</a:t>
            </a:r>
            <a:r>
              <a:rPr lang="en-US" sz="1800" b="1" dirty="0">
                <a:cs typeface="Verdana"/>
              </a:rPr>
              <a:t>ide</a:t>
            </a:r>
            <a:r>
              <a:rPr lang="en-US" sz="1800" b="1" dirty="0">
                <a:solidFill>
                  <a:srgbClr val="0000FF"/>
                </a:solidFill>
                <a:cs typeface="Verdana"/>
              </a:rPr>
              <a:t> </a:t>
            </a:r>
            <a:r>
              <a:rPr lang="en-US" sz="1800" b="1" dirty="0">
                <a:solidFill>
                  <a:srgbClr val="FF0000"/>
                </a:solidFill>
                <a:cs typeface="Verdana"/>
              </a:rPr>
              <a:t>R</a:t>
            </a:r>
            <a:r>
              <a:rPr lang="en-US" sz="1800" b="1" dirty="0">
                <a:cs typeface="Verdana"/>
              </a:rPr>
              <a:t>eviews:</a:t>
            </a:r>
          </a:p>
        </p:txBody>
      </p:sp>
      <p:sp>
        <p:nvSpPr>
          <p:cNvPr id="19" name="Rectangle 18">
            <a:extLst>
              <a:ext uri="{FF2B5EF4-FFF2-40B4-BE49-F238E27FC236}">
                <a16:creationId xmlns:a16="http://schemas.microsoft.com/office/drawing/2014/main" id="{55F0886D-2A22-AE46-92C6-B9A8221F6F16}"/>
              </a:ext>
            </a:extLst>
          </p:cNvPr>
          <p:cNvSpPr/>
          <p:nvPr/>
        </p:nvSpPr>
        <p:spPr>
          <a:xfrm>
            <a:off x="4884537" y="4608830"/>
            <a:ext cx="431800" cy="139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B6C4133-B60E-4A43-995F-0C6E63907866}"/>
              </a:ext>
            </a:extLst>
          </p:cNvPr>
          <p:cNvSpPr txBox="1"/>
          <p:nvPr/>
        </p:nvSpPr>
        <p:spPr>
          <a:xfrm>
            <a:off x="4798117" y="5187615"/>
            <a:ext cx="2548973" cy="477576"/>
          </a:xfrm>
          <a:prstGeom prst="rect">
            <a:avLst/>
          </a:prstGeom>
          <a:noFill/>
        </p:spPr>
        <p:txBody>
          <a:bodyPr wrap="square" lIns="104022" tIns="52011" rIns="104022" bIns="52011" rtlCol="0">
            <a:spAutoFit/>
          </a:bodyPr>
          <a:lstStyle/>
          <a:p>
            <a:pPr>
              <a:lnSpc>
                <a:spcPct val="150000"/>
              </a:lnSpc>
            </a:pPr>
            <a:r>
              <a:rPr lang="en-US" sz="1800" b="1" dirty="0">
                <a:cs typeface="Verdana"/>
              </a:rPr>
              <a:t>- SMP-17-012 (</a:t>
            </a:r>
            <a:r>
              <a:rPr lang="en-US" sz="1800" dirty="0">
                <a:cs typeface="Verdana"/>
              </a:rPr>
              <a:t>20/6/18</a:t>
            </a:r>
            <a:r>
              <a:rPr lang="en-US" sz="1800" b="1" dirty="0">
                <a:cs typeface="Verdana"/>
              </a:rPr>
              <a:t>)</a:t>
            </a:r>
          </a:p>
        </p:txBody>
      </p:sp>
      <p:sp>
        <p:nvSpPr>
          <p:cNvPr id="21" name="TextBox 20">
            <a:extLst>
              <a:ext uri="{FF2B5EF4-FFF2-40B4-BE49-F238E27FC236}">
                <a16:creationId xmlns:a16="http://schemas.microsoft.com/office/drawing/2014/main" id="{25CF27FA-3101-FB4C-9F34-8CB6DAD09FB1}"/>
              </a:ext>
            </a:extLst>
          </p:cNvPr>
          <p:cNvSpPr txBox="1"/>
          <p:nvPr/>
        </p:nvSpPr>
        <p:spPr>
          <a:xfrm>
            <a:off x="4798118" y="5948338"/>
            <a:ext cx="2451098" cy="477576"/>
          </a:xfrm>
          <a:prstGeom prst="rect">
            <a:avLst/>
          </a:prstGeom>
          <a:noFill/>
        </p:spPr>
        <p:txBody>
          <a:bodyPr wrap="square" lIns="104022" tIns="52011" rIns="104022" bIns="52011" rtlCol="0">
            <a:spAutoFit/>
          </a:bodyPr>
          <a:lstStyle/>
          <a:p>
            <a:pPr>
              <a:lnSpc>
                <a:spcPct val="150000"/>
              </a:lnSpc>
            </a:pPr>
            <a:r>
              <a:rPr lang="en-US" sz="1800" b="1" dirty="0">
                <a:cs typeface="Verdana"/>
              </a:rPr>
              <a:t>- SMP-17-005 (</a:t>
            </a:r>
            <a:r>
              <a:rPr lang="en-US" sz="1800" dirty="0">
                <a:cs typeface="Verdana"/>
              </a:rPr>
              <a:t>10/4/18</a:t>
            </a:r>
            <a:r>
              <a:rPr lang="en-US" sz="1800" b="1" dirty="0">
                <a:cs typeface="Verdana"/>
              </a:rPr>
              <a:t>)</a:t>
            </a:r>
          </a:p>
        </p:txBody>
      </p:sp>
      <p:sp>
        <p:nvSpPr>
          <p:cNvPr id="22" name="TextBox 21">
            <a:extLst>
              <a:ext uri="{FF2B5EF4-FFF2-40B4-BE49-F238E27FC236}">
                <a16:creationId xmlns:a16="http://schemas.microsoft.com/office/drawing/2014/main" id="{F6A011D4-D2FB-744A-A7E6-E7F8AD37AB7D}"/>
              </a:ext>
            </a:extLst>
          </p:cNvPr>
          <p:cNvSpPr txBox="1"/>
          <p:nvPr/>
        </p:nvSpPr>
        <p:spPr>
          <a:xfrm>
            <a:off x="4810817" y="5567698"/>
            <a:ext cx="2438399" cy="477576"/>
          </a:xfrm>
          <a:prstGeom prst="rect">
            <a:avLst/>
          </a:prstGeom>
          <a:noFill/>
        </p:spPr>
        <p:txBody>
          <a:bodyPr wrap="square" lIns="104022" tIns="52011" rIns="104022" bIns="52011" rtlCol="0">
            <a:spAutoFit/>
          </a:bodyPr>
          <a:lstStyle/>
          <a:p>
            <a:pPr>
              <a:lnSpc>
                <a:spcPct val="150000"/>
              </a:lnSpc>
            </a:pPr>
            <a:r>
              <a:rPr lang="en-US" sz="1800" b="1" dirty="0">
                <a:cs typeface="Verdana"/>
              </a:rPr>
              <a:t>- TOP-17-014 (</a:t>
            </a:r>
            <a:r>
              <a:rPr lang="en-US" sz="1800" dirty="0">
                <a:cs typeface="Verdana"/>
              </a:rPr>
              <a:t>25/5/18</a:t>
            </a:r>
            <a:r>
              <a:rPr lang="en-US" sz="1800" b="1" dirty="0">
                <a:cs typeface="Verdana"/>
              </a:rPr>
              <a:t>)</a:t>
            </a:r>
          </a:p>
        </p:txBody>
      </p:sp>
      <p:sp>
        <p:nvSpPr>
          <p:cNvPr id="23" name="TextBox 22">
            <a:extLst>
              <a:ext uri="{FF2B5EF4-FFF2-40B4-BE49-F238E27FC236}">
                <a16:creationId xmlns:a16="http://schemas.microsoft.com/office/drawing/2014/main" id="{8E6B8DF6-ABA3-8141-A9EE-DF1FFDDAF5D5}"/>
              </a:ext>
            </a:extLst>
          </p:cNvPr>
          <p:cNvSpPr txBox="1"/>
          <p:nvPr/>
        </p:nvSpPr>
        <p:spPr>
          <a:xfrm>
            <a:off x="4810817" y="6692934"/>
            <a:ext cx="2412997" cy="477576"/>
          </a:xfrm>
          <a:prstGeom prst="rect">
            <a:avLst/>
          </a:prstGeom>
          <a:noFill/>
        </p:spPr>
        <p:txBody>
          <a:bodyPr wrap="square" lIns="104022" tIns="52011" rIns="104022" bIns="52011" rtlCol="0">
            <a:spAutoFit/>
          </a:bodyPr>
          <a:lstStyle/>
          <a:p>
            <a:pPr>
              <a:lnSpc>
                <a:spcPct val="150000"/>
              </a:lnSpc>
            </a:pPr>
            <a:r>
              <a:rPr lang="en-US" sz="1800" b="1" dirty="0">
                <a:cs typeface="Verdana"/>
              </a:rPr>
              <a:t>- HIG-16-018 (</a:t>
            </a:r>
            <a:r>
              <a:rPr lang="en-US" sz="1800" dirty="0">
                <a:cs typeface="Verdana"/>
              </a:rPr>
              <a:t>7/2/18</a:t>
            </a:r>
            <a:r>
              <a:rPr lang="en-US" sz="1800" b="1" dirty="0">
                <a:cs typeface="Verdana"/>
              </a:rPr>
              <a:t>)</a:t>
            </a:r>
          </a:p>
        </p:txBody>
      </p:sp>
      <p:sp>
        <p:nvSpPr>
          <p:cNvPr id="24" name="TextBox 23">
            <a:extLst>
              <a:ext uri="{FF2B5EF4-FFF2-40B4-BE49-F238E27FC236}">
                <a16:creationId xmlns:a16="http://schemas.microsoft.com/office/drawing/2014/main" id="{9B8FDD16-EF0D-0648-AFD1-825AC69C61EE}"/>
              </a:ext>
            </a:extLst>
          </p:cNvPr>
          <p:cNvSpPr txBox="1"/>
          <p:nvPr/>
        </p:nvSpPr>
        <p:spPr>
          <a:xfrm>
            <a:off x="7490516" y="5187615"/>
            <a:ext cx="2580583" cy="477576"/>
          </a:xfrm>
          <a:prstGeom prst="rect">
            <a:avLst/>
          </a:prstGeom>
          <a:noFill/>
        </p:spPr>
        <p:txBody>
          <a:bodyPr wrap="square" lIns="104022" tIns="52011" rIns="104022" bIns="52011" rtlCol="0">
            <a:spAutoFit/>
          </a:bodyPr>
          <a:lstStyle/>
          <a:p>
            <a:pPr>
              <a:lnSpc>
                <a:spcPct val="150000"/>
              </a:lnSpc>
            </a:pPr>
            <a:r>
              <a:rPr lang="en-US" sz="1800" b="1" dirty="0">
                <a:cs typeface="Verdana"/>
              </a:rPr>
              <a:t>- HIG-16-040 (</a:t>
            </a:r>
            <a:r>
              <a:rPr lang="en-US" sz="1800" dirty="0">
                <a:cs typeface="Verdana"/>
              </a:rPr>
              <a:t>21/12/17</a:t>
            </a:r>
            <a:r>
              <a:rPr lang="en-US" sz="1800" b="1" dirty="0">
                <a:cs typeface="Verdana"/>
              </a:rPr>
              <a:t>)</a:t>
            </a:r>
          </a:p>
        </p:txBody>
      </p:sp>
      <p:sp>
        <p:nvSpPr>
          <p:cNvPr id="25" name="TextBox 24">
            <a:extLst>
              <a:ext uri="{FF2B5EF4-FFF2-40B4-BE49-F238E27FC236}">
                <a16:creationId xmlns:a16="http://schemas.microsoft.com/office/drawing/2014/main" id="{FDC5A224-699A-CF42-A5ED-6A0B13FB347A}"/>
              </a:ext>
            </a:extLst>
          </p:cNvPr>
          <p:cNvSpPr txBox="1"/>
          <p:nvPr/>
        </p:nvSpPr>
        <p:spPr>
          <a:xfrm>
            <a:off x="7490516" y="5566418"/>
            <a:ext cx="2580583" cy="477576"/>
          </a:xfrm>
          <a:prstGeom prst="rect">
            <a:avLst/>
          </a:prstGeom>
          <a:noFill/>
        </p:spPr>
        <p:txBody>
          <a:bodyPr wrap="square" lIns="104022" tIns="52011" rIns="104022" bIns="52011" rtlCol="0">
            <a:spAutoFit/>
          </a:bodyPr>
          <a:lstStyle/>
          <a:p>
            <a:pPr>
              <a:lnSpc>
                <a:spcPct val="150000"/>
              </a:lnSpc>
            </a:pPr>
            <a:r>
              <a:rPr lang="en-US" sz="1800" b="1" dirty="0">
                <a:cs typeface="Verdana"/>
              </a:rPr>
              <a:t>- SUS-17-006 (</a:t>
            </a:r>
            <a:r>
              <a:rPr lang="en-US" sz="1800" dirty="0">
                <a:cs typeface="Verdana"/>
              </a:rPr>
              <a:t>21/11/17</a:t>
            </a:r>
            <a:r>
              <a:rPr lang="en-US" sz="1800" b="1" dirty="0">
                <a:cs typeface="Verdana"/>
              </a:rPr>
              <a:t>)</a:t>
            </a:r>
          </a:p>
        </p:txBody>
      </p:sp>
      <p:sp>
        <p:nvSpPr>
          <p:cNvPr id="26" name="TextBox 25">
            <a:extLst>
              <a:ext uri="{FF2B5EF4-FFF2-40B4-BE49-F238E27FC236}">
                <a16:creationId xmlns:a16="http://schemas.microsoft.com/office/drawing/2014/main" id="{5544360B-692B-3046-ADF5-0CAB2BC09FB2}"/>
              </a:ext>
            </a:extLst>
          </p:cNvPr>
          <p:cNvSpPr txBox="1"/>
          <p:nvPr/>
        </p:nvSpPr>
        <p:spPr>
          <a:xfrm>
            <a:off x="7477817" y="5950917"/>
            <a:ext cx="2732983" cy="477576"/>
          </a:xfrm>
          <a:prstGeom prst="rect">
            <a:avLst/>
          </a:prstGeom>
          <a:noFill/>
        </p:spPr>
        <p:txBody>
          <a:bodyPr wrap="square" lIns="104022" tIns="52011" rIns="104022" bIns="52011" rtlCol="0">
            <a:spAutoFit/>
          </a:bodyPr>
          <a:lstStyle/>
          <a:p>
            <a:pPr>
              <a:lnSpc>
                <a:spcPct val="150000"/>
              </a:lnSpc>
            </a:pPr>
            <a:r>
              <a:rPr lang="en-US" sz="1800" b="1" dirty="0">
                <a:cs typeface="Verdana"/>
              </a:rPr>
              <a:t>- B2G-17-009 (</a:t>
            </a:r>
            <a:r>
              <a:rPr lang="en-US" sz="1800" dirty="0">
                <a:cs typeface="Verdana"/>
              </a:rPr>
              <a:t>12/10/17</a:t>
            </a:r>
            <a:r>
              <a:rPr lang="en-US" sz="1800" b="1" dirty="0">
                <a:cs typeface="Verdana"/>
              </a:rPr>
              <a:t>)</a:t>
            </a:r>
          </a:p>
        </p:txBody>
      </p:sp>
      <p:sp>
        <p:nvSpPr>
          <p:cNvPr id="27" name="TextBox 26">
            <a:extLst>
              <a:ext uri="{FF2B5EF4-FFF2-40B4-BE49-F238E27FC236}">
                <a16:creationId xmlns:a16="http://schemas.microsoft.com/office/drawing/2014/main" id="{E01D7F79-845C-4C41-9E64-19FA6CC9905A}"/>
              </a:ext>
            </a:extLst>
          </p:cNvPr>
          <p:cNvSpPr txBox="1"/>
          <p:nvPr/>
        </p:nvSpPr>
        <p:spPr>
          <a:xfrm>
            <a:off x="4804607" y="6322542"/>
            <a:ext cx="2555183" cy="477576"/>
          </a:xfrm>
          <a:prstGeom prst="rect">
            <a:avLst/>
          </a:prstGeom>
          <a:noFill/>
        </p:spPr>
        <p:txBody>
          <a:bodyPr wrap="square" lIns="104022" tIns="52011" rIns="104022" bIns="52011" rtlCol="0">
            <a:spAutoFit/>
          </a:bodyPr>
          <a:lstStyle/>
          <a:p>
            <a:pPr>
              <a:lnSpc>
                <a:spcPct val="150000"/>
              </a:lnSpc>
            </a:pPr>
            <a:r>
              <a:rPr lang="en-US" sz="1800" b="1" dirty="0">
                <a:cs typeface="Verdana"/>
              </a:rPr>
              <a:t>- HIG-17-024 (</a:t>
            </a:r>
            <a:r>
              <a:rPr lang="en-US" sz="1800" dirty="0">
                <a:cs typeface="Verdana"/>
              </a:rPr>
              <a:t>17/3/18</a:t>
            </a:r>
            <a:r>
              <a:rPr lang="en-US" sz="1800" b="1" dirty="0">
                <a:cs typeface="Verdana"/>
              </a:rPr>
              <a:t>)</a:t>
            </a:r>
          </a:p>
        </p:txBody>
      </p:sp>
      <p:sp>
        <p:nvSpPr>
          <p:cNvPr id="28" name="TextBox 27">
            <a:extLst>
              <a:ext uri="{FF2B5EF4-FFF2-40B4-BE49-F238E27FC236}">
                <a16:creationId xmlns:a16="http://schemas.microsoft.com/office/drawing/2014/main" id="{26B8D929-20A3-4949-84BC-CF7371EB1543}"/>
              </a:ext>
            </a:extLst>
          </p:cNvPr>
          <p:cNvSpPr txBox="1"/>
          <p:nvPr/>
        </p:nvSpPr>
        <p:spPr>
          <a:xfrm>
            <a:off x="7477817" y="6692934"/>
            <a:ext cx="2567883" cy="477576"/>
          </a:xfrm>
          <a:prstGeom prst="rect">
            <a:avLst/>
          </a:prstGeom>
          <a:noFill/>
        </p:spPr>
        <p:txBody>
          <a:bodyPr wrap="square" lIns="104022" tIns="52011" rIns="104022" bIns="52011" rtlCol="0">
            <a:spAutoFit/>
          </a:bodyPr>
          <a:lstStyle/>
          <a:p>
            <a:pPr>
              <a:lnSpc>
                <a:spcPct val="150000"/>
              </a:lnSpc>
            </a:pPr>
            <a:r>
              <a:rPr lang="en-US" sz="1800" b="1" dirty="0">
                <a:cs typeface="Verdana"/>
              </a:rPr>
              <a:t>- SMP-16-017 (</a:t>
            </a:r>
            <a:r>
              <a:rPr lang="en-US" sz="1800" dirty="0">
                <a:cs typeface="Verdana"/>
              </a:rPr>
              <a:t>5/6/17</a:t>
            </a:r>
            <a:r>
              <a:rPr lang="en-US" sz="1800" b="1" dirty="0">
                <a:cs typeface="Verdana"/>
              </a:rPr>
              <a:t>)</a:t>
            </a:r>
          </a:p>
        </p:txBody>
      </p:sp>
      <p:sp>
        <p:nvSpPr>
          <p:cNvPr id="29" name="TextBox 28">
            <a:extLst>
              <a:ext uri="{FF2B5EF4-FFF2-40B4-BE49-F238E27FC236}">
                <a16:creationId xmlns:a16="http://schemas.microsoft.com/office/drawing/2014/main" id="{EA676C9A-1053-6D44-B872-3B9D2E429CEC}"/>
              </a:ext>
            </a:extLst>
          </p:cNvPr>
          <p:cNvSpPr txBox="1"/>
          <p:nvPr/>
        </p:nvSpPr>
        <p:spPr>
          <a:xfrm>
            <a:off x="7477817" y="6325368"/>
            <a:ext cx="2732983" cy="477576"/>
          </a:xfrm>
          <a:prstGeom prst="rect">
            <a:avLst/>
          </a:prstGeom>
          <a:noFill/>
        </p:spPr>
        <p:txBody>
          <a:bodyPr wrap="square" lIns="104022" tIns="52011" rIns="104022" bIns="52011" rtlCol="0">
            <a:spAutoFit/>
          </a:bodyPr>
          <a:lstStyle/>
          <a:p>
            <a:pPr>
              <a:lnSpc>
                <a:spcPct val="150000"/>
              </a:lnSpc>
            </a:pPr>
            <a:r>
              <a:rPr lang="en-US" sz="1800" b="1" dirty="0">
                <a:cs typeface="Verdana"/>
              </a:rPr>
              <a:t>- BPH-15-008 (</a:t>
            </a:r>
            <a:r>
              <a:rPr lang="en-US" sz="1800" dirty="0">
                <a:cs typeface="Verdana"/>
              </a:rPr>
              <a:t>22/7/17</a:t>
            </a:r>
            <a:r>
              <a:rPr lang="en-US" sz="1800" b="1" dirty="0">
                <a:cs typeface="Verdana"/>
              </a:rPr>
              <a:t>)</a:t>
            </a:r>
          </a:p>
        </p:txBody>
      </p:sp>
      <p:sp>
        <p:nvSpPr>
          <p:cNvPr id="30" name="TextBox 29">
            <a:extLst>
              <a:ext uri="{FF2B5EF4-FFF2-40B4-BE49-F238E27FC236}">
                <a16:creationId xmlns:a16="http://schemas.microsoft.com/office/drawing/2014/main" id="{8EB2DB5C-3B0B-8A48-AA23-DE9DED5767DB}"/>
              </a:ext>
            </a:extLst>
          </p:cNvPr>
          <p:cNvSpPr txBox="1"/>
          <p:nvPr/>
        </p:nvSpPr>
        <p:spPr>
          <a:xfrm>
            <a:off x="561764" y="879369"/>
            <a:ext cx="3804071" cy="893074"/>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765 physics papers submitted in total</a:t>
            </a:r>
          </a:p>
          <a:p>
            <a:pPr>
              <a:lnSpc>
                <a:spcPct val="150000"/>
              </a:lnSpc>
            </a:pPr>
            <a:r>
              <a:rPr lang="en-US" sz="1800" b="1" dirty="0">
                <a:cs typeface="Verdana"/>
              </a:rPr>
              <a:t>- very good trend in the last year</a:t>
            </a:r>
          </a:p>
        </p:txBody>
      </p:sp>
      <p:sp>
        <p:nvSpPr>
          <p:cNvPr id="31" name="Chevron 30">
            <a:extLst>
              <a:ext uri="{FF2B5EF4-FFF2-40B4-BE49-F238E27FC236}">
                <a16:creationId xmlns:a16="http://schemas.microsoft.com/office/drawing/2014/main" id="{DA4B1CBD-BF0E-6C44-BB1E-615F9CAFB6CE}"/>
              </a:ext>
            </a:extLst>
          </p:cNvPr>
          <p:cNvSpPr/>
          <p:nvPr/>
        </p:nvSpPr>
        <p:spPr>
          <a:xfrm>
            <a:off x="321602" y="1066222"/>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740D3B32-C2E6-024E-B698-F59874550895}"/>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4176118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1768" y="7286627"/>
            <a:ext cx="692580" cy="320481"/>
          </a:xfrm>
          <a:prstGeom prst="rect">
            <a:avLst/>
          </a:prstGeom>
          <a:noFill/>
        </p:spPr>
        <p:txBody>
          <a:bodyPr wrap="none" lIns="104022" tIns="52011" rIns="104022" bIns="52011" rtlCol="0">
            <a:spAutoFit/>
          </a:bodyPr>
          <a:lstStyle/>
          <a:p>
            <a:r>
              <a:rPr lang="en-US" sz="1400" b="1" dirty="0">
                <a:solidFill>
                  <a:srgbClr val="0000FF"/>
                </a:solidFill>
              </a:rPr>
              <a:t>25/47 </a:t>
            </a:r>
          </a:p>
        </p:txBody>
      </p:sp>
      <p:sp>
        <p:nvSpPr>
          <p:cNvPr id="24" name="TextBox 23">
            <a:extLst>
              <a:ext uri="{FF2B5EF4-FFF2-40B4-BE49-F238E27FC236}">
                <a16:creationId xmlns:a16="http://schemas.microsoft.com/office/drawing/2014/main" id="{8D8418C0-5A65-6441-9A5C-B1331580506B}"/>
              </a:ext>
            </a:extLst>
          </p:cNvPr>
          <p:cNvSpPr txBox="1"/>
          <p:nvPr/>
        </p:nvSpPr>
        <p:spPr>
          <a:xfrm>
            <a:off x="0" y="55684"/>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CMS-BARI commitments in </a:t>
            </a:r>
            <a:r>
              <a:rPr lang="en-US" sz="2700" b="1" dirty="0">
                <a:solidFill>
                  <a:srgbClr val="FF0000"/>
                </a:solidFill>
              </a:rPr>
              <a:t>IT</a:t>
            </a:r>
            <a:r>
              <a:rPr lang="en-US" sz="2700" b="1" dirty="0">
                <a:solidFill>
                  <a:srgbClr val="0000FF"/>
                </a:solidFill>
              </a:rPr>
              <a:t> construction </a:t>
            </a:r>
            <a:r>
              <a:rPr lang="en-US" sz="2700" b="1" dirty="0"/>
              <a:t>: </a:t>
            </a:r>
            <a:r>
              <a:rPr lang="en-US" sz="2700" b="1" dirty="0">
                <a:solidFill>
                  <a:srgbClr val="FF0000"/>
                </a:solidFill>
              </a:rPr>
              <a:t>Pixel readout chip </a:t>
            </a:r>
          </a:p>
        </p:txBody>
      </p:sp>
      <p:sp>
        <p:nvSpPr>
          <p:cNvPr id="27" name="TextBox 26">
            <a:extLst>
              <a:ext uri="{FF2B5EF4-FFF2-40B4-BE49-F238E27FC236}">
                <a16:creationId xmlns:a16="http://schemas.microsoft.com/office/drawing/2014/main" id="{5280F4CB-7A75-8E4B-AC1A-36BC382E65B5}"/>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28" name="Chevron 27">
            <a:extLst>
              <a:ext uri="{FF2B5EF4-FFF2-40B4-BE49-F238E27FC236}">
                <a16:creationId xmlns:a16="http://schemas.microsoft.com/office/drawing/2014/main" id="{9E3728A3-EB52-8140-AD37-741ADFBC6F01}"/>
              </a:ext>
            </a:extLst>
          </p:cNvPr>
          <p:cNvSpPr/>
          <p:nvPr/>
        </p:nvSpPr>
        <p:spPr>
          <a:xfrm>
            <a:off x="241641" y="896371"/>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5911AC4A-EFB2-EF49-BE00-962843C80E48}"/>
              </a:ext>
            </a:extLst>
          </p:cNvPr>
          <p:cNvSpPr txBox="1"/>
          <p:nvPr/>
        </p:nvSpPr>
        <p:spPr>
          <a:xfrm>
            <a:off x="460673" y="798474"/>
            <a:ext cx="9218348" cy="936035"/>
          </a:xfrm>
          <a:prstGeom prst="rect">
            <a:avLst/>
          </a:prstGeom>
          <a:noFill/>
        </p:spPr>
        <p:txBody>
          <a:bodyPr wrap="square" lIns="104022" tIns="52011" rIns="104022" bIns="52011" rtlCol="0">
            <a:spAutoFit/>
          </a:bodyPr>
          <a:lstStyle/>
          <a:p>
            <a:r>
              <a:rPr lang="en-US" sz="1800" b="1" dirty="0">
                <a:cs typeface="Verdana"/>
              </a:rPr>
              <a:t>INFN is also participating to the development, integration and commissioning </a:t>
            </a:r>
          </a:p>
          <a:p>
            <a:r>
              <a:rPr lang="en-US" sz="1800" b="1" dirty="0">
                <a:cs typeface="Verdana"/>
              </a:rPr>
              <a:t>of the </a:t>
            </a:r>
            <a:r>
              <a:rPr lang="en-US" sz="1800" b="1" dirty="0">
                <a:solidFill>
                  <a:srgbClr val="FF0000"/>
                </a:solidFill>
                <a:cs typeface="Verdana"/>
              </a:rPr>
              <a:t>IT </a:t>
            </a:r>
            <a:r>
              <a:rPr lang="en-US" sz="1800" b="1" dirty="0">
                <a:solidFill>
                  <a:srgbClr val="1551DA"/>
                </a:solidFill>
                <a:cs typeface="Verdana"/>
              </a:rPr>
              <a:t>common system </a:t>
            </a:r>
            <a:r>
              <a:rPr lang="en-US" sz="1800" dirty="0">
                <a:cs typeface="Verdana"/>
              </a:rPr>
              <a:t>(power backend, DAQ &amp; safety systems). </a:t>
            </a:r>
          </a:p>
          <a:p>
            <a:r>
              <a:rPr lang="en-US" sz="1800" dirty="0">
                <a:solidFill>
                  <a:srgbClr val="C00000"/>
                </a:solidFill>
                <a:cs typeface="Verdana"/>
              </a:rPr>
              <a:t>The IT DAQ system is under development having as a starting point the test-setup of RD53A chip</a:t>
            </a:r>
            <a:r>
              <a:rPr lang="en-US" sz="1800" dirty="0">
                <a:cs typeface="Verdana"/>
              </a:rPr>
              <a:t>.</a:t>
            </a:r>
            <a:endParaRPr lang="en-US" sz="1800" b="1" dirty="0">
              <a:cs typeface="Verdana"/>
            </a:endParaRPr>
          </a:p>
        </p:txBody>
      </p:sp>
      <p:sp>
        <p:nvSpPr>
          <p:cNvPr id="36" name="Chevron 35">
            <a:extLst>
              <a:ext uri="{FF2B5EF4-FFF2-40B4-BE49-F238E27FC236}">
                <a16:creationId xmlns:a16="http://schemas.microsoft.com/office/drawing/2014/main" id="{95291525-F92F-B940-A546-BB3416230D10}"/>
              </a:ext>
            </a:extLst>
          </p:cNvPr>
          <p:cNvSpPr/>
          <p:nvPr/>
        </p:nvSpPr>
        <p:spPr>
          <a:xfrm>
            <a:off x="556290" y="2089237"/>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91AE26B0-5A18-0E4A-825D-72E678FE25A7}"/>
              </a:ext>
            </a:extLst>
          </p:cNvPr>
          <p:cNvSpPr txBox="1"/>
          <p:nvPr/>
        </p:nvSpPr>
        <p:spPr>
          <a:xfrm>
            <a:off x="717019" y="1956763"/>
            <a:ext cx="9818035" cy="382037"/>
          </a:xfrm>
          <a:prstGeom prst="rect">
            <a:avLst/>
          </a:prstGeom>
          <a:noFill/>
        </p:spPr>
        <p:txBody>
          <a:bodyPr wrap="square" lIns="104022" tIns="52011" rIns="104022" bIns="52011" rtlCol="0">
            <a:spAutoFit/>
          </a:bodyPr>
          <a:lstStyle/>
          <a:p>
            <a:r>
              <a:rPr lang="en-US" sz="1800" b="1" dirty="0">
                <a:solidFill>
                  <a:srgbClr val="0000FF"/>
                </a:solidFill>
                <a:cs typeface="Verdana"/>
              </a:rPr>
              <a:t> Design/development </a:t>
            </a:r>
            <a:r>
              <a:rPr lang="en-US" sz="1800" b="1" dirty="0">
                <a:cs typeface="Verdana"/>
              </a:rPr>
              <a:t>activity started in Bari since 2013 </a:t>
            </a:r>
            <a:r>
              <a:rPr lang="en-US" sz="1800" b="1" dirty="0">
                <a:solidFill>
                  <a:srgbClr val="0000FF"/>
                </a:solidFill>
                <a:cs typeface="Verdana"/>
              </a:rPr>
              <a:t>within RD53 Collaboration </a:t>
            </a:r>
            <a:r>
              <a:rPr lang="en-US" sz="1800" b="1" dirty="0">
                <a:cs typeface="Verdana"/>
              </a:rPr>
              <a:t>&amp;</a:t>
            </a:r>
            <a:r>
              <a:rPr lang="en-US" sz="1800" b="1" dirty="0">
                <a:solidFill>
                  <a:srgbClr val="0000FF"/>
                </a:solidFill>
                <a:cs typeface="Verdana"/>
              </a:rPr>
              <a:t> </a:t>
            </a:r>
            <a:r>
              <a:rPr lang="en-US" sz="1800" b="1" i="1" dirty="0">
                <a:solidFill>
                  <a:srgbClr val="0000FF"/>
                </a:solidFill>
                <a:cs typeface="Verdana"/>
              </a:rPr>
              <a:t>CHIPIX65</a:t>
            </a:r>
            <a:r>
              <a:rPr lang="en-US" sz="1800" b="1" dirty="0">
                <a:solidFill>
                  <a:srgbClr val="0000FF"/>
                </a:solidFill>
                <a:cs typeface="Verdana"/>
              </a:rPr>
              <a:t>  </a:t>
            </a:r>
            <a:r>
              <a:rPr lang="en-US" sz="1800" b="1" dirty="0">
                <a:cs typeface="Verdana"/>
              </a:rPr>
              <a:t>(</a:t>
            </a:r>
            <a:r>
              <a:rPr lang="en-US" sz="1800" b="1" dirty="0" err="1">
                <a:cs typeface="Verdana"/>
              </a:rPr>
              <a:t>Gr.V</a:t>
            </a:r>
            <a:r>
              <a:rPr lang="en-US" sz="1800" b="1" dirty="0">
                <a:cs typeface="Verdana"/>
              </a:rPr>
              <a:t>)</a:t>
            </a:r>
          </a:p>
        </p:txBody>
      </p:sp>
      <p:sp>
        <p:nvSpPr>
          <p:cNvPr id="46" name="CasellaDiTesto 15">
            <a:extLst>
              <a:ext uri="{FF2B5EF4-FFF2-40B4-BE49-F238E27FC236}">
                <a16:creationId xmlns:a16="http://schemas.microsoft.com/office/drawing/2014/main" id="{C7C383D5-9A12-D443-B328-4A0418EA4677}"/>
              </a:ext>
            </a:extLst>
          </p:cNvPr>
          <p:cNvSpPr txBox="1"/>
          <p:nvPr/>
        </p:nvSpPr>
        <p:spPr>
          <a:xfrm>
            <a:off x="803019" y="2218940"/>
            <a:ext cx="6726191" cy="464871"/>
          </a:xfrm>
          <a:prstGeom prst="rect">
            <a:avLst/>
          </a:prstGeom>
          <a:noFill/>
        </p:spPr>
        <p:txBody>
          <a:bodyPr wrap="square" rtlCol="0">
            <a:spAutoFit/>
          </a:bodyPr>
          <a:lstStyle/>
          <a:p>
            <a:pPr algn="just">
              <a:lnSpc>
                <a:spcPct val="150000"/>
              </a:lnSpc>
            </a:pPr>
            <a:r>
              <a:rPr lang="en-US" sz="1800" b="1" dirty="0"/>
              <a:t>-</a:t>
            </a:r>
            <a:r>
              <a:rPr lang="en-US" sz="1600" dirty="0"/>
              <a:t> Design, production of a large scale demonstrator “</a:t>
            </a:r>
            <a:r>
              <a:rPr lang="en-US" sz="1600" b="1" dirty="0"/>
              <a:t>RD53A</a:t>
            </a:r>
            <a:r>
              <a:rPr lang="en-US" sz="1600" dirty="0"/>
              <a:t>” was in 2017</a:t>
            </a:r>
          </a:p>
        </p:txBody>
      </p:sp>
      <p:sp>
        <p:nvSpPr>
          <p:cNvPr id="47" name="CasellaDiTesto 15">
            <a:extLst>
              <a:ext uri="{FF2B5EF4-FFF2-40B4-BE49-F238E27FC236}">
                <a16:creationId xmlns:a16="http://schemas.microsoft.com/office/drawing/2014/main" id="{EB9F2858-B64C-F342-8591-BB20CF62A1DC}"/>
              </a:ext>
            </a:extLst>
          </p:cNvPr>
          <p:cNvSpPr txBox="1"/>
          <p:nvPr/>
        </p:nvSpPr>
        <p:spPr>
          <a:xfrm>
            <a:off x="781328" y="3251765"/>
            <a:ext cx="5376281" cy="830997"/>
          </a:xfrm>
          <a:prstGeom prst="rect">
            <a:avLst/>
          </a:prstGeom>
          <a:noFill/>
        </p:spPr>
        <p:txBody>
          <a:bodyPr wrap="square" rtlCol="0">
            <a:spAutoFit/>
          </a:bodyPr>
          <a:lstStyle/>
          <a:p>
            <a:pPr algn="just"/>
            <a:r>
              <a:rPr lang="en-US" sz="1600" b="1" dirty="0"/>
              <a:t>-</a:t>
            </a:r>
            <a:r>
              <a:rPr lang="en-US" sz="1600" dirty="0"/>
              <a:t> Design</a:t>
            </a:r>
            <a:r>
              <a:rPr lang="it-IT" sz="1600" dirty="0"/>
              <a:t> of the </a:t>
            </a:r>
            <a:r>
              <a:rPr lang="it-IT" sz="1600" dirty="0">
                <a:solidFill>
                  <a:srgbClr val="FF0000"/>
                </a:solidFill>
              </a:rPr>
              <a:t>production pixel </a:t>
            </a:r>
            <a:r>
              <a:rPr lang="it-IT" sz="1600" dirty="0" err="1">
                <a:solidFill>
                  <a:srgbClr val="FF0000"/>
                </a:solidFill>
              </a:rPr>
              <a:t>readout</a:t>
            </a:r>
            <a:r>
              <a:rPr lang="it-IT" sz="1600" dirty="0">
                <a:solidFill>
                  <a:srgbClr val="FF0000"/>
                </a:solidFill>
              </a:rPr>
              <a:t> chip for CMS &amp; Atlas</a:t>
            </a:r>
            <a:r>
              <a:rPr lang="it-IT" sz="1600" dirty="0"/>
              <a:t> </a:t>
            </a:r>
          </a:p>
          <a:p>
            <a:pPr algn="just"/>
            <a:r>
              <a:rPr lang="it-IT" sz="1600" dirty="0"/>
              <a:t>  on the </a:t>
            </a:r>
            <a:r>
              <a:rPr lang="it-IT" sz="1600" dirty="0" err="1"/>
              <a:t>basis</a:t>
            </a:r>
            <a:r>
              <a:rPr lang="it-IT" sz="1600" dirty="0"/>
              <a:t> of the </a:t>
            </a:r>
            <a:r>
              <a:rPr lang="en-US" sz="1600" dirty="0"/>
              <a:t>“</a:t>
            </a:r>
            <a:r>
              <a:rPr lang="en-US" sz="1600" b="1" dirty="0"/>
              <a:t>RD53A</a:t>
            </a:r>
            <a:r>
              <a:rPr lang="en-US" sz="1600" dirty="0"/>
              <a:t>” </a:t>
            </a:r>
            <a:r>
              <a:rPr lang="it-IT" sz="1600" b="1" dirty="0" err="1"/>
              <a:t>successfull</a:t>
            </a:r>
            <a:r>
              <a:rPr lang="it-IT" sz="1600" b="1" dirty="0"/>
              <a:t> </a:t>
            </a:r>
            <a:r>
              <a:rPr lang="it-IT" sz="1600" b="1" dirty="0" err="1"/>
              <a:t>measurements</a:t>
            </a:r>
            <a:r>
              <a:rPr lang="it-IT" sz="1600" b="1" dirty="0"/>
              <a:t>/</a:t>
            </a:r>
            <a:r>
              <a:rPr lang="it-IT" sz="1600" b="1" dirty="0" err="1"/>
              <a:t>tests</a:t>
            </a:r>
            <a:r>
              <a:rPr lang="it-IT" sz="1600" b="1" dirty="0"/>
              <a:t> </a:t>
            </a:r>
          </a:p>
          <a:p>
            <a:pPr algn="just"/>
            <a:r>
              <a:rPr lang="it-IT" sz="1600" b="1" dirty="0"/>
              <a:t>  of 2018</a:t>
            </a:r>
            <a:r>
              <a:rPr lang="it-IT" sz="1600" dirty="0"/>
              <a:t> and the </a:t>
            </a:r>
            <a:r>
              <a:rPr lang="it-IT" sz="1600" dirty="0" err="1"/>
              <a:t>final</a:t>
            </a:r>
            <a:r>
              <a:rPr lang="it-IT" sz="1600" dirty="0"/>
              <a:t> </a:t>
            </a:r>
            <a:r>
              <a:rPr lang="it-IT" sz="1600" dirty="0" err="1"/>
              <a:t>specifications</a:t>
            </a:r>
            <a:r>
              <a:rPr lang="it-IT" sz="1600" dirty="0"/>
              <a:t> of the </a:t>
            </a:r>
            <a:r>
              <a:rPr lang="it-IT" sz="1600" dirty="0" err="1"/>
              <a:t>two</a:t>
            </a:r>
            <a:r>
              <a:rPr lang="it-IT" sz="1600" dirty="0"/>
              <a:t> </a:t>
            </a:r>
            <a:r>
              <a:rPr lang="it-IT" sz="1600" dirty="0" err="1"/>
              <a:t>experiments</a:t>
            </a:r>
            <a:endParaRPr lang="en-US" sz="1600" dirty="0"/>
          </a:p>
        </p:txBody>
      </p:sp>
      <p:sp>
        <p:nvSpPr>
          <p:cNvPr id="48" name="Chevron 47">
            <a:extLst>
              <a:ext uri="{FF2B5EF4-FFF2-40B4-BE49-F238E27FC236}">
                <a16:creationId xmlns:a16="http://schemas.microsoft.com/office/drawing/2014/main" id="{3449DC48-12BD-C24E-A4D4-ABBD55E20E42}"/>
              </a:ext>
            </a:extLst>
          </p:cNvPr>
          <p:cNvSpPr/>
          <p:nvPr/>
        </p:nvSpPr>
        <p:spPr>
          <a:xfrm>
            <a:off x="548114" y="304565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pic>
        <p:nvPicPr>
          <p:cNvPr id="49" name="Picture 3">
            <a:extLst>
              <a:ext uri="{FF2B5EF4-FFF2-40B4-BE49-F238E27FC236}">
                <a16:creationId xmlns:a16="http://schemas.microsoft.com/office/drawing/2014/main" id="{E016BA76-4E7F-694B-9777-B14AF93BE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4219" y="2381669"/>
            <a:ext cx="2708414" cy="154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CasellaDiTesto 7">
            <a:extLst>
              <a:ext uri="{FF2B5EF4-FFF2-40B4-BE49-F238E27FC236}">
                <a16:creationId xmlns:a16="http://schemas.microsoft.com/office/drawing/2014/main" id="{83CF095B-B117-1448-9312-5617B4D59C22}"/>
              </a:ext>
            </a:extLst>
          </p:cNvPr>
          <p:cNvSpPr txBox="1"/>
          <p:nvPr/>
        </p:nvSpPr>
        <p:spPr>
          <a:xfrm>
            <a:off x="8162828" y="2849170"/>
            <a:ext cx="2260459" cy="461665"/>
          </a:xfrm>
          <a:prstGeom prst="rect">
            <a:avLst/>
          </a:prstGeom>
          <a:solidFill>
            <a:schemeClr val="bg1">
              <a:lumMod val="85000"/>
            </a:schemeClr>
          </a:solidFill>
        </p:spPr>
        <p:txBody>
          <a:bodyPr wrap="square" rtlCol="0">
            <a:spAutoFit/>
          </a:bodyPr>
          <a:lstStyle/>
          <a:p>
            <a:pPr algn="ctr"/>
            <a:r>
              <a:rPr lang="en-US" sz="1200" b="1" dirty="0">
                <a:solidFill>
                  <a:srgbClr val="FF0000"/>
                </a:solidFill>
              </a:rPr>
              <a:t>Chip size: 20.066 x 11.538 mm</a:t>
            </a:r>
            <a:r>
              <a:rPr lang="en-US" sz="1200" b="1" baseline="30000" dirty="0">
                <a:solidFill>
                  <a:srgbClr val="FF0000"/>
                </a:solidFill>
              </a:rPr>
              <a:t>2</a:t>
            </a:r>
          </a:p>
          <a:p>
            <a:pPr algn="ctr"/>
            <a:r>
              <a:rPr lang="en-US" sz="1200" b="1" dirty="0">
                <a:solidFill>
                  <a:srgbClr val="FF0000"/>
                </a:solidFill>
              </a:rPr>
              <a:t>400x192 pixel array</a:t>
            </a:r>
          </a:p>
        </p:txBody>
      </p:sp>
      <p:pic>
        <p:nvPicPr>
          <p:cNvPr id="51" name="Immagine 11">
            <a:extLst>
              <a:ext uri="{FF2B5EF4-FFF2-40B4-BE49-F238E27FC236}">
                <a16:creationId xmlns:a16="http://schemas.microsoft.com/office/drawing/2014/main" id="{9EE37B90-3322-3946-859E-3DB599B97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326" y="2843976"/>
            <a:ext cx="742422" cy="593938"/>
          </a:xfrm>
          <a:prstGeom prst="rect">
            <a:avLst/>
          </a:prstGeom>
        </p:spPr>
      </p:pic>
      <p:cxnSp>
        <p:nvCxnSpPr>
          <p:cNvPr id="52" name="Connettore diritto 12">
            <a:extLst>
              <a:ext uri="{FF2B5EF4-FFF2-40B4-BE49-F238E27FC236}">
                <a16:creationId xmlns:a16="http://schemas.microsoft.com/office/drawing/2014/main" id="{3AC997FA-77F3-294D-8A52-0154C6245ECE}"/>
              </a:ext>
            </a:extLst>
          </p:cNvPr>
          <p:cNvCxnSpPr>
            <a:cxnSpLocks/>
          </p:cNvCxnSpPr>
          <p:nvPr/>
        </p:nvCxnSpPr>
        <p:spPr>
          <a:xfrm flipV="1">
            <a:off x="7668858" y="3163304"/>
            <a:ext cx="343001" cy="270294"/>
          </a:xfrm>
          <a:prstGeom prst="line">
            <a:avLst/>
          </a:prstGeom>
          <a:ln w="190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3" name="Connettore diritto 14">
            <a:extLst>
              <a:ext uri="{FF2B5EF4-FFF2-40B4-BE49-F238E27FC236}">
                <a16:creationId xmlns:a16="http://schemas.microsoft.com/office/drawing/2014/main" id="{A33BBAF1-616A-7F4F-83CE-59D51F94B691}"/>
              </a:ext>
            </a:extLst>
          </p:cNvPr>
          <p:cNvCxnSpPr>
            <a:cxnSpLocks/>
          </p:cNvCxnSpPr>
          <p:nvPr/>
        </p:nvCxnSpPr>
        <p:spPr>
          <a:xfrm flipH="1" flipV="1">
            <a:off x="7668858" y="2828410"/>
            <a:ext cx="334666" cy="259668"/>
          </a:xfrm>
          <a:prstGeom prst="line">
            <a:avLst/>
          </a:prstGeom>
          <a:ln w="190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54" name="Rettangolo 15">
            <a:extLst>
              <a:ext uri="{FF2B5EF4-FFF2-40B4-BE49-F238E27FC236}">
                <a16:creationId xmlns:a16="http://schemas.microsoft.com/office/drawing/2014/main" id="{D2B9D0FE-D355-9141-ABC2-84C3FA1D3E57}"/>
              </a:ext>
            </a:extLst>
          </p:cNvPr>
          <p:cNvSpPr/>
          <p:nvPr/>
        </p:nvSpPr>
        <p:spPr>
          <a:xfrm>
            <a:off x="8006264" y="3095226"/>
            <a:ext cx="84195" cy="45719"/>
          </a:xfrm>
          <a:prstGeom prst="rect">
            <a:avLst/>
          </a:prstGeom>
          <a:noFill/>
          <a:ln w="349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5" name="Picture 3" descr="D:\Users\Hans\work\RD53\Pic\P1060576 (1253x1280).jpg">
            <a:extLst>
              <a:ext uri="{FF2B5EF4-FFF2-40B4-BE49-F238E27FC236}">
                <a16:creationId xmlns:a16="http://schemas.microsoft.com/office/drawing/2014/main" id="{B7962D03-773D-A84B-9566-BD608B46DA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1437" y="4216900"/>
            <a:ext cx="1261751" cy="1288940"/>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Connettore diritto 17">
            <a:extLst>
              <a:ext uri="{FF2B5EF4-FFF2-40B4-BE49-F238E27FC236}">
                <a16:creationId xmlns:a16="http://schemas.microsoft.com/office/drawing/2014/main" id="{ACB7140E-3537-584E-80A1-14C30660CFE8}"/>
              </a:ext>
            </a:extLst>
          </p:cNvPr>
          <p:cNvCxnSpPr>
            <a:cxnSpLocks/>
          </p:cNvCxnSpPr>
          <p:nvPr/>
        </p:nvCxnSpPr>
        <p:spPr>
          <a:xfrm flipV="1">
            <a:off x="9268015" y="3857600"/>
            <a:ext cx="1205998" cy="812388"/>
          </a:xfrm>
          <a:prstGeom prst="line">
            <a:avLst/>
          </a:prstGeom>
          <a:ln>
            <a:solidFill>
              <a:schemeClr val="tx1"/>
            </a:solidFill>
            <a:prstDash val="sysDot"/>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Connettore diritto 20">
            <a:extLst>
              <a:ext uri="{FF2B5EF4-FFF2-40B4-BE49-F238E27FC236}">
                <a16:creationId xmlns:a16="http://schemas.microsoft.com/office/drawing/2014/main" id="{043FAF3B-519F-DB4D-9CB7-A97536CECDA5}"/>
              </a:ext>
            </a:extLst>
          </p:cNvPr>
          <p:cNvCxnSpPr>
            <a:cxnSpLocks/>
          </p:cNvCxnSpPr>
          <p:nvPr/>
        </p:nvCxnSpPr>
        <p:spPr>
          <a:xfrm flipH="1" flipV="1">
            <a:off x="7929316" y="3857602"/>
            <a:ext cx="1023952" cy="812386"/>
          </a:xfrm>
          <a:prstGeom prst="line">
            <a:avLst/>
          </a:prstGeom>
          <a:ln>
            <a:solidFill>
              <a:schemeClr val="tx1"/>
            </a:solidFill>
            <a:prstDash val="sysDot"/>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7CC620B0-EE31-D044-A4A3-BF6FB1ED612D}"/>
              </a:ext>
            </a:extLst>
          </p:cNvPr>
          <p:cNvSpPr txBox="1"/>
          <p:nvPr/>
        </p:nvSpPr>
        <p:spPr>
          <a:xfrm>
            <a:off x="724754" y="2896991"/>
            <a:ext cx="1501962" cy="382037"/>
          </a:xfrm>
          <a:prstGeom prst="rect">
            <a:avLst/>
          </a:prstGeom>
          <a:noFill/>
        </p:spPr>
        <p:txBody>
          <a:bodyPr wrap="square" lIns="104022" tIns="52011" rIns="104022" bIns="52011" rtlCol="0">
            <a:spAutoFit/>
          </a:bodyPr>
          <a:lstStyle/>
          <a:p>
            <a:r>
              <a:rPr lang="en-US" sz="1800" b="1" dirty="0">
                <a:solidFill>
                  <a:srgbClr val="0000FF"/>
                </a:solidFill>
                <a:cs typeface="Verdana"/>
              </a:rPr>
              <a:t> 2018 activity</a:t>
            </a:r>
            <a:endParaRPr lang="en-US" sz="1800" b="1" dirty="0">
              <a:cs typeface="Verdana"/>
            </a:endParaRPr>
          </a:p>
        </p:txBody>
      </p:sp>
      <p:sp>
        <p:nvSpPr>
          <p:cNvPr id="60" name="CasellaDiTesto 17">
            <a:extLst>
              <a:ext uri="{FF2B5EF4-FFF2-40B4-BE49-F238E27FC236}">
                <a16:creationId xmlns:a16="http://schemas.microsoft.com/office/drawing/2014/main" id="{3FEF9C94-9E3F-1A4D-879A-9701C75EFE7D}"/>
              </a:ext>
            </a:extLst>
          </p:cNvPr>
          <p:cNvSpPr txBox="1"/>
          <p:nvPr/>
        </p:nvSpPr>
        <p:spPr>
          <a:xfrm>
            <a:off x="792385" y="4242948"/>
            <a:ext cx="1967205" cy="369332"/>
          </a:xfrm>
          <a:prstGeom prst="rect">
            <a:avLst/>
          </a:prstGeom>
          <a:noFill/>
        </p:spPr>
        <p:txBody>
          <a:bodyPr wrap="none" rtlCol="0">
            <a:spAutoFit/>
          </a:bodyPr>
          <a:lstStyle/>
          <a:p>
            <a:r>
              <a:rPr lang="it-IT" sz="1800" b="1" dirty="0">
                <a:solidFill>
                  <a:srgbClr val="FF0000"/>
                </a:solidFill>
              </a:rPr>
              <a:t>2019 </a:t>
            </a:r>
            <a:r>
              <a:rPr lang="it-IT" sz="1800" b="1" dirty="0" err="1">
                <a:solidFill>
                  <a:srgbClr val="FF0000"/>
                </a:solidFill>
              </a:rPr>
              <a:t>activity</a:t>
            </a:r>
            <a:r>
              <a:rPr lang="it-IT" sz="1800" b="1" dirty="0">
                <a:solidFill>
                  <a:srgbClr val="FF0000"/>
                </a:solidFill>
              </a:rPr>
              <a:t> </a:t>
            </a:r>
            <a:r>
              <a:rPr lang="it-IT" sz="1800" b="1" dirty="0" err="1">
                <a:solidFill>
                  <a:srgbClr val="FF0000"/>
                </a:solidFill>
              </a:rPr>
              <a:t>plans</a:t>
            </a:r>
            <a:endParaRPr lang="it-IT" sz="1800" b="1" dirty="0">
              <a:solidFill>
                <a:srgbClr val="FF0000"/>
              </a:solidFill>
            </a:endParaRPr>
          </a:p>
        </p:txBody>
      </p:sp>
      <p:sp>
        <p:nvSpPr>
          <p:cNvPr id="61" name="Chevron 60">
            <a:extLst>
              <a:ext uri="{FF2B5EF4-FFF2-40B4-BE49-F238E27FC236}">
                <a16:creationId xmlns:a16="http://schemas.microsoft.com/office/drawing/2014/main" id="{15C1467E-4511-2F47-8557-F77970BE1EC8}"/>
              </a:ext>
            </a:extLst>
          </p:cNvPr>
          <p:cNvSpPr/>
          <p:nvPr/>
        </p:nvSpPr>
        <p:spPr>
          <a:xfrm>
            <a:off x="563783" y="4361129"/>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62" name="CasellaDiTesto 1">
            <a:extLst>
              <a:ext uri="{FF2B5EF4-FFF2-40B4-BE49-F238E27FC236}">
                <a16:creationId xmlns:a16="http://schemas.microsoft.com/office/drawing/2014/main" id="{2A2EC4C2-3F00-A94D-AF48-D7EBE6A0144E}"/>
              </a:ext>
            </a:extLst>
          </p:cNvPr>
          <p:cNvSpPr txBox="1"/>
          <p:nvPr/>
        </p:nvSpPr>
        <p:spPr>
          <a:xfrm>
            <a:off x="781328" y="4635545"/>
            <a:ext cx="7171492" cy="338554"/>
          </a:xfrm>
          <a:prstGeom prst="rect">
            <a:avLst/>
          </a:prstGeom>
          <a:noFill/>
        </p:spPr>
        <p:txBody>
          <a:bodyPr wrap="square" rtlCol="0">
            <a:spAutoFit/>
          </a:bodyPr>
          <a:lstStyle/>
          <a:p>
            <a:r>
              <a:rPr lang="it-IT" sz="1600" b="1" dirty="0"/>
              <a:t>- </a:t>
            </a:r>
            <a:r>
              <a:rPr lang="it-IT" sz="1600" b="1" dirty="0" err="1"/>
              <a:t>continuation</a:t>
            </a:r>
            <a:r>
              <a:rPr lang="it-IT" sz="1600" b="1" dirty="0"/>
              <a:t> of the pixel </a:t>
            </a:r>
            <a:r>
              <a:rPr lang="it-IT" sz="1600" b="1" dirty="0" err="1"/>
              <a:t>readout</a:t>
            </a:r>
            <a:r>
              <a:rPr lang="it-IT" sz="1600" b="1" dirty="0"/>
              <a:t> chip design &amp; </a:t>
            </a:r>
            <a:r>
              <a:rPr lang="it-IT" sz="1600" b="1" dirty="0" err="1"/>
              <a:t>submission</a:t>
            </a:r>
            <a:r>
              <a:rPr lang="it-IT" sz="1600" b="1" dirty="0"/>
              <a:t> to </a:t>
            </a:r>
            <a:r>
              <a:rPr lang="it-IT" sz="1600" b="1" dirty="0" err="1"/>
              <a:t>foundry</a:t>
            </a:r>
            <a:r>
              <a:rPr lang="it-IT" sz="1600" b="1" dirty="0"/>
              <a:t> in Q4 2019</a:t>
            </a:r>
          </a:p>
        </p:txBody>
      </p:sp>
      <p:sp>
        <p:nvSpPr>
          <p:cNvPr id="63" name="CasellaDiTesto 1">
            <a:extLst>
              <a:ext uri="{FF2B5EF4-FFF2-40B4-BE49-F238E27FC236}">
                <a16:creationId xmlns:a16="http://schemas.microsoft.com/office/drawing/2014/main" id="{9B583BEF-1D77-F04C-946F-4A5233C1050C}"/>
              </a:ext>
            </a:extLst>
          </p:cNvPr>
          <p:cNvSpPr txBox="1"/>
          <p:nvPr/>
        </p:nvSpPr>
        <p:spPr>
          <a:xfrm>
            <a:off x="781328" y="4923470"/>
            <a:ext cx="6747882" cy="423514"/>
          </a:xfrm>
          <a:prstGeom prst="rect">
            <a:avLst/>
          </a:prstGeom>
          <a:noFill/>
        </p:spPr>
        <p:txBody>
          <a:bodyPr wrap="square" rtlCol="0">
            <a:spAutoFit/>
          </a:bodyPr>
          <a:lstStyle/>
          <a:p>
            <a:pPr>
              <a:lnSpc>
                <a:spcPct val="150000"/>
              </a:lnSpc>
            </a:pPr>
            <a:r>
              <a:rPr lang="it-IT" sz="1600" b="1" dirty="0"/>
              <a:t>- </a:t>
            </a:r>
            <a:r>
              <a:rPr lang="it-IT" sz="1600" b="1" dirty="0" err="1"/>
              <a:t>preparation</a:t>
            </a:r>
            <a:r>
              <a:rPr lang="it-IT" sz="1600" b="1" dirty="0"/>
              <a:t> of the Front End </a:t>
            </a:r>
            <a:r>
              <a:rPr lang="it-IT" sz="1600" b="1" dirty="0" err="1"/>
              <a:t>Hybrids</a:t>
            </a:r>
            <a:r>
              <a:rPr lang="it-IT" sz="1600" b="1" dirty="0"/>
              <a:t> test (</a:t>
            </a:r>
            <a:r>
              <a:rPr lang="it-IT" sz="1600" dirty="0" err="1"/>
              <a:t>tests</a:t>
            </a:r>
            <a:r>
              <a:rPr lang="it-IT" sz="1600" dirty="0"/>
              <a:t> </a:t>
            </a:r>
            <a:r>
              <a:rPr lang="it-IT" sz="1600" dirty="0" err="1"/>
              <a:t>foreseen</a:t>
            </a:r>
            <a:r>
              <a:rPr lang="it-IT" sz="1600" dirty="0"/>
              <a:t> in 2020-2023</a:t>
            </a:r>
            <a:r>
              <a:rPr lang="it-IT" sz="1600" b="1" dirty="0"/>
              <a:t>) </a:t>
            </a:r>
            <a:endParaRPr lang="en-GB" sz="1600" b="1" dirty="0"/>
          </a:p>
        </p:txBody>
      </p:sp>
      <p:pic>
        <p:nvPicPr>
          <p:cNvPr id="64" name="Picture 63">
            <a:extLst>
              <a:ext uri="{FF2B5EF4-FFF2-40B4-BE49-F238E27FC236}">
                <a16:creationId xmlns:a16="http://schemas.microsoft.com/office/drawing/2014/main" id="{6B037C8C-F148-8C41-AAD3-666D06F57B38}"/>
              </a:ext>
            </a:extLst>
          </p:cNvPr>
          <p:cNvPicPr>
            <a:picLocks noChangeAspect="1"/>
          </p:cNvPicPr>
          <p:nvPr/>
        </p:nvPicPr>
        <p:blipFill>
          <a:blip r:embed="rId5"/>
          <a:stretch>
            <a:fillRect/>
          </a:stretch>
        </p:blipFill>
        <p:spPr>
          <a:xfrm>
            <a:off x="8337040" y="5671559"/>
            <a:ext cx="2270513" cy="1411699"/>
          </a:xfrm>
          <a:prstGeom prst="rect">
            <a:avLst/>
          </a:prstGeom>
        </p:spPr>
      </p:pic>
      <p:sp>
        <p:nvSpPr>
          <p:cNvPr id="65" name="TextBox 64">
            <a:extLst>
              <a:ext uri="{FF2B5EF4-FFF2-40B4-BE49-F238E27FC236}">
                <a16:creationId xmlns:a16="http://schemas.microsoft.com/office/drawing/2014/main" id="{B6E8ECE6-00C3-1848-BB16-F99E4477D770}"/>
              </a:ext>
            </a:extLst>
          </p:cNvPr>
          <p:cNvSpPr txBox="1"/>
          <p:nvPr/>
        </p:nvSpPr>
        <p:spPr>
          <a:xfrm>
            <a:off x="8347655" y="7028363"/>
            <a:ext cx="2305461" cy="274315"/>
          </a:xfrm>
          <a:prstGeom prst="rect">
            <a:avLst/>
          </a:prstGeom>
          <a:noFill/>
        </p:spPr>
        <p:txBody>
          <a:bodyPr wrap="square" lIns="104022" tIns="52011" rIns="104022" bIns="52011" rtlCol="0">
            <a:spAutoFit/>
          </a:bodyPr>
          <a:lstStyle/>
          <a:p>
            <a:r>
              <a:rPr lang="en-US" sz="1100" b="1" dirty="0">
                <a:cs typeface="Verdana"/>
              </a:rPr>
              <a:t>RD53 digital pixel chip architecture</a:t>
            </a:r>
          </a:p>
        </p:txBody>
      </p:sp>
      <p:sp>
        <p:nvSpPr>
          <p:cNvPr id="66" name="TextBox 65">
            <a:extLst>
              <a:ext uri="{FF2B5EF4-FFF2-40B4-BE49-F238E27FC236}">
                <a16:creationId xmlns:a16="http://schemas.microsoft.com/office/drawing/2014/main" id="{960D6C25-2CB7-9045-95D2-BE84FB9277C3}"/>
              </a:ext>
            </a:extLst>
          </p:cNvPr>
          <p:cNvSpPr txBox="1"/>
          <p:nvPr/>
        </p:nvSpPr>
        <p:spPr>
          <a:xfrm>
            <a:off x="438056" y="5557114"/>
            <a:ext cx="7491260" cy="351259"/>
          </a:xfrm>
          <a:prstGeom prst="rect">
            <a:avLst/>
          </a:prstGeom>
          <a:noFill/>
        </p:spPr>
        <p:txBody>
          <a:bodyPr wrap="square" lIns="104022" tIns="52011" rIns="104022" bIns="52011" rtlCol="0">
            <a:spAutoFit/>
          </a:bodyPr>
          <a:lstStyle/>
          <a:p>
            <a:r>
              <a:rPr lang="en-US" sz="1600" b="1" dirty="0">
                <a:cs typeface="Verdana"/>
              </a:rPr>
              <a:t>Involved engineers (RD53 group): </a:t>
            </a:r>
            <a:r>
              <a:rPr lang="en-US" sz="1600" b="1" dirty="0">
                <a:solidFill>
                  <a:srgbClr val="0000FF"/>
                </a:solidFill>
                <a:cs typeface="Verdana"/>
              </a:rPr>
              <a:t>F. </a:t>
            </a:r>
            <a:r>
              <a:rPr lang="en-US" sz="1600" b="1" dirty="0" err="1">
                <a:solidFill>
                  <a:srgbClr val="0000FF"/>
                </a:solidFill>
                <a:cs typeface="Verdana"/>
              </a:rPr>
              <a:t>Loddo</a:t>
            </a:r>
            <a:r>
              <a:rPr lang="en-US" sz="1600" b="1" dirty="0">
                <a:solidFill>
                  <a:srgbClr val="0000FF"/>
                </a:solidFill>
                <a:cs typeface="Verdana"/>
              </a:rPr>
              <a:t>, G. De </a:t>
            </a:r>
            <a:r>
              <a:rPr lang="en-US" sz="1600" b="1" dirty="0" err="1">
                <a:solidFill>
                  <a:srgbClr val="0000FF"/>
                </a:solidFill>
                <a:cs typeface="Verdana"/>
              </a:rPr>
              <a:t>Robertis</a:t>
            </a:r>
            <a:r>
              <a:rPr lang="en-US" sz="1600" b="1" dirty="0">
                <a:solidFill>
                  <a:srgbClr val="0000FF"/>
                </a:solidFill>
                <a:cs typeface="Verdana"/>
              </a:rPr>
              <a:t>, C. </a:t>
            </a:r>
            <a:r>
              <a:rPr lang="en-US" sz="1600" b="1" dirty="0" err="1">
                <a:solidFill>
                  <a:srgbClr val="0000FF"/>
                </a:solidFill>
                <a:cs typeface="Verdana"/>
              </a:rPr>
              <a:t>Marzocca</a:t>
            </a:r>
            <a:r>
              <a:rPr lang="en-US" sz="1600" b="1" dirty="0">
                <a:solidFill>
                  <a:srgbClr val="0000FF"/>
                </a:solidFill>
                <a:cs typeface="Verdana"/>
              </a:rPr>
              <a:t>, G. </a:t>
            </a:r>
            <a:r>
              <a:rPr lang="en-US" sz="1600" b="1" dirty="0" err="1">
                <a:solidFill>
                  <a:srgbClr val="0000FF"/>
                </a:solidFill>
                <a:cs typeface="Verdana"/>
              </a:rPr>
              <a:t>Matarrese</a:t>
            </a:r>
            <a:endParaRPr lang="en-US" sz="1600" b="1" dirty="0">
              <a:cs typeface="Verdana"/>
            </a:endParaRPr>
          </a:p>
        </p:txBody>
      </p:sp>
      <p:sp>
        <p:nvSpPr>
          <p:cNvPr id="67" name="TextBox 66">
            <a:extLst>
              <a:ext uri="{FF2B5EF4-FFF2-40B4-BE49-F238E27FC236}">
                <a16:creationId xmlns:a16="http://schemas.microsoft.com/office/drawing/2014/main" id="{579BCBF9-0E7D-A54B-85AF-59599FDAFFD3}"/>
              </a:ext>
            </a:extLst>
          </p:cNvPr>
          <p:cNvSpPr txBox="1"/>
          <p:nvPr/>
        </p:nvSpPr>
        <p:spPr>
          <a:xfrm>
            <a:off x="453302" y="5967552"/>
            <a:ext cx="7744165" cy="1089923"/>
          </a:xfrm>
          <a:prstGeom prst="rect">
            <a:avLst/>
          </a:prstGeom>
          <a:noFill/>
        </p:spPr>
        <p:txBody>
          <a:bodyPr wrap="square" lIns="104022" tIns="52011" rIns="104022" bIns="52011" rtlCol="0">
            <a:spAutoFit/>
          </a:bodyPr>
          <a:lstStyle/>
          <a:p>
            <a:r>
              <a:rPr lang="en-US" sz="1600" b="1" dirty="0">
                <a:solidFill>
                  <a:srgbClr val="0000FF"/>
                </a:solidFill>
                <a:cs typeface="Verdana"/>
              </a:rPr>
              <a:t>F. </a:t>
            </a:r>
            <a:r>
              <a:rPr lang="en-US" sz="1600" b="1" dirty="0" err="1">
                <a:solidFill>
                  <a:srgbClr val="0000FF"/>
                </a:solidFill>
                <a:cs typeface="Verdana"/>
              </a:rPr>
              <a:t>Loddo</a:t>
            </a:r>
            <a:r>
              <a:rPr lang="en-US" sz="1600" b="1" dirty="0">
                <a:solidFill>
                  <a:srgbClr val="0000FF"/>
                </a:solidFill>
                <a:cs typeface="Verdana"/>
              </a:rPr>
              <a:t> </a:t>
            </a:r>
            <a:r>
              <a:rPr lang="en-US" sz="1600" b="1" dirty="0">
                <a:cs typeface="Verdana"/>
              </a:rPr>
              <a:t>is RD53A Project Engineer since 6/2016</a:t>
            </a:r>
            <a:r>
              <a:rPr lang="en-US" sz="1600" dirty="0">
                <a:cs typeface="Verdana"/>
              </a:rPr>
              <a:t>; </a:t>
            </a:r>
            <a:r>
              <a:rPr lang="en-US" sz="1600" dirty="0">
                <a:solidFill>
                  <a:srgbClr val="1551DA"/>
                </a:solidFill>
                <a:cs typeface="Verdana"/>
              </a:rPr>
              <a:t>recently appointed </a:t>
            </a:r>
            <a:r>
              <a:rPr lang="en-US" sz="1600" dirty="0">
                <a:cs typeface="Verdana"/>
              </a:rPr>
              <a:t>in this role for the </a:t>
            </a:r>
          </a:p>
          <a:p>
            <a:r>
              <a:rPr lang="en-US" sz="1600" dirty="0">
                <a:cs typeface="Verdana"/>
              </a:rPr>
              <a:t>development of </a:t>
            </a:r>
            <a:r>
              <a:rPr lang="en-US" sz="1600" b="1" dirty="0">
                <a:solidFill>
                  <a:srgbClr val="FF0000"/>
                </a:solidFill>
                <a:cs typeface="Verdana"/>
              </a:rPr>
              <a:t>final</a:t>
            </a:r>
            <a:r>
              <a:rPr lang="en-US" sz="1600" dirty="0">
                <a:cs typeface="Verdana"/>
              </a:rPr>
              <a:t> chip </a:t>
            </a:r>
            <a:r>
              <a:rPr lang="en-US" sz="1600" dirty="0">
                <a:solidFill>
                  <a:srgbClr val="1551DA"/>
                </a:solidFill>
                <a:cs typeface="Verdana"/>
              </a:rPr>
              <a:t>with additional </a:t>
            </a:r>
            <a:r>
              <a:rPr lang="en-US" sz="1600" dirty="0">
                <a:cs typeface="Verdana"/>
              </a:rPr>
              <a:t>coordination responsibility within RD53 Collab. </a:t>
            </a:r>
          </a:p>
          <a:p>
            <a:r>
              <a:rPr lang="en-US" sz="1600" dirty="0">
                <a:cs typeface="Verdana"/>
              </a:rPr>
              <a:t>Since 5/2018 also responsible for the development of the </a:t>
            </a:r>
            <a:r>
              <a:rPr lang="en-US" sz="1600" b="1" dirty="0">
                <a:solidFill>
                  <a:srgbClr val="1551DA"/>
                </a:solidFill>
                <a:cs typeface="Verdana"/>
              </a:rPr>
              <a:t>pixel ASIC </a:t>
            </a:r>
            <a:r>
              <a:rPr lang="en-US" sz="1600" b="1" dirty="0">
                <a:cs typeface="Verdana"/>
              </a:rPr>
              <a:t>within IT coordination </a:t>
            </a:r>
          </a:p>
          <a:p>
            <a:r>
              <a:rPr lang="en-US" sz="1600" b="1" dirty="0">
                <a:cs typeface="Verdana"/>
              </a:rPr>
              <a:t>for CMS Phase-2 upgrade</a:t>
            </a:r>
            <a:r>
              <a:rPr lang="en-US" sz="1600" dirty="0">
                <a:cs typeface="Verdana"/>
              </a:rPr>
              <a:t>.</a:t>
            </a:r>
          </a:p>
        </p:txBody>
      </p:sp>
    </p:spTree>
    <p:extLst>
      <p:ext uri="{BB962C8B-B14F-4D97-AF65-F5344CB8AC3E}">
        <p14:creationId xmlns:p14="http://schemas.microsoft.com/office/powerpoint/2010/main" val="836811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5CA239-6DB0-D54E-8E53-C50B262D9E4F}"/>
              </a:ext>
            </a:extLst>
          </p:cNvPr>
          <p:cNvPicPr>
            <a:picLocks noChangeAspect="1"/>
          </p:cNvPicPr>
          <p:nvPr/>
        </p:nvPicPr>
        <p:blipFill>
          <a:blip r:embed="rId2"/>
          <a:stretch>
            <a:fillRect/>
          </a:stretch>
        </p:blipFill>
        <p:spPr>
          <a:xfrm>
            <a:off x="377772" y="1223084"/>
            <a:ext cx="6859015" cy="3700719"/>
          </a:xfrm>
          <a:prstGeom prst="rect">
            <a:avLst/>
          </a:prstGeom>
        </p:spPr>
      </p:pic>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67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26/47 </a:t>
            </a:r>
          </a:p>
        </p:txBody>
      </p:sp>
      <p:sp>
        <p:nvSpPr>
          <p:cNvPr id="18" name="TextBox 17">
            <a:extLst>
              <a:ext uri="{FF2B5EF4-FFF2-40B4-BE49-F238E27FC236}">
                <a16:creationId xmlns:a16="http://schemas.microsoft.com/office/drawing/2014/main" id="{8623B2CC-4ADE-C843-816C-69A50A2C0965}"/>
              </a:ext>
            </a:extLst>
          </p:cNvPr>
          <p:cNvSpPr txBox="1"/>
          <p:nvPr/>
        </p:nvSpPr>
        <p:spPr>
          <a:xfrm>
            <a:off x="0" y="55684"/>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CMS-BARI commitments in </a:t>
            </a:r>
            <a:r>
              <a:rPr lang="en-US" sz="2700" b="1" dirty="0">
                <a:solidFill>
                  <a:srgbClr val="FF0000"/>
                </a:solidFill>
              </a:rPr>
              <a:t>OT</a:t>
            </a:r>
            <a:r>
              <a:rPr lang="en-US" sz="2700" b="1" dirty="0">
                <a:solidFill>
                  <a:srgbClr val="0000FF"/>
                </a:solidFill>
              </a:rPr>
              <a:t> construction : </a:t>
            </a:r>
            <a:r>
              <a:rPr lang="en-US" sz="2700" b="1" dirty="0">
                <a:solidFill>
                  <a:srgbClr val="FF0000"/>
                </a:solidFill>
              </a:rPr>
              <a:t>PS modules </a:t>
            </a:r>
          </a:p>
        </p:txBody>
      </p:sp>
      <p:sp>
        <p:nvSpPr>
          <p:cNvPr id="24" name="Chevron 23">
            <a:extLst>
              <a:ext uri="{FF2B5EF4-FFF2-40B4-BE49-F238E27FC236}">
                <a16:creationId xmlns:a16="http://schemas.microsoft.com/office/drawing/2014/main" id="{9A581185-B02A-CB4D-BC32-EC1BE2A8ACBC}"/>
              </a:ext>
            </a:extLst>
          </p:cNvPr>
          <p:cNvSpPr/>
          <p:nvPr/>
        </p:nvSpPr>
        <p:spPr>
          <a:xfrm>
            <a:off x="241641" y="849838"/>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AB505E73-BAB5-6340-B1D4-88635C251283}"/>
              </a:ext>
            </a:extLst>
          </p:cNvPr>
          <p:cNvSpPr txBox="1"/>
          <p:nvPr/>
        </p:nvSpPr>
        <p:spPr>
          <a:xfrm>
            <a:off x="498802" y="745620"/>
            <a:ext cx="6852075" cy="382037"/>
          </a:xfrm>
          <a:prstGeom prst="rect">
            <a:avLst/>
          </a:prstGeom>
          <a:noFill/>
        </p:spPr>
        <p:txBody>
          <a:bodyPr wrap="square" lIns="104022" tIns="52011" rIns="104022" bIns="52011" rtlCol="0">
            <a:spAutoFit/>
          </a:bodyPr>
          <a:lstStyle/>
          <a:p>
            <a:r>
              <a:rPr lang="en-US" sz="1800" b="1" dirty="0">
                <a:solidFill>
                  <a:srgbClr val="0000FF"/>
                </a:solidFill>
                <a:cs typeface="Verdana"/>
              </a:rPr>
              <a:t>CMS-Bari will </a:t>
            </a:r>
            <a:r>
              <a:rPr lang="en-US" sz="1800" b="1" dirty="0">
                <a:solidFill>
                  <a:srgbClr val="1551DA"/>
                </a:solidFill>
                <a:cs typeface="Verdana"/>
              </a:rPr>
              <a:t>carry out the production of 50% of 1920 TBPS modules </a:t>
            </a:r>
            <a:endParaRPr lang="en-US" sz="1800" b="1" dirty="0">
              <a:cs typeface="Verdana"/>
            </a:endParaRPr>
          </a:p>
        </p:txBody>
      </p:sp>
      <p:sp>
        <p:nvSpPr>
          <p:cNvPr id="17" name="Rectangle 16">
            <a:extLst>
              <a:ext uri="{FF2B5EF4-FFF2-40B4-BE49-F238E27FC236}">
                <a16:creationId xmlns:a16="http://schemas.microsoft.com/office/drawing/2014/main" id="{698176A5-4DC2-014C-9E8C-90A3E696FEFF}"/>
              </a:ext>
            </a:extLst>
          </p:cNvPr>
          <p:cNvSpPr/>
          <p:nvPr/>
        </p:nvSpPr>
        <p:spPr>
          <a:xfrm>
            <a:off x="3004250" y="1869303"/>
            <a:ext cx="1105837" cy="201456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442158-806D-5D4B-B5A8-77EFEED518B9}"/>
              </a:ext>
            </a:extLst>
          </p:cNvPr>
          <p:cNvSpPr txBox="1"/>
          <p:nvPr/>
        </p:nvSpPr>
        <p:spPr>
          <a:xfrm>
            <a:off x="343948" y="5167750"/>
            <a:ext cx="9179432" cy="1089923"/>
          </a:xfrm>
          <a:prstGeom prst="rect">
            <a:avLst/>
          </a:prstGeom>
          <a:noFill/>
          <a:ln>
            <a:noFill/>
          </a:ln>
        </p:spPr>
        <p:txBody>
          <a:bodyPr wrap="square" lIns="104022" tIns="52011" rIns="104022" bIns="52011" rtlCol="0">
            <a:spAutoFit/>
          </a:bodyPr>
          <a:lstStyle/>
          <a:p>
            <a:r>
              <a:rPr lang="en-US" sz="1600" b="1" dirty="0">
                <a:cs typeface="Verdana"/>
              </a:rPr>
              <a:t>- Macro-Pixel Sub Assembly (</a:t>
            </a:r>
            <a:r>
              <a:rPr lang="en-US" sz="1600" b="1" dirty="0" err="1">
                <a:cs typeface="Verdana"/>
              </a:rPr>
              <a:t>MaPSA</a:t>
            </a:r>
            <a:r>
              <a:rPr lang="en-US" sz="1600" b="1" dirty="0">
                <a:cs typeface="Verdana"/>
              </a:rPr>
              <a:t>) [</a:t>
            </a:r>
            <a:r>
              <a:rPr lang="en-US" sz="1600" dirty="0">
                <a:cs typeface="Verdana"/>
              </a:rPr>
              <a:t>1 PS-p sensor bump bonded with 16 Macro Pixel Asics</a:t>
            </a:r>
            <a:r>
              <a:rPr lang="en-US" sz="1600" b="1" dirty="0">
                <a:cs typeface="Verdana"/>
              </a:rPr>
              <a:t>], </a:t>
            </a:r>
          </a:p>
          <a:p>
            <a:r>
              <a:rPr lang="en-US" sz="1600" b="1" dirty="0">
                <a:cs typeface="Verdana"/>
              </a:rPr>
              <a:t>- Front-End Hybrid </a:t>
            </a:r>
            <a:r>
              <a:rPr lang="en-US" sz="1600" dirty="0">
                <a:cs typeface="Verdana"/>
              </a:rPr>
              <a:t>to readout short strips</a:t>
            </a:r>
            <a:r>
              <a:rPr lang="en-US" sz="1600" b="1" dirty="0">
                <a:cs typeface="Verdana"/>
              </a:rPr>
              <a:t> (HL &amp; HR </a:t>
            </a:r>
            <a:r>
              <a:rPr lang="en-US" sz="1600" dirty="0">
                <a:cs typeface="Verdana"/>
              </a:rPr>
              <a:t>are the 2 types of FEH</a:t>
            </a:r>
            <a:r>
              <a:rPr lang="en-US" sz="1600" b="1" dirty="0">
                <a:cs typeface="Verdana"/>
              </a:rPr>
              <a:t>), </a:t>
            </a:r>
          </a:p>
          <a:p>
            <a:r>
              <a:rPr lang="en-US" sz="1600" b="1" dirty="0">
                <a:cs typeface="Verdana"/>
              </a:rPr>
              <a:t>- Power Hybrid (PH) [</a:t>
            </a:r>
            <a:r>
              <a:rPr lang="en-US" sz="1600" dirty="0">
                <a:cs typeface="Verdana"/>
              </a:rPr>
              <a:t>equipped with Power DCDC regulator</a:t>
            </a:r>
            <a:r>
              <a:rPr lang="en-US" sz="1600" b="1" dirty="0">
                <a:cs typeface="Verdana"/>
              </a:rPr>
              <a:t>], </a:t>
            </a:r>
          </a:p>
          <a:p>
            <a:r>
              <a:rPr lang="en-US" sz="1600" b="1" dirty="0">
                <a:cs typeface="Verdana"/>
              </a:rPr>
              <a:t>- </a:t>
            </a:r>
            <a:r>
              <a:rPr lang="en-US" sz="1600" b="1" dirty="0" err="1">
                <a:cs typeface="Verdana"/>
              </a:rPr>
              <a:t>Optohybrid</a:t>
            </a:r>
            <a:r>
              <a:rPr lang="en-US" sz="1600" b="1" dirty="0">
                <a:cs typeface="Verdana"/>
              </a:rPr>
              <a:t> (OH) [</a:t>
            </a:r>
            <a:r>
              <a:rPr lang="en-US" sz="1600" dirty="0">
                <a:cs typeface="Verdana"/>
              </a:rPr>
              <a:t>equipped with optical link drivers &amp; opto-fiber connector</a:t>
            </a:r>
            <a:r>
              <a:rPr lang="en-US" sz="1600" b="1" dirty="0">
                <a:cs typeface="Verdana"/>
              </a:rPr>
              <a:t>]</a:t>
            </a:r>
            <a:endParaRPr lang="en-US" sz="1800" dirty="0">
              <a:cs typeface="Verdana"/>
            </a:endParaRPr>
          </a:p>
        </p:txBody>
      </p:sp>
      <p:pic>
        <p:nvPicPr>
          <p:cNvPr id="5" name="Picture 4">
            <a:extLst>
              <a:ext uri="{FF2B5EF4-FFF2-40B4-BE49-F238E27FC236}">
                <a16:creationId xmlns:a16="http://schemas.microsoft.com/office/drawing/2014/main" id="{08310B4D-149A-6244-9671-E51F6495D10D}"/>
              </a:ext>
            </a:extLst>
          </p:cNvPr>
          <p:cNvPicPr>
            <a:picLocks noChangeAspect="1"/>
          </p:cNvPicPr>
          <p:nvPr/>
        </p:nvPicPr>
        <p:blipFill rotWithShape="1">
          <a:blip r:embed="rId3"/>
          <a:srcRect l="-2068" t="-1620" r="50316" b="11142"/>
          <a:stretch/>
        </p:blipFill>
        <p:spPr>
          <a:xfrm>
            <a:off x="7223760" y="536331"/>
            <a:ext cx="3018378" cy="1737360"/>
          </a:xfrm>
          <a:prstGeom prst="rect">
            <a:avLst/>
          </a:prstGeom>
        </p:spPr>
      </p:pic>
      <p:pic>
        <p:nvPicPr>
          <p:cNvPr id="9" name="Picture 8">
            <a:extLst>
              <a:ext uri="{FF2B5EF4-FFF2-40B4-BE49-F238E27FC236}">
                <a16:creationId xmlns:a16="http://schemas.microsoft.com/office/drawing/2014/main" id="{21E202D6-27D7-F846-8F2D-40CF485022C8}"/>
              </a:ext>
            </a:extLst>
          </p:cNvPr>
          <p:cNvPicPr>
            <a:picLocks noChangeAspect="1"/>
          </p:cNvPicPr>
          <p:nvPr/>
        </p:nvPicPr>
        <p:blipFill>
          <a:blip r:embed="rId4"/>
          <a:stretch>
            <a:fillRect/>
          </a:stretch>
        </p:blipFill>
        <p:spPr>
          <a:xfrm>
            <a:off x="7387563" y="2922915"/>
            <a:ext cx="2975924" cy="2258514"/>
          </a:xfrm>
          <a:prstGeom prst="rect">
            <a:avLst/>
          </a:prstGeom>
        </p:spPr>
      </p:pic>
      <p:cxnSp>
        <p:nvCxnSpPr>
          <p:cNvPr id="12" name="Straight Connector 11">
            <a:extLst>
              <a:ext uri="{FF2B5EF4-FFF2-40B4-BE49-F238E27FC236}">
                <a16:creationId xmlns:a16="http://schemas.microsoft.com/office/drawing/2014/main" id="{2BC28210-1AB2-664C-87BE-E3F2C45BE845}"/>
              </a:ext>
            </a:extLst>
          </p:cNvPr>
          <p:cNvCxnSpPr>
            <a:cxnSpLocks/>
          </p:cNvCxnSpPr>
          <p:nvPr/>
        </p:nvCxnSpPr>
        <p:spPr>
          <a:xfrm>
            <a:off x="10242138" y="642248"/>
            <a:ext cx="0" cy="151771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B45CA05-C12B-5442-BFE3-D335F21E4CD3}"/>
              </a:ext>
            </a:extLst>
          </p:cNvPr>
          <p:cNvCxnSpPr>
            <a:cxnSpLocks/>
          </p:cNvCxnSpPr>
          <p:nvPr/>
        </p:nvCxnSpPr>
        <p:spPr>
          <a:xfrm>
            <a:off x="7387563" y="3046429"/>
            <a:ext cx="0" cy="205347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E7E5A6C-47C0-0F40-8636-8E35B696F4D9}"/>
              </a:ext>
            </a:extLst>
          </p:cNvPr>
          <p:cNvCxnSpPr>
            <a:cxnSpLocks/>
          </p:cNvCxnSpPr>
          <p:nvPr/>
        </p:nvCxnSpPr>
        <p:spPr>
          <a:xfrm>
            <a:off x="10352580" y="3046429"/>
            <a:ext cx="0" cy="205347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06CD3B65-08E2-B94A-B249-91F230B65B21}"/>
              </a:ext>
            </a:extLst>
          </p:cNvPr>
          <p:cNvSpPr txBox="1"/>
          <p:nvPr/>
        </p:nvSpPr>
        <p:spPr>
          <a:xfrm>
            <a:off x="7383822" y="2245229"/>
            <a:ext cx="2479443" cy="351259"/>
          </a:xfrm>
          <a:prstGeom prst="rect">
            <a:avLst/>
          </a:prstGeom>
          <a:noFill/>
          <a:ln>
            <a:noFill/>
          </a:ln>
        </p:spPr>
        <p:txBody>
          <a:bodyPr wrap="square" lIns="104022" tIns="52011" rIns="104022" bIns="52011" rtlCol="0">
            <a:spAutoFit/>
          </a:bodyPr>
          <a:lstStyle/>
          <a:p>
            <a:r>
              <a:rPr lang="en-US" sz="1600" dirty="0">
                <a:solidFill>
                  <a:srgbClr val="1551DA"/>
                </a:solidFill>
                <a:cs typeface="Verdana"/>
              </a:rPr>
              <a:t>macro-pixel sensor (</a:t>
            </a:r>
            <a:r>
              <a:rPr lang="en-US" sz="1600" b="1" dirty="0">
                <a:solidFill>
                  <a:srgbClr val="1551DA"/>
                </a:solidFill>
                <a:cs typeface="Verdana"/>
              </a:rPr>
              <a:t>PS-p</a:t>
            </a:r>
            <a:r>
              <a:rPr lang="en-US" sz="1600" dirty="0">
                <a:solidFill>
                  <a:srgbClr val="1551DA"/>
                </a:solidFill>
                <a:cs typeface="Verdana"/>
              </a:rPr>
              <a:t>) </a:t>
            </a:r>
          </a:p>
        </p:txBody>
      </p:sp>
      <p:sp>
        <p:nvSpPr>
          <p:cNvPr id="32" name="TextBox 31">
            <a:extLst>
              <a:ext uri="{FF2B5EF4-FFF2-40B4-BE49-F238E27FC236}">
                <a16:creationId xmlns:a16="http://schemas.microsoft.com/office/drawing/2014/main" id="{040B95F4-F9C7-4948-8C39-E64C647E43C5}"/>
              </a:ext>
            </a:extLst>
          </p:cNvPr>
          <p:cNvSpPr txBox="1"/>
          <p:nvPr/>
        </p:nvSpPr>
        <p:spPr>
          <a:xfrm>
            <a:off x="8165031" y="2652197"/>
            <a:ext cx="2307106" cy="351259"/>
          </a:xfrm>
          <a:prstGeom prst="rect">
            <a:avLst/>
          </a:prstGeom>
          <a:noFill/>
          <a:ln>
            <a:noFill/>
          </a:ln>
        </p:spPr>
        <p:txBody>
          <a:bodyPr wrap="square" lIns="104022" tIns="52011" rIns="104022" bIns="52011" rtlCol="0">
            <a:spAutoFit/>
          </a:bodyPr>
          <a:lstStyle/>
          <a:p>
            <a:r>
              <a:rPr lang="en-US" sz="1600" dirty="0">
                <a:solidFill>
                  <a:srgbClr val="1551DA"/>
                </a:solidFill>
                <a:cs typeface="Verdana"/>
              </a:rPr>
              <a:t>short-strip sensor (</a:t>
            </a:r>
            <a:r>
              <a:rPr lang="en-US" sz="1600" b="1" dirty="0">
                <a:solidFill>
                  <a:srgbClr val="1551DA"/>
                </a:solidFill>
                <a:cs typeface="Verdana"/>
              </a:rPr>
              <a:t>PS-s</a:t>
            </a:r>
            <a:r>
              <a:rPr lang="en-US" sz="1600" dirty="0">
                <a:solidFill>
                  <a:srgbClr val="1551DA"/>
                </a:solidFill>
                <a:cs typeface="Verdana"/>
              </a:rPr>
              <a:t>) </a:t>
            </a:r>
          </a:p>
        </p:txBody>
      </p:sp>
      <p:sp>
        <p:nvSpPr>
          <p:cNvPr id="33" name="Freeform 32">
            <a:extLst>
              <a:ext uri="{FF2B5EF4-FFF2-40B4-BE49-F238E27FC236}">
                <a16:creationId xmlns:a16="http://schemas.microsoft.com/office/drawing/2014/main" id="{66CCD534-F5CB-114A-9A39-83C3069FFD7C}"/>
              </a:ext>
            </a:extLst>
          </p:cNvPr>
          <p:cNvSpPr/>
          <p:nvPr/>
        </p:nvSpPr>
        <p:spPr>
          <a:xfrm rot="11342930" flipH="1">
            <a:off x="7272113" y="2382621"/>
            <a:ext cx="1525907" cy="2186445"/>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7590CC42-FE7C-C044-98B2-277C12CE2257}"/>
              </a:ext>
            </a:extLst>
          </p:cNvPr>
          <p:cNvSpPr/>
          <p:nvPr/>
        </p:nvSpPr>
        <p:spPr>
          <a:xfrm rot="11342930" flipH="1">
            <a:off x="8605897" y="2896216"/>
            <a:ext cx="254103" cy="1164211"/>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5E0B44-863B-3940-9919-E9882AC87CC0}"/>
              </a:ext>
            </a:extLst>
          </p:cNvPr>
          <p:cNvSpPr txBox="1"/>
          <p:nvPr/>
        </p:nvSpPr>
        <p:spPr>
          <a:xfrm>
            <a:off x="346293" y="4586805"/>
            <a:ext cx="3496133" cy="382037"/>
          </a:xfrm>
          <a:prstGeom prst="rect">
            <a:avLst/>
          </a:prstGeom>
          <a:solidFill>
            <a:schemeClr val="bg1"/>
          </a:solidFill>
          <a:ln>
            <a:noFill/>
          </a:ln>
        </p:spPr>
        <p:txBody>
          <a:bodyPr wrap="square" lIns="104022" tIns="52011" rIns="104022" bIns="52011" rtlCol="0">
            <a:spAutoFit/>
          </a:bodyPr>
          <a:lstStyle/>
          <a:p>
            <a:r>
              <a:rPr lang="en-US" sz="1800" b="1" dirty="0">
                <a:solidFill>
                  <a:srgbClr val="F86CEA"/>
                </a:solidFill>
                <a:cs typeface="Verdana"/>
              </a:rPr>
              <a:t>Pixel Sensor module assembly </a:t>
            </a:r>
            <a:r>
              <a:rPr lang="en-US" sz="1800" b="1" dirty="0">
                <a:cs typeface="Verdana"/>
              </a:rPr>
              <a:t>:   </a:t>
            </a:r>
            <a:endParaRPr lang="en-US" sz="1800" dirty="0">
              <a:cs typeface="Verdana"/>
            </a:endParaRPr>
          </a:p>
        </p:txBody>
      </p:sp>
      <p:sp>
        <p:nvSpPr>
          <p:cNvPr id="23" name="TextBox 22">
            <a:extLst>
              <a:ext uri="{FF2B5EF4-FFF2-40B4-BE49-F238E27FC236}">
                <a16:creationId xmlns:a16="http://schemas.microsoft.com/office/drawing/2014/main" id="{6C41B6CC-7A2C-B84C-B496-86A79D9620E6}"/>
              </a:ext>
            </a:extLst>
          </p:cNvPr>
          <p:cNvSpPr txBox="1"/>
          <p:nvPr/>
        </p:nvSpPr>
        <p:spPr>
          <a:xfrm>
            <a:off x="343947" y="4922543"/>
            <a:ext cx="1796138" cy="351259"/>
          </a:xfrm>
          <a:prstGeom prst="rect">
            <a:avLst/>
          </a:prstGeom>
          <a:noFill/>
          <a:ln>
            <a:noFill/>
          </a:ln>
        </p:spPr>
        <p:txBody>
          <a:bodyPr wrap="square" lIns="104022" tIns="52011" rIns="104022" bIns="52011" rtlCol="0">
            <a:spAutoFit/>
          </a:bodyPr>
          <a:lstStyle/>
          <a:p>
            <a:r>
              <a:rPr lang="en-US" sz="1600" b="1" dirty="0">
                <a:cs typeface="Verdana"/>
              </a:rPr>
              <a:t>- PS-s sensor, </a:t>
            </a:r>
            <a:endParaRPr lang="en-US" sz="1600" dirty="0">
              <a:cs typeface="Verdana"/>
            </a:endParaRPr>
          </a:p>
        </p:txBody>
      </p:sp>
      <p:cxnSp>
        <p:nvCxnSpPr>
          <p:cNvPr id="3" name="Straight Connector 2">
            <a:extLst>
              <a:ext uri="{FF2B5EF4-FFF2-40B4-BE49-F238E27FC236}">
                <a16:creationId xmlns:a16="http://schemas.microsoft.com/office/drawing/2014/main" id="{E5CD0A73-00C9-7644-983A-587A556928E7}"/>
              </a:ext>
            </a:extLst>
          </p:cNvPr>
          <p:cNvCxnSpPr>
            <a:cxnSpLocks/>
          </p:cNvCxnSpPr>
          <p:nvPr/>
        </p:nvCxnSpPr>
        <p:spPr>
          <a:xfrm>
            <a:off x="450946" y="4922543"/>
            <a:ext cx="2846731"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71C1FF7-2AB4-5146-A25D-86E2D6ED3C5C}"/>
              </a:ext>
            </a:extLst>
          </p:cNvPr>
          <p:cNvSpPr txBox="1"/>
          <p:nvPr/>
        </p:nvSpPr>
        <p:spPr>
          <a:xfrm>
            <a:off x="343947" y="6568093"/>
            <a:ext cx="9714453" cy="659036"/>
          </a:xfrm>
          <a:prstGeom prst="rect">
            <a:avLst/>
          </a:prstGeom>
          <a:noFill/>
          <a:ln>
            <a:noFill/>
          </a:ln>
        </p:spPr>
        <p:txBody>
          <a:bodyPr wrap="square" lIns="104022" tIns="52011" rIns="104022" bIns="52011" rtlCol="0">
            <a:spAutoFit/>
          </a:bodyPr>
          <a:lstStyle/>
          <a:p>
            <a:r>
              <a:rPr lang="en-US" sz="1800" b="1" dirty="0">
                <a:cs typeface="Verdana"/>
              </a:rPr>
              <a:t>A </a:t>
            </a:r>
            <a:r>
              <a:rPr lang="en-US" sz="1800" b="1" dirty="0">
                <a:solidFill>
                  <a:srgbClr val="1551DA"/>
                </a:solidFill>
                <a:cs typeface="Verdana"/>
              </a:rPr>
              <a:t>full qualification test </a:t>
            </a:r>
            <a:r>
              <a:rPr lang="en-US" sz="1800" b="1" dirty="0">
                <a:cs typeface="Verdana"/>
              </a:rPr>
              <a:t>will be performed to assess quality &amp; identify issues. </a:t>
            </a:r>
          </a:p>
          <a:p>
            <a:r>
              <a:rPr lang="en-US" sz="1800" dirty="0">
                <a:cs typeface="Verdana"/>
              </a:rPr>
              <a:t>Encapsulation of wire bonding will be made after testing. Qualified modules will be delivered to Pisa.</a:t>
            </a:r>
          </a:p>
        </p:txBody>
      </p:sp>
      <p:sp>
        <p:nvSpPr>
          <p:cNvPr id="19" name="Freeform 18">
            <a:extLst>
              <a:ext uri="{FF2B5EF4-FFF2-40B4-BE49-F238E27FC236}">
                <a16:creationId xmlns:a16="http://schemas.microsoft.com/office/drawing/2014/main" id="{0AE15D6D-AB72-0846-81F8-DF31A951821F}"/>
              </a:ext>
            </a:extLst>
          </p:cNvPr>
          <p:cNvSpPr/>
          <p:nvPr/>
        </p:nvSpPr>
        <p:spPr>
          <a:xfrm rot="11425663">
            <a:off x="3496665" y="3958283"/>
            <a:ext cx="476716" cy="902992"/>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21F8C9E-A027-6A4A-9E87-F1F16E63C307}"/>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4" name="Left Bracket 3">
            <a:extLst>
              <a:ext uri="{FF2B5EF4-FFF2-40B4-BE49-F238E27FC236}">
                <a16:creationId xmlns:a16="http://schemas.microsoft.com/office/drawing/2014/main" id="{895F3539-CC2E-D049-BA5C-17AE4A2052B2}"/>
              </a:ext>
            </a:extLst>
          </p:cNvPr>
          <p:cNvSpPr/>
          <p:nvPr/>
        </p:nvSpPr>
        <p:spPr>
          <a:xfrm>
            <a:off x="319464" y="4988298"/>
            <a:ext cx="102306" cy="1217949"/>
          </a:xfrm>
          <a:prstGeom prst="leftBracket">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AF334E08-685D-FD41-98B1-13201CF746D0}"/>
              </a:ext>
            </a:extLst>
          </p:cNvPr>
          <p:cNvSpPr txBox="1"/>
          <p:nvPr/>
        </p:nvSpPr>
        <p:spPr>
          <a:xfrm>
            <a:off x="377772" y="6206247"/>
            <a:ext cx="9179432" cy="351259"/>
          </a:xfrm>
          <a:prstGeom prst="rect">
            <a:avLst/>
          </a:prstGeom>
          <a:noFill/>
          <a:ln>
            <a:noFill/>
          </a:ln>
        </p:spPr>
        <p:txBody>
          <a:bodyPr wrap="square" lIns="104022" tIns="52011" rIns="104022" bIns="52011" rtlCol="0">
            <a:spAutoFit/>
          </a:bodyPr>
          <a:lstStyle/>
          <a:p>
            <a:r>
              <a:rPr lang="en-US" sz="1600" b="1" dirty="0">
                <a:cs typeface="Verdana"/>
              </a:rPr>
              <a:t>… will be assembled and glued to mechanical parts in 5 steps, using different jigs, to finally form a module! </a:t>
            </a:r>
            <a:endParaRPr lang="en-US" sz="1800" dirty="0">
              <a:cs typeface="Verdana"/>
            </a:endParaRPr>
          </a:p>
        </p:txBody>
      </p:sp>
    </p:spTree>
    <p:extLst>
      <p:ext uri="{BB962C8B-B14F-4D97-AF65-F5344CB8AC3E}">
        <p14:creationId xmlns:p14="http://schemas.microsoft.com/office/powerpoint/2010/main" val="1849612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Preparation activity for the TBPS modules’ production</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9263" y="7286627"/>
            <a:ext cx="692580" cy="320481"/>
          </a:xfrm>
          <a:prstGeom prst="rect">
            <a:avLst/>
          </a:prstGeom>
          <a:noFill/>
        </p:spPr>
        <p:txBody>
          <a:bodyPr wrap="none" lIns="104022" tIns="52011" rIns="104022" bIns="52011" rtlCol="0">
            <a:spAutoFit/>
          </a:bodyPr>
          <a:lstStyle/>
          <a:p>
            <a:r>
              <a:rPr lang="en-US" sz="1400" b="1" dirty="0">
                <a:solidFill>
                  <a:srgbClr val="0000FF"/>
                </a:solidFill>
              </a:rPr>
              <a:t>27/47 </a:t>
            </a:r>
          </a:p>
        </p:txBody>
      </p:sp>
      <p:pic>
        <p:nvPicPr>
          <p:cNvPr id="12" name="Immagine 6">
            <a:extLst>
              <a:ext uri="{FF2B5EF4-FFF2-40B4-BE49-F238E27FC236}">
                <a16:creationId xmlns:a16="http://schemas.microsoft.com/office/drawing/2014/main" id="{9D45590F-3B03-BF40-A7F2-91BBE7909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249" y="5527879"/>
            <a:ext cx="2729040" cy="1701889"/>
          </a:xfrm>
          <a:prstGeom prst="rect">
            <a:avLst/>
          </a:prstGeom>
        </p:spPr>
      </p:pic>
      <p:pic>
        <p:nvPicPr>
          <p:cNvPr id="15" name="Immagine 10">
            <a:extLst>
              <a:ext uri="{FF2B5EF4-FFF2-40B4-BE49-F238E27FC236}">
                <a16:creationId xmlns:a16="http://schemas.microsoft.com/office/drawing/2014/main" id="{AEADE9E9-F823-564E-8195-FF2D6F020BF1}"/>
              </a:ext>
            </a:extLst>
          </p:cNvPr>
          <p:cNvPicPr>
            <a:picLocks noChangeAspect="1"/>
          </p:cNvPicPr>
          <p:nvPr/>
        </p:nvPicPr>
        <p:blipFill rotWithShape="1">
          <a:blip r:embed="rId3">
            <a:extLst>
              <a:ext uri="{28A0092B-C50C-407E-A947-70E740481C1C}">
                <a14:useLocalDpi xmlns:a14="http://schemas.microsoft.com/office/drawing/2010/main" val="0"/>
              </a:ext>
            </a:extLst>
          </a:blip>
          <a:srcRect l="10290" t="23961" r="5942" b="21932"/>
          <a:stretch/>
        </p:blipFill>
        <p:spPr>
          <a:xfrm>
            <a:off x="8712662" y="4542852"/>
            <a:ext cx="1778359" cy="861489"/>
          </a:xfrm>
          <a:prstGeom prst="rect">
            <a:avLst/>
          </a:prstGeom>
        </p:spPr>
      </p:pic>
      <p:sp>
        <p:nvSpPr>
          <p:cNvPr id="16" name="CasellaDiTesto 11">
            <a:extLst>
              <a:ext uri="{FF2B5EF4-FFF2-40B4-BE49-F238E27FC236}">
                <a16:creationId xmlns:a16="http://schemas.microsoft.com/office/drawing/2014/main" id="{B728E597-E80C-464E-9A6D-86D86E036A8F}"/>
              </a:ext>
            </a:extLst>
          </p:cNvPr>
          <p:cNvSpPr txBox="1"/>
          <p:nvPr/>
        </p:nvSpPr>
        <p:spPr>
          <a:xfrm>
            <a:off x="780829" y="2943378"/>
            <a:ext cx="8592487" cy="369332"/>
          </a:xfrm>
          <a:prstGeom prst="rect">
            <a:avLst/>
          </a:prstGeom>
          <a:noFill/>
        </p:spPr>
        <p:txBody>
          <a:bodyPr wrap="square" rtlCol="0">
            <a:spAutoFit/>
          </a:bodyPr>
          <a:lstStyle/>
          <a:p>
            <a:r>
              <a:rPr lang="it-IT" sz="1800" b="1" dirty="0"/>
              <a:t>-</a:t>
            </a:r>
            <a:r>
              <a:rPr lang="it-IT" sz="1800" dirty="0"/>
              <a:t> </a:t>
            </a:r>
            <a:r>
              <a:rPr lang="it-IT" sz="1600" dirty="0" err="1"/>
              <a:t>glueing</a:t>
            </a:r>
            <a:r>
              <a:rPr lang="it-IT" sz="1600" dirty="0"/>
              <a:t> trials of the </a:t>
            </a:r>
            <a:r>
              <a:rPr lang="it-IT" sz="1600" dirty="0" err="1"/>
              <a:t>several</a:t>
            </a:r>
            <a:r>
              <a:rPr lang="it-IT" sz="1600" dirty="0"/>
              <a:t> </a:t>
            </a:r>
            <a:r>
              <a:rPr lang="it-IT" sz="1600" dirty="0" err="1"/>
              <a:t>components</a:t>
            </a:r>
            <a:r>
              <a:rPr lang="it-IT" sz="1600" dirty="0"/>
              <a:t> of a PS </a:t>
            </a:r>
            <a:r>
              <a:rPr lang="it-IT" sz="1600" dirty="0" err="1"/>
              <a:t>module</a:t>
            </a:r>
            <a:r>
              <a:rPr lang="it-IT" sz="1600" dirty="0"/>
              <a:t> with </a:t>
            </a:r>
            <a:r>
              <a:rPr lang="it-IT" sz="1600" dirty="0" err="1"/>
              <a:t>glue</a:t>
            </a:r>
            <a:r>
              <a:rPr lang="it-IT" sz="1600" dirty="0"/>
              <a:t> EP 601-LV (candidate to </a:t>
            </a:r>
            <a:r>
              <a:rPr lang="it-IT" sz="1600" dirty="0" err="1"/>
              <a:t>final</a:t>
            </a:r>
            <a:r>
              <a:rPr lang="it-IT" sz="1600" dirty="0"/>
              <a:t> use)</a:t>
            </a:r>
          </a:p>
        </p:txBody>
      </p:sp>
      <p:pic>
        <p:nvPicPr>
          <p:cNvPr id="17" name="Content Placeholder 3">
            <a:extLst>
              <a:ext uri="{FF2B5EF4-FFF2-40B4-BE49-F238E27FC236}">
                <a16:creationId xmlns:a16="http://schemas.microsoft.com/office/drawing/2014/main" id="{97F4EA37-5B89-A840-A94D-6E31BB973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7216" y="1403575"/>
            <a:ext cx="1106554" cy="829915"/>
          </a:xfrm>
          <a:prstGeom prst="rect">
            <a:avLst/>
          </a:prstGeom>
        </p:spPr>
      </p:pic>
      <p:pic>
        <p:nvPicPr>
          <p:cNvPr id="18" name="Picture 17">
            <a:extLst>
              <a:ext uri="{FF2B5EF4-FFF2-40B4-BE49-F238E27FC236}">
                <a16:creationId xmlns:a16="http://schemas.microsoft.com/office/drawing/2014/main" id="{B315DC83-67BE-194C-B6F0-C52054A5D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295" y="2380973"/>
            <a:ext cx="1072396" cy="804297"/>
          </a:xfrm>
          <a:prstGeom prst="rect">
            <a:avLst/>
          </a:prstGeom>
        </p:spPr>
      </p:pic>
      <p:pic>
        <p:nvPicPr>
          <p:cNvPr id="19" name="Immagine 14">
            <a:extLst>
              <a:ext uri="{FF2B5EF4-FFF2-40B4-BE49-F238E27FC236}">
                <a16:creationId xmlns:a16="http://schemas.microsoft.com/office/drawing/2014/main" id="{20FF863B-893B-1E4C-A8D2-E950CF10146B}"/>
              </a:ext>
            </a:extLst>
          </p:cNvPr>
          <p:cNvPicPr>
            <a:picLocks noChangeAspect="1"/>
          </p:cNvPicPr>
          <p:nvPr/>
        </p:nvPicPr>
        <p:blipFill rotWithShape="1">
          <a:blip r:embed="rId6">
            <a:extLst>
              <a:ext uri="{28A0092B-C50C-407E-A947-70E740481C1C}">
                <a14:useLocalDpi xmlns:a14="http://schemas.microsoft.com/office/drawing/2010/main" val="0"/>
              </a:ext>
            </a:extLst>
          </a:blip>
          <a:srcRect l="5362" t="7536" r="4928" b="19806"/>
          <a:stretch/>
        </p:blipFill>
        <p:spPr>
          <a:xfrm>
            <a:off x="8761369" y="3293810"/>
            <a:ext cx="1615322" cy="981197"/>
          </a:xfrm>
          <a:prstGeom prst="rect">
            <a:avLst/>
          </a:prstGeom>
        </p:spPr>
      </p:pic>
      <p:sp>
        <p:nvSpPr>
          <p:cNvPr id="21" name="Chevron 20">
            <a:extLst>
              <a:ext uri="{FF2B5EF4-FFF2-40B4-BE49-F238E27FC236}">
                <a16:creationId xmlns:a16="http://schemas.microsoft.com/office/drawing/2014/main" id="{6132BF4B-E450-0240-9A2C-B9F3DB7D6479}"/>
              </a:ext>
            </a:extLst>
          </p:cNvPr>
          <p:cNvSpPr/>
          <p:nvPr/>
        </p:nvSpPr>
        <p:spPr>
          <a:xfrm>
            <a:off x="225399" y="78998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5C8004E2-AA45-A447-BF81-A06EFBD01D8B}"/>
              </a:ext>
            </a:extLst>
          </p:cNvPr>
          <p:cNvSpPr txBox="1"/>
          <p:nvPr/>
        </p:nvSpPr>
        <p:spPr>
          <a:xfrm>
            <a:off x="498801" y="674826"/>
            <a:ext cx="9877889" cy="382037"/>
          </a:xfrm>
          <a:prstGeom prst="rect">
            <a:avLst/>
          </a:prstGeom>
          <a:noFill/>
        </p:spPr>
        <p:txBody>
          <a:bodyPr wrap="square" lIns="104022" tIns="52011" rIns="104022" bIns="52011" rtlCol="0">
            <a:spAutoFit/>
          </a:bodyPr>
          <a:lstStyle/>
          <a:p>
            <a:r>
              <a:rPr lang="en-US" sz="1800" b="1" dirty="0">
                <a:solidFill>
                  <a:srgbClr val="0000FF"/>
                </a:solidFill>
                <a:cs typeface="Verdana"/>
              </a:rPr>
              <a:t>INFN-Bari will be one of the two assembly centers </a:t>
            </a:r>
            <a:r>
              <a:rPr lang="en-US" sz="1800" b="1" dirty="0">
                <a:cs typeface="Verdana"/>
              </a:rPr>
              <a:t>: 960 modules to produce and qualify (2020-2023)</a:t>
            </a:r>
          </a:p>
        </p:txBody>
      </p:sp>
      <p:sp>
        <p:nvSpPr>
          <p:cNvPr id="24" name="CasellaDiTesto 11">
            <a:extLst>
              <a:ext uri="{FF2B5EF4-FFF2-40B4-BE49-F238E27FC236}">
                <a16:creationId xmlns:a16="http://schemas.microsoft.com/office/drawing/2014/main" id="{1234F464-9C9D-0C4E-9787-AB71E2F97183}"/>
              </a:ext>
            </a:extLst>
          </p:cNvPr>
          <p:cNvSpPr txBox="1"/>
          <p:nvPr/>
        </p:nvSpPr>
        <p:spPr>
          <a:xfrm>
            <a:off x="582740" y="879768"/>
            <a:ext cx="8413227" cy="464871"/>
          </a:xfrm>
          <a:prstGeom prst="rect">
            <a:avLst/>
          </a:prstGeom>
          <a:noFill/>
        </p:spPr>
        <p:txBody>
          <a:bodyPr wrap="square" rtlCol="0">
            <a:spAutoFit/>
          </a:bodyPr>
          <a:lstStyle/>
          <a:p>
            <a:pPr>
              <a:lnSpc>
                <a:spcPct val="150000"/>
              </a:lnSpc>
            </a:pPr>
            <a:r>
              <a:rPr lang="it-IT" sz="1800" b="1" dirty="0"/>
              <a:t>-</a:t>
            </a:r>
            <a:r>
              <a:rPr lang="it-IT" sz="1600" dirty="0"/>
              <a:t> the </a:t>
            </a:r>
            <a:r>
              <a:rPr lang="it-IT" sz="1600" dirty="0" err="1"/>
              <a:t>construction</a:t>
            </a:r>
            <a:r>
              <a:rPr lang="it-IT" sz="1600" dirty="0"/>
              <a:t> &amp; </a:t>
            </a:r>
            <a:r>
              <a:rPr lang="it-IT" sz="1600" dirty="0" err="1"/>
              <a:t>wire-bonding</a:t>
            </a:r>
            <a:r>
              <a:rPr lang="it-IT" sz="1600" dirty="0"/>
              <a:t> of a PS </a:t>
            </a:r>
            <a:r>
              <a:rPr lang="it-IT" sz="1600" dirty="0" err="1"/>
              <a:t>module</a:t>
            </a:r>
            <a:r>
              <a:rPr lang="it-IT" sz="1600" dirty="0"/>
              <a:t> are </a:t>
            </a:r>
            <a:r>
              <a:rPr lang="it-IT" sz="1600" dirty="0" err="1"/>
              <a:t>based</a:t>
            </a:r>
            <a:r>
              <a:rPr lang="it-IT" sz="1600" dirty="0"/>
              <a:t> on the use of 6(</a:t>
            </a:r>
            <a:r>
              <a:rPr lang="it-IT" sz="1600" dirty="0" err="1"/>
              <a:t>at</a:t>
            </a:r>
            <a:r>
              <a:rPr lang="it-IT" sz="1600" dirty="0"/>
              <a:t> </a:t>
            </a:r>
            <a:r>
              <a:rPr lang="it-IT" sz="1600" dirty="0" err="1"/>
              <a:t>least</a:t>
            </a:r>
            <a:r>
              <a:rPr lang="it-IT" sz="1600" dirty="0"/>
              <a:t>)-7 </a:t>
            </a:r>
            <a:r>
              <a:rPr lang="it-IT" sz="1600" dirty="0" err="1"/>
              <a:t>manual</a:t>
            </a:r>
            <a:r>
              <a:rPr lang="it-IT" sz="1600" dirty="0"/>
              <a:t> </a:t>
            </a:r>
            <a:r>
              <a:rPr lang="it-IT" sz="1600" dirty="0" err="1"/>
              <a:t>jigs</a:t>
            </a:r>
            <a:endParaRPr lang="it-IT" sz="1600" dirty="0"/>
          </a:p>
        </p:txBody>
      </p:sp>
      <p:sp>
        <p:nvSpPr>
          <p:cNvPr id="25" name="Chevron 24">
            <a:extLst>
              <a:ext uri="{FF2B5EF4-FFF2-40B4-BE49-F238E27FC236}">
                <a16:creationId xmlns:a16="http://schemas.microsoft.com/office/drawing/2014/main" id="{2FD71808-296F-5C4F-BB59-ADBD99CA2ABA}"/>
              </a:ext>
            </a:extLst>
          </p:cNvPr>
          <p:cNvSpPr/>
          <p:nvPr/>
        </p:nvSpPr>
        <p:spPr>
          <a:xfrm>
            <a:off x="582740" y="2404584"/>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6" name="CasellaDiTesto 17">
            <a:extLst>
              <a:ext uri="{FF2B5EF4-FFF2-40B4-BE49-F238E27FC236}">
                <a16:creationId xmlns:a16="http://schemas.microsoft.com/office/drawing/2014/main" id="{E9EE5663-4C45-5A4F-853A-D14C06E7EED7}"/>
              </a:ext>
            </a:extLst>
          </p:cNvPr>
          <p:cNvSpPr txBox="1"/>
          <p:nvPr/>
        </p:nvSpPr>
        <p:spPr>
          <a:xfrm>
            <a:off x="814146" y="2273233"/>
            <a:ext cx="1406154" cy="369332"/>
          </a:xfrm>
          <a:prstGeom prst="rect">
            <a:avLst/>
          </a:prstGeom>
          <a:noFill/>
        </p:spPr>
        <p:txBody>
          <a:bodyPr wrap="none" rtlCol="0">
            <a:spAutoFit/>
          </a:bodyPr>
          <a:lstStyle/>
          <a:p>
            <a:r>
              <a:rPr lang="it-IT" sz="1800" b="1" dirty="0">
                <a:solidFill>
                  <a:srgbClr val="1551DA"/>
                </a:solidFill>
              </a:rPr>
              <a:t>2018 </a:t>
            </a:r>
            <a:r>
              <a:rPr lang="it-IT" sz="1800" b="1" dirty="0" err="1">
                <a:solidFill>
                  <a:srgbClr val="1551DA"/>
                </a:solidFill>
              </a:rPr>
              <a:t>activity</a:t>
            </a:r>
            <a:endParaRPr lang="it-IT" sz="1800" b="1" dirty="0">
              <a:solidFill>
                <a:srgbClr val="1551DA"/>
              </a:solidFill>
            </a:endParaRPr>
          </a:p>
        </p:txBody>
      </p:sp>
      <p:sp>
        <p:nvSpPr>
          <p:cNvPr id="27" name="CasellaDiTesto 4">
            <a:extLst>
              <a:ext uri="{FF2B5EF4-FFF2-40B4-BE49-F238E27FC236}">
                <a16:creationId xmlns:a16="http://schemas.microsoft.com/office/drawing/2014/main" id="{9B0BA551-6B05-AD43-8E08-8C72D92513B2}"/>
              </a:ext>
            </a:extLst>
          </p:cNvPr>
          <p:cNvSpPr txBox="1"/>
          <p:nvPr/>
        </p:nvSpPr>
        <p:spPr>
          <a:xfrm>
            <a:off x="225398" y="4531058"/>
            <a:ext cx="8487263" cy="369332"/>
          </a:xfrm>
          <a:prstGeom prst="rect">
            <a:avLst/>
          </a:prstGeom>
          <a:noFill/>
        </p:spPr>
        <p:txBody>
          <a:bodyPr wrap="square" rtlCol="0">
            <a:spAutoFit/>
          </a:bodyPr>
          <a:lstStyle/>
          <a:p>
            <a:pPr marL="457200" lvl="1"/>
            <a:r>
              <a:rPr lang="it-IT" sz="1800" b="1" dirty="0"/>
              <a:t>- </a:t>
            </a:r>
            <a:r>
              <a:rPr lang="it-IT" sz="1800" dirty="0"/>
              <a:t>production of more </a:t>
            </a:r>
            <a:r>
              <a:rPr lang="it-IT" sz="1800" dirty="0" err="1"/>
              <a:t>realistic</a:t>
            </a:r>
            <a:r>
              <a:rPr lang="it-IT" sz="1800" dirty="0"/>
              <a:t> </a:t>
            </a:r>
            <a:r>
              <a:rPr lang="it-IT" sz="1800" i="1" dirty="0" err="1"/>
              <a:t>dummy</a:t>
            </a:r>
            <a:r>
              <a:rPr lang="it-IT" sz="1800" dirty="0"/>
              <a:t> </a:t>
            </a:r>
            <a:r>
              <a:rPr lang="it-IT" sz="1800" dirty="0" err="1"/>
              <a:t>modules</a:t>
            </a:r>
            <a:r>
              <a:rPr lang="it-IT" sz="1800" dirty="0"/>
              <a:t> (</a:t>
            </a:r>
            <a:r>
              <a:rPr lang="it-IT" sz="1600" dirty="0" err="1"/>
              <a:t>as</a:t>
            </a:r>
            <a:r>
              <a:rPr lang="it-IT" sz="1600" dirty="0"/>
              <a:t> </a:t>
            </a:r>
            <a:r>
              <a:rPr lang="it-IT" sz="1600" dirty="0" err="1"/>
              <a:t>soon</a:t>
            </a:r>
            <a:r>
              <a:rPr lang="it-IT" sz="1600" dirty="0"/>
              <a:t> </a:t>
            </a:r>
            <a:r>
              <a:rPr lang="it-IT" sz="1600" dirty="0" err="1"/>
              <a:t>as</a:t>
            </a:r>
            <a:r>
              <a:rPr lang="it-IT" sz="1600" dirty="0"/>
              <a:t> </a:t>
            </a:r>
            <a:r>
              <a:rPr lang="it-IT" sz="1600" dirty="0" err="1"/>
              <a:t>components</a:t>
            </a:r>
            <a:r>
              <a:rPr lang="it-IT" sz="1600" dirty="0"/>
              <a:t> </a:t>
            </a:r>
            <a:r>
              <a:rPr lang="it-IT" sz="1600" dirty="0" err="1"/>
              <a:t>will</a:t>
            </a:r>
            <a:r>
              <a:rPr lang="it-IT" sz="1600" dirty="0"/>
              <a:t> be </a:t>
            </a:r>
            <a:r>
              <a:rPr lang="it-IT" sz="1600" dirty="0" err="1"/>
              <a:t>available</a:t>
            </a:r>
            <a:r>
              <a:rPr lang="it-IT" sz="1800" dirty="0"/>
              <a:t>)</a:t>
            </a:r>
          </a:p>
        </p:txBody>
      </p:sp>
      <p:sp>
        <p:nvSpPr>
          <p:cNvPr id="28" name="Chevron 27">
            <a:extLst>
              <a:ext uri="{FF2B5EF4-FFF2-40B4-BE49-F238E27FC236}">
                <a16:creationId xmlns:a16="http://schemas.microsoft.com/office/drawing/2014/main" id="{92316B63-AB54-D348-8A38-05D8412D37AA}"/>
              </a:ext>
            </a:extLst>
          </p:cNvPr>
          <p:cNvSpPr/>
          <p:nvPr/>
        </p:nvSpPr>
        <p:spPr>
          <a:xfrm>
            <a:off x="628606" y="5625556"/>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9" name="CasellaDiTesto 17">
            <a:extLst>
              <a:ext uri="{FF2B5EF4-FFF2-40B4-BE49-F238E27FC236}">
                <a16:creationId xmlns:a16="http://schemas.microsoft.com/office/drawing/2014/main" id="{39CB887C-382A-F649-9CD7-59021B56FFD8}"/>
              </a:ext>
            </a:extLst>
          </p:cNvPr>
          <p:cNvSpPr txBox="1"/>
          <p:nvPr/>
        </p:nvSpPr>
        <p:spPr>
          <a:xfrm>
            <a:off x="826695" y="5498300"/>
            <a:ext cx="1967205" cy="369332"/>
          </a:xfrm>
          <a:prstGeom prst="rect">
            <a:avLst/>
          </a:prstGeom>
          <a:noFill/>
        </p:spPr>
        <p:txBody>
          <a:bodyPr wrap="none" rtlCol="0">
            <a:spAutoFit/>
          </a:bodyPr>
          <a:lstStyle/>
          <a:p>
            <a:r>
              <a:rPr lang="it-IT" sz="1800" b="1" dirty="0">
                <a:solidFill>
                  <a:srgbClr val="FF0000"/>
                </a:solidFill>
              </a:rPr>
              <a:t>2019 </a:t>
            </a:r>
            <a:r>
              <a:rPr lang="it-IT" sz="1800" b="1" dirty="0" err="1">
                <a:solidFill>
                  <a:srgbClr val="FF0000"/>
                </a:solidFill>
              </a:rPr>
              <a:t>activity</a:t>
            </a:r>
            <a:r>
              <a:rPr lang="it-IT" sz="1800" b="1" dirty="0">
                <a:solidFill>
                  <a:srgbClr val="FF0000"/>
                </a:solidFill>
              </a:rPr>
              <a:t> </a:t>
            </a:r>
            <a:r>
              <a:rPr lang="it-IT" sz="1800" b="1" dirty="0" err="1">
                <a:solidFill>
                  <a:srgbClr val="FF0000"/>
                </a:solidFill>
              </a:rPr>
              <a:t>plans</a:t>
            </a:r>
            <a:endParaRPr lang="it-IT" sz="1800" b="1" dirty="0">
              <a:solidFill>
                <a:srgbClr val="FF0000"/>
              </a:solidFill>
            </a:endParaRPr>
          </a:p>
        </p:txBody>
      </p:sp>
      <p:sp>
        <p:nvSpPr>
          <p:cNvPr id="30" name="Chevron 29">
            <a:extLst>
              <a:ext uri="{FF2B5EF4-FFF2-40B4-BE49-F238E27FC236}">
                <a16:creationId xmlns:a16="http://schemas.microsoft.com/office/drawing/2014/main" id="{C3C8EDCD-8DD4-1243-B43D-6F1FAB74121B}"/>
              </a:ext>
            </a:extLst>
          </p:cNvPr>
          <p:cNvSpPr/>
          <p:nvPr/>
        </p:nvSpPr>
        <p:spPr>
          <a:xfrm>
            <a:off x="582740" y="186132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D615B20F-2200-354A-829B-AF6E6636779D}"/>
              </a:ext>
            </a:extLst>
          </p:cNvPr>
          <p:cNvSpPr txBox="1"/>
          <p:nvPr/>
        </p:nvSpPr>
        <p:spPr>
          <a:xfrm>
            <a:off x="780829" y="1738383"/>
            <a:ext cx="6575011" cy="382037"/>
          </a:xfrm>
          <a:prstGeom prst="rect">
            <a:avLst/>
          </a:prstGeom>
          <a:noFill/>
        </p:spPr>
        <p:txBody>
          <a:bodyPr wrap="square" lIns="104022" tIns="52011" rIns="104022" bIns="52011" rtlCol="0">
            <a:spAutoFit/>
          </a:bodyPr>
          <a:lstStyle/>
          <a:p>
            <a:r>
              <a:rPr lang="en-US" sz="1600" b="1" dirty="0">
                <a:cs typeface="Verdana"/>
              </a:rPr>
              <a:t>Involved physicists:</a:t>
            </a:r>
            <a:r>
              <a:rPr lang="en-US" sz="1600" b="1" dirty="0">
                <a:solidFill>
                  <a:srgbClr val="0000FF"/>
                </a:solidFill>
                <a:cs typeface="Verdana"/>
              </a:rPr>
              <a:t> </a:t>
            </a:r>
            <a:r>
              <a:rPr lang="en-US" sz="1800" b="1" dirty="0">
                <a:solidFill>
                  <a:srgbClr val="0000FF"/>
                </a:solidFill>
                <a:cs typeface="Verdana"/>
              </a:rPr>
              <a:t>D. </a:t>
            </a:r>
            <a:r>
              <a:rPr lang="en-US" sz="1800" b="1" dirty="0" err="1">
                <a:solidFill>
                  <a:srgbClr val="0000FF"/>
                </a:solidFill>
                <a:cs typeface="Verdana"/>
              </a:rPr>
              <a:t>Creanza</a:t>
            </a:r>
            <a:r>
              <a:rPr lang="en-US" sz="1800" b="1" dirty="0">
                <a:solidFill>
                  <a:srgbClr val="0000FF"/>
                </a:solidFill>
                <a:cs typeface="Verdana"/>
              </a:rPr>
              <a:t>, M. de Palma, L. Fiore, S. My, M. </a:t>
            </a:r>
            <a:r>
              <a:rPr lang="en-US" sz="1800" b="1" dirty="0" err="1">
                <a:solidFill>
                  <a:srgbClr val="0000FF"/>
                </a:solidFill>
                <a:cs typeface="Verdana"/>
              </a:rPr>
              <a:t>Ince</a:t>
            </a:r>
            <a:r>
              <a:rPr lang="en-US" sz="1800" b="1" dirty="0">
                <a:solidFill>
                  <a:srgbClr val="0000FF"/>
                </a:solidFill>
                <a:cs typeface="Verdana"/>
              </a:rPr>
              <a:t>  </a:t>
            </a:r>
            <a:endParaRPr lang="en-US" sz="1800" b="1" dirty="0">
              <a:cs typeface="Verdana"/>
            </a:endParaRPr>
          </a:p>
        </p:txBody>
      </p:sp>
      <p:sp>
        <p:nvSpPr>
          <p:cNvPr id="32" name="CasellaDiTesto 11">
            <a:extLst>
              <a:ext uri="{FF2B5EF4-FFF2-40B4-BE49-F238E27FC236}">
                <a16:creationId xmlns:a16="http://schemas.microsoft.com/office/drawing/2014/main" id="{D926E69C-6B64-6947-860E-D818BEAFD9EE}"/>
              </a:ext>
            </a:extLst>
          </p:cNvPr>
          <p:cNvSpPr txBox="1"/>
          <p:nvPr/>
        </p:nvSpPr>
        <p:spPr>
          <a:xfrm>
            <a:off x="589387" y="1169192"/>
            <a:ext cx="8413227" cy="464871"/>
          </a:xfrm>
          <a:prstGeom prst="rect">
            <a:avLst/>
          </a:prstGeom>
          <a:noFill/>
        </p:spPr>
        <p:txBody>
          <a:bodyPr wrap="square" rtlCol="0">
            <a:spAutoFit/>
          </a:bodyPr>
          <a:lstStyle/>
          <a:p>
            <a:pPr>
              <a:lnSpc>
                <a:spcPct val="150000"/>
              </a:lnSpc>
            </a:pPr>
            <a:r>
              <a:rPr lang="it-IT" sz="1800" b="1" dirty="0"/>
              <a:t>-</a:t>
            </a:r>
            <a:r>
              <a:rPr lang="it-IT" sz="1600" dirty="0"/>
              <a:t> an </a:t>
            </a:r>
            <a:r>
              <a:rPr lang="it-IT" sz="1600" dirty="0" err="1"/>
              <a:t>automated</a:t>
            </a:r>
            <a:r>
              <a:rPr lang="it-IT" sz="1600" dirty="0"/>
              <a:t> machine </a:t>
            </a:r>
            <a:r>
              <a:rPr lang="it-IT" sz="1600" dirty="0" err="1"/>
              <a:t>will</a:t>
            </a:r>
            <a:r>
              <a:rPr lang="it-IT" sz="1600" dirty="0"/>
              <a:t> be </a:t>
            </a:r>
            <a:r>
              <a:rPr lang="it-IT" sz="1600" dirty="0" err="1"/>
              <a:t>used</a:t>
            </a:r>
            <a:r>
              <a:rPr lang="it-IT" sz="1600" dirty="0"/>
              <a:t> </a:t>
            </a:r>
            <a:r>
              <a:rPr lang="it-IT" sz="1600" b="1" dirty="0" err="1"/>
              <a:t>only</a:t>
            </a:r>
            <a:r>
              <a:rPr lang="it-IT" sz="1600" dirty="0"/>
              <a:t>  in the </a:t>
            </a:r>
            <a:r>
              <a:rPr lang="it-IT" sz="1600" dirty="0" err="1"/>
              <a:t>phases</a:t>
            </a:r>
            <a:r>
              <a:rPr lang="it-IT" sz="1600" dirty="0"/>
              <a:t> of </a:t>
            </a:r>
            <a:r>
              <a:rPr lang="it-IT" sz="1600" dirty="0" err="1"/>
              <a:t>glue</a:t>
            </a:r>
            <a:r>
              <a:rPr lang="it-IT" sz="1600" dirty="0"/>
              <a:t> </a:t>
            </a:r>
            <a:r>
              <a:rPr lang="it-IT" sz="1600" dirty="0" err="1"/>
              <a:t>distribution</a:t>
            </a:r>
            <a:r>
              <a:rPr lang="it-IT" sz="1600" dirty="0"/>
              <a:t> &amp; </a:t>
            </a:r>
            <a:r>
              <a:rPr lang="it-IT" sz="1600" dirty="0" err="1"/>
              <a:t>encapsulation</a:t>
            </a:r>
            <a:endParaRPr lang="it-IT" sz="1600" dirty="0"/>
          </a:p>
        </p:txBody>
      </p:sp>
      <p:sp>
        <p:nvSpPr>
          <p:cNvPr id="33" name="CasellaDiTesto 11">
            <a:extLst>
              <a:ext uri="{FF2B5EF4-FFF2-40B4-BE49-F238E27FC236}">
                <a16:creationId xmlns:a16="http://schemas.microsoft.com/office/drawing/2014/main" id="{370392E9-7956-1C4D-A229-E0561E1C0D0F}"/>
              </a:ext>
            </a:extLst>
          </p:cNvPr>
          <p:cNvSpPr txBox="1"/>
          <p:nvPr/>
        </p:nvSpPr>
        <p:spPr>
          <a:xfrm>
            <a:off x="771306" y="3719401"/>
            <a:ext cx="6990675" cy="369332"/>
          </a:xfrm>
          <a:prstGeom prst="rect">
            <a:avLst/>
          </a:prstGeom>
          <a:noFill/>
        </p:spPr>
        <p:txBody>
          <a:bodyPr wrap="square" rtlCol="0">
            <a:spAutoFit/>
          </a:bodyPr>
          <a:lstStyle/>
          <a:p>
            <a:r>
              <a:rPr lang="it-IT" sz="1800" b="1" dirty="0"/>
              <a:t>-</a:t>
            </a:r>
            <a:r>
              <a:rPr lang="it-IT" sz="1800" dirty="0"/>
              <a:t> </a:t>
            </a:r>
            <a:r>
              <a:rPr lang="it-IT" sz="1800" dirty="0" err="1"/>
              <a:t>realization</a:t>
            </a:r>
            <a:r>
              <a:rPr lang="it-IT" sz="1800" dirty="0"/>
              <a:t> of the first </a:t>
            </a:r>
            <a:r>
              <a:rPr lang="it-IT" sz="1800" dirty="0" err="1"/>
              <a:t>mechanical</a:t>
            </a:r>
            <a:r>
              <a:rPr lang="it-IT" sz="1800" dirty="0"/>
              <a:t> </a:t>
            </a:r>
            <a:r>
              <a:rPr lang="it-IT" sz="1800" dirty="0" err="1"/>
              <a:t>modules</a:t>
            </a:r>
            <a:r>
              <a:rPr lang="it-IT" sz="1800" dirty="0"/>
              <a:t> for </a:t>
            </a:r>
            <a:r>
              <a:rPr lang="it-IT" sz="1800" dirty="0" err="1"/>
              <a:t>bonding</a:t>
            </a:r>
            <a:r>
              <a:rPr lang="it-IT" sz="1800" dirty="0"/>
              <a:t> </a:t>
            </a:r>
            <a:r>
              <a:rPr lang="it-IT" sz="1800" dirty="0" err="1"/>
              <a:t>tests</a:t>
            </a:r>
            <a:r>
              <a:rPr lang="it-IT" sz="1800" dirty="0"/>
              <a:t> (</a:t>
            </a:r>
            <a:r>
              <a:rPr lang="it-IT" sz="1600" b="1" dirty="0">
                <a:solidFill>
                  <a:srgbClr val="1551DA"/>
                </a:solidFill>
              </a:rPr>
              <a:t>P. Cariola</a:t>
            </a:r>
            <a:r>
              <a:rPr lang="it-IT" sz="1800" dirty="0"/>
              <a:t>) </a:t>
            </a:r>
          </a:p>
        </p:txBody>
      </p:sp>
      <p:sp>
        <p:nvSpPr>
          <p:cNvPr id="34" name="CasellaDiTesto 11">
            <a:extLst>
              <a:ext uri="{FF2B5EF4-FFF2-40B4-BE49-F238E27FC236}">
                <a16:creationId xmlns:a16="http://schemas.microsoft.com/office/drawing/2014/main" id="{988CF062-D269-B34A-8E4D-D9EB065F4243}"/>
              </a:ext>
            </a:extLst>
          </p:cNvPr>
          <p:cNvSpPr txBox="1"/>
          <p:nvPr/>
        </p:nvSpPr>
        <p:spPr>
          <a:xfrm>
            <a:off x="771305" y="3353961"/>
            <a:ext cx="6835109" cy="369332"/>
          </a:xfrm>
          <a:prstGeom prst="rect">
            <a:avLst/>
          </a:prstGeom>
          <a:noFill/>
        </p:spPr>
        <p:txBody>
          <a:bodyPr wrap="square" rtlCol="0">
            <a:spAutoFit/>
          </a:bodyPr>
          <a:lstStyle/>
          <a:p>
            <a:r>
              <a:rPr lang="it-IT" sz="1800" b="1" dirty="0"/>
              <a:t>-</a:t>
            </a:r>
            <a:r>
              <a:rPr lang="it-IT" sz="1800" dirty="0"/>
              <a:t> </a:t>
            </a:r>
            <a:r>
              <a:rPr lang="it-IT" sz="1800" dirty="0" err="1"/>
              <a:t>realization</a:t>
            </a:r>
            <a:r>
              <a:rPr lang="it-IT" sz="1800" dirty="0"/>
              <a:t> of </a:t>
            </a:r>
            <a:r>
              <a:rPr lang="it-IT" sz="1800" dirty="0" err="1"/>
              <a:t>mechanical</a:t>
            </a:r>
            <a:r>
              <a:rPr lang="it-IT" sz="1800" dirty="0"/>
              <a:t> </a:t>
            </a:r>
            <a:r>
              <a:rPr lang="it-IT" sz="1800" dirty="0" err="1"/>
              <a:t>mockups</a:t>
            </a:r>
            <a:r>
              <a:rPr lang="it-IT" sz="1800" dirty="0"/>
              <a:t> of (pseudo-) </a:t>
            </a:r>
            <a:r>
              <a:rPr lang="it-IT" sz="1800" dirty="0" err="1"/>
              <a:t>sensors</a:t>
            </a:r>
            <a:r>
              <a:rPr lang="it-IT" sz="1800" dirty="0"/>
              <a:t> &amp; </a:t>
            </a:r>
            <a:r>
              <a:rPr lang="it-IT" sz="1800" dirty="0" err="1"/>
              <a:t>hybrids</a:t>
            </a:r>
            <a:endParaRPr lang="it-IT" sz="1800" dirty="0"/>
          </a:p>
        </p:txBody>
      </p:sp>
      <p:sp>
        <p:nvSpPr>
          <p:cNvPr id="35" name="CasellaDiTesto 11">
            <a:extLst>
              <a:ext uri="{FF2B5EF4-FFF2-40B4-BE49-F238E27FC236}">
                <a16:creationId xmlns:a16="http://schemas.microsoft.com/office/drawing/2014/main" id="{E99729EE-51C9-314C-BD79-4F3A6C5BBA5B}"/>
              </a:ext>
            </a:extLst>
          </p:cNvPr>
          <p:cNvSpPr txBox="1"/>
          <p:nvPr/>
        </p:nvSpPr>
        <p:spPr>
          <a:xfrm>
            <a:off x="782964" y="2606009"/>
            <a:ext cx="8592487" cy="369332"/>
          </a:xfrm>
          <a:prstGeom prst="rect">
            <a:avLst/>
          </a:prstGeom>
          <a:noFill/>
        </p:spPr>
        <p:txBody>
          <a:bodyPr wrap="square" rtlCol="0">
            <a:spAutoFit/>
          </a:bodyPr>
          <a:lstStyle/>
          <a:p>
            <a:r>
              <a:rPr lang="it-IT" sz="1800" b="1" dirty="0"/>
              <a:t>-</a:t>
            </a:r>
            <a:r>
              <a:rPr lang="it-IT" sz="1800" dirty="0"/>
              <a:t> design (</a:t>
            </a:r>
            <a:r>
              <a:rPr lang="it-IT" sz="1600" dirty="0" err="1"/>
              <a:t>Serv</a:t>
            </a:r>
            <a:r>
              <a:rPr lang="it-IT" sz="1600" dirty="0"/>
              <a:t>. </a:t>
            </a:r>
            <a:r>
              <a:rPr lang="it-IT" sz="1600" dirty="0" err="1"/>
              <a:t>Progett</a:t>
            </a:r>
            <a:r>
              <a:rPr lang="it-IT" sz="1600" dirty="0"/>
              <a:t>. </a:t>
            </a:r>
            <a:r>
              <a:rPr lang="it-IT" sz="1600" dirty="0" err="1"/>
              <a:t>Mecc</a:t>
            </a:r>
            <a:r>
              <a:rPr lang="it-IT" sz="1600" dirty="0"/>
              <a:t>. - </a:t>
            </a:r>
            <a:r>
              <a:rPr lang="it-IT" sz="1600" b="1" dirty="0">
                <a:solidFill>
                  <a:srgbClr val="1551DA"/>
                </a:solidFill>
              </a:rPr>
              <a:t>M. Mongelli</a:t>
            </a:r>
            <a:r>
              <a:rPr lang="it-IT" sz="1800" dirty="0"/>
              <a:t>), </a:t>
            </a:r>
            <a:r>
              <a:rPr lang="it-IT" sz="1800" dirty="0" err="1"/>
              <a:t>realization</a:t>
            </a:r>
            <a:r>
              <a:rPr lang="it-IT" sz="1800" dirty="0"/>
              <a:t> &amp; </a:t>
            </a:r>
            <a:r>
              <a:rPr lang="it-IT" sz="1800" dirty="0" err="1"/>
              <a:t>validation</a:t>
            </a:r>
            <a:r>
              <a:rPr lang="it-IT" sz="1800" dirty="0"/>
              <a:t> of </a:t>
            </a:r>
            <a:r>
              <a:rPr lang="it-IT" sz="1800" dirty="0" err="1"/>
              <a:t>jigs</a:t>
            </a:r>
            <a:r>
              <a:rPr lang="it-IT" sz="1800" dirty="0"/>
              <a:t>’ </a:t>
            </a:r>
            <a:r>
              <a:rPr lang="it-IT" sz="1800" dirty="0" err="1"/>
              <a:t>prototypes</a:t>
            </a:r>
            <a:endParaRPr lang="it-IT" sz="1600" dirty="0"/>
          </a:p>
        </p:txBody>
      </p:sp>
      <p:sp>
        <p:nvSpPr>
          <p:cNvPr id="36" name="CasellaDiTesto 4">
            <a:extLst>
              <a:ext uri="{FF2B5EF4-FFF2-40B4-BE49-F238E27FC236}">
                <a16:creationId xmlns:a16="http://schemas.microsoft.com/office/drawing/2014/main" id="{25CFA740-2FEF-9C4C-AF79-436422F05DDE}"/>
              </a:ext>
            </a:extLst>
          </p:cNvPr>
          <p:cNvSpPr txBox="1"/>
          <p:nvPr/>
        </p:nvSpPr>
        <p:spPr>
          <a:xfrm>
            <a:off x="804905" y="4147299"/>
            <a:ext cx="2774872" cy="369332"/>
          </a:xfrm>
          <a:prstGeom prst="rect">
            <a:avLst/>
          </a:prstGeom>
          <a:noFill/>
        </p:spPr>
        <p:txBody>
          <a:bodyPr wrap="square" rtlCol="0">
            <a:spAutoFit/>
          </a:bodyPr>
          <a:lstStyle/>
          <a:p>
            <a:r>
              <a:rPr lang="it-IT" sz="1800" b="1" dirty="0" err="1"/>
              <a:t>Within</a:t>
            </a:r>
            <a:r>
              <a:rPr lang="it-IT" sz="1800" b="1" dirty="0"/>
              <a:t> the end of 2018 :</a:t>
            </a:r>
            <a:endParaRPr lang="it-IT" sz="1800" dirty="0"/>
          </a:p>
        </p:txBody>
      </p:sp>
      <p:sp>
        <p:nvSpPr>
          <p:cNvPr id="37" name="CasellaDiTesto 4">
            <a:extLst>
              <a:ext uri="{FF2B5EF4-FFF2-40B4-BE49-F238E27FC236}">
                <a16:creationId xmlns:a16="http://schemas.microsoft.com/office/drawing/2014/main" id="{CFCA2ACA-81CE-6B4B-98D4-FF54136F256A}"/>
              </a:ext>
            </a:extLst>
          </p:cNvPr>
          <p:cNvSpPr txBox="1"/>
          <p:nvPr/>
        </p:nvSpPr>
        <p:spPr>
          <a:xfrm>
            <a:off x="225399" y="4922185"/>
            <a:ext cx="4803802" cy="369332"/>
          </a:xfrm>
          <a:prstGeom prst="rect">
            <a:avLst/>
          </a:prstGeom>
          <a:noFill/>
        </p:spPr>
        <p:txBody>
          <a:bodyPr wrap="square" rtlCol="0">
            <a:spAutoFit/>
          </a:bodyPr>
          <a:lstStyle/>
          <a:p>
            <a:pPr marL="457200" lvl="1"/>
            <a:r>
              <a:rPr lang="it-IT" sz="1800" b="1" dirty="0"/>
              <a:t>-</a:t>
            </a:r>
            <a:r>
              <a:rPr lang="it-IT" sz="1800" dirty="0"/>
              <a:t> fine </a:t>
            </a:r>
            <a:r>
              <a:rPr lang="it-IT" sz="1800" dirty="0" err="1"/>
              <a:t>tuning</a:t>
            </a:r>
            <a:r>
              <a:rPr lang="it-IT" sz="1800" dirty="0"/>
              <a:t> of the test/</a:t>
            </a:r>
            <a:r>
              <a:rPr lang="it-IT" sz="1800" dirty="0" err="1"/>
              <a:t>certification</a:t>
            </a:r>
            <a:r>
              <a:rPr lang="it-IT" sz="1800" dirty="0"/>
              <a:t> station</a:t>
            </a:r>
          </a:p>
        </p:txBody>
      </p:sp>
      <p:sp>
        <p:nvSpPr>
          <p:cNvPr id="39" name="CasellaDiTesto 11">
            <a:extLst>
              <a:ext uri="{FF2B5EF4-FFF2-40B4-BE49-F238E27FC236}">
                <a16:creationId xmlns:a16="http://schemas.microsoft.com/office/drawing/2014/main" id="{DA5E6466-B6BA-0C48-BCDA-1FF00DF87D13}"/>
              </a:ext>
            </a:extLst>
          </p:cNvPr>
          <p:cNvSpPr txBox="1"/>
          <p:nvPr/>
        </p:nvSpPr>
        <p:spPr>
          <a:xfrm>
            <a:off x="727650" y="5879640"/>
            <a:ext cx="2990431" cy="369332"/>
          </a:xfrm>
          <a:prstGeom prst="rect">
            <a:avLst/>
          </a:prstGeom>
          <a:noFill/>
        </p:spPr>
        <p:txBody>
          <a:bodyPr wrap="square" rtlCol="0">
            <a:spAutoFit/>
          </a:bodyPr>
          <a:lstStyle/>
          <a:p>
            <a:r>
              <a:rPr lang="it-IT" sz="1800" b="1" dirty="0"/>
              <a:t>- </a:t>
            </a:r>
            <a:r>
              <a:rPr lang="it-IT" sz="1800" b="1" dirty="0" err="1"/>
              <a:t>finalization</a:t>
            </a:r>
            <a:r>
              <a:rPr lang="it-IT" sz="1800" b="1" dirty="0"/>
              <a:t> of </a:t>
            </a:r>
            <a:r>
              <a:rPr lang="it-IT" sz="1800" b="1" dirty="0" err="1"/>
              <a:t>assembly</a:t>
            </a:r>
            <a:r>
              <a:rPr lang="it-IT" sz="1800" b="1" dirty="0"/>
              <a:t> </a:t>
            </a:r>
            <a:r>
              <a:rPr lang="it-IT" sz="1800" b="1" dirty="0" err="1"/>
              <a:t>jigs</a:t>
            </a:r>
            <a:r>
              <a:rPr lang="it-IT" sz="1800" b="1" dirty="0"/>
              <a:t> </a:t>
            </a:r>
          </a:p>
        </p:txBody>
      </p:sp>
      <p:sp>
        <p:nvSpPr>
          <p:cNvPr id="40" name="CasellaDiTesto 11">
            <a:extLst>
              <a:ext uri="{FF2B5EF4-FFF2-40B4-BE49-F238E27FC236}">
                <a16:creationId xmlns:a16="http://schemas.microsoft.com/office/drawing/2014/main" id="{EE72E038-5434-B149-ABE8-5509FD4FE40B}"/>
              </a:ext>
            </a:extLst>
          </p:cNvPr>
          <p:cNvSpPr txBox="1"/>
          <p:nvPr/>
        </p:nvSpPr>
        <p:spPr>
          <a:xfrm>
            <a:off x="716205" y="6642080"/>
            <a:ext cx="5346293" cy="369332"/>
          </a:xfrm>
          <a:prstGeom prst="rect">
            <a:avLst/>
          </a:prstGeom>
          <a:noFill/>
        </p:spPr>
        <p:txBody>
          <a:bodyPr wrap="square" rtlCol="0">
            <a:spAutoFit/>
          </a:bodyPr>
          <a:lstStyle/>
          <a:p>
            <a:r>
              <a:rPr lang="it-IT" sz="1800" b="1" dirty="0">
                <a:solidFill>
                  <a:srgbClr val="1551DA"/>
                </a:solidFill>
              </a:rPr>
              <a:t>- production &amp; </a:t>
            </a:r>
            <a:r>
              <a:rPr lang="it-IT" sz="1800" b="1" dirty="0" err="1">
                <a:solidFill>
                  <a:srgbClr val="1551DA"/>
                </a:solidFill>
              </a:rPr>
              <a:t>qualification</a:t>
            </a:r>
            <a:r>
              <a:rPr lang="it-IT" sz="1800" b="1" dirty="0">
                <a:solidFill>
                  <a:srgbClr val="1551DA"/>
                </a:solidFill>
              </a:rPr>
              <a:t> of 5 </a:t>
            </a:r>
            <a:r>
              <a:rPr lang="it-IT" sz="1800" b="1" i="1" dirty="0" err="1">
                <a:solidFill>
                  <a:srgbClr val="1551DA"/>
                </a:solidFill>
              </a:rPr>
              <a:t>functional</a:t>
            </a:r>
            <a:r>
              <a:rPr lang="it-IT" sz="1800" b="1" dirty="0">
                <a:solidFill>
                  <a:srgbClr val="1551DA"/>
                </a:solidFill>
              </a:rPr>
              <a:t> </a:t>
            </a:r>
            <a:r>
              <a:rPr lang="it-IT" sz="1800" b="1" dirty="0" err="1">
                <a:solidFill>
                  <a:srgbClr val="1551DA"/>
                </a:solidFill>
              </a:rPr>
              <a:t>modules</a:t>
            </a:r>
            <a:r>
              <a:rPr lang="it-IT" sz="1800" b="1" dirty="0">
                <a:solidFill>
                  <a:srgbClr val="1551DA"/>
                </a:solidFill>
              </a:rPr>
              <a:t>  </a:t>
            </a:r>
          </a:p>
        </p:txBody>
      </p:sp>
      <p:sp>
        <p:nvSpPr>
          <p:cNvPr id="41" name="CasellaDiTesto 11">
            <a:extLst>
              <a:ext uri="{FF2B5EF4-FFF2-40B4-BE49-F238E27FC236}">
                <a16:creationId xmlns:a16="http://schemas.microsoft.com/office/drawing/2014/main" id="{EF1FDCC6-C371-9345-9FEE-BDF617AE2B50}"/>
              </a:ext>
            </a:extLst>
          </p:cNvPr>
          <p:cNvSpPr txBox="1"/>
          <p:nvPr/>
        </p:nvSpPr>
        <p:spPr>
          <a:xfrm>
            <a:off x="727649" y="6306862"/>
            <a:ext cx="7034331" cy="338554"/>
          </a:xfrm>
          <a:prstGeom prst="rect">
            <a:avLst/>
          </a:prstGeom>
          <a:noFill/>
        </p:spPr>
        <p:txBody>
          <a:bodyPr wrap="square" rtlCol="0">
            <a:spAutoFit/>
          </a:bodyPr>
          <a:lstStyle/>
          <a:p>
            <a:r>
              <a:rPr lang="it-IT" sz="1600" b="1" dirty="0"/>
              <a:t>- </a:t>
            </a:r>
            <a:r>
              <a:rPr lang="it-IT" sz="1600" dirty="0" err="1"/>
              <a:t>tests</a:t>
            </a:r>
            <a:r>
              <a:rPr lang="it-IT" sz="1600" dirty="0"/>
              <a:t> of </a:t>
            </a:r>
            <a:r>
              <a:rPr lang="it-IT" sz="1600" dirty="0" err="1"/>
              <a:t>glue</a:t>
            </a:r>
            <a:r>
              <a:rPr lang="it-IT" sz="1600" dirty="0"/>
              <a:t> dispenser robot with </a:t>
            </a:r>
            <a:r>
              <a:rPr lang="it-IT" sz="1600" dirty="0" err="1"/>
              <a:t>volumetric</a:t>
            </a:r>
            <a:r>
              <a:rPr lang="it-IT" sz="1600" dirty="0"/>
              <a:t> control [to be </a:t>
            </a:r>
            <a:r>
              <a:rPr lang="it-IT" sz="1600" dirty="0" err="1"/>
              <a:t>bought</a:t>
            </a:r>
            <a:r>
              <a:rPr lang="it-IT" sz="1600" dirty="0"/>
              <a:t> in 2019 (CTS)]</a:t>
            </a:r>
          </a:p>
        </p:txBody>
      </p:sp>
      <p:sp>
        <p:nvSpPr>
          <p:cNvPr id="42" name="TextBox 41">
            <a:extLst>
              <a:ext uri="{FF2B5EF4-FFF2-40B4-BE49-F238E27FC236}">
                <a16:creationId xmlns:a16="http://schemas.microsoft.com/office/drawing/2014/main" id="{DF884B38-37AC-9E46-81F5-85A90F8F5137}"/>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cxnSp>
        <p:nvCxnSpPr>
          <p:cNvPr id="5" name="Straight Arrow Connector 4">
            <a:extLst>
              <a:ext uri="{FF2B5EF4-FFF2-40B4-BE49-F238E27FC236}">
                <a16:creationId xmlns:a16="http://schemas.microsoft.com/office/drawing/2014/main" id="{D9707F70-B690-9B44-939F-CB99DED8144C}"/>
              </a:ext>
            </a:extLst>
          </p:cNvPr>
          <p:cNvCxnSpPr/>
          <p:nvPr/>
        </p:nvCxnSpPr>
        <p:spPr>
          <a:xfrm>
            <a:off x="7004951" y="6641380"/>
            <a:ext cx="783664" cy="283353"/>
          </a:xfrm>
          <a:prstGeom prst="straightConnector1">
            <a:avLst/>
          </a:prstGeom>
          <a:ln w="19050">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300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FF0000"/>
                </a:solidFill>
              </a:rPr>
              <a:t>Tracker requests </a:t>
            </a:r>
            <a:r>
              <a:rPr lang="en-US" sz="2700" b="1" dirty="0">
                <a:solidFill>
                  <a:srgbClr val="C00000"/>
                </a:solidFill>
              </a:rPr>
              <a:t>for INFN-Bari services in </a:t>
            </a:r>
            <a:r>
              <a:rPr lang="en-US" sz="2700" b="1" dirty="0">
                <a:solidFill>
                  <a:srgbClr val="520AF8"/>
                </a:solidFill>
              </a:rPr>
              <a:t>2019</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794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28/47 </a:t>
            </a:r>
          </a:p>
        </p:txBody>
      </p:sp>
      <p:graphicFrame>
        <p:nvGraphicFramePr>
          <p:cNvPr id="4" name="Table 3">
            <a:extLst>
              <a:ext uri="{FF2B5EF4-FFF2-40B4-BE49-F238E27FC236}">
                <a16:creationId xmlns:a16="http://schemas.microsoft.com/office/drawing/2014/main" id="{E65BAA69-4783-9044-BB43-BC1AF2ABBE1C}"/>
              </a:ext>
            </a:extLst>
          </p:cNvPr>
          <p:cNvGraphicFramePr>
            <a:graphicFrameLocks noGrp="1"/>
          </p:cNvGraphicFramePr>
          <p:nvPr>
            <p:extLst>
              <p:ext uri="{D42A27DB-BD31-4B8C-83A1-F6EECF244321}">
                <p14:modId xmlns:p14="http://schemas.microsoft.com/office/powerpoint/2010/main" val="1096182513"/>
              </p:ext>
            </p:extLst>
          </p:nvPr>
        </p:nvGraphicFramePr>
        <p:xfrm>
          <a:off x="608109" y="1402644"/>
          <a:ext cx="9125171" cy="1981200"/>
        </p:xfrm>
        <a:graphic>
          <a:graphicData uri="http://schemas.openxmlformats.org/drawingml/2006/table">
            <a:tbl>
              <a:tblPr firstRow="1" bandRow="1">
                <a:tableStyleId>{5C22544A-7EE6-4342-B048-85BDC9FD1C3A}</a:tableStyleId>
              </a:tblPr>
              <a:tblGrid>
                <a:gridCol w="2206211">
                  <a:extLst>
                    <a:ext uri="{9D8B030D-6E8A-4147-A177-3AD203B41FA5}">
                      <a16:colId xmlns:a16="http://schemas.microsoft.com/office/drawing/2014/main" val="1018121613"/>
                    </a:ext>
                  </a:extLst>
                </a:gridCol>
                <a:gridCol w="1209040">
                  <a:extLst>
                    <a:ext uri="{9D8B030D-6E8A-4147-A177-3AD203B41FA5}">
                      <a16:colId xmlns:a16="http://schemas.microsoft.com/office/drawing/2014/main" val="2191058606"/>
                    </a:ext>
                  </a:extLst>
                </a:gridCol>
                <a:gridCol w="5709920">
                  <a:extLst>
                    <a:ext uri="{9D8B030D-6E8A-4147-A177-3AD203B41FA5}">
                      <a16:colId xmlns:a16="http://schemas.microsoft.com/office/drawing/2014/main" val="1950664401"/>
                    </a:ext>
                  </a:extLst>
                </a:gridCol>
              </a:tblGrid>
              <a:tr h="370840">
                <a:tc>
                  <a:txBody>
                    <a:bodyPr/>
                    <a:lstStyle/>
                    <a:p>
                      <a:pPr algn="ctr"/>
                      <a:r>
                        <a:rPr lang="en-US" dirty="0"/>
                        <a:t>SERVICE</a:t>
                      </a:r>
                    </a:p>
                  </a:txBody>
                  <a:tcPr/>
                </a:tc>
                <a:tc>
                  <a:txBody>
                    <a:bodyPr/>
                    <a:lstStyle/>
                    <a:p>
                      <a:r>
                        <a:rPr lang="en-US" dirty="0"/>
                        <a:t>TRACKER</a:t>
                      </a:r>
                    </a:p>
                  </a:txBody>
                  <a:tcPr/>
                </a:tc>
                <a:tc>
                  <a:txBody>
                    <a:bodyPr/>
                    <a:lstStyle/>
                    <a:p>
                      <a:pPr lvl="1"/>
                      <a:r>
                        <a:rPr lang="en-US" dirty="0"/>
                        <a:t>Task</a:t>
                      </a:r>
                    </a:p>
                  </a:txBody>
                  <a:tcPr/>
                </a:tc>
                <a:extLst>
                  <a:ext uri="{0D108BD9-81ED-4DB2-BD59-A6C34878D82A}">
                    <a16:rowId xmlns:a16="http://schemas.microsoft.com/office/drawing/2014/main" val="2455446086"/>
                  </a:ext>
                </a:extLst>
              </a:tr>
              <a:tr h="370840">
                <a:tc>
                  <a:txBody>
                    <a:bodyPr/>
                    <a:lstStyle/>
                    <a:p>
                      <a:r>
                        <a:rPr lang="en-US" dirty="0" err="1"/>
                        <a:t>Progett</a:t>
                      </a:r>
                      <a:r>
                        <a:rPr lang="en-US" dirty="0"/>
                        <a:t>. </a:t>
                      </a:r>
                      <a:r>
                        <a:rPr lang="en-US" dirty="0" err="1"/>
                        <a:t>Meccanica</a:t>
                      </a:r>
                      <a:endParaRPr lang="en-US" dirty="0"/>
                    </a:p>
                  </a:txBody>
                  <a:tcPr/>
                </a:tc>
                <a:tc>
                  <a:txBody>
                    <a:bodyPr/>
                    <a:lstStyle/>
                    <a:p>
                      <a:pPr algn="ctr"/>
                      <a:r>
                        <a:rPr lang="en-US" b="1" dirty="0"/>
                        <a:t>7</a:t>
                      </a:r>
                      <a:endParaRPr lang="en-US"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b="1" dirty="0"/>
                        <a:t>jigs (prototypes) design (</a:t>
                      </a:r>
                      <a:r>
                        <a:rPr lang="en-US" sz="1800" b="1" baseline="30000" dirty="0"/>
                        <a:t>1</a:t>
                      </a:r>
                      <a:r>
                        <a:rPr lang="en-US" sz="1800" b="1" dirty="0"/>
                        <a:t>)</a:t>
                      </a:r>
                    </a:p>
                  </a:txBody>
                  <a:tcPr/>
                </a:tc>
                <a:extLst>
                  <a:ext uri="{0D108BD9-81ED-4DB2-BD59-A6C34878D82A}">
                    <a16:rowId xmlns:a16="http://schemas.microsoft.com/office/drawing/2014/main" val="2197785931"/>
                  </a:ext>
                </a:extLst>
              </a:tr>
              <a:tr h="370840">
                <a:tc>
                  <a:txBody>
                    <a:bodyPr/>
                    <a:lstStyle/>
                    <a:p>
                      <a:r>
                        <a:rPr lang="en-US" dirty="0" err="1"/>
                        <a:t>Officina</a:t>
                      </a:r>
                      <a:r>
                        <a:rPr lang="en-US" dirty="0"/>
                        <a:t> </a:t>
                      </a:r>
                      <a:r>
                        <a:rPr lang="en-US" dirty="0" err="1"/>
                        <a:t>meccanica</a:t>
                      </a:r>
                      <a:endParaRPr lang="en-US" dirty="0"/>
                    </a:p>
                  </a:txBody>
                  <a:tcPr/>
                </a:tc>
                <a:tc>
                  <a:txBody>
                    <a:bodyPr/>
                    <a:lstStyle/>
                    <a:p>
                      <a:pPr algn="ctr"/>
                      <a:r>
                        <a:rPr lang="en-US" b="1" dirty="0"/>
                        <a:t>7</a:t>
                      </a:r>
                      <a:endParaRPr lang="en-US"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b="1" dirty="0"/>
                        <a:t>Fabrication of jigs (for PS module assembly) (</a:t>
                      </a:r>
                      <a:r>
                        <a:rPr lang="en-US" sz="1800" b="1" baseline="30000" dirty="0"/>
                        <a:t>2</a:t>
                      </a:r>
                      <a:r>
                        <a:rPr lang="en-US" sz="1800" b="1" dirty="0"/>
                        <a:t>)</a:t>
                      </a:r>
                    </a:p>
                  </a:txBody>
                  <a:tcPr/>
                </a:tc>
                <a:extLst>
                  <a:ext uri="{0D108BD9-81ED-4DB2-BD59-A6C34878D82A}">
                    <a16:rowId xmlns:a16="http://schemas.microsoft.com/office/drawing/2014/main" val="3306490133"/>
                  </a:ext>
                </a:extLst>
              </a:tr>
              <a:tr h="370840">
                <a:tc>
                  <a:txBody>
                    <a:bodyPr/>
                    <a:lstStyle/>
                    <a:p>
                      <a:r>
                        <a:rPr lang="en-US" dirty="0"/>
                        <a:t>Camera </a:t>
                      </a:r>
                      <a:r>
                        <a:rPr lang="en-US" dirty="0" err="1"/>
                        <a:t>Pulita</a:t>
                      </a:r>
                      <a:endParaRPr lang="en-US" dirty="0"/>
                    </a:p>
                  </a:txBody>
                  <a:tcPr/>
                </a:tc>
                <a:tc>
                  <a:txBody>
                    <a:bodyPr/>
                    <a:lstStyle/>
                    <a:p>
                      <a:pPr algn="ctr"/>
                      <a:r>
                        <a:rPr lang="en-US" b="1" dirty="0"/>
                        <a:t>9</a:t>
                      </a:r>
                      <a:endParaRPr lang="en-US" dirty="0"/>
                    </a:p>
                  </a:txBody>
                  <a:tcPr/>
                </a:tc>
                <a:tc>
                  <a:txBody>
                    <a:bodyPr/>
                    <a:lstStyle/>
                    <a:p>
                      <a:r>
                        <a:rPr lang="en-US" sz="1800" b="1" dirty="0"/>
                        <a:t>Modules construction/assembly (</a:t>
                      </a:r>
                      <a:r>
                        <a:rPr lang="en-US" sz="1800" b="1" baseline="30000" dirty="0"/>
                        <a:t>3</a:t>
                      </a:r>
                      <a:r>
                        <a:rPr lang="en-US" sz="1800" b="1" dirty="0"/>
                        <a:t>)</a:t>
                      </a:r>
                    </a:p>
                  </a:txBody>
                  <a:tcPr/>
                </a:tc>
                <a:extLst>
                  <a:ext uri="{0D108BD9-81ED-4DB2-BD59-A6C34878D82A}">
                    <a16:rowId xmlns:a16="http://schemas.microsoft.com/office/drawing/2014/main" val="3394315072"/>
                  </a:ext>
                </a:extLst>
              </a:tr>
              <a:tr h="370840">
                <a:tc>
                  <a:txBody>
                    <a:bodyPr/>
                    <a:lstStyle/>
                    <a:p>
                      <a:r>
                        <a:rPr lang="en-US" dirty="0" err="1"/>
                        <a:t>Servizio</a:t>
                      </a:r>
                      <a:r>
                        <a:rPr lang="en-US" dirty="0"/>
                        <a:t> </a:t>
                      </a:r>
                      <a:r>
                        <a:rPr lang="en-US" dirty="0" err="1"/>
                        <a:t>Elettronico</a:t>
                      </a:r>
                      <a:endParaRPr lang="en-US" dirty="0"/>
                    </a:p>
                  </a:txBody>
                  <a:tcPr/>
                </a:tc>
                <a:tc>
                  <a:txBody>
                    <a:bodyPr/>
                    <a:lstStyle/>
                    <a:p>
                      <a:pPr algn="ctr"/>
                      <a:r>
                        <a:rPr lang="en-US" b="1" dirty="0"/>
                        <a:t>2</a:t>
                      </a:r>
                      <a:endParaRPr lang="en-US" dirty="0"/>
                    </a:p>
                  </a:txBody>
                  <a:tcPr/>
                </a:tc>
                <a:tc>
                  <a:txBody>
                    <a:bodyPr/>
                    <a:lstStyle/>
                    <a:p>
                      <a:r>
                        <a:rPr lang="en-US" sz="1600" b="1" dirty="0"/>
                        <a:t>Debug of eventual troubles during the setup of the test station</a:t>
                      </a:r>
                    </a:p>
                  </a:txBody>
                  <a:tcPr/>
                </a:tc>
                <a:extLst>
                  <a:ext uri="{0D108BD9-81ED-4DB2-BD59-A6C34878D82A}">
                    <a16:rowId xmlns:a16="http://schemas.microsoft.com/office/drawing/2014/main" val="861024217"/>
                  </a:ext>
                </a:extLst>
              </a:tr>
            </a:tbl>
          </a:graphicData>
        </a:graphic>
      </p:graphicFrame>
      <p:sp>
        <p:nvSpPr>
          <p:cNvPr id="22" name="TextBox 21">
            <a:extLst>
              <a:ext uri="{FF2B5EF4-FFF2-40B4-BE49-F238E27FC236}">
                <a16:creationId xmlns:a16="http://schemas.microsoft.com/office/drawing/2014/main" id="{B68E5365-CFA0-8649-B1DF-C04B5C202D7C}"/>
              </a:ext>
            </a:extLst>
          </p:cNvPr>
          <p:cNvSpPr txBox="1"/>
          <p:nvPr/>
        </p:nvSpPr>
        <p:spPr>
          <a:xfrm>
            <a:off x="608108" y="765500"/>
            <a:ext cx="4995023" cy="382037"/>
          </a:xfrm>
          <a:prstGeom prst="rect">
            <a:avLst/>
          </a:prstGeom>
          <a:noFill/>
        </p:spPr>
        <p:txBody>
          <a:bodyPr wrap="square" lIns="104022" tIns="52011" rIns="104022" bIns="52011" rtlCol="0">
            <a:spAutoFit/>
          </a:bodyPr>
          <a:lstStyle/>
          <a:p>
            <a:r>
              <a:rPr lang="en-US" sz="1800" dirty="0">
                <a:cs typeface="Verdana"/>
              </a:rPr>
              <a:t>Requests (*) evaluated in </a:t>
            </a:r>
            <a:r>
              <a:rPr lang="en-US" sz="1800" dirty="0">
                <a:solidFill>
                  <a:srgbClr val="C00000"/>
                </a:solidFill>
                <a:cs typeface="Verdana"/>
              </a:rPr>
              <a:t>“</a:t>
            </a:r>
            <a:r>
              <a:rPr lang="en-US" sz="1800" dirty="0" err="1">
                <a:solidFill>
                  <a:srgbClr val="C00000"/>
                </a:solidFill>
                <a:cs typeface="Verdana"/>
              </a:rPr>
              <a:t>Mesi</a:t>
            </a:r>
            <a:r>
              <a:rPr lang="en-US" sz="1800" dirty="0">
                <a:solidFill>
                  <a:srgbClr val="C00000"/>
                </a:solidFill>
                <a:cs typeface="Verdana"/>
              </a:rPr>
              <a:t> Persona” </a:t>
            </a:r>
            <a:r>
              <a:rPr lang="en-US" sz="1800" dirty="0">
                <a:cs typeface="Verdana"/>
              </a:rPr>
              <a:t>(</a:t>
            </a:r>
            <a:r>
              <a:rPr lang="en-US" sz="1800" dirty="0" err="1">
                <a:cs typeface="Verdana"/>
              </a:rPr>
              <a:t>m.p</a:t>
            </a:r>
            <a:r>
              <a:rPr lang="en-US" sz="1800" dirty="0">
                <a:cs typeface="Verdana"/>
              </a:rPr>
              <a:t>.)</a:t>
            </a:r>
          </a:p>
        </p:txBody>
      </p:sp>
      <p:sp>
        <p:nvSpPr>
          <p:cNvPr id="23" name="Chevron 22">
            <a:extLst>
              <a:ext uri="{FF2B5EF4-FFF2-40B4-BE49-F238E27FC236}">
                <a16:creationId xmlns:a16="http://schemas.microsoft.com/office/drawing/2014/main" id="{E882189A-B2CC-6D46-9620-EEC02CD80E3B}"/>
              </a:ext>
            </a:extLst>
          </p:cNvPr>
          <p:cNvSpPr/>
          <p:nvPr/>
        </p:nvSpPr>
        <p:spPr>
          <a:xfrm>
            <a:off x="410020" y="88823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cxnSp>
        <p:nvCxnSpPr>
          <p:cNvPr id="24" name="Straight Connector 23">
            <a:extLst>
              <a:ext uri="{FF2B5EF4-FFF2-40B4-BE49-F238E27FC236}">
                <a16:creationId xmlns:a16="http://schemas.microsoft.com/office/drawing/2014/main" id="{34BF7F57-0263-834E-840B-8DC5D66ACCA3}"/>
              </a:ext>
            </a:extLst>
          </p:cNvPr>
          <p:cNvCxnSpPr>
            <a:cxnSpLocks/>
          </p:cNvCxnSpPr>
          <p:nvPr/>
        </p:nvCxnSpPr>
        <p:spPr>
          <a:xfrm flipV="1">
            <a:off x="608109" y="3383844"/>
            <a:ext cx="9125171" cy="14479"/>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90CAAC6-B9F9-D848-82B2-426897CF1DE4}"/>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15" name="CasellaDiTesto 11">
            <a:extLst>
              <a:ext uri="{FF2B5EF4-FFF2-40B4-BE49-F238E27FC236}">
                <a16:creationId xmlns:a16="http://schemas.microsoft.com/office/drawing/2014/main" id="{125D1902-63FB-1A42-877B-375AE008808F}"/>
              </a:ext>
            </a:extLst>
          </p:cNvPr>
          <p:cNvSpPr txBox="1"/>
          <p:nvPr/>
        </p:nvSpPr>
        <p:spPr>
          <a:xfrm>
            <a:off x="693890" y="4021187"/>
            <a:ext cx="5405731" cy="338554"/>
          </a:xfrm>
          <a:prstGeom prst="rect">
            <a:avLst/>
          </a:prstGeom>
          <a:noFill/>
        </p:spPr>
        <p:txBody>
          <a:bodyPr wrap="square" rtlCol="0">
            <a:spAutoFit/>
          </a:bodyPr>
          <a:lstStyle/>
          <a:p>
            <a:r>
              <a:rPr lang="it-IT" sz="1600" b="1" dirty="0"/>
              <a:t>(*) Note:  </a:t>
            </a:r>
            <a:r>
              <a:rPr lang="it-IT" sz="1600" b="1" dirty="0" err="1"/>
              <a:t>requests</a:t>
            </a:r>
            <a:r>
              <a:rPr lang="it-IT" sz="1600" b="1" dirty="0"/>
              <a:t> </a:t>
            </a:r>
            <a:r>
              <a:rPr lang="it-IT" sz="1600" b="1" dirty="0" err="1"/>
              <a:t>based</a:t>
            </a:r>
            <a:r>
              <a:rPr lang="it-IT" sz="1600" b="1" dirty="0"/>
              <a:t> on the </a:t>
            </a:r>
            <a:r>
              <a:rPr lang="it-IT" sz="1600" b="1" dirty="0" err="1"/>
              <a:t>experience</a:t>
            </a:r>
            <a:r>
              <a:rPr lang="it-IT" sz="1600" b="1" dirty="0"/>
              <a:t> </a:t>
            </a:r>
            <a:r>
              <a:rPr lang="it-IT" sz="1600" b="1" dirty="0" err="1"/>
              <a:t>matured</a:t>
            </a:r>
            <a:r>
              <a:rPr lang="it-IT" sz="1600" b="1" dirty="0"/>
              <a:t> in 2018 :</a:t>
            </a:r>
            <a:endParaRPr lang="it-IT" sz="1600" dirty="0"/>
          </a:p>
        </p:txBody>
      </p:sp>
      <p:sp>
        <p:nvSpPr>
          <p:cNvPr id="16" name="CasellaDiTesto 11">
            <a:extLst>
              <a:ext uri="{FF2B5EF4-FFF2-40B4-BE49-F238E27FC236}">
                <a16:creationId xmlns:a16="http://schemas.microsoft.com/office/drawing/2014/main" id="{44063D38-46F7-AE41-B757-DDE54983CAFF}"/>
              </a:ext>
            </a:extLst>
          </p:cNvPr>
          <p:cNvSpPr txBox="1"/>
          <p:nvPr/>
        </p:nvSpPr>
        <p:spPr>
          <a:xfrm>
            <a:off x="1010505" y="4427670"/>
            <a:ext cx="8968918" cy="338554"/>
          </a:xfrm>
          <a:prstGeom prst="rect">
            <a:avLst/>
          </a:prstGeom>
          <a:noFill/>
        </p:spPr>
        <p:txBody>
          <a:bodyPr wrap="square" rtlCol="0">
            <a:spAutoFit/>
          </a:bodyPr>
          <a:lstStyle/>
          <a:p>
            <a:r>
              <a:rPr lang="it-IT" sz="1600" dirty="0"/>
              <a:t>(</a:t>
            </a:r>
            <a:r>
              <a:rPr lang="it-IT" sz="1600" baseline="30000" dirty="0"/>
              <a:t>1</a:t>
            </a:r>
            <a:r>
              <a:rPr lang="it-IT" sz="1600" dirty="0"/>
              <a:t>) design of </a:t>
            </a:r>
            <a:r>
              <a:rPr lang="it-IT" sz="1600" dirty="0" err="1"/>
              <a:t>jigs</a:t>
            </a:r>
            <a:r>
              <a:rPr lang="it-IT" sz="1600" dirty="0"/>
              <a:t> (</a:t>
            </a:r>
            <a:r>
              <a:rPr lang="it-IT" sz="1600" dirty="0" err="1"/>
              <a:t>prototypes</a:t>
            </a:r>
            <a:r>
              <a:rPr lang="it-IT" sz="1600" dirty="0"/>
              <a:t>) : 0.5m.p. x 7jigs x 2 </a:t>
            </a:r>
            <a:r>
              <a:rPr lang="it-IT" sz="1600" dirty="0" err="1"/>
              <a:t>iterations</a:t>
            </a:r>
            <a:r>
              <a:rPr lang="it-IT" sz="1600" dirty="0"/>
              <a:t> (1 </a:t>
            </a:r>
            <a:r>
              <a:rPr lang="it-IT" sz="1600" dirty="0" err="1"/>
              <a:t>modification</a:t>
            </a:r>
            <a:r>
              <a:rPr lang="it-IT" sz="1600" dirty="0"/>
              <a:t> </a:t>
            </a:r>
            <a:r>
              <a:rPr lang="it-IT" sz="1600" dirty="0" err="1"/>
              <a:t>foreseen</a:t>
            </a:r>
            <a:r>
              <a:rPr lang="it-IT" sz="1600" dirty="0"/>
              <a:t> in </a:t>
            </a:r>
            <a:r>
              <a:rPr lang="it-IT" sz="1600" dirty="0" err="1"/>
              <a:t>average</a:t>
            </a:r>
            <a:r>
              <a:rPr lang="it-IT" sz="1600" dirty="0"/>
              <a:t>)</a:t>
            </a:r>
          </a:p>
        </p:txBody>
      </p:sp>
      <p:sp>
        <p:nvSpPr>
          <p:cNvPr id="17" name="CasellaDiTesto 11">
            <a:extLst>
              <a:ext uri="{FF2B5EF4-FFF2-40B4-BE49-F238E27FC236}">
                <a16:creationId xmlns:a16="http://schemas.microsoft.com/office/drawing/2014/main" id="{E0A1584B-92F4-B046-9B08-79CEC3CCC82F}"/>
              </a:ext>
            </a:extLst>
          </p:cNvPr>
          <p:cNvSpPr txBox="1"/>
          <p:nvPr/>
        </p:nvSpPr>
        <p:spPr>
          <a:xfrm>
            <a:off x="1010505" y="4826629"/>
            <a:ext cx="7458792" cy="338554"/>
          </a:xfrm>
          <a:prstGeom prst="rect">
            <a:avLst/>
          </a:prstGeom>
          <a:noFill/>
        </p:spPr>
        <p:txBody>
          <a:bodyPr wrap="square" rtlCol="0">
            <a:spAutoFit/>
          </a:bodyPr>
          <a:lstStyle/>
          <a:p>
            <a:r>
              <a:rPr lang="it-IT" sz="1600" dirty="0"/>
              <a:t>(</a:t>
            </a:r>
            <a:r>
              <a:rPr lang="it-IT" sz="1600" baseline="30000" dirty="0"/>
              <a:t>2</a:t>
            </a:r>
            <a:r>
              <a:rPr lang="it-IT" sz="1600" dirty="0"/>
              <a:t>) production of </a:t>
            </a:r>
            <a:r>
              <a:rPr lang="it-IT" sz="1600" dirty="0" err="1"/>
              <a:t>jigs</a:t>
            </a:r>
            <a:r>
              <a:rPr lang="it-IT" sz="1600" dirty="0"/>
              <a:t> : 0.5m.p. x  7jigs x 2 </a:t>
            </a:r>
            <a:r>
              <a:rPr lang="it-IT" sz="1600" dirty="0" err="1"/>
              <a:t>iterations</a:t>
            </a:r>
            <a:r>
              <a:rPr lang="it-IT" sz="1600" dirty="0"/>
              <a:t> (1 </a:t>
            </a:r>
            <a:r>
              <a:rPr lang="it-IT" sz="1600" dirty="0" err="1"/>
              <a:t>modification</a:t>
            </a:r>
            <a:r>
              <a:rPr lang="it-IT" sz="1600" dirty="0"/>
              <a:t> </a:t>
            </a:r>
            <a:r>
              <a:rPr lang="it-IT" sz="1600" dirty="0" err="1"/>
              <a:t>foreseen</a:t>
            </a:r>
            <a:r>
              <a:rPr lang="it-IT" sz="1600" dirty="0"/>
              <a:t> in </a:t>
            </a:r>
            <a:r>
              <a:rPr lang="it-IT" sz="1600" dirty="0" err="1"/>
              <a:t>average</a:t>
            </a:r>
            <a:r>
              <a:rPr lang="it-IT" sz="1600" dirty="0"/>
              <a:t>)</a:t>
            </a:r>
          </a:p>
        </p:txBody>
      </p:sp>
      <p:sp>
        <p:nvSpPr>
          <p:cNvPr id="18" name="CasellaDiTesto 11">
            <a:extLst>
              <a:ext uri="{FF2B5EF4-FFF2-40B4-BE49-F238E27FC236}">
                <a16:creationId xmlns:a16="http://schemas.microsoft.com/office/drawing/2014/main" id="{4D9997C9-F9E3-1946-937C-C527C734DE0B}"/>
              </a:ext>
            </a:extLst>
          </p:cNvPr>
          <p:cNvSpPr txBox="1"/>
          <p:nvPr/>
        </p:nvSpPr>
        <p:spPr>
          <a:xfrm>
            <a:off x="1010505" y="5250410"/>
            <a:ext cx="7458792" cy="338554"/>
          </a:xfrm>
          <a:prstGeom prst="rect">
            <a:avLst/>
          </a:prstGeom>
          <a:noFill/>
        </p:spPr>
        <p:txBody>
          <a:bodyPr wrap="square" rtlCol="0">
            <a:spAutoFit/>
          </a:bodyPr>
          <a:lstStyle/>
          <a:p>
            <a:r>
              <a:rPr lang="it-IT" sz="1600" dirty="0"/>
              <a:t>(</a:t>
            </a:r>
            <a:r>
              <a:rPr lang="it-IT" sz="1600" baseline="30000" dirty="0"/>
              <a:t>3</a:t>
            </a:r>
            <a:r>
              <a:rPr lang="it-IT" sz="1600" dirty="0"/>
              <a:t>) 9 = 3m.p. for </a:t>
            </a:r>
            <a:r>
              <a:rPr lang="it-IT" sz="1600" dirty="0" err="1"/>
              <a:t>mechanical</a:t>
            </a:r>
            <a:r>
              <a:rPr lang="it-IT" sz="1600" dirty="0"/>
              <a:t> </a:t>
            </a:r>
            <a:r>
              <a:rPr lang="it-IT" sz="1600" dirty="0" err="1"/>
              <a:t>mockups</a:t>
            </a:r>
            <a:r>
              <a:rPr lang="it-IT" sz="1600" dirty="0"/>
              <a:t> to use </a:t>
            </a:r>
            <a:r>
              <a:rPr lang="it-IT" sz="1600" dirty="0" err="1"/>
              <a:t>jigs</a:t>
            </a:r>
            <a:r>
              <a:rPr lang="it-IT" sz="1600" dirty="0"/>
              <a:t> in full </a:t>
            </a:r>
            <a:r>
              <a:rPr lang="it-IT" sz="1600" dirty="0" err="1"/>
              <a:t>assembly</a:t>
            </a:r>
            <a:r>
              <a:rPr lang="it-IT" sz="1600" dirty="0"/>
              <a:t> trials (</a:t>
            </a:r>
            <a:r>
              <a:rPr lang="it-IT" sz="1600" dirty="0" err="1"/>
              <a:t>glueing</a:t>
            </a:r>
            <a:r>
              <a:rPr lang="it-IT" sz="1600" dirty="0"/>
              <a:t> </a:t>
            </a:r>
            <a:r>
              <a:rPr lang="it-IT" sz="1600" dirty="0" err="1"/>
              <a:t>included</a:t>
            </a:r>
            <a:r>
              <a:rPr lang="it-IT" sz="1600" dirty="0"/>
              <a:t>)</a:t>
            </a:r>
          </a:p>
        </p:txBody>
      </p:sp>
      <p:sp>
        <p:nvSpPr>
          <p:cNvPr id="19" name="CasellaDiTesto 11">
            <a:extLst>
              <a:ext uri="{FF2B5EF4-FFF2-40B4-BE49-F238E27FC236}">
                <a16:creationId xmlns:a16="http://schemas.microsoft.com/office/drawing/2014/main" id="{8EBFCC96-94AD-5047-ACBD-9B9F4990E531}"/>
              </a:ext>
            </a:extLst>
          </p:cNvPr>
          <p:cNvSpPr txBox="1"/>
          <p:nvPr/>
        </p:nvSpPr>
        <p:spPr>
          <a:xfrm>
            <a:off x="1528961" y="5599346"/>
            <a:ext cx="2886985" cy="338554"/>
          </a:xfrm>
          <a:prstGeom prst="rect">
            <a:avLst/>
          </a:prstGeom>
          <a:noFill/>
        </p:spPr>
        <p:txBody>
          <a:bodyPr wrap="square" rtlCol="0">
            <a:spAutoFit/>
          </a:bodyPr>
          <a:lstStyle/>
          <a:p>
            <a:r>
              <a:rPr lang="it-IT" sz="1600" dirty="0"/>
              <a:t>+ 3m.p. for 5 </a:t>
            </a:r>
            <a:r>
              <a:rPr lang="it-IT" sz="1600" i="1" dirty="0" err="1"/>
              <a:t>dummy</a:t>
            </a:r>
            <a:r>
              <a:rPr lang="it-IT" sz="1600" dirty="0"/>
              <a:t> </a:t>
            </a:r>
            <a:r>
              <a:rPr lang="it-IT" sz="1600" dirty="0" err="1"/>
              <a:t>modules</a:t>
            </a:r>
            <a:endParaRPr lang="it-IT" sz="1600" dirty="0"/>
          </a:p>
        </p:txBody>
      </p:sp>
      <p:sp>
        <p:nvSpPr>
          <p:cNvPr id="20" name="CasellaDiTesto 11">
            <a:extLst>
              <a:ext uri="{FF2B5EF4-FFF2-40B4-BE49-F238E27FC236}">
                <a16:creationId xmlns:a16="http://schemas.microsoft.com/office/drawing/2014/main" id="{2A9EA4EC-18C1-C647-9CCE-54FB4085BF09}"/>
              </a:ext>
            </a:extLst>
          </p:cNvPr>
          <p:cNvSpPr txBox="1"/>
          <p:nvPr/>
        </p:nvSpPr>
        <p:spPr>
          <a:xfrm>
            <a:off x="1528961" y="5952869"/>
            <a:ext cx="3153315" cy="338554"/>
          </a:xfrm>
          <a:prstGeom prst="rect">
            <a:avLst/>
          </a:prstGeom>
          <a:noFill/>
        </p:spPr>
        <p:txBody>
          <a:bodyPr wrap="square" rtlCol="0">
            <a:spAutoFit/>
          </a:bodyPr>
          <a:lstStyle/>
          <a:p>
            <a:r>
              <a:rPr lang="it-IT" sz="1600" dirty="0"/>
              <a:t>+ 3m.p. for 5 </a:t>
            </a:r>
            <a:r>
              <a:rPr lang="it-IT" sz="1600" i="1" dirty="0" err="1"/>
              <a:t>functional</a:t>
            </a:r>
            <a:r>
              <a:rPr lang="it-IT" sz="1600" dirty="0"/>
              <a:t> </a:t>
            </a:r>
            <a:r>
              <a:rPr lang="it-IT" sz="1600" dirty="0" err="1"/>
              <a:t>modules</a:t>
            </a:r>
            <a:endParaRPr lang="it-IT" sz="1600" dirty="0"/>
          </a:p>
        </p:txBody>
      </p:sp>
    </p:spTree>
    <p:extLst>
      <p:ext uri="{BB962C8B-B14F-4D97-AF65-F5344CB8AC3E}">
        <p14:creationId xmlns:p14="http://schemas.microsoft.com/office/powerpoint/2010/main" val="4158568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54148" y="7286627"/>
            <a:ext cx="692580" cy="320481"/>
          </a:xfrm>
          <a:prstGeom prst="rect">
            <a:avLst/>
          </a:prstGeom>
          <a:noFill/>
        </p:spPr>
        <p:txBody>
          <a:bodyPr wrap="none" lIns="104022" tIns="52011" rIns="104022" bIns="52011" rtlCol="0">
            <a:spAutoFit/>
          </a:bodyPr>
          <a:lstStyle/>
          <a:p>
            <a:r>
              <a:rPr lang="en-US" sz="1400" b="1" dirty="0">
                <a:solidFill>
                  <a:srgbClr val="0000FF"/>
                </a:solidFill>
              </a:rPr>
              <a:t>29/47 </a:t>
            </a:r>
          </a:p>
        </p:txBody>
      </p:sp>
      <p:sp>
        <p:nvSpPr>
          <p:cNvPr id="14" name="TextBox 13">
            <a:extLst>
              <a:ext uri="{FF2B5EF4-FFF2-40B4-BE49-F238E27FC236}">
                <a16:creationId xmlns:a16="http://schemas.microsoft.com/office/drawing/2014/main" id="{A51E6EBD-6DF5-3B4F-A386-CD24B6A5E201}"/>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15" name="Chevron 14">
            <a:extLst>
              <a:ext uri="{FF2B5EF4-FFF2-40B4-BE49-F238E27FC236}">
                <a16:creationId xmlns:a16="http://schemas.microsoft.com/office/drawing/2014/main" id="{C662BD10-2711-6748-ABF3-BC1A100DE94A}"/>
              </a:ext>
            </a:extLst>
          </p:cNvPr>
          <p:cNvSpPr/>
          <p:nvPr/>
        </p:nvSpPr>
        <p:spPr>
          <a:xfrm>
            <a:off x="546911" y="939711"/>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168FDD4D-85D5-1E48-99AB-C26013162CD0}"/>
              </a:ext>
            </a:extLst>
          </p:cNvPr>
          <p:cNvSpPr txBox="1"/>
          <p:nvPr/>
        </p:nvSpPr>
        <p:spPr>
          <a:xfrm>
            <a:off x="782476" y="804623"/>
            <a:ext cx="9864252" cy="659036"/>
          </a:xfrm>
          <a:prstGeom prst="rect">
            <a:avLst/>
          </a:prstGeom>
          <a:noFill/>
        </p:spPr>
        <p:txBody>
          <a:bodyPr wrap="square" lIns="104022" tIns="52011" rIns="104022" bIns="52011" rtlCol="0">
            <a:spAutoFit/>
          </a:bodyPr>
          <a:lstStyle/>
          <a:p>
            <a:r>
              <a:rPr lang="en-US" sz="1800" b="1" dirty="0">
                <a:solidFill>
                  <a:srgbClr val="1551DA"/>
                </a:solidFill>
                <a:cs typeface="Verdana"/>
              </a:rPr>
              <a:t>Currently used </a:t>
            </a:r>
            <a:r>
              <a:rPr lang="en-US" sz="1800" b="1" dirty="0">
                <a:cs typeface="Verdana"/>
              </a:rPr>
              <a:t>Clean Rooms (CP1, CP2) will be </a:t>
            </a:r>
            <a:r>
              <a:rPr lang="en-US" sz="1800" b="1" dirty="0">
                <a:solidFill>
                  <a:srgbClr val="1551DA"/>
                </a:solidFill>
                <a:cs typeface="Verdana"/>
              </a:rPr>
              <a:t>confirmed</a:t>
            </a:r>
            <a:r>
              <a:rPr lang="en-US" sz="1800" b="1" dirty="0">
                <a:cs typeface="Verdana"/>
              </a:rPr>
              <a:t> till 2023 and </a:t>
            </a:r>
          </a:p>
          <a:p>
            <a:r>
              <a:rPr lang="en-US" sz="1800" b="1" dirty="0">
                <a:cs typeface="Verdana"/>
              </a:rPr>
              <a:t>                                                                        will be </a:t>
            </a:r>
            <a:r>
              <a:rPr lang="en-US" sz="1800" b="1" dirty="0">
                <a:solidFill>
                  <a:srgbClr val="FF0000"/>
                </a:solidFill>
                <a:cs typeface="Verdana"/>
              </a:rPr>
              <a:t>intensively used</a:t>
            </a:r>
            <a:r>
              <a:rPr lang="en-US" sz="1800" b="1" dirty="0">
                <a:cs typeface="Verdana"/>
              </a:rPr>
              <a:t> in the construction period 2020-2023</a:t>
            </a:r>
          </a:p>
        </p:txBody>
      </p:sp>
      <p:grpSp>
        <p:nvGrpSpPr>
          <p:cNvPr id="17" name="Gruppo 15">
            <a:extLst>
              <a:ext uri="{FF2B5EF4-FFF2-40B4-BE49-F238E27FC236}">
                <a16:creationId xmlns:a16="http://schemas.microsoft.com/office/drawing/2014/main" id="{470A6A0B-E1BE-8242-9AE1-9CE622FE1942}"/>
              </a:ext>
            </a:extLst>
          </p:cNvPr>
          <p:cNvGrpSpPr/>
          <p:nvPr/>
        </p:nvGrpSpPr>
        <p:grpSpPr>
          <a:xfrm rot="5400000">
            <a:off x="1433840" y="3441945"/>
            <a:ext cx="4751386" cy="2224181"/>
            <a:chOff x="3255381" y="222934"/>
            <a:chExt cx="5137053" cy="2377146"/>
          </a:xfrm>
        </p:grpSpPr>
        <p:pic>
          <p:nvPicPr>
            <p:cNvPr id="18" name="Immagine 3">
              <a:extLst>
                <a:ext uri="{FF2B5EF4-FFF2-40B4-BE49-F238E27FC236}">
                  <a16:creationId xmlns:a16="http://schemas.microsoft.com/office/drawing/2014/main" id="{79163201-498C-394B-A48C-7A48984A3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635335" y="-1157020"/>
              <a:ext cx="2377146" cy="5137053"/>
            </a:xfrm>
            <a:prstGeom prst="rect">
              <a:avLst/>
            </a:prstGeom>
          </p:spPr>
        </p:pic>
        <p:grpSp>
          <p:nvGrpSpPr>
            <p:cNvPr id="19" name="Gruppo 6">
              <a:extLst>
                <a:ext uri="{FF2B5EF4-FFF2-40B4-BE49-F238E27FC236}">
                  <a16:creationId xmlns:a16="http://schemas.microsoft.com/office/drawing/2014/main" id="{F677BADA-CB5D-694B-AB2B-7EF224941AEC}"/>
                </a:ext>
              </a:extLst>
            </p:cNvPr>
            <p:cNvGrpSpPr/>
            <p:nvPr/>
          </p:nvGrpSpPr>
          <p:grpSpPr>
            <a:xfrm>
              <a:off x="4211617" y="716432"/>
              <a:ext cx="3471470" cy="898908"/>
              <a:chOff x="4211617" y="716432"/>
              <a:chExt cx="3471470" cy="898908"/>
            </a:xfrm>
          </p:grpSpPr>
          <p:sp>
            <p:nvSpPr>
              <p:cNvPr id="21" name="CasellaDiTesto 1">
                <a:extLst>
                  <a:ext uri="{FF2B5EF4-FFF2-40B4-BE49-F238E27FC236}">
                    <a16:creationId xmlns:a16="http://schemas.microsoft.com/office/drawing/2014/main" id="{37C14DFB-7C61-A940-B599-9C0D6A4C5B2E}"/>
                  </a:ext>
                </a:extLst>
              </p:cNvPr>
              <p:cNvSpPr txBox="1"/>
              <p:nvPr/>
            </p:nvSpPr>
            <p:spPr>
              <a:xfrm>
                <a:off x="5818256" y="1216016"/>
                <a:ext cx="543739" cy="369332"/>
              </a:xfrm>
              <a:prstGeom prst="rect">
                <a:avLst/>
              </a:prstGeom>
              <a:noFill/>
            </p:spPr>
            <p:txBody>
              <a:bodyPr wrap="square" rtlCol="0">
                <a:spAutoFit/>
              </a:bodyPr>
              <a:lstStyle/>
              <a:p>
                <a:r>
                  <a:rPr lang="it-IT" dirty="0"/>
                  <a:t>CP1</a:t>
                </a:r>
              </a:p>
            </p:txBody>
          </p:sp>
          <p:sp>
            <p:nvSpPr>
              <p:cNvPr id="22" name="CasellaDiTesto 9">
                <a:extLst>
                  <a:ext uri="{FF2B5EF4-FFF2-40B4-BE49-F238E27FC236}">
                    <a16:creationId xmlns:a16="http://schemas.microsoft.com/office/drawing/2014/main" id="{5A4145E0-A938-874C-BA47-83C27E4FC554}"/>
                  </a:ext>
                </a:extLst>
              </p:cNvPr>
              <p:cNvSpPr txBox="1"/>
              <p:nvPr/>
            </p:nvSpPr>
            <p:spPr>
              <a:xfrm>
                <a:off x="5006324" y="1226841"/>
                <a:ext cx="543739" cy="369332"/>
              </a:xfrm>
              <a:prstGeom prst="rect">
                <a:avLst/>
              </a:prstGeom>
              <a:solidFill>
                <a:schemeClr val="bg1"/>
              </a:solidFill>
            </p:spPr>
            <p:txBody>
              <a:bodyPr wrap="none" rtlCol="0">
                <a:spAutoFit/>
              </a:bodyPr>
              <a:lstStyle/>
              <a:p>
                <a:r>
                  <a:rPr lang="it-IT" dirty="0"/>
                  <a:t>CP2</a:t>
                </a:r>
              </a:p>
            </p:txBody>
          </p:sp>
          <p:sp>
            <p:nvSpPr>
              <p:cNvPr id="23" name="CasellaDiTesto 14">
                <a:extLst>
                  <a:ext uri="{FF2B5EF4-FFF2-40B4-BE49-F238E27FC236}">
                    <a16:creationId xmlns:a16="http://schemas.microsoft.com/office/drawing/2014/main" id="{CA84C7EC-9976-6044-B8FD-CF5130F18C64}"/>
                  </a:ext>
                </a:extLst>
              </p:cNvPr>
              <p:cNvSpPr txBox="1"/>
              <p:nvPr/>
            </p:nvSpPr>
            <p:spPr>
              <a:xfrm>
                <a:off x="4211617" y="1214642"/>
                <a:ext cx="543739" cy="369332"/>
              </a:xfrm>
              <a:prstGeom prst="rect">
                <a:avLst/>
              </a:prstGeom>
              <a:noFill/>
            </p:spPr>
            <p:txBody>
              <a:bodyPr wrap="square" rtlCol="0">
                <a:spAutoFit/>
              </a:bodyPr>
              <a:lstStyle/>
              <a:p>
                <a:r>
                  <a:rPr lang="it-IT" dirty="0"/>
                  <a:t>CP3</a:t>
                </a:r>
              </a:p>
            </p:txBody>
          </p:sp>
          <p:sp>
            <p:nvSpPr>
              <p:cNvPr id="24" name="CasellaDiTesto 4">
                <a:extLst>
                  <a:ext uri="{FF2B5EF4-FFF2-40B4-BE49-F238E27FC236}">
                    <a16:creationId xmlns:a16="http://schemas.microsoft.com/office/drawing/2014/main" id="{9F77BBC9-A658-544B-94FD-E39B25F0DBF0}"/>
                  </a:ext>
                </a:extLst>
              </p:cNvPr>
              <p:cNvSpPr txBox="1"/>
              <p:nvPr/>
            </p:nvSpPr>
            <p:spPr>
              <a:xfrm rot="16200000">
                <a:off x="7017340" y="949592"/>
                <a:ext cx="898908" cy="432587"/>
              </a:xfrm>
              <a:prstGeom prst="rect">
                <a:avLst/>
              </a:prstGeom>
              <a:solidFill>
                <a:schemeClr val="bg1"/>
              </a:solidFill>
            </p:spPr>
            <p:txBody>
              <a:bodyPr wrap="none" rtlCol="0">
                <a:spAutoFit/>
              </a:bodyPr>
              <a:lstStyle/>
              <a:p>
                <a:r>
                  <a:rPr lang="it-IT" dirty="0"/>
                  <a:t>servizi</a:t>
                </a:r>
              </a:p>
            </p:txBody>
          </p:sp>
        </p:grpSp>
      </p:grpSp>
      <p:pic>
        <p:nvPicPr>
          <p:cNvPr id="25" name="Immagine 7">
            <a:extLst>
              <a:ext uri="{FF2B5EF4-FFF2-40B4-BE49-F238E27FC236}">
                <a16:creationId xmlns:a16="http://schemas.microsoft.com/office/drawing/2014/main" id="{26620604-89E8-654F-8EAB-AC9FF59E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55" y="3384259"/>
            <a:ext cx="1874646" cy="2499528"/>
          </a:xfrm>
          <a:prstGeom prst="rect">
            <a:avLst/>
          </a:prstGeom>
        </p:spPr>
      </p:pic>
      <p:pic>
        <p:nvPicPr>
          <p:cNvPr id="26" name="Immagine 8">
            <a:extLst>
              <a:ext uri="{FF2B5EF4-FFF2-40B4-BE49-F238E27FC236}">
                <a16:creationId xmlns:a16="http://schemas.microsoft.com/office/drawing/2014/main" id="{9FE0CFB5-DB65-5845-8064-C53448761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887" y="2878964"/>
            <a:ext cx="2133964" cy="1600473"/>
          </a:xfrm>
          <a:prstGeom prst="rect">
            <a:avLst/>
          </a:prstGeom>
        </p:spPr>
      </p:pic>
      <p:pic>
        <p:nvPicPr>
          <p:cNvPr id="27" name="Immagine 12">
            <a:extLst>
              <a:ext uri="{FF2B5EF4-FFF2-40B4-BE49-F238E27FC236}">
                <a16:creationId xmlns:a16="http://schemas.microsoft.com/office/drawing/2014/main" id="{F1E56B0D-B82A-B641-B2EF-E76671624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3887" y="4896152"/>
            <a:ext cx="2017428" cy="1513071"/>
          </a:xfrm>
          <a:prstGeom prst="rect">
            <a:avLst/>
          </a:prstGeom>
        </p:spPr>
      </p:pic>
      <p:pic>
        <p:nvPicPr>
          <p:cNvPr id="28" name="Picture 5">
            <a:extLst>
              <a:ext uri="{FF2B5EF4-FFF2-40B4-BE49-F238E27FC236}">
                <a16:creationId xmlns:a16="http://schemas.microsoft.com/office/drawing/2014/main" id="{1673F5FA-4C7A-BB4A-9EC9-DF75D4FC90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440942" y="2275330"/>
            <a:ext cx="2526579" cy="1894934"/>
          </a:xfrm>
          <a:prstGeom prst="rect">
            <a:avLst/>
          </a:prstGeom>
        </p:spPr>
      </p:pic>
      <p:sp>
        <p:nvSpPr>
          <p:cNvPr id="29" name="Freeform 28">
            <a:extLst>
              <a:ext uri="{FF2B5EF4-FFF2-40B4-BE49-F238E27FC236}">
                <a16:creationId xmlns:a16="http://schemas.microsoft.com/office/drawing/2014/main" id="{4C1C3139-6A89-C941-A871-51146DA1D0A1}"/>
              </a:ext>
            </a:extLst>
          </p:cNvPr>
          <p:cNvSpPr/>
          <p:nvPr/>
        </p:nvSpPr>
        <p:spPr>
          <a:xfrm rot="3096538">
            <a:off x="4179527" y="1532775"/>
            <a:ext cx="717797" cy="1872397"/>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2FFFD52-3254-3548-8D70-D44C2562A8A8}"/>
              </a:ext>
            </a:extLst>
          </p:cNvPr>
          <p:cNvSpPr txBox="1"/>
          <p:nvPr/>
        </p:nvSpPr>
        <p:spPr>
          <a:xfrm>
            <a:off x="3391566" y="4564431"/>
            <a:ext cx="580995" cy="382037"/>
          </a:xfrm>
          <a:prstGeom prst="rect">
            <a:avLst/>
          </a:prstGeom>
          <a:solidFill>
            <a:schemeClr val="bg1"/>
          </a:solidFill>
        </p:spPr>
        <p:txBody>
          <a:bodyPr wrap="square" lIns="104022" tIns="52011" rIns="104022" bIns="52011" rtlCol="0">
            <a:spAutoFit/>
          </a:bodyPr>
          <a:lstStyle/>
          <a:p>
            <a:r>
              <a:rPr lang="en-US" sz="1800" b="1" dirty="0">
                <a:solidFill>
                  <a:srgbClr val="FF0000"/>
                </a:solidFill>
                <a:cs typeface="Verdana"/>
              </a:rPr>
              <a:t>CP1</a:t>
            </a:r>
          </a:p>
        </p:txBody>
      </p:sp>
      <p:sp>
        <p:nvSpPr>
          <p:cNvPr id="37" name="TextBox 36">
            <a:extLst>
              <a:ext uri="{FF2B5EF4-FFF2-40B4-BE49-F238E27FC236}">
                <a16:creationId xmlns:a16="http://schemas.microsoft.com/office/drawing/2014/main" id="{F50F974F-E876-B74F-AB70-DD6494B7CF5E}"/>
              </a:ext>
            </a:extLst>
          </p:cNvPr>
          <p:cNvSpPr txBox="1"/>
          <p:nvPr/>
        </p:nvSpPr>
        <p:spPr>
          <a:xfrm>
            <a:off x="3143281" y="4889664"/>
            <a:ext cx="1455613" cy="351259"/>
          </a:xfrm>
          <a:prstGeom prst="rect">
            <a:avLst/>
          </a:prstGeom>
          <a:noFill/>
        </p:spPr>
        <p:txBody>
          <a:bodyPr wrap="square" lIns="104022" tIns="52011" rIns="104022" bIns="52011" rtlCol="0">
            <a:spAutoFit/>
          </a:bodyPr>
          <a:lstStyle/>
          <a:p>
            <a:r>
              <a:rPr lang="en-US" sz="1600" b="1" dirty="0">
                <a:cs typeface="Verdana"/>
              </a:rPr>
              <a:t>Cl.1000 / ISO6</a:t>
            </a:r>
          </a:p>
        </p:txBody>
      </p:sp>
      <p:sp>
        <p:nvSpPr>
          <p:cNvPr id="38" name="TextBox 37">
            <a:extLst>
              <a:ext uri="{FF2B5EF4-FFF2-40B4-BE49-F238E27FC236}">
                <a16:creationId xmlns:a16="http://schemas.microsoft.com/office/drawing/2014/main" id="{2386A443-9D86-7A47-A957-74D2947FEAA5}"/>
              </a:ext>
            </a:extLst>
          </p:cNvPr>
          <p:cNvSpPr txBox="1"/>
          <p:nvPr/>
        </p:nvSpPr>
        <p:spPr>
          <a:xfrm>
            <a:off x="3402489" y="3794371"/>
            <a:ext cx="580995" cy="382037"/>
          </a:xfrm>
          <a:prstGeom prst="rect">
            <a:avLst/>
          </a:prstGeom>
          <a:solidFill>
            <a:schemeClr val="bg1"/>
          </a:solidFill>
        </p:spPr>
        <p:txBody>
          <a:bodyPr wrap="square" lIns="104022" tIns="52011" rIns="104022" bIns="52011" rtlCol="0">
            <a:spAutoFit/>
          </a:bodyPr>
          <a:lstStyle/>
          <a:p>
            <a:r>
              <a:rPr lang="en-US" sz="1800" b="1" dirty="0">
                <a:solidFill>
                  <a:srgbClr val="FF0000"/>
                </a:solidFill>
                <a:cs typeface="Verdana"/>
              </a:rPr>
              <a:t>CP2</a:t>
            </a:r>
          </a:p>
        </p:txBody>
      </p:sp>
      <p:sp>
        <p:nvSpPr>
          <p:cNvPr id="39" name="TextBox 38">
            <a:extLst>
              <a:ext uri="{FF2B5EF4-FFF2-40B4-BE49-F238E27FC236}">
                <a16:creationId xmlns:a16="http://schemas.microsoft.com/office/drawing/2014/main" id="{D2BD05B6-42A5-FF4A-8F14-DA22C22C8218}"/>
              </a:ext>
            </a:extLst>
          </p:cNvPr>
          <p:cNvSpPr txBox="1"/>
          <p:nvPr/>
        </p:nvSpPr>
        <p:spPr>
          <a:xfrm>
            <a:off x="3172704" y="4123301"/>
            <a:ext cx="1354474" cy="320481"/>
          </a:xfrm>
          <a:prstGeom prst="rect">
            <a:avLst/>
          </a:prstGeom>
          <a:solidFill>
            <a:schemeClr val="bg1"/>
          </a:solidFill>
        </p:spPr>
        <p:txBody>
          <a:bodyPr wrap="square" lIns="104022" tIns="52011" rIns="104022" bIns="52011" rtlCol="0">
            <a:spAutoFit/>
          </a:bodyPr>
          <a:lstStyle/>
          <a:p>
            <a:r>
              <a:rPr lang="en-US" sz="1400" b="1" dirty="0">
                <a:cs typeface="Verdana"/>
              </a:rPr>
              <a:t>Cl.10000 / ISO7</a:t>
            </a:r>
          </a:p>
        </p:txBody>
      </p:sp>
      <p:sp>
        <p:nvSpPr>
          <p:cNvPr id="40" name="TextBox 39">
            <a:extLst>
              <a:ext uri="{FF2B5EF4-FFF2-40B4-BE49-F238E27FC236}">
                <a16:creationId xmlns:a16="http://schemas.microsoft.com/office/drawing/2014/main" id="{57245EFA-5CEE-C842-BAC5-73B95B01344D}"/>
              </a:ext>
            </a:extLst>
          </p:cNvPr>
          <p:cNvSpPr txBox="1"/>
          <p:nvPr/>
        </p:nvSpPr>
        <p:spPr>
          <a:xfrm>
            <a:off x="3394717" y="3114320"/>
            <a:ext cx="580995" cy="382037"/>
          </a:xfrm>
          <a:prstGeom prst="rect">
            <a:avLst/>
          </a:prstGeom>
          <a:solidFill>
            <a:schemeClr val="bg1"/>
          </a:solidFill>
        </p:spPr>
        <p:txBody>
          <a:bodyPr wrap="square" lIns="104022" tIns="52011" rIns="104022" bIns="52011" rtlCol="0">
            <a:spAutoFit/>
          </a:bodyPr>
          <a:lstStyle/>
          <a:p>
            <a:r>
              <a:rPr lang="en-US" sz="1800" b="1" dirty="0">
                <a:solidFill>
                  <a:srgbClr val="1551DA"/>
                </a:solidFill>
                <a:cs typeface="Verdana"/>
              </a:rPr>
              <a:t>CP3</a:t>
            </a:r>
            <a:endParaRPr lang="en-US" sz="1800" b="1" dirty="0">
              <a:cs typeface="Verdana"/>
            </a:endParaRPr>
          </a:p>
        </p:txBody>
      </p:sp>
      <p:sp>
        <p:nvSpPr>
          <p:cNvPr id="41" name="TextBox 40">
            <a:extLst>
              <a:ext uri="{FF2B5EF4-FFF2-40B4-BE49-F238E27FC236}">
                <a16:creationId xmlns:a16="http://schemas.microsoft.com/office/drawing/2014/main" id="{1481E08C-2F46-5541-B27F-263D319BEFD2}"/>
              </a:ext>
            </a:extLst>
          </p:cNvPr>
          <p:cNvSpPr txBox="1"/>
          <p:nvPr/>
        </p:nvSpPr>
        <p:spPr>
          <a:xfrm>
            <a:off x="5392330" y="1882247"/>
            <a:ext cx="1887011" cy="382037"/>
          </a:xfrm>
          <a:prstGeom prst="rect">
            <a:avLst/>
          </a:prstGeom>
          <a:solidFill>
            <a:schemeClr val="bg1"/>
          </a:solidFill>
        </p:spPr>
        <p:txBody>
          <a:bodyPr wrap="square" lIns="104022" tIns="52011" rIns="104022" bIns="52011" rtlCol="0">
            <a:spAutoFit/>
          </a:bodyPr>
          <a:lstStyle/>
          <a:p>
            <a:r>
              <a:rPr lang="en-US" sz="1800" b="1" dirty="0">
                <a:solidFill>
                  <a:srgbClr val="1551DA"/>
                </a:solidFill>
                <a:cs typeface="Verdana"/>
              </a:rPr>
              <a:t>GEM clean room</a:t>
            </a:r>
            <a:endParaRPr lang="en-US" sz="1800" b="1" dirty="0">
              <a:cs typeface="Verdana"/>
            </a:endParaRPr>
          </a:p>
        </p:txBody>
      </p:sp>
      <p:sp>
        <p:nvSpPr>
          <p:cNvPr id="42" name="TextBox 41">
            <a:extLst>
              <a:ext uri="{FF2B5EF4-FFF2-40B4-BE49-F238E27FC236}">
                <a16:creationId xmlns:a16="http://schemas.microsoft.com/office/drawing/2014/main" id="{02A257EC-7FFF-6743-8992-093C31075256}"/>
              </a:ext>
            </a:extLst>
          </p:cNvPr>
          <p:cNvSpPr txBox="1"/>
          <p:nvPr/>
        </p:nvSpPr>
        <p:spPr>
          <a:xfrm>
            <a:off x="3173975" y="3381712"/>
            <a:ext cx="1354474" cy="320481"/>
          </a:xfrm>
          <a:prstGeom prst="rect">
            <a:avLst/>
          </a:prstGeom>
          <a:solidFill>
            <a:schemeClr val="bg1"/>
          </a:solidFill>
        </p:spPr>
        <p:txBody>
          <a:bodyPr wrap="square" lIns="104022" tIns="52011" rIns="104022" bIns="52011" rtlCol="0">
            <a:spAutoFit/>
          </a:bodyPr>
          <a:lstStyle/>
          <a:p>
            <a:r>
              <a:rPr lang="en-US" sz="1400" b="1" dirty="0">
                <a:cs typeface="Verdana"/>
              </a:rPr>
              <a:t>Cl.10000 / ISO7</a:t>
            </a:r>
          </a:p>
        </p:txBody>
      </p:sp>
      <p:cxnSp>
        <p:nvCxnSpPr>
          <p:cNvPr id="43" name="Straight Arrow Connector 42">
            <a:extLst>
              <a:ext uri="{FF2B5EF4-FFF2-40B4-BE49-F238E27FC236}">
                <a16:creationId xmlns:a16="http://schemas.microsoft.com/office/drawing/2014/main" id="{F3A53195-0D24-C64A-95B4-584770095AF4}"/>
              </a:ext>
            </a:extLst>
          </p:cNvPr>
          <p:cNvCxnSpPr>
            <a:cxnSpLocks/>
          </p:cNvCxnSpPr>
          <p:nvPr/>
        </p:nvCxnSpPr>
        <p:spPr>
          <a:xfrm>
            <a:off x="4207430" y="3985389"/>
            <a:ext cx="904797" cy="0"/>
          </a:xfrm>
          <a:prstGeom prst="straightConnector1">
            <a:avLst/>
          </a:prstGeom>
          <a:ln w="9525">
            <a:solidFill>
              <a:srgbClr val="FF0000"/>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0122AC75-4BC4-A24F-A735-6D10989F2389}"/>
              </a:ext>
            </a:extLst>
          </p:cNvPr>
          <p:cNvCxnSpPr>
            <a:cxnSpLocks/>
          </p:cNvCxnSpPr>
          <p:nvPr/>
        </p:nvCxnSpPr>
        <p:spPr>
          <a:xfrm>
            <a:off x="4236104" y="4784638"/>
            <a:ext cx="876123" cy="351259"/>
          </a:xfrm>
          <a:prstGeom prst="straightConnector1">
            <a:avLst/>
          </a:prstGeom>
          <a:ln w="9525">
            <a:solidFill>
              <a:srgbClr val="FF0000"/>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A6A1A70-8BC0-AC42-9D31-6003EDCCAE85}"/>
              </a:ext>
            </a:extLst>
          </p:cNvPr>
          <p:cNvSpPr txBox="1"/>
          <p:nvPr/>
        </p:nvSpPr>
        <p:spPr>
          <a:xfrm>
            <a:off x="0" y="72048"/>
            <a:ext cx="10661650" cy="520536"/>
          </a:xfrm>
          <a:prstGeom prst="rect">
            <a:avLst/>
          </a:prstGeom>
          <a:noFill/>
          <a:ln>
            <a:noFill/>
          </a:ln>
        </p:spPr>
        <p:txBody>
          <a:bodyPr wrap="square" lIns="104022" tIns="52011" rIns="104022" bIns="52011" rtlCol="0">
            <a:spAutoFit/>
          </a:bodyPr>
          <a:lstStyle/>
          <a:p>
            <a:pPr algn="ctr"/>
            <a:r>
              <a:rPr lang="en-US" sz="2700" b="1" dirty="0">
                <a:solidFill>
                  <a:srgbClr val="FF0000"/>
                </a:solidFill>
              </a:rPr>
              <a:t>Lab space </a:t>
            </a:r>
            <a:r>
              <a:rPr lang="en-US" sz="2700" b="1" dirty="0">
                <a:solidFill>
                  <a:srgbClr val="0000FF"/>
                </a:solidFill>
              </a:rPr>
              <a:t>of INFN-Bari for Outer Tracker commitments </a:t>
            </a:r>
            <a:endParaRPr lang="en-US" sz="2700" b="1" dirty="0"/>
          </a:p>
        </p:txBody>
      </p:sp>
    </p:spTree>
    <p:extLst>
      <p:ext uri="{BB962C8B-B14F-4D97-AF65-F5344CB8AC3E}">
        <p14:creationId xmlns:p14="http://schemas.microsoft.com/office/powerpoint/2010/main" val="1200966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6" name="Rectangle 5"/>
          <p:cNvSpPr/>
          <p:nvPr/>
        </p:nvSpPr>
        <p:spPr>
          <a:xfrm>
            <a:off x="4216" y="34475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7" name="TextBox 6"/>
          <p:cNvSpPr txBox="1"/>
          <p:nvPr/>
        </p:nvSpPr>
        <p:spPr>
          <a:xfrm>
            <a:off x="12700" y="3358630"/>
            <a:ext cx="10661650" cy="555289"/>
          </a:xfrm>
          <a:prstGeom prst="rect">
            <a:avLst/>
          </a:prstGeom>
          <a:noFill/>
          <a:ln w="28575" cmpd="sng">
            <a:noFill/>
          </a:ln>
        </p:spPr>
        <p:txBody>
          <a:bodyPr wrap="square" lIns="104022" tIns="52011" rIns="104022" bIns="52011" rtlCol="0">
            <a:spAutoFit/>
          </a:bodyPr>
          <a:lstStyle/>
          <a:p>
            <a:pPr algn="ctr">
              <a:lnSpc>
                <a:spcPct val="110000"/>
              </a:lnSpc>
            </a:pPr>
            <a:r>
              <a:rPr lang="en-US" sz="2800" b="1" dirty="0">
                <a:solidFill>
                  <a:srgbClr val="FF0000"/>
                </a:solidFill>
              </a:rPr>
              <a:t>CMS Muon system upgrade</a:t>
            </a:r>
          </a:p>
        </p:txBody>
      </p:sp>
      <p:sp>
        <p:nvSpPr>
          <p:cNvPr id="8" name="TextBox 7">
            <a:extLst>
              <a:ext uri="{FF2B5EF4-FFF2-40B4-BE49-F238E27FC236}">
                <a16:creationId xmlns:a16="http://schemas.microsoft.com/office/drawing/2014/main" id="{629F7821-641D-B64A-B895-802BB201AD1C}"/>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509691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7CE2843-8D00-3A41-9CBE-5108E4F8ECA3}"/>
              </a:ext>
            </a:extLst>
          </p:cNvPr>
          <p:cNvPicPr>
            <a:picLocks noChangeAspect="1"/>
          </p:cNvPicPr>
          <p:nvPr/>
        </p:nvPicPr>
        <p:blipFill>
          <a:blip r:embed="rId2"/>
          <a:stretch>
            <a:fillRect/>
          </a:stretch>
        </p:blipFill>
        <p:spPr>
          <a:xfrm>
            <a:off x="3174116" y="1613240"/>
            <a:ext cx="4263347" cy="2816298"/>
          </a:xfrm>
          <a:prstGeom prst="rect">
            <a:avLst/>
          </a:prstGeom>
        </p:spPr>
      </p:pic>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61651"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Current Muon chambers System </a:t>
            </a:r>
            <a:r>
              <a:rPr lang="en-US" sz="2700" b="1" dirty="0"/>
              <a:t>&amp; upgrade</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5414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30/47 </a:t>
            </a:r>
          </a:p>
        </p:txBody>
      </p:sp>
      <p:sp>
        <p:nvSpPr>
          <p:cNvPr id="14" name="TextBox 13">
            <a:extLst>
              <a:ext uri="{FF2B5EF4-FFF2-40B4-BE49-F238E27FC236}">
                <a16:creationId xmlns:a16="http://schemas.microsoft.com/office/drawing/2014/main" id="{A51E6EBD-6DF5-3B4F-A386-CD24B6A5E201}"/>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7" name="object 453">
            <a:extLst>
              <a:ext uri="{FF2B5EF4-FFF2-40B4-BE49-F238E27FC236}">
                <a16:creationId xmlns:a16="http://schemas.microsoft.com/office/drawing/2014/main" id="{46D2B456-F8D3-C447-9E66-CD7946F74AF7}"/>
              </a:ext>
            </a:extLst>
          </p:cNvPr>
          <p:cNvSpPr txBox="1"/>
          <p:nvPr/>
        </p:nvSpPr>
        <p:spPr>
          <a:xfrm>
            <a:off x="495277" y="732781"/>
            <a:ext cx="9235861" cy="307777"/>
          </a:xfrm>
          <a:prstGeom prst="rect">
            <a:avLst/>
          </a:prstGeom>
        </p:spPr>
        <p:txBody>
          <a:bodyPr vert="horz" wrap="square" lIns="0" tIns="0" rIns="0" bIns="0" rtlCol="0">
            <a:spAutoFit/>
          </a:bodyPr>
          <a:lstStyle/>
          <a:p>
            <a:pPr marL="5776">
              <a:spcBef>
                <a:spcPts val="372"/>
              </a:spcBef>
            </a:pPr>
            <a:r>
              <a:rPr sz="2000" b="1" spc="-9" dirty="0">
                <a:solidFill>
                  <a:srgbClr val="1956B0"/>
                </a:solidFill>
                <a:latin typeface="Calibri" panose="020F0502020204030204" pitchFamily="34" charset="0"/>
                <a:cs typeface="Calibri" panose="020F0502020204030204" pitchFamily="34" charset="0"/>
              </a:rPr>
              <a:t>Robust</a:t>
            </a:r>
            <a:r>
              <a:rPr sz="2000" b="1" spc="-2" dirty="0">
                <a:solidFill>
                  <a:srgbClr val="1956B0"/>
                </a:solidFill>
                <a:latin typeface="Calibri" panose="020F0502020204030204" pitchFamily="34" charset="0"/>
                <a:cs typeface="Calibri" panose="020F0502020204030204" pitchFamily="34" charset="0"/>
              </a:rPr>
              <a:t> </a:t>
            </a:r>
            <a:r>
              <a:rPr sz="2000" b="1" spc="-7" dirty="0">
                <a:solidFill>
                  <a:srgbClr val="1956B0"/>
                </a:solidFill>
                <a:latin typeface="Calibri" panose="020F0502020204030204" pitchFamily="34" charset="0"/>
                <a:cs typeface="Calibri" panose="020F0502020204030204" pitchFamily="34" charset="0"/>
              </a:rPr>
              <a:t>trigger</a:t>
            </a:r>
            <a:r>
              <a:rPr lang="en-US" b="1" spc="-2" dirty="0">
                <a:solidFill>
                  <a:srgbClr val="1956B0"/>
                </a:solidFill>
                <a:latin typeface="Calibri" panose="020F0502020204030204" pitchFamily="34" charset="0"/>
                <a:cs typeface="Calibri" panose="020F0502020204030204" pitchFamily="34" charset="0"/>
              </a:rPr>
              <a:t>,</a:t>
            </a:r>
            <a:r>
              <a:rPr sz="2000" b="1" spc="-2" dirty="0">
                <a:solidFill>
                  <a:srgbClr val="1956B0"/>
                </a:solidFill>
                <a:latin typeface="Calibri" panose="020F0502020204030204" pitchFamily="34" charset="0"/>
                <a:cs typeface="Calibri" panose="020F0502020204030204" pitchFamily="34" charset="0"/>
              </a:rPr>
              <a:t> </a:t>
            </a:r>
            <a:r>
              <a:rPr sz="2000" b="1" spc="-9" dirty="0">
                <a:solidFill>
                  <a:srgbClr val="1956B0"/>
                </a:solidFill>
                <a:latin typeface="Calibri" panose="020F0502020204030204" pitchFamily="34" charset="0"/>
                <a:cs typeface="Calibri" panose="020F0502020204030204" pitchFamily="34" charset="0"/>
              </a:rPr>
              <a:t>e</a:t>
            </a:r>
            <a:r>
              <a:rPr sz="2000" b="1" spc="-7" dirty="0">
                <a:solidFill>
                  <a:srgbClr val="1956B0"/>
                </a:solidFill>
                <a:latin typeface="Calibri" panose="020F0502020204030204" pitchFamily="34" charset="0"/>
                <a:cs typeface="Calibri" panose="020F0502020204030204" pitchFamily="34" charset="0"/>
              </a:rPr>
              <a:t>fficient</a:t>
            </a:r>
            <a:r>
              <a:rPr sz="2000" b="1" spc="-2" dirty="0">
                <a:solidFill>
                  <a:srgbClr val="1956B0"/>
                </a:solidFill>
                <a:latin typeface="Calibri" panose="020F0502020204030204" pitchFamily="34" charset="0"/>
                <a:cs typeface="Calibri" panose="020F0502020204030204" pitchFamily="34" charset="0"/>
              </a:rPr>
              <a:t> </a:t>
            </a:r>
            <a:r>
              <a:rPr lang="en-US" sz="2000" b="1" spc="-2" dirty="0">
                <a:solidFill>
                  <a:srgbClr val="1956B0"/>
                </a:solidFill>
                <a:latin typeface="Calibri" panose="020F0502020204030204" pitchFamily="34" charset="0"/>
                <a:cs typeface="Calibri" panose="020F0502020204030204" pitchFamily="34" charset="0"/>
              </a:rPr>
              <a:t>muon </a:t>
            </a:r>
            <a:r>
              <a:rPr sz="2000" b="1" spc="-9" dirty="0">
                <a:solidFill>
                  <a:srgbClr val="1956B0"/>
                </a:solidFill>
                <a:latin typeface="Calibri" panose="020F0502020204030204" pitchFamily="34" charset="0"/>
                <a:cs typeface="Calibri" panose="020F0502020204030204" pitchFamily="34" charset="0"/>
              </a:rPr>
              <a:t>recons</a:t>
            </a:r>
            <a:r>
              <a:rPr sz="2000" b="1" spc="-7" dirty="0">
                <a:solidFill>
                  <a:srgbClr val="1956B0"/>
                </a:solidFill>
                <a:latin typeface="Calibri" panose="020F0502020204030204" pitchFamily="34" charset="0"/>
                <a:cs typeface="Calibri" panose="020F0502020204030204" pitchFamily="34" charset="0"/>
              </a:rPr>
              <a:t>t</a:t>
            </a:r>
            <a:r>
              <a:rPr sz="2000" b="1" spc="-9" dirty="0">
                <a:solidFill>
                  <a:srgbClr val="1956B0"/>
                </a:solidFill>
                <a:latin typeface="Calibri" panose="020F0502020204030204" pitchFamily="34" charset="0"/>
                <a:cs typeface="Calibri" panose="020F0502020204030204" pitchFamily="34" charset="0"/>
              </a:rPr>
              <a:t>ruc</a:t>
            </a:r>
            <a:r>
              <a:rPr sz="2000" b="1" spc="-7" dirty="0">
                <a:solidFill>
                  <a:srgbClr val="1956B0"/>
                </a:solidFill>
                <a:latin typeface="Calibri" panose="020F0502020204030204" pitchFamily="34" charset="0"/>
                <a:cs typeface="Calibri" panose="020F0502020204030204" pitchFamily="34" charset="0"/>
              </a:rPr>
              <a:t>t</a:t>
            </a:r>
            <a:r>
              <a:rPr sz="2000" b="1" dirty="0">
                <a:solidFill>
                  <a:srgbClr val="1956B0"/>
                </a:solidFill>
                <a:latin typeface="Calibri" panose="020F0502020204030204" pitchFamily="34" charset="0"/>
                <a:cs typeface="Calibri" panose="020F0502020204030204" pitchFamily="34" charset="0"/>
              </a:rPr>
              <a:t>i</a:t>
            </a:r>
            <a:r>
              <a:rPr sz="2000" b="1" spc="-9" dirty="0">
                <a:solidFill>
                  <a:srgbClr val="1956B0"/>
                </a:solidFill>
                <a:latin typeface="Calibri" panose="020F0502020204030204" pitchFamily="34" charset="0"/>
                <a:cs typeface="Calibri" panose="020F0502020204030204" pitchFamily="34" charset="0"/>
              </a:rPr>
              <a:t>on</a:t>
            </a:r>
            <a:r>
              <a:rPr lang="en-US" sz="2000" b="1" spc="-9" dirty="0">
                <a:solidFill>
                  <a:srgbClr val="1956B0"/>
                </a:solidFill>
                <a:latin typeface="Calibri" panose="020F0502020204030204" pitchFamily="34" charset="0"/>
                <a:cs typeface="Calibri" panose="020F0502020204030204" pitchFamily="34" charset="0"/>
              </a:rPr>
              <a:t> &amp; excellent identification performances</a:t>
            </a:r>
            <a:endParaRPr sz="2000" b="1" dirty="0">
              <a:solidFill>
                <a:srgbClr val="1956B0"/>
              </a:solidFill>
              <a:latin typeface="Calibri" panose="020F0502020204030204" pitchFamily="34" charset="0"/>
              <a:cs typeface="Calibri" panose="020F0502020204030204" pitchFamily="34" charset="0"/>
            </a:endParaRPr>
          </a:p>
        </p:txBody>
      </p:sp>
      <p:sp>
        <p:nvSpPr>
          <p:cNvPr id="10" name="object 3">
            <a:extLst>
              <a:ext uri="{FF2B5EF4-FFF2-40B4-BE49-F238E27FC236}">
                <a16:creationId xmlns:a16="http://schemas.microsoft.com/office/drawing/2014/main" id="{8D687FFC-4AD3-FD44-AC4D-A17420CC5303}"/>
              </a:ext>
            </a:extLst>
          </p:cNvPr>
          <p:cNvSpPr/>
          <p:nvPr/>
        </p:nvSpPr>
        <p:spPr>
          <a:xfrm>
            <a:off x="6219974" y="4351556"/>
            <a:ext cx="2529390" cy="1375476"/>
          </a:xfrm>
          <a:prstGeom prst="rect">
            <a:avLst/>
          </a:prstGeom>
          <a:blipFill>
            <a:blip r:embed="rId3" cstate="print"/>
            <a:stretch>
              <a:fillRect/>
            </a:stretch>
          </a:blipFill>
        </p:spPr>
        <p:txBody>
          <a:bodyPr wrap="square" lIns="0" tIns="0" rIns="0" bIns="0" rtlCol="0"/>
          <a:lstStyle/>
          <a:p>
            <a:endParaRPr sz="819">
              <a:latin typeface="Calibri" panose="020F0502020204030204" pitchFamily="34" charset="0"/>
              <a:cs typeface="Calibri" panose="020F0502020204030204" pitchFamily="34" charset="0"/>
            </a:endParaRPr>
          </a:p>
        </p:txBody>
      </p:sp>
      <p:sp>
        <p:nvSpPr>
          <p:cNvPr id="12" name="object 4">
            <a:extLst>
              <a:ext uri="{FF2B5EF4-FFF2-40B4-BE49-F238E27FC236}">
                <a16:creationId xmlns:a16="http://schemas.microsoft.com/office/drawing/2014/main" id="{7364581C-A707-EF4B-BE20-963210758B0F}"/>
              </a:ext>
            </a:extLst>
          </p:cNvPr>
          <p:cNvSpPr txBox="1"/>
          <p:nvPr/>
        </p:nvSpPr>
        <p:spPr>
          <a:xfrm>
            <a:off x="6414800" y="4383331"/>
            <a:ext cx="2668359" cy="230961"/>
          </a:xfrm>
          <a:prstGeom prst="rect">
            <a:avLst/>
          </a:prstGeom>
        </p:spPr>
        <p:txBody>
          <a:bodyPr vert="horz" wrap="square" lIns="0" tIns="0" rIns="0" bIns="0" rtlCol="0">
            <a:spAutoFit/>
          </a:bodyPr>
          <a:lstStyle/>
          <a:p>
            <a:pPr marL="5776" marR="2310"/>
            <a:r>
              <a:rPr sz="1501" b="1" spc="-9" dirty="0">
                <a:solidFill>
                  <a:srgbClr val="4F8F00"/>
                </a:solidFill>
                <a:latin typeface="Calibri" panose="020F0502020204030204" pitchFamily="34" charset="0"/>
                <a:cs typeface="Calibri" panose="020F0502020204030204" pitchFamily="34" charset="0"/>
              </a:rPr>
              <a:t>Cath</a:t>
            </a:r>
            <a:r>
              <a:rPr sz="1501" b="1" spc="-11" dirty="0">
                <a:solidFill>
                  <a:srgbClr val="4F8F00"/>
                </a:solidFill>
                <a:latin typeface="Calibri" panose="020F0502020204030204" pitchFamily="34" charset="0"/>
                <a:cs typeface="Calibri" panose="020F0502020204030204" pitchFamily="34" charset="0"/>
              </a:rPr>
              <a:t>o</a:t>
            </a:r>
            <a:r>
              <a:rPr sz="1501" b="1" spc="-9" dirty="0">
                <a:solidFill>
                  <a:srgbClr val="4F8F00"/>
                </a:solidFill>
                <a:latin typeface="Calibri" panose="020F0502020204030204" pitchFamily="34" charset="0"/>
                <a:cs typeface="Calibri" panose="020F0502020204030204" pitchFamily="34" charset="0"/>
              </a:rPr>
              <a:t>de</a:t>
            </a:r>
            <a:r>
              <a:rPr sz="1501" b="1" spc="-2" dirty="0">
                <a:solidFill>
                  <a:srgbClr val="4F8F00"/>
                </a:solidFill>
                <a:latin typeface="Calibri" panose="020F0502020204030204" pitchFamily="34" charset="0"/>
                <a:cs typeface="Calibri" panose="020F0502020204030204" pitchFamily="34" charset="0"/>
              </a:rPr>
              <a:t> </a:t>
            </a:r>
            <a:r>
              <a:rPr sz="1501" b="1" spc="-9" dirty="0">
                <a:solidFill>
                  <a:srgbClr val="4F8F00"/>
                </a:solidFill>
                <a:latin typeface="Calibri" panose="020F0502020204030204" pitchFamily="34" charset="0"/>
                <a:cs typeface="Calibri" panose="020F0502020204030204" pitchFamily="34" charset="0"/>
              </a:rPr>
              <a:t>St</a:t>
            </a:r>
            <a:r>
              <a:rPr sz="1501" b="1" spc="-7" dirty="0">
                <a:solidFill>
                  <a:srgbClr val="4F8F00"/>
                </a:solidFill>
                <a:latin typeface="Calibri" panose="020F0502020204030204" pitchFamily="34" charset="0"/>
                <a:cs typeface="Calibri" panose="020F0502020204030204" pitchFamily="34" charset="0"/>
              </a:rPr>
              <a:t>rip</a:t>
            </a:r>
            <a:r>
              <a:rPr sz="1501" b="1" spc="-2" dirty="0">
                <a:solidFill>
                  <a:srgbClr val="4F8F00"/>
                </a:solidFill>
                <a:latin typeface="Calibri" panose="020F0502020204030204" pitchFamily="34" charset="0"/>
                <a:cs typeface="Calibri" panose="020F0502020204030204" pitchFamily="34" charset="0"/>
              </a:rPr>
              <a:t> </a:t>
            </a:r>
            <a:r>
              <a:rPr sz="1501" b="1" spc="-9" dirty="0">
                <a:solidFill>
                  <a:srgbClr val="4F8F00"/>
                </a:solidFill>
                <a:latin typeface="Calibri" panose="020F0502020204030204" pitchFamily="34" charset="0"/>
                <a:cs typeface="Calibri" panose="020F0502020204030204" pitchFamily="34" charset="0"/>
              </a:rPr>
              <a:t>Chamber (CSC)</a:t>
            </a:r>
            <a:endParaRPr sz="1501" dirty="0">
              <a:latin typeface="Calibri" panose="020F0502020204030204" pitchFamily="34" charset="0"/>
              <a:cs typeface="Calibri" panose="020F0502020204030204" pitchFamily="34" charset="0"/>
            </a:endParaRPr>
          </a:p>
        </p:txBody>
      </p:sp>
      <p:sp>
        <p:nvSpPr>
          <p:cNvPr id="15" name="object 6">
            <a:extLst>
              <a:ext uri="{FF2B5EF4-FFF2-40B4-BE49-F238E27FC236}">
                <a16:creationId xmlns:a16="http://schemas.microsoft.com/office/drawing/2014/main" id="{36AEA3D6-23E5-404C-95B6-4A0A2BF0489A}"/>
              </a:ext>
            </a:extLst>
          </p:cNvPr>
          <p:cNvSpPr txBox="1"/>
          <p:nvPr/>
        </p:nvSpPr>
        <p:spPr>
          <a:xfrm>
            <a:off x="6495684" y="4713419"/>
            <a:ext cx="2237041" cy="897682"/>
          </a:xfrm>
          <a:prstGeom prst="rect">
            <a:avLst/>
          </a:prstGeom>
        </p:spPr>
        <p:txBody>
          <a:bodyPr vert="horz" wrap="square" lIns="0" tIns="0" rIns="0" bIns="0" rtlCol="0">
            <a:spAutoFit/>
          </a:bodyPr>
          <a:lstStyle/>
          <a:p>
            <a:pPr marL="291526" indent="-285750">
              <a:lnSpc>
                <a:spcPts val="1762"/>
              </a:lnSpc>
              <a:buFont typeface="Arial" panose="020B0604020202020204" pitchFamily="34" charset="0"/>
              <a:buChar char="•"/>
            </a:pPr>
            <a:r>
              <a:rPr sz="1501" spc="-9" dirty="0">
                <a:solidFill>
                  <a:srgbClr val="4F8F00"/>
                </a:solidFill>
                <a:latin typeface="Calibri" panose="020F0502020204030204" pitchFamily="34" charset="0"/>
                <a:cs typeface="Calibri" panose="020F0502020204030204" pitchFamily="34" charset="0"/>
              </a:rPr>
              <a:t>0</a:t>
            </a:r>
            <a:r>
              <a:rPr sz="1501" spc="-7" dirty="0">
                <a:solidFill>
                  <a:srgbClr val="4F8F00"/>
                </a:solidFill>
                <a:latin typeface="Calibri" panose="020F0502020204030204" pitchFamily="34" charset="0"/>
                <a:cs typeface="Calibri" panose="020F0502020204030204" pitchFamily="34" charset="0"/>
              </a:rPr>
              <a:t>.</a:t>
            </a:r>
            <a:r>
              <a:rPr sz="1501" spc="-9" dirty="0">
                <a:solidFill>
                  <a:srgbClr val="4F8F00"/>
                </a:solidFill>
                <a:latin typeface="Calibri" panose="020F0502020204030204" pitchFamily="34" charset="0"/>
                <a:cs typeface="Calibri" panose="020F0502020204030204" pitchFamily="34" charset="0"/>
              </a:rPr>
              <a:t>9</a:t>
            </a:r>
            <a:r>
              <a:rPr sz="1501" spc="-2" dirty="0">
                <a:solidFill>
                  <a:srgbClr val="4F8F00"/>
                </a:solidFill>
                <a:latin typeface="Calibri" panose="020F0502020204030204" pitchFamily="34" charset="0"/>
                <a:cs typeface="Calibri" panose="020F0502020204030204" pitchFamily="34" charset="0"/>
              </a:rPr>
              <a:t> </a:t>
            </a:r>
            <a:r>
              <a:rPr sz="1501" spc="-9" dirty="0">
                <a:solidFill>
                  <a:srgbClr val="4F8F00"/>
                </a:solidFill>
                <a:latin typeface="Calibri" panose="020F0502020204030204" pitchFamily="34" charset="0"/>
                <a:cs typeface="Calibri" panose="020F0502020204030204" pitchFamily="34" charset="0"/>
              </a:rPr>
              <a:t>&lt;</a:t>
            </a:r>
            <a:r>
              <a:rPr sz="1501" spc="-2" dirty="0">
                <a:solidFill>
                  <a:srgbClr val="4F8F00"/>
                </a:solidFill>
                <a:latin typeface="Calibri" panose="020F0502020204030204" pitchFamily="34" charset="0"/>
                <a:cs typeface="Calibri" panose="020F0502020204030204" pitchFamily="34" charset="0"/>
              </a:rPr>
              <a:t> </a:t>
            </a:r>
            <a:r>
              <a:rPr sz="1501" spc="-5" dirty="0">
                <a:solidFill>
                  <a:srgbClr val="4F8F00"/>
                </a:solidFill>
                <a:latin typeface="Calibri" panose="020F0502020204030204" pitchFamily="34" charset="0"/>
                <a:cs typeface="Calibri" panose="020F0502020204030204" pitchFamily="34" charset="0"/>
              </a:rPr>
              <a:t>|</a:t>
            </a:r>
            <a:r>
              <a:rPr sz="1501" spc="-11" dirty="0">
                <a:solidFill>
                  <a:srgbClr val="4F8F00"/>
                </a:solidFill>
                <a:latin typeface="Calibri" panose="020F0502020204030204" pitchFamily="34" charset="0"/>
                <a:cs typeface="Calibri" panose="020F0502020204030204" pitchFamily="34" charset="0"/>
              </a:rPr>
              <a:t>η</a:t>
            </a:r>
            <a:r>
              <a:rPr sz="1501" spc="-5" dirty="0">
                <a:solidFill>
                  <a:srgbClr val="4F8F00"/>
                </a:solidFill>
                <a:latin typeface="Calibri" panose="020F0502020204030204" pitchFamily="34" charset="0"/>
                <a:cs typeface="Calibri" panose="020F0502020204030204" pitchFamily="34" charset="0"/>
              </a:rPr>
              <a:t>|</a:t>
            </a:r>
            <a:r>
              <a:rPr sz="1501" spc="-2" dirty="0">
                <a:solidFill>
                  <a:srgbClr val="4F8F00"/>
                </a:solidFill>
                <a:latin typeface="Calibri" panose="020F0502020204030204" pitchFamily="34" charset="0"/>
                <a:cs typeface="Calibri" panose="020F0502020204030204" pitchFamily="34" charset="0"/>
              </a:rPr>
              <a:t> </a:t>
            </a:r>
            <a:r>
              <a:rPr sz="1501" spc="-9" dirty="0">
                <a:solidFill>
                  <a:srgbClr val="4F8F00"/>
                </a:solidFill>
                <a:latin typeface="Calibri" panose="020F0502020204030204" pitchFamily="34" charset="0"/>
                <a:cs typeface="Calibri" panose="020F0502020204030204" pitchFamily="34" charset="0"/>
              </a:rPr>
              <a:t>&lt;</a:t>
            </a:r>
            <a:r>
              <a:rPr sz="1501" spc="-2" dirty="0">
                <a:solidFill>
                  <a:srgbClr val="4F8F00"/>
                </a:solidFill>
                <a:latin typeface="Calibri" panose="020F0502020204030204" pitchFamily="34" charset="0"/>
                <a:cs typeface="Calibri" panose="020F0502020204030204" pitchFamily="34" charset="0"/>
              </a:rPr>
              <a:t> </a:t>
            </a:r>
            <a:r>
              <a:rPr sz="1501" spc="-9" dirty="0">
                <a:solidFill>
                  <a:srgbClr val="4F8F00"/>
                </a:solidFill>
                <a:latin typeface="Calibri" panose="020F0502020204030204" pitchFamily="34" charset="0"/>
                <a:cs typeface="Calibri" panose="020F0502020204030204" pitchFamily="34" charset="0"/>
              </a:rPr>
              <a:t>2</a:t>
            </a:r>
            <a:r>
              <a:rPr sz="1501" spc="-7" dirty="0">
                <a:solidFill>
                  <a:srgbClr val="4F8F00"/>
                </a:solidFill>
                <a:latin typeface="Calibri" panose="020F0502020204030204" pitchFamily="34" charset="0"/>
                <a:cs typeface="Calibri" panose="020F0502020204030204" pitchFamily="34" charset="0"/>
              </a:rPr>
              <a:t>.</a:t>
            </a:r>
            <a:r>
              <a:rPr sz="1501" spc="-9" dirty="0">
                <a:solidFill>
                  <a:srgbClr val="4F8F00"/>
                </a:solidFill>
                <a:latin typeface="Calibri" panose="020F0502020204030204" pitchFamily="34" charset="0"/>
                <a:cs typeface="Calibri" panose="020F0502020204030204" pitchFamily="34" charset="0"/>
              </a:rPr>
              <a:t>4</a:t>
            </a:r>
            <a:endParaRPr sz="1501" dirty="0">
              <a:latin typeface="Calibri" panose="020F0502020204030204" pitchFamily="34" charset="0"/>
              <a:cs typeface="Calibri" panose="020F0502020204030204" pitchFamily="34" charset="0"/>
            </a:endParaRPr>
          </a:p>
          <a:p>
            <a:pPr marL="291526" indent="-285750">
              <a:lnSpc>
                <a:spcPts val="1726"/>
              </a:lnSpc>
              <a:buFont typeface="Arial" panose="020B0604020202020204" pitchFamily="34" charset="0"/>
              <a:buChar char="•"/>
            </a:pPr>
            <a:r>
              <a:rPr sz="1501" spc="-9" dirty="0">
                <a:solidFill>
                  <a:srgbClr val="4F8F00"/>
                </a:solidFill>
                <a:latin typeface="Calibri" panose="020F0502020204030204" pitchFamily="34" charset="0"/>
                <a:cs typeface="Calibri" panose="020F0502020204030204" pitchFamily="34" charset="0"/>
              </a:rPr>
              <a:t>540</a:t>
            </a:r>
            <a:r>
              <a:rPr sz="1501" spc="-2" dirty="0">
                <a:solidFill>
                  <a:srgbClr val="4F8F00"/>
                </a:solidFill>
                <a:latin typeface="Calibri" panose="020F0502020204030204" pitchFamily="34" charset="0"/>
                <a:cs typeface="Calibri" panose="020F0502020204030204" pitchFamily="34" charset="0"/>
              </a:rPr>
              <a:t> </a:t>
            </a:r>
            <a:r>
              <a:rPr sz="1501" spc="-9" dirty="0">
                <a:solidFill>
                  <a:srgbClr val="4F8F00"/>
                </a:solidFill>
                <a:latin typeface="Calibri" panose="020F0502020204030204" pitchFamily="34" charset="0"/>
                <a:cs typeface="Calibri" panose="020F0502020204030204" pitchFamily="34" charset="0"/>
              </a:rPr>
              <a:t>chambers</a:t>
            </a:r>
            <a:endParaRPr sz="1501" dirty="0">
              <a:latin typeface="Calibri" panose="020F0502020204030204" pitchFamily="34" charset="0"/>
              <a:cs typeface="Calibri" panose="020F0502020204030204" pitchFamily="34" charset="0"/>
            </a:endParaRPr>
          </a:p>
          <a:p>
            <a:pPr marL="291526" marR="2310" indent="-285750">
              <a:lnSpc>
                <a:spcPts val="1724"/>
              </a:lnSpc>
              <a:spcBef>
                <a:spcPts val="84"/>
              </a:spcBef>
              <a:buFont typeface="Arial" panose="020B0604020202020204" pitchFamily="34" charset="0"/>
              <a:buChar char="•"/>
            </a:pPr>
            <a:r>
              <a:rPr sz="1501" spc="-7" dirty="0">
                <a:solidFill>
                  <a:srgbClr val="4F8F00"/>
                </a:solidFill>
                <a:latin typeface="Calibri" panose="020F0502020204030204" pitchFamily="34" charset="0"/>
                <a:cs typeface="Calibri" panose="020F0502020204030204" pitchFamily="34" charset="0"/>
              </a:rPr>
              <a:t>Spatia</a:t>
            </a:r>
            <a:r>
              <a:rPr sz="1501" dirty="0">
                <a:solidFill>
                  <a:srgbClr val="4F8F00"/>
                </a:solidFill>
                <a:latin typeface="Calibri" panose="020F0502020204030204" pitchFamily="34" charset="0"/>
                <a:cs typeface="Calibri" panose="020F0502020204030204" pitchFamily="34" charset="0"/>
              </a:rPr>
              <a:t>l</a:t>
            </a:r>
            <a:r>
              <a:rPr sz="1501" spc="-2" dirty="0">
                <a:solidFill>
                  <a:srgbClr val="4F8F00"/>
                </a:solidFill>
                <a:latin typeface="Calibri" panose="020F0502020204030204" pitchFamily="34" charset="0"/>
                <a:cs typeface="Calibri" panose="020F0502020204030204" pitchFamily="34" charset="0"/>
              </a:rPr>
              <a:t> </a:t>
            </a:r>
            <a:r>
              <a:rPr sz="1501" spc="-39" dirty="0">
                <a:solidFill>
                  <a:srgbClr val="4F8F00"/>
                </a:solidFill>
                <a:latin typeface="Calibri" panose="020F0502020204030204" pitchFamily="34" charset="0"/>
                <a:cs typeface="Calibri" panose="020F0502020204030204" pitchFamily="34" charset="0"/>
              </a:rPr>
              <a:t>r</a:t>
            </a:r>
            <a:r>
              <a:rPr sz="1501" spc="-9" dirty="0">
                <a:solidFill>
                  <a:srgbClr val="4F8F00"/>
                </a:solidFill>
                <a:latin typeface="Calibri" panose="020F0502020204030204" pitchFamily="34" charset="0"/>
                <a:cs typeface="Calibri" panose="020F0502020204030204" pitchFamily="34" charset="0"/>
              </a:rPr>
              <a:t>eso</a:t>
            </a:r>
            <a:r>
              <a:rPr sz="1501" spc="-2" dirty="0">
                <a:solidFill>
                  <a:srgbClr val="4F8F00"/>
                </a:solidFill>
                <a:latin typeface="Calibri" panose="020F0502020204030204" pitchFamily="34" charset="0"/>
                <a:cs typeface="Calibri" panose="020F0502020204030204" pitchFamily="34" charset="0"/>
              </a:rPr>
              <a:t>l</a:t>
            </a:r>
            <a:r>
              <a:rPr sz="1501" spc="-7" dirty="0">
                <a:solidFill>
                  <a:srgbClr val="4F8F00"/>
                </a:solidFill>
                <a:latin typeface="Calibri" panose="020F0502020204030204" pitchFamily="34" charset="0"/>
                <a:cs typeface="Calibri" panose="020F0502020204030204" pitchFamily="34" charset="0"/>
              </a:rPr>
              <a:t>uti</a:t>
            </a:r>
            <a:r>
              <a:rPr sz="1501" spc="-9" dirty="0">
                <a:solidFill>
                  <a:srgbClr val="4F8F00"/>
                </a:solidFill>
                <a:latin typeface="Calibri" panose="020F0502020204030204" pitchFamily="34" charset="0"/>
                <a:cs typeface="Calibri" panose="020F0502020204030204" pitchFamily="34" charset="0"/>
              </a:rPr>
              <a:t>on</a:t>
            </a:r>
            <a:r>
              <a:rPr sz="1501" spc="-2" dirty="0">
                <a:solidFill>
                  <a:srgbClr val="4F8F00"/>
                </a:solidFill>
                <a:latin typeface="Calibri" panose="020F0502020204030204" pitchFamily="34" charset="0"/>
                <a:cs typeface="Calibri" panose="020F0502020204030204" pitchFamily="34" charset="0"/>
              </a:rPr>
              <a:t> </a:t>
            </a:r>
            <a:r>
              <a:rPr sz="1501" spc="-9" dirty="0">
                <a:solidFill>
                  <a:srgbClr val="4F8F00"/>
                </a:solidFill>
                <a:latin typeface="Calibri" panose="020F0502020204030204" pitchFamily="34" charset="0"/>
                <a:cs typeface="Calibri" panose="020F0502020204030204" pitchFamily="34" charset="0"/>
              </a:rPr>
              <a:t>50-140</a:t>
            </a:r>
            <a:r>
              <a:rPr sz="1501" spc="-2" dirty="0">
                <a:solidFill>
                  <a:srgbClr val="4F8F00"/>
                </a:solidFill>
                <a:latin typeface="Calibri" panose="020F0502020204030204" pitchFamily="34" charset="0"/>
                <a:cs typeface="Calibri" panose="020F0502020204030204" pitchFamily="34" charset="0"/>
              </a:rPr>
              <a:t> </a:t>
            </a:r>
            <a:r>
              <a:rPr sz="1501" spc="-11" dirty="0">
                <a:solidFill>
                  <a:srgbClr val="4F8F00"/>
                </a:solidFill>
                <a:latin typeface="Calibri" panose="020F0502020204030204" pitchFamily="34" charset="0"/>
                <a:cs typeface="Calibri" panose="020F0502020204030204" pitchFamily="34" charset="0"/>
              </a:rPr>
              <a:t>µm</a:t>
            </a:r>
            <a:r>
              <a:rPr lang="en-US" sz="1501" spc="-7" dirty="0">
                <a:solidFill>
                  <a:srgbClr val="4F8F00"/>
                </a:solidFill>
                <a:latin typeface="Calibri" panose="020F0502020204030204" pitchFamily="34" charset="0"/>
                <a:cs typeface="Calibri" panose="020F0502020204030204" pitchFamily="34" charset="0"/>
              </a:rPr>
              <a:t>, t</a:t>
            </a:r>
            <a:r>
              <a:rPr sz="1501" spc="-7" dirty="0">
                <a:solidFill>
                  <a:srgbClr val="4F8F00"/>
                </a:solidFill>
                <a:latin typeface="Calibri" panose="020F0502020204030204" pitchFamily="34" charset="0"/>
                <a:cs typeface="Calibri" panose="020F0502020204030204" pitchFamily="34" charset="0"/>
              </a:rPr>
              <a:t>i</a:t>
            </a:r>
            <a:r>
              <a:rPr sz="1501" spc="-11" dirty="0">
                <a:solidFill>
                  <a:srgbClr val="4F8F00"/>
                </a:solidFill>
                <a:latin typeface="Calibri" panose="020F0502020204030204" pitchFamily="34" charset="0"/>
                <a:cs typeface="Calibri" panose="020F0502020204030204" pitchFamily="34" charset="0"/>
              </a:rPr>
              <a:t>me</a:t>
            </a:r>
            <a:r>
              <a:rPr sz="1501" spc="-2" dirty="0">
                <a:solidFill>
                  <a:srgbClr val="4F8F00"/>
                </a:solidFill>
                <a:latin typeface="Calibri" panose="020F0502020204030204" pitchFamily="34" charset="0"/>
                <a:cs typeface="Calibri" panose="020F0502020204030204" pitchFamily="34" charset="0"/>
              </a:rPr>
              <a:t> </a:t>
            </a:r>
            <a:r>
              <a:rPr sz="1501" spc="-39" dirty="0">
                <a:solidFill>
                  <a:srgbClr val="4F8F00"/>
                </a:solidFill>
                <a:latin typeface="Calibri" panose="020F0502020204030204" pitchFamily="34" charset="0"/>
                <a:cs typeface="Calibri" panose="020F0502020204030204" pitchFamily="34" charset="0"/>
              </a:rPr>
              <a:t>r</a:t>
            </a:r>
            <a:r>
              <a:rPr sz="1501" spc="-9" dirty="0">
                <a:solidFill>
                  <a:srgbClr val="4F8F00"/>
                </a:solidFill>
                <a:latin typeface="Calibri" panose="020F0502020204030204" pitchFamily="34" charset="0"/>
                <a:cs typeface="Calibri" panose="020F0502020204030204" pitchFamily="34" charset="0"/>
              </a:rPr>
              <a:t>eso</a:t>
            </a:r>
            <a:r>
              <a:rPr sz="1501" spc="-2" dirty="0">
                <a:solidFill>
                  <a:srgbClr val="4F8F00"/>
                </a:solidFill>
                <a:latin typeface="Calibri" panose="020F0502020204030204" pitchFamily="34" charset="0"/>
                <a:cs typeface="Calibri" panose="020F0502020204030204" pitchFamily="34" charset="0"/>
              </a:rPr>
              <a:t>l</a:t>
            </a:r>
            <a:r>
              <a:rPr sz="1501" spc="-7" dirty="0">
                <a:solidFill>
                  <a:srgbClr val="4F8F00"/>
                </a:solidFill>
                <a:latin typeface="Calibri" panose="020F0502020204030204" pitchFamily="34" charset="0"/>
                <a:cs typeface="Calibri" panose="020F0502020204030204" pitchFamily="34" charset="0"/>
              </a:rPr>
              <a:t>uti</a:t>
            </a:r>
            <a:r>
              <a:rPr sz="1501" spc="-9" dirty="0">
                <a:solidFill>
                  <a:srgbClr val="4F8F00"/>
                </a:solidFill>
                <a:latin typeface="Calibri" panose="020F0502020204030204" pitchFamily="34" charset="0"/>
                <a:cs typeface="Calibri" panose="020F0502020204030204" pitchFamily="34" charset="0"/>
              </a:rPr>
              <a:t>on</a:t>
            </a:r>
            <a:r>
              <a:rPr sz="1501" spc="-2" dirty="0">
                <a:solidFill>
                  <a:srgbClr val="4F8F00"/>
                </a:solidFill>
                <a:latin typeface="Calibri" panose="020F0502020204030204" pitchFamily="34" charset="0"/>
                <a:cs typeface="Calibri" panose="020F0502020204030204" pitchFamily="34" charset="0"/>
              </a:rPr>
              <a:t> </a:t>
            </a:r>
            <a:r>
              <a:rPr sz="1501" spc="-9" dirty="0">
                <a:solidFill>
                  <a:srgbClr val="4F8F00"/>
                </a:solidFill>
                <a:latin typeface="Calibri" panose="020F0502020204030204" pitchFamily="34" charset="0"/>
                <a:cs typeface="Calibri" panose="020F0502020204030204" pitchFamily="34" charset="0"/>
              </a:rPr>
              <a:t>3</a:t>
            </a:r>
            <a:r>
              <a:rPr sz="1501" spc="-2" dirty="0">
                <a:solidFill>
                  <a:srgbClr val="4F8F00"/>
                </a:solidFill>
                <a:latin typeface="Calibri" panose="020F0502020204030204" pitchFamily="34" charset="0"/>
                <a:cs typeface="Calibri" panose="020F0502020204030204" pitchFamily="34" charset="0"/>
              </a:rPr>
              <a:t> </a:t>
            </a:r>
            <a:r>
              <a:rPr sz="1501" spc="-7" dirty="0">
                <a:solidFill>
                  <a:srgbClr val="4F8F00"/>
                </a:solidFill>
                <a:latin typeface="Calibri" panose="020F0502020204030204" pitchFamily="34" charset="0"/>
                <a:cs typeface="Calibri" panose="020F0502020204030204" pitchFamily="34" charset="0"/>
              </a:rPr>
              <a:t>ns</a:t>
            </a:r>
            <a:endParaRPr sz="1501" dirty="0">
              <a:latin typeface="Calibri" panose="020F0502020204030204" pitchFamily="34" charset="0"/>
              <a:cs typeface="Calibri" panose="020F0502020204030204" pitchFamily="34" charset="0"/>
            </a:endParaRPr>
          </a:p>
        </p:txBody>
      </p:sp>
      <p:sp>
        <p:nvSpPr>
          <p:cNvPr id="16" name="object 439">
            <a:extLst>
              <a:ext uri="{FF2B5EF4-FFF2-40B4-BE49-F238E27FC236}">
                <a16:creationId xmlns:a16="http://schemas.microsoft.com/office/drawing/2014/main" id="{0E7EF797-28DA-DF40-B477-93A5B86A387A}"/>
              </a:ext>
            </a:extLst>
          </p:cNvPr>
          <p:cNvSpPr/>
          <p:nvPr/>
        </p:nvSpPr>
        <p:spPr>
          <a:xfrm>
            <a:off x="782172" y="1860849"/>
            <a:ext cx="2372308" cy="1343694"/>
          </a:xfrm>
          <a:prstGeom prst="rect">
            <a:avLst/>
          </a:prstGeom>
          <a:blipFill>
            <a:blip r:embed="rId4" cstate="print"/>
            <a:stretch>
              <a:fillRect/>
            </a:stretch>
          </a:blipFill>
        </p:spPr>
        <p:txBody>
          <a:bodyPr wrap="square" lIns="0" tIns="0" rIns="0" bIns="0" rtlCol="0"/>
          <a:lstStyle/>
          <a:p>
            <a:endParaRPr sz="819">
              <a:latin typeface="Calibri" panose="020F0502020204030204" pitchFamily="34" charset="0"/>
              <a:cs typeface="Calibri" panose="020F0502020204030204" pitchFamily="34" charset="0"/>
            </a:endParaRPr>
          </a:p>
        </p:txBody>
      </p:sp>
      <p:sp>
        <p:nvSpPr>
          <p:cNvPr id="17" name="object 440">
            <a:extLst>
              <a:ext uri="{FF2B5EF4-FFF2-40B4-BE49-F238E27FC236}">
                <a16:creationId xmlns:a16="http://schemas.microsoft.com/office/drawing/2014/main" id="{99B4EAA7-D7D5-C949-8517-A57DB7C25AD5}"/>
              </a:ext>
            </a:extLst>
          </p:cNvPr>
          <p:cNvSpPr txBox="1"/>
          <p:nvPr/>
        </p:nvSpPr>
        <p:spPr>
          <a:xfrm>
            <a:off x="1171519" y="1836987"/>
            <a:ext cx="1308695" cy="230961"/>
          </a:xfrm>
          <a:prstGeom prst="rect">
            <a:avLst/>
          </a:prstGeom>
        </p:spPr>
        <p:txBody>
          <a:bodyPr vert="horz" wrap="square" lIns="0" tIns="0" rIns="0" bIns="0" rtlCol="0">
            <a:spAutoFit/>
          </a:bodyPr>
          <a:lstStyle/>
          <a:p>
            <a:pPr marL="5776"/>
            <a:r>
              <a:rPr sz="1501" b="1" spc="-16" dirty="0">
                <a:solidFill>
                  <a:srgbClr val="945200"/>
                </a:solidFill>
                <a:latin typeface="Calibri" panose="020F0502020204030204" pitchFamily="34" charset="0"/>
                <a:cs typeface="Calibri" panose="020F0502020204030204" pitchFamily="34" charset="0"/>
              </a:rPr>
              <a:t>D</a:t>
            </a:r>
            <a:r>
              <a:rPr sz="1501" b="1" spc="-7" dirty="0">
                <a:solidFill>
                  <a:srgbClr val="945200"/>
                </a:solidFill>
                <a:latin typeface="Calibri" panose="020F0502020204030204" pitchFamily="34" charset="0"/>
                <a:cs typeface="Calibri" panose="020F0502020204030204" pitchFamily="34" charset="0"/>
              </a:rPr>
              <a:t>rift</a:t>
            </a:r>
            <a:r>
              <a:rPr sz="1501" b="1" spc="-107" dirty="0">
                <a:solidFill>
                  <a:srgbClr val="945200"/>
                </a:solidFill>
                <a:latin typeface="Calibri" panose="020F0502020204030204" pitchFamily="34" charset="0"/>
                <a:cs typeface="Calibri" panose="020F0502020204030204" pitchFamily="34" charset="0"/>
              </a:rPr>
              <a:t> </a:t>
            </a:r>
            <a:r>
              <a:rPr sz="1501" b="1" spc="-132" dirty="0">
                <a:solidFill>
                  <a:srgbClr val="945200"/>
                </a:solidFill>
                <a:latin typeface="Calibri" panose="020F0502020204030204" pitchFamily="34" charset="0"/>
                <a:cs typeface="Calibri" panose="020F0502020204030204" pitchFamily="34" charset="0"/>
              </a:rPr>
              <a:t>T</a:t>
            </a:r>
            <a:r>
              <a:rPr sz="1501" b="1" spc="-11" dirty="0">
                <a:solidFill>
                  <a:srgbClr val="945200"/>
                </a:solidFill>
                <a:latin typeface="Calibri" panose="020F0502020204030204" pitchFamily="34" charset="0"/>
                <a:cs typeface="Calibri" panose="020F0502020204030204" pitchFamily="34" charset="0"/>
              </a:rPr>
              <a:t>u</a:t>
            </a:r>
            <a:r>
              <a:rPr sz="1501" b="1" spc="-9" dirty="0">
                <a:solidFill>
                  <a:srgbClr val="945200"/>
                </a:solidFill>
                <a:latin typeface="Calibri" panose="020F0502020204030204" pitchFamily="34" charset="0"/>
                <a:cs typeface="Calibri" panose="020F0502020204030204" pitchFamily="34" charset="0"/>
              </a:rPr>
              <a:t>be</a:t>
            </a:r>
            <a:r>
              <a:rPr sz="1501" b="1" spc="-2" dirty="0">
                <a:solidFill>
                  <a:srgbClr val="945200"/>
                </a:solidFill>
                <a:latin typeface="Calibri" panose="020F0502020204030204" pitchFamily="34" charset="0"/>
                <a:cs typeface="Calibri" panose="020F0502020204030204" pitchFamily="34" charset="0"/>
              </a:rPr>
              <a:t> </a:t>
            </a:r>
            <a:r>
              <a:rPr sz="1501" b="1" spc="-7" dirty="0">
                <a:solidFill>
                  <a:srgbClr val="945200"/>
                </a:solidFill>
                <a:latin typeface="Calibri" panose="020F0502020204030204" pitchFamily="34" charset="0"/>
                <a:cs typeface="Calibri" panose="020F0502020204030204" pitchFamily="34" charset="0"/>
              </a:rPr>
              <a:t>(</a:t>
            </a:r>
            <a:r>
              <a:rPr sz="1501" b="1" spc="-75" dirty="0">
                <a:solidFill>
                  <a:srgbClr val="945200"/>
                </a:solidFill>
                <a:latin typeface="Calibri" panose="020F0502020204030204" pitchFamily="34" charset="0"/>
                <a:cs typeface="Calibri" panose="020F0502020204030204" pitchFamily="34" charset="0"/>
              </a:rPr>
              <a:t>D</a:t>
            </a:r>
            <a:r>
              <a:rPr sz="1501" b="1" spc="-7" dirty="0">
                <a:solidFill>
                  <a:srgbClr val="945200"/>
                </a:solidFill>
                <a:latin typeface="Calibri" panose="020F0502020204030204" pitchFamily="34" charset="0"/>
                <a:cs typeface="Calibri" panose="020F0502020204030204" pitchFamily="34" charset="0"/>
              </a:rPr>
              <a:t>T):</a:t>
            </a:r>
            <a:endParaRPr sz="1501" dirty="0">
              <a:latin typeface="Calibri" panose="020F0502020204030204" pitchFamily="34" charset="0"/>
              <a:cs typeface="Calibri" panose="020F0502020204030204" pitchFamily="34" charset="0"/>
            </a:endParaRPr>
          </a:p>
        </p:txBody>
      </p:sp>
      <p:sp>
        <p:nvSpPr>
          <p:cNvPr id="18" name="object 442">
            <a:extLst>
              <a:ext uri="{FF2B5EF4-FFF2-40B4-BE49-F238E27FC236}">
                <a16:creationId xmlns:a16="http://schemas.microsoft.com/office/drawing/2014/main" id="{7E8904AD-E8D4-B840-A873-A4DE92F76F87}"/>
              </a:ext>
            </a:extLst>
          </p:cNvPr>
          <p:cNvSpPr txBox="1"/>
          <p:nvPr/>
        </p:nvSpPr>
        <p:spPr>
          <a:xfrm>
            <a:off x="895940" y="2155278"/>
            <a:ext cx="2246570" cy="897682"/>
          </a:xfrm>
          <a:prstGeom prst="rect">
            <a:avLst/>
          </a:prstGeom>
        </p:spPr>
        <p:txBody>
          <a:bodyPr vert="horz" wrap="square" lIns="0" tIns="0" rIns="0" bIns="0" rtlCol="0">
            <a:spAutoFit/>
          </a:bodyPr>
          <a:lstStyle/>
          <a:p>
            <a:pPr marL="291526" indent="-285750">
              <a:lnSpc>
                <a:spcPts val="1762"/>
              </a:lnSpc>
              <a:buFont typeface="Arial" panose="020B0604020202020204" pitchFamily="34" charset="0"/>
              <a:buChar char="•"/>
            </a:pPr>
            <a:r>
              <a:rPr sz="1501" spc="-9" dirty="0">
                <a:solidFill>
                  <a:srgbClr val="945200"/>
                </a:solidFill>
                <a:latin typeface="Calibri" panose="020F0502020204030204" pitchFamily="34" charset="0"/>
                <a:cs typeface="Calibri" panose="020F0502020204030204" pitchFamily="34" charset="0"/>
              </a:rPr>
              <a:t>0</a:t>
            </a:r>
            <a:r>
              <a:rPr sz="1501" spc="-2" dirty="0">
                <a:solidFill>
                  <a:srgbClr val="945200"/>
                </a:solidFill>
                <a:latin typeface="Calibri" panose="020F0502020204030204" pitchFamily="34" charset="0"/>
                <a:cs typeface="Calibri" panose="020F0502020204030204" pitchFamily="34" charset="0"/>
              </a:rPr>
              <a:t> </a:t>
            </a:r>
            <a:r>
              <a:rPr sz="1501" spc="-9" dirty="0">
                <a:solidFill>
                  <a:srgbClr val="945200"/>
                </a:solidFill>
                <a:latin typeface="Calibri" panose="020F0502020204030204" pitchFamily="34" charset="0"/>
                <a:cs typeface="Calibri" panose="020F0502020204030204" pitchFamily="34" charset="0"/>
              </a:rPr>
              <a:t>&lt;</a:t>
            </a:r>
            <a:r>
              <a:rPr sz="1501" spc="-2" dirty="0">
                <a:solidFill>
                  <a:srgbClr val="945200"/>
                </a:solidFill>
                <a:latin typeface="Calibri" panose="020F0502020204030204" pitchFamily="34" charset="0"/>
                <a:cs typeface="Calibri" panose="020F0502020204030204" pitchFamily="34" charset="0"/>
              </a:rPr>
              <a:t> </a:t>
            </a:r>
            <a:r>
              <a:rPr sz="1501" spc="-5" dirty="0">
                <a:solidFill>
                  <a:srgbClr val="945200"/>
                </a:solidFill>
                <a:latin typeface="Calibri" panose="020F0502020204030204" pitchFamily="34" charset="0"/>
                <a:cs typeface="Calibri" panose="020F0502020204030204" pitchFamily="34" charset="0"/>
              </a:rPr>
              <a:t>|</a:t>
            </a:r>
            <a:r>
              <a:rPr sz="1501" spc="-11" dirty="0">
                <a:solidFill>
                  <a:srgbClr val="945200"/>
                </a:solidFill>
                <a:latin typeface="Calibri" panose="020F0502020204030204" pitchFamily="34" charset="0"/>
                <a:cs typeface="Calibri" panose="020F0502020204030204" pitchFamily="34" charset="0"/>
              </a:rPr>
              <a:t>η</a:t>
            </a:r>
            <a:r>
              <a:rPr sz="1501" spc="-5" dirty="0">
                <a:solidFill>
                  <a:srgbClr val="945200"/>
                </a:solidFill>
                <a:latin typeface="Calibri" panose="020F0502020204030204" pitchFamily="34" charset="0"/>
                <a:cs typeface="Calibri" panose="020F0502020204030204" pitchFamily="34" charset="0"/>
              </a:rPr>
              <a:t>|</a:t>
            </a:r>
            <a:r>
              <a:rPr sz="1501" spc="-2" dirty="0">
                <a:solidFill>
                  <a:srgbClr val="945200"/>
                </a:solidFill>
                <a:latin typeface="Calibri" panose="020F0502020204030204" pitchFamily="34" charset="0"/>
                <a:cs typeface="Calibri" panose="020F0502020204030204" pitchFamily="34" charset="0"/>
              </a:rPr>
              <a:t> </a:t>
            </a:r>
            <a:r>
              <a:rPr sz="1501" spc="-9" dirty="0">
                <a:solidFill>
                  <a:srgbClr val="945200"/>
                </a:solidFill>
                <a:latin typeface="Calibri" panose="020F0502020204030204" pitchFamily="34" charset="0"/>
                <a:cs typeface="Calibri" panose="020F0502020204030204" pitchFamily="34" charset="0"/>
              </a:rPr>
              <a:t>&lt;</a:t>
            </a:r>
            <a:r>
              <a:rPr sz="1501" spc="-2" dirty="0">
                <a:solidFill>
                  <a:srgbClr val="945200"/>
                </a:solidFill>
                <a:latin typeface="Calibri" panose="020F0502020204030204" pitchFamily="34" charset="0"/>
                <a:cs typeface="Calibri" panose="020F0502020204030204" pitchFamily="34" charset="0"/>
              </a:rPr>
              <a:t> </a:t>
            </a:r>
            <a:r>
              <a:rPr sz="1501" spc="-9" dirty="0">
                <a:solidFill>
                  <a:srgbClr val="945200"/>
                </a:solidFill>
                <a:latin typeface="Calibri" panose="020F0502020204030204" pitchFamily="34" charset="0"/>
                <a:cs typeface="Calibri" panose="020F0502020204030204" pitchFamily="34" charset="0"/>
              </a:rPr>
              <a:t>1</a:t>
            </a:r>
            <a:r>
              <a:rPr sz="1501" spc="-7" dirty="0">
                <a:solidFill>
                  <a:srgbClr val="945200"/>
                </a:solidFill>
                <a:latin typeface="Calibri" panose="020F0502020204030204" pitchFamily="34" charset="0"/>
                <a:cs typeface="Calibri" panose="020F0502020204030204" pitchFamily="34" charset="0"/>
              </a:rPr>
              <a:t>.</a:t>
            </a:r>
            <a:r>
              <a:rPr sz="1501" spc="-9" dirty="0">
                <a:solidFill>
                  <a:srgbClr val="945200"/>
                </a:solidFill>
                <a:latin typeface="Calibri" panose="020F0502020204030204" pitchFamily="34" charset="0"/>
                <a:cs typeface="Calibri" panose="020F0502020204030204" pitchFamily="34" charset="0"/>
              </a:rPr>
              <a:t>2</a:t>
            </a:r>
            <a:endParaRPr sz="1501" dirty="0">
              <a:latin typeface="Calibri" panose="020F0502020204030204" pitchFamily="34" charset="0"/>
              <a:cs typeface="Calibri" panose="020F0502020204030204" pitchFamily="34" charset="0"/>
            </a:endParaRPr>
          </a:p>
          <a:p>
            <a:pPr marL="291526" indent="-285750">
              <a:lnSpc>
                <a:spcPts val="1726"/>
              </a:lnSpc>
              <a:buFont typeface="Arial" panose="020B0604020202020204" pitchFamily="34" charset="0"/>
              <a:buChar char="•"/>
            </a:pPr>
            <a:r>
              <a:rPr sz="1501" spc="-9" dirty="0">
                <a:solidFill>
                  <a:srgbClr val="945200"/>
                </a:solidFill>
                <a:latin typeface="Calibri" panose="020F0502020204030204" pitchFamily="34" charset="0"/>
                <a:cs typeface="Calibri" panose="020F0502020204030204" pitchFamily="34" charset="0"/>
              </a:rPr>
              <a:t>250</a:t>
            </a:r>
            <a:r>
              <a:rPr sz="1501" spc="-2" dirty="0">
                <a:solidFill>
                  <a:srgbClr val="945200"/>
                </a:solidFill>
                <a:latin typeface="Calibri" panose="020F0502020204030204" pitchFamily="34" charset="0"/>
                <a:cs typeface="Calibri" panose="020F0502020204030204" pitchFamily="34" charset="0"/>
              </a:rPr>
              <a:t> </a:t>
            </a:r>
            <a:r>
              <a:rPr sz="1501" spc="-9" dirty="0">
                <a:solidFill>
                  <a:srgbClr val="945200"/>
                </a:solidFill>
                <a:latin typeface="Calibri" panose="020F0502020204030204" pitchFamily="34" charset="0"/>
                <a:cs typeface="Calibri" panose="020F0502020204030204" pitchFamily="34" charset="0"/>
              </a:rPr>
              <a:t>chambers</a:t>
            </a:r>
            <a:endParaRPr sz="1501" dirty="0">
              <a:latin typeface="Calibri" panose="020F0502020204030204" pitchFamily="34" charset="0"/>
              <a:cs typeface="Calibri" panose="020F0502020204030204" pitchFamily="34" charset="0"/>
            </a:endParaRPr>
          </a:p>
          <a:p>
            <a:pPr marL="291526" marR="2310" indent="-285750">
              <a:lnSpc>
                <a:spcPts val="1724"/>
              </a:lnSpc>
              <a:spcBef>
                <a:spcPts val="84"/>
              </a:spcBef>
              <a:buFont typeface="Arial" panose="020B0604020202020204" pitchFamily="34" charset="0"/>
              <a:buChar char="•"/>
            </a:pPr>
            <a:r>
              <a:rPr sz="1501" spc="-7" dirty="0">
                <a:solidFill>
                  <a:srgbClr val="945200"/>
                </a:solidFill>
                <a:latin typeface="Calibri" panose="020F0502020204030204" pitchFamily="34" charset="0"/>
                <a:cs typeface="Calibri" panose="020F0502020204030204" pitchFamily="34" charset="0"/>
              </a:rPr>
              <a:t>Spatia</a:t>
            </a:r>
            <a:r>
              <a:rPr sz="1501" dirty="0">
                <a:solidFill>
                  <a:srgbClr val="945200"/>
                </a:solidFill>
                <a:latin typeface="Calibri" panose="020F0502020204030204" pitchFamily="34" charset="0"/>
                <a:cs typeface="Calibri" panose="020F0502020204030204" pitchFamily="34" charset="0"/>
              </a:rPr>
              <a:t>l</a:t>
            </a:r>
            <a:r>
              <a:rPr sz="1501" spc="-2" dirty="0">
                <a:solidFill>
                  <a:srgbClr val="945200"/>
                </a:solidFill>
                <a:latin typeface="Calibri" panose="020F0502020204030204" pitchFamily="34" charset="0"/>
                <a:cs typeface="Calibri" panose="020F0502020204030204" pitchFamily="34" charset="0"/>
              </a:rPr>
              <a:t> </a:t>
            </a:r>
            <a:r>
              <a:rPr sz="1501" spc="-39" dirty="0">
                <a:solidFill>
                  <a:srgbClr val="945200"/>
                </a:solidFill>
                <a:latin typeface="Calibri" panose="020F0502020204030204" pitchFamily="34" charset="0"/>
                <a:cs typeface="Calibri" panose="020F0502020204030204" pitchFamily="34" charset="0"/>
              </a:rPr>
              <a:t>r</a:t>
            </a:r>
            <a:r>
              <a:rPr sz="1501" spc="-9" dirty="0">
                <a:solidFill>
                  <a:srgbClr val="945200"/>
                </a:solidFill>
                <a:latin typeface="Calibri" panose="020F0502020204030204" pitchFamily="34" charset="0"/>
                <a:cs typeface="Calibri" panose="020F0502020204030204" pitchFamily="34" charset="0"/>
              </a:rPr>
              <a:t>eso</a:t>
            </a:r>
            <a:r>
              <a:rPr sz="1501" spc="-2" dirty="0">
                <a:solidFill>
                  <a:srgbClr val="945200"/>
                </a:solidFill>
                <a:latin typeface="Calibri" panose="020F0502020204030204" pitchFamily="34" charset="0"/>
                <a:cs typeface="Calibri" panose="020F0502020204030204" pitchFamily="34" charset="0"/>
              </a:rPr>
              <a:t>l</a:t>
            </a:r>
            <a:r>
              <a:rPr sz="1501" spc="-7" dirty="0">
                <a:solidFill>
                  <a:srgbClr val="945200"/>
                </a:solidFill>
                <a:latin typeface="Calibri" panose="020F0502020204030204" pitchFamily="34" charset="0"/>
                <a:cs typeface="Calibri" panose="020F0502020204030204" pitchFamily="34" charset="0"/>
              </a:rPr>
              <a:t>uti</a:t>
            </a:r>
            <a:r>
              <a:rPr sz="1501" spc="-9" dirty="0">
                <a:solidFill>
                  <a:srgbClr val="945200"/>
                </a:solidFill>
                <a:latin typeface="Calibri" panose="020F0502020204030204" pitchFamily="34" charset="0"/>
                <a:cs typeface="Calibri" panose="020F0502020204030204" pitchFamily="34" charset="0"/>
              </a:rPr>
              <a:t>on</a:t>
            </a:r>
            <a:r>
              <a:rPr sz="1501" spc="-2" dirty="0">
                <a:solidFill>
                  <a:srgbClr val="945200"/>
                </a:solidFill>
                <a:latin typeface="Calibri" panose="020F0502020204030204" pitchFamily="34" charset="0"/>
                <a:cs typeface="Calibri" panose="020F0502020204030204" pitchFamily="34" charset="0"/>
              </a:rPr>
              <a:t> </a:t>
            </a:r>
            <a:r>
              <a:rPr sz="1501" spc="-9" dirty="0">
                <a:solidFill>
                  <a:srgbClr val="945200"/>
                </a:solidFill>
                <a:latin typeface="Calibri" panose="020F0502020204030204" pitchFamily="34" charset="0"/>
                <a:cs typeface="Calibri" panose="020F0502020204030204" pitchFamily="34" charset="0"/>
              </a:rPr>
              <a:t>100</a:t>
            </a:r>
            <a:r>
              <a:rPr sz="1501" spc="-2" dirty="0">
                <a:solidFill>
                  <a:srgbClr val="945200"/>
                </a:solidFill>
                <a:latin typeface="Calibri" panose="020F0502020204030204" pitchFamily="34" charset="0"/>
                <a:cs typeface="Calibri" panose="020F0502020204030204" pitchFamily="34" charset="0"/>
              </a:rPr>
              <a:t> </a:t>
            </a:r>
            <a:r>
              <a:rPr sz="1501" spc="-11" dirty="0">
                <a:solidFill>
                  <a:srgbClr val="945200"/>
                </a:solidFill>
                <a:latin typeface="Calibri" panose="020F0502020204030204" pitchFamily="34" charset="0"/>
                <a:cs typeface="Calibri" panose="020F0502020204030204" pitchFamily="34" charset="0"/>
              </a:rPr>
              <a:t>µm</a:t>
            </a:r>
            <a:r>
              <a:rPr sz="1501" spc="-7" dirty="0">
                <a:solidFill>
                  <a:srgbClr val="945200"/>
                </a:solidFill>
                <a:latin typeface="Calibri" panose="020F0502020204030204" pitchFamily="34" charset="0"/>
                <a:cs typeface="Calibri" panose="020F0502020204030204" pitchFamily="34" charset="0"/>
              </a:rPr>
              <a:t> </a:t>
            </a:r>
            <a:r>
              <a:rPr lang="en-US" sz="1501" spc="-7" dirty="0">
                <a:solidFill>
                  <a:srgbClr val="945200"/>
                </a:solidFill>
                <a:latin typeface="Calibri" panose="020F0502020204030204" pitchFamily="34" charset="0"/>
                <a:cs typeface="Calibri" panose="020F0502020204030204" pitchFamily="34" charset="0"/>
              </a:rPr>
              <a:t>t</a:t>
            </a:r>
            <a:r>
              <a:rPr sz="1501" spc="-7" dirty="0">
                <a:solidFill>
                  <a:srgbClr val="945200"/>
                </a:solidFill>
                <a:latin typeface="Calibri" panose="020F0502020204030204" pitchFamily="34" charset="0"/>
                <a:cs typeface="Calibri" panose="020F0502020204030204" pitchFamily="34" charset="0"/>
              </a:rPr>
              <a:t>i</a:t>
            </a:r>
            <a:r>
              <a:rPr sz="1501" spc="-11" dirty="0">
                <a:solidFill>
                  <a:srgbClr val="945200"/>
                </a:solidFill>
                <a:latin typeface="Calibri" panose="020F0502020204030204" pitchFamily="34" charset="0"/>
                <a:cs typeface="Calibri" panose="020F0502020204030204" pitchFamily="34" charset="0"/>
              </a:rPr>
              <a:t>me</a:t>
            </a:r>
            <a:r>
              <a:rPr sz="1501" spc="-2" dirty="0">
                <a:solidFill>
                  <a:srgbClr val="945200"/>
                </a:solidFill>
                <a:latin typeface="Calibri" panose="020F0502020204030204" pitchFamily="34" charset="0"/>
                <a:cs typeface="Calibri" panose="020F0502020204030204" pitchFamily="34" charset="0"/>
              </a:rPr>
              <a:t> </a:t>
            </a:r>
            <a:r>
              <a:rPr sz="1501" spc="-39" dirty="0">
                <a:solidFill>
                  <a:srgbClr val="945200"/>
                </a:solidFill>
                <a:latin typeface="Calibri" panose="020F0502020204030204" pitchFamily="34" charset="0"/>
                <a:cs typeface="Calibri" panose="020F0502020204030204" pitchFamily="34" charset="0"/>
              </a:rPr>
              <a:t>r</a:t>
            </a:r>
            <a:r>
              <a:rPr sz="1501" spc="-9" dirty="0">
                <a:solidFill>
                  <a:srgbClr val="945200"/>
                </a:solidFill>
                <a:latin typeface="Calibri" panose="020F0502020204030204" pitchFamily="34" charset="0"/>
                <a:cs typeface="Calibri" panose="020F0502020204030204" pitchFamily="34" charset="0"/>
              </a:rPr>
              <a:t>eso</a:t>
            </a:r>
            <a:r>
              <a:rPr sz="1501" spc="-2" dirty="0">
                <a:solidFill>
                  <a:srgbClr val="945200"/>
                </a:solidFill>
                <a:latin typeface="Calibri" panose="020F0502020204030204" pitchFamily="34" charset="0"/>
                <a:cs typeface="Calibri" panose="020F0502020204030204" pitchFamily="34" charset="0"/>
              </a:rPr>
              <a:t>l</a:t>
            </a:r>
            <a:r>
              <a:rPr sz="1501" spc="-7" dirty="0">
                <a:solidFill>
                  <a:srgbClr val="945200"/>
                </a:solidFill>
                <a:latin typeface="Calibri" panose="020F0502020204030204" pitchFamily="34" charset="0"/>
                <a:cs typeface="Calibri" panose="020F0502020204030204" pitchFamily="34" charset="0"/>
              </a:rPr>
              <a:t>uti</a:t>
            </a:r>
            <a:r>
              <a:rPr sz="1501" spc="-9" dirty="0">
                <a:solidFill>
                  <a:srgbClr val="945200"/>
                </a:solidFill>
                <a:latin typeface="Calibri" panose="020F0502020204030204" pitchFamily="34" charset="0"/>
                <a:cs typeface="Calibri" panose="020F0502020204030204" pitchFamily="34" charset="0"/>
              </a:rPr>
              <a:t>on</a:t>
            </a:r>
            <a:r>
              <a:rPr sz="1501" spc="-2" dirty="0">
                <a:solidFill>
                  <a:srgbClr val="945200"/>
                </a:solidFill>
                <a:latin typeface="Calibri" panose="020F0502020204030204" pitchFamily="34" charset="0"/>
                <a:cs typeface="Calibri" panose="020F0502020204030204" pitchFamily="34" charset="0"/>
              </a:rPr>
              <a:t> </a:t>
            </a:r>
            <a:r>
              <a:rPr sz="1501" spc="-9" dirty="0">
                <a:solidFill>
                  <a:srgbClr val="945200"/>
                </a:solidFill>
                <a:latin typeface="Calibri" panose="020F0502020204030204" pitchFamily="34" charset="0"/>
                <a:cs typeface="Calibri" panose="020F0502020204030204" pitchFamily="34" charset="0"/>
              </a:rPr>
              <a:t>2</a:t>
            </a:r>
            <a:r>
              <a:rPr sz="1501" spc="-2" dirty="0">
                <a:solidFill>
                  <a:srgbClr val="945200"/>
                </a:solidFill>
                <a:latin typeface="Calibri" panose="020F0502020204030204" pitchFamily="34" charset="0"/>
                <a:cs typeface="Calibri" panose="020F0502020204030204" pitchFamily="34" charset="0"/>
              </a:rPr>
              <a:t> </a:t>
            </a:r>
            <a:r>
              <a:rPr sz="1501" spc="-7" dirty="0">
                <a:solidFill>
                  <a:srgbClr val="945200"/>
                </a:solidFill>
                <a:latin typeface="Calibri" panose="020F0502020204030204" pitchFamily="34" charset="0"/>
                <a:cs typeface="Calibri" panose="020F0502020204030204" pitchFamily="34" charset="0"/>
              </a:rPr>
              <a:t>ns</a:t>
            </a:r>
            <a:endParaRPr sz="1501" dirty="0">
              <a:latin typeface="Calibri" panose="020F0502020204030204" pitchFamily="34" charset="0"/>
              <a:cs typeface="Calibri" panose="020F0502020204030204" pitchFamily="34" charset="0"/>
            </a:endParaRPr>
          </a:p>
        </p:txBody>
      </p:sp>
      <p:sp>
        <p:nvSpPr>
          <p:cNvPr id="19" name="object 443">
            <a:extLst>
              <a:ext uri="{FF2B5EF4-FFF2-40B4-BE49-F238E27FC236}">
                <a16:creationId xmlns:a16="http://schemas.microsoft.com/office/drawing/2014/main" id="{1F2BCC8F-65FC-1349-ADA2-86F0DAD49D79}"/>
              </a:ext>
            </a:extLst>
          </p:cNvPr>
          <p:cNvSpPr/>
          <p:nvPr/>
        </p:nvSpPr>
        <p:spPr>
          <a:xfrm rot="2282456">
            <a:off x="5927822" y="4045149"/>
            <a:ext cx="759425" cy="168766"/>
          </a:xfrm>
          <a:prstGeom prst="rect">
            <a:avLst/>
          </a:prstGeom>
          <a:blipFill>
            <a:blip r:embed="rId5" cstate="print"/>
            <a:stretch>
              <a:fillRect/>
            </a:stretch>
          </a:blipFill>
        </p:spPr>
        <p:txBody>
          <a:bodyPr wrap="square" lIns="0" tIns="0" rIns="0" bIns="0" rtlCol="0"/>
          <a:lstStyle/>
          <a:p>
            <a:endParaRPr sz="819">
              <a:latin typeface="Calibri" panose="020F0502020204030204" pitchFamily="34" charset="0"/>
              <a:cs typeface="Calibri" panose="020F0502020204030204" pitchFamily="34" charset="0"/>
            </a:endParaRPr>
          </a:p>
        </p:txBody>
      </p:sp>
      <p:sp>
        <p:nvSpPr>
          <p:cNvPr id="20" name="object 444">
            <a:extLst>
              <a:ext uri="{FF2B5EF4-FFF2-40B4-BE49-F238E27FC236}">
                <a16:creationId xmlns:a16="http://schemas.microsoft.com/office/drawing/2014/main" id="{F3A9AA2C-B7C1-FA41-97A5-AD4043D03A10}"/>
              </a:ext>
            </a:extLst>
          </p:cNvPr>
          <p:cNvSpPr/>
          <p:nvPr/>
        </p:nvSpPr>
        <p:spPr>
          <a:xfrm>
            <a:off x="2480214" y="2220117"/>
            <a:ext cx="892856" cy="165841"/>
          </a:xfrm>
          <a:prstGeom prst="rect">
            <a:avLst/>
          </a:prstGeom>
          <a:blipFill>
            <a:blip r:embed="rId6" cstate="print"/>
            <a:stretch>
              <a:fillRect/>
            </a:stretch>
          </a:blipFill>
        </p:spPr>
        <p:txBody>
          <a:bodyPr wrap="square" lIns="0" tIns="0" rIns="0" bIns="0" rtlCol="0"/>
          <a:lstStyle/>
          <a:p>
            <a:endParaRPr sz="819">
              <a:latin typeface="Calibri" panose="020F0502020204030204" pitchFamily="34" charset="0"/>
              <a:cs typeface="Calibri" panose="020F0502020204030204" pitchFamily="34" charset="0"/>
            </a:endParaRPr>
          </a:p>
        </p:txBody>
      </p:sp>
      <p:sp>
        <p:nvSpPr>
          <p:cNvPr id="21" name="object 446">
            <a:extLst>
              <a:ext uri="{FF2B5EF4-FFF2-40B4-BE49-F238E27FC236}">
                <a16:creationId xmlns:a16="http://schemas.microsoft.com/office/drawing/2014/main" id="{25DDB8FE-633E-B143-85B6-D528A3418B5D}"/>
              </a:ext>
            </a:extLst>
          </p:cNvPr>
          <p:cNvSpPr txBox="1"/>
          <p:nvPr/>
        </p:nvSpPr>
        <p:spPr>
          <a:xfrm>
            <a:off x="7474234" y="1290780"/>
            <a:ext cx="2487515" cy="230961"/>
          </a:xfrm>
          <a:prstGeom prst="rect">
            <a:avLst/>
          </a:prstGeom>
        </p:spPr>
        <p:txBody>
          <a:bodyPr vert="horz" wrap="square" lIns="0" tIns="0" rIns="0" bIns="0" rtlCol="0">
            <a:spAutoFit/>
          </a:bodyPr>
          <a:lstStyle/>
          <a:p>
            <a:pPr marL="5776"/>
            <a:r>
              <a:rPr sz="1501" b="1" spc="-43" dirty="0">
                <a:solidFill>
                  <a:srgbClr val="0433FF"/>
                </a:solidFill>
                <a:latin typeface="Calibri" panose="020F0502020204030204" pitchFamily="34" charset="0"/>
                <a:cs typeface="Calibri" panose="020F0502020204030204" pitchFamily="34" charset="0"/>
              </a:rPr>
              <a:t>R</a:t>
            </a:r>
            <a:r>
              <a:rPr sz="1501" b="1" spc="-9" dirty="0">
                <a:solidFill>
                  <a:srgbClr val="0433FF"/>
                </a:solidFill>
                <a:latin typeface="Calibri" panose="020F0502020204030204" pitchFamily="34" charset="0"/>
                <a:cs typeface="Calibri" panose="020F0502020204030204" pitchFamily="34" charset="0"/>
              </a:rPr>
              <a:t>es</a:t>
            </a:r>
            <a:r>
              <a:rPr sz="1501" b="1" spc="-7" dirty="0">
                <a:solidFill>
                  <a:srgbClr val="0433FF"/>
                </a:solidFill>
                <a:latin typeface="Calibri" panose="020F0502020204030204" pitchFamily="34" charset="0"/>
                <a:cs typeface="Calibri" panose="020F0502020204030204" pitchFamily="34" charset="0"/>
              </a:rPr>
              <a:t>is</a:t>
            </a:r>
            <a:r>
              <a:rPr sz="1501" b="1" spc="-9" dirty="0">
                <a:solidFill>
                  <a:srgbClr val="0433FF"/>
                </a:solidFill>
                <a:latin typeface="Calibri" panose="020F0502020204030204" pitchFamily="34" charset="0"/>
                <a:cs typeface="Calibri" panose="020F0502020204030204" pitchFamily="34" charset="0"/>
              </a:rPr>
              <a:t>tive</a:t>
            </a:r>
            <a:r>
              <a:rPr sz="1501" b="1" spc="-2" dirty="0">
                <a:solidFill>
                  <a:srgbClr val="0433FF"/>
                </a:solidFill>
                <a:latin typeface="Calibri" panose="020F0502020204030204" pitchFamily="34" charset="0"/>
                <a:cs typeface="Calibri" panose="020F0502020204030204" pitchFamily="34" charset="0"/>
              </a:rPr>
              <a:t> </a:t>
            </a:r>
            <a:r>
              <a:rPr sz="1501" b="1" spc="-7" dirty="0">
                <a:solidFill>
                  <a:srgbClr val="0433FF"/>
                </a:solidFill>
                <a:latin typeface="Calibri" panose="020F0502020204030204" pitchFamily="34" charset="0"/>
                <a:cs typeface="Calibri" panose="020F0502020204030204" pitchFamily="34" charset="0"/>
              </a:rPr>
              <a:t>Pl</a:t>
            </a:r>
            <a:r>
              <a:rPr sz="1501" b="1" spc="-9" dirty="0">
                <a:solidFill>
                  <a:srgbClr val="0433FF"/>
                </a:solidFill>
                <a:latin typeface="Calibri" panose="020F0502020204030204" pitchFamily="34" charset="0"/>
                <a:cs typeface="Calibri" panose="020F0502020204030204" pitchFamily="34" charset="0"/>
              </a:rPr>
              <a:t>ate</a:t>
            </a:r>
            <a:r>
              <a:rPr sz="1501" b="1" spc="-2" dirty="0">
                <a:solidFill>
                  <a:srgbClr val="0433FF"/>
                </a:solidFill>
                <a:latin typeface="Calibri" panose="020F0502020204030204" pitchFamily="34" charset="0"/>
                <a:cs typeface="Calibri" panose="020F0502020204030204" pitchFamily="34" charset="0"/>
              </a:rPr>
              <a:t> </a:t>
            </a:r>
            <a:r>
              <a:rPr sz="1501" b="1" spc="-9" dirty="0">
                <a:solidFill>
                  <a:srgbClr val="0433FF"/>
                </a:solidFill>
                <a:latin typeface="Calibri" panose="020F0502020204030204" pitchFamily="34" charset="0"/>
                <a:cs typeface="Calibri" panose="020F0502020204030204" pitchFamily="34" charset="0"/>
              </a:rPr>
              <a:t>Chamber</a:t>
            </a:r>
            <a:r>
              <a:rPr sz="1501" b="1" spc="-2" dirty="0">
                <a:solidFill>
                  <a:srgbClr val="0433FF"/>
                </a:solidFill>
                <a:latin typeface="Calibri" panose="020F0502020204030204" pitchFamily="34" charset="0"/>
                <a:cs typeface="Calibri" panose="020F0502020204030204" pitchFamily="34" charset="0"/>
              </a:rPr>
              <a:t> </a:t>
            </a:r>
            <a:r>
              <a:rPr sz="1501" b="1" spc="-7" dirty="0">
                <a:solidFill>
                  <a:srgbClr val="0433FF"/>
                </a:solidFill>
                <a:latin typeface="Calibri" panose="020F0502020204030204" pitchFamily="34" charset="0"/>
                <a:cs typeface="Calibri" panose="020F0502020204030204" pitchFamily="34" charset="0"/>
              </a:rPr>
              <a:t>(</a:t>
            </a:r>
            <a:r>
              <a:rPr sz="1501" b="1" spc="-14" dirty="0">
                <a:solidFill>
                  <a:srgbClr val="0433FF"/>
                </a:solidFill>
                <a:latin typeface="Calibri" panose="020F0502020204030204" pitchFamily="34" charset="0"/>
                <a:cs typeface="Calibri" panose="020F0502020204030204" pitchFamily="34" charset="0"/>
              </a:rPr>
              <a:t>RP</a:t>
            </a:r>
            <a:r>
              <a:rPr sz="1501" b="1" spc="-9" dirty="0">
                <a:solidFill>
                  <a:srgbClr val="0433FF"/>
                </a:solidFill>
                <a:latin typeface="Calibri" panose="020F0502020204030204" pitchFamily="34" charset="0"/>
                <a:cs typeface="Calibri" panose="020F0502020204030204" pitchFamily="34" charset="0"/>
              </a:rPr>
              <a:t>C)</a:t>
            </a:r>
            <a:endParaRPr sz="1501" dirty="0">
              <a:latin typeface="Calibri" panose="020F0502020204030204" pitchFamily="34" charset="0"/>
              <a:cs typeface="Calibri" panose="020F0502020204030204" pitchFamily="34" charset="0"/>
            </a:endParaRPr>
          </a:p>
        </p:txBody>
      </p:sp>
      <p:sp>
        <p:nvSpPr>
          <p:cNvPr id="22" name="object 448">
            <a:extLst>
              <a:ext uri="{FF2B5EF4-FFF2-40B4-BE49-F238E27FC236}">
                <a16:creationId xmlns:a16="http://schemas.microsoft.com/office/drawing/2014/main" id="{8E2F6D0F-DE9B-1F46-A3C9-876B0C6EA4D6}"/>
              </a:ext>
            </a:extLst>
          </p:cNvPr>
          <p:cNvSpPr txBox="1"/>
          <p:nvPr/>
        </p:nvSpPr>
        <p:spPr>
          <a:xfrm>
            <a:off x="7571913" y="1630796"/>
            <a:ext cx="2369087" cy="1115690"/>
          </a:xfrm>
          <a:prstGeom prst="rect">
            <a:avLst/>
          </a:prstGeom>
        </p:spPr>
        <p:txBody>
          <a:bodyPr vert="horz" wrap="square" lIns="0" tIns="0" rIns="0" bIns="0" rtlCol="0">
            <a:spAutoFit/>
          </a:bodyPr>
          <a:lstStyle/>
          <a:p>
            <a:pPr marL="291526" indent="-285750">
              <a:lnSpc>
                <a:spcPts val="1762"/>
              </a:lnSpc>
              <a:buFont typeface="Arial" panose="020B0604020202020204" pitchFamily="34" charset="0"/>
              <a:buChar char="•"/>
            </a:pPr>
            <a:r>
              <a:rPr sz="1501" spc="-9" dirty="0">
                <a:solidFill>
                  <a:srgbClr val="0433FF"/>
                </a:solidFill>
                <a:latin typeface="Calibri" panose="020F0502020204030204" pitchFamily="34" charset="0"/>
                <a:cs typeface="Calibri" panose="020F0502020204030204" pitchFamily="34" charset="0"/>
              </a:rPr>
              <a:t>0</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&lt;</a:t>
            </a:r>
            <a:r>
              <a:rPr sz="1501" spc="-2" dirty="0">
                <a:solidFill>
                  <a:srgbClr val="0433FF"/>
                </a:solidFill>
                <a:latin typeface="Calibri" panose="020F0502020204030204" pitchFamily="34" charset="0"/>
                <a:cs typeface="Calibri" panose="020F0502020204030204" pitchFamily="34" charset="0"/>
              </a:rPr>
              <a:t> </a:t>
            </a:r>
            <a:r>
              <a:rPr sz="1501" spc="-5" dirty="0">
                <a:solidFill>
                  <a:srgbClr val="0433FF"/>
                </a:solidFill>
                <a:latin typeface="Calibri" panose="020F0502020204030204" pitchFamily="34" charset="0"/>
                <a:cs typeface="Calibri" panose="020F0502020204030204" pitchFamily="34" charset="0"/>
              </a:rPr>
              <a:t>|</a:t>
            </a:r>
            <a:r>
              <a:rPr sz="1501" spc="-11" dirty="0">
                <a:solidFill>
                  <a:srgbClr val="0433FF"/>
                </a:solidFill>
                <a:latin typeface="Calibri" panose="020F0502020204030204" pitchFamily="34" charset="0"/>
                <a:cs typeface="Calibri" panose="020F0502020204030204" pitchFamily="34" charset="0"/>
              </a:rPr>
              <a:t>η</a:t>
            </a:r>
            <a:r>
              <a:rPr sz="1501" spc="-5" dirty="0">
                <a:solidFill>
                  <a:srgbClr val="0433FF"/>
                </a:solidFill>
                <a:latin typeface="Calibri" panose="020F0502020204030204" pitchFamily="34" charset="0"/>
                <a:cs typeface="Calibri" panose="020F0502020204030204" pitchFamily="34" charset="0"/>
              </a:rPr>
              <a:t>|</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&lt;</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1</a:t>
            </a:r>
            <a:r>
              <a:rPr sz="1501" spc="-7" dirty="0">
                <a:solidFill>
                  <a:srgbClr val="0433FF"/>
                </a:solidFill>
                <a:latin typeface="Calibri" panose="020F0502020204030204" pitchFamily="34" charset="0"/>
                <a:cs typeface="Calibri" panose="020F0502020204030204" pitchFamily="34" charset="0"/>
              </a:rPr>
              <a:t>.</a:t>
            </a:r>
            <a:r>
              <a:rPr sz="1501" spc="-9" dirty="0">
                <a:solidFill>
                  <a:srgbClr val="0433FF"/>
                </a:solidFill>
                <a:latin typeface="Calibri" panose="020F0502020204030204" pitchFamily="34" charset="0"/>
                <a:cs typeface="Calibri" panose="020F0502020204030204" pitchFamily="34" charset="0"/>
              </a:rPr>
              <a:t>8</a:t>
            </a:r>
            <a:endParaRPr sz="1501" dirty="0">
              <a:latin typeface="Calibri" panose="020F0502020204030204" pitchFamily="34" charset="0"/>
              <a:cs typeface="Calibri" panose="020F0502020204030204" pitchFamily="34" charset="0"/>
            </a:endParaRPr>
          </a:p>
          <a:p>
            <a:pPr marL="291526" marR="56026" indent="-285750">
              <a:lnSpc>
                <a:spcPts val="1724"/>
              </a:lnSpc>
              <a:spcBef>
                <a:spcPts val="84"/>
              </a:spcBef>
              <a:buFont typeface="Arial" panose="020B0604020202020204" pitchFamily="34" charset="0"/>
              <a:buChar char="•"/>
            </a:pPr>
            <a:r>
              <a:rPr sz="1501" spc="-9" dirty="0">
                <a:solidFill>
                  <a:srgbClr val="0433FF"/>
                </a:solidFill>
                <a:latin typeface="Calibri" panose="020F0502020204030204" pitchFamily="34" charset="0"/>
                <a:cs typeface="Calibri" panose="020F0502020204030204" pitchFamily="34" charset="0"/>
              </a:rPr>
              <a:t>480</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ba</a:t>
            </a:r>
            <a:r>
              <a:rPr sz="1501" spc="-23" dirty="0">
                <a:solidFill>
                  <a:srgbClr val="0433FF"/>
                </a:solidFill>
                <a:latin typeface="Calibri" panose="020F0502020204030204" pitchFamily="34" charset="0"/>
                <a:cs typeface="Calibri" panose="020F0502020204030204" pitchFamily="34" charset="0"/>
              </a:rPr>
              <a:t>r</a:t>
            </a:r>
            <a:r>
              <a:rPr sz="1501" spc="-39" dirty="0">
                <a:solidFill>
                  <a:srgbClr val="0433FF"/>
                </a:solidFill>
                <a:latin typeface="Calibri" panose="020F0502020204030204" pitchFamily="34" charset="0"/>
                <a:cs typeface="Calibri" panose="020F0502020204030204" pitchFamily="34" charset="0"/>
              </a:rPr>
              <a:t>r</a:t>
            </a:r>
            <a:r>
              <a:rPr sz="1501" spc="-9" dirty="0">
                <a:solidFill>
                  <a:srgbClr val="0433FF"/>
                </a:solidFill>
                <a:latin typeface="Calibri" panose="020F0502020204030204" pitchFamily="34" charset="0"/>
                <a:cs typeface="Calibri" panose="020F0502020204030204" pitchFamily="34" charset="0"/>
              </a:rPr>
              <a:t>e</a:t>
            </a:r>
            <a:r>
              <a:rPr sz="1501" spc="-7" dirty="0">
                <a:solidFill>
                  <a:srgbClr val="0433FF"/>
                </a:solidFill>
                <a:latin typeface="Calibri" panose="020F0502020204030204" pitchFamily="34" charset="0"/>
                <a:cs typeface="Calibri" panose="020F0502020204030204" pitchFamily="34" charset="0"/>
              </a:rPr>
              <a:t>l</a:t>
            </a:r>
            <a:r>
              <a:rPr sz="1501" dirty="0">
                <a:solidFill>
                  <a:srgbClr val="0433FF"/>
                </a:solidFill>
                <a:latin typeface="Calibri" panose="020F0502020204030204" pitchFamily="34" charset="0"/>
                <a:cs typeface="Calibri" panose="020F0502020204030204" pitchFamily="34" charset="0"/>
              </a:rPr>
              <a:t>)</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576</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endc</a:t>
            </a:r>
            <a:r>
              <a:rPr sz="1501" spc="-23" dirty="0">
                <a:solidFill>
                  <a:srgbClr val="0433FF"/>
                </a:solidFill>
                <a:latin typeface="Calibri" panose="020F0502020204030204" pitchFamily="34" charset="0"/>
                <a:cs typeface="Calibri" panose="020F0502020204030204" pitchFamily="34" charset="0"/>
              </a:rPr>
              <a:t>a</a:t>
            </a:r>
            <a:r>
              <a:rPr sz="1501" spc="-7" dirty="0">
                <a:solidFill>
                  <a:srgbClr val="0433FF"/>
                </a:solidFill>
                <a:latin typeface="Calibri" panose="020F0502020204030204" pitchFamily="34" charset="0"/>
                <a:cs typeface="Calibri" panose="020F0502020204030204" pitchFamily="34" charset="0"/>
              </a:rPr>
              <a:t>p)</a:t>
            </a:r>
            <a:r>
              <a:rPr sz="1501" spc="-9" dirty="0">
                <a:solidFill>
                  <a:srgbClr val="0433FF"/>
                </a:solidFill>
                <a:latin typeface="Calibri" panose="020F0502020204030204" pitchFamily="34" charset="0"/>
                <a:cs typeface="Calibri" panose="020F0502020204030204" pitchFamily="34" charset="0"/>
              </a:rPr>
              <a:t> chambers</a:t>
            </a:r>
            <a:endParaRPr sz="1501" dirty="0">
              <a:latin typeface="Calibri" panose="020F0502020204030204" pitchFamily="34" charset="0"/>
              <a:cs typeface="Calibri" panose="020F0502020204030204" pitchFamily="34" charset="0"/>
            </a:endParaRPr>
          </a:p>
          <a:p>
            <a:pPr marL="291526" marR="2310" indent="-285750">
              <a:lnSpc>
                <a:spcPts val="1724"/>
              </a:lnSpc>
              <a:buFont typeface="Arial" panose="020B0604020202020204" pitchFamily="34" charset="0"/>
              <a:buChar char="•"/>
            </a:pPr>
            <a:r>
              <a:rPr sz="1501" spc="-7" dirty="0">
                <a:solidFill>
                  <a:srgbClr val="0433FF"/>
                </a:solidFill>
                <a:latin typeface="Calibri" panose="020F0502020204030204" pitchFamily="34" charset="0"/>
                <a:cs typeface="Calibri" panose="020F0502020204030204" pitchFamily="34" charset="0"/>
              </a:rPr>
              <a:t>Spatia</a:t>
            </a:r>
            <a:r>
              <a:rPr sz="1501" dirty="0">
                <a:solidFill>
                  <a:srgbClr val="0433FF"/>
                </a:solidFill>
                <a:latin typeface="Calibri" panose="020F0502020204030204" pitchFamily="34" charset="0"/>
                <a:cs typeface="Calibri" panose="020F0502020204030204" pitchFamily="34" charset="0"/>
              </a:rPr>
              <a:t>l</a:t>
            </a:r>
            <a:r>
              <a:rPr sz="1501" spc="-2" dirty="0">
                <a:solidFill>
                  <a:srgbClr val="0433FF"/>
                </a:solidFill>
                <a:latin typeface="Calibri" panose="020F0502020204030204" pitchFamily="34" charset="0"/>
                <a:cs typeface="Calibri" panose="020F0502020204030204" pitchFamily="34" charset="0"/>
              </a:rPr>
              <a:t> </a:t>
            </a:r>
            <a:r>
              <a:rPr sz="1501" spc="-39" dirty="0">
                <a:solidFill>
                  <a:srgbClr val="0433FF"/>
                </a:solidFill>
                <a:latin typeface="Calibri" panose="020F0502020204030204" pitchFamily="34" charset="0"/>
                <a:cs typeface="Calibri" panose="020F0502020204030204" pitchFamily="34" charset="0"/>
              </a:rPr>
              <a:t>r</a:t>
            </a:r>
            <a:r>
              <a:rPr sz="1501" spc="-9" dirty="0">
                <a:solidFill>
                  <a:srgbClr val="0433FF"/>
                </a:solidFill>
                <a:latin typeface="Calibri" panose="020F0502020204030204" pitchFamily="34" charset="0"/>
                <a:cs typeface="Calibri" panose="020F0502020204030204" pitchFamily="34" charset="0"/>
              </a:rPr>
              <a:t>eso</a:t>
            </a:r>
            <a:r>
              <a:rPr sz="1501" spc="-2" dirty="0">
                <a:solidFill>
                  <a:srgbClr val="0433FF"/>
                </a:solidFill>
                <a:latin typeface="Calibri" panose="020F0502020204030204" pitchFamily="34" charset="0"/>
                <a:cs typeface="Calibri" panose="020F0502020204030204" pitchFamily="34" charset="0"/>
              </a:rPr>
              <a:t>l</a:t>
            </a:r>
            <a:r>
              <a:rPr sz="1501" spc="-7" dirty="0">
                <a:solidFill>
                  <a:srgbClr val="0433FF"/>
                </a:solidFill>
                <a:latin typeface="Calibri" panose="020F0502020204030204" pitchFamily="34" charset="0"/>
                <a:cs typeface="Calibri" panose="020F0502020204030204" pitchFamily="34" charset="0"/>
              </a:rPr>
              <a:t>uti</a:t>
            </a:r>
            <a:r>
              <a:rPr sz="1501" spc="-9" dirty="0">
                <a:solidFill>
                  <a:srgbClr val="0433FF"/>
                </a:solidFill>
                <a:latin typeface="Calibri" panose="020F0502020204030204" pitchFamily="34" charset="0"/>
                <a:cs typeface="Calibri" panose="020F0502020204030204" pitchFamily="34" charset="0"/>
              </a:rPr>
              <a:t>on</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0</a:t>
            </a:r>
            <a:r>
              <a:rPr sz="1501" spc="-7" dirty="0">
                <a:solidFill>
                  <a:srgbClr val="0433FF"/>
                </a:solidFill>
                <a:latin typeface="Calibri" panose="020F0502020204030204" pitchFamily="34" charset="0"/>
                <a:cs typeface="Calibri" panose="020F0502020204030204" pitchFamily="34" charset="0"/>
              </a:rPr>
              <a:t>.</a:t>
            </a:r>
            <a:r>
              <a:rPr sz="1501" spc="-9" dirty="0">
                <a:solidFill>
                  <a:srgbClr val="0433FF"/>
                </a:solidFill>
                <a:latin typeface="Calibri" panose="020F0502020204030204" pitchFamily="34" charset="0"/>
                <a:cs typeface="Calibri" panose="020F0502020204030204" pitchFamily="34" charset="0"/>
              </a:rPr>
              <a:t>8-1</a:t>
            </a:r>
            <a:r>
              <a:rPr sz="1501" spc="-7" dirty="0">
                <a:solidFill>
                  <a:srgbClr val="0433FF"/>
                </a:solidFill>
                <a:latin typeface="Calibri" panose="020F0502020204030204" pitchFamily="34" charset="0"/>
                <a:cs typeface="Calibri" panose="020F0502020204030204" pitchFamily="34" charset="0"/>
              </a:rPr>
              <a:t>.</a:t>
            </a:r>
            <a:r>
              <a:rPr sz="1501" spc="-9" dirty="0">
                <a:solidFill>
                  <a:srgbClr val="0433FF"/>
                </a:solidFill>
                <a:latin typeface="Calibri" panose="020F0502020204030204" pitchFamily="34" charset="0"/>
                <a:cs typeface="Calibri" panose="020F0502020204030204" pitchFamily="34" charset="0"/>
              </a:rPr>
              <a:t>3</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cm</a:t>
            </a:r>
            <a:r>
              <a:rPr lang="en-US" sz="1501" spc="-7" dirty="0">
                <a:solidFill>
                  <a:srgbClr val="0433FF"/>
                </a:solidFill>
                <a:latin typeface="Calibri" panose="020F0502020204030204" pitchFamily="34" charset="0"/>
                <a:cs typeface="Calibri" panose="020F0502020204030204" pitchFamily="34" charset="0"/>
              </a:rPr>
              <a:t>, t</a:t>
            </a:r>
            <a:r>
              <a:rPr sz="1501" spc="-7" dirty="0">
                <a:solidFill>
                  <a:srgbClr val="0433FF"/>
                </a:solidFill>
                <a:latin typeface="Calibri" panose="020F0502020204030204" pitchFamily="34" charset="0"/>
                <a:cs typeface="Calibri" panose="020F0502020204030204" pitchFamily="34" charset="0"/>
              </a:rPr>
              <a:t>i</a:t>
            </a:r>
            <a:r>
              <a:rPr sz="1501" spc="-11" dirty="0">
                <a:solidFill>
                  <a:srgbClr val="0433FF"/>
                </a:solidFill>
                <a:latin typeface="Calibri" panose="020F0502020204030204" pitchFamily="34" charset="0"/>
                <a:cs typeface="Calibri" panose="020F0502020204030204" pitchFamily="34" charset="0"/>
              </a:rPr>
              <a:t>me</a:t>
            </a:r>
            <a:r>
              <a:rPr sz="1501" spc="-2" dirty="0">
                <a:solidFill>
                  <a:srgbClr val="0433FF"/>
                </a:solidFill>
                <a:latin typeface="Calibri" panose="020F0502020204030204" pitchFamily="34" charset="0"/>
                <a:cs typeface="Calibri" panose="020F0502020204030204" pitchFamily="34" charset="0"/>
              </a:rPr>
              <a:t> </a:t>
            </a:r>
            <a:r>
              <a:rPr sz="1501" spc="-39" dirty="0">
                <a:solidFill>
                  <a:srgbClr val="0433FF"/>
                </a:solidFill>
                <a:latin typeface="Calibri" panose="020F0502020204030204" pitchFamily="34" charset="0"/>
                <a:cs typeface="Calibri" panose="020F0502020204030204" pitchFamily="34" charset="0"/>
              </a:rPr>
              <a:t>r</a:t>
            </a:r>
            <a:r>
              <a:rPr sz="1501" spc="-9" dirty="0">
                <a:solidFill>
                  <a:srgbClr val="0433FF"/>
                </a:solidFill>
                <a:latin typeface="Calibri" panose="020F0502020204030204" pitchFamily="34" charset="0"/>
                <a:cs typeface="Calibri" panose="020F0502020204030204" pitchFamily="34" charset="0"/>
              </a:rPr>
              <a:t>eso</a:t>
            </a:r>
            <a:r>
              <a:rPr sz="1501" spc="-2" dirty="0">
                <a:solidFill>
                  <a:srgbClr val="0433FF"/>
                </a:solidFill>
                <a:latin typeface="Calibri" panose="020F0502020204030204" pitchFamily="34" charset="0"/>
                <a:cs typeface="Calibri" panose="020F0502020204030204" pitchFamily="34" charset="0"/>
              </a:rPr>
              <a:t>l</a:t>
            </a:r>
            <a:r>
              <a:rPr sz="1501" spc="-7" dirty="0">
                <a:solidFill>
                  <a:srgbClr val="0433FF"/>
                </a:solidFill>
                <a:latin typeface="Calibri" panose="020F0502020204030204" pitchFamily="34" charset="0"/>
                <a:cs typeface="Calibri" panose="020F0502020204030204" pitchFamily="34" charset="0"/>
              </a:rPr>
              <a:t>uti</a:t>
            </a:r>
            <a:r>
              <a:rPr sz="1501" spc="-9" dirty="0">
                <a:solidFill>
                  <a:srgbClr val="0433FF"/>
                </a:solidFill>
                <a:latin typeface="Calibri" panose="020F0502020204030204" pitchFamily="34" charset="0"/>
                <a:cs typeface="Calibri" panose="020F0502020204030204" pitchFamily="34" charset="0"/>
              </a:rPr>
              <a:t>on</a:t>
            </a:r>
            <a:r>
              <a:rPr sz="1501" spc="-2" dirty="0">
                <a:solidFill>
                  <a:srgbClr val="0433FF"/>
                </a:solidFill>
                <a:latin typeface="Calibri" panose="020F0502020204030204" pitchFamily="34" charset="0"/>
                <a:cs typeface="Calibri" panose="020F0502020204030204" pitchFamily="34" charset="0"/>
              </a:rPr>
              <a:t> </a:t>
            </a:r>
            <a:r>
              <a:rPr sz="1501" spc="-9" dirty="0">
                <a:solidFill>
                  <a:srgbClr val="0433FF"/>
                </a:solidFill>
                <a:latin typeface="Calibri" panose="020F0502020204030204" pitchFamily="34" charset="0"/>
                <a:cs typeface="Calibri" panose="020F0502020204030204" pitchFamily="34" charset="0"/>
              </a:rPr>
              <a:t>1</a:t>
            </a:r>
            <a:r>
              <a:rPr sz="1501" spc="-7" dirty="0">
                <a:solidFill>
                  <a:srgbClr val="0433FF"/>
                </a:solidFill>
                <a:latin typeface="Calibri" panose="020F0502020204030204" pitchFamily="34" charset="0"/>
                <a:cs typeface="Calibri" panose="020F0502020204030204" pitchFamily="34" charset="0"/>
              </a:rPr>
              <a:t>.</a:t>
            </a:r>
            <a:r>
              <a:rPr sz="1501" spc="-9" dirty="0">
                <a:solidFill>
                  <a:srgbClr val="0433FF"/>
                </a:solidFill>
                <a:latin typeface="Calibri" panose="020F0502020204030204" pitchFamily="34" charset="0"/>
                <a:cs typeface="Calibri" panose="020F0502020204030204" pitchFamily="34" charset="0"/>
              </a:rPr>
              <a:t>5</a:t>
            </a:r>
            <a:r>
              <a:rPr sz="1501" spc="-2" dirty="0">
                <a:solidFill>
                  <a:srgbClr val="0433FF"/>
                </a:solidFill>
                <a:latin typeface="Calibri" panose="020F0502020204030204" pitchFamily="34" charset="0"/>
                <a:cs typeface="Calibri" panose="020F0502020204030204" pitchFamily="34" charset="0"/>
              </a:rPr>
              <a:t> </a:t>
            </a:r>
            <a:r>
              <a:rPr sz="1501" spc="-7" dirty="0">
                <a:solidFill>
                  <a:srgbClr val="0433FF"/>
                </a:solidFill>
                <a:latin typeface="Calibri" panose="020F0502020204030204" pitchFamily="34" charset="0"/>
                <a:cs typeface="Calibri" panose="020F0502020204030204" pitchFamily="34" charset="0"/>
              </a:rPr>
              <a:t>ns</a:t>
            </a:r>
            <a:endParaRPr sz="1501" dirty="0">
              <a:latin typeface="Calibri" panose="020F0502020204030204" pitchFamily="34" charset="0"/>
              <a:cs typeface="Calibri" panose="020F0502020204030204" pitchFamily="34" charset="0"/>
            </a:endParaRPr>
          </a:p>
        </p:txBody>
      </p:sp>
      <p:sp>
        <p:nvSpPr>
          <p:cNvPr id="23" name="object 451">
            <a:extLst>
              <a:ext uri="{FF2B5EF4-FFF2-40B4-BE49-F238E27FC236}">
                <a16:creationId xmlns:a16="http://schemas.microsoft.com/office/drawing/2014/main" id="{7E958734-9AED-4C42-8604-68766DBA4E04}"/>
              </a:ext>
            </a:extLst>
          </p:cNvPr>
          <p:cNvSpPr/>
          <p:nvPr/>
        </p:nvSpPr>
        <p:spPr>
          <a:xfrm>
            <a:off x="5383739" y="1651294"/>
            <a:ext cx="1446590" cy="757163"/>
          </a:xfrm>
          <a:prstGeom prst="rect">
            <a:avLst/>
          </a:prstGeom>
          <a:blipFill>
            <a:blip r:embed="rId7" cstate="print"/>
            <a:stretch>
              <a:fillRect/>
            </a:stretch>
          </a:blipFill>
        </p:spPr>
        <p:txBody>
          <a:bodyPr wrap="square" lIns="0" tIns="0" rIns="0" bIns="0" rtlCol="0"/>
          <a:lstStyle/>
          <a:p>
            <a:endParaRPr sz="819">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597CF02D-32D1-F34A-82C9-3E040073964D}"/>
              </a:ext>
            </a:extLst>
          </p:cNvPr>
          <p:cNvPicPr>
            <a:picLocks noChangeAspect="1"/>
          </p:cNvPicPr>
          <p:nvPr/>
        </p:nvPicPr>
        <p:blipFill>
          <a:blip r:embed="rId8"/>
          <a:stretch>
            <a:fillRect/>
          </a:stretch>
        </p:blipFill>
        <p:spPr>
          <a:xfrm>
            <a:off x="1338884" y="3405392"/>
            <a:ext cx="1720226" cy="1290169"/>
          </a:xfrm>
          <a:prstGeom prst="rect">
            <a:avLst/>
          </a:prstGeom>
        </p:spPr>
      </p:pic>
      <p:pic>
        <p:nvPicPr>
          <p:cNvPr id="25" name="Picture 24">
            <a:extLst>
              <a:ext uri="{FF2B5EF4-FFF2-40B4-BE49-F238E27FC236}">
                <a16:creationId xmlns:a16="http://schemas.microsoft.com/office/drawing/2014/main" id="{0B470E05-F406-8943-BD58-A6FAF4FE593B}"/>
              </a:ext>
            </a:extLst>
          </p:cNvPr>
          <p:cNvPicPr>
            <a:picLocks noChangeAspect="1"/>
          </p:cNvPicPr>
          <p:nvPr/>
        </p:nvPicPr>
        <p:blipFill>
          <a:blip r:embed="rId9"/>
          <a:stretch>
            <a:fillRect/>
          </a:stretch>
        </p:blipFill>
        <p:spPr>
          <a:xfrm>
            <a:off x="4106488" y="4402865"/>
            <a:ext cx="1959392" cy="1380093"/>
          </a:xfrm>
          <a:prstGeom prst="rect">
            <a:avLst/>
          </a:prstGeom>
        </p:spPr>
      </p:pic>
      <p:pic>
        <p:nvPicPr>
          <p:cNvPr id="26" name="Picture 25">
            <a:extLst>
              <a:ext uri="{FF2B5EF4-FFF2-40B4-BE49-F238E27FC236}">
                <a16:creationId xmlns:a16="http://schemas.microsoft.com/office/drawing/2014/main" id="{76BCA8DC-2C88-7741-A827-FCF2C5936C92}"/>
              </a:ext>
            </a:extLst>
          </p:cNvPr>
          <p:cNvPicPr>
            <a:picLocks noChangeAspect="1"/>
          </p:cNvPicPr>
          <p:nvPr/>
        </p:nvPicPr>
        <p:blipFill>
          <a:blip r:embed="rId10"/>
          <a:stretch>
            <a:fillRect/>
          </a:stretch>
        </p:blipFill>
        <p:spPr>
          <a:xfrm>
            <a:off x="8163762" y="2878237"/>
            <a:ext cx="1348745" cy="1517338"/>
          </a:xfrm>
          <a:prstGeom prst="rect">
            <a:avLst/>
          </a:prstGeom>
        </p:spPr>
      </p:pic>
      <p:sp>
        <p:nvSpPr>
          <p:cNvPr id="28" name="object 3">
            <a:extLst>
              <a:ext uri="{FF2B5EF4-FFF2-40B4-BE49-F238E27FC236}">
                <a16:creationId xmlns:a16="http://schemas.microsoft.com/office/drawing/2014/main" id="{EEC73EBE-D6F4-FE47-A741-4E6B8A8BB03D}"/>
              </a:ext>
            </a:extLst>
          </p:cNvPr>
          <p:cNvSpPr/>
          <p:nvPr/>
        </p:nvSpPr>
        <p:spPr>
          <a:xfrm>
            <a:off x="7405050" y="1280306"/>
            <a:ext cx="2529390" cy="1567812"/>
          </a:xfrm>
          <a:prstGeom prst="rect">
            <a:avLst/>
          </a:prstGeom>
          <a:blipFill>
            <a:blip r:embed="rId3" cstate="print"/>
            <a:stretch>
              <a:fillRect/>
            </a:stretch>
          </a:blipFill>
        </p:spPr>
        <p:txBody>
          <a:bodyPr wrap="square" lIns="0" tIns="0" rIns="0" bIns="0" rtlCol="0"/>
          <a:lstStyle/>
          <a:p>
            <a:endParaRPr sz="819"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BEA3865-1783-914C-ACDE-FCA3C82A533C}"/>
              </a:ext>
            </a:extLst>
          </p:cNvPr>
          <p:cNvCxnSpPr/>
          <p:nvPr/>
        </p:nvCxnSpPr>
        <p:spPr>
          <a:xfrm flipV="1">
            <a:off x="6819940" y="1569231"/>
            <a:ext cx="723295" cy="96252"/>
          </a:xfrm>
          <a:prstGeom prst="line">
            <a:avLst/>
          </a:prstGeom>
          <a:ln>
            <a:solidFill>
              <a:srgbClr val="1551DA"/>
            </a:solidFill>
          </a:ln>
        </p:spPr>
        <p:style>
          <a:lnRef idx="2">
            <a:schemeClr val="accent1"/>
          </a:lnRef>
          <a:fillRef idx="0">
            <a:schemeClr val="accent1"/>
          </a:fillRef>
          <a:effectRef idx="1">
            <a:schemeClr val="accent1"/>
          </a:effectRef>
          <a:fontRef idx="minor">
            <a:schemeClr val="tx1"/>
          </a:fontRef>
        </p:style>
      </p:cxnSp>
      <p:sp>
        <p:nvSpPr>
          <p:cNvPr id="29" name="Chevron 28">
            <a:extLst>
              <a:ext uri="{FF2B5EF4-FFF2-40B4-BE49-F238E27FC236}">
                <a16:creationId xmlns:a16="http://schemas.microsoft.com/office/drawing/2014/main" id="{B232EBD9-1B3E-1E4E-9F95-8D630FA8F8A9}"/>
              </a:ext>
            </a:extLst>
          </p:cNvPr>
          <p:cNvSpPr/>
          <p:nvPr/>
        </p:nvSpPr>
        <p:spPr>
          <a:xfrm>
            <a:off x="178577" y="815152"/>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0" name="Chevron 29">
            <a:extLst>
              <a:ext uri="{FF2B5EF4-FFF2-40B4-BE49-F238E27FC236}">
                <a16:creationId xmlns:a16="http://schemas.microsoft.com/office/drawing/2014/main" id="{677C1D25-6BE7-C34A-B8AB-3D1C304E2305}"/>
              </a:ext>
            </a:extLst>
          </p:cNvPr>
          <p:cNvSpPr/>
          <p:nvPr/>
        </p:nvSpPr>
        <p:spPr>
          <a:xfrm>
            <a:off x="202216" y="6088189"/>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176FBE76-E3B1-DC42-B4A4-616CD3843AB1}"/>
              </a:ext>
            </a:extLst>
          </p:cNvPr>
          <p:cNvSpPr txBox="1"/>
          <p:nvPr/>
        </p:nvSpPr>
        <p:spPr>
          <a:xfrm>
            <a:off x="495277" y="5998519"/>
            <a:ext cx="10082887" cy="382037"/>
          </a:xfrm>
          <a:prstGeom prst="rect">
            <a:avLst/>
          </a:prstGeom>
          <a:noFill/>
        </p:spPr>
        <p:txBody>
          <a:bodyPr wrap="square" lIns="104022" tIns="52011" rIns="104022" bIns="52011" rtlCol="0">
            <a:spAutoFit/>
          </a:bodyPr>
          <a:lstStyle/>
          <a:p>
            <a:r>
              <a:rPr lang="en-US" sz="1800" b="1" dirty="0">
                <a:solidFill>
                  <a:srgbClr val="0000FF"/>
                </a:solidFill>
                <a:cs typeface="Verdana"/>
              </a:rPr>
              <a:t>Upgrade goal</a:t>
            </a:r>
            <a:r>
              <a:rPr lang="en-US" sz="1800" b="1" dirty="0">
                <a:cs typeface="Verdana"/>
              </a:rPr>
              <a:t>: maintain excellent triggering, </a:t>
            </a:r>
            <a:r>
              <a:rPr lang="en-US" sz="1800" b="1" dirty="0">
                <a:latin typeface="Symbol" pitchFamily="2" charset="2"/>
                <a:cs typeface="Verdana"/>
              </a:rPr>
              <a:t>m </a:t>
            </a:r>
            <a:r>
              <a:rPr lang="en-US" sz="1800" b="1" dirty="0">
                <a:cs typeface="Verdana"/>
              </a:rPr>
              <a:t>measurement &amp; ID </a:t>
            </a:r>
            <a:r>
              <a:rPr lang="en-US" sz="1800" dirty="0">
                <a:cs typeface="Verdana"/>
              </a:rPr>
              <a:t>under harsher HL-LHC conditions up to </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8D36BB5-E30F-FF4F-92BA-4744B4F7B23C}"/>
                  </a:ext>
                </a:extLst>
              </p:cNvPr>
              <p:cNvSpPr txBox="1"/>
              <p:nvPr/>
            </p:nvSpPr>
            <p:spPr>
              <a:xfrm>
                <a:off x="9560552" y="6228820"/>
                <a:ext cx="1017612" cy="351259"/>
              </a:xfrm>
              <a:prstGeom prst="rect">
                <a:avLst/>
              </a:prstGeom>
              <a:noFill/>
            </p:spPr>
            <p:txBody>
              <a:bodyPr wrap="square" lIns="104022" tIns="52011" rIns="104022" bIns="52011"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𝜂</m:t>
                          </m:r>
                        </m:e>
                      </m:d>
                      <m:r>
                        <a:rPr lang="en-US" sz="1600" i="1" smtClean="0">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2.8</m:t>
                      </m:r>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2" name="TextBox 31">
                <a:extLst>
                  <a:ext uri="{FF2B5EF4-FFF2-40B4-BE49-F238E27FC236}">
                    <a16:creationId xmlns:a16="http://schemas.microsoft.com/office/drawing/2014/main" id="{08D36BB5-E30F-FF4F-92BA-4744B4F7B23C}"/>
                  </a:ext>
                </a:extLst>
              </p:cNvPr>
              <p:cNvSpPr txBox="1">
                <a:spLocks noRot="1" noChangeAspect="1" noMove="1" noResize="1" noEditPoints="1" noAdjustHandles="1" noChangeArrowheads="1" noChangeShapeType="1" noTextEdit="1"/>
              </p:cNvSpPr>
              <p:nvPr/>
            </p:nvSpPr>
            <p:spPr>
              <a:xfrm>
                <a:off x="9560552" y="6228820"/>
                <a:ext cx="1017612" cy="351259"/>
              </a:xfrm>
              <a:prstGeom prst="rect">
                <a:avLst/>
              </a:prstGeom>
              <a:blipFill>
                <a:blip r:embed="rId11"/>
                <a:stretch>
                  <a:fillRect b="-3448"/>
                </a:stretch>
              </a:blipFill>
            </p:spPr>
            <p:txBody>
              <a:bodyPr/>
              <a:lstStyle/>
              <a:p>
                <a:r>
                  <a:rPr lang="en-US">
                    <a:noFill/>
                  </a:rPr>
                  <a:t> </a:t>
                </a:r>
              </a:p>
            </p:txBody>
          </p:sp>
        </mc:Fallback>
      </mc:AlternateContent>
      <p:sp>
        <p:nvSpPr>
          <p:cNvPr id="33" name="Chevron 32">
            <a:extLst>
              <a:ext uri="{FF2B5EF4-FFF2-40B4-BE49-F238E27FC236}">
                <a16:creationId xmlns:a16="http://schemas.microsoft.com/office/drawing/2014/main" id="{6CD5CDCB-438B-EA4D-A3FB-734A49F7BB0F}"/>
              </a:ext>
            </a:extLst>
          </p:cNvPr>
          <p:cNvSpPr/>
          <p:nvPr/>
        </p:nvSpPr>
        <p:spPr>
          <a:xfrm>
            <a:off x="796895" y="6637934"/>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B2F1B06F-1322-F045-99D7-8536017C1E79}"/>
              </a:ext>
            </a:extLst>
          </p:cNvPr>
          <p:cNvSpPr txBox="1"/>
          <p:nvPr/>
        </p:nvSpPr>
        <p:spPr>
          <a:xfrm>
            <a:off x="994984" y="6495834"/>
            <a:ext cx="7115822" cy="382037"/>
          </a:xfrm>
          <a:prstGeom prst="rect">
            <a:avLst/>
          </a:prstGeom>
          <a:solidFill>
            <a:srgbClr val="FBFF86"/>
          </a:solidFill>
        </p:spPr>
        <p:txBody>
          <a:bodyPr wrap="square" lIns="104022" tIns="52011" rIns="104022" bIns="52011" rtlCol="0">
            <a:spAutoFit/>
          </a:bodyPr>
          <a:lstStyle/>
          <a:p>
            <a:r>
              <a:rPr lang="en-US" sz="1800" b="1" dirty="0">
                <a:solidFill>
                  <a:srgbClr val="FF0000"/>
                </a:solidFill>
                <a:cs typeface="Verdana"/>
              </a:rPr>
              <a:t>all</a:t>
            </a:r>
            <a:r>
              <a:rPr lang="en-US" sz="1800" b="1" dirty="0">
                <a:solidFill>
                  <a:srgbClr val="C00000"/>
                </a:solidFill>
                <a:cs typeface="Verdana"/>
              </a:rPr>
              <a:t> currently installed Muon detectors will be </a:t>
            </a:r>
            <a:r>
              <a:rPr lang="en-US" sz="1800" b="1" dirty="0">
                <a:solidFill>
                  <a:srgbClr val="FF0000"/>
                </a:solidFill>
                <a:cs typeface="Verdana"/>
              </a:rPr>
              <a:t>kept operational @ HL-LHC</a:t>
            </a:r>
          </a:p>
        </p:txBody>
      </p:sp>
      <p:sp>
        <p:nvSpPr>
          <p:cNvPr id="35" name="TextBox 34">
            <a:extLst>
              <a:ext uri="{FF2B5EF4-FFF2-40B4-BE49-F238E27FC236}">
                <a16:creationId xmlns:a16="http://schemas.microsoft.com/office/drawing/2014/main" id="{CF6CEB38-A4EF-DE41-9F6A-261A65E5C6CF}"/>
              </a:ext>
            </a:extLst>
          </p:cNvPr>
          <p:cNvSpPr txBox="1"/>
          <p:nvPr/>
        </p:nvSpPr>
        <p:spPr>
          <a:xfrm>
            <a:off x="706136" y="1126848"/>
            <a:ext cx="4872748" cy="320481"/>
          </a:xfrm>
          <a:prstGeom prst="rect">
            <a:avLst/>
          </a:prstGeom>
          <a:noFill/>
        </p:spPr>
        <p:txBody>
          <a:bodyPr wrap="square" lIns="104022" tIns="52011" rIns="104022" bIns="52011" rtlCol="0">
            <a:spAutoFit/>
          </a:bodyPr>
          <a:lstStyle/>
          <a:p>
            <a:r>
              <a:rPr lang="en-US" sz="1400" b="1" dirty="0">
                <a:solidFill>
                  <a:srgbClr val="0000FF"/>
                </a:solidFill>
                <a:cs typeface="Verdana"/>
              </a:rPr>
              <a:t>The CMS Muon system consists of 3 distinct detector systems</a:t>
            </a:r>
            <a:r>
              <a:rPr lang="en-US" sz="1400" b="1" dirty="0">
                <a:solidFill>
                  <a:srgbClr val="FF0000"/>
                </a:solidFill>
                <a:cs typeface="Verdana"/>
              </a:rPr>
              <a:t> </a:t>
            </a:r>
            <a:r>
              <a:rPr lang="en-US" sz="1400" b="1" dirty="0">
                <a:cs typeface="Verdana"/>
              </a:rPr>
              <a:t>:</a:t>
            </a:r>
            <a:endParaRPr lang="en-US" sz="1400" b="1" dirty="0">
              <a:solidFill>
                <a:srgbClr val="FF0000"/>
              </a:solidFill>
              <a:cs typeface="Verdana"/>
            </a:endParaRPr>
          </a:p>
        </p:txBody>
      </p:sp>
      <p:sp>
        <p:nvSpPr>
          <p:cNvPr id="36" name="Chevron 35">
            <a:extLst>
              <a:ext uri="{FF2B5EF4-FFF2-40B4-BE49-F238E27FC236}">
                <a16:creationId xmlns:a16="http://schemas.microsoft.com/office/drawing/2014/main" id="{360F1439-044D-9F43-91C4-02E94E9C3490}"/>
              </a:ext>
            </a:extLst>
          </p:cNvPr>
          <p:cNvSpPr/>
          <p:nvPr/>
        </p:nvSpPr>
        <p:spPr>
          <a:xfrm>
            <a:off x="511539" y="1207301"/>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Tree>
    <p:extLst>
      <p:ext uri="{BB962C8B-B14F-4D97-AF65-F5344CB8AC3E}">
        <p14:creationId xmlns:p14="http://schemas.microsoft.com/office/powerpoint/2010/main" val="359786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Main Muon system upgrade features </a:t>
            </a:r>
            <a:r>
              <a:rPr lang="en-US" sz="2700" b="1" dirty="0"/>
              <a:t>- I</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31/47 </a:t>
            </a:r>
          </a:p>
        </p:txBody>
      </p:sp>
      <p:sp>
        <p:nvSpPr>
          <p:cNvPr id="29" name="TextBox 28">
            <a:extLst>
              <a:ext uri="{FF2B5EF4-FFF2-40B4-BE49-F238E27FC236}">
                <a16:creationId xmlns:a16="http://schemas.microsoft.com/office/drawing/2014/main" id="{78BE4619-2C34-7F4D-840F-B8B4AF55C5B4}"/>
              </a:ext>
            </a:extLst>
          </p:cNvPr>
          <p:cNvSpPr txBox="1"/>
          <p:nvPr/>
        </p:nvSpPr>
        <p:spPr>
          <a:xfrm>
            <a:off x="871247" y="1961714"/>
            <a:ext cx="9065518" cy="659036"/>
          </a:xfrm>
          <a:prstGeom prst="rect">
            <a:avLst/>
          </a:prstGeom>
          <a:noFill/>
        </p:spPr>
        <p:txBody>
          <a:bodyPr wrap="square" lIns="104022" tIns="52011" rIns="104022" bIns="52011" rtlCol="0">
            <a:spAutoFit/>
          </a:bodyPr>
          <a:lstStyle/>
          <a:p>
            <a:r>
              <a:rPr lang="en-US" sz="1800" dirty="0">
                <a:cs typeface="Verdana"/>
              </a:rPr>
              <a:t>A </a:t>
            </a:r>
            <a:r>
              <a:rPr lang="en-US" sz="1800" b="1" dirty="0">
                <a:solidFill>
                  <a:srgbClr val="3348D5"/>
                </a:solidFill>
                <a:cs typeface="Verdana"/>
              </a:rPr>
              <a:t>longevity validation campaign </a:t>
            </a:r>
            <a:r>
              <a:rPr lang="en-US" sz="1800" dirty="0">
                <a:cs typeface="Verdana"/>
              </a:rPr>
              <a:t>took place (with Bari contribution) in the past years.</a:t>
            </a:r>
          </a:p>
          <a:p>
            <a:r>
              <a:rPr lang="en-US" sz="1800" dirty="0">
                <a:cs typeface="Verdana"/>
              </a:rPr>
              <a:t>As a result : </a:t>
            </a:r>
            <a:r>
              <a:rPr lang="en-US" sz="1800" dirty="0">
                <a:solidFill>
                  <a:srgbClr val="C00000"/>
                </a:solidFill>
                <a:cs typeface="Verdana"/>
              </a:rPr>
              <a:t>the components requiring upgrade &amp; the actions to be undertaken were identified  </a:t>
            </a:r>
          </a:p>
        </p:txBody>
      </p:sp>
      <p:sp>
        <p:nvSpPr>
          <p:cNvPr id="34" name="TextBox 33">
            <a:extLst>
              <a:ext uri="{FF2B5EF4-FFF2-40B4-BE49-F238E27FC236}">
                <a16:creationId xmlns:a16="http://schemas.microsoft.com/office/drawing/2014/main" id="{4D4AD02B-CD8D-A448-950D-04B0024660C6}"/>
              </a:ext>
            </a:extLst>
          </p:cNvPr>
          <p:cNvSpPr txBox="1"/>
          <p:nvPr/>
        </p:nvSpPr>
        <p:spPr>
          <a:xfrm>
            <a:off x="452961" y="802245"/>
            <a:ext cx="10080567" cy="936035"/>
          </a:xfrm>
          <a:prstGeom prst="rect">
            <a:avLst/>
          </a:prstGeom>
          <a:noFill/>
        </p:spPr>
        <p:txBody>
          <a:bodyPr wrap="square" lIns="104022" tIns="52011" rIns="104022" bIns="52011" rtlCol="0">
            <a:spAutoFit/>
          </a:bodyPr>
          <a:lstStyle/>
          <a:p>
            <a:r>
              <a:rPr lang="en-US" sz="1800" b="1" dirty="0">
                <a:cs typeface="Verdana"/>
              </a:rPr>
              <a:t>High radiation, PU, longer trigger latency </a:t>
            </a:r>
            <a:r>
              <a:rPr lang="en-US" sz="1800" b="1" dirty="0">
                <a:solidFill>
                  <a:srgbClr val="F86CEA"/>
                </a:solidFill>
                <a:cs typeface="Verdana"/>
              </a:rPr>
              <a:t>require</a:t>
            </a:r>
            <a:r>
              <a:rPr lang="en-US" sz="1800" b="1" dirty="0">
                <a:cs typeface="Verdana"/>
              </a:rPr>
              <a:t> :  -</a:t>
            </a:r>
            <a:r>
              <a:rPr lang="en-US" sz="1800" b="1" dirty="0">
                <a:solidFill>
                  <a:srgbClr val="3348D5"/>
                </a:solidFill>
                <a:cs typeface="Verdana"/>
              </a:rPr>
              <a:t> the upgrade of several components (</a:t>
            </a:r>
            <a:r>
              <a:rPr lang="en-US" sz="1600" dirty="0">
                <a:solidFill>
                  <a:srgbClr val="3348D5"/>
                </a:solidFill>
                <a:cs typeface="Verdana"/>
              </a:rPr>
              <a:t>electronics</a:t>
            </a:r>
            <a:r>
              <a:rPr lang="en-US" sz="1800" b="1" dirty="0">
                <a:solidFill>
                  <a:srgbClr val="3348D5"/>
                </a:solidFill>
                <a:cs typeface="Verdana"/>
              </a:rPr>
              <a:t>) </a:t>
            </a:r>
          </a:p>
          <a:p>
            <a:r>
              <a:rPr lang="en-US" sz="1800" b="1" dirty="0">
                <a:solidFill>
                  <a:srgbClr val="3348D5"/>
                </a:solidFill>
                <a:cs typeface="Verdana"/>
              </a:rPr>
              <a:t>                                                                                            </a:t>
            </a:r>
            <a:r>
              <a:rPr lang="en-US" sz="1800" b="1" dirty="0">
                <a:cs typeface="Verdana"/>
              </a:rPr>
              <a:t>-</a:t>
            </a:r>
            <a:r>
              <a:rPr lang="en-US" sz="1800" b="1" dirty="0">
                <a:solidFill>
                  <a:srgbClr val="FF0000"/>
                </a:solidFill>
                <a:cs typeface="Verdana"/>
              </a:rPr>
              <a:t> the addition of new ones </a:t>
            </a:r>
            <a:r>
              <a:rPr lang="en-US" sz="1800" b="1" dirty="0">
                <a:cs typeface="Verdana"/>
              </a:rPr>
              <a:t>(in forward region)</a:t>
            </a:r>
          </a:p>
          <a:p>
            <a:r>
              <a:rPr lang="en-US" sz="1800" b="1" dirty="0">
                <a:cs typeface="Verdana"/>
              </a:rPr>
              <a:t>                                                                                              [in particular new </a:t>
            </a:r>
            <a:r>
              <a:rPr lang="en-US" sz="1800" b="1" dirty="0">
                <a:solidFill>
                  <a:srgbClr val="FF0000"/>
                </a:solidFill>
                <a:cs typeface="Verdana"/>
              </a:rPr>
              <a:t>G</a:t>
            </a:r>
            <a:r>
              <a:rPr lang="en-US" sz="1800" b="1" dirty="0">
                <a:cs typeface="Verdana"/>
              </a:rPr>
              <a:t>as </a:t>
            </a:r>
            <a:r>
              <a:rPr lang="en-US" sz="1800" b="1" dirty="0">
                <a:solidFill>
                  <a:srgbClr val="FF0000"/>
                </a:solidFill>
                <a:cs typeface="Verdana"/>
              </a:rPr>
              <a:t>E</a:t>
            </a:r>
            <a:r>
              <a:rPr lang="en-US" sz="1800" b="1" dirty="0">
                <a:cs typeface="Verdana"/>
              </a:rPr>
              <a:t>lectron </a:t>
            </a:r>
            <a:r>
              <a:rPr lang="en-US" sz="1800" b="1" dirty="0">
                <a:solidFill>
                  <a:srgbClr val="FF0000"/>
                </a:solidFill>
                <a:cs typeface="Verdana"/>
              </a:rPr>
              <a:t>M</a:t>
            </a:r>
            <a:r>
              <a:rPr lang="en-US" sz="1800" b="1" dirty="0">
                <a:cs typeface="Verdana"/>
              </a:rPr>
              <a:t>ultiplier Detectors]</a:t>
            </a:r>
            <a:endParaRPr lang="en-US" sz="1800" dirty="0">
              <a:cs typeface="Verdana"/>
            </a:endParaRPr>
          </a:p>
        </p:txBody>
      </p:sp>
      <p:sp>
        <p:nvSpPr>
          <p:cNvPr id="36" name="TextBox 35">
            <a:extLst>
              <a:ext uri="{FF2B5EF4-FFF2-40B4-BE49-F238E27FC236}">
                <a16:creationId xmlns:a16="http://schemas.microsoft.com/office/drawing/2014/main" id="{B69054F3-4C08-7B49-8758-F302CDCCF2D2}"/>
              </a:ext>
            </a:extLst>
          </p:cNvPr>
          <p:cNvSpPr txBox="1"/>
          <p:nvPr/>
        </p:nvSpPr>
        <p:spPr>
          <a:xfrm>
            <a:off x="1099955" y="2654911"/>
            <a:ext cx="7355841" cy="382037"/>
          </a:xfrm>
          <a:prstGeom prst="rect">
            <a:avLst/>
          </a:prstGeom>
          <a:noFill/>
        </p:spPr>
        <p:txBody>
          <a:bodyPr wrap="square" lIns="104022" tIns="52011" rIns="104022" bIns="52011" rtlCol="0">
            <a:spAutoFit/>
          </a:bodyPr>
          <a:lstStyle/>
          <a:p>
            <a:r>
              <a:rPr lang="en-US" sz="1800" b="1" dirty="0">
                <a:solidFill>
                  <a:srgbClr val="FF0000"/>
                </a:solidFill>
                <a:cs typeface="Verdana"/>
              </a:rPr>
              <a:t>-</a:t>
            </a:r>
            <a:r>
              <a:rPr lang="en-US" sz="1800" dirty="0">
                <a:cs typeface="Verdana"/>
              </a:rPr>
              <a:t> DT, CSC &amp; RPC detectors currently installed will survive the radiation doses  </a:t>
            </a:r>
          </a:p>
        </p:txBody>
      </p:sp>
      <p:sp>
        <p:nvSpPr>
          <p:cNvPr id="37" name="TextBox 36">
            <a:extLst>
              <a:ext uri="{FF2B5EF4-FFF2-40B4-BE49-F238E27FC236}">
                <a16:creationId xmlns:a16="http://schemas.microsoft.com/office/drawing/2014/main" id="{5BE4804E-AD37-6943-BB09-23ECAE9004D3}"/>
              </a:ext>
            </a:extLst>
          </p:cNvPr>
          <p:cNvSpPr txBox="1"/>
          <p:nvPr/>
        </p:nvSpPr>
        <p:spPr>
          <a:xfrm>
            <a:off x="1099954" y="3019346"/>
            <a:ext cx="8077202" cy="382037"/>
          </a:xfrm>
          <a:prstGeom prst="rect">
            <a:avLst/>
          </a:prstGeom>
          <a:noFill/>
        </p:spPr>
        <p:txBody>
          <a:bodyPr wrap="square" lIns="104022" tIns="52011" rIns="104022" bIns="52011" rtlCol="0">
            <a:spAutoFit/>
          </a:bodyPr>
          <a:lstStyle/>
          <a:p>
            <a:r>
              <a:rPr lang="en-US" sz="1800" b="1" dirty="0">
                <a:solidFill>
                  <a:srgbClr val="FF0000"/>
                </a:solidFill>
                <a:cs typeface="Verdana"/>
              </a:rPr>
              <a:t>-</a:t>
            </a:r>
            <a:r>
              <a:rPr lang="en-US" sz="1800" dirty="0">
                <a:cs typeface="Verdana"/>
              </a:rPr>
              <a:t> new GEM &amp; </a:t>
            </a:r>
            <a:r>
              <a:rPr lang="en-US" sz="1800" dirty="0" err="1">
                <a:cs typeface="Verdana"/>
              </a:rPr>
              <a:t>iRPC</a:t>
            </a:r>
            <a:r>
              <a:rPr lang="en-US" sz="1800" dirty="0">
                <a:cs typeface="Verdana"/>
              </a:rPr>
              <a:t> detectors will be able to deal with the expected radiation doses  </a:t>
            </a:r>
          </a:p>
        </p:txBody>
      </p:sp>
      <p:sp>
        <p:nvSpPr>
          <p:cNvPr id="23" name="Chevron 22">
            <a:extLst>
              <a:ext uri="{FF2B5EF4-FFF2-40B4-BE49-F238E27FC236}">
                <a16:creationId xmlns:a16="http://schemas.microsoft.com/office/drawing/2014/main" id="{DF7AD3BC-BD6E-084C-B5E1-A77686FC86C1}"/>
              </a:ext>
            </a:extLst>
          </p:cNvPr>
          <p:cNvSpPr/>
          <p:nvPr/>
        </p:nvSpPr>
        <p:spPr>
          <a:xfrm>
            <a:off x="207452" y="892152"/>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AD9E70AE-A757-0245-81C7-1972C9D631DD}"/>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30" name="Chevron 29">
            <a:extLst>
              <a:ext uri="{FF2B5EF4-FFF2-40B4-BE49-F238E27FC236}">
                <a16:creationId xmlns:a16="http://schemas.microsoft.com/office/drawing/2014/main" id="{0EEF5880-0C17-6142-BB08-CB989B19BC1E}"/>
              </a:ext>
            </a:extLst>
          </p:cNvPr>
          <p:cNvSpPr/>
          <p:nvPr/>
        </p:nvSpPr>
        <p:spPr>
          <a:xfrm>
            <a:off x="592054" y="3876638"/>
            <a:ext cx="250618"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2" name="Chevron 31">
            <a:extLst>
              <a:ext uri="{FF2B5EF4-FFF2-40B4-BE49-F238E27FC236}">
                <a16:creationId xmlns:a16="http://schemas.microsoft.com/office/drawing/2014/main" id="{4803D635-4753-BF40-A2BE-DF6E929ABBBE}"/>
              </a:ext>
            </a:extLst>
          </p:cNvPr>
          <p:cNvSpPr/>
          <p:nvPr/>
        </p:nvSpPr>
        <p:spPr>
          <a:xfrm>
            <a:off x="547806" y="2086406"/>
            <a:ext cx="250618"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Tree>
    <p:extLst>
      <p:ext uri="{BB962C8B-B14F-4D97-AF65-F5344CB8AC3E}">
        <p14:creationId xmlns:p14="http://schemas.microsoft.com/office/powerpoint/2010/main" val="1925986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31/47 </a:t>
            </a:r>
          </a:p>
        </p:txBody>
      </p:sp>
      <p:sp>
        <p:nvSpPr>
          <p:cNvPr id="26" name="TextBox 25">
            <a:extLst>
              <a:ext uri="{FF2B5EF4-FFF2-40B4-BE49-F238E27FC236}">
                <a16:creationId xmlns:a16="http://schemas.microsoft.com/office/drawing/2014/main" id="{EE94B350-40A2-EE4C-9F30-06B761042CAA}"/>
              </a:ext>
            </a:extLst>
          </p:cNvPr>
          <p:cNvSpPr txBox="1"/>
          <p:nvPr/>
        </p:nvSpPr>
        <p:spPr>
          <a:xfrm>
            <a:off x="852197" y="3653694"/>
            <a:ext cx="1664024" cy="477576"/>
          </a:xfrm>
          <a:prstGeom prst="rect">
            <a:avLst/>
          </a:prstGeom>
          <a:noFill/>
        </p:spPr>
        <p:txBody>
          <a:bodyPr wrap="square" lIns="104022" tIns="52011" rIns="104022" bIns="52011" rtlCol="0">
            <a:spAutoFit/>
          </a:bodyPr>
          <a:lstStyle/>
          <a:p>
            <a:pPr>
              <a:lnSpc>
                <a:spcPct val="150000"/>
              </a:lnSpc>
            </a:pPr>
            <a:r>
              <a:rPr lang="en-US" sz="1800" b="1" dirty="0">
                <a:solidFill>
                  <a:srgbClr val="F86CEA"/>
                </a:solidFill>
                <a:cs typeface="Verdana"/>
              </a:rPr>
              <a:t>Key issues </a:t>
            </a:r>
            <a:r>
              <a:rPr lang="en-US" sz="1800" b="1" dirty="0">
                <a:cs typeface="Verdana"/>
              </a:rPr>
              <a:t>: </a:t>
            </a:r>
          </a:p>
        </p:txBody>
      </p:sp>
      <p:sp>
        <p:nvSpPr>
          <p:cNvPr id="29" name="TextBox 28">
            <a:extLst>
              <a:ext uri="{FF2B5EF4-FFF2-40B4-BE49-F238E27FC236}">
                <a16:creationId xmlns:a16="http://schemas.microsoft.com/office/drawing/2014/main" id="{78BE4619-2C34-7F4D-840F-B8B4AF55C5B4}"/>
              </a:ext>
            </a:extLst>
          </p:cNvPr>
          <p:cNvSpPr txBox="1"/>
          <p:nvPr/>
        </p:nvSpPr>
        <p:spPr>
          <a:xfrm>
            <a:off x="871247" y="1961714"/>
            <a:ext cx="9065518" cy="659036"/>
          </a:xfrm>
          <a:prstGeom prst="rect">
            <a:avLst/>
          </a:prstGeom>
          <a:noFill/>
        </p:spPr>
        <p:txBody>
          <a:bodyPr wrap="square" lIns="104022" tIns="52011" rIns="104022" bIns="52011" rtlCol="0">
            <a:spAutoFit/>
          </a:bodyPr>
          <a:lstStyle/>
          <a:p>
            <a:r>
              <a:rPr lang="en-US" sz="1800" dirty="0">
                <a:cs typeface="Verdana"/>
              </a:rPr>
              <a:t>A </a:t>
            </a:r>
            <a:r>
              <a:rPr lang="en-US" sz="1800" b="1" dirty="0">
                <a:solidFill>
                  <a:srgbClr val="3348D5"/>
                </a:solidFill>
                <a:cs typeface="Verdana"/>
              </a:rPr>
              <a:t>longevity validation campaign </a:t>
            </a:r>
            <a:r>
              <a:rPr lang="en-US" sz="1800" dirty="0">
                <a:cs typeface="Verdana"/>
              </a:rPr>
              <a:t>took place (with Bari contribution) in the past years.</a:t>
            </a:r>
          </a:p>
          <a:p>
            <a:r>
              <a:rPr lang="en-US" sz="1800" dirty="0">
                <a:cs typeface="Verdana"/>
              </a:rPr>
              <a:t>As a result : </a:t>
            </a:r>
            <a:r>
              <a:rPr lang="en-US" sz="1800" dirty="0">
                <a:solidFill>
                  <a:srgbClr val="C00000"/>
                </a:solidFill>
                <a:cs typeface="Verdana"/>
              </a:rPr>
              <a:t>the components requiring upgrade &amp; the actions to be undertaken were identified  </a:t>
            </a:r>
          </a:p>
        </p:txBody>
      </p:sp>
      <p:sp>
        <p:nvSpPr>
          <p:cNvPr id="34" name="TextBox 33">
            <a:extLst>
              <a:ext uri="{FF2B5EF4-FFF2-40B4-BE49-F238E27FC236}">
                <a16:creationId xmlns:a16="http://schemas.microsoft.com/office/drawing/2014/main" id="{4D4AD02B-CD8D-A448-950D-04B0024660C6}"/>
              </a:ext>
            </a:extLst>
          </p:cNvPr>
          <p:cNvSpPr txBox="1"/>
          <p:nvPr/>
        </p:nvSpPr>
        <p:spPr>
          <a:xfrm>
            <a:off x="452961" y="802245"/>
            <a:ext cx="10080567" cy="936035"/>
          </a:xfrm>
          <a:prstGeom prst="rect">
            <a:avLst/>
          </a:prstGeom>
          <a:noFill/>
        </p:spPr>
        <p:txBody>
          <a:bodyPr wrap="square" lIns="104022" tIns="52011" rIns="104022" bIns="52011" rtlCol="0">
            <a:spAutoFit/>
          </a:bodyPr>
          <a:lstStyle/>
          <a:p>
            <a:r>
              <a:rPr lang="en-US" sz="1800" b="1" dirty="0">
                <a:cs typeface="Verdana"/>
              </a:rPr>
              <a:t>High radiation, PU, longer trigger latency </a:t>
            </a:r>
            <a:r>
              <a:rPr lang="en-US" sz="1800" b="1" dirty="0">
                <a:solidFill>
                  <a:srgbClr val="F86CEA"/>
                </a:solidFill>
                <a:cs typeface="Verdana"/>
              </a:rPr>
              <a:t>require</a:t>
            </a:r>
            <a:r>
              <a:rPr lang="en-US" sz="1800" b="1" dirty="0">
                <a:cs typeface="Verdana"/>
              </a:rPr>
              <a:t> :  -</a:t>
            </a:r>
            <a:r>
              <a:rPr lang="en-US" sz="1800" b="1" dirty="0">
                <a:solidFill>
                  <a:srgbClr val="3348D5"/>
                </a:solidFill>
                <a:cs typeface="Verdana"/>
              </a:rPr>
              <a:t> the upgrade of several components (</a:t>
            </a:r>
            <a:r>
              <a:rPr lang="en-US" sz="1600" dirty="0">
                <a:solidFill>
                  <a:srgbClr val="3348D5"/>
                </a:solidFill>
                <a:cs typeface="Verdana"/>
              </a:rPr>
              <a:t>electronics</a:t>
            </a:r>
            <a:r>
              <a:rPr lang="en-US" sz="1800" b="1" dirty="0">
                <a:solidFill>
                  <a:srgbClr val="3348D5"/>
                </a:solidFill>
                <a:cs typeface="Verdana"/>
              </a:rPr>
              <a:t>) </a:t>
            </a:r>
          </a:p>
          <a:p>
            <a:r>
              <a:rPr lang="en-US" sz="1800" b="1" dirty="0">
                <a:solidFill>
                  <a:srgbClr val="3348D5"/>
                </a:solidFill>
                <a:cs typeface="Verdana"/>
              </a:rPr>
              <a:t>                                                                                            </a:t>
            </a:r>
            <a:r>
              <a:rPr lang="en-US" sz="1800" b="1" dirty="0">
                <a:cs typeface="Verdana"/>
              </a:rPr>
              <a:t>-</a:t>
            </a:r>
            <a:r>
              <a:rPr lang="en-US" sz="1800" b="1" dirty="0">
                <a:solidFill>
                  <a:srgbClr val="FF0000"/>
                </a:solidFill>
                <a:cs typeface="Verdana"/>
              </a:rPr>
              <a:t> the addition of new ones </a:t>
            </a:r>
            <a:r>
              <a:rPr lang="en-US" sz="1800" b="1" dirty="0">
                <a:cs typeface="Verdana"/>
              </a:rPr>
              <a:t>(in forward region)</a:t>
            </a:r>
          </a:p>
          <a:p>
            <a:r>
              <a:rPr lang="en-US" sz="1800" b="1" dirty="0">
                <a:cs typeface="Verdana"/>
              </a:rPr>
              <a:t>                                                                                              [in particular new </a:t>
            </a:r>
            <a:r>
              <a:rPr lang="en-US" sz="1800" b="1" dirty="0">
                <a:solidFill>
                  <a:srgbClr val="FF0000"/>
                </a:solidFill>
                <a:cs typeface="Verdana"/>
              </a:rPr>
              <a:t>G</a:t>
            </a:r>
            <a:r>
              <a:rPr lang="en-US" sz="1800" b="1" dirty="0">
                <a:cs typeface="Verdana"/>
              </a:rPr>
              <a:t>as </a:t>
            </a:r>
            <a:r>
              <a:rPr lang="en-US" sz="1800" b="1" dirty="0">
                <a:solidFill>
                  <a:srgbClr val="FF0000"/>
                </a:solidFill>
                <a:cs typeface="Verdana"/>
              </a:rPr>
              <a:t>E</a:t>
            </a:r>
            <a:r>
              <a:rPr lang="en-US" sz="1800" b="1" dirty="0">
                <a:cs typeface="Verdana"/>
              </a:rPr>
              <a:t>lectron </a:t>
            </a:r>
            <a:r>
              <a:rPr lang="en-US" sz="1800" b="1" dirty="0">
                <a:solidFill>
                  <a:srgbClr val="FF0000"/>
                </a:solidFill>
                <a:cs typeface="Verdana"/>
              </a:rPr>
              <a:t>M</a:t>
            </a:r>
            <a:r>
              <a:rPr lang="en-US" sz="1800" b="1" dirty="0">
                <a:cs typeface="Verdana"/>
              </a:rPr>
              <a:t>ultiplier Detectors]</a:t>
            </a:r>
            <a:endParaRPr lang="en-US" sz="1800" dirty="0">
              <a:cs typeface="Verdana"/>
            </a:endParaRPr>
          </a:p>
        </p:txBody>
      </p:sp>
      <p:sp>
        <p:nvSpPr>
          <p:cNvPr id="36" name="TextBox 35">
            <a:extLst>
              <a:ext uri="{FF2B5EF4-FFF2-40B4-BE49-F238E27FC236}">
                <a16:creationId xmlns:a16="http://schemas.microsoft.com/office/drawing/2014/main" id="{B69054F3-4C08-7B49-8758-F302CDCCF2D2}"/>
              </a:ext>
            </a:extLst>
          </p:cNvPr>
          <p:cNvSpPr txBox="1"/>
          <p:nvPr/>
        </p:nvSpPr>
        <p:spPr>
          <a:xfrm>
            <a:off x="1099955" y="2654911"/>
            <a:ext cx="7355841" cy="382037"/>
          </a:xfrm>
          <a:prstGeom prst="rect">
            <a:avLst/>
          </a:prstGeom>
          <a:noFill/>
        </p:spPr>
        <p:txBody>
          <a:bodyPr wrap="square" lIns="104022" tIns="52011" rIns="104022" bIns="52011" rtlCol="0">
            <a:spAutoFit/>
          </a:bodyPr>
          <a:lstStyle/>
          <a:p>
            <a:r>
              <a:rPr lang="en-US" sz="1800" b="1" dirty="0">
                <a:solidFill>
                  <a:srgbClr val="FF0000"/>
                </a:solidFill>
                <a:cs typeface="Verdana"/>
              </a:rPr>
              <a:t>-</a:t>
            </a:r>
            <a:r>
              <a:rPr lang="en-US" sz="1800" dirty="0">
                <a:cs typeface="Verdana"/>
              </a:rPr>
              <a:t> DT, CSC &amp; RPC detectors currently installed will survive the radiation doses  </a:t>
            </a:r>
          </a:p>
        </p:txBody>
      </p:sp>
      <p:sp>
        <p:nvSpPr>
          <p:cNvPr id="37" name="TextBox 36">
            <a:extLst>
              <a:ext uri="{FF2B5EF4-FFF2-40B4-BE49-F238E27FC236}">
                <a16:creationId xmlns:a16="http://schemas.microsoft.com/office/drawing/2014/main" id="{5BE4804E-AD37-6943-BB09-23ECAE9004D3}"/>
              </a:ext>
            </a:extLst>
          </p:cNvPr>
          <p:cNvSpPr txBox="1"/>
          <p:nvPr/>
        </p:nvSpPr>
        <p:spPr>
          <a:xfrm>
            <a:off x="1099954" y="3019346"/>
            <a:ext cx="8077202" cy="382037"/>
          </a:xfrm>
          <a:prstGeom prst="rect">
            <a:avLst/>
          </a:prstGeom>
          <a:noFill/>
        </p:spPr>
        <p:txBody>
          <a:bodyPr wrap="square" lIns="104022" tIns="52011" rIns="104022" bIns="52011" rtlCol="0">
            <a:spAutoFit/>
          </a:bodyPr>
          <a:lstStyle/>
          <a:p>
            <a:r>
              <a:rPr lang="en-US" sz="1800" b="1" dirty="0">
                <a:solidFill>
                  <a:srgbClr val="FF0000"/>
                </a:solidFill>
                <a:cs typeface="Verdana"/>
              </a:rPr>
              <a:t>-</a:t>
            </a:r>
            <a:r>
              <a:rPr lang="en-US" sz="1800" dirty="0">
                <a:cs typeface="Verdana"/>
              </a:rPr>
              <a:t> new GEM &amp; </a:t>
            </a:r>
            <a:r>
              <a:rPr lang="en-US" sz="1800" dirty="0" err="1">
                <a:cs typeface="Verdana"/>
              </a:rPr>
              <a:t>iRPC</a:t>
            </a:r>
            <a:r>
              <a:rPr lang="en-US" sz="1800" dirty="0">
                <a:cs typeface="Verdana"/>
              </a:rPr>
              <a:t> detectors will be able to deal with the expected radiation doses  </a:t>
            </a:r>
          </a:p>
        </p:txBody>
      </p:sp>
      <p:sp>
        <p:nvSpPr>
          <p:cNvPr id="23" name="Chevron 22">
            <a:extLst>
              <a:ext uri="{FF2B5EF4-FFF2-40B4-BE49-F238E27FC236}">
                <a16:creationId xmlns:a16="http://schemas.microsoft.com/office/drawing/2014/main" id="{DF7AD3BC-BD6E-084C-B5E1-A77686FC86C1}"/>
              </a:ext>
            </a:extLst>
          </p:cNvPr>
          <p:cNvSpPr/>
          <p:nvPr/>
        </p:nvSpPr>
        <p:spPr>
          <a:xfrm>
            <a:off x="207452" y="892152"/>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AD9E70AE-A757-0245-81C7-1972C9D631DD}"/>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30" name="Chevron 29">
            <a:extLst>
              <a:ext uri="{FF2B5EF4-FFF2-40B4-BE49-F238E27FC236}">
                <a16:creationId xmlns:a16="http://schemas.microsoft.com/office/drawing/2014/main" id="{0EEF5880-0C17-6142-BB08-CB989B19BC1E}"/>
              </a:ext>
            </a:extLst>
          </p:cNvPr>
          <p:cNvSpPr/>
          <p:nvPr/>
        </p:nvSpPr>
        <p:spPr>
          <a:xfrm>
            <a:off x="592054" y="3876638"/>
            <a:ext cx="250618"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2" name="Chevron 31">
            <a:extLst>
              <a:ext uri="{FF2B5EF4-FFF2-40B4-BE49-F238E27FC236}">
                <a16:creationId xmlns:a16="http://schemas.microsoft.com/office/drawing/2014/main" id="{4803D635-4753-BF40-A2BE-DF6E929ABBBE}"/>
              </a:ext>
            </a:extLst>
          </p:cNvPr>
          <p:cNvSpPr/>
          <p:nvPr/>
        </p:nvSpPr>
        <p:spPr>
          <a:xfrm>
            <a:off x="547806" y="2086406"/>
            <a:ext cx="250618"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EAD1BB2C-D93C-774A-B109-7A24B070010F}"/>
              </a:ext>
            </a:extLst>
          </p:cNvPr>
          <p:cNvSpPr txBox="1"/>
          <p:nvPr/>
        </p:nvSpPr>
        <p:spPr>
          <a:xfrm>
            <a:off x="880228" y="4227737"/>
            <a:ext cx="9653299" cy="382037"/>
          </a:xfrm>
          <a:prstGeom prst="rect">
            <a:avLst/>
          </a:prstGeom>
          <a:noFill/>
        </p:spPr>
        <p:txBody>
          <a:bodyPr wrap="square" lIns="104022" tIns="52011" rIns="104022" bIns="52011" rtlCol="0">
            <a:spAutoFit/>
          </a:bodyPr>
          <a:lstStyle/>
          <a:p>
            <a:r>
              <a:rPr lang="en-US" sz="1800" b="1" dirty="0">
                <a:solidFill>
                  <a:srgbClr val="FF0000"/>
                </a:solidFill>
                <a:cs typeface="Verdana"/>
              </a:rPr>
              <a:t>-</a:t>
            </a:r>
            <a:r>
              <a:rPr lang="en-US" sz="1600" b="1" dirty="0">
                <a:solidFill>
                  <a:srgbClr val="3348D5"/>
                </a:solidFill>
                <a:cs typeface="Verdana"/>
              </a:rPr>
              <a:t> detector electronics </a:t>
            </a:r>
            <a:r>
              <a:rPr lang="en-US" sz="1600" dirty="0">
                <a:cs typeface="Verdana"/>
              </a:rPr>
              <a:t>(DT &amp; CSC) </a:t>
            </a:r>
            <a:r>
              <a:rPr lang="en-US" sz="1600" b="1" dirty="0">
                <a:solidFill>
                  <a:srgbClr val="3348D5"/>
                </a:solidFill>
                <a:cs typeface="Verdana"/>
              </a:rPr>
              <a:t>must be upgraded</a:t>
            </a:r>
            <a:r>
              <a:rPr lang="en-US" sz="1600" dirty="0">
                <a:solidFill>
                  <a:srgbClr val="3348D5"/>
                </a:solidFill>
                <a:cs typeface="Verdana"/>
              </a:rPr>
              <a:t> </a:t>
            </a:r>
            <a:r>
              <a:rPr lang="en-US" sz="1600" dirty="0">
                <a:cs typeface="Verdana"/>
              </a:rPr>
              <a:t>to handle higher L1 trigger rates &amp; to longer latency </a:t>
            </a:r>
          </a:p>
        </p:txBody>
      </p:sp>
      <p:sp>
        <p:nvSpPr>
          <p:cNvPr id="38" name="TextBox 37">
            <a:extLst>
              <a:ext uri="{FF2B5EF4-FFF2-40B4-BE49-F238E27FC236}">
                <a16:creationId xmlns:a16="http://schemas.microsoft.com/office/drawing/2014/main" id="{95236215-D323-EF40-88D2-3AE671504308}"/>
              </a:ext>
            </a:extLst>
          </p:cNvPr>
          <p:cNvSpPr txBox="1"/>
          <p:nvPr/>
        </p:nvSpPr>
        <p:spPr>
          <a:xfrm>
            <a:off x="866629" y="4710420"/>
            <a:ext cx="8290706" cy="659036"/>
          </a:xfrm>
          <a:prstGeom prst="rect">
            <a:avLst/>
          </a:prstGeom>
          <a:noFill/>
        </p:spPr>
        <p:txBody>
          <a:bodyPr wrap="square" lIns="104022" tIns="52011" rIns="104022" bIns="52011" rtlCol="0">
            <a:spAutoFit/>
          </a:bodyPr>
          <a:lstStyle/>
          <a:p>
            <a:r>
              <a:rPr lang="en-US" b="1" dirty="0">
                <a:solidFill>
                  <a:srgbClr val="FF0000"/>
                </a:solidFill>
                <a:cs typeface="Verdana"/>
              </a:rPr>
              <a:t>-</a:t>
            </a:r>
            <a:r>
              <a:rPr lang="en-US" sz="1600" b="1" dirty="0">
                <a:solidFill>
                  <a:srgbClr val="3348D5"/>
                </a:solidFill>
                <a:cs typeface="Verdana"/>
              </a:rPr>
              <a:t> longevity</a:t>
            </a:r>
            <a:r>
              <a:rPr lang="en-US" sz="1600" dirty="0">
                <a:solidFill>
                  <a:srgbClr val="3348D5"/>
                </a:solidFill>
                <a:cs typeface="Verdana"/>
              </a:rPr>
              <a:t> : aging electronic parts need to be replaced </a:t>
            </a:r>
          </a:p>
          <a:p>
            <a:r>
              <a:rPr lang="en-US" sz="1600" dirty="0">
                <a:solidFill>
                  <a:srgbClr val="3348D5"/>
                </a:solidFill>
                <a:cs typeface="Verdana"/>
              </a:rPr>
              <a:t>                      </a:t>
            </a:r>
            <a:r>
              <a:rPr lang="en-US" sz="1600" dirty="0">
                <a:cs typeface="Verdana"/>
              </a:rPr>
              <a:t>while detector life expectancy (related to radiation damage) is more than acceptable</a:t>
            </a:r>
          </a:p>
        </p:txBody>
      </p:sp>
      <p:sp>
        <p:nvSpPr>
          <p:cNvPr id="39" name="TextBox 38">
            <a:extLst>
              <a:ext uri="{FF2B5EF4-FFF2-40B4-BE49-F238E27FC236}">
                <a16:creationId xmlns:a16="http://schemas.microsoft.com/office/drawing/2014/main" id="{39823B4B-B284-3540-BABC-7404961D661C}"/>
              </a:ext>
            </a:extLst>
          </p:cNvPr>
          <p:cNvSpPr txBox="1"/>
          <p:nvPr/>
        </p:nvSpPr>
        <p:spPr>
          <a:xfrm>
            <a:off x="872454" y="5474724"/>
            <a:ext cx="9736809" cy="905257"/>
          </a:xfrm>
          <a:prstGeom prst="rect">
            <a:avLst/>
          </a:prstGeom>
          <a:noFill/>
        </p:spPr>
        <p:txBody>
          <a:bodyPr wrap="square" lIns="104022" tIns="52011" rIns="104022" bIns="52011" rtlCol="0">
            <a:spAutoFit/>
          </a:bodyPr>
          <a:lstStyle/>
          <a:p>
            <a:r>
              <a:rPr lang="en-US" b="1" dirty="0">
                <a:solidFill>
                  <a:srgbClr val="FF0000"/>
                </a:solidFill>
                <a:cs typeface="Verdana"/>
              </a:rPr>
              <a:t>-</a:t>
            </a:r>
            <a:r>
              <a:rPr lang="en-US" sz="1600" b="1" dirty="0">
                <a:solidFill>
                  <a:srgbClr val="3348D5"/>
                </a:solidFill>
                <a:cs typeface="Verdana"/>
              </a:rPr>
              <a:t> event reconstruction capabilities (@trigger &amp; offline)</a:t>
            </a:r>
            <a:r>
              <a:rPr lang="en-US" sz="1600" dirty="0">
                <a:solidFill>
                  <a:srgbClr val="3348D5"/>
                </a:solidFill>
                <a:cs typeface="Verdana"/>
              </a:rPr>
              <a:t> </a:t>
            </a:r>
            <a:r>
              <a:rPr lang="en-US" sz="1600" dirty="0">
                <a:solidFill>
                  <a:srgbClr val="FF0000"/>
                </a:solidFill>
                <a:cs typeface="Verdana"/>
              </a:rPr>
              <a:t>particularly in forward region </a:t>
            </a:r>
            <a:r>
              <a:rPr lang="en-US" sz="1600" dirty="0">
                <a:cs typeface="Verdana"/>
              </a:rPr>
              <a:t>that will be   </a:t>
            </a:r>
          </a:p>
          <a:p>
            <a:r>
              <a:rPr lang="en-US" sz="1600" dirty="0">
                <a:solidFill>
                  <a:srgbClr val="FF0000"/>
                </a:solidFill>
                <a:cs typeface="Verdana"/>
              </a:rPr>
              <a:t>  completed with the missing RPC chambers </a:t>
            </a:r>
            <a:r>
              <a:rPr lang="en-US" sz="1600" dirty="0">
                <a:solidFill>
                  <a:srgbClr val="3348D5"/>
                </a:solidFill>
                <a:cs typeface="Verdana"/>
              </a:rPr>
              <a:t>&amp;</a:t>
            </a:r>
            <a:r>
              <a:rPr lang="en-US" sz="1600" dirty="0">
                <a:solidFill>
                  <a:srgbClr val="FF0000"/>
                </a:solidFill>
                <a:cs typeface="Verdana"/>
              </a:rPr>
              <a:t> complemented by new GEM chambers </a:t>
            </a:r>
            <a:r>
              <a:rPr lang="en-US" sz="1600" dirty="0">
                <a:cs typeface="Verdana"/>
              </a:rPr>
              <a:t>to enhance redundancy, to   </a:t>
            </a:r>
          </a:p>
          <a:p>
            <a:r>
              <a:rPr lang="en-US" sz="1600" dirty="0">
                <a:cs typeface="Verdana"/>
              </a:rPr>
              <a:t>  increase # of measurements, spatial &amp; time resolution, to solve - @ trigger level - track reconstruction ambiguities</a:t>
            </a:r>
          </a:p>
        </p:txBody>
      </p:sp>
      <p:sp>
        <p:nvSpPr>
          <p:cNvPr id="40" name="TextBox 39">
            <a:extLst>
              <a:ext uri="{FF2B5EF4-FFF2-40B4-BE49-F238E27FC236}">
                <a16:creationId xmlns:a16="http://schemas.microsoft.com/office/drawing/2014/main" id="{E8101D59-A5D0-EC42-A21C-FF33CADABAB1}"/>
              </a:ext>
            </a:extLst>
          </p:cNvPr>
          <p:cNvSpPr txBox="1"/>
          <p:nvPr/>
        </p:nvSpPr>
        <p:spPr>
          <a:xfrm>
            <a:off x="903413" y="6511232"/>
            <a:ext cx="7802437" cy="412814"/>
          </a:xfrm>
          <a:prstGeom prst="rect">
            <a:avLst/>
          </a:prstGeom>
          <a:noFill/>
        </p:spPr>
        <p:txBody>
          <a:bodyPr wrap="square" lIns="104022" tIns="52011" rIns="104022" bIns="52011" rtlCol="0">
            <a:spAutoFit/>
          </a:bodyPr>
          <a:lstStyle/>
          <a:p>
            <a:r>
              <a:rPr lang="en-US" b="1" dirty="0">
                <a:solidFill>
                  <a:srgbClr val="FF0000"/>
                </a:solidFill>
                <a:cs typeface="Verdana"/>
              </a:rPr>
              <a:t>-</a:t>
            </a:r>
            <a:r>
              <a:rPr lang="en-US" sz="1600" dirty="0">
                <a:solidFill>
                  <a:srgbClr val="3348D5"/>
                </a:solidFill>
                <a:cs typeface="Verdana"/>
              </a:rPr>
              <a:t> </a:t>
            </a:r>
            <a:r>
              <a:rPr lang="en-US" sz="1600" b="1" dirty="0">
                <a:solidFill>
                  <a:srgbClr val="3348D5"/>
                </a:solidFill>
                <a:cs typeface="Verdana"/>
              </a:rPr>
              <a:t>extended acceptance (     </a:t>
            </a:r>
            <a:r>
              <a:rPr lang="en-US" sz="1600" b="1" dirty="0">
                <a:cs typeface="Verdana"/>
              </a:rPr>
              <a:t> coverage</a:t>
            </a:r>
            <a:r>
              <a:rPr lang="en-US" sz="1600" b="1" dirty="0">
                <a:solidFill>
                  <a:srgbClr val="3348D5"/>
                </a:solidFill>
                <a:cs typeface="Verdana"/>
              </a:rPr>
              <a:t>) </a:t>
            </a:r>
            <a:r>
              <a:rPr lang="en-US" sz="1600" dirty="0">
                <a:cs typeface="Verdana"/>
              </a:rPr>
              <a:t>to partially complement the </a:t>
            </a:r>
            <a:r>
              <a:rPr lang="en-US" sz="1600" b="1" dirty="0">
                <a:cs typeface="Verdana"/>
              </a:rPr>
              <a:t>wider tracking coverage</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391D153-CF95-5D46-A0BE-529F9B9BDBC3}"/>
                  </a:ext>
                </a:extLst>
              </p:cNvPr>
              <p:cNvSpPr txBox="1"/>
              <p:nvPr/>
            </p:nvSpPr>
            <p:spPr>
              <a:xfrm>
                <a:off x="2933603" y="6545150"/>
                <a:ext cx="401230" cy="351259"/>
              </a:xfrm>
              <a:prstGeom prst="rect">
                <a:avLst/>
              </a:prstGeom>
              <a:noFill/>
            </p:spPr>
            <p:txBody>
              <a:bodyPr wrap="square" lIns="104022" tIns="52011" rIns="104022" bIns="52011"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b="1" i="1" smtClean="0">
                              <a:latin typeface="Cambria Math" panose="02040503050406030204" pitchFamily="18" charset="0"/>
                              <a:ea typeface="Verdana" panose="020B0604030504040204" pitchFamily="34" charset="0"/>
                              <a:cs typeface="Verdana" panose="020B0604030504040204" pitchFamily="34" charset="0"/>
                            </a:rPr>
                          </m:ctrlPr>
                        </m:dPr>
                        <m:e>
                          <m:r>
                            <a:rPr lang="en-US" sz="1600" b="1" i="1" smtClean="0">
                              <a:latin typeface="Cambria Math" panose="02040503050406030204" pitchFamily="18" charset="0"/>
                              <a:ea typeface="Cambria Math" panose="02040503050406030204" pitchFamily="18" charset="0"/>
                              <a:cs typeface="Verdana" panose="020B0604030504040204" pitchFamily="34" charset="0"/>
                            </a:rPr>
                            <m:t>𝜼</m:t>
                          </m:r>
                        </m:e>
                      </m:d>
                    </m:oMath>
                  </m:oMathPara>
                </a14:m>
                <a:endParaRPr lang="en-US" sz="1600" b="1"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1" name="TextBox 40">
                <a:extLst>
                  <a:ext uri="{FF2B5EF4-FFF2-40B4-BE49-F238E27FC236}">
                    <a16:creationId xmlns:a16="http://schemas.microsoft.com/office/drawing/2014/main" id="{9391D153-CF95-5D46-A0BE-529F9B9BDBC3}"/>
                  </a:ext>
                </a:extLst>
              </p:cNvPr>
              <p:cNvSpPr txBox="1">
                <a:spLocks noRot="1" noChangeAspect="1" noMove="1" noResize="1" noEditPoints="1" noAdjustHandles="1" noChangeArrowheads="1" noChangeShapeType="1" noTextEdit="1"/>
              </p:cNvSpPr>
              <p:nvPr/>
            </p:nvSpPr>
            <p:spPr>
              <a:xfrm>
                <a:off x="2933603" y="6545150"/>
                <a:ext cx="401230" cy="351259"/>
              </a:xfrm>
              <a:prstGeom prst="rect">
                <a:avLst/>
              </a:prstGeom>
              <a:blipFill>
                <a:blip r:embed="rId2"/>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19A13FA-2AD2-B84F-B026-4CACB8A93F94}"/>
                  </a:ext>
                </a:extLst>
              </p:cNvPr>
              <p:cNvSpPr txBox="1"/>
              <p:nvPr/>
            </p:nvSpPr>
            <p:spPr>
              <a:xfrm>
                <a:off x="8313152" y="4002769"/>
                <a:ext cx="1421398" cy="351259"/>
              </a:xfrm>
              <a:prstGeom prst="rect">
                <a:avLst/>
              </a:prstGeom>
              <a:noFill/>
            </p:spPr>
            <p:txBody>
              <a:bodyPr wrap="square" lIns="104022" tIns="52011" rIns="104022" bIns="52011" rtlCol="0">
                <a:spAutoFit/>
              </a:bodyPr>
              <a:lstStyle/>
              <a:p>
                <a:r>
                  <a:rPr lang="en-US" sz="1600" dirty="0">
                    <a:latin typeface="Cambria Math" panose="02040503050406030204" pitchFamily="18" charset="0"/>
                    <a:ea typeface="Cambria Math" panose="02040503050406030204" pitchFamily="18" charset="0"/>
                    <a:cs typeface="Verdana" panose="020B0604030504040204" pitchFamily="34" charset="0"/>
                  </a:rPr>
                  <a:t>(3.2</a:t>
                </a:r>
                <a:r>
                  <a:rPr lang="en-US" sz="1600" dirty="0">
                    <a:ea typeface="Cambria Math" panose="02040503050406030204" pitchFamily="18" charset="0"/>
                    <a:cs typeface="Verdana" panose="020B0604030504040204" pitchFamily="34" charset="0"/>
                  </a:rPr>
                  <a:t> </a:t>
                </a:r>
                <a14:m>
                  <m:oMath xmlns:m="http://schemas.openxmlformats.org/officeDocument/2006/math">
                    <m:r>
                      <a:rPr lang="en-US" sz="1600" i="1" smtClean="0">
                        <a:latin typeface="Cambria Math" panose="02040503050406030204" pitchFamily="18" charset="0"/>
                        <a:ea typeface="Cambria Math" panose="02040503050406030204" pitchFamily="18" charset="0"/>
                        <a:cs typeface="Verdana" panose="020B0604030504040204" pitchFamily="34" charset="0"/>
                      </a:rPr>
                      <m:t>→</m:t>
                    </m:r>
                    <m:r>
                      <a:rPr lang="en-US" sz="1600" b="0" i="1" smtClean="0">
                        <a:latin typeface="Cambria Math" panose="02040503050406030204" pitchFamily="18" charset="0"/>
                        <a:ea typeface="Cambria Math" panose="02040503050406030204" pitchFamily="18" charset="0"/>
                        <a:cs typeface="Verdana" panose="020B0604030504040204" pitchFamily="34" charset="0"/>
                      </a:rPr>
                      <m:t>12</m:t>
                    </m:r>
                    <m:r>
                      <a:rPr lang="en-US" sz="1600" b="0" i="1" smtClean="0">
                        <a:latin typeface="Cambria Math" panose="02040503050406030204" pitchFamily="18" charset="0"/>
                        <a:ea typeface="Cambria Math" panose="02040503050406030204" pitchFamily="18" charset="0"/>
                        <a:cs typeface="Verdana" panose="020B0604030504040204" pitchFamily="34" charset="0"/>
                      </a:rPr>
                      <m:t>𝜇</m:t>
                    </m:r>
                    <m:r>
                      <a:rPr lang="en-US" sz="1600" b="0" i="1" smtClean="0">
                        <a:latin typeface="Cambria Math" panose="02040503050406030204" pitchFamily="18" charset="0"/>
                        <a:ea typeface="Cambria Math" panose="02040503050406030204" pitchFamily="18" charset="0"/>
                        <a:cs typeface="Verdana" panose="020B0604030504040204" pitchFamily="34" charset="0"/>
                      </a:rPr>
                      <m:t>𝑠</m:t>
                    </m:r>
                    <m:r>
                      <a:rPr lang="en-US" sz="1600" b="0" i="1" smtClean="0">
                        <a:latin typeface="Cambria Math" panose="02040503050406030204" pitchFamily="18" charset="0"/>
                        <a:ea typeface="Cambria Math" panose="02040503050406030204" pitchFamily="18" charset="0"/>
                        <a:cs typeface="Verdana" panose="020B0604030504040204" pitchFamily="34" charset="0"/>
                      </a:rPr>
                      <m:t> )</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1" name="TextBox 20">
                <a:extLst>
                  <a:ext uri="{FF2B5EF4-FFF2-40B4-BE49-F238E27FC236}">
                    <a16:creationId xmlns:a16="http://schemas.microsoft.com/office/drawing/2014/main" id="{B19A13FA-2AD2-B84F-B026-4CACB8A93F94}"/>
                  </a:ext>
                </a:extLst>
              </p:cNvPr>
              <p:cNvSpPr txBox="1">
                <a:spLocks noRot="1" noChangeAspect="1" noMove="1" noResize="1" noEditPoints="1" noAdjustHandles="1" noChangeArrowheads="1" noChangeShapeType="1" noTextEdit="1"/>
              </p:cNvSpPr>
              <p:nvPr/>
            </p:nvSpPr>
            <p:spPr>
              <a:xfrm>
                <a:off x="8313152" y="4002769"/>
                <a:ext cx="1421398" cy="351259"/>
              </a:xfrm>
              <a:prstGeom prst="rect">
                <a:avLst/>
              </a:prstGeom>
              <a:blipFill>
                <a:blip r:embed="rId3"/>
                <a:stretch>
                  <a:fillRect l="-1770"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563C7DA-FF1E-1C46-A4F8-5B4935F5BA6D}"/>
                  </a:ext>
                </a:extLst>
              </p:cNvPr>
              <p:cNvSpPr txBox="1"/>
              <p:nvPr/>
            </p:nvSpPr>
            <p:spPr>
              <a:xfrm>
                <a:off x="6153150" y="4005931"/>
                <a:ext cx="1771650" cy="351259"/>
              </a:xfrm>
              <a:prstGeom prst="rect">
                <a:avLst/>
              </a:prstGeom>
              <a:noFill/>
            </p:spPr>
            <p:txBody>
              <a:bodyPr wrap="square" lIns="104022" tIns="52011" rIns="104022" bIns="52011" rtlCol="0">
                <a:spAutoFit/>
              </a:bodyPr>
              <a:lstStyle/>
              <a:p>
                <a:r>
                  <a:rPr lang="en-US" sz="1600" dirty="0">
                    <a:latin typeface="Cambria Math" panose="02040503050406030204" pitchFamily="18" charset="0"/>
                    <a:ea typeface="Cambria Math" panose="02040503050406030204" pitchFamily="18" charset="0"/>
                    <a:cs typeface="Verdana" panose="020B0604030504040204" pitchFamily="34" charset="0"/>
                  </a:rPr>
                  <a:t>(100</a:t>
                </a:r>
                <a:r>
                  <a:rPr lang="en-US" sz="1600" dirty="0">
                    <a:ea typeface="Cambria Math" panose="02040503050406030204" pitchFamily="18" charset="0"/>
                    <a:cs typeface="Verdana" panose="020B0604030504040204" pitchFamily="34" charset="0"/>
                  </a:rPr>
                  <a:t> </a:t>
                </a:r>
                <a14:m>
                  <m:oMath xmlns:m="http://schemas.openxmlformats.org/officeDocument/2006/math">
                    <m:r>
                      <a:rPr lang="en-US" sz="1600" i="1" smtClean="0">
                        <a:latin typeface="Cambria Math" panose="02040503050406030204" pitchFamily="18" charset="0"/>
                        <a:ea typeface="Cambria Math" panose="02040503050406030204" pitchFamily="18" charset="0"/>
                        <a:cs typeface="Verdana" panose="020B0604030504040204" pitchFamily="34" charset="0"/>
                      </a:rPr>
                      <m:t>→</m:t>
                    </m:r>
                    <m:r>
                      <a:rPr lang="en-US" sz="1600" b="0" i="1" smtClean="0">
                        <a:latin typeface="Cambria Math" panose="02040503050406030204" pitchFamily="18" charset="0"/>
                        <a:ea typeface="Cambria Math" panose="02040503050406030204" pitchFamily="18" charset="0"/>
                        <a:cs typeface="Verdana" panose="020B0604030504040204" pitchFamily="34" charset="0"/>
                      </a:rPr>
                      <m:t>750</m:t>
                    </m:r>
                    <m:r>
                      <a:rPr lang="en-US" sz="1600" b="0" i="1" smtClean="0">
                        <a:latin typeface="Cambria Math" panose="02040503050406030204" pitchFamily="18" charset="0"/>
                        <a:ea typeface="Cambria Math" panose="02040503050406030204" pitchFamily="18" charset="0"/>
                        <a:cs typeface="Verdana" panose="020B0604030504040204" pitchFamily="34" charset="0"/>
                      </a:rPr>
                      <m:t>𝑘𝐻𝑧</m:t>
                    </m:r>
                    <m:r>
                      <a:rPr lang="en-US" sz="1600" b="0" i="1" smtClean="0">
                        <a:latin typeface="Cambria Math" panose="02040503050406030204" pitchFamily="18" charset="0"/>
                        <a:ea typeface="Cambria Math" panose="02040503050406030204" pitchFamily="18" charset="0"/>
                        <a:cs typeface="Verdana" panose="020B0604030504040204" pitchFamily="34" charset="0"/>
                      </a:rPr>
                      <m:t> )</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2" name="TextBox 21">
                <a:extLst>
                  <a:ext uri="{FF2B5EF4-FFF2-40B4-BE49-F238E27FC236}">
                    <a16:creationId xmlns:a16="http://schemas.microsoft.com/office/drawing/2014/main" id="{E563C7DA-FF1E-1C46-A4F8-5B4935F5BA6D}"/>
                  </a:ext>
                </a:extLst>
              </p:cNvPr>
              <p:cNvSpPr txBox="1">
                <a:spLocks noRot="1" noChangeAspect="1" noMove="1" noResize="1" noEditPoints="1" noAdjustHandles="1" noChangeArrowheads="1" noChangeShapeType="1" noTextEdit="1"/>
              </p:cNvSpPr>
              <p:nvPr/>
            </p:nvSpPr>
            <p:spPr>
              <a:xfrm>
                <a:off x="6153150" y="4005931"/>
                <a:ext cx="1771650" cy="351259"/>
              </a:xfrm>
              <a:prstGeom prst="rect">
                <a:avLst/>
              </a:prstGeom>
              <a:blipFill>
                <a:blip r:embed="rId4"/>
                <a:stretch>
                  <a:fillRect l="-1429" b="-17241"/>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647A8A35-DA2F-AD42-9179-95773CDA7D6A}"/>
              </a:ext>
            </a:extLst>
          </p:cNvPr>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Upgraded </a:t>
            </a:r>
            <a:r>
              <a:rPr lang="en-US" sz="2700" b="1" dirty="0">
                <a:solidFill>
                  <a:srgbClr val="FF0000"/>
                </a:solidFill>
              </a:rPr>
              <a:t>Muon system </a:t>
            </a:r>
            <a:r>
              <a:rPr lang="en-US" sz="2700" b="1" dirty="0"/>
              <a:t>overview - I</a:t>
            </a:r>
          </a:p>
        </p:txBody>
      </p:sp>
      <p:cxnSp>
        <p:nvCxnSpPr>
          <p:cNvPr id="3" name="Straight Arrow Connector 2">
            <a:extLst>
              <a:ext uri="{FF2B5EF4-FFF2-40B4-BE49-F238E27FC236}">
                <a16:creationId xmlns:a16="http://schemas.microsoft.com/office/drawing/2014/main" id="{37F60A95-1C61-294C-B825-26B396554140}"/>
              </a:ext>
            </a:extLst>
          </p:cNvPr>
          <p:cNvCxnSpPr>
            <a:cxnSpLocks/>
          </p:cNvCxnSpPr>
          <p:nvPr/>
        </p:nvCxnSpPr>
        <p:spPr>
          <a:xfrm flipH="1" flipV="1">
            <a:off x="4957011" y="4517658"/>
            <a:ext cx="54971" cy="356392"/>
          </a:xfrm>
          <a:prstGeom prst="straightConnector1">
            <a:avLst/>
          </a:prstGeom>
          <a:ln>
            <a:solidFill>
              <a:srgbClr val="D4011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4740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AA853D0-153A-C846-A964-FD2EC3C88C7C}"/>
              </a:ext>
            </a:extLst>
          </p:cNvPr>
          <p:cNvSpPr txBox="1"/>
          <p:nvPr/>
        </p:nvSpPr>
        <p:spPr>
          <a:xfrm>
            <a:off x="450946" y="758756"/>
            <a:ext cx="9616979" cy="382037"/>
          </a:xfrm>
          <a:prstGeom prst="rect">
            <a:avLst/>
          </a:prstGeom>
          <a:noFill/>
        </p:spPr>
        <p:txBody>
          <a:bodyPr wrap="square" lIns="104022" tIns="52011" rIns="104022" bIns="52011" rtlCol="0">
            <a:spAutoFit/>
          </a:bodyPr>
          <a:lstStyle/>
          <a:p>
            <a:r>
              <a:rPr lang="en-US" sz="1800" b="1" dirty="0">
                <a:solidFill>
                  <a:srgbClr val="0000FF"/>
                </a:solidFill>
                <a:cs typeface="Verdana"/>
              </a:rPr>
              <a:t>Upgrade goal </a:t>
            </a:r>
            <a:r>
              <a:rPr lang="en-US" sz="1800" b="1" dirty="0">
                <a:cs typeface="Verdana"/>
              </a:rPr>
              <a:t>: maintain excellent triggering, </a:t>
            </a:r>
            <a:r>
              <a:rPr lang="en-US" sz="1800" b="1" dirty="0">
                <a:latin typeface="Symbol" pitchFamily="2" charset="2"/>
                <a:cs typeface="Verdana"/>
              </a:rPr>
              <a:t>m </a:t>
            </a:r>
            <a:r>
              <a:rPr lang="en-US" sz="1800" b="1" dirty="0">
                <a:cs typeface="Verdana"/>
              </a:rPr>
              <a:t>measurement &amp; ID </a:t>
            </a:r>
            <a:r>
              <a:rPr lang="en-US" sz="1800" dirty="0">
                <a:cs typeface="Verdana"/>
              </a:rPr>
              <a:t>under harsher HL-LHC conditions </a:t>
            </a:r>
          </a:p>
        </p:txBody>
      </p:sp>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Upgraded </a:t>
            </a:r>
            <a:r>
              <a:rPr lang="en-US" sz="2700" b="1" dirty="0">
                <a:solidFill>
                  <a:srgbClr val="FF0000"/>
                </a:solidFill>
              </a:rPr>
              <a:t>Muon system </a:t>
            </a:r>
            <a:r>
              <a:rPr lang="en-US" sz="2700" b="1" dirty="0"/>
              <a:t>overview - II</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32/47 </a:t>
            </a:r>
          </a:p>
        </p:txBody>
      </p:sp>
      <p:sp>
        <p:nvSpPr>
          <p:cNvPr id="61" name="Chevron 60"/>
          <p:cNvSpPr/>
          <p:nvPr/>
        </p:nvSpPr>
        <p:spPr>
          <a:xfrm>
            <a:off x="178577" y="86327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 name="Down Arrow 1">
            <a:extLst>
              <a:ext uri="{FF2B5EF4-FFF2-40B4-BE49-F238E27FC236}">
                <a16:creationId xmlns:a16="http://schemas.microsoft.com/office/drawing/2014/main" id="{BC4D6241-C7EF-E647-B0B9-7243AB600770}"/>
              </a:ext>
            </a:extLst>
          </p:cNvPr>
          <p:cNvSpPr/>
          <p:nvPr/>
        </p:nvSpPr>
        <p:spPr>
          <a:xfrm>
            <a:off x="924232" y="1140793"/>
            <a:ext cx="285136" cy="378236"/>
          </a:xfrm>
          <a:prstGeom prst="downArrow">
            <a:avLst/>
          </a:prstGeom>
          <a:solidFill>
            <a:schemeClr val="accent5">
              <a:lumMod val="40000"/>
              <a:lumOff val="60000"/>
            </a:schemeClr>
          </a:solidFill>
          <a:ln>
            <a:solidFill>
              <a:srgbClr val="3348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hevron 18">
            <a:extLst>
              <a:ext uri="{FF2B5EF4-FFF2-40B4-BE49-F238E27FC236}">
                <a16:creationId xmlns:a16="http://schemas.microsoft.com/office/drawing/2014/main" id="{C6BBBD30-0847-024A-88A5-6F655F668AF7}"/>
              </a:ext>
            </a:extLst>
          </p:cNvPr>
          <p:cNvSpPr/>
          <p:nvPr/>
        </p:nvSpPr>
        <p:spPr>
          <a:xfrm>
            <a:off x="293541" y="171509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1E498430-A7DA-8243-BF0C-4770E22331F6}"/>
              </a:ext>
            </a:extLst>
          </p:cNvPr>
          <p:cNvSpPr txBox="1"/>
          <p:nvPr/>
        </p:nvSpPr>
        <p:spPr>
          <a:xfrm>
            <a:off x="454344" y="1572460"/>
            <a:ext cx="2919481" cy="382037"/>
          </a:xfrm>
          <a:prstGeom prst="rect">
            <a:avLst/>
          </a:prstGeom>
          <a:noFill/>
        </p:spPr>
        <p:txBody>
          <a:bodyPr wrap="square" lIns="104022" tIns="52011" rIns="104022" bIns="52011" rtlCol="0">
            <a:spAutoFit/>
          </a:bodyPr>
          <a:lstStyle/>
          <a:p>
            <a:r>
              <a:rPr lang="en-US" sz="1800" b="1" dirty="0">
                <a:solidFill>
                  <a:srgbClr val="FF0000"/>
                </a:solidFill>
                <a:cs typeface="Verdana"/>
              </a:rPr>
              <a:t>1. New forward </a:t>
            </a:r>
            <a:r>
              <a:rPr lang="en-US" sz="1800" b="1" dirty="0">
                <a:solidFill>
                  <a:srgbClr val="0000FF"/>
                </a:solidFill>
                <a:latin typeface="Symbol" pitchFamily="2" charset="2"/>
                <a:cs typeface="Verdana"/>
              </a:rPr>
              <a:t>m</a:t>
            </a:r>
            <a:r>
              <a:rPr lang="en-US" sz="1800" b="1" dirty="0">
                <a:solidFill>
                  <a:srgbClr val="0000FF"/>
                </a:solidFill>
                <a:cs typeface="Verdana"/>
              </a:rPr>
              <a:t> detectors</a:t>
            </a:r>
            <a:r>
              <a:rPr lang="en-US" sz="1800" b="1" dirty="0">
                <a:cs typeface="Verdana"/>
              </a:rPr>
              <a:t>:</a:t>
            </a:r>
          </a:p>
        </p:txBody>
      </p:sp>
      <p:pic>
        <p:nvPicPr>
          <p:cNvPr id="36" name="Content Placeholder 3">
            <a:extLst>
              <a:ext uri="{FF2B5EF4-FFF2-40B4-BE49-F238E27FC236}">
                <a16:creationId xmlns:a16="http://schemas.microsoft.com/office/drawing/2014/main" id="{D6D45D97-9839-E04C-9FC9-F6B65B54B98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7189" y="4026535"/>
            <a:ext cx="6341680" cy="3116190"/>
          </a:xfrm>
        </p:spPr>
      </p:pic>
      <p:cxnSp>
        <p:nvCxnSpPr>
          <p:cNvPr id="4" name="Straight Arrow Connector 3">
            <a:extLst>
              <a:ext uri="{FF2B5EF4-FFF2-40B4-BE49-F238E27FC236}">
                <a16:creationId xmlns:a16="http://schemas.microsoft.com/office/drawing/2014/main" id="{BADF4BEA-A7E4-864F-8C77-B35AD4416030}"/>
              </a:ext>
            </a:extLst>
          </p:cNvPr>
          <p:cNvCxnSpPr>
            <a:cxnSpLocks/>
          </p:cNvCxnSpPr>
          <p:nvPr/>
        </p:nvCxnSpPr>
        <p:spPr>
          <a:xfrm>
            <a:off x="1555531" y="1832180"/>
            <a:ext cx="1597572" cy="3980041"/>
          </a:xfrm>
          <a:prstGeom prst="straightConnector1">
            <a:avLst/>
          </a:prstGeom>
          <a:ln w="190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FCDEF04-E0C7-5147-9C69-78C83A6552C8}"/>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496537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LHC physics after Higgs discovery</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4/47 </a:t>
            </a:r>
          </a:p>
        </p:txBody>
      </p:sp>
      <p:sp>
        <p:nvSpPr>
          <p:cNvPr id="4" name="Rectangle 3">
            <a:extLst>
              <a:ext uri="{FF2B5EF4-FFF2-40B4-BE49-F238E27FC236}">
                <a16:creationId xmlns:a16="http://schemas.microsoft.com/office/drawing/2014/main" id="{A01E6C5E-3764-C045-8F9D-C3C559294CF8}"/>
              </a:ext>
            </a:extLst>
          </p:cNvPr>
          <p:cNvSpPr/>
          <p:nvPr/>
        </p:nvSpPr>
        <p:spPr>
          <a:xfrm>
            <a:off x="5956300" y="6438900"/>
            <a:ext cx="2019300" cy="444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40B1008-D9CD-9C41-9367-33EBDA42E929}"/>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pic>
        <p:nvPicPr>
          <p:cNvPr id="6" name="Picture 5">
            <a:extLst>
              <a:ext uri="{FF2B5EF4-FFF2-40B4-BE49-F238E27FC236}">
                <a16:creationId xmlns:a16="http://schemas.microsoft.com/office/drawing/2014/main" id="{150EDC82-30D4-FF43-964C-BCFFFC4E3C0E}"/>
              </a:ext>
            </a:extLst>
          </p:cNvPr>
          <p:cNvPicPr>
            <a:picLocks noChangeAspect="1"/>
          </p:cNvPicPr>
          <p:nvPr/>
        </p:nvPicPr>
        <p:blipFill>
          <a:blip r:embed="rId2"/>
          <a:stretch>
            <a:fillRect/>
          </a:stretch>
        </p:blipFill>
        <p:spPr>
          <a:xfrm>
            <a:off x="1099218" y="951747"/>
            <a:ext cx="8463213" cy="5469551"/>
          </a:xfrm>
          <a:prstGeom prst="rect">
            <a:avLst/>
          </a:prstGeom>
        </p:spPr>
      </p:pic>
      <p:sp>
        <p:nvSpPr>
          <p:cNvPr id="15" name="TextBox 14">
            <a:extLst>
              <a:ext uri="{FF2B5EF4-FFF2-40B4-BE49-F238E27FC236}">
                <a16:creationId xmlns:a16="http://schemas.microsoft.com/office/drawing/2014/main" id="{6AA3E77B-7306-4C4C-A825-3D182D1468BF}"/>
              </a:ext>
            </a:extLst>
          </p:cNvPr>
          <p:cNvSpPr txBox="1"/>
          <p:nvPr/>
        </p:nvSpPr>
        <p:spPr>
          <a:xfrm>
            <a:off x="8120805" y="6853272"/>
            <a:ext cx="2394795" cy="394733"/>
          </a:xfrm>
          <a:prstGeom prst="rect">
            <a:avLst/>
          </a:prstGeom>
          <a:noFill/>
        </p:spPr>
        <p:txBody>
          <a:bodyPr wrap="square" lIns="104022" tIns="52011" rIns="104022" bIns="52011" rtlCol="0">
            <a:spAutoFit/>
          </a:bodyPr>
          <a:lstStyle/>
          <a:p>
            <a:pPr>
              <a:lnSpc>
                <a:spcPct val="150000"/>
              </a:lnSpc>
            </a:pPr>
            <a:r>
              <a:rPr lang="en-US" sz="1400" b="1" dirty="0">
                <a:cs typeface="Verdana"/>
              </a:rPr>
              <a:t>From S. </a:t>
            </a:r>
            <a:r>
              <a:rPr lang="en-US" sz="1400" b="1" dirty="0" err="1">
                <a:cs typeface="Verdana"/>
              </a:rPr>
              <a:t>Rahatlou</a:t>
            </a:r>
            <a:r>
              <a:rPr lang="en-US" sz="1400" b="1" dirty="0">
                <a:cs typeface="Verdana"/>
              </a:rPr>
              <a:t> @ ICHEP18</a:t>
            </a:r>
          </a:p>
        </p:txBody>
      </p:sp>
      <p:sp>
        <p:nvSpPr>
          <p:cNvPr id="7" name="Oval 6">
            <a:extLst>
              <a:ext uri="{FF2B5EF4-FFF2-40B4-BE49-F238E27FC236}">
                <a16:creationId xmlns:a16="http://schemas.microsoft.com/office/drawing/2014/main" id="{5BC8B7DE-47FC-3141-A2FD-EE4013004FEB}"/>
              </a:ext>
            </a:extLst>
          </p:cNvPr>
          <p:cNvSpPr/>
          <p:nvPr/>
        </p:nvSpPr>
        <p:spPr>
          <a:xfrm>
            <a:off x="2956560" y="3261360"/>
            <a:ext cx="1280160" cy="75184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D2C4071-FC85-F949-A5CB-BCA77FA343AF}"/>
              </a:ext>
            </a:extLst>
          </p:cNvPr>
          <p:cNvCxnSpPr>
            <a:endCxn id="7" idx="7"/>
          </p:cNvCxnSpPr>
          <p:nvPr/>
        </p:nvCxnSpPr>
        <p:spPr>
          <a:xfrm flipH="1">
            <a:off x="4049245" y="1432560"/>
            <a:ext cx="1396515" cy="1938904"/>
          </a:xfrm>
          <a:prstGeom prst="straightConnector1">
            <a:avLst/>
          </a:prstGeom>
          <a:ln w="19050">
            <a:solidFill>
              <a:srgbClr val="C00000"/>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5072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A7FF465-3FE3-664E-BC8A-F9CBA22FC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3250" y="2490074"/>
            <a:ext cx="1326683" cy="1137896"/>
          </a:xfrm>
          <a:prstGeom prst="rect">
            <a:avLst/>
          </a:prstGeom>
        </p:spPr>
      </p:pic>
      <p:pic>
        <p:nvPicPr>
          <p:cNvPr id="23" name="Picture 22">
            <a:extLst>
              <a:ext uri="{FF2B5EF4-FFF2-40B4-BE49-F238E27FC236}">
                <a16:creationId xmlns:a16="http://schemas.microsoft.com/office/drawing/2014/main" id="{BE0BBE14-9600-3A40-830D-259F53AE1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007" y="6218698"/>
            <a:ext cx="1662751" cy="1073055"/>
          </a:xfrm>
          <a:prstGeom prst="rect">
            <a:avLst/>
          </a:prstGeom>
        </p:spPr>
      </p:pic>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32/47 </a:t>
            </a:r>
          </a:p>
        </p:txBody>
      </p:sp>
      <p:sp>
        <p:nvSpPr>
          <p:cNvPr id="61" name="Chevron 60"/>
          <p:cNvSpPr/>
          <p:nvPr/>
        </p:nvSpPr>
        <p:spPr>
          <a:xfrm>
            <a:off x="178581" y="86327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 name="Down Arrow 1">
            <a:extLst>
              <a:ext uri="{FF2B5EF4-FFF2-40B4-BE49-F238E27FC236}">
                <a16:creationId xmlns:a16="http://schemas.microsoft.com/office/drawing/2014/main" id="{BC4D6241-C7EF-E647-B0B9-7243AB600770}"/>
              </a:ext>
            </a:extLst>
          </p:cNvPr>
          <p:cNvSpPr/>
          <p:nvPr/>
        </p:nvSpPr>
        <p:spPr>
          <a:xfrm>
            <a:off x="924232" y="1140793"/>
            <a:ext cx="285136" cy="378236"/>
          </a:xfrm>
          <a:prstGeom prst="downArrow">
            <a:avLst/>
          </a:prstGeom>
          <a:solidFill>
            <a:schemeClr val="accent5">
              <a:lumMod val="40000"/>
              <a:lumOff val="60000"/>
            </a:schemeClr>
          </a:solidFill>
          <a:ln>
            <a:solidFill>
              <a:srgbClr val="3348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hevron 18">
            <a:extLst>
              <a:ext uri="{FF2B5EF4-FFF2-40B4-BE49-F238E27FC236}">
                <a16:creationId xmlns:a16="http://schemas.microsoft.com/office/drawing/2014/main" id="{C6BBBD30-0847-024A-88A5-6F655F668AF7}"/>
              </a:ext>
            </a:extLst>
          </p:cNvPr>
          <p:cNvSpPr/>
          <p:nvPr/>
        </p:nvSpPr>
        <p:spPr>
          <a:xfrm>
            <a:off x="293541" y="171509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1E498430-A7DA-8243-BF0C-4770E22331F6}"/>
              </a:ext>
            </a:extLst>
          </p:cNvPr>
          <p:cNvSpPr txBox="1"/>
          <p:nvPr/>
        </p:nvSpPr>
        <p:spPr>
          <a:xfrm>
            <a:off x="450946" y="1572460"/>
            <a:ext cx="2902093" cy="382037"/>
          </a:xfrm>
          <a:prstGeom prst="rect">
            <a:avLst/>
          </a:prstGeom>
          <a:noFill/>
        </p:spPr>
        <p:txBody>
          <a:bodyPr wrap="square" lIns="104022" tIns="52011" rIns="104022" bIns="52011" rtlCol="0">
            <a:spAutoFit/>
          </a:bodyPr>
          <a:lstStyle/>
          <a:p>
            <a:r>
              <a:rPr lang="en-US" sz="1800" b="1" dirty="0">
                <a:solidFill>
                  <a:srgbClr val="FF0000"/>
                </a:solidFill>
                <a:cs typeface="Verdana"/>
              </a:rPr>
              <a:t>1. New forward </a:t>
            </a:r>
            <a:r>
              <a:rPr lang="en-US" sz="1800" b="1" dirty="0">
                <a:solidFill>
                  <a:srgbClr val="0000FF"/>
                </a:solidFill>
                <a:latin typeface="Symbol" pitchFamily="2" charset="2"/>
                <a:cs typeface="Verdana"/>
              </a:rPr>
              <a:t>m</a:t>
            </a:r>
            <a:r>
              <a:rPr lang="en-US" sz="1800" b="1" dirty="0">
                <a:solidFill>
                  <a:srgbClr val="0000FF"/>
                </a:solidFill>
                <a:cs typeface="Verdana"/>
              </a:rPr>
              <a:t> detectors</a:t>
            </a:r>
            <a:r>
              <a:rPr lang="en-US" sz="1800" b="1" dirty="0">
                <a:cs typeface="Verdana"/>
              </a:rPr>
              <a:t>:</a:t>
            </a:r>
          </a:p>
        </p:txBody>
      </p:sp>
      <p:sp>
        <p:nvSpPr>
          <p:cNvPr id="22" name="TextBox 21">
            <a:extLst>
              <a:ext uri="{FF2B5EF4-FFF2-40B4-BE49-F238E27FC236}">
                <a16:creationId xmlns:a16="http://schemas.microsoft.com/office/drawing/2014/main" id="{BFBB563E-DDA2-FD4B-8760-AE049D9020AC}"/>
              </a:ext>
            </a:extLst>
          </p:cNvPr>
          <p:cNvSpPr txBox="1"/>
          <p:nvPr/>
        </p:nvSpPr>
        <p:spPr>
          <a:xfrm>
            <a:off x="3142839" y="1592822"/>
            <a:ext cx="7514117" cy="382037"/>
          </a:xfrm>
          <a:prstGeom prst="rect">
            <a:avLst/>
          </a:prstGeom>
          <a:noFill/>
        </p:spPr>
        <p:txBody>
          <a:bodyPr wrap="square" lIns="104022" tIns="52011" rIns="104022" bIns="52011" rtlCol="0">
            <a:spAutoFit/>
          </a:bodyPr>
          <a:lstStyle/>
          <a:p>
            <a:r>
              <a:rPr lang="en-US" sz="1800" b="1" dirty="0">
                <a:cs typeface="Verdana"/>
              </a:rPr>
              <a:t>-</a:t>
            </a:r>
            <a:r>
              <a:rPr lang="en-US" sz="1800" dirty="0">
                <a:cs typeface="Verdana"/>
              </a:rPr>
              <a:t> </a:t>
            </a:r>
            <a:r>
              <a:rPr lang="en-US" sz="1800" b="1" dirty="0">
                <a:solidFill>
                  <a:srgbClr val="3348D5"/>
                </a:solidFill>
                <a:cs typeface="Verdana"/>
              </a:rPr>
              <a:t>Triple GEM technology </a:t>
            </a:r>
            <a:r>
              <a:rPr lang="en-US" sz="1800" b="1" dirty="0">
                <a:cs typeface="Verdana"/>
              </a:rPr>
              <a:t>[</a:t>
            </a:r>
            <a:r>
              <a:rPr lang="en-US" sz="1800" dirty="0">
                <a:cs typeface="Verdana"/>
              </a:rPr>
              <a:t>in </a:t>
            </a:r>
            <a:r>
              <a:rPr lang="en-US" sz="1800" b="1" dirty="0">
                <a:solidFill>
                  <a:srgbClr val="C00000"/>
                </a:solidFill>
                <a:cs typeface="Verdana"/>
              </a:rPr>
              <a:t>GE1/1</a:t>
            </a:r>
            <a:r>
              <a:rPr lang="en-US" sz="1800" dirty="0">
                <a:cs typeface="Verdana"/>
              </a:rPr>
              <a:t>, </a:t>
            </a:r>
            <a:r>
              <a:rPr lang="en-US" sz="1800" b="1" dirty="0">
                <a:solidFill>
                  <a:srgbClr val="C00000"/>
                </a:solidFill>
                <a:cs typeface="Verdana"/>
              </a:rPr>
              <a:t>GE2/1</a:t>
            </a:r>
            <a:r>
              <a:rPr lang="en-US" sz="1800" dirty="0">
                <a:cs typeface="Verdana"/>
              </a:rPr>
              <a:t> &amp; </a:t>
            </a:r>
            <a:r>
              <a:rPr lang="en-US" sz="1800" b="1" dirty="0">
                <a:solidFill>
                  <a:srgbClr val="FF0000"/>
                </a:solidFill>
                <a:cs typeface="Verdana"/>
              </a:rPr>
              <a:t>ME0</a:t>
            </a:r>
            <a:r>
              <a:rPr lang="en-US" sz="1800" b="1" dirty="0">
                <a:cs typeface="Verdana"/>
              </a:rPr>
              <a:t>]</a:t>
            </a:r>
            <a:r>
              <a:rPr lang="en-US" sz="1800" dirty="0">
                <a:cs typeface="Verdana"/>
              </a:rPr>
              <a:t> to enhance trigger &amp; </a:t>
            </a:r>
            <a:r>
              <a:rPr lang="en-US" sz="1800" dirty="0">
                <a:latin typeface="Symbol" pitchFamily="2" charset="2"/>
                <a:cs typeface="Verdana"/>
              </a:rPr>
              <a:t>m</a:t>
            </a:r>
            <a:r>
              <a:rPr lang="en-US" sz="1800" dirty="0">
                <a:cs typeface="Verdana"/>
              </a:rPr>
              <a:t>-</a:t>
            </a:r>
            <a:r>
              <a:rPr lang="en-US" sz="1800" dirty="0" err="1">
                <a:cs typeface="Verdana"/>
              </a:rPr>
              <a:t>reco</a:t>
            </a:r>
            <a:r>
              <a:rPr lang="en-US" sz="1800" dirty="0">
                <a:cs typeface="Verdana"/>
              </a:rPr>
              <a:t> </a:t>
            </a:r>
          </a:p>
        </p:txBody>
      </p:sp>
      <p:pic>
        <p:nvPicPr>
          <p:cNvPr id="36" name="Content Placeholder 3">
            <a:extLst>
              <a:ext uri="{FF2B5EF4-FFF2-40B4-BE49-F238E27FC236}">
                <a16:creationId xmlns:a16="http://schemas.microsoft.com/office/drawing/2014/main" id="{D6D45D97-9839-E04C-9FC9-F6B65B54B98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7189" y="4026535"/>
            <a:ext cx="6341680" cy="3116190"/>
          </a:xfrm>
        </p:spPr>
      </p:pic>
      <p:sp>
        <p:nvSpPr>
          <p:cNvPr id="37" name="Freeform 36">
            <a:extLst>
              <a:ext uri="{FF2B5EF4-FFF2-40B4-BE49-F238E27FC236}">
                <a16:creationId xmlns:a16="http://schemas.microsoft.com/office/drawing/2014/main" id="{C2730723-D27F-284D-AE52-BD496E49D710}"/>
              </a:ext>
            </a:extLst>
          </p:cNvPr>
          <p:cNvSpPr/>
          <p:nvPr/>
        </p:nvSpPr>
        <p:spPr>
          <a:xfrm rot="5097679" flipH="1">
            <a:off x="5364529" y="4801195"/>
            <a:ext cx="657250" cy="4287439"/>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prstDash val="sysDot"/>
            <a:headEnd type="oval"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2D0F2849-826E-BF4A-97E7-754EC5330BF8}"/>
              </a:ext>
            </a:extLst>
          </p:cNvPr>
          <p:cNvSpPr/>
          <p:nvPr/>
        </p:nvSpPr>
        <p:spPr>
          <a:xfrm rot="21434828" flipH="1">
            <a:off x="7679952" y="1898414"/>
            <a:ext cx="615085" cy="4651409"/>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prstDash val="sysDot"/>
            <a:headEnd type="triangl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DCDA73A8-081E-1C44-8496-34459E16F235}"/>
              </a:ext>
            </a:extLst>
          </p:cNvPr>
          <p:cNvSpPr/>
          <p:nvPr/>
        </p:nvSpPr>
        <p:spPr>
          <a:xfrm rot="12294058" flipH="1">
            <a:off x="3292351" y="1263424"/>
            <a:ext cx="1614598" cy="4816367"/>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C00000"/>
            </a:solidFill>
            <a:prstDash val="sysDot"/>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7E6D7029-C658-BB40-8CE3-0FF94B133A58}"/>
              </a:ext>
            </a:extLst>
          </p:cNvPr>
          <p:cNvSpPr/>
          <p:nvPr/>
        </p:nvSpPr>
        <p:spPr>
          <a:xfrm rot="12502504" flipH="1">
            <a:off x="5183462" y="1417646"/>
            <a:ext cx="691840" cy="4641477"/>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C0000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A89F8C1-826C-E541-B4FC-E6A66A6A1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02" y="2348363"/>
            <a:ext cx="2770637" cy="1184150"/>
          </a:xfrm>
          <a:prstGeom prst="rect">
            <a:avLst/>
          </a:prstGeom>
        </p:spPr>
      </p:pic>
      <p:sp>
        <p:nvSpPr>
          <p:cNvPr id="26" name="TextBox 25">
            <a:extLst>
              <a:ext uri="{FF2B5EF4-FFF2-40B4-BE49-F238E27FC236}">
                <a16:creationId xmlns:a16="http://schemas.microsoft.com/office/drawing/2014/main" id="{9CBC83B2-90A0-0843-A0D0-35DCFE72BFF7}"/>
              </a:ext>
            </a:extLst>
          </p:cNvPr>
          <p:cNvSpPr txBox="1"/>
          <p:nvPr/>
        </p:nvSpPr>
        <p:spPr>
          <a:xfrm>
            <a:off x="8205927" y="6219735"/>
            <a:ext cx="1849821" cy="320481"/>
          </a:xfrm>
          <a:prstGeom prst="rect">
            <a:avLst/>
          </a:prstGeom>
          <a:noFill/>
        </p:spPr>
        <p:txBody>
          <a:bodyPr wrap="square" lIns="104022" tIns="52011" rIns="104022" bIns="52011" rtlCol="0">
            <a:spAutoFit/>
          </a:bodyPr>
          <a:lstStyle/>
          <a:p>
            <a:r>
              <a:rPr lang="en-US" sz="1400" b="1" dirty="0">
                <a:cs typeface="Verdana"/>
              </a:rPr>
              <a:t>stack of 6 Triple-GEMs</a:t>
            </a:r>
            <a:endParaRPr lang="en-US" sz="1400" dirty="0">
              <a:cs typeface="Verdana"/>
            </a:endParaRPr>
          </a:p>
        </p:txBody>
      </p:sp>
      <p:sp>
        <p:nvSpPr>
          <p:cNvPr id="27" name="TextBox 26">
            <a:extLst>
              <a:ext uri="{FF2B5EF4-FFF2-40B4-BE49-F238E27FC236}">
                <a16:creationId xmlns:a16="http://schemas.microsoft.com/office/drawing/2014/main" id="{7F9B648B-0D0A-7F48-AD7E-0EDB1ACAB398}"/>
              </a:ext>
            </a:extLst>
          </p:cNvPr>
          <p:cNvSpPr txBox="1"/>
          <p:nvPr/>
        </p:nvSpPr>
        <p:spPr>
          <a:xfrm>
            <a:off x="5783012" y="3572391"/>
            <a:ext cx="1849821" cy="320481"/>
          </a:xfrm>
          <a:prstGeom prst="rect">
            <a:avLst/>
          </a:prstGeom>
          <a:noFill/>
        </p:spPr>
        <p:txBody>
          <a:bodyPr wrap="square" lIns="104022" tIns="52011" rIns="104022" bIns="52011" rtlCol="0">
            <a:spAutoFit/>
          </a:bodyPr>
          <a:lstStyle/>
          <a:p>
            <a:r>
              <a:rPr lang="en-US" sz="1400" b="1" dirty="0">
                <a:cs typeface="Verdana"/>
              </a:rPr>
              <a:t>stack of 2 Triple-GEMs</a:t>
            </a:r>
            <a:endParaRPr lang="en-US" sz="1400" dirty="0">
              <a:cs typeface="Verdana"/>
            </a:endParaRPr>
          </a:p>
        </p:txBody>
      </p:sp>
      <p:sp>
        <p:nvSpPr>
          <p:cNvPr id="28" name="TextBox 27">
            <a:extLst>
              <a:ext uri="{FF2B5EF4-FFF2-40B4-BE49-F238E27FC236}">
                <a16:creationId xmlns:a16="http://schemas.microsoft.com/office/drawing/2014/main" id="{6FCD04A6-08D0-3742-89B1-5769FF2411B8}"/>
              </a:ext>
            </a:extLst>
          </p:cNvPr>
          <p:cNvSpPr txBox="1"/>
          <p:nvPr/>
        </p:nvSpPr>
        <p:spPr>
          <a:xfrm>
            <a:off x="1498741" y="3283207"/>
            <a:ext cx="1849821" cy="320481"/>
          </a:xfrm>
          <a:prstGeom prst="rect">
            <a:avLst/>
          </a:prstGeom>
          <a:noFill/>
        </p:spPr>
        <p:txBody>
          <a:bodyPr wrap="square" lIns="104022" tIns="52011" rIns="104022" bIns="52011" rtlCol="0">
            <a:spAutoFit/>
          </a:bodyPr>
          <a:lstStyle/>
          <a:p>
            <a:r>
              <a:rPr lang="en-US" sz="1400" b="1" dirty="0">
                <a:cs typeface="Verdana"/>
              </a:rPr>
              <a:t>stack of 2 Triple-GEMs</a:t>
            </a:r>
            <a:endParaRPr lang="en-US" sz="1400" dirty="0">
              <a:cs typeface="Verdana"/>
            </a:endParaRPr>
          </a:p>
        </p:txBody>
      </p:sp>
      <p:sp>
        <p:nvSpPr>
          <p:cNvPr id="29" name="TextBox 28">
            <a:extLst>
              <a:ext uri="{FF2B5EF4-FFF2-40B4-BE49-F238E27FC236}">
                <a16:creationId xmlns:a16="http://schemas.microsoft.com/office/drawing/2014/main" id="{CE288A44-DE11-1C44-BD7D-C57D833EA998}"/>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30" name="TextBox 29">
            <a:extLst>
              <a:ext uri="{FF2B5EF4-FFF2-40B4-BE49-F238E27FC236}">
                <a16:creationId xmlns:a16="http://schemas.microsoft.com/office/drawing/2014/main" id="{44BBE306-7CE6-9047-9D0C-2FA5BCA86298}"/>
              </a:ext>
            </a:extLst>
          </p:cNvPr>
          <p:cNvSpPr txBox="1"/>
          <p:nvPr/>
        </p:nvSpPr>
        <p:spPr>
          <a:xfrm>
            <a:off x="450946" y="758756"/>
            <a:ext cx="9616979" cy="382037"/>
          </a:xfrm>
          <a:prstGeom prst="rect">
            <a:avLst/>
          </a:prstGeom>
          <a:noFill/>
        </p:spPr>
        <p:txBody>
          <a:bodyPr wrap="square" lIns="104022" tIns="52011" rIns="104022" bIns="52011" rtlCol="0">
            <a:spAutoFit/>
          </a:bodyPr>
          <a:lstStyle/>
          <a:p>
            <a:r>
              <a:rPr lang="en-US" sz="1800" b="1" dirty="0">
                <a:solidFill>
                  <a:srgbClr val="0000FF"/>
                </a:solidFill>
                <a:cs typeface="Verdana"/>
              </a:rPr>
              <a:t>Upgrade goal </a:t>
            </a:r>
            <a:r>
              <a:rPr lang="en-US" sz="1800" b="1" dirty="0">
                <a:cs typeface="Verdana"/>
              </a:rPr>
              <a:t>: maintain excellent triggering, </a:t>
            </a:r>
            <a:r>
              <a:rPr lang="en-US" sz="1800" b="1" dirty="0">
                <a:latin typeface="Symbol" pitchFamily="2" charset="2"/>
                <a:cs typeface="Verdana"/>
              </a:rPr>
              <a:t>m </a:t>
            </a:r>
            <a:r>
              <a:rPr lang="en-US" sz="1800" b="1" dirty="0">
                <a:cs typeface="Verdana"/>
              </a:rPr>
              <a:t>measurement &amp; ID </a:t>
            </a:r>
            <a:r>
              <a:rPr lang="en-US" sz="1800" dirty="0">
                <a:cs typeface="Verdana"/>
              </a:rPr>
              <a:t>under harsher HL-LHC conditions </a:t>
            </a:r>
          </a:p>
        </p:txBody>
      </p:sp>
      <p:sp>
        <p:nvSpPr>
          <p:cNvPr id="31" name="TextBox 30">
            <a:extLst>
              <a:ext uri="{FF2B5EF4-FFF2-40B4-BE49-F238E27FC236}">
                <a16:creationId xmlns:a16="http://schemas.microsoft.com/office/drawing/2014/main" id="{63755EF1-946F-CF4E-A4D9-B056F706804A}"/>
              </a:ext>
            </a:extLst>
          </p:cNvPr>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Upgraded </a:t>
            </a:r>
            <a:r>
              <a:rPr lang="en-US" sz="2700" b="1" dirty="0">
                <a:solidFill>
                  <a:srgbClr val="FF0000"/>
                </a:solidFill>
              </a:rPr>
              <a:t>Muon system </a:t>
            </a:r>
            <a:r>
              <a:rPr lang="en-US" sz="2700" b="1" dirty="0"/>
              <a:t>overview - II</a:t>
            </a:r>
          </a:p>
        </p:txBody>
      </p:sp>
    </p:spTree>
    <p:extLst>
      <p:ext uri="{BB962C8B-B14F-4D97-AF65-F5344CB8AC3E}">
        <p14:creationId xmlns:p14="http://schemas.microsoft.com/office/powerpoint/2010/main" val="1384793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32/47 </a:t>
            </a:r>
          </a:p>
        </p:txBody>
      </p:sp>
      <p:sp>
        <p:nvSpPr>
          <p:cNvPr id="2" name="Down Arrow 1">
            <a:extLst>
              <a:ext uri="{FF2B5EF4-FFF2-40B4-BE49-F238E27FC236}">
                <a16:creationId xmlns:a16="http://schemas.microsoft.com/office/drawing/2014/main" id="{BC4D6241-C7EF-E647-B0B9-7243AB600770}"/>
              </a:ext>
            </a:extLst>
          </p:cNvPr>
          <p:cNvSpPr/>
          <p:nvPr/>
        </p:nvSpPr>
        <p:spPr>
          <a:xfrm>
            <a:off x="924232" y="1140793"/>
            <a:ext cx="285136" cy="378236"/>
          </a:xfrm>
          <a:prstGeom prst="downArrow">
            <a:avLst/>
          </a:prstGeom>
          <a:solidFill>
            <a:schemeClr val="accent5">
              <a:lumMod val="40000"/>
              <a:lumOff val="60000"/>
            </a:schemeClr>
          </a:solidFill>
          <a:ln>
            <a:solidFill>
              <a:srgbClr val="3348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BB563E-DDA2-FD4B-8760-AE049D9020AC}"/>
              </a:ext>
            </a:extLst>
          </p:cNvPr>
          <p:cNvSpPr txBox="1"/>
          <p:nvPr/>
        </p:nvSpPr>
        <p:spPr>
          <a:xfrm>
            <a:off x="3142839" y="1592822"/>
            <a:ext cx="7514117" cy="382037"/>
          </a:xfrm>
          <a:prstGeom prst="rect">
            <a:avLst/>
          </a:prstGeom>
          <a:noFill/>
        </p:spPr>
        <p:txBody>
          <a:bodyPr wrap="square" lIns="104022" tIns="52011" rIns="104022" bIns="52011" rtlCol="0">
            <a:spAutoFit/>
          </a:bodyPr>
          <a:lstStyle/>
          <a:p>
            <a:r>
              <a:rPr lang="en-US" sz="1800" b="1" dirty="0">
                <a:cs typeface="Verdana"/>
              </a:rPr>
              <a:t>-</a:t>
            </a:r>
            <a:r>
              <a:rPr lang="en-US" sz="1800" dirty="0">
                <a:cs typeface="Verdana"/>
              </a:rPr>
              <a:t> </a:t>
            </a:r>
            <a:r>
              <a:rPr lang="en-US" sz="1800" b="1" dirty="0">
                <a:solidFill>
                  <a:srgbClr val="3348D5"/>
                </a:solidFill>
                <a:cs typeface="Verdana"/>
              </a:rPr>
              <a:t>Triple GEM technology </a:t>
            </a:r>
            <a:r>
              <a:rPr lang="en-US" sz="1800" b="1" dirty="0">
                <a:cs typeface="Verdana"/>
              </a:rPr>
              <a:t>[</a:t>
            </a:r>
            <a:r>
              <a:rPr lang="en-US" sz="1800" dirty="0">
                <a:cs typeface="Verdana"/>
              </a:rPr>
              <a:t>in </a:t>
            </a:r>
            <a:r>
              <a:rPr lang="en-US" sz="1800" b="1" dirty="0">
                <a:solidFill>
                  <a:srgbClr val="C00000"/>
                </a:solidFill>
                <a:cs typeface="Verdana"/>
              </a:rPr>
              <a:t>GE1/1</a:t>
            </a:r>
            <a:r>
              <a:rPr lang="en-US" sz="1800" dirty="0">
                <a:cs typeface="Verdana"/>
              </a:rPr>
              <a:t>, </a:t>
            </a:r>
            <a:r>
              <a:rPr lang="en-US" sz="1800" b="1" dirty="0">
                <a:solidFill>
                  <a:srgbClr val="C00000"/>
                </a:solidFill>
                <a:cs typeface="Verdana"/>
              </a:rPr>
              <a:t>GE2/1</a:t>
            </a:r>
            <a:r>
              <a:rPr lang="en-US" sz="1800" dirty="0">
                <a:cs typeface="Verdana"/>
              </a:rPr>
              <a:t> &amp; </a:t>
            </a:r>
            <a:r>
              <a:rPr lang="en-US" sz="1800" b="1" dirty="0">
                <a:solidFill>
                  <a:srgbClr val="FF0000"/>
                </a:solidFill>
                <a:cs typeface="Verdana"/>
              </a:rPr>
              <a:t>ME0</a:t>
            </a:r>
            <a:r>
              <a:rPr lang="en-US" sz="1800" b="1" dirty="0">
                <a:cs typeface="Verdana"/>
              </a:rPr>
              <a:t>]</a:t>
            </a:r>
            <a:r>
              <a:rPr lang="en-US" sz="1800" dirty="0">
                <a:cs typeface="Verdana"/>
              </a:rPr>
              <a:t> to enhance trigger &amp; </a:t>
            </a:r>
            <a:r>
              <a:rPr lang="en-US" sz="1800" dirty="0">
                <a:latin typeface="Symbol" pitchFamily="2" charset="2"/>
                <a:cs typeface="Verdana"/>
              </a:rPr>
              <a:t>m</a:t>
            </a:r>
            <a:r>
              <a:rPr lang="en-US" sz="1800" dirty="0">
                <a:cs typeface="Verdana"/>
              </a:rPr>
              <a:t>-</a:t>
            </a:r>
            <a:r>
              <a:rPr lang="en-US" sz="1800" dirty="0" err="1">
                <a:cs typeface="Verdana"/>
              </a:rPr>
              <a:t>reco</a:t>
            </a:r>
            <a:r>
              <a:rPr lang="en-US" sz="1800" dirty="0">
                <a:cs typeface="Verdana"/>
              </a:rPr>
              <a:t> </a:t>
            </a:r>
          </a:p>
        </p:txBody>
      </p:sp>
      <p:sp>
        <p:nvSpPr>
          <p:cNvPr id="23" name="TextBox 22">
            <a:extLst>
              <a:ext uri="{FF2B5EF4-FFF2-40B4-BE49-F238E27FC236}">
                <a16:creationId xmlns:a16="http://schemas.microsoft.com/office/drawing/2014/main" id="{5F4017DA-8009-6F48-892F-A7510188E00F}"/>
              </a:ext>
            </a:extLst>
          </p:cNvPr>
          <p:cNvSpPr txBox="1"/>
          <p:nvPr/>
        </p:nvSpPr>
        <p:spPr>
          <a:xfrm>
            <a:off x="3169623" y="1950192"/>
            <a:ext cx="7363906" cy="659036"/>
          </a:xfrm>
          <a:prstGeom prst="rect">
            <a:avLst/>
          </a:prstGeom>
          <a:noFill/>
        </p:spPr>
        <p:txBody>
          <a:bodyPr wrap="square" lIns="104022" tIns="52011" rIns="104022" bIns="52011" rtlCol="0">
            <a:spAutoFit/>
          </a:bodyPr>
          <a:lstStyle/>
          <a:p>
            <a:r>
              <a:rPr lang="en-US" sz="1800" b="1" dirty="0">
                <a:cs typeface="Verdana"/>
              </a:rPr>
              <a:t>-</a:t>
            </a:r>
            <a:r>
              <a:rPr lang="en-US" sz="1800" dirty="0">
                <a:solidFill>
                  <a:srgbClr val="3348D5"/>
                </a:solidFill>
                <a:cs typeface="Verdana"/>
              </a:rPr>
              <a:t> Improved RPC </a:t>
            </a:r>
            <a:r>
              <a:rPr lang="en-US" sz="1800" dirty="0">
                <a:cs typeface="Verdana"/>
              </a:rPr>
              <a:t>(</a:t>
            </a:r>
            <a:r>
              <a:rPr lang="en-US" sz="1800" b="1" dirty="0" err="1">
                <a:solidFill>
                  <a:srgbClr val="3348D5"/>
                </a:solidFill>
                <a:cs typeface="Verdana"/>
              </a:rPr>
              <a:t>iRPC</a:t>
            </a:r>
            <a:r>
              <a:rPr lang="en-US" sz="1800" dirty="0">
                <a:cs typeface="Verdana"/>
              </a:rPr>
              <a:t>) </a:t>
            </a:r>
            <a:r>
              <a:rPr lang="en-US" sz="1800" b="1" dirty="0">
                <a:cs typeface="Verdana"/>
              </a:rPr>
              <a:t>[</a:t>
            </a:r>
            <a:r>
              <a:rPr lang="en-US" sz="1800" dirty="0">
                <a:cs typeface="Verdana"/>
              </a:rPr>
              <a:t> in </a:t>
            </a:r>
            <a:r>
              <a:rPr lang="en-US" sz="1800" b="1" dirty="0">
                <a:solidFill>
                  <a:srgbClr val="7030A0"/>
                </a:solidFill>
                <a:cs typeface="Verdana"/>
              </a:rPr>
              <a:t>RE3/1</a:t>
            </a:r>
            <a:r>
              <a:rPr lang="en-US" sz="1800" dirty="0">
                <a:cs typeface="Verdana"/>
              </a:rPr>
              <a:t> &amp; </a:t>
            </a:r>
            <a:r>
              <a:rPr lang="en-US" sz="1800" b="1" dirty="0">
                <a:solidFill>
                  <a:srgbClr val="7030A0"/>
                </a:solidFill>
                <a:cs typeface="Verdana"/>
              </a:rPr>
              <a:t>RE4/1</a:t>
            </a:r>
            <a:r>
              <a:rPr lang="en-US" sz="1800" dirty="0">
                <a:cs typeface="Verdana"/>
              </a:rPr>
              <a:t> </a:t>
            </a:r>
            <a:r>
              <a:rPr lang="en-US" sz="1800" b="1" dirty="0">
                <a:cs typeface="Verdana"/>
              </a:rPr>
              <a:t>] ( </a:t>
            </a:r>
            <a:r>
              <a:rPr lang="en-US" sz="1800" dirty="0">
                <a:cs typeface="Verdana"/>
              </a:rPr>
              <a:t>rates up to                   ,                    </a:t>
            </a:r>
          </a:p>
          <a:p>
            <a:r>
              <a:rPr lang="en-US" sz="1800" dirty="0">
                <a:cs typeface="Verdana"/>
              </a:rPr>
              <a:t>                                                                               increased lever arm for </a:t>
            </a:r>
            <a:r>
              <a:rPr lang="en-US" sz="1800" dirty="0">
                <a:latin typeface="Symbol" pitchFamily="2" charset="2"/>
                <a:cs typeface="Verdana"/>
              </a:rPr>
              <a:t>m</a:t>
            </a:r>
            <a:r>
              <a:rPr lang="en-US" sz="1800" dirty="0">
                <a:cs typeface="Verdana"/>
              </a:rPr>
              <a:t>-</a:t>
            </a:r>
            <a:r>
              <a:rPr lang="en-US" sz="1800" dirty="0" err="1">
                <a:cs typeface="Verdana"/>
              </a:rPr>
              <a:t>reco</a:t>
            </a:r>
            <a:r>
              <a:rPr lang="en-US" sz="1800" dirty="0">
                <a:cs typeface="Verdana"/>
              </a:rPr>
              <a:t> </a:t>
            </a:r>
            <a:r>
              <a:rPr lang="en-US" sz="1800" b="1" dirty="0">
                <a:cs typeface="Verdana"/>
              </a:rPr>
              <a:t>)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A50C060-BBD7-3143-B321-FE18150D38F2}"/>
                  </a:ext>
                </a:extLst>
              </p:cNvPr>
              <p:cNvSpPr txBox="1"/>
              <p:nvPr/>
            </p:nvSpPr>
            <p:spPr>
              <a:xfrm>
                <a:off x="8383518" y="1974545"/>
                <a:ext cx="1197985" cy="351259"/>
              </a:xfrm>
              <a:prstGeom prst="rect">
                <a:avLst/>
              </a:prstGeom>
              <a:noFill/>
            </p:spPr>
            <p:txBody>
              <a:bodyPr wrap="square" lIns="104022" tIns="52011" rIns="104022" bIns="52011" rtlCol="0">
                <a:spAutoFit/>
              </a:bodyPr>
              <a:lstStyle/>
              <a:p>
                <a:r>
                  <a:rPr lang="en-US" sz="1600" dirty="0">
                    <a:latin typeface="Cambria Math" panose="02040503050406030204" pitchFamily="18" charset="0"/>
                    <a:ea typeface="Cambria Math" panose="02040503050406030204" pitchFamily="18" charset="0"/>
                    <a:cs typeface="Verdana" panose="020B0604030504040204" pitchFamily="34" charset="0"/>
                  </a:rPr>
                  <a:t>2</a:t>
                </a:r>
                <a14:m>
                  <m:oMath xmlns:m="http://schemas.openxmlformats.org/officeDocument/2006/math">
                    <m:r>
                      <a:rPr lang="en-US" sz="1600" b="0" i="1" smtClean="0">
                        <a:latin typeface="Cambria Math" panose="02040503050406030204" pitchFamily="18" charset="0"/>
                        <a:ea typeface="Cambria Math" panose="02040503050406030204" pitchFamily="18" charset="0"/>
                        <a:cs typeface="Verdana" panose="020B0604030504040204" pitchFamily="34" charset="0"/>
                      </a:rPr>
                      <m:t>𝑘𝐻𝑧</m:t>
                    </m:r>
                  </m:oMath>
                </a14:m>
                <a:r>
                  <a:rPr lang="en-US" sz="1600" dirty="0">
                    <a:latin typeface="Verdana" panose="020B0604030504040204" pitchFamily="34" charset="0"/>
                    <a:ea typeface="Verdana" panose="020B0604030504040204" pitchFamily="34" charset="0"/>
                    <a:cs typeface="Verdana" panose="020B0604030504040204" pitchFamily="34" charset="0"/>
                  </a:rPr>
                  <a:t>/</a:t>
                </a:r>
                <a14:m>
                  <m:oMath xmlns:m="http://schemas.openxmlformats.org/officeDocument/2006/math">
                    <m:sSup>
                      <m:sSupPr>
                        <m:ctrlPr>
                          <a:rPr lang="en-US" sz="1600" i="1">
                            <a:latin typeface="Cambria Math" panose="02040503050406030204" pitchFamily="18" charset="0"/>
                            <a:ea typeface="Cambria Math" panose="02040503050406030204" pitchFamily="18" charset="0"/>
                            <a:cs typeface="Verdana" panose="020B0604030504040204" pitchFamily="34" charset="0"/>
                          </a:rPr>
                        </m:ctrlPr>
                      </m:sSupPr>
                      <m:e>
                        <m:r>
                          <a:rPr lang="en-US" sz="1600" b="0" i="1" smtClean="0">
                            <a:latin typeface="Cambria Math" panose="02040503050406030204" pitchFamily="18" charset="0"/>
                            <a:ea typeface="Cambria Math" panose="02040503050406030204" pitchFamily="18" charset="0"/>
                            <a:cs typeface="Verdana" panose="020B0604030504040204" pitchFamily="34" charset="0"/>
                          </a:rPr>
                          <m:t>𝑐𝑚</m:t>
                        </m:r>
                      </m:e>
                      <m:sup>
                        <m:r>
                          <a:rPr lang="en-US" sz="1600" b="0" i="1" smtClean="0">
                            <a:latin typeface="Cambria Math" panose="02040503050406030204" pitchFamily="18" charset="0"/>
                            <a:ea typeface="Cambria Math" panose="02040503050406030204" pitchFamily="18" charset="0"/>
                            <a:cs typeface="Verdana" panose="020B0604030504040204" pitchFamily="34" charset="0"/>
                          </a:rPr>
                          <m:t>2</m:t>
                        </m:r>
                      </m:sup>
                    </m:sSup>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0" name="TextBox 29">
                <a:extLst>
                  <a:ext uri="{FF2B5EF4-FFF2-40B4-BE49-F238E27FC236}">
                    <a16:creationId xmlns:a16="http://schemas.microsoft.com/office/drawing/2014/main" id="{8A50C060-BBD7-3143-B321-FE18150D38F2}"/>
                  </a:ext>
                </a:extLst>
              </p:cNvPr>
              <p:cNvSpPr txBox="1">
                <a:spLocks noRot="1" noChangeAspect="1" noMove="1" noResize="1" noEditPoints="1" noAdjustHandles="1" noChangeArrowheads="1" noChangeShapeType="1" noTextEdit="1"/>
              </p:cNvSpPr>
              <p:nvPr/>
            </p:nvSpPr>
            <p:spPr>
              <a:xfrm>
                <a:off x="8383518" y="1974545"/>
                <a:ext cx="1197985" cy="351259"/>
              </a:xfrm>
              <a:prstGeom prst="rect">
                <a:avLst/>
              </a:prstGeom>
              <a:blipFill>
                <a:blip r:embed="rId2"/>
                <a:stretch>
                  <a:fillRect l="-2128" t="-3448" b="-17241"/>
                </a:stretch>
              </a:blipFill>
            </p:spPr>
            <p:txBody>
              <a:bodyPr/>
              <a:lstStyle/>
              <a:p>
                <a:r>
                  <a:rPr lang="en-US">
                    <a:noFill/>
                  </a:rPr>
                  <a:t> </a:t>
                </a:r>
              </a:p>
            </p:txBody>
          </p:sp>
        </mc:Fallback>
      </mc:AlternateContent>
      <p:pic>
        <p:nvPicPr>
          <p:cNvPr id="36" name="Content Placeholder 3">
            <a:extLst>
              <a:ext uri="{FF2B5EF4-FFF2-40B4-BE49-F238E27FC236}">
                <a16:creationId xmlns:a16="http://schemas.microsoft.com/office/drawing/2014/main" id="{D6D45D97-9839-E04C-9FC9-F6B65B54B98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7189" y="4026535"/>
            <a:ext cx="6341680" cy="3116190"/>
          </a:xfrm>
        </p:spPr>
      </p:pic>
      <p:sp>
        <p:nvSpPr>
          <p:cNvPr id="38" name="Freeform 37">
            <a:extLst>
              <a:ext uri="{FF2B5EF4-FFF2-40B4-BE49-F238E27FC236}">
                <a16:creationId xmlns:a16="http://schemas.microsoft.com/office/drawing/2014/main" id="{D30F0199-9E12-CE46-8CFE-7BF0201661C4}"/>
              </a:ext>
            </a:extLst>
          </p:cNvPr>
          <p:cNvSpPr/>
          <p:nvPr/>
        </p:nvSpPr>
        <p:spPr>
          <a:xfrm rot="709268" flipH="1">
            <a:off x="6417574" y="2232732"/>
            <a:ext cx="914817" cy="4165053"/>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7030A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FC5663E8-B226-BF40-A32D-CD5FD9F3365A}"/>
              </a:ext>
            </a:extLst>
          </p:cNvPr>
          <p:cNvSpPr/>
          <p:nvPr/>
        </p:nvSpPr>
        <p:spPr>
          <a:xfrm rot="269746" flipH="1">
            <a:off x="5668474" y="2270703"/>
            <a:ext cx="609056" cy="3904154"/>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7030A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hevron 23">
            <a:extLst>
              <a:ext uri="{FF2B5EF4-FFF2-40B4-BE49-F238E27FC236}">
                <a16:creationId xmlns:a16="http://schemas.microsoft.com/office/drawing/2014/main" id="{A74C8AF8-A693-954F-867E-A1F09F74D92C}"/>
              </a:ext>
            </a:extLst>
          </p:cNvPr>
          <p:cNvSpPr/>
          <p:nvPr/>
        </p:nvSpPr>
        <p:spPr>
          <a:xfrm>
            <a:off x="178577" y="86327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5" name="Chevron 24">
            <a:extLst>
              <a:ext uri="{FF2B5EF4-FFF2-40B4-BE49-F238E27FC236}">
                <a16:creationId xmlns:a16="http://schemas.microsoft.com/office/drawing/2014/main" id="{557C8229-AD9C-614E-BDFE-561D09271493}"/>
              </a:ext>
            </a:extLst>
          </p:cNvPr>
          <p:cNvSpPr/>
          <p:nvPr/>
        </p:nvSpPr>
        <p:spPr>
          <a:xfrm>
            <a:off x="293541" y="171509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AC1D5739-6A36-804E-8C06-B2C77C802A6C}"/>
              </a:ext>
            </a:extLst>
          </p:cNvPr>
          <p:cNvSpPr txBox="1"/>
          <p:nvPr/>
        </p:nvSpPr>
        <p:spPr>
          <a:xfrm>
            <a:off x="450946" y="1572460"/>
            <a:ext cx="2902093" cy="382037"/>
          </a:xfrm>
          <a:prstGeom prst="rect">
            <a:avLst/>
          </a:prstGeom>
          <a:noFill/>
        </p:spPr>
        <p:txBody>
          <a:bodyPr wrap="square" lIns="104022" tIns="52011" rIns="104022" bIns="52011" rtlCol="0">
            <a:spAutoFit/>
          </a:bodyPr>
          <a:lstStyle/>
          <a:p>
            <a:r>
              <a:rPr lang="en-US" sz="1800" b="1" dirty="0">
                <a:solidFill>
                  <a:srgbClr val="FF0000"/>
                </a:solidFill>
                <a:cs typeface="Verdana"/>
              </a:rPr>
              <a:t>1. New forward </a:t>
            </a:r>
            <a:r>
              <a:rPr lang="en-US" sz="1800" b="1" dirty="0">
                <a:solidFill>
                  <a:srgbClr val="0000FF"/>
                </a:solidFill>
                <a:latin typeface="Symbol" pitchFamily="2" charset="2"/>
                <a:cs typeface="Verdana"/>
              </a:rPr>
              <a:t>m</a:t>
            </a:r>
            <a:r>
              <a:rPr lang="en-US" sz="1800" b="1" dirty="0">
                <a:solidFill>
                  <a:srgbClr val="0000FF"/>
                </a:solidFill>
                <a:cs typeface="Verdana"/>
              </a:rPr>
              <a:t> detectors</a:t>
            </a:r>
            <a:r>
              <a:rPr lang="en-US" sz="1800" b="1" dirty="0">
                <a:cs typeface="Verdana"/>
              </a:rPr>
              <a:t>:</a:t>
            </a:r>
          </a:p>
        </p:txBody>
      </p:sp>
      <p:pic>
        <p:nvPicPr>
          <p:cNvPr id="27" name="Picture 26">
            <a:extLst>
              <a:ext uri="{FF2B5EF4-FFF2-40B4-BE49-F238E27FC236}">
                <a16:creationId xmlns:a16="http://schemas.microsoft.com/office/drawing/2014/main" id="{FC2EA673-0506-E840-B3E0-36429AB3867B}"/>
              </a:ext>
            </a:extLst>
          </p:cNvPr>
          <p:cNvPicPr>
            <a:picLocks noChangeAspect="1"/>
          </p:cNvPicPr>
          <p:nvPr/>
        </p:nvPicPr>
        <p:blipFill rotWithShape="1">
          <a:blip r:embed="rId4"/>
          <a:srcRect r="51968"/>
          <a:stretch/>
        </p:blipFill>
        <p:spPr>
          <a:xfrm>
            <a:off x="7372297" y="3147307"/>
            <a:ext cx="1411806" cy="1483436"/>
          </a:xfrm>
          <a:prstGeom prst="rect">
            <a:avLst/>
          </a:prstGeom>
        </p:spPr>
      </p:pic>
      <p:sp>
        <p:nvSpPr>
          <p:cNvPr id="28" name="Freeform 27">
            <a:extLst>
              <a:ext uri="{FF2B5EF4-FFF2-40B4-BE49-F238E27FC236}">
                <a16:creationId xmlns:a16="http://schemas.microsoft.com/office/drawing/2014/main" id="{5588989E-3BA9-144B-9CF5-DF2AA7D0082E}"/>
              </a:ext>
            </a:extLst>
          </p:cNvPr>
          <p:cNvSpPr/>
          <p:nvPr/>
        </p:nvSpPr>
        <p:spPr>
          <a:xfrm rot="17635412" flipH="1">
            <a:off x="8640138" y="3381436"/>
            <a:ext cx="287928" cy="1682688"/>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FF0000"/>
            </a:solidFill>
            <a:prstDash val="sysDot"/>
            <a:headEnd type="triangl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9B23F19F-4BFA-8D44-BB98-340426429C3F}"/>
              </a:ext>
            </a:extLst>
          </p:cNvPr>
          <p:cNvPicPr>
            <a:picLocks noChangeAspect="1"/>
          </p:cNvPicPr>
          <p:nvPr/>
        </p:nvPicPr>
        <p:blipFill>
          <a:blip r:embed="rId5"/>
          <a:stretch>
            <a:fillRect/>
          </a:stretch>
        </p:blipFill>
        <p:spPr>
          <a:xfrm>
            <a:off x="8403585" y="4693349"/>
            <a:ext cx="1844113" cy="1267930"/>
          </a:xfrm>
          <a:prstGeom prst="rect">
            <a:avLst/>
          </a:prstGeom>
          <a:ln>
            <a:solidFill>
              <a:srgbClr val="FF0000"/>
            </a:solidFill>
          </a:ln>
        </p:spPr>
      </p:pic>
      <p:sp>
        <p:nvSpPr>
          <p:cNvPr id="31" name="TextBox 30">
            <a:extLst>
              <a:ext uri="{FF2B5EF4-FFF2-40B4-BE49-F238E27FC236}">
                <a16:creationId xmlns:a16="http://schemas.microsoft.com/office/drawing/2014/main" id="{47133520-8A2A-C14B-BDA3-AFE17E262A56}"/>
              </a:ext>
            </a:extLst>
          </p:cNvPr>
          <p:cNvSpPr txBox="1"/>
          <p:nvPr/>
        </p:nvSpPr>
        <p:spPr>
          <a:xfrm rot="991826">
            <a:off x="8859242" y="4968019"/>
            <a:ext cx="1390750" cy="276999"/>
          </a:xfrm>
          <a:prstGeom prst="rect">
            <a:avLst/>
          </a:prstGeom>
          <a:noFill/>
          <a:ln>
            <a:noFill/>
          </a:ln>
        </p:spPr>
        <p:txBody>
          <a:bodyPr wrap="none" rtlCol="0">
            <a:spAutoFit/>
          </a:bodyPr>
          <a:lstStyle/>
          <a:p>
            <a:r>
              <a:rPr lang="en-US" sz="1200" dirty="0">
                <a:solidFill>
                  <a:schemeClr val="bg1"/>
                </a:solidFill>
              </a:rPr>
              <a:t>Front End Boards</a:t>
            </a:r>
          </a:p>
        </p:txBody>
      </p:sp>
      <p:sp>
        <p:nvSpPr>
          <p:cNvPr id="34" name="TextBox 33">
            <a:extLst>
              <a:ext uri="{FF2B5EF4-FFF2-40B4-BE49-F238E27FC236}">
                <a16:creationId xmlns:a16="http://schemas.microsoft.com/office/drawing/2014/main" id="{A476CC02-D8DC-5646-994E-1A969CE79974}"/>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37" name="TextBox 36">
            <a:extLst>
              <a:ext uri="{FF2B5EF4-FFF2-40B4-BE49-F238E27FC236}">
                <a16:creationId xmlns:a16="http://schemas.microsoft.com/office/drawing/2014/main" id="{7D7D5BD5-965E-614B-BDF9-A91DF69D16A9}"/>
              </a:ext>
            </a:extLst>
          </p:cNvPr>
          <p:cNvSpPr txBox="1"/>
          <p:nvPr/>
        </p:nvSpPr>
        <p:spPr>
          <a:xfrm>
            <a:off x="450946" y="758756"/>
            <a:ext cx="9616979" cy="382037"/>
          </a:xfrm>
          <a:prstGeom prst="rect">
            <a:avLst/>
          </a:prstGeom>
          <a:noFill/>
        </p:spPr>
        <p:txBody>
          <a:bodyPr wrap="square" lIns="104022" tIns="52011" rIns="104022" bIns="52011" rtlCol="0">
            <a:spAutoFit/>
          </a:bodyPr>
          <a:lstStyle/>
          <a:p>
            <a:r>
              <a:rPr lang="en-US" sz="1800" b="1" dirty="0">
                <a:solidFill>
                  <a:srgbClr val="0000FF"/>
                </a:solidFill>
                <a:cs typeface="Verdana"/>
              </a:rPr>
              <a:t>Upgrade goal </a:t>
            </a:r>
            <a:r>
              <a:rPr lang="en-US" sz="1800" b="1" dirty="0">
                <a:cs typeface="Verdana"/>
              </a:rPr>
              <a:t>: maintain excellent triggering, </a:t>
            </a:r>
            <a:r>
              <a:rPr lang="en-US" sz="1800" b="1" dirty="0">
                <a:latin typeface="Symbol" pitchFamily="2" charset="2"/>
                <a:cs typeface="Verdana"/>
              </a:rPr>
              <a:t>m </a:t>
            </a:r>
            <a:r>
              <a:rPr lang="en-US" sz="1800" b="1" dirty="0">
                <a:cs typeface="Verdana"/>
              </a:rPr>
              <a:t>measurement &amp; ID </a:t>
            </a:r>
            <a:r>
              <a:rPr lang="en-US" sz="1800" dirty="0">
                <a:cs typeface="Verdana"/>
              </a:rPr>
              <a:t>under harsher HL-LHC conditions </a:t>
            </a:r>
          </a:p>
        </p:txBody>
      </p:sp>
      <p:sp>
        <p:nvSpPr>
          <p:cNvPr id="40" name="TextBox 39">
            <a:extLst>
              <a:ext uri="{FF2B5EF4-FFF2-40B4-BE49-F238E27FC236}">
                <a16:creationId xmlns:a16="http://schemas.microsoft.com/office/drawing/2014/main" id="{CE4C12E8-8A4F-044B-B008-22A7ABC32649}"/>
              </a:ext>
            </a:extLst>
          </p:cNvPr>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Upgraded </a:t>
            </a:r>
            <a:r>
              <a:rPr lang="en-US" sz="2700" b="1" dirty="0">
                <a:solidFill>
                  <a:srgbClr val="FF0000"/>
                </a:solidFill>
              </a:rPr>
              <a:t>Muon system </a:t>
            </a:r>
            <a:r>
              <a:rPr lang="en-US" sz="2700" b="1" dirty="0"/>
              <a:t>overview - II</a:t>
            </a:r>
          </a:p>
        </p:txBody>
      </p:sp>
    </p:spTree>
    <p:extLst>
      <p:ext uri="{BB962C8B-B14F-4D97-AF65-F5344CB8AC3E}">
        <p14:creationId xmlns:p14="http://schemas.microsoft.com/office/powerpoint/2010/main" val="4035698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6CDE38CA-C178-3A45-804F-FA8A348C028A}"/>
              </a:ext>
            </a:extLst>
          </p:cNvPr>
          <p:cNvSpPr txBox="1"/>
          <p:nvPr/>
        </p:nvSpPr>
        <p:spPr>
          <a:xfrm>
            <a:off x="728062" y="2462808"/>
            <a:ext cx="7260486" cy="659036"/>
          </a:xfrm>
          <a:prstGeom prst="rect">
            <a:avLst/>
          </a:prstGeom>
          <a:noFill/>
        </p:spPr>
        <p:txBody>
          <a:bodyPr wrap="square" lIns="104022" tIns="52011" rIns="104022" bIns="52011" rtlCol="0">
            <a:spAutoFit/>
          </a:bodyPr>
          <a:lstStyle/>
          <a:p>
            <a:r>
              <a:rPr lang="en-US" sz="1800" b="1" dirty="0">
                <a:cs typeface="Verdana"/>
              </a:rPr>
              <a:t>- to </a:t>
            </a:r>
            <a:r>
              <a:rPr lang="en-US" sz="1800" b="1" dirty="0">
                <a:solidFill>
                  <a:srgbClr val="1551DA"/>
                </a:solidFill>
                <a:cs typeface="Verdana"/>
              </a:rPr>
              <a:t>handle</a:t>
            </a:r>
            <a:r>
              <a:rPr lang="en-US" sz="1800" b="1" dirty="0">
                <a:cs typeface="Verdana"/>
              </a:rPr>
              <a:t> (aiding CSCs) the most difficult region with high backgrounds, </a:t>
            </a:r>
          </a:p>
          <a:p>
            <a:r>
              <a:rPr lang="en-US" sz="1800" b="1" dirty="0">
                <a:cs typeface="Verdana"/>
              </a:rPr>
              <a:t>   </a:t>
            </a:r>
            <a:r>
              <a:rPr lang="en-US" sz="1800" b="1" dirty="0">
                <a:solidFill>
                  <a:srgbClr val="1551DA"/>
                </a:solidFill>
                <a:cs typeface="Verdana"/>
              </a:rPr>
              <a:t>high readout &amp; trigger rates </a:t>
            </a:r>
            <a:r>
              <a:rPr lang="en-US" sz="1800" b="1" dirty="0">
                <a:cs typeface="Verdana"/>
              </a:rPr>
              <a:t>and</a:t>
            </a:r>
            <a:r>
              <a:rPr lang="en-US" sz="1800" b="1" dirty="0">
                <a:solidFill>
                  <a:srgbClr val="1551DA"/>
                </a:solidFill>
                <a:cs typeface="Verdana"/>
              </a:rPr>
              <a:t> limited </a:t>
            </a:r>
            <a:r>
              <a:rPr lang="en-US" sz="1800" b="1" dirty="0">
                <a:solidFill>
                  <a:srgbClr val="1551DA"/>
                </a:solidFill>
                <a:latin typeface="Symbol" pitchFamily="2" charset="2"/>
                <a:cs typeface="Verdana"/>
              </a:rPr>
              <a:t>m</a:t>
            </a:r>
            <a:r>
              <a:rPr lang="en-US" sz="1800" b="1" dirty="0">
                <a:solidFill>
                  <a:srgbClr val="1551DA"/>
                </a:solidFill>
                <a:cs typeface="Verdana"/>
              </a:rPr>
              <a:t>-bending </a:t>
            </a:r>
            <a:r>
              <a:rPr lang="en-US" sz="1800" b="1" dirty="0">
                <a:cs typeface="Verdana"/>
              </a:rPr>
              <a:t>(@ higher      )</a:t>
            </a:r>
          </a:p>
        </p:txBody>
      </p:sp>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33/47 </a:t>
            </a:r>
          </a:p>
        </p:txBody>
      </p:sp>
      <p:sp>
        <p:nvSpPr>
          <p:cNvPr id="2" name="Down Arrow 1">
            <a:extLst>
              <a:ext uri="{FF2B5EF4-FFF2-40B4-BE49-F238E27FC236}">
                <a16:creationId xmlns:a16="http://schemas.microsoft.com/office/drawing/2014/main" id="{BC4D6241-C7EF-E647-B0B9-7243AB600770}"/>
              </a:ext>
            </a:extLst>
          </p:cNvPr>
          <p:cNvSpPr/>
          <p:nvPr/>
        </p:nvSpPr>
        <p:spPr>
          <a:xfrm>
            <a:off x="924232" y="1140793"/>
            <a:ext cx="285136" cy="378236"/>
          </a:xfrm>
          <a:prstGeom prst="downArrow">
            <a:avLst/>
          </a:prstGeom>
          <a:solidFill>
            <a:schemeClr val="accent5">
              <a:lumMod val="40000"/>
              <a:lumOff val="60000"/>
            </a:schemeClr>
          </a:solidFill>
          <a:ln>
            <a:solidFill>
              <a:srgbClr val="3348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BB563E-DDA2-FD4B-8760-AE049D9020AC}"/>
              </a:ext>
            </a:extLst>
          </p:cNvPr>
          <p:cNvSpPr txBox="1"/>
          <p:nvPr/>
        </p:nvSpPr>
        <p:spPr>
          <a:xfrm>
            <a:off x="3142839" y="1592822"/>
            <a:ext cx="7514117" cy="382037"/>
          </a:xfrm>
          <a:prstGeom prst="rect">
            <a:avLst/>
          </a:prstGeom>
          <a:noFill/>
        </p:spPr>
        <p:txBody>
          <a:bodyPr wrap="square" lIns="104022" tIns="52011" rIns="104022" bIns="52011" rtlCol="0">
            <a:spAutoFit/>
          </a:bodyPr>
          <a:lstStyle/>
          <a:p>
            <a:r>
              <a:rPr lang="en-US" sz="1800" b="1" dirty="0">
                <a:cs typeface="Verdana"/>
              </a:rPr>
              <a:t>-</a:t>
            </a:r>
            <a:r>
              <a:rPr lang="en-US" sz="1800" dirty="0">
                <a:cs typeface="Verdana"/>
              </a:rPr>
              <a:t> </a:t>
            </a:r>
            <a:r>
              <a:rPr lang="en-US" sz="1800" b="1" dirty="0">
                <a:solidFill>
                  <a:srgbClr val="3348D5"/>
                </a:solidFill>
                <a:cs typeface="Verdana"/>
              </a:rPr>
              <a:t>Triple GEM technology </a:t>
            </a:r>
            <a:r>
              <a:rPr lang="en-US" sz="1800" b="1" dirty="0">
                <a:cs typeface="Verdana"/>
              </a:rPr>
              <a:t>[</a:t>
            </a:r>
            <a:r>
              <a:rPr lang="en-US" sz="1800" dirty="0">
                <a:cs typeface="Verdana"/>
              </a:rPr>
              <a:t>in </a:t>
            </a:r>
            <a:r>
              <a:rPr lang="en-US" sz="1800" b="1" dirty="0">
                <a:solidFill>
                  <a:srgbClr val="C00000"/>
                </a:solidFill>
                <a:cs typeface="Verdana"/>
              </a:rPr>
              <a:t>GE1/1</a:t>
            </a:r>
            <a:r>
              <a:rPr lang="en-US" sz="1800" dirty="0">
                <a:cs typeface="Verdana"/>
              </a:rPr>
              <a:t>, </a:t>
            </a:r>
            <a:r>
              <a:rPr lang="en-US" sz="1800" b="1" dirty="0">
                <a:solidFill>
                  <a:srgbClr val="C00000"/>
                </a:solidFill>
                <a:cs typeface="Verdana"/>
              </a:rPr>
              <a:t>GE2/1</a:t>
            </a:r>
            <a:r>
              <a:rPr lang="en-US" sz="1800" dirty="0">
                <a:cs typeface="Verdana"/>
              </a:rPr>
              <a:t> &amp; </a:t>
            </a:r>
            <a:r>
              <a:rPr lang="en-US" sz="1800" b="1" dirty="0">
                <a:solidFill>
                  <a:srgbClr val="FF0000"/>
                </a:solidFill>
                <a:cs typeface="Verdana"/>
              </a:rPr>
              <a:t>ME0</a:t>
            </a:r>
            <a:r>
              <a:rPr lang="en-US" sz="1800" b="1" dirty="0">
                <a:cs typeface="Verdana"/>
              </a:rPr>
              <a:t>]</a:t>
            </a:r>
            <a:r>
              <a:rPr lang="en-US" sz="1800" dirty="0">
                <a:cs typeface="Verdana"/>
              </a:rPr>
              <a:t> to enhance trigger &amp; </a:t>
            </a:r>
            <a:r>
              <a:rPr lang="en-US" sz="1800" dirty="0">
                <a:latin typeface="Symbol" pitchFamily="2" charset="2"/>
                <a:cs typeface="Verdana"/>
              </a:rPr>
              <a:t>m</a:t>
            </a:r>
            <a:r>
              <a:rPr lang="en-US" sz="1800" dirty="0">
                <a:cs typeface="Verdana"/>
              </a:rPr>
              <a:t>-</a:t>
            </a:r>
            <a:r>
              <a:rPr lang="en-US" sz="1800" dirty="0" err="1">
                <a:cs typeface="Verdana"/>
              </a:rPr>
              <a:t>reco</a:t>
            </a:r>
            <a:r>
              <a:rPr lang="en-US" sz="1800" dirty="0">
                <a:cs typeface="Verdana"/>
              </a:rPr>
              <a:t> </a:t>
            </a:r>
          </a:p>
        </p:txBody>
      </p:sp>
      <p:sp>
        <p:nvSpPr>
          <p:cNvPr id="23" name="TextBox 22">
            <a:extLst>
              <a:ext uri="{FF2B5EF4-FFF2-40B4-BE49-F238E27FC236}">
                <a16:creationId xmlns:a16="http://schemas.microsoft.com/office/drawing/2014/main" id="{5F4017DA-8009-6F48-892F-A7510188E00F}"/>
              </a:ext>
            </a:extLst>
          </p:cNvPr>
          <p:cNvSpPr txBox="1"/>
          <p:nvPr/>
        </p:nvSpPr>
        <p:spPr>
          <a:xfrm>
            <a:off x="3169623" y="1950192"/>
            <a:ext cx="6649272" cy="382037"/>
          </a:xfrm>
          <a:prstGeom prst="rect">
            <a:avLst/>
          </a:prstGeom>
          <a:noFill/>
        </p:spPr>
        <p:txBody>
          <a:bodyPr wrap="square" lIns="104022" tIns="52011" rIns="104022" bIns="52011" rtlCol="0">
            <a:spAutoFit/>
          </a:bodyPr>
          <a:lstStyle/>
          <a:p>
            <a:r>
              <a:rPr lang="en-US" sz="1800" b="1" dirty="0">
                <a:cs typeface="Verdana"/>
              </a:rPr>
              <a:t>-</a:t>
            </a:r>
            <a:r>
              <a:rPr lang="en-US" sz="1800" dirty="0">
                <a:cs typeface="Verdana"/>
              </a:rPr>
              <a:t> </a:t>
            </a:r>
            <a:r>
              <a:rPr lang="en-US" sz="1800" dirty="0">
                <a:solidFill>
                  <a:srgbClr val="3348D5"/>
                </a:solidFill>
                <a:cs typeface="Verdana"/>
              </a:rPr>
              <a:t>Improved RPC </a:t>
            </a:r>
            <a:r>
              <a:rPr lang="en-US" sz="1800" dirty="0">
                <a:cs typeface="Verdana"/>
              </a:rPr>
              <a:t>(</a:t>
            </a:r>
            <a:r>
              <a:rPr lang="en-US" sz="1800" b="1" dirty="0" err="1">
                <a:solidFill>
                  <a:srgbClr val="3348D5"/>
                </a:solidFill>
                <a:cs typeface="Verdana"/>
              </a:rPr>
              <a:t>iRPC</a:t>
            </a:r>
            <a:r>
              <a:rPr lang="en-US" sz="1800" dirty="0">
                <a:cs typeface="Verdana"/>
              </a:rPr>
              <a:t>) </a:t>
            </a:r>
            <a:r>
              <a:rPr lang="en-US" sz="1800" b="1" dirty="0">
                <a:cs typeface="Verdana"/>
              </a:rPr>
              <a:t>[</a:t>
            </a:r>
            <a:r>
              <a:rPr lang="en-US" sz="1800" dirty="0">
                <a:cs typeface="Verdana"/>
              </a:rPr>
              <a:t> in </a:t>
            </a:r>
            <a:r>
              <a:rPr lang="en-US" sz="1800" b="1" dirty="0">
                <a:solidFill>
                  <a:srgbClr val="7030A0"/>
                </a:solidFill>
                <a:cs typeface="Verdana"/>
              </a:rPr>
              <a:t>RE3/1</a:t>
            </a:r>
            <a:r>
              <a:rPr lang="en-US" sz="1800" dirty="0">
                <a:cs typeface="Verdana"/>
              </a:rPr>
              <a:t> &amp; </a:t>
            </a:r>
            <a:r>
              <a:rPr lang="en-US" sz="1800" b="1" dirty="0">
                <a:solidFill>
                  <a:srgbClr val="7030A0"/>
                </a:solidFill>
                <a:cs typeface="Verdana"/>
              </a:rPr>
              <a:t>RE4/1</a:t>
            </a:r>
            <a:r>
              <a:rPr lang="en-US" sz="1800" dirty="0">
                <a:cs typeface="Verdana"/>
              </a:rPr>
              <a:t> </a:t>
            </a:r>
            <a:r>
              <a:rPr lang="en-US" sz="1800" b="1" dirty="0">
                <a:cs typeface="Verdana"/>
              </a:rPr>
              <a:t>] (</a:t>
            </a:r>
            <a:r>
              <a:rPr lang="en-US" sz="1800" dirty="0">
                <a:cs typeface="Verdana"/>
              </a:rPr>
              <a:t>rates up to                    </a:t>
            </a:r>
            <a:r>
              <a:rPr lang="en-US" sz="1800" b="1" dirty="0">
                <a:cs typeface="Verdana"/>
              </a:rPr>
              <a:t>)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0934888-4D1F-7D49-879B-701C8B231E68}"/>
                  </a:ext>
                </a:extLst>
              </p:cNvPr>
              <p:cNvSpPr txBox="1"/>
              <p:nvPr/>
            </p:nvSpPr>
            <p:spPr>
              <a:xfrm>
                <a:off x="6675738" y="2749376"/>
                <a:ext cx="490358" cy="351259"/>
              </a:xfrm>
              <a:prstGeom prst="rect">
                <a:avLst/>
              </a:prstGeom>
              <a:noFill/>
            </p:spPr>
            <p:txBody>
              <a:bodyPr wrap="square" lIns="104022" tIns="52011" rIns="104022" bIns="52011"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𝜂</m:t>
                          </m:r>
                        </m:e>
                      </m:d>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4" name="TextBox 23">
                <a:extLst>
                  <a:ext uri="{FF2B5EF4-FFF2-40B4-BE49-F238E27FC236}">
                    <a16:creationId xmlns:a16="http://schemas.microsoft.com/office/drawing/2014/main" id="{10934888-4D1F-7D49-879B-701C8B231E68}"/>
                  </a:ext>
                </a:extLst>
              </p:cNvPr>
              <p:cNvSpPr txBox="1">
                <a:spLocks noRot="1" noChangeAspect="1" noMove="1" noResize="1" noEditPoints="1" noAdjustHandles="1" noChangeArrowheads="1" noChangeShapeType="1" noTextEdit="1"/>
              </p:cNvSpPr>
              <p:nvPr/>
            </p:nvSpPr>
            <p:spPr>
              <a:xfrm>
                <a:off x="6675738" y="2749376"/>
                <a:ext cx="490358" cy="351259"/>
              </a:xfrm>
              <a:prstGeom prst="rect">
                <a:avLst/>
              </a:prstGeom>
              <a:blipFill>
                <a:blip r:embed="rId3"/>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A50C060-BBD7-3143-B321-FE18150D38F2}"/>
                  </a:ext>
                </a:extLst>
              </p:cNvPr>
              <p:cNvSpPr txBox="1"/>
              <p:nvPr/>
            </p:nvSpPr>
            <p:spPr>
              <a:xfrm>
                <a:off x="8329728" y="1965580"/>
                <a:ext cx="1197985" cy="351259"/>
              </a:xfrm>
              <a:prstGeom prst="rect">
                <a:avLst/>
              </a:prstGeom>
              <a:noFill/>
            </p:spPr>
            <p:txBody>
              <a:bodyPr wrap="square" lIns="104022" tIns="52011" rIns="104022" bIns="52011" rtlCol="0">
                <a:spAutoFit/>
              </a:bodyPr>
              <a:lstStyle/>
              <a:p>
                <a:r>
                  <a:rPr lang="en-US" sz="1600" dirty="0">
                    <a:latin typeface="Cambria Math" panose="02040503050406030204" pitchFamily="18" charset="0"/>
                    <a:ea typeface="Cambria Math" panose="02040503050406030204" pitchFamily="18" charset="0"/>
                    <a:cs typeface="Verdana" panose="020B0604030504040204" pitchFamily="34" charset="0"/>
                  </a:rPr>
                  <a:t>2</a:t>
                </a:r>
                <a14:m>
                  <m:oMath xmlns:m="http://schemas.openxmlformats.org/officeDocument/2006/math">
                    <m:r>
                      <a:rPr lang="en-US" sz="1600" b="0" i="1" smtClean="0">
                        <a:latin typeface="Cambria Math" panose="02040503050406030204" pitchFamily="18" charset="0"/>
                        <a:ea typeface="Cambria Math" panose="02040503050406030204" pitchFamily="18" charset="0"/>
                        <a:cs typeface="Verdana" panose="020B0604030504040204" pitchFamily="34" charset="0"/>
                      </a:rPr>
                      <m:t>𝑘𝐻𝑧</m:t>
                    </m:r>
                  </m:oMath>
                </a14:m>
                <a:r>
                  <a:rPr lang="en-US" sz="1600" dirty="0">
                    <a:latin typeface="Verdana" panose="020B0604030504040204" pitchFamily="34" charset="0"/>
                    <a:ea typeface="Verdana" panose="020B0604030504040204" pitchFamily="34" charset="0"/>
                    <a:cs typeface="Verdana" panose="020B0604030504040204" pitchFamily="34" charset="0"/>
                  </a:rPr>
                  <a:t>/</a:t>
                </a:r>
                <a14:m>
                  <m:oMath xmlns:m="http://schemas.openxmlformats.org/officeDocument/2006/math">
                    <m:sSup>
                      <m:sSupPr>
                        <m:ctrlPr>
                          <a:rPr lang="en-US" sz="1600" i="1">
                            <a:latin typeface="Cambria Math" panose="02040503050406030204" pitchFamily="18" charset="0"/>
                            <a:ea typeface="Cambria Math" panose="02040503050406030204" pitchFamily="18" charset="0"/>
                            <a:cs typeface="Verdana" panose="020B0604030504040204" pitchFamily="34" charset="0"/>
                          </a:rPr>
                        </m:ctrlPr>
                      </m:sSupPr>
                      <m:e>
                        <m:r>
                          <a:rPr lang="en-US" sz="1600" b="0" i="1" smtClean="0">
                            <a:latin typeface="Cambria Math" panose="02040503050406030204" pitchFamily="18" charset="0"/>
                            <a:ea typeface="Cambria Math" panose="02040503050406030204" pitchFamily="18" charset="0"/>
                            <a:cs typeface="Verdana" panose="020B0604030504040204" pitchFamily="34" charset="0"/>
                          </a:rPr>
                          <m:t>𝑐𝑚</m:t>
                        </m:r>
                      </m:e>
                      <m:sup>
                        <m:r>
                          <a:rPr lang="en-US" sz="1600" b="0" i="1" smtClean="0">
                            <a:latin typeface="Cambria Math" panose="02040503050406030204" pitchFamily="18" charset="0"/>
                            <a:ea typeface="Cambria Math" panose="02040503050406030204" pitchFamily="18" charset="0"/>
                            <a:cs typeface="Verdana" panose="020B0604030504040204" pitchFamily="34" charset="0"/>
                          </a:rPr>
                          <m:t>2</m:t>
                        </m:r>
                      </m:sup>
                    </m:sSup>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0" name="TextBox 29">
                <a:extLst>
                  <a:ext uri="{FF2B5EF4-FFF2-40B4-BE49-F238E27FC236}">
                    <a16:creationId xmlns:a16="http://schemas.microsoft.com/office/drawing/2014/main" id="{8A50C060-BBD7-3143-B321-FE18150D38F2}"/>
                  </a:ext>
                </a:extLst>
              </p:cNvPr>
              <p:cNvSpPr txBox="1">
                <a:spLocks noRot="1" noChangeAspect="1" noMove="1" noResize="1" noEditPoints="1" noAdjustHandles="1" noChangeArrowheads="1" noChangeShapeType="1" noTextEdit="1"/>
              </p:cNvSpPr>
              <p:nvPr/>
            </p:nvSpPr>
            <p:spPr>
              <a:xfrm>
                <a:off x="8329728" y="1965580"/>
                <a:ext cx="1197985" cy="351259"/>
              </a:xfrm>
              <a:prstGeom prst="rect">
                <a:avLst/>
              </a:prstGeom>
              <a:blipFill>
                <a:blip r:embed="rId4"/>
                <a:stretch>
                  <a:fillRect l="-1053" t="-7143" b="-17857"/>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BE8578D7-4DF5-5442-B91E-62595E61479E}"/>
              </a:ext>
            </a:extLst>
          </p:cNvPr>
          <p:cNvSpPr txBox="1"/>
          <p:nvPr/>
        </p:nvSpPr>
        <p:spPr>
          <a:xfrm>
            <a:off x="714703" y="3207802"/>
            <a:ext cx="9942253" cy="659036"/>
          </a:xfrm>
          <a:prstGeom prst="rect">
            <a:avLst/>
          </a:prstGeom>
          <a:noFill/>
        </p:spPr>
        <p:txBody>
          <a:bodyPr wrap="square" lIns="104022" tIns="52011" rIns="104022" bIns="52011" rtlCol="0">
            <a:spAutoFit/>
          </a:bodyPr>
          <a:lstStyle/>
          <a:p>
            <a:r>
              <a:rPr lang="en-US" sz="1800" b="1" dirty="0">
                <a:cs typeface="Verdana"/>
              </a:rPr>
              <a:t>- to </a:t>
            </a:r>
            <a:r>
              <a:rPr lang="en-US" sz="1800" b="1" dirty="0">
                <a:solidFill>
                  <a:srgbClr val="3348D5"/>
                </a:solidFill>
                <a:cs typeface="Verdana"/>
              </a:rPr>
              <a:t>extend the </a:t>
            </a:r>
            <a:r>
              <a:rPr lang="en-US" sz="1800" b="1" dirty="0">
                <a:solidFill>
                  <a:srgbClr val="3348D5"/>
                </a:solidFill>
                <a:latin typeface="Symbol" pitchFamily="2" charset="2"/>
                <a:cs typeface="Verdana"/>
              </a:rPr>
              <a:t>m</a:t>
            </a:r>
            <a:r>
              <a:rPr lang="en-US" sz="1800" b="1" dirty="0">
                <a:solidFill>
                  <a:srgbClr val="3348D5"/>
                </a:solidFill>
                <a:cs typeface="Verdana"/>
              </a:rPr>
              <a:t> coverage </a:t>
            </a:r>
            <a:r>
              <a:rPr lang="en-US" sz="1800" b="1" dirty="0">
                <a:cs typeface="Verdana"/>
              </a:rPr>
              <a:t>by introduction of ME0 (a stack of 6 Triple-GEMs) up to </a:t>
            </a:r>
          </a:p>
          <a:p>
            <a:r>
              <a:rPr lang="en-US" sz="1800" b="1" dirty="0">
                <a:cs typeface="Verdana"/>
              </a:rPr>
              <a:t>  [complementary to tracker extension up to               ]; </a:t>
            </a:r>
            <a:r>
              <a:rPr lang="en-US" sz="1800" dirty="0">
                <a:cs typeface="Verdana"/>
              </a:rPr>
              <a:t>useful for </a:t>
            </a:r>
            <a:r>
              <a:rPr lang="en-US" sz="1800" dirty="0">
                <a:latin typeface="Symbol" pitchFamily="2" charset="2"/>
                <a:cs typeface="Verdana"/>
              </a:rPr>
              <a:t>m</a:t>
            </a:r>
            <a:r>
              <a:rPr lang="en-US" sz="1800" dirty="0">
                <a:cs typeface="Verdana"/>
              </a:rPr>
              <a:t>-tagging &amp; reduction of the lost-</a:t>
            </a:r>
            <a:r>
              <a:rPr lang="en-US" sz="1800" dirty="0">
                <a:latin typeface="Symbol" pitchFamily="2" charset="2"/>
                <a:cs typeface="Verdana"/>
              </a:rPr>
              <a:t>m</a:t>
            </a:r>
            <a:r>
              <a:rPr lang="en-US" sz="1800" dirty="0">
                <a:cs typeface="Verdana"/>
              </a:rPr>
              <a:t> </a:t>
            </a:r>
            <a:r>
              <a:rPr lang="en-US" sz="1800" dirty="0" err="1">
                <a:cs typeface="Verdana"/>
              </a:rPr>
              <a:t>bkg</a:t>
            </a:r>
            <a:r>
              <a:rPr lang="en-US" sz="1800" dirty="0">
                <a:cs typeface="Verdana"/>
              </a:rPr>
              <a:t> </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9BAD46B-F3F1-2149-8EC5-A9B1D730BE27}"/>
                  </a:ext>
                </a:extLst>
              </p:cNvPr>
              <p:cNvSpPr txBox="1"/>
              <p:nvPr/>
            </p:nvSpPr>
            <p:spPr>
              <a:xfrm>
                <a:off x="4892698" y="3502840"/>
                <a:ext cx="997964" cy="351259"/>
              </a:xfrm>
              <a:prstGeom prst="rect">
                <a:avLst/>
              </a:prstGeom>
              <a:noFill/>
            </p:spPr>
            <p:txBody>
              <a:bodyPr wrap="square" lIns="104022" tIns="52011" rIns="104022" bIns="52011"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𝜂</m:t>
                          </m:r>
                        </m:e>
                      </m:d>
                      <m:r>
                        <a:rPr lang="en-US" sz="1600" i="1" smtClean="0">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3.8</m:t>
                      </m:r>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3" name="TextBox 32">
                <a:extLst>
                  <a:ext uri="{FF2B5EF4-FFF2-40B4-BE49-F238E27FC236}">
                    <a16:creationId xmlns:a16="http://schemas.microsoft.com/office/drawing/2014/main" id="{D9BAD46B-F3F1-2149-8EC5-A9B1D730BE27}"/>
                  </a:ext>
                </a:extLst>
              </p:cNvPr>
              <p:cNvSpPr txBox="1">
                <a:spLocks noRot="1" noChangeAspect="1" noMove="1" noResize="1" noEditPoints="1" noAdjustHandles="1" noChangeArrowheads="1" noChangeShapeType="1" noTextEdit="1"/>
              </p:cNvSpPr>
              <p:nvPr/>
            </p:nvSpPr>
            <p:spPr>
              <a:xfrm>
                <a:off x="4892698" y="3502840"/>
                <a:ext cx="997964" cy="351259"/>
              </a:xfrm>
              <a:prstGeom prst="rect">
                <a:avLst/>
              </a:prstGeom>
              <a:blipFill>
                <a:blip r:embed="rId5"/>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2E93955-FED8-224E-B6C6-C659DFEFBFFF}"/>
                  </a:ext>
                </a:extLst>
              </p:cNvPr>
              <p:cNvSpPr txBox="1"/>
              <p:nvPr/>
            </p:nvSpPr>
            <p:spPr>
              <a:xfrm>
                <a:off x="8469854" y="3210803"/>
                <a:ext cx="1057859" cy="351259"/>
              </a:xfrm>
              <a:prstGeom prst="rect">
                <a:avLst/>
              </a:prstGeom>
              <a:noFill/>
            </p:spPr>
            <p:txBody>
              <a:bodyPr wrap="square" lIns="104022" tIns="52011" rIns="104022" bIns="52011"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𝜂</m:t>
                          </m:r>
                        </m:e>
                      </m:d>
                      <m:r>
                        <a:rPr lang="en-US" sz="1600" i="1" smtClean="0">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2.8</m:t>
                      </m:r>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4" name="TextBox 33">
                <a:extLst>
                  <a:ext uri="{FF2B5EF4-FFF2-40B4-BE49-F238E27FC236}">
                    <a16:creationId xmlns:a16="http://schemas.microsoft.com/office/drawing/2014/main" id="{62E93955-FED8-224E-B6C6-C659DFEFBFFF}"/>
                  </a:ext>
                </a:extLst>
              </p:cNvPr>
              <p:cNvSpPr txBox="1">
                <a:spLocks noRot="1" noChangeAspect="1" noMove="1" noResize="1" noEditPoints="1" noAdjustHandles="1" noChangeArrowheads="1" noChangeShapeType="1" noTextEdit="1"/>
              </p:cNvSpPr>
              <p:nvPr/>
            </p:nvSpPr>
            <p:spPr>
              <a:xfrm>
                <a:off x="8469854" y="3210803"/>
                <a:ext cx="1057859" cy="351259"/>
              </a:xfrm>
              <a:prstGeom prst="rect">
                <a:avLst/>
              </a:prstGeom>
              <a:blipFill>
                <a:blip r:embed="rId6"/>
                <a:stretch>
                  <a:fillRect b="-3571"/>
                </a:stretch>
              </a:blipFill>
            </p:spPr>
            <p:txBody>
              <a:bodyPr/>
              <a:lstStyle/>
              <a:p>
                <a:r>
                  <a:rPr lang="en-US">
                    <a:noFill/>
                  </a:rPr>
                  <a:t> </a:t>
                </a:r>
              </a:p>
            </p:txBody>
          </p:sp>
        </mc:Fallback>
      </mc:AlternateContent>
      <p:sp>
        <p:nvSpPr>
          <p:cNvPr id="28" name="Chevron 27">
            <a:extLst>
              <a:ext uri="{FF2B5EF4-FFF2-40B4-BE49-F238E27FC236}">
                <a16:creationId xmlns:a16="http://schemas.microsoft.com/office/drawing/2014/main" id="{C8466748-BEFF-674E-85C6-55623845783E}"/>
              </a:ext>
            </a:extLst>
          </p:cNvPr>
          <p:cNvSpPr/>
          <p:nvPr/>
        </p:nvSpPr>
        <p:spPr>
          <a:xfrm>
            <a:off x="178577" y="86327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9" name="Chevron 28">
            <a:extLst>
              <a:ext uri="{FF2B5EF4-FFF2-40B4-BE49-F238E27FC236}">
                <a16:creationId xmlns:a16="http://schemas.microsoft.com/office/drawing/2014/main" id="{7297A4EF-D143-F847-912F-7FB0FC0B127D}"/>
              </a:ext>
            </a:extLst>
          </p:cNvPr>
          <p:cNvSpPr/>
          <p:nvPr/>
        </p:nvSpPr>
        <p:spPr>
          <a:xfrm>
            <a:off x="293541" y="171509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3" name="TextBox 42">
            <a:extLst>
              <a:ext uri="{FF2B5EF4-FFF2-40B4-BE49-F238E27FC236}">
                <a16:creationId xmlns:a16="http://schemas.microsoft.com/office/drawing/2014/main" id="{8C704417-0453-9443-906C-6DAAC0182FAB}"/>
              </a:ext>
            </a:extLst>
          </p:cNvPr>
          <p:cNvSpPr txBox="1"/>
          <p:nvPr/>
        </p:nvSpPr>
        <p:spPr>
          <a:xfrm>
            <a:off x="450946" y="1572460"/>
            <a:ext cx="2902093" cy="382037"/>
          </a:xfrm>
          <a:prstGeom prst="rect">
            <a:avLst/>
          </a:prstGeom>
          <a:noFill/>
        </p:spPr>
        <p:txBody>
          <a:bodyPr wrap="square" lIns="104022" tIns="52011" rIns="104022" bIns="52011" rtlCol="0">
            <a:spAutoFit/>
          </a:bodyPr>
          <a:lstStyle/>
          <a:p>
            <a:r>
              <a:rPr lang="en-US" sz="1800" b="1" dirty="0">
                <a:solidFill>
                  <a:srgbClr val="FF0000"/>
                </a:solidFill>
                <a:cs typeface="Verdana"/>
              </a:rPr>
              <a:t>  New forward </a:t>
            </a:r>
            <a:r>
              <a:rPr lang="en-US" sz="1800" b="1" dirty="0">
                <a:solidFill>
                  <a:srgbClr val="0000FF"/>
                </a:solidFill>
                <a:latin typeface="Symbol" pitchFamily="2" charset="2"/>
                <a:cs typeface="Verdana"/>
              </a:rPr>
              <a:t>m</a:t>
            </a:r>
            <a:r>
              <a:rPr lang="en-US" sz="1800" b="1" dirty="0">
                <a:solidFill>
                  <a:srgbClr val="0000FF"/>
                </a:solidFill>
                <a:cs typeface="Verdana"/>
              </a:rPr>
              <a:t> detectors</a:t>
            </a:r>
            <a:r>
              <a:rPr lang="en-US" sz="1800" b="1" dirty="0">
                <a:cs typeface="Verdana"/>
              </a:rPr>
              <a:t>:</a:t>
            </a:r>
          </a:p>
        </p:txBody>
      </p:sp>
      <p:pic>
        <p:nvPicPr>
          <p:cNvPr id="27" name="Content Placeholder 3">
            <a:extLst>
              <a:ext uri="{FF2B5EF4-FFF2-40B4-BE49-F238E27FC236}">
                <a16:creationId xmlns:a16="http://schemas.microsoft.com/office/drawing/2014/main" id="{9806E7E2-4528-424D-B7E5-A428EF7C00E3}"/>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637189" y="4026535"/>
            <a:ext cx="6341680" cy="3116190"/>
          </a:xfrm>
        </p:spPr>
      </p:pic>
      <p:cxnSp>
        <p:nvCxnSpPr>
          <p:cNvPr id="5" name="Straight Connector 4">
            <a:extLst>
              <a:ext uri="{FF2B5EF4-FFF2-40B4-BE49-F238E27FC236}">
                <a16:creationId xmlns:a16="http://schemas.microsoft.com/office/drawing/2014/main" id="{E3E18247-004B-394D-8CD0-CD71EA4F089D}"/>
              </a:ext>
            </a:extLst>
          </p:cNvPr>
          <p:cNvCxnSpPr/>
          <p:nvPr/>
        </p:nvCxnSpPr>
        <p:spPr>
          <a:xfrm flipV="1">
            <a:off x="1045029" y="6501284"/>
            <a:ext cx="6121067" cy="492369"/>
          </a:xfrm>
          <a:prstGeom prst="line">
            <a:avLst/>
          </a:prstGeom>
          <a:ln w="12700">
            <a:solidFill>
              <a:srgbClr val="7030A0"/>
            </a:solidFill>
            <a:prstDash val="sysDot"/>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56A4DA28-2577-A343-9F7B-91524F703F2F}"/>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37" name="TextBox 36">
            <a:extLst>
              <a:ext uri="{FF2B5EF4-FFF2-40B4-BE49-F238E27FC236}">
                <a16:creationId xmlns:a16="http://schemas.microsoft.com/office/drawing/2014/main" id="{E2CF23C6-D68F-8A42-A58D-544084DFD1C9}"/>
              </a:ext>
            </a:extLst>
          </p:cNvPr>
          <p:cNvSpPr txBox="1"/>
          <p:nvPr/>
        </p:nvSpPr>
        <p:spPr>
          <a:xfrm>
            <a:off x="450946" y="758756"/>
            <a:ext cx="9616979" cy="382037"/>
          </a:xfrm>
          <a:prstGeom prst="rect">
            <a:avLst/>
          </a:prstGeom>
          <a:noFill/>
        </p:spPr>
        <p:txBody>
          <a:bodyPr wrap="square" lIns="104022" tIns="52011" rIns="104022" bIns="52011" rtlCol="0">
            <a:spAutoFit/>
          </a:bodyPr>
          <a:lstStyle/>
          <a:p>
            <a:r>
              <a:rPr lang="en-US" sz="1800" b="1" dirty="0">
                <a:solidFill>
                  <a:srgbClr val="0000FF"/>
                </a:solidFill>
                <a:cs typeface="Verdana"/>
              </a:rPr>
              <a:t>Upgrade goal </a:t>
            </a:r>
            <a:r>
              <a:rPr lang="en-US" sz="1800" b="1" dirty="0">
                <a:cs typeface="Verdana"/>
              </a:rPr>
              <a:t>: maintain excellent triggering, </a:t>
            </a:r>
            <a:r>
              <a:rPr lang="en-US" sz="1800" b="1" dirty="0">
                <a:latin typeface="Symbol" pitchFamily="2" charset="2"/>
                <a:cs typeface="Verdana"/>
              </a:rPr>
              <a:t>m </a:t>
            </a:r>
            <a:r>
              <a:rPr lang="en-US" sz="1800" b="1" dirty="0">
                <a:cs typeface="Verdana"/>
              </a:rPr>
              <a:t>measurement &amp; ID </a:t>
            </a:r>
            <a:r>
              <a:rPr lang="en-US" sz="1800" dirty="0">
                <a:cs typeface="Verdana"/>
              </a:rPr>
              <a:t>under harsher HL-LHC conditions </a:t>
            </a:r>
          </a:p>
        </p:txBody>
      </p:sp>
      <p:sp>
        <p:nvSpPr>
          <p:cNvPr id="38" name="TextBox 37">
            <a:extLst>
              <a:ext uri="{FF2B5EF4-FFF2-40B4-BE49-F238E27FC236}">
                <a16:creationId xmlns:a16="http://schemas.microsoft.com/office/drawing/2014/main" id="{1D2363AC-10CA-6944-9C05-9A6E07F8E3E5}"/>
              </a:ext>
            </a:extLst>
          </p:cNvPr>
          <p:cNvSpPr txBox="1"/>
          <p:nvPr/>
        </p:nvSpPr>
        <p:spPr>
          <a:xfrm>
            <a:off x="-1" y="75488"/>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Upgraded </a:t>
            </a:r>
            <a:r>
              <a:rPr lang="en-US" sz="2700" b="1" dirty="0">
                <a:solidFill>
                  <a:srgbClr val="FF0000"/>
                </a:solidFill>
              </a:rPr>
              <a:t>Muon system </a:t>
            </a:r>
            <a:r>
              <a:rPr lang="en-US" sz="2700" b="1" dirty="0"/>
              <a:t>overview - III</a:t>
            </a:r>
          </a:p>
        </p:txBody>
      </p:sp>
    </p:spTree>
    <p:extLst>
      <p:ext uri="{BB962C8B-B14F-4D97-AF65-F5344CB8AC3E}">
        <p14:creationId xmlns:p14="http://schemas.microsoft.com/office/powerpoint/2010/main" val="1419477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7E2DAF-5796-D940-836A-88E6E5BFFFBC}"/>
              </a:ext>
            </a:extLst>
          </p:cNvPr>
          <p:cNvSpPr/>
          <p:nvPr/>
        </p:nvSpPr>
        <p:spPr>
          <a:xfrm>
            <a:off x="0" y="120172"/>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34/47 </a:t>
            </a:r>
          </a:p>
        </p:txBody>
      </p:sp>
      <p:sp>
        <p:nvSpPr>
          <p:cNvPr id="6" name="TextBox 5">
            <a:extLst>
              <a:ext uri="{FF2B5EF4-FFF2-40B4-BE49-F238E27FC236}">
                <a16:creationId xmlns:a16="http://schemas.microsoft.com/office/drawing/2014/main" id="{B4C1C0C8-45C0-4842-B1AE-D85F7C8846EE}"/>
              </a:ext>
            </a:extLst>
          </p:cNvPr>
          <p:cNvSpPr txBox="1"/>
          <p:nvPr/>
        </p:nvSpPr>
        <p:spPr>
          <a:xfrm>
            <a:off x="0" y="63037"/>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Muon system upgrade </a:t>
            </a:r>
            <a:r>
              <a:rPr lang="en-US" sz="2700" b="1" dirty="0"/>
              <a:t>– schedule overview – I </a:t>
            </a:r>
          </a:p>
        </p:txBody>
      </p:sp>
      <p:sp>
        <p:nvSpPr>
          <p:cNvPr id="2" name="Down Arrow 1">
            <a:extLst>
              <a:ext uri="{FF2B5EF4-FFF2-40B4-BE49-F238E27FC236}">
                <a16:creationId xmlns:a16="http://schemas.microsoft.com/office/drawing/2014/main" id="{A8D6A0EC-D9F7-5840-AE2D-F4C188FA0B90}"/>
              </a:ext>
            </a:extLst>
          </p:cNvPr>
          <p:cNvSpPr/>
          <p:nvPr/>
        </p:nvSpPr>
        <p:spPr>
          <a:xfrm>
            <a:off x="5169460" y="1847835"/>
            <a:ext cx="322730" cy="396867"/>
          </a:xfrm>
          <a:prstGeom prst="downArrow">
            <a:avLst/>
          </a:prstGeom>
          <a:solidFill>
            <a:srgbClr val="00B0F0"/>
          </a:solidFill>
          <a:ln>
            <a:solidFill>
              <a:srgbClr val="520AF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E336C8C-B386-8444-9ADC-D69EA138C8BE}"/>
              </a:ext>
            </a:extLst>
          </p:cNvPr>
          <p:cNvSpPr txBox="1"/>
          <p:nvPr/>
        </p:nvSpPr>
        <p:spPr>
          <a:xfrm>
            <a:off x="450946" y="2293673"/>
            <a:ext cx="8483504" cy="382037"/>
          </a:xfrm>
          <a:prstGeom prst="rect">
            <a:avLst/>
          </a:prstGeom>
          <a:solidFill>
            <a:srgbClr val="FBFF86"/>
          </a:solidFill>
        </p:spPr>
        <p:txBody>
          <a:bodyPr wrap="square" lIns="104022" tIns="52011" rIns="104022" bIns="52011" rtlCol="0">
            <a:spAutoFit/>
          </a:bodyPr>
          <a:lstStyle/>
          <a:p>
            <a:r>
              <a:rPr lang="en-US" sz="1800" b="1" dirty="0">
                <a:solidFill>
                  <a:srgbClr val="C00000"/>
                </a:solidFill>
                <a:cs typeface="Verdana"/>
              </a:rPr>
              <a:t>Some Muon upgrade activities &amp; installation can be anticipated to </a:t>
            </a:r>
            <a:r>
              <a:rPr lang="en-US" sz="1800" b="1" dirty="0">
                <a:solidFill>
                  <a:srgbClr val="FF0000"/>
                </a:solidFill>
                <a:cs typeface="Verdana"/>
              </a:rPr>
              <a:t>LS2</a:t>
            </a:r>
            <a:r>
              <a:rPr lang="en-US" sz="1800" b="1" dirty="0">
                <a:solidFill>
                  <a:srgbClr val="C00000"/>
                </a:solidFill>
                <a:cs typeface="Verdana"/>
              </a:rPr>
              <a:t> (before Run-3)</a:t>
            </a:r>
            <a:r>
              <a:rPr lang="en-US" sz="1800" b="1" dirty="0">
                <a:cs typeface="Verdana"/>
              </a:rPr>
              <a:t>: </a:t>
            </a:r>
          </a:p>
        </p:txBody>
      </p:sp>
      <p:pic>
        <p:nvPicPr>
          <p:cNvPr id="18" name="Picture 17">
            <a:extLst>
              <a:ext uri="{FF2B5EF4-FFF2-40B4-BE49-F238E27FC236}">
                <a16:creationId xmlns:a16="http://schemas.microsoft.com/office/drawing/2014/main" id="{EC23122A-AFEF-104A-98E7-95DA54971C4F}"/>
              </a:ext>
            </a:extLst>
          </p:cNvPr>
          <p:cNvPicPr>
            <a:picLocks noChangeAspect="1"/>
          </p:cNvPicPr>
          <p:nvPr/>
        </p:nvPicPr>
        <p:blipFill rotWithShape="1">
          <a:blip r:embed="rId2"/>
          <a:srcRect b="11055"/>
          <a:stretch/>
        </p:blipFill>
        <p:spPr>
          <a:xfrm>
            <a:off x="317634" y="3633823"/>
            <a:ext cx="10036008" cy="2743200"/>
          </a:xfrm>
          <a:prstGeom prst="rect">
            <a:avLst/>
          </a:prstGeom>
        </p:spPr>
      </p:pic>
      <p:sp>
        <p:nvSpPr>
          <p:cNvPr id="19" name="TextBox 18">
            <a:extLst>
              <a:ext uri="{FF2B5EF4-FFF2-40B4-BE49-F238E27FC236}">
                <a16:creationId xmlns:a16="http://schemas.microsoft.com/office/drawing/2014/main" id="{9D1A9C21-1F15-8843-BEAF-A1AA6F5DAB11}"/>
              </a:ext>
            </a:extLst>
          </p:cNvPr>
          <p:cNvSpPr txBox="1"/>
          <p:nvPr/>
        </p:nvSpPr>
        <p:spPr>
          <a:xfrm>
            <a:off x="540568" y="2794621"/>
            <a:ext cx="9202872" cy="382037"/>
          </a:xfrm>
          <a:prstGeom prst="rect">
            <a:avLst/>
          </a:prstGeom>
          <a:noFill/>
        </p:spPr>
        <p:txBody>
          <a:bodyPr wrap="square" lIns="104022" tIns="52011" rIns="104022" bIns="52011" rtlCol="0">
            <a:spAutoFit/>
          </a:bodyPr>
          <a:lstStyle/>
          <a:p>
            <a:r>
              <a:rPr lang="en-US" sz="1800" b="1" dirty="0">
                <a:cs typeface="Verdana"/>
              </a:rPr>
              <a:t>-</a:t>
            </a:r>
            <a:r>
              <a:rPr lang="en-US" sz="1800" dirty="0">
                <a:cs typeface="Verdana"/>
              </a:rPr>
              <a:t> the upgrade of the Endcap (CSC) chambers is @ LS2 [</a:t>
            </a:r>
            <a:r>
              <a:rPr lang="en-US" sz="1600" dirty="0">
                <a:cs typeface="Verdana"/>
              </a:rPr>
              <a:t>refurbish </a:t>
            </a:r>
            <a:r>
              <a:rPr lang="en-US" sz="1600" dirty="0" err="1">
                <a:cs typeface="Verdana"/>
              </a:rPr>
              <a:t>MEx</a:t>
            </a:r>
            <a:r>
              <a:rPr lang="en-US" sz="1600" dirty="0">
                <a:cs typeface="Verdana"/>
              </a:rPr>
              <a:t>/1 (x=1,…,4) with new FE boards</a:t>
            </a:r>
            <a:r>
              <a:rPr lang="en-US" sz="1800" dirty="0">
                <a:cs typeface="Verdana"/>
              </a:rPr>
              <a:t>]  </a:t>
            </a:r>
          </a:p>
        </p:txBody>
      </p:sp>
      <p:sp>
        <p:nvSpPr>
          <p:cNvPr id="20" name="Oval 19">
            <a:extLst>
              <a:ext uri="{FF2B5EF4-FFF2-40B4-BE49-F238E27FC236}">
                <a16:creationId xmlns:a16="http://schemas.microsoft.com/office/drawing/2014/main" id="{0937D184-29D9-5843-8A14-9739C6C14A2C}"/>
              </a:ext>
            </a:extLst>
          </p:cNvPr>
          <p:cNvSpPr/>
          <p:nvPr/>
        </p:nvSpPr>
        <p:spPr>
          <a:xfrm>
            <a:off x="3744227" y="4667372"/>
            <a:ext cx="1039528" cy="527196"/>
          </a:xfrm>
          <a:prstGeom prst="ellipse">
            <a:avLst/>
          </a:prstGeom>
          <a:noFill/>
          <a:ln w="38100">
            <a:solidFill>
              <a:srgbClr val="1551DA"/>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0AF2445-5CD7-B546-ADC5-69CD0C36AFB5}"/>
              </a:ext>
            </a:extLst>
          </p:cNvPr>
          <p:cNvCxnSpPr>
            <a:cxnSpLocks/>
          </p:cNvCxnSpPr>
          <p:nvPr/>
        </p:nvCxnSpPr>
        <p:spPr>
          <a:xfrm flipH="1">
            <a:off x="4446872" y="3119409"/>
            <a:ext cx="511906" cy="1576305"/>
          </a:xfrm>
          <a:prstGeom prst="straightConnector1">
            <a:avLst/>
          </a:prstGeom>
          <a:ln>
            <a:solidFill>
              <a:srgbClr val="1551DA"/>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BB2D0F9A-4AF7-F44E-A3CD-159D93E12110}"/>
              </a:ext>
            </a:extLst>
          </p:cNvPr>
          <p:cNvSpPr txBox="1"/>
          <p:nvPr/>
        </p:nvSpPr>
        <p:spPr>
          <a:xfrm>
            <a:off x="547346" y="3150109"/>
            <a:ext cx="10114304" cy="382037"/>
          </a:xfrm>
          <a:prstGeom prst="rect">
            <a:avLst/>
          </a:prstGeom>
          <a:noFill/>
        </p:spPr>
        <p:txBody>
          <a:bodyPr wrap="square" lIns="104022" tIns="52011" rIns="104022" bIns="52011" rtlCol="0">
            <a:spAutoFit/>
          </a:bodyPr>
          <a:lstStyle/>
          <a:p>
            <a:r>
              <a:rPr lang="en-US" sz="1800" b="1" dirty="0">
                <a:cs typeface="Verdana"/>
              </a:rPr>
              <a:t>-</a:t>
            </a:r>
            <a:r>
              <a:rPr lang="en-US" sz="1800" dirty="0">
                <a:cs typeface="Verdana"/>
              </a:rPr>
              <a:t> </a:t>
            </a:r>
            <a:r>
              <a:rPr lang="en-US" sz="1800" dirty="0">
                <a:solidFill>
                  <a:srgbClr val="520AF8"/>
                </a:solidFill>
                <a:cs typeface="Verdana"/>
              </a:rPr>
              <a:t>GEM stations (</a:t>
            </a:r>
            <a:r>
              <a:rPr lang="en-US" sz="1800" b="1" dirty="0">
                <a:solidFill>
                  <a:srgbClr val="520AF8"/>
                </a:solidFill>
                <a:cs typeface="Verdana"/>
              </a:rPr>
              <a:t>GE1/1</a:t>
            </a:r>
            <a:r>
              <a:rPr lang="en-US" sz="1800" dirty="0">
                <a:solidFill>
                  <a:srgbClr val="520AF8"/>
                </a:solidFill>
                <a:cs typeface="Verdana"/>
              </a:rPr>
              <a:t>) will be installed in LS2 </a:t>
            </a:r>
            <a:r>
              <a:rPr lang="en-US" sz="1800" dirty="0">
                <a:cs typeface="Verdana"/>
              </a:rPr>
              <a:t>(</a:t>
            </a:r>
            <a:r>
              <a:rPr lang="en-US" sz="1600" dirty="0">
                <a:cs typeface="Verdana"/>
              </a:rPr>
              <a:t>including pipes &amp; cable services</a:t>
            </a:r>
            <a:r>
              <a:rPr lang="en-US" sz="1800" dirty="0">
                <a:cs typeface="Verdana"/>
              </a:rPr>
              <a:t>)</a:t>
            </a:r>
            <a:r>
              <a:rPr lang="en-US" sz="1800" dirty="0">
                <a:solidFill>
                  <a:srgbClr val="FF0000"/>
                </a:solidFill>
                <a:cs typeface="Verdana"/>
              </a:rPr>
              <a:t>[*] </a:t>
            </a:r>
            <a:r>
              <a:rPr lang="en-US" sz="1800" b="1" dirty="0">
                <a:solidFill>
                  <a:srgbClr val="FF0000"/>
                </a:solidFill>
                <a:cs typeface="Verdana"/>
              </a:rPr>
              <a:t>[partly constructed in Bari]  </a:t>
            </a:r>
          </a:p>
        </p:txBody>
      </p:sp>
      <p:sp>
        <p:nvSpPr>
          <p:cNvPr id="23" name="Down Arrow 22">
            <a:extLst>
              <a:ext uri="{FF2B5EF4-FFF2-40B4-BE49-F238E27FC236}">
                <a16:creationId xmlns:a16="http://schemas.microsoft.com/office/drawing/2014/main" id="{8BCAD639-D98B-2840-96EC-17F4D62EE0EE}"/>
              </a:ext>
            </a:extLst>
          </p:cNvPr>
          <p:cNvSpPr/>
          <p:nvPr/>
        </p:nvSpPr>
        <p:spPr>
          <a:xfrm rot="16200000">
            <a:off x="248619" y="4139761"/>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B7E94B70-0903-B146-B9E7-1483E77E7E92}"/>
              </a:ext>
            </a:extLst>
          </p:cNvPr>
          <p:cNvSpPr/>
          <p:nvPr/>
        </p:nvSpPr>
        <p:spPr>
          <a:xfrm rot="16200000">
            <a:off x="238777" y="5322900"/>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2793DACD-AC3A-FC43-A915-7F1C53BA1C49}"/>
              </a:ext>
            </a:extLst>
          </p:cNvPr>
          <p:cNvSpPr/>
          <p:nvPr/>
        </p:nvSpPr>
        <p:spPr>
          <a:xfrm rot="16200000">
            <a:off x="238777" y="5598828"/>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978D57C0-4969-CB42-ACBF-6CBDFCFF6BE0}"/>
              </a:ext>
            </a:extLst>
          </p:cNvPr>
          <p:cNvCxnSpPr>
            <a:cxnSpLocks/>
            <a:endCxn id="27" idx="1"/>
          </p:cNvCxnSpPr>
          <p:nvPr/>
        </p:nvCxnSpPr>
        <p:spPr>
          <a:xfrm>
            <a:off x="2581835" y="3442447"/>
            <a:ext cx="1277978" cy="725597"/>
          </a:xfrm>
          <a:prstGeom prst="straightConnector1">
            <a:avLst/>
          </a:prstGeom>
          <a:ln>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0A4D8C41-0153-3146-B47E-0BA3C42974CD}"/>
              </a:ext>
            </a:extLst>
          </p:cNvPr>
          <p:cNvSpPr/>
          <p:nvPr/>
        </p:nvSpPr>
        <p:spPr>
          <a:xfrm>
            <a:off x="3744227" y="4090838"/>
            <a:ext cx="789272" cy="527196"/>
          </a:xfrm>
          <a:prstGeom prst="ellipse">
            <a:avLst/>
          </a:prstGeom>
          <a:no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DF649F0-5AC7-6D4A-BF29-F443DD7E3ED0}"/>
              </a:ext>
            </a:extLst>
          </p:cNvPr>
          <p:cNvSpPr txBox="1"/>
          <p:nvPr/>
        </p:nvSpPr>
        <p:spPr>
          <a:xfrm>
            <a:off x="6764752" y="6137612"/>
            <a:ext cx="3656266" cy="320481"/>
          </a:xfrm>
          <a:prstGeom prst="rect">
            <a:avLst/>
          </a:prstGeom>
          <a:noFill/>
        </p:spPr>
        <p:txBody>
          <a:bodyPr wrap="square" lIns="104022" tIns="52011" rIns="104022" bIns="52011" rtlCol="0">
            <a:spAutoFit/>
          </a:bodyPr>
          <a:lstStyle/>
          <a:p>
            <a:r>
              <a:rPr lang="en-US" sz="1400" b="1" dirty="0">
                <a:solidFill>
                  <a:srgbClr val="D40117"/>
                </a:solidFill>
                <a:cs typeface="Verdana"/>
              </a:rPr>
              <a:t>More detailed time schedule in a backup slide  </a:t>
            </a:r>
          </a:p>
        </p:txBody>
      </p:sp>
      <p:sp>
        <p:nvSpPr>
          <p:cNvPr id="30" name="Rectangle 29">
            <a:extLst>
              <a:ext uri="{FF2B5EF4-FFF2-40B4-BE49-F238E27FC236}">
                <a16:creationId xmlns:a16="http://schemas.microsoft.com/office/drawing/2014/main" id="{81EA7D82-F898-A44A-9886-15CCBE6878DD}"/>
              </a:ext>
            </a:extLst>
          </p:cNvPr>
          <p:cNvSpPr/>
          <p:nvPr/>
        </p:nvSpPr>
        <p:spPr>
          <a:xfrm>
            <a:off x="3185963" y="5639320"/>
            <a:ext cx="4571999" cy="27792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A8BF9D9-20B3-0E45-AF09-DCF8FB7D2CA4}"/>
              </a:ext>
            </a:extLst>
          </p:cNvPr>
          <p:cNvSpPr/>
          <p:nvPr/>
        </p:nvSpPr>
        <p:spPr>
          <a:xfrm>
            <a:off x="2160873" y="4175823"/>
            <a:ext cx="3017520" cy="27792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82F8ACF-ABD6-9B4E-BCCC-39BA1CFF0D1E}"/>
              </a:ext>
            </a:extLst>
          </p:cNvPr>
          <p:cNvSpPr/>
          <p:nvPr/>
        </p:nvSpPr>
        <p:spPr>
          <a:xfrm>
            <a:off x="3469341" y="3612831"/>
            <a:ext cx="1700119" cy="2779004"/>
          </a:xfrm>
          <a:prstGeom prst="rect">
            <a:avLst/>
          </a:prstGeom>
          <a:noFill/>
          <a:ln>
            <a:solidFill>
              <a:schemeClr val="accent3">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8E89C44-2CC6-9B4A-A460-695FD5A20E74}"/>
              </a:ext>
            </a:extLst>
          </p:cNvPr>
          <p:cNvSpPr txBox="1"/>
          <p:nvPr/>
        </p:nvSpPr>
        <p:spPr>
          <a:xfrm>
            <a:off x="4012087" y="6100905"/>
            <a:ext cx="533757" cy="382037"/>
          </a:xfrm>
          <a:prstGeom prst="rect">
            <a:avLst/>
          </a:prstGeom>
          <a:noFill/>
        </p:spPr>
        <p:txBody>
          <a:bodyPr wrap="square" lIns="104022" tIns="52011" rIns="104022" bIns="52011" rtlCol="0">
            <a:spAutoFit/>
          </a:bodyPr>
          <a:lstStyle/>
          <a:p>
            <a:r>
              <a:rPr lang="en-US" sz="1800" b="1" dirty="0">
                <a:solidFill>
                  <a:srgbClr val="0070C0"/>
                </a:solidFill>
                <a:cs typeface="Verdana"/>
              </a:rPr>
              <a:t>LS2</a:t>
            </a:r>
          </a:p>
        </p:txBody>
      </p:sp>
      <p:sp>
        <p:nvSpPr>
          <p:cNvPr id="33" name="TextBox 32">
            <a:extLst>
              <a:ext uri="{FF2B5EF4-FFF2-40B4-BE49-F238E27FC236}">
                <a16:creationId xmlns:a16="http://schemas.microsoft.com/office/drawing/2014/main" id="{AA0D1546-3B63-2948-BD7F-1A8C746F1D26}"/>
              </a:ext>
            </a:extLst>
          </p:cNvPr>
          <p:cNvSpPr txBox="1"/>
          <p:nvPr/>
        </p:nvSpPr>
        <p:spPr>
          <a:xfrm>
            <a:off x="540567" y="6503885"/>
            <a:ext cx="2514867" cy="382037"/>
          </a:xfrm>
          <a:prstGeom prst="rect">
            <a:avLst/>
          </a:prstGeom>
          <a:noFill/>
        </p:spPr>
        <p:txBody>
          <a:bodyPr wrap="square" lIns="104022" tIns="52011" rIns="104022" bIns="52011" rtlCol="0">
            <a:spAutoFit/>
          </a:bodyPr>
          <a:lstStyle/>
          <a:p>
            <a:r>
              <a:rPr lang="en-US" sz="1800" b="1" dirty="0">
                <a:cs typeface="Verdana"/>
              </a:rPr>
              <a:t>- other activities in LS2 :  </a:t>
            </a:r>
          </a:p>
        </p:txBody>
      </p:sp>
      <p:sp>
        <p:nvSpPr>
          <p:cNvPr id="34" name="TextBox 33">
            <a:extLst>
              <a:ext uri="{FF2B5EF4-FFF2-40B4-BE49-F238E27FC236}">
                <a16:creationId xmlns:a16="http://schemas.microsoft.com/office/drawing/2014/main" id="{57D7CBF2-2B66-DF4A-B3B9-161AF57ADBDE}"/>
              </a:ext>
            </a:extLst>
          </p:cNvPr>
          <p:cNvSpPr txBox="1"/>
          <p:nvPr/>
        </p:nvSpPr>
        <p:spPr>
          <a:xfrm>
            <a:off x="2927504" y="6495508"/>
            <a:ext cx="5168359" cy="382037"/>
          </a:xfrm>
          <a:prstGeom prst="rect">
            <a:avLst/>
          </a:prstGeom>
          <a:noFill/>
        </p:spPr>
        <p:txBody>
          <a:bodyPr wrap="square" lIns="104022" tIns="52011" rIns="104022" bIns="52011" rtlCol="0">
            <a:spAutoFit/>
          </a:bodyPr>
          <a:lstStyle/>
          <a:p>
            <a:r>
              <a:rPr lang="en-US" sz="1800" dirty="0">
                <a:cs typeface="Verdana"/>
              </a:rPr>
              <a:t>- </a:t>
            </a:r>
            <a:r>
              <a:rPr lang="en-US" sz="1800" dirty="0">
                <a:solidFill>
                  <a:srgbClr val="520AF8"/>
                </a:solidFill>
                <a:cs typeface="Verdana"/>
              </a:rPr>
              <a:t>installation of services for GE2/1, RE3/1, RE4/1 </a:t>
            </a:r>
            <a:r>
              <a:rPr lang="en-US" sz="1800" dirty="0">
                <a:solidFill>
                  <a:srgbClr val="FF0000"/>
                </a:solidFill>
                <a:cs typeface="Verdana"/>
              </a:rPr>
              <a:t>[*]</a:t>
            </a:r>
            <a:r>
              <a:rPr lang="en-US" sz="1800" dirty="0">
                <a:solidFill>
                  <a:srgbClr val="520AF8"/>
                </a:solidFill>
                <a:cs typeface="Verdana"/>
              </a:rPr>
              <a:t>   </a:t>
            </a:r>
          </a:p>
        </p:txBody>
      </p:sp>
      <p:sp>
        <p:nvSpPr>
          <p:cNvPr id="36" name="TextBox 35">
            <a:extLst>
              <a:ext uri="{FF2B5EF4-FFF2-40B4-BE49-F238E27FC236}">
                <a16:creationId xmlns:a16="http://schemas.microsoft.com/office/drawing/2014/main" id="{B414BB6E-6F98-2348-ABDF-D19CC2E242E2}"/>
              </a:ext>
            </a:extLst>
          </p:cNvPr>
          <p:cNvSpPr txBox="1"/>
          <p:nvPr/>
        </p:nvSpPr>
        <p:spPr>
          <a:xfrm>
            <a:off x="2908011" y="6845903"/>
            <a:ext cx="2174978" cy="382037"/>
          </a:xfrm>
          <a:prstGeom prst="rect">
            <a:avLst/>
          </a:prstGeom>
          <a:noFill/>
        </p:spPr>
        <p:txBody>
          <a:bodyPr wrap="square" lIns="104022" tIns="52011" rIns="104022" bIns="52011" rtlCol="0">
            <a:spAutoFit/>
          </a:bodyPr>
          <a:lstStyle/>
          <a:p>
            <a:r>
              <a:rPr lang="en-US" sz="1800" dirty="0">
                <a:cs typeface="Verdana"/>
              </a:rPr>
              <a:t>- </a:t>
            </a:r>
            <a:r>
              <a:rPr lang="en-US" sz="1800" dirty="0">
                <a:solidFill>
                  <a:srgbClr val="520AF8"/>
                </a:solidFill>
                <a:cs typeface="Verdana"/>
              </a:rPr>
              <a:t>RPC leak repairs </a:t>
            </a:r>
            <a:r>
              <a:rPr lang="en-US" sz="1800" dirty="0">
                <a:solidFill>
                  <a:srgbClr val="FF0000"/>
                </a:solidFill>
                <a:cs typeface="Verdana"/>
              </a:rPr>
              <a:t>[*]</a:t>
            </a:r>
            <a:r>
              <a:rPr lang="en-US" sz="1800" dirty="0">
                <a:solidFill>
                  <a:srgbClr val="520AF8"/>
                </a:solidFill>
                <a:cs typeface="Verdana"/>
              </a:rPr>
              <a:t> </a:t>
            </a:r>
            <a:r>
              <a:rPr lang="en-US" sz="1800" dirty="0">
                <a:cs typeface="Verdana"/>
              </a:rPr>
              <a:t>     </a:t>
            </a:r>
          </a:p>
        </p:txBody>
      </p:sp>
      <p:sp>
        <p:nvSpPr>
          <p:cNvPr id="38" name="Oval 37">
            <a:extLst>
              <a:ext uri="{FF2B5EF4-FFF2-40B4-BE49-F238E27FC236}">
                <a16:creationId xmlns:a16="http://schemas.microsoft.com/office/drawing/2014/main" id="{AD8E609B-55B8-9040-8B14-69BA5D10DF5D}"/>
              </a:ext>
            </a:extLst>
          </p:cNvPr>
          <p:cNvSpPr/>
          <p:nvPr/>
        </p:nvSpPr>
        <p:spPr>
          <a:xfrm>
            <a:off x="3402804" y="5384996"/>
            <a:ext cx="1742940" cy="527196"/>
          </a:xfrm>
          <a:prstGeom prst="ellipse">
            <a:avLst/>
          </a:prstGeom>
          <a:noFill/>
          <a:ln w="38100">
            <a:solidFill>
              <a:schemeClr val="accent3">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FD41DE43-EB0F-844A-9056-A359E1E49FB5}"/>
              </a:ext>
            </a:extLst>
          </p:cNvPr>
          <p:cNvCxnSpPr>
            <a:cxnSpLocks/>
          </p:cNvCxnSpPr>
          <p:nvPr/>
        </p:nvCxnSpPr>
        <p:spPr>
          <a:xfrm flipV="1">
            <a:off x="2937304" y="5704068"/>
            <a:ext cx="497318" cy="1013511"/>
          </a:xfrm>
          <a:prstGeom prst="straightConnector1">
            <a:avLst/>
          </a:prstGeom>
          <a:ln>
            <a:solidFill>
              <a:schemeClr val="accent3">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40" name="Down Arrow 39">
            <a:extLst>
              <a:ext uri="{FF2B5EF4-FFF2-40B4-BE49-F238E27FC236}">
                <a16:creationId xmlns:a16="http://schemas.microsoft.com/office/drawing/2014/main" id="{9C0945F5-5F32-6244-B7AB-BAAEC1732988}"/>
              </a:ext>
            </a:extLst>
          </p:cNvPr>
          <p:cNvSpPr/>
          <p:nvPr/>
        </p:nvSpPr>
        <p:spPr>
          <a:xfrm rot="16200000">
            <a:off x="238777" y="5849841"/>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ED78E06-5B40-204B-933C-723ABEAC36EE}"/>
              </a:ext>
            </a:extLst>
          </p:cNvPr>
          <p:cNvSpPr txBox="1"/>
          <p:nvPr/>
        </p:nvSpPr>
        <p:spPr>
          <a:xfrm>
            <a:off x="6615300" y="7024703"/>
            <a:ext cx="4016844" cy="320481"/>
          </a:xfrm>
          <a:prstGeom prst="rect">
            <a:avLst/>
          </a:prstGeom>
          <a:noFill/>
        </p:spPr>
        <p:txBody>
          <a:bodyPr wrap="square" lIns="104022" tIns="52011" rIns="104022" bIns="52011" rtlCol="0">
            <a:spAutoFit/>
          </a:bodyPr>
          <a:lstStyle/>
          <a:p>
            <a:r>
              <a:rPr lang="en-US" sz="1400" b="1" dirty="0">
                <a:solidFill>
                  <a:srgbClr val="FF0000"/>
                </a:solidFill>
                <a:cs typeface="Verdana"/>
              </a:rPr>
              <a:t>[*]</a:t>
            </a:r>
            <a:r>
              <a:rPr lang="en-US" sz="1400" dirty="0">
                <a:solidFill>
                  <a:srgbClr val="FF0000"/>
                </a:solidFill>
                <a:cs typeface="Verdana"/>
              </a:rPr>
              <a:t> activities requiring INFN-Bari technicians @ CERN</a:t>
            </a:r>
            <a:r>
              <a:rPr lang="en-US" sz="1400" dirty="0">
                <a:solidFill>
                  <a:srgbClr val="520AF8"/>
                </a:solidFill>
                <a:cs typeface="Verdana"/>
              </a:rPr>
              <a:t> </a:t>
            </a:r>
            <a:r>
              <a:rPr lang="en-US" sz="1400" dirty="0">
                <a:cs typeface="Verdana"/>
              </a:rPr>
              <a:t>     </a:t>
            </a:r>
          </a:p>
        </p:txBody>
      </p:sp>
      <p:sp>
        <p:nvSpPr>
          <p:cNvPr id="37" name="Chevron 36">
            <a:extLst>
              <a:ext uri="{FF2B5EF4-FFF2-40B4-BE49-F238E27FC236}">
                <a16:creationId xmlns:a16="http://schemas.microsoft.com/office/drawing/2014/main" id="{59D33F2D-DC78-664F-A581-F0A87895A29D}"/>
              </a:ext>
            </a:extLst>
          </p:cNvPr>
          <p:cNvSpPr/>
          <p:nvPr/>
        </p:nvSpPr>
        <p:spPr>
          <a:xfrm>
            <a:off x="241641" y="867802"/>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08DC0715-F66E-E24A-9B62-E5BDB9D8A28E}"/>
              </a:ext>
            </a:extLst>
          </p:cNvPr>
          <p:cNvSpPr txBox="1"/>
          <p:nvPr/>
        </p:nvSpPr>
        <p:spPr>
          <a:xfrm>
            <a:off x="498804" y="763584"/>
            <a:ext cx="8094081" cy="382037"/>
          </a:xfrm>
          <a:prstGeom prst="rect">
            <a:avLst/>
          </a:prstGeom>
          <a:noFill/>
        </p:spPr>
        <p:txBody>
          <a:bodyPr wrap="square" lIns="104022" tIns="52011" rIns="104022" bIns="52011" rtlCol="0">
            <a:spAutoFit/>
          </a:bodyPr>
          <a:lstStyle/>
          <a:p>
            <a:r>
              <a:rPr lang="en-US" sz="1800" b="1" dirty="0">
                <a:solidFill>
                  <a:srgbClr val="0000FF"/>
                </a:solidFill>
                <a:cs typeface="Verdana"/>
              </a:rPr>
              <a:t>The schedule for the Muon system upgrade </a:t>
            </a:r>
            <a:r>
              <a:rPr lang="en-US" sz="1800" b="1" dirty="0">
                <a:cs typeface="Verdana"/>
              </a:rPr>
              <a:t>foresees</a:t>
            </a:r>
            <a:r>
              <a:rPr lang="en-US" sz="1800" b="1" dirty="0">
                <a:solidFill>
                  <a:srgbClr val="0000FF"/>
                </a:solidFill>
                <a:cs typeface="Verdana"/>
              </a:rPr>
              <a:t> </a:t>
            </a:r>
            <a:r>
              <a:rPr lang="en-US" sz="1800" b="1" dirty="0">
                <a:solidFill>
                  <a:srgbClr val="FF0000"/>
                </a:solidFill>
                <a:cs typeface="Verdana"/>
              </a:rPr>
              <a:t>a time-staggered installation </a:t>
            </a:r>
            <a:r>
              <a:rPr lang="en-US" sz="1800" b="1" dirty="0">
                <a:cs typeface="Verdana"/>
              </a:rPr>
              <a:t>!</a:t>
            </a:r>
          </a:p>
        </p:txBody>
      </p:sp>
      <p:sp>
        <p:nvSpPr>
          <p:cNvPr id="43" name="TextBox 42">
            <a:extLst>
              <a:ext uri="{FF2B5EF4-FFF2-40B4-BE49-F238E27FC236}">
                <a16:creationId xmlns:a16="http://schemas.microsoft.com/office/drawing/2014/main" id="{DE5F27AF-9CCA-0B48-B751-90333EED8092}"/>
              </a:ext>
            </a:extLst>
          </p:cNvPr>
          <p:cNvSpPr txBox="1"/>
          <p:nvPr/>
        </p:nvSpPr>
        <p:spPr>
          <a:xfrm>
            <a:off x="498804" y="1145621"/>
            <a:ext cx="10025761" cy="659036"/>
          </a:xfrm>
          <a:prstGeom prst="rect">
            <a:avLst/>
          </a:prstGeom>
          <a:noFill/>
        </p:spPr>
        <p:txBody>
          <a:bodyPr wrap="square" lIns="104022" tIns="52011" rIns="104022" bIns="52011" rtlCol="0">
            <a:spAutoFit/>
          </a:bodyPr>
          <a:lstStyle/>
          <a:p>
            <a:r>
              <a:rPr lang="en-US" sz="1800" b="1" dirty="0">
                <a:cs typeface="Verdana"/>
              </a:rPr>
              <a:t>Indeed - during </a:t>
            </a:r>
            <a:r>
              <a:rPr lang="en-US" sz="1800" b="1" dirty="0">
                <a:solidFill>
                  <a:srgbClr val="3348D5"/>
                </a:solidFill>
                <a:cs typeface="Verdana"/>
              </a:rPr>
              <a:t>LS3</a:t>
            </a:r>
            <a:r>
              <a:rPr lang="en-US" sz="1800" b="1" dirty="0">
                <a:cs typeface="Verdana"/>
              </a:rPr>
              <a:t> - the Muon upgrade activities cannot be integrated due to the </a:t>
            </a:r>
            <a:r>
              <a:rPr lang="en-US" sz="1800" b="1" dirty="0">
                <a:solidFill>
                  <a:srgbClr val="3348D5"/>
                </a:solidFill>
                <a:cs typeface="Verdana"/>
              </a:rPr>
              <a:t>overloaded schedule</a:t>
            </a:r>
          </a:p>
          <a:p>
            <a:r>
              <a:rPr lang="en-US" sz="1800" b="1" dirty="0">
                <a:cs typeface="Verdana"/>
              </a:rPr>
              <a:t>[ involving the installation of the new Tracker &amp; High Granularity Calorimeter (HGCAL) ]</a:t>
            </a:r>
          </a:p>
        </p:txBody>
      </p:sp>
      <p:sp>
        <p:nvSpPr>
          <p:cNvPr id="45" name="TextBox 44">
            <a:extLst>
              <a:ext uri="{FF2B5EF4-FFF2-40B4-BE49-F238E27FC236}">
                <a16:creationId xmlns:a16="http://schemas.microsoft.com/office/drawing/2014/main" id="{D2920A22-B9E1-2A49-9302-F31298A7CCF8}"/>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685403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7E2DAF-5796-D940-836A-88E6E5BFFFBC}"/>
              </a:ext>
            </a:extLst>
          </p:cNvPr>
          <p:cNvSpPr/>
          <p:nvPr/>
        </p:nvSpPr>
        <p:spPr>
          <a:xfrm>
            <a:off x="0" y="120172"/>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430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34/47 </a:t>
            </a:r>
          </a:p>
        </p:txBody>
      </p:sp>
      <p:sp>
        <p:nvSpPr>
          <p:cNvPr id="6" name="TextBox 5">
            <a:extLst>
              <a:ext uri="{FF2B5EF4-FFF2-40B4-BE49-F238E27FC236}">
                <a16:creationId xmlns:a16="http://schemas.microsoft.com/office/drawing/2014/main" id="{B4C1C0C8-45C0-4842-B1AE-D85F7C8846EE}"/>
              </a:ext>
            </a:extLst>
          </p:cNvPr>
          <p:cNvSpPr txBox="1"/>
          <p:nvPr/>
        </p:nvSpPr>
        <p:spPr>
          <a:xfrm>
            <a:off x="0" y="63037"/>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Muon system upgrade </a:t>
            </a:r>
            <a:r>
              <a:rPr lang="en-US" sz="2700" b="1" dirty="0"/>
              <a:t>– schedule overview – II </a:t>
            </a:r>
          </a:p>
        </p:txBody>
      </p:sp>
      <p:sp>
        <p:nvSpPr>
          <p:cNvPr id="2" name="Down Arrow 1">
            <a:extLst>
              <a:ext uri="{FF2B5EF4-FFF2-40B4-BE49-F238E27FC236}">
                <a16:creationId xmlns:a16="http://schemas.microsoft.com/office/drawing/2014/main" id="{A8D6A0EC-D9F7-5840-AE2D-F4C188FA0B90}"/>
              </a:ext>
            </a:extLst>
          </p:cNvPr>
          <p:cNvSpPr/>
          <p:nvPr/>
        </p:nvSpPr>
        <p:spPr>
          <a:xfrm>
            <a:off x="5169460" y="1971660"/>
            <a:ext cx="322730" cy="396867"/>
          </a:xfrm>
          <a:prstGeom prst="downArrow">
            <a:avLst/>
          </a:prstGeom>
          <a:solidFill>
            <a:srgbClr val="00B0F0"/>
          </a:solidFill>
          <a:ln>
            <a:solidFill>
              <a:srgbClr val="520AF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E336C8C-B386-8444-9ADC-D69EA138C8BE}"/>
              </a:ext>
            </a:extLst>
          </p:cNvPr>
          <p:cNvSpPr txBox="1"/>
          <p:nvPr/>
        </p:nvSpPr>
        <p:spPr>
          <a:xfrm>
            <a:off x="421440" y="1416460"/>
            <a:ext cx="9703635" cy="382037"/>
          </a:xfrm>
          <a:prstGeom prst="rect">
            <a:avLst/>
          </a:prstGeom>
          <a:solidFill>
            <a:srgbClr val="FBFF86"/>
          </a:solidFill>
        </p:spPr>
        <p:txBody>
          <a:bodyPr wrap="square" lIns="104022" tIns="52011" rIns="104022" bIns="52011" rtlCol="0">
            <a:spAutoFit/>
          </a:bodyPr>
          <a:lstStyle/>
          <a:p>
            <a:r>
              <a:rPr lang="en-US" sz="1800" b="1" dirty="0">
                <a:solidFill>
                  <a:srgbClr val="C00000"/>
                </a:solidFill>
                <a:cs typeface="Verdana"/>
              </a:rPr>
              <a:t>Some Muon upgrade activities &amp; installation can be anticipated to </a:t>
            </a:r>
            <a:r>
              <a:rPr lang="en-US" sz="1800" b="1" dirty="0">
                <a:solidFill>
                  <a:srgbClr val="FF0000"/>
                </a:solidFill>
                <a:cs typeface="Verdana"/>
              </a:rPr>
              <a:t>YETS 2022 &amp; 2023 </a:t>
            </a:r>
            <a:r>
              <a:rPr lang="en-US" sz="1800" b="1" dirty="0">
                <a:solidFill>
                  <a:srgbClr val="C00000"/>
                </a:solidFill>
                <a:cs typeface="Verdana"/>
              </a:rPr>
              <a:t>(during Run-3)</a:t>
            </a:r>
            <a:r>
              <a:rPr lang="en-US" sz="1800" b="1" dirty="0">
                <a:cs typeface="Verdana"/>
              </a:rPr>
              <a:t>: </a:t>
            </a:r>
          </a:p>
        </p:txBody>
      </p:sp>
      <p:pic>
        <p:nvPicPr>
          <p:cNvPr id="18" name="Picture 17">
            <a:extLst>
              <a:ext uri="{FF2B5EF4-FFF2-40B4-BE49-F238E27FC236}">
                <a16:creationId xmlns:a16="http://schemas.microsoft.com/office/drawing/2014/main" id="{EC23122A-AFEF-104A-98E7-95DA54971C4F}"/>
              </a:ext>
            </a:extLst>
          </p:cNvPr>
          <p:cNvPicPr>
            <a:picLocks noChangeAspect="1"/>
          </p:cNvPicPr>
          <p:nvPr/>
        </p:nvPicPr>
        <p:blipFill rotWithShape="1">
          <a:blip r:embed="rId2"/>
          <a:srcRect b="11055"/>
          <a:stretch/>
        </p:blipFill>
        <p:spPr>
          <a:xfrm>
            <a:off x="317634" y="3633823"/>
            <a:ext cx="10036008" cy="2743200"/>
          </a:xfrm>
          <a:prstGeom prst="rect">
            <a:avLst/>
          </a:prstGeom>
        </p:spPr>
      </p:pic>
      <p:sp>
        <p:nvSpPr>
          <p:cNvPr id="19" name="TextBox 18">
            <a:extLst>
              <a:ext uri="{FF2B5EF4-FFF2-40B4-BE49-F238E27FC236}">
                <a16:creationId xmlns:a16="http://schemas.microsoft.com/office/drawing/2014/main" id="{9D1A9C21-1F15-8843-BEAF-A1AA6F5DAB11}"/>
              </a:ext>
            </a:extLst>
          </p:cNvPr>
          <p:cNvSpPr txBox="1"/>
          <p:nvPr/>
        </p:nvSpPr>
        <p:spPr>
          <a:xfrm>
            <a:off x="540567" y="2794621"/>
            <a:ext cx="5967153" cy="382037"/>
          </a:xfrm>
          <a:prstGeom prst="rect">
            <a:avLst/>
          </a:prstGeom>
          <a:noFill/>
        </p:spPr>
        <p:txBody>
          <a:bodyPr wrap="square" lIns="104022" tIns="52011" rIns="104022" bIns="52011" rtlCol="0">
            <a:spAutoFit/>
          </a:bodyPr>
          <a:lstStyle/>
          <a:p>
            <a:r>
              <a:rPr lang="en-US" sz="1800" b="1" dirty="0">
                <a:cs typeface="Verdana"/>
              </a:rPr>
              <a:t>-</a:t>
            </a:r>
            <a:r>
              <a:rPr lang="en-US" sz="1800" dirty="0">
                <a:cs typeface="Verdana"/>
              </a:rPr>
              <a:t> </a:t>
            </a:r>
            <a:r>
              <a:rPr lang="en-US" sz="1800" dirty="0">
                <a:solidFill>
                  <a:srgbClr val="3348D5"/>
                </a:solidFill>
                <a:cs typeface="Verdana"/>
              </a:rPr>
              <a:t>GEM stations (</a:t>
            </a:r>
            <a:r>
              <a:rPr lang="en-US" sz="1800" b="1" dirty="0">
                <a:solidFill>
                  <a:srgbClr val="520AF8"/>
                </a:solidFill>
                <a:cs typeface="Verdana"/>
              </a:rPr>
              <a:t>GE2/1</a:t>
            </a:r>
            <a:r>
              <a:rPr lang="en-US" sz="1800" dirty="0">
                <a:solidFill>
                  <a:srgbClr val="3348D5"/>
                </a:solidFill>
                <a:cs typeface="Verdana"/>
              </a:rPr>
              <a:t>) will be installed in YETS/22 </a:t>
            </a:r>
            <a:r>
              <a:rPr lang="en-US" sz="1800" dirty="0">
                <a:cs typeface="Verdana"/>
              </a:rPr>
              <a:t>&amp;</a:t>
            </a:r>
            <a:r>
              <a:rPr lang="en-US" sz="1800" dirty="0">
                <a:solidFill>
                  <a:srgbClr val="3348D5"/>
                </a:solidFill>
                <a:cs typeface="Verdana"/>
              </a:rPr>
              <a:t> /23 </a:t>
            </a:r>
            <a:r>
              <a:rPr lang="en-US" sz="1800" dirty="0">
                <a:solidFill>
                  <a:srgbClr val="FF0000"/>
                </a:solidFill>
                <a:cs typeface="Verdana"/>
              </a:rPr>
              <a:t>[*]</a:t>
            </a:r>
            <a:endParaRPr lang="en-US" sz="1800" dirty="0">
              <a:solidFill>
                <a:srgbClr val="3348D5"/>
              </a:solidFill>
              <a:cs typeface="Verdana"/>
            </a:endParaRPr>
          </a:p>
        </p:txBody>
      </p:sp>
      <p:cxnSp>
        <p:nvCxnSpPr>
          <p:cNvPr id="21" name="Straight Arrow Connector 20">
            <a:extLst>
              <a:ext uri="{FF2B5EF4-FFF2-40B4-BE49-F238E27FC236}">
                <a16:creationId xmlns:a16="http://schemas.microsoft.com/office/drawing/2014/main" id="{50AF2445-5CD7-B546-ADC5-69CD0C36AFB5}"/>
              </a:ext>
            </a:extLst>
          </p:cNvPr>
          <p:cNvCxnSpPr>
            <a:cxnSpLocks/>
          </p:cNvCxnSpPr>
          <p:nvPr/>
        </p:nvCxnSpPr>
        <p:spPr>
          <a:xfrm>
            <a:off x="4867673" y="3454584"/>
            <a:ext cx="1234060" cy="2082641"/>
          </a:xfrm>
          <a:prstGeom prst="straightConnector1">
            <a:avLst/>
          </a:prstGeom>
          <a:ln>
            <a:solidFill>
              <a:srgbClr val="1551DA"/>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BB2D0F9A-4AF7-F44E-A3CD-159D93E12110}"/>
              </a:ext>
            </a:extLst>
          </p:cNvPr>
          <p:cNvSpPr txBox="1"/>
          <p:nvPr/>
        </p:nvSpPr>
        <p:spPr>
          <a:xfrm>
            <a:off x="530726" y="3149691"/>
            <a:ext cx="6641040" cy="382037"/>
          </a:xfrm>
          <a:prstGeom prst="rect">
            <a:avLst/>
          </a:prstGeom>
          <a:noFill/>
        </p:spPr>
        <p:txBody>
          <a:bodyPr wrap="square" lIns="104022" tIns="52011" rIns="104022" bIns="52011" rtlCol="0">
            <a:spAutoFit/>
          </a:bodyPr>
          <a:lstStyle/>
          <a:p>
            <a:r>
              <a:rPr lang="en-US" sz="1800" b="1" dirty="0">
                <a:cs typeface="Verdana"/>
              </a:rPr>
              <a:t>-</a:t>
            </a:r>
            <a:r>
              <a:rPr lang="en-US" sz="1800" dirty="0">
                <a:cs typeface="Verdana"/>
              </a:rPr>
              <a:t> </a:t>
            </a:r>
            <a:r>
              <a:rPr lang="en-US" sz="1800" dirty="0" err="1">
                <a:solidFill>
                  <a:srgbClr val="520AF8"/>
                </a:solidFill>
                <a:cs typeface="Verdana"/>
              </a:rPr>
              <a:t>iRPC</a:t>
            </a:r>
            <a:r>
              <a:rPr lang="en-US" sz="1800" dirty="0">
                <a:solidFill>
                  <a:srgbClr val="520AF8"/>
                </a:solidFill>
                <a:cs typeface="Verdana"/>
              </a:rPr>
              <a:t> chambers (RE3/1, RE4/1) will be installed </a:t>
            </a:r>
            <a:r>
              <a:rPr lang="en-US" sz="1800" dirty="0">
                <a:solidFill>
                  <a:srgbClr val="3348D5"/>
                </a:solidFill>
                <a:cs typeface="Verdana"/>
              </a:rPr>
              <a:t>in YETS/22 </a:t>
            </a:r>
            <a:r>
              <a:rPr lang="en-US" sz="1800" dirty="0">
                <a:cs typeface="Verdana"/>
              </a:rPr>
              <a:t>&amp;</a:t>
            </a:r>
            <a:r>
              <a:rPr lang="en-US" sz="1800" dirty="0">
                <a:solidFill>
                  <a:srgbClr val="3348D5"/>
                </a:solidFill>
                <a:cs typeface="Verdana"/>
              </a:rPr>
              <a:t> /23</a:t>
            </a:r>
            <a:r>
              <a:rPr lang="en-US" sz="1800" dirty="0">
                <a:solidFill>
                  <a:srgbClr val="520AF8"/>
                </a:solidFill>
                <a:cs typeface="Verdana"/>
              </a:rPr>
              <a:t> </a:t>
            </a:r>
            <a:r>
              <a:rPr lang="en-US" sz="1800" dirty="0">
                <a:solidFill>
                  <a:srgbClr val="FF0000"/>
                </a:solidFill>
                <a:cs typeface="Verdana"/>
              </a:rPr>
              <a:t>[*]</a:t>
            </a:r>
            <a:r>
              <a:rPr lang="en-US" sz="1800" dirty="0">
                <a:solidFill>
                  <a:srgbClr val="520AF8"/>
                </a:solidFill>
                <a:cs typeface="Verdana"/>
              </a:rPr>
              <a:t>  </a:t>
            </a:r>
          </a:p>
        </p:txBody>
      </p:sp>
      <p:sp>
        <p:nvSpPr>
          <p:cNvPr id="24" name="Down Arrow 23">
            <a:extLst>
              <a:ext uri="{FF2B5EF4-FFF2-40B4-BE49-F238E27FC236}">
                <a16:creationId xmlns:a16="http://schemas.microsoft.com/office/drawing/2014/main" id="{B7E94B70-0903-B146-B9E7-1483E77E7E92}"/>
              </a:ext>
            </a:extLst>
          </p:cNvPr>
          <p:cNvSpPr/>
          <p:nvPr/>
        </p:nvSpPr>
        <p:spPr>
          <a:xfrm rot="16200000">
            <a:off x="238777" y="5322900"/>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2793DACD-AC3A-FC43-A915-7F1C53BA1C49}"/>
              </a:ext>
            </a:extLst>
          </p:cNvPr>
          <p:cNvSpPr/>
          <p:nvPr/>
        </p:nvSpPr>
        <p:spPr>
          <a:xfrm rot="16200000">
            <a:off x="238777" y="5598828"/>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978D57C0-4969-CB42-ACBF-6CBDFCFF6BE0}"/>
              </a:ext>
            </a:extLst>
          </p:cNvPr>
          <p:cNvCxnSpPr>
            <a:cxnSpLocks/>
          </p:cNvCxnSpPr>
          <p:nvPr/>
        </p:nvCxnSpPr>
        <p:spPr>
          <a:xfrm>
            <a:off x="4037664" y="3099728"/>
            <a:ext cx="2052943" cy="2753293"/>
          </a:xfrm>
          <a:prstGeom prst="straightConnector1">
            <a:avLst/>
          </a:prstGeom>
          <a:ln>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3DF649F0-5AC7-6D4A-BF29-F443DD7E3ED0}"/>
              </a:ext>
            </a:extLst>
          </p:cNvPr>
          <p:cNvSpPr txBox="1"/>
          <p:nvPr/>
        </p:nvSpPr>
        <p:spPr>
          <a:xfrm>
            <a:off x="317634" y="6137234"/>
            <a:ext cx="3656266" cy="320481"/>
          </a:xfrm>
          <a:prstGeom prst="rect">
            <a:avLst/>
          </a:prstGeom>
          <a:noFill/>
        </p:spPr>
        <p:txBody>
          <a:bodyPr wrap="square" lIns="104022" tIns="52011" rIns="104022" bIns="52011" rtlCol="0">
            <a:spAutoFit/>
          </a:bodyPr>
          <a:lstStyle/>
          <a:p>
            <a:r>
              <a:rPr lang="en-US" sz="1400" dirty="0">
                <a:cs typeface="Verdana"/>
              </a:rPr>
              <a:t>More detailed time schedule in a backup slide  </a:t>
            </a:r>
          </a:p>
        </p:txBody>
      </p:sp>
      <p:sp>
        <p:nvSpPr>
          <p:cNvPr id="30" name="Rectangle 29">
            <a:extLst>
              <a:ext uri="{FF2B5EF4-FFF2-40B4-BE49-F238E27FC236}">
                <a16:creationId xmlns:a16="http://schemas.microsoft.com/office/drawing/2014/main" id="{81EA7D82-F898-A44A-9886-15CCBE6878DD}"/>
              </a:ext>
            </a:extLst>
          </p:cNvPr>
          <p:cNvSpPr/>
          <p:nvPr/>
        </p:nvSpPr>
        <p:spPr>
          <a:xfrm>
            <a:off x="3185963" y="5639320"/>
            <a:ext cx="4571999" cy="27792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82F8ACF-ABD6-9B4E-BCCC-39BA1CFF0D1E}"/>
              </a:ext>
            </a:extLst>
          </p:cNvPr>
          <p:cNvSpPr/>
          <p:nvPr/>
        </p:nvSpPr>
        <p:spPr>
          <a:xfrm>
            <a:off x="5981959" y="3678711"/>
            <a:ext cx="239548" cy="2779004"/>
          </a:xfrm>
          <a:prstGeom prst="rect">
            <a:avLst/>
          </a:prstGeom>
          <a:noFill/>
          <a:ln>
            <a:solidFill>
              <a:schemeClr val="accent3">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8E89C44-2CC6-9B4A-A460-695FD5A20E74}"/>
              </a:ext>
            </a:extLst>
          </p:cNvPr>
          <p:cNvSpPr txBox="1"/>
          <p:nvPr/>
        </p:nvSpPr>
        <p:spPr>
          <a:xfrm>
            <a:off x="5436820" y="6138702"/>
            <a:ext cx="926658" cy="351259"/>
          </a:xfrm>
          <a:prstGeom prst="rect">
            <a:avLst/>
          </a:prstGeom>
          <a:noFill/>
        </p:spPr>
        <p:txBody>
          <a:bodyPr wrap="square" lIns="104022" tIns="52011" rIns="104022" bIns="52011" rtlCol="0">
            <a:spAutoFit/>
          </a:bodyPr>
          <a:lstStyle/>
          <a:p>
            <a:r>
              <a:rPr lang="en-US" sz="1600" b="1" dirty="0">
                <a:solidFill>
                  <a:srgbClr val="0070C0"/>
                </a:solidFill>
                <a:cs typeface="Verdana"/>
              </a:rPr>
              <a:t>YETS/22</a:t>
            </a:r>
          </a:p>
        </p:txBody>
      </p:sp>
      <p:sp>
        <p:nvSpPr>
          <p:cNvPr id="37" name="TextBox 36">
            <a:extLst>
              <a:ext uri="{FF2B5EF4-FFF2-40B4-BE49-F238E27FC236}">
                <a16:creationId xmlns:a16="http://schemas.microsoft.com/office/drawing/2014/main" id="{A54F57CA-1346-DF42-8B94-E908AB39F455}"/>
              </a:ext>
            </a:extLst>
          </p:cNvPr>
          <p:cNvSpPr txBox="1"/>
          <p:nvPr/>
        </p:nvSpPr>
        <p:spPr>
          <a:xfrm>
            <a:off x="6615300" y="7024703"/>
            <a:ext cx="4016844" cy="320481"/>
          </a:xfrm>
          <a:prstGeom prst="rect">
            <a:avLst/>
          </a:prstGeom>
          <a:noFill/>
        </p:spPr>
        <p:txBody>
          <a:bodyPr wrap="square" lIns="104022" tIns="52011" rIns="104022" bIns="52011" rtlCol="0">
            <a:spAutoFit/>
          </a:bodyPr>
          <a:lstStyle/>
          <a:p>
            <a:r>
              <a:rPr lang="en-US" sz="1400" b="1" dirty="0">
                <a:solidFill>
                  <a:srgbClr val="FF0000"/>
                </a:solidFill>
                <a:cs typeface="Verdana"/>
              </a:rPr>
              <a:t>[*]</a:t>
            </a:r>
            <a:r>
              <a:rPr lang="en-US" sz="1400" dirty="0">
                <a:solidFill>
                  <a:srgbClr val="FF0000"/>
                </a:solidFill>
                <a:cs typeface="Verdana"/>
              </a:rPr>
              <a:t> activities requiring INFN-Bari technicians @ CERN</a:t>
            </a:r>
            <a:r>
              <a:rPr lang="en-US" sz="1400" dirty="0">
                <a:solidFill>
                  <a:srgbClr val="520AF8"/>
                </a:solidFill>
                <a:cs typeface="Verdana"/>
              </a:rPr>
              <a:t> </a:t>
            </a:r>
            <a:r>
              <a:rPr lang="en-US" sz="1400" dirty="0">
                <a:cs typeface="Verdana"/>
              </a:rPr>
              <a:t>     </a:t>
            </a:r>
          </a:p>
        </p:txBody>
      </p:sp>
      <p:sp>
        <p:nvSpPr>
          <p:cNvPr id="38" name="Rectangle 37">
            <a:extLst>
              <a:ext uri="{FF2B5EF4-FFF2-40B4-BE49-F238E27FC236}">
                <a16:creationId xmlns:a16="http://schemas.microsoft.com/office/drawing/2014/main" id="{0D564AB9-DF0E-CF48-9F8D-44C45FCBB4C8}"/>
              </a:ext>
            </a:extLst>
          </p:cNvPr>
          <p:cNvSpPr/>
          <p:nvPr/>
        </p:nvSpPr>
        <p:spPr>
          <a:xfrm>
            <a:off x="6812420" y="3688643"/>
            <a:ext cx="239548" cy="2779004"/>
          </a:xfrm>
          <a:prstGeom prst="rect">
            <a:avLst/>
          </a:prstGeom>
          <a:noFill/>
          <a:ln>
            <a:solidFill>
              <a:schemeClr val="accent3">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C3E75F3-33BD-A444-BA8A-C3C9B48CDA9C}"/>
              </a:ext>
            </a:extLst>
          </p:cNvPr>
          <p:cNvSpPr txBox="1"/>
          <p:nvPr/>
        </p:nvSpPr>
        <p:spPr>
          <a:xfrm>
            <a:off x="6268005" y="6145113"/>
            <a:ext cx="1070900" cy="351259"/>
          </a:xfrm>
          <a:prstGeom prst="rect">
            <a:avLst/>
          </a:prstGeom>
          <a:noFill/>
        </p:spPr>
        <p:txBody>
          <a:bodyPr wrap="square" lIns="104022" tIns="52011" rIns="104022" bIns="52011" rtlCol="0">
            <a:spAutoFit/>
          </a:bodyPr>
          <a:lstStyle/>
          <a:p>
            <a:r>
              <a:rPr lang="en-US" sz="1600" b="1" dirty="0">
                <a:solidFill>
                  <a:srgbClr val="0070C0"/>
                </a:solidFill>
                <a:cs typeface="Verdana"/>
              </a:rPr>
              <a:t>YETS/23</a:t>
            </a:r>
          </a:p>
        </p:txBody>
      </p:sp>
      <p:sp>
        <p:nvSpPr>
          <p:cNvPr id="40" name="Rectangle 39">
            <a:extLst>
              <a:ext uri="{FF2B5EF4-FFF2-40B4-BE49-F238E27FC236}">
                <a16:creationId xmlns:a16="http://schemas.microsoft.com/office/drawing/2014/main" id="{D6200C04-93A9-1A4B-A2F7-DD42543F000A}"/>
              </a:ext>
            </a:extLst>
          </p:cNvPr>
          <p:cNvSpPr/>
          <p:nvPr/>
        </p:nvSpPr>
        <p:spPr>
          <a:xfrm>
            <a:off x="5889516" y="5361394"/>
            <a:ext cx="1282249" cy="27792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2DE1E5F-F7D2-594A-9114-B0CBA2FA37E5}"/>
              </a:ext>
            </a:extLst>
          </p:cNvPr>
          <p:cNvSpPr/>
          <p:nvPr/>
        </p:nvSpPr>
        <p:spPr>
          <a:xfrm flipH="1">
            <a:off x="5898481" y="5320822"/>
            <a:ext cx="346446" cy="596423"/>
          </a:xfrm>
          <a:prstGeom prst="ellipse">
            <a:avLst/>
          </a:prstGeom>
          <a:noFill/>
          <a:ln w="38100">
            <a:solidFill>
              <a:schemeClr val="accent3">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DC4BE1D-3C92-F447-BCC8-624A4C883AA5}"/>
              </a:ext>
            </a:extLst>
          </p:cNvPr>
          <p:cNvSpPr/>
          <p:nvPr/>
        </p:nvSpPr>
        <p:spPr>
          <a:xfrm flipH="1">
            <a:off x="6777024" y="5338750"/>
            <a:ext cx="346446" cy="596423"/>
          </a:xfrm>
          <a:prstGeom prst="ellipse">
            <a:avLst/>
          </a:prstGeom>
          <a:noFill/>
          <a:ln w="38100">
            <a:solidFill>
              <a:schemeClr val="accent3">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Down Arrow 42">
            <a:extLst>
              <a:ext uri="{FF2B5EF4-FFF2-40B4-BE49-F238E27FC236}">
                <a16:creationId xmlns:a16="http://schemas.microsoft.com/office/drawing/2014/main" id="{DCF0031B-A6B0-F744-B70F-157A1A6D8845}"/>
              </a:ext>
            </a:extLst>
          </p:cNvPr>
          <p:cNvSpPr/>
          <p:nvPr/>
        </p:nvSpPr>
        <p:spPr>
          <a:xfrm rot="16200000">
            <a:off x="238776" y="5849843"/>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15CB888-EEC6-5E4A-88A8-B98441FF44DD}"/>
              </a:ext>
            </a:extLst>
          </p:cNvPr>
          <p:cNvSpPr/>
          <p:nvPr/>
        </p:nvSpPr>
        <p:spPr>
          <a:xfrm>
            <a:off x="5211288" y="5907760"/>
            <a:ext cx="1630941" cy="27792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359C7DA-5BC2-574C-BCF9-8B3467DC2173}"/>
              </a:ext>
            </a:extLst>
          </p:cNvPr>
          <p:cNvSpPr txBox="1"/>
          <p:nvPr/>
        </p:nvSpPr>
        <p:spPr>
          <a:xfrm>
            <a:off x="540567" y="6597011"/>
            <a:ext cx="7325139" cy="382037"/>
          </a:xfrm>
          <a:prstGeom prst="rect">
            <a:avLst/>
          </a:prstGeom>
          <a:noFill/>
        </p:spPr>
        <p:txBody>
          <a:bodyPr wrap="square" lIns="104022" tIns="52011" rIns="104022" bIns="52011" rtlCol="0">
            <a:spAutoFit/>
          </a:bodyPr>
          <a:lstStyle/>
          <a:p>
            <a:r>
              <a:rPr lang="en-US" sz="1800" b="1" dirty="0">
                <a:cs typeface="Verdana"/>
              </a:rPr>
              <a:t>- other activities in 2021-2022 : </a:t>
            </a:r>
            <a:r>
              <a:rPr lang="en-US" sz="1800" b="1" dirty="0">
                <a:solidFill>
                  <a:srgbClr val="520AF8"/>
                </a:solidFill>
                <a:cs typeface="Verdana"/>
              </a:rPr>
              <a:t>ME0 construction in Bari </a:t>
            </a:r>
            <a:r>
              <a:rPr lang="en-US" sz="1800" b="1" dirty="0">
                <a:cs typeface="Verdana"/>
              </a:rPr>
              <a:t>(</a:t>
            </a:r>
            <a:r>
              <a:rPr lang="en-US" sz="1800" dirty="0">
                <a:cs typeface="Verdana"/>
              </a:rPr>
              <a:t>see slide later</a:t>
            </a:r>
            <a:r>
              <a:rPr lang="en-US" sz="1800" b="1" dirty="0">
                <a:cs typeface="Verdana"/>
              </a:rPr>
              <a:t>)  </a:t>
            </a:r>
          </a:p>
        </p:txBody>
      </p:sp>
      <p:sp>
        <p:nvSpPr>
          <p:cNvPr id="33" name="TextBox 32">
            <a:extLst>
              <a:ext uri="{FF2B5EF4-FFF2-40B4-BE49-F238E27FC236}">
                <a16:creationId xmlns:a16="http://schemas.microsoft.com/office/drawing/2014/main" id="{A35A6497-93F4-6D49-B809-8DCE6EAFECD8}"/>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681153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7E2DAF-5796-D940-836A-88E6E5BFFFBC}"/>
              </a:ext>
            </a:extLst>
          </p:cNvPr>
          <p:cNvSpPr/>
          <p:nvPr/>
        </p:nvSpPr>
        <p:spPr>
          <a:xfrm>
            <a:off x="0" y="120172"/>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7446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34/47 </a:t>
            </a:r>
          </a:p>
        </p:txBody>
      </p:sp>
      <p:sp>
        <p:nvSpPr>
          <p:cNvPr id="6" name="TextBox 5">
            <a:extLst>
              <a:ext uri="{FF2B5EF4-FFF2-40B4-BE49-F238E27FC236}">
                <a16:creationId xmlns:a16="http://schemas.microsoft.com/office/drawing/2014/main" id="{B4C1C0C8-45C0-4842-B1AE-D85F7C8846EE}"/>
              </a:ext>
            </a:extLst>
          </p:cNvPr>
          <p:cNvSpPr txBox="1"/>
          <p:nvPr/>
        </p:nvSpPr>
        <p:spPr>
          <a:xfrm>
            <a:off x="0" y="63037"/>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Muon system upgrade </a:t>
            </a:r>
            <a:r>
              <a:rPr lang="en-US" sz="2700" b="1" dirty="0"/>
              <a:t>– schedule overview – III </a:t>
            </a:r>
          </a:p>
        </p:txBody>
      </p:sp>
      <p:sp>
        <p:nvSpPr>
          <p:cNvPr id="2" name="Down Arrow 1">
            <a:extLst>
              <a:ext uri="{FF2B5EF4-FFF2-40B4-BE49-F238E27FC236}">
                <a16:creationId xmlns:a16="http://schemas.microsoft.com/office/drawing/2014/main" id="{A8D6A0EC-D9F7-5840-AE2D-F4C188FA0B90}"/>
              </a:ext>
            </a:extLst>
          </p:cNvPr>
          <p:cNvSpPr/>
          <p:nvPr/>
        </p:nvSpPr>
        <p:spPr>
          <a:xfrm>
            <a:off x="5779060" y="1914510"/>
            <a:ext cx="322730" cy="396867"/>
          </a:xfrm>
          <a:prstGeom prst="downArrow">
            <a:avLst/>
          </a:prstGeom>
          <a:solidFill>
            <a:srgbClr val="00B0F0"/>
          </a:solidFill>
          <a:ln>
            <a:solidFill>
              <a:srgbClr val="520AF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E336C8C-B386-8444-9ADC-D69EA138C8BE}"/>
              </a:ext>
            </a:extLst>
          </p:cNvPr>
          <p:cNvSpPr txBox="1"/>
          <p:nvPr/>
        </p:nvSpPr>
        <p:spPr>
          <a:xfrm>
            <a:off x="450946" y="1331584"/>
            <a:ext cx="4291383" cy="382037"/>
          </a:xfrm>
          <a:prstGeom prst="rect">
            <a:avLst/>
          </a:prstGeom>
          <a:solidFill>
            <a:srgbClr val="FFFF00"/>
          </a:solidFill>
        </p:spPr>
        <p:txBody>
          <a:bodyPr wrap="square" lIns="104022" tIns="52011" rIns="104022" bIns="52011" rtlCol="0">
            <a:spAutoFit/>
          </a:bodyPr>
          <a:lstStyle/>
          <a:p>
            <a:r>
              <a:rPr lang="en-US" sz="1800" b="1" dirty="0">
                <a:solidFill>
                  <a:srgbClr val="C00000"/>
                </a:solidFill>
                <a:cs typeface="Verdana"/>
              </a:rPr>
              <a:t>Last Muon upgrade activities concern LS3 </a:t>
            </a:r>
            <a:r>
              <a:rPr lang="en-US" sz="1800" b="1" dirty="0">
                <a:cs typeface="Verdana"/>
              </a:rPr>
              <a:t>: </a:t>
            </a:r>
          </a:p>
        </p:txBody>
      </p:sp>
      <p:pic>
        <p:nvPicPr>
          <p:cNvPr id="18" name="Picture 17">
            <a:extLst>
              <a:ext uri="{FF2B5EF4-FFF2-40B4-BE49-F238E27FC236}">
                <a16:creationId xmlns:a16="http://schemas.microsoft.com/office/drawing/2014/main" id="{EC23122A-AFEF-104A-98E7-95DA54971C4F}"/>
              </a:ext>
            </a:extLst>
          </p:cNvPr>
          <p:cNvPicPr>
            <a:picLocks noChangeAspect="1"/>
          </p:cNvPicPr>
          <p:nvPr/>
        </p:nvPicPr>
        <p:blipFill rotWithShape="1">
          <a:blip r:embed="rId2"/>
          <a:srcRect b="11055"/>
          <a:stretch/>
        </p:blipFill>
        <p:spPr>
          <a:xfrm>
            <a:off x="317634" y="3033184"/>
            <a:ext cx="10036008" cy="2743200"/>
          </a:xfrm>
          <a:prstGeom prst="rect">
            <a:avLst/>
          </a:prstGeom>
        </p:spPr>
      </p:pic>
      <p:sp>
        <p:nvSpPr>
          <p:cNvPr id="19" name="TextBox 18">
            <a:extLst>
              <a:ext uri="{FF2B5EF4-FFF2-40B4-BE49-F238E27FC236}">
                <a16:creationId xmlns:a16="http://schemas.microsoft.com/office/drawing/2014/main" id="{9D1A9C21-1F15-8843-BEAF-A1AA6F5DAB11}"/>
              </a:ext>
            </a:extLst>
          </p:cNvPr>
          <p:cNvSpPr txBox="1"/>
          <p:nvPr/>
        </p:nvSpPr>
        <p:spPr>
          <a:xfrm>
            <a:off x="4624592" y="1338178"/>
            <a:ext cx="5967153" cy="382037"/>
          </a:xfrm>
          <a:prstGeom prst="rect">
            <a:avLst/>
          </a:prstGeom>
          <a:solidFill>
            <a:srgbClr val="FFFF00"/>
          </a:solidFill>
        </p:spPr>
        <p:txBody>
          <a:bodyPr wrap="square" lIns="104022" tIns="52011" rIns="104022" bIns="52011" rtlCol="0">
            <a:spAutoFit/>
          </a:bodyPr>
          <a:lstStyle/>
          <a:p>
            <a:r>
              <a:rPr lang="en-US" sz="1800" b="1" dirty="0">
                <a:cs typeface="Verdana"/>
              </a:rPr>
              <a:t>-</a:t>
            </a:r>
            <a:r>
              <a:rPr lang="en-US" sz="1800" dirty="0">
                <a:cs typeface="Verdana"/>
              </a:rPr>
              <a:t> </a:t>
            </a:r>
            <a:r>
              <a:rPr lang="en-US" sz="1800" dirty="0">
                <a:solidFill>
                  <a:srgbClr val="3348D5"/>
                </a:solidFill>
                <a:cs typeface="Verdana"/>
              </a:rPr>
              <a:t>ME0 GEM stations will be installed in 2024-2025 [LS3] </a:t>
            </a:r>
            <a:r>
              <a:rPr lang="en-US" sz="1800" dirty="0">
                <a:solidFill>
                  <a:srgbClr val="FF0000"/>
                </a:solidFill>
                <a:cs typeface="Verdana"/>
              </a:rPr>
              <a:t>[*]</a:t>
            </a:r>
            <a:endParaRPr lang="en-US" sz="1800" dirty="0">
              <a:solidFill>
                <a:srgbClr val="3348D5"/>
              </a:solidFill>
              <a:cs typeface="Verdana"/>
            </a:endParaRPr>
          </a:p>
        </p:txBody>
      </p:sp>
      <p:sp>
        <p:nvSpPr>
          <p:cNvPr id="22" name="TextBox 21">
            <a:extLst>
              <a:ext uri="{FF2B5EF4-FFF2-40B4-BE49-F238E27FC236}">
                <a16:creationId xmlns:a16="http://schemas.microsoft.com/office/drawing/2014/main" id="{BB2D0F9A-4AF7-F44E-A3CD-159D93E12110}"/>
              </a:ext>
            </a:extLst>
          </p:cNvPr>
          <p:cNvSpPr txBox="1"/>
          <p:nvPr/>
        </p:nvSpPr>
        <p:spPr>
          <a:xfrm>
            <a:off x="346293" y="6022842"/>
            <a:ext cx="9404197" cy="1089923"/>
          </a:xfrm>
          <a:prstGeom prst="rect">
            <a:avLst/>
          </a:prstGeom>
          <a:noFill/>
        </p:spPr>
        <p:txBody>
          <a:bodyPr wrap="square" lIns="104022" tIns="52011" rIns="104022" bIns="52011" rtlCol="0">
            <a:spAutoFit/>
          </a:bodyPr>
          <a:lstStyle/>
          <a:p>
            <a:r>
              <a:rPr lang="en-US" sz="1600" dirty="0">
                <a:cs typeface="Verdana"/>
              </a:rPr>
              <a:t>The ME0 installation will be done in surface while the assembly of the Calorimeter endcaps (HGCAL) will be carried out, during LS3, as CMS moves into a closed barrel configuration. </a:t>
            </a:r>
          </a:p>
          <a:p>
            <a:r>
              <a:rPr lang="en-US" sz="1600" dirty="0">
                <a:cs typeface="Verdana"/>
              </a:rPr>
              <a:t>The installation of the HGCAL will require the extraction of the </a:t>
            </a:r>
            <a:r>
              <a:rPr lang="en-US" sz="1600" dirty="0">
                <a:solidFill>
                  <a:srgbClr val="520AF8"/>
                </a:solidFill>
                <a:cs typeface="Verdana"/>
              </a:rPr>
              <a:t>ME1 </a:t>
            </a:r>
            <a:r>
              <a:rPr lang="en-US" sz="1600" dirty="0">
                <a:cs typeface="Verdana"/>
              </a:rPr>
              <a:t>(CSC, </a:t>
            </a:r>
            <a:r>
              <a:rPr lang="en-US" sz="1600" dirty="0">
                <a:solidFill>
                  <a:srgbClr val="3348D5"/>
                </a:solidFill>
                <a:cs typeface="Verdana"/>
              </a:rPr>
              <a:t>RPC, GEM</a:t>
            </a:r>
            <a:r>
              <a:rPr lang="en-US" sz="1600" dirty="0">
                <a:cs typeface="Verdana"/>
              </a:rPr>
              <a:t>) chambers and </a:t>
            </a:r>
            <a:r>
              <a:rPr lang="en-US" sz="1600" dirty="0">
                <a:solidFill>
                  <a:srgbClr val="3348D5"/>
                </a:solidFill>
                <a:cs typeface="Verdana"/>
              </a:rPr>
              <a:t>subsequent</a:t>
            </a:r>
          </a:p>
          <a:p>
            <a:r>
              <a:rPr lang="en-US" sz="1600" dirty="0">
                <a:solidFill>
                  <a:srgbClr val="3348D5"/>
                </a:solidFill>
                <a:cs typeface="Verdana"/>
              </a:rPr>
              <a:t>re-installation &amp; re-commissioning</a:t>
            </a:r>
            <a:r>
              <a:rPr lang="en-US" sz="1600" dirty="0">
                <a:cs typeface="Verdana"/>
              </a:rPr>
              <a:t> </a:t>
            </a:r>
            <a:r>
              <a:rPr lang="en-US" sz="1600" dirty="0">
                <a:solidFill>
                  <a:srgbClr val="FF0000"/>
                </a:solidFill>
                <a:cs typeface="Verdana"/>
              </a:rPr>
              <a:t>[*]</a:t>
            </a:r>
            <a:r>
              <a:rPr lang="en-US" sz="1600" dirty="0">
                <a:cs typeface="Verdana"/>
              </a:rPr>
              <a:t>.</a:t>
            </a:r>
          </a:p>
        </p:txBody>
      </p:sp>
      <p:sp>
        <p:nvSpPr>
          <p:cNvPr id="24" name="Down Arrow 23">
            <a:extLst>
              <a:ext uri="{FF2B5EF4-FFF2-40B4-BE49-F238E27FC236}">
                <a16:creationId xmlns:a16="http://schemas.microsoft.com/office/drawing/2014/main" id="{B7E94B70-0903-B146-B9E7-1483E77E7E92}"/>
              </a:ext>
            </a:extLst>
          </p:cNvPr>
          <p:cNvSpPr/>
          <p:nvPr/>
        </p:nvSpPr>
        <p:spPr>
          <a:xfrm rot="16200000">
            <a:off x="238777" y="4722261"/>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2793DACD-AC3A-FC43-A915-7F1C53BA1C49}"/>
              </a:ext>
            </a:extLst>
          </p:cNvPr>
          <p:cNvSpPr/>
          <p:nvPr/>
        </p:nvSpPr>
        <p:spPr>
          <a:xfrm rot="16200000">
            <a:off x="238777" y="4998189"/>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DF649F0-5AC7-6D4A-BF29-F443DD7E3ED0}"/>
              </a:ext>
            </a:extLst>
          </p:cNvPr>
          <p:cNvSpPr txBox="1"/>
          <p:nvPr/>
        </p:nvSpPr>
        <p:spPr>
          <a:xfrm>
            <a:off x="317634" y="5536595"/>
            <a:ext cx="3656266" cy="320481"/>
          </a:xfrm>
          <a:prstGeom prst="rect">
            <a:avLst/>
          </a:prstGeom>
          <a:noFill/>
        </p:spPr>
        <p:txBody>
          <a:bodyPr wrap="square" lIns="104022" tIns="52011" rIns="104022" bIns="52011" rtlCol="0">
            <a:spAutoFit/>
          </a:bodyPr>
          <a:lstStyle/>
          <a:p>
            <a:r>
              <a:rPr lang="en-US" sz="1400" dirty="0">
                <a:cs typeface="Verdana"/>
              </a:rPr>
              <a:t>More detailed time schedule in a backup slide  </a:t>
            </a:r>
          </a:p>
        </p:txBody>
      </p:sp>
      <p:sp>
        <p:nvSpPr>
          <p:cNvPr id="30" name="Rectangle 29">
            <a:extLst>
              <a:ext uri="{FF2B5EF4-FFF2-40B4-BE49-F238E27FC236}">
                <a16:creationId xmlns:a16="http://schemas.microsoft.com/office/drawing/2014/main" id="{81EA7D82-F898-A44A-9886-15CCBE6878DD}"/>
              </a:ext>
            </a:extLst>
          </p:cNvPr>
          <p:cNvSpPr/>
          <p:nvPr/>
        </p:nvSpPr>
        <p:spPr>
          <a:xfrm>
            <a:off x="7064918" y="5030177"/>
            <a:ext cx="2473528" cy="27792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8E89C44-2CC6-9B4A-A460-695FD5A20E74}"/>
              </a:ext>
            </a:extLst>
          </p:cNvPr>
          <p:cNvSpPr txBox="1"/>
          <p:nvPr/>
        </p:nvSpPr>
        <p:spPr>
          <a:xfrm>
            <a:off x="8382623" y="5508944"/>
            <a:ext cx="524709" cy="351259"/>
          </a:xfrm>
          <a:prstGeom prst="rect">
            <a:avLst/>
          </a:prstGeom>
          <a:noFill/>
        </p:spPr>
        <p:txBody>
          <a:bodyPr wrap="square" lIns="104022" tIns="52011" rIns="104022" bIns="52011" rtlCol="0">
            <a:spAutoFit/>
          </a:bodyPr>
          <a:lstStyle/>
          <a:p>
            <a:r>
              <a:rPr lang="en-US" sz="1600" b="1" dirty="0">
                <a:solidFill>
                  <a:srgbClr val="0070C0"/>
                </a:solidFill>
                <a:cs typeface="Verdana"/>
              </a:rPr>
              <a:t>LS3</a:t>
            </a:r>
          </a:p>
        </p:txBody>
      </p:sp>
      <p:sp>
        <p:nvSpPr>
          <p:cNvPr id="37" name="TextBox 36">
            <a:extLst>
              <a:ext uri="{FF2B5EF4-FFF2-40B4-BE49-F238E27FC236}">
                <a16:creationId xmlns:a16="http://schemas.microsoft.com/office/drawing/2014/main" id="{A54F57CA-1346-DF42-8B94-E908AB39F455}"/>
              </a:ext>
            </a:extLst>
          </p:cNvPr>
          <p:cNvSpPr txBox="1"/>
          <p:nvPr/>
        </p:nvSpPr>
        <p:spPr>
          <a:xfrm>
            <a:off x="6615300" y="7024703"/>
            <a:ext cx="4016844" cy="320481"/>
          </a:xfrm>
          <a:prstGeom prst="rect">
            <a:avLst/>
          </a:prstGeom>
          <a:noFill/>
        </p:spPr>
        <p:txBody>
          <a:bodyPr wrap="square" lIns="104022" tIns="52011" rIns="104022" bIns="52011" rtlCol="0">
            <a:spAutoFit/>
          </a:bodyPr>
          <a:lstStyle/>
          <a:p>
            <a:r>
              <a:rPr lang="en-US" sz="1400" b="1" dirty="0">
                <a:solidFill>
                  <a:srgbClr val="FF0000"/>
                </a:solidFill>
                <a:cs typeface="Verdana"/>
              </a:rPr>
              <a:t>[*]</a:t>
            </a:r>
            <a:r>
              <a:rPr lang="en-US" sz="1400" dirty="0">
                <a:solidFill>
                  <a:srgbClr val="FF0000"/>
                </a:solidFill>
                <a:cs typeface="Verdana"/>
              </a:rPr>
              <a:t> activities requiring INFN-Bari technicians @ CERN</a:t>
            </a:r>
            <a:r>
              <a:rPr lang="en-US" sz="1400" dirty="0">
                <a:solidFill>
                  <a:srgbClr val="520AF8"/>
                </a:solidFill>
                <a:cs typeface="Verdana"/>
              </a:rPr>
              <a:t> </a:t>
            </a:r>
            <a:r>
              <a:rPr lang="en-US" sz="1400" dirty="0">
                <a:cs typeface="Verdana"/>
              </a:rPr>
              <a:t>     </a:t>
            </a:r>
          </a:p>
        </p:txBody>
      </p:sp>
      <p:sp>
        <p:nvSpPr>
          <p:cNvPr id="38" name="Rectangle 37">
            <a:extLst>
              <a:ext uri="{FF2B5EF4-FFF2-40B4-BE49-F238E27FC236}">
                <a16:creationId xmlns:a16="http://schemas.microsoft.com/office/drawing/2014/main" id="{0D564AB9-DF0E-CF48-9F8D-44C45FCBB4C8}"/>
              </a:ext>
            </a:extLst>
          </p:cNvPr>
          <p:cNvSpPr/>
          <p:nvPr/>
        </p:nvSpPr>
        <p:spPr>
          <a:xfrm>
            <a:off x="7715885" y="2991027"/>
            <a:ext cx="2382895" cy="2779004"/>
          </a:xfrm>
          <a:prstGeom prst="rect">
            <a:avLst/>
          </a:prstGeom>
          <a:noFill/>
          <a:ln>
            <a:solidFill>
              <a:schemeClr val="accent3">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6200C04-93A9-1A4B-A2F7-DD42543F000A}"/>
              </a:ext>
            </a:extLst>
          </p:cNvPr>
          <p:cNvSpPr/>
          <p:nvPr/>
        </p:nvSpPr>
        <p:spPr>
          <a:xfrm>
            <a:off x="7064917" y="4760755"/>
            <a:ext cx="2473529" cy="27792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own Arrow 30">
            <a:extLst>
              <a:ext uri="{FF2B5EF4-FFF2-40B4-BE49-F238E27FC236}">
                <a16:creationId xmlns:a16="http://schemas.microsoft.com/office/drawing/2014/main" id="{52384B5D-75DB-FF43-8CE9-E13F730CEA62}"/>
              </a:ext>
            </a:extLst>
          </p:cNvPr>
          <p:cNvSpPr/>
          <p:nvPr/>
        </p:nvSpPr>
        <p:spPr>
          <a:xfrm rot="16200000">
            <a:off x="238776" y="5258166"/>
            <a:ext cx="195782" cy="388113"/>
          </a:xfrm>
          <a:prstGeom prst="downArrow">
            <a:avLst/>
          </a:prstGeom>
          <a:solidFill>
            <a:srgbClr val="F86CEA"/>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54D9CF3-73F0-EB45-98FF-0AF62CD1DA24}"/>
              </a:ext>
            </a:extLst>
          </p:cNvPr>
          <p:cNvSpPr/>
          <p:nvPr/>
        </p:nvSpPr>
        <p:spPr>
          <a:xfrm>
            <a:off x="5333051" y="5313259"/>
            <a:ext cx="4205396" cy="27792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87DCBCE-0D58-AB48-AB0B-EDB1DFCA146E}"/>
              </a:ext>
            </a:extLst>
          </p:cNvPr>
          <p:cNvSpPr/>
          <p:nvPr/>
        </p:nvSpPr>
        <p:spPr>
          <a:xfrm flipH="1">
            <a:off x="7706254" y="5261156"/>
            <a:ext cx="1631872" cy="380650"/>
          </a:xfrm>
          <a:prstGeom prst="ellipse">
            <a:avLst/>
          </a:prstGeom>
          <a:noFill/>
          <a:ln w="38100">
            <a:solidFill>
              <a:schemeClr val="accent3">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06FAA864-C860-D145-97B9-CD360B8C6B9C}"/>
              </a:ext>
            </a:extLst>
          </p:cNvPr>
          <p:cNvCxnSpPr>
            <a:cxnSpLocks/>
            <a:endCxn id="34" idx="6"/>
          </p:cNvCxnSpPr>
          <p:nvPr/>
        </p:nvCxnSpPr>
        <p:spPr>
          <a:xfrm>
            <a:off x="6119449" y="2622677"/>
            <a:ext cx="1586805" cy="2828804"/>
          </a:xfrm>
          <a:prstGeom prst="straightConnector1">
            <a:avLst/>
          </a:prstGeom>
          <a:ln>
            <a:solidFill>
              <a:schemeClr val="accent3">
                <a:lumMod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23FC1C17-D20F-8D4B-AC5E-2B6F257F0140}"/>
              </a:ext>
            </a:extLst>
          </p:cNvPr>
          <p:cNvCxnSpPr>
            <a:cxnSpLocks/>
          </p:cNvCxnSpPr>
          <p:nvPr/>
        </p:nvCxnSpPr>
        <p:spPr>
          <a:xfrm flipH="1" flipV="1">
            <a:off x="9384713" y="5151655"/>
            <a:ext cx="115237" cy="1416148"/>
          </a:xfrm>
          <a:prstGeom prst="straightConnector1">
            <a:avLst/>
          </a:prstGeom>
          <a:ln>
            <a:solidFill>
              <a:srgbClr val="3348D5"/>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11DEAA63-DFF8-5649-9998-EA41802B9F4D}"/>
              </a:ext>
            </a:extLst>
          </p:cNvPr>
          <p:cNvCxnSpPr>
            <a:cxnSpLocks/>
          </p:cNvCxnSpPr>
          <p:nvPr/>
        </p:nvCxnSpPr>
        <p:spPr>
          <a:xfrm flipH="1" flipV="1">
            <a:off x="9276560" y="4905739"/>
            <a:ext cx="129217" cy="1634071"/>
          </a:xfrm>
          <a:prstGeom prst="straightConnector1">
            <a:avLst/>
          </a:prstGeom>
          <a:ln>
            <a:solidFill>
              <a:srgbClr val="3348D5"/>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4ACD2848-24E2-2C41-8F92-1036E9B051C3}"/>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754890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6" name="Rectangle 5"/>
          <p:cNvSpPr/>
          <p:nvPr/>
        </p:nvSpPr>
        <p:spPr>
          <a:xfrm>
            <a:off x="4216" y="34475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7" name="TextBox 6"/>
          <p:cNvSpPr txBox="1"/>
          <p:nvPr/>
        </p:nvSpPr>
        <p:spPr>
          <a:xfrm>
            <a:off x="12700" y="3348591"/>
            <a:ext cx="10661650" cy="555289"/>
          </a:xfrm>
          <a:prstGeom prst="rect">
            <a:avLst/>
          </a:prstGeom>
          <a:noFill/>
          <a:ln w="28575" cmpd="sng">
            <a:noFill/>
          </a:ln>
        </p:spPr>
        <p:txBody>
          <a:bodyPr wrap="square" lIns="104022" tIns="52011" rIns="104022" bIns="52011" rtlCol="0">
            <a:spAutoFit/>
          </a:bodyPr>
          <a:lstStyle/>
          <a:p>
            <a:pPr algn="ctr">
              <a:lnSpc>
                <a:spcPct val="110000"/>
              </a:lnSpc>
            </a:pPr>
            <a:r>
              <a:rPr lang="en-US" sz="2800" b="1" dirty="0">
                <a:solidFill>
                  <a:srgbClr val="FF0000"/>
                </a:solidFill>
              </a:rPr>
              <a:t>GEM system </a:t>
            </a:r>
            <a:r>
              <a:rPr lang="en-US" sz="2800" b="1" dirty="0">
                <a:solidFill>
                  <a:srgbClr val="1551DA"/>
                </a:solidFill>
              </a:rPr>
              <a:t>for Phase-2 CMS</a:t>
            </a:r>
          </a:p>
        </p:txBody>
      </p:sp>
      <p:sp>
        <p:nvSpPr>
          <p:cNvPr id="8" name="TextBox 7">
            <a:extLst>
              <a:ext uri="{FF2B5EF4-FFF2-40B4-BE49-F238E27FC236}">
                <a16:creationId xmlns:a16="http://schemas.microsoft.com/office/drawing/2014/main" id="{C70CCD0F-19AE-AF40-A0F4-8BAAE838BA5B}"/>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107353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0" y="55684"/>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INFN(-Bari) commitments in GEM construction </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1643" y="7286627"/>
            <a:ext cx="692580" cy="320481"/>
          </a:xfrm>
          <a:prstGeom prst="rect">
            <a:avLst/>
          </a:prstGeom>
          <a:noFill/>
        </p:spPr>
        <p:txBody>
          <a:bodyPr wrap="none" lIns="104022" tIns="52011" rIns="104022" bIns="52011" rtlCol="0">
            <a:spAutoFit/>
          </a:bodyPr>
          <a:lstStyle/>
          <a:p>
            <a:r>
              <a:rPr lang="en-US" sz="1400" b="1" dirty="0">
                <a:solidFill>
                  <a:srgbClr val="0000FF"/>
                </a:solidFill>
              </a:rPr>
              <a:t>35/47 </a:t>
            </a:r>
          </a:p>
        </p:txBody>
      </p:sp>
      <p:sp>
        <p:nvSpPr>
          <p:cNvPr id="18" name="Chevron 17">
            <a:extLst>
              <a:ext uri="{FF2B5EF4-FFF2-40B4-BE49-F238E27FC236}">
                <a16:creationId xmlns:a16="http://schemas.microsoft.com/office/drawing/2014/main" id="{FB2D88BD-8D16-EF46-934D-BEAC18D1D4ED}"/>
              </a:ext>
            </a:extLst>
          </p:cNvPr>
          <p:cNvSpPr/>
          <p:nvPr/>
        </p:nvSpPr>
        <p:spPr>
          <a:xfrm>
            <a:off x="166081" y="919794"/>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02A87064-7EC1-7F4F-BCB7-A994AD48037A}"/>
              </a:ext>
            </a:extLst>
          </p:cNvPr>
          <p:cNvSpPr txBox="1"/>
          <p:nvPr/>
        </p:nvSpPr>
        <p:spPr>
          <a:xfrm>
            <a:off x="375386" y="811609"/>
            <a:ext cx="10286264" cy="659036"/>
          </a:xfrm>
          <a:prstGeom prst="rect">
            <a:avLst/>
          </a:prstGeom>
          <a:noFill/>
        </p:spPr>
        <p:txBody>
          <a:bodyPr wrap="square" lIns="104022" tIns="52011" rIns="104022" bIns="52011" rtlCol="0">
            <a:spAutoFit/>
          </a:bodyPr>
          <a:lstStyle/>
          <a:p>
            <a:r>
              <a:rPr lang="en-US" sz="1800" b="1" dirty="0">
                <a:solidFill>
                  <a:srgbClr val="0000FF"/>
                </a:solidFill>
                <a:cs typeface="Verdana"/>
              </a:rPr>
              <a:t>INFN will </a:t>
            </a:r>
            <a:r>
              <a:rPr lang="en-US" sz="1800" b="1" dirty="0">
                <a:solidFill>
                  <a:srgbClr val="1551DA"/>
                </a:solidFill>
                <a:cs typeface="Verdana"/>
              </a:rPr>
              <a:t>deliver for the upgraded  Muon system </a:t>
            </a:r>
          </a:p>
          <a:p>
            <a:r>
              <a:rPr lang="en-US" sz="1800" b="1" dirty="0">
                <a:solidFill>
                  <a:srgbClr val="1551DA"/>
                </a:solidFill>
                <a:cs typeface="Verdana"/>
              </a:rPr>
              <a:t>a part of the designed Triple-GEM detector </a:t>
            </a:r>
            <a:r>
              <a:rPr lang="en-US" sz="1800" b="1" dirty="0">
                <a:cs typeface="Verdana"/>
              </a:rPr>
              <a:t>(</a:t>
            </a:r>
            <a:r>
              <a:rPr lang="en-US" sz="1800" dirty="0">
                <a:cs typeface="Verdana"/>
              </a:rPr>
              <a:t>see backup</a:t>
            </a:r>
            <a:r>
              <a:rPr lang="en-US" sz="1800" b="1" dirty="0">
                <a:cs typeface="Verdana"/>
              </a:rPr>
              <a:t>) </a:t>
            </a:r>
            <a:r>
              <a:rPr lang="en-US" sz="1800" b="1" dirty="0">
                <a:solidFill>
                  <a:srgbClr val="1551DA"/>
                </a:solidFill>
                <a:cs typeface="Verdana"/>
              </a:rPr>
              <a:t>:</a:t>
            </a:r>
          </a:p>
        </p:txBody>
      </p:sp>
      <p:sp>
        <p:nvSpPr>
          <p:cNvPr id="21" name="Chevron 20">
            <a:extLst>
              <a:ext uri="{FF2B5EF4-FFF2-40B4-BE49-F238E27FC236}">
                <a16:creationId xmlns:a16="http://schemas.microsoft.com/office/drawing/2014/main" id="{F0683C15-1997-8B45-83A4-EB9619099FA3}"/>
              </a:ext>
            </a:extLst>
          </p:cNvPr>
          <p:cNvSpPr/>
          <p:nvPr/>
        </p:nvSpPr>
        <p:spPr>
          <a:xfrm>
            <a:off x="703013" y="1745967"/>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3" name="Chevron 22">
            <a:extLst>
              <a:ext uri="{FF2B5EF4-FFF2-40B4-BE49-F238E27FC236}">
                <a16:creationId xmlns:a16="http://schemas.microsoft.com/office/drawing/2014/main" id="{F59BF17E-EE3F-6F46-84C8-B747D6463C20}"/>
              </a:ext>
            </a:extLst>
          </p:cNvPr>
          <p:cNvSpPr/>
          <p:nvPr/>
        </p:nvSpPr>
        <p:spPr>
          <a:xfrm>
            <a:off x="703013" y="255336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234567A3-335F-404F-9D41-7DAA559D8D8C}"/>
              </a:ext>
            </a:extLst>
          </p:cNvPr>
          <p:cNvSpPr txBox="1"/>
          <p:nvPr/>
        </p:nvSpPr>
        <p:spPr>
          <a:xfrm>
            <a:off x="963199" y="1613467"/>
            <a:ext cx="5563725" cy="382037"/>
          </a:xfrm>
          <a:prstGeom prst="rect">
            <a:avLst/>
          </a:prstGeom>
          <a:noFill/>
        </p:spPr>
        <p:txBody>
          <a:bodyPr wrap="square" lIns="104022" tIns="52011" rIns="104022" bIns="52011" rtlCol="0">
            <a:spAutoFit/>
          </a:bodyPr>
          <a:lstStyle/>
          <a:p>
            <a:r>
              <a:rPr lang="en-US" sz="1800" b="1" dirty="0">
                <a:cs typeface="Verdana"/>
              </a:rPr>
              <a:t>72/288 GE2/1 detectors (36 chambers @ Bari</a:t>
            </a:r>
            <a:r>
              <a:rPr lang="en-US" sz="1800" dirty="0">
                <a:cs typeface="Verdana"/>
              </a:rPr>
              <a:t>; </a:t>
            </a:r>
            <a:r>
              <a:rPr lang="en-US" sz="1600" dirty="0">
                <a:cs typeface="Verdana"/>
              </a:rPr>
              <a:t>36@ LNF</a:t>
            </a:r>
            <a:r>
              <a:rPr lang="en-US" sz="1800" b="1" dirty="0">
                <a:cs typeface="Verdana"/>
              </a:rPr>
              <a:t>)</a:t>
            </a:r>
            <a:endParaRPr lang="en-US" sz="1800" dirty="0">
              <a:cs typeface="Verdana"/>
            </a:endParaRPr>
          </a:p>
        </p:txBody>
      </p:sp>
      <p:sp>
        <p:nvSpPr>
          <p:cNvPr id="37" name="TextBox 36">
            <a:extLst>
              <a:ext uri="{FF2B5EF4-FFF2-40B4-BE49-F238E27FC236}">
                <a16:creationId xmlns:a16="http://schemas.microsoft.com/office/drawing/2014/main" id="{69DF21F8-7D9C-C74E-BE1E-F05632CA8EAA}"/>
              </a:ext>
            </a:extLst>
          </p:cNvPr>
          <p:cNvSpPr txBox="1"/>
          <p:nvPr/>
        </p:nvSpPr>
        <p:spPr>
          <a:xfrm>
            <a:off x="554593" y="6622960"/>
            <a:ext cx="10039266" cy="659036"/>
          </a:xfrm>
          <a:prstGeom prst="rect">
            <a:avLst/>
          </a:prstGeom>
          <a:solidFill>
            <a:srgbClr val="FFC000"/>
          </a:solidFill>
        </p:spPr>
        <p:txBody>
          <a:bodyPr wrap="square" lIns="104022" tIns="52011" rIns="104022" bIns="52011" rtlCol="0">
            <a:spAutoFit/>
          </a:bodyPr>
          <a:lstStyle/>
          <a:p>
            <a:r>
              <a:rPr lang="en-US" sz="1800" b="1" dirty="0">
                <a:cs typeface="Verdana"/>
              </a:rPr>
              <a:t>This will be in addition to the </a:t>
            </a:r>
            <a:r>
              <a:rPr lang="en-US" sz="1800" b="1" dirty="0">
                <a:solidFill>
                  <a:srgbClr val="3348D5"/>
                </a:solidFill>
                <a:cs typeface="Verdana"/>
              </a:rPr>
              <a:t>current</a:t>
            </a:r>
            <a:r>
              <a:rPr lang="en-US" sz="1800" b="1" dirty="0">
                <a:cs typeface="Verdana"/>
              </a:rPr>
              <a:t> (2017/8) </a:t>
            </a:r>
            <a:r>
              <a:rPr lang="en-US" sz="1800" b="1" dirty="0">
                <a:solidFill>
                  <a:srgbClr val="3348D5"/>
                </a:solidFill>
                <a:cs typeface="Verdana"/>
              </a:rPr>
              <a:t>production activity of 18 GE1/1 chambers @ Bari </a:t>
            </a:r>
            <a:r>
              <a:rPr lang="en-US" sz="1800" b="1" dirty="0">
                <a:cs typeface="Verdana"/>
              </a:rPr>
              <a:t>:</a:t>
            </a:r>
          </a:p>
          <a:p>
            <a:r>
              <a:rPr lang="en-US" sz="1800" dirty="0">
                <a:cs typeface="Verdana"/>
              </a:rPr>
              <a:t>13 chambers already constructed &amp; tested (5 to be done) </a:t>
            </a:r>
            <a:r>
              <a:rPr lang="en-US" sz="1800" b="1" dirty="0">
                <a:cs typeface="Verdana"/>
              </a:rPr>
              <a:t>[</a:t>
            </a:r>
            <a:r>
              <a:rPr lang="en-US" sz="1800" dirty="0">
                <a:cs typeface="Verdana"/>
              </a:rPr>
              <a:t>next slide</a:t>
            </a:r>
            <a:r>
              <a:rPr lang="en-US" sz="1800" b="1" dirty="0">
                <a:cs typeface="Verdana"/>
              </a:rPr>
              <a:t>]; </a:t>
            </a:r>
            <a:r>
              <a:rPr lang="en-US" sz="1800" b="1" dirty="0" err="1">
                <a:cs typeface="Verdana"/>
              </a:rPr>
              <a:t>installation+commissioning</a:t>
            </a:r>
            <a:r>
              <a:rPr lang="en-US" sz="1800" b="1" dirty="0">
                <a:cs typeface="Verdana"/>
              </a:rPr>
              <a:t> in </a:t>
            </a:r>
            <a:r>
              <a:rPr lang="en-US" sz="1800" b="1" dirty="0">
                <a:solidFill>
                  <a:srgbClr val="FF0000"/>
                </a:solidFill>
                <a:cs typeface="Verdana"/>
              </a:rPr>
              <a:t>LS2</a:t>
            </a:r>
          </a:p>
        </p:txBody>
      </p:sp>
      <p:sp>
        <p:nvSpPr>
          <p:cNvPr id="26" name="TextBox 25">
            <a:extLst>
              <a:ext uri="{FF2B5EF4-FFF2-40B4-BE49-F238E27FC236}">
                <a16:creationId xmlns:a16="http://schemas.microsoft.com/office/drawing/2014/main" id="{F6B299F9-311B-F046-A29B-D7B91D65015C}"/>
              </a:ext>
            </a:extLst>
          </p:cNvPr>
          <p:cNvSpPr txBox="1"/>
          <p:nvPr/>
        </p:nvSpPr>
        <p:spPr>
          <a:xfrm>
            <a:off x="963199" y="2420888"/>
            <a:ext cx="5435608" cy="382037"/>
          </a:xfrm>
          <a:prstGeom prst="rect">
            <a:avLst/>
          </a:prstGeom>
          <a:noFill/>
        </p:spPr>
        <p:txBody>
          <a:bodyPr wrap="square" lIns="104022" tIns="52011" rIns="104022" bIns="52011" rtlCol="0">
            <a:spAutoFit/>
          </a:bodyPr>
          <a:lstStyle/>
          <a:p>
            <a:r>
              <a:rPr lang="en-US" sz="1800" b="1" dirty="0">
                <a:cs typeface="Verdana"/>
              </a:rPr>
              <a:t>54/216 ME0 detectors (27 chambers @ Bari</a:t>
            </a:r>
            <a:r>
              <a:rPr lang="en-US" sz="1800" dirty="0">
                <a:cs typeface="Verdana"/>
              </a:rPr>
              <a:t>;</a:t>
            </a:r>
            <a:r>
              <a:rPr lang="en-US" sz="1800" b="1" dirty="0">
                <a:cs typeface="Verdana"/>
              </a:rPr>
              <a:t> </a:t>
            </a:r>
            <a:r>
              <a:rPr lang="en-US" sz="1600" dirty="0">
                <a:cs typeface="Verdana"/>
              </a:rPr>
              <a:t>27@ LNF</a:t>
            </a:r>
            <a:r>
              <a:rPr lang="en-US" sz="1800" b="1" dirty="0">
                <a:cs typeface="Verdana"/>
              </a:rPr>
              <a:t>)</a:t>
            </a:r>
            <a:endParaRPr lang="en-US" sz="1800" dirty="0">
              <a:cs typeface="Verdana"/>
            </a:endParaRPr>
          </a:p>
        </p:txBody>
      </p:sp>
      <p:sp>
        <p:nvSpPr>
          <p:cNvPr id="30" name="Chevron 29">
            <a:extLst>
              <a:ext uri="{FF2B5EF4-FFF2-40B4-BE49-F238E27FC236}">
                <a16:creationId xmlns:a16="http://schemas.microsoft.com/office/drawing/2014/main" id="{1C5FD5C2-7D06-EB40-9F07-DB1FE3DC3733}"/>
              </a:ext>
            </a:extLst>
          </p:cNvPr>
          <p:cNvSpPr/>
          <p:nvPr/>
        </p:nvSpPr>
        <p:spPr>
          <a:xfrm>
            <a:off x="280359" y="6727125"/>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pic>
        <p:nvPicPr>
          <p:cNvPr id="34" name="Picture 33">
            <a:extLst>
              <a:ext uri="{FF2B5EF4-FFF2-40B4-BE49-F238E27FC236}">
                <a16:creationId xmlns:a16="http://schemas.microsoft.com/office/drawing/2014/main" id="{72DE8019-70EC-824C-B67B-F972B06BB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55" y="3535093"/>
            <a:ext cx="7430814" cy="1542427"/>
          </a:xfrm>
          <a:prstGeom prst="rect">
            <a:avLst/>
          </a:prstGeom>
        </p:spPr>
      </p:pic>
      <p:pic>
        <p:nvPicPr>
          <p:cNvPr id="38" name="Content Placeholder 5">
            <a:extLst>
              <a:ext uri="{FF2B5EF4-FFF2-40B4-BE49-F238E27FC236}">
                <a16:creationId xmlns:a16="http://schemas.microsoft.com/office/drawing/2014/main" id="{5B85D7F0-F864-EB4F-A8BF-E2B45B7701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71828" y="5090220"/>
            <a:ext cx="6053958" cy="1367148"/>
          </a:xfrm>
        </p:spPr>
      </p:pic>
      <p:sp>
        <p:nvSpPr>
          <p:cNvPr id="39" name="TextBox 38">
            <a:extLst>
              <a:ext uri="{FF2B5EF4-FFF2-40B4-BE49-F238E27FC236}">
                <a16:creationId xmlns:a16="http://schemas.microsoft.com/office/drawing/2014/main" id="{13644923-F8A8-3946-B974-F28C2124BD07}"/>
              </a:ext>
            </a:extLst>
          </p:cNvPr>
          <p:cNvSpPr txBox="1"/>
          <p:nvPr/>
        </p:nvSpPr>
        <p:spPr>
          <a:xfrm>
            <a:off x="7666143" y="3985541"/>
            <a:ext cx="1856229" cy="400110"/>
          </a:xfrm>
          <a:prstGeom prst="rect">
            <a:avLst/>
          </a:prstGeom>
          <a:noFill/>
        </p:spPr>
        <p:txBody>
          <a:bodyPr wrap="square" rtlCol="0">
            <a:spAutoFit/>
          </a:bodyPr>
          <a:lstStyle/>
          <a:p>
            <a:r>
              <a:rPr lang="en-US" b="1" dirty="0">
                <a:solidFill>
                  <a:srgbClr val="FF0000"/>
                </a:solidFill>
              </a:rPr>
              <a:t>Schedule GE2/1</a:t>
            </a:r>
            <a:endParaRPr lang="en-GB" b="1" dirty="0">
              <a:solidFill>
                <a:srgbClr val="FF0000"/>
              </a:solidFill>
            </a:endParaRPr>
          </a:p>
        </p:txBody>
      </p:sp>
      <p:sp>
        <p:nvSpPr>
          <p:cNvPr id="40" name="TextBox 39">
            <a:extLst>
              <a:ext uri="{FF2B5EF4-FFF2-40B4-BE49-F238E27FC236}">
                <a16:creationId xmlns:a16="http://schemas.microsoft.com/office/drawing/2014/main" id="{4B255C8F-B84F-DE4A-B291-5BEC0E0C3F94}"/>
              </a:ext>
            </a:extLst>
          </p:cNvPr>
          <p:cNvSpPr txBox="1"/>
          <p:nvPr/>
        </p:nvSpPr>
        <p:spPr>
          <a:xfrm>
            <a:off x="1574558" y="5491705"/>
            <a:ext cx="1702676" cy="400110"/>
          </a:xfrm>
          <a:prstGeom prst="rect">
            <a:avLst/>
          </a:prstGeom>
          <a:noFill/>
        </p:spPr>
        <p:txBody>
          <a:bodyPr wrap="square" rtlCol="0">
            <a:spAutoFit/>
          </a:bodyPr>
          <a:lstStyle/>
          <a:p>
            <a:r>
              <a:rPr lang="en-US" b="1" dirty="0">
                <a:solidFill>
                  <a:srgbClr val="FF0000"/>
                </a:solidFill>
              </a:rPr>
              <a:t>Schedule ME0</a:t>
            </a:r>
            <a:endParaRPr lang="en-GB" b="1" dirty="0">
              <a:solidFill>
                <a:srgbClr val="FF0000"/>
              </a:solidFill>
            </a:endParaRPr>
          </a:p>
        </p:txBody>
      </p:sp>
      <p:cxnSp>
        <p:nvCxnSpPr>
          <p:cNvPr id="41" name="Straight Connector 40">
            <a:extLst>
              <a:ext uri="{FF2B5EF4-FFF2-40B4-BE49-F238E27FC236}">
                <a16:creationId xmlns:a16="http://schemas.microsoft.com/office/drawing/2014/main" id="{AE13D335-6DC5-264D-8A05-A7C8BAE4B32A}"/>
              </a:ext>
            </a:extLst>
          </p:cNvPr>
          <p:cNvCxnSpPr>
            <a:cxnSpLocks/>
          </p:cNvCxnSpPr>
          <p:nvPr/>
        </p:nvCxnSpPr>
        <p:spPr>
          <a:xfrm flipH="1">
            <a:off x="2010248" y="3447806"/>
            <a:ext cx="1" cy="1619207"/>
          </a:xfrm>
          <a:prstGeom prst="line">
            <a:avLst/>
          </a:prstGeom>
          <a:ln w="19050">
            <a:solidFill>
              <a:srgbClr val="1551DA"/>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35089FD-3376-594E-965B-126EE3486C62}"/>
              </a:ext>
            </a:extLst>
          </p:cNvPr>
          <p:cNvCxnSpPr/>
          <p:nvPr/>
        </p:nvCxnSpPr>
        <p:spPr>
          <a:xfrm flipH="1">
            <a:off x="4601537" y="3482543"/>
            <a:ext cx="15765" cy="2790442"/>
          </a:xfrm>
          <a:prstGeom prst="line">
            <a:avLst/>
          </a:prstGeom>
          <a:ln w="19050">
            <a:solidFill>
              <a:srgbClr val="1551DA"/>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C5FCDD8-1F69-1440-AE08-510213399830}"/>
              </a:ext>
            </a:extLst>
          </p:cNvPr>
          <p:cNvCxnSpPr/>
          <p:nvPr/>
        </p:nvCxnSpPr>
        <p:spPr>
          <a:xfrm>
            <a:off x="9168277" y="4607715"/>
            <a:ext cx="10511" cy="1744553"/>
          </a:xfrm>
          <a:prstGeom prst="line">
            <a:avLst/>
          </a:prstGeom>
          <a:ln w="19050">
            <a:solidFill>
              <a:srgbClr val="1551DA"/>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5DB5D67-A745-0441-9038-676BD1DDE9F2}"/>
              </a:ext>
            </a:extLst>
          </p:cNvPr>
          <p:cNvSpPr txBox="1"/>
          <p:nvPr/>
        </p:nvSpPr>
        <p:spPr>
          <a:xfrm>
            <a:off x="8895013" y="6148528"/>
            <a:ext cx="1061545" cy="400110"/>
          </a:xfrm>
          <a:prstGeom prst="rect">
            <a:avLst/>
          </a:prstGeom>
          <a:noFill/>
        </p:spPr>
        <p:txBody>
          <a:bodyPr wrap="square" rtlCol="0">
            <a:spAutoFit/>
          </a:bodyPr>
          <a:lstStyle/>
          <a:p>
            <a:pPr algn="ctr"/>
            <a:r>
              <a:rPr lang="en-US" b="1" dirty="0">
                <a:solidFill>
                  <a:srgbClr val="1551DA"/>
                </a:solidFill>
              </a:rPr>
              <a:t>2024</a:t>
            </a:r>
            <a:endParaRPr lang="en-GB" b="1" dirty="0">
              <a:solidFill>
                <a:srgbClr val="1551DA"/>
              </a:solidFill>
            </a:endParaRPr>
          </a:p>
        </p:txBody>
      </p:sp>
      <p:sp>
        <p:nvSpPr>
          <p:cNvPr id="45" name="TextBox 44">
            <a:extLst>
              <a:ext uri="{FF2B5EF4-FFF2-40B4-BE49-F238E27FC236}">
                <a16:creationId xmlns:a16="http://schemas.microsoft.com/office/drawing/2014/main" id="{E7802091-0E17-DF40-A312-1B4CDFB8C824}"/>
              </a:ext>
            </a:extLst>
          </p:cNvPr>
          <p:cNvSpPr txBox="1"/>
          <p:nvPr/>
        </p:nvSpPr>
        <p:spPr>
          <a:xfrm>
            <a:off x="1726357" y="3191285"/>
            <a:ext cx="1061545" cy="400110"/>
          </a:xfrm>
          <a:prstGeom prst="rect">
            <a:avLst/>
          </a:prstGeom>
          <a:noFill/>
        </p:spPr>
        <p:txBody>
          <a:bodyPr wrap="square" rtlCol="0">
            <a:spAutoFit/>
          </a:bodyPr>
          <a:lstStyle/>
          <a:p>
            <a:pPr algn="ctr"/>
            <a:r>
              <a:rPr lang="en-US" b="1" dirty="0">
                <a:solidFill>
                  <a:srgbClr val="1551DA"/>
                </a:solidFill>
              </a:rPr>
              <a:t>2019</a:t>
            </a:r>
            <a:endParaRPr lang="en-GB" b="1" dirty="0">
              <a:solidFill>
                <a:srgbClr val="1551DA"/>
              </a:solidFill>
            </a:endParaRPr>
          </a:p>
        </p:txBody>
      </p:sp>
      <p:sp>
        <p:nvSpPr>
          <p:cNvPr id="46" name="TextBox 45">
            <a:extLst>
              <a:ext uri="{FF2B5EF4-FFF2-40B4-BE49-F238E27FC236}">
                <a16:creationId xmlns:a16="http://schemas.microsoft.com/office/drawing/2014/main" id="{62D82B14-553E-CB4A-AC9C-A31FECE37926}"/>
              </a:ext>
            </a:extLst>
          </p:cNvPr>
          <p:cNvSpPr txBox="1"/>
          <p:nvPr/>
        </p:nvSpPr>
        <p:spPr>
          <a:xfrm>
            <a:off x="4339543" y="3199543"/>
            <a:ext cx="1061545" cy="400110"/>
          </a:xfrm>
          <a:prstGeom prst="rect">
            <a:avLst/>
          </a:prstGeom>
          <a:noFill/>
        </p:spPr>
        <p:txBody>
          <a:bodyPr wrap="square" rtlCol="0">
            <a:spAutoFit/>
          </a:bodyPr>
          <a:lstStyle/>
          <a:p>
            <a:pPr algn="ctr"/>
            <a:r>
              <a:rPr lang="en-US" b="1" dirty="0">
                <a:solidFill>
                  <a:srgbClr val="1551DA"/>
                </a:solidFill>
              </a:rPr>
              <a:t>2021</a:t>
            </a:r>
            <a:endParaRPr lang="en-GB" b="1" dirty="0">
              <a:solidFill>
                <a:srgbClr val="1551DA"/>
              </a:solidFill>
            </a:endParaRPr>
          </a:p>
        </p:txBody>
      </p:sp>
      <p:pic>
        <p:nvPicPr>
          <p:cNvPr id="25" name="Picture 24">
            <a:extLst>
              <a:ext uri="{FF2B5EF4-FFF2-40B4-BE49-F238E27FC236}">
                <a16:creationId xmlns:a16="http://schemas.microsoft.com/office/drawing/2014/main" id="{7AB48E50-DA70-F944-944A-B11873B13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398" y="640709"/>
            <a:ext cx="3751207" cy="3047372"/>
          </a:xfrm>
          <a:prstGeom prst="rect">
            <a:avLst/>
          </a:prstGeom>
        </p:spPr>
      </p:pic>
      <p:cxnSp>
        <p:nvCxnSpPr>
          <p:cNvPr id="5" name="Straight Arrow Connector 4">
            <a:extLst>
              <a:ext uri="{FF2B5EF4-FFF2-40B4-BE49-F238E27FC236}">
                <a16:creationId xmlns:a16="http://schemas.microsoft.com/office/drawing/2014/main" id="{64B32BED-493A-6640-BF8F-22F7949B4A59}"/>
              </a:ext>
            </a:extLst>
          </p:cNvPr>
          <p:cNvCxnSpPr>
            <a:cxnSpLocks/>
          </p:cNvCxnSpPr>
          <p:nvPr/>
        </p:nvCxnSpPr>
        <p:spPr>
          <a:xfrm>
            <a:off x="1673807" y="5828755"/>
            <a:ext cx="1677001"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151B125-F8DA-6642-9AD1-1B773E41FBC7}"/>
              </a:ext>
            </a:extLst>
          </p:cNvPr>
          <p:cNvCxnSpPr>
            <a:cxnSpLocks/>
          </p:cNvCxnSpPr>
          <p:nvPr/>
        </p:nvCxnSpPr>
        <p:spPr>
          <a:xfrm flipH="1">
            <a:off x="7618044" y="4343611"/>
            <a:ext cx="1807742"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90DDA7FE-91ED-D04C-8ECA-C01567FEED9F}"/>
              </a:ext>
            </a:extLst>
          </p:cNvPr>
          <p:cNvSpPr/>
          <p:nvPr/>
        </p:nvSpPr>
        <p:spPr>
          <a:xfrm>
            <a:off x="6398807" y="1019453"/>
            <a:ext cx="3372181" cy="1774915"/>
          </a:xfrm>
          <a:prstGeom prst="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5C75F14-CF4C-9346-857B-8F3F6BCD2E76}"/>
              </a:ext>
            </a:extLst>
          </p:cNvPr>
          <p:cNvSpPr txBox="1"/>
          <p:nvPr/>
        </p:nvSpPr>
        <p:spPr>
          <a:xfrm>
            <a:off x="9706168" y="1661622"/>
            <a:ext cx="887691" cy="382037"/>
          </a:xfrm>
          <a:prstGeom prst="rect">
            <a:avLst/>
          </a:prstGeom>
          <a:noFill/>
        </p:spPr>
        <p:txBody>
          <a:bodyPr wrap="square" lIns="104022" tIns="52011" rIns="104022" bIns="52011" rtlCol="0">
            <a:spAutoFit/>
          </a:bodyPr>
          <a:lstStyle/>
          <a:p>
            <a:r>
              <a:rPr lang="en-US" sz="1800" b="1" dirty="0">
                <a:solidFill>
                  <a:srgbClr val="FF0000"/>
                </a:solidFill>
                <a:cs typeface="Verdana"/>
              </a:rPr>
              <a:t>@ Bari</a:t>
            </a:r>
            <a:endParaRPr lang="en-US" sz="1800" dirty="0">
              <a:solidFill>
                <a:srgbClr val="FF0000"/>
              </a:solidFill>
              <a:cs typeface="Verdana"/>
            </a:endParaRPr>
          </a:p>
        </p:txBody>
      </p:sp>
      <p:sp>
        <p:nvSpPr>
          <p:cNvPr id="36" name="TextBox 35">
            <a:extLst>
              <a:ext uri="{FF2B5EF4-FFF2-40B4-BE49-F238E27FC236}">
                <a16:creationId xmlns:a16="http://schemas.microsoft.com/office/drawing/2014/main" id="{5CC5A702-2C28-584F-A99C-18006E5046E1}"/>
              </a:ext>
            </a:extLst>
          </p:cNvPr>
          <p:cNvSpPr txBox="1"/>
          <p:nvPr/>
        </p:nvSpPr>
        <p:spPr>
          <a:xfrm>
            <a:off x="942178" y="1910146"/>
            <a:ext cx="5397199" cy="351259"/>
          </a:xfrm>
          <a:prstGeom prst="rect">
            <a:avLst/>
          </a:prstGeom>
          <a:noFill/>
        </p:spPr>
        <p:txBody>
          <a:bodyPr wrap="square" lIns="104022" tIns="52011" rIns="104022" bIns="52011" rtlCol="0">
            <a:spAutoFit/>
          </a:bodyPr>
          <a:lstStyle/>
          <a:p>
            <a:r>
              <a:rPr lang="en-US" sz="1600" dirty="0">
                <a:cs typeface="Verdana"/>
              </a:rPr>
              <a:t>- to be installed/commissioned/analyzed in </a:t>
            </a:r>
            <a:r>
              <a:rPr lang="en-US" sz="1600" dirty="0">
                <a:solidFill>
                  <a:srgbClr val="FF0000"/>
                </a:solidFill>
                <a:cs typeface="Verdana"/>
              </a:rPr>
              <a:t>YETS 2022/23 </a:t>
            </a:r>
          </a:p>
        </p:txBody>
      </p:sp>
      <p:sp>
        <p:nvSpPr>
          <p:cNvPr id="47" name="TextBox 46">
            <a:extLst>
              <a:ext uri="{FF2B5EF4-FFF2-40B4-BE49-F238E27FC236}">
                <a16:creationId xmlns:a16="http://schemas.microsoft.com/office/drawing/2014/main" id="{FF7B1B28-3AFA-B541-857B-2E3DD6FB1C87}"/>
              </a:ext>
            </a:extLst>
          </p:cNvPr>
          <p:cNvSpPr txBox="1"/>
          <p:nvPr/>
        </p:nvSpPr>
        <p:spPr>
          <a:xfrm>
            <a:off x="967255" y="2744179"/>
            <a:ext cx="4134318" cy="351259"/>
          </a:xfrm>
          <a:prstGeom prst="rect">
            <a:avLst/>
          </a:prstGeom>
          <a:noFill/>
        </p:spPr>
        <p:txBody>
          <a:bodyPr wrap="square" lIns="104022" tIns="52011" rIns="104022" bIns="52011" rtlCol="0">
            <a:spAutoFit/>
          </a:bodyPr>
          <a:lstStyle/>
          <a:p>
            <a:r>
              <a:rPr lang="en-US" sz="1600" dirty="0">
                <a:cs typeface="Verdana"/>
              </a:rPr>
              <a:t>- to be installed/commissioned/analyzed in </a:t>
            </a:r>
            <a:r>
              <a:rPr lang="en-US" sz="1600" dirty="0">
                <a:solidFill>
                  <a:srgbClr val="FF0000"/>
                </a:solidFill>
                <a:cs typeface="Verdana"/>
              </a:rPr>
              <a:t>LS3</a:t>
            </a:r>
            <a:r>
              <a:rPr lang="en-US" sz="1600" dirty="0">
                <a:cs typeface="Verdana"/>
              </a:rPr>
              <a:t> </a:t>
            </a:r>
          </a:p>
        </p:txBody>
      </p:sp>
      <p:sp>
        <p:nvSpPr>
          <p:cNvPr id="32" name="TextBox 31">
            <a:extLst>
              <a:ext uri="{FF2B5EF4-FFF2-40B4-BE49-F238E27FC236}">
                <a16:creationId xmlns:a16="http://schemas.microsoft.com/office/drawing/2014/main" id="{FA46B876-68A0-F241-BAC1-97430E2729F2}"/>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152519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0" y="42984"/>
            <a:ext cx="10661650" cy="520536"/>
          </a:xfrm>
          <a:prstGeom prst="rect">
            <a:avLst/>
          </a:prstGeom>
          <a:noFill/>
          <a:ln>
            <a:noFill/>
          </a:ln>
        </p:spPr>
        <p:txBody>
          <a:bodyPr wrap="square" lIns="104022" tIns="52011" rIns="104022" bIns="52011" rtlCol="0">
            <a:spAutoFit/>
          </a:bodyPr>
          <a:lstStyle/>
          <a:p>
            <a:pPr algn="ctr"/>
            <a:r>
              <a:rPr lang="en-US" sz="2700" b="1" dirty="0">
                <a:solidFill>
                  <a:srgbClr val="FF0000"/>
                </a:solidFill>
              </a:rPr>
              <a:t>Current</a:t>
            </a:r>
            <a:r>
              <a:rPr lang="en-US" sz="2700" b="1" dirty="0">
                <a:solidFill>
                  <a:srgbClr val="0000FF"/>
                </a:solidFill>
              </a:rPr>
              <a:t> Production @ Bari of </a:t>
            </a:r>
            <a:r>
              <a:rPr lang="en-US" sz="2700" b="1" dirty="0">
                <a:solidFill>
                  <a:srgbClr val="3348D5"/>
                </a:solidFill>
              </a:rPr>
              <a:t>GE1/1</a:t>
            </a:r>
            <a:r>
              <a:rPr lang="en-US" sz="2700" b="1" dirty="0">
                <a:solidFill>
                  <a:srgbClr val="0000FF"/>
                </a:solidFill>
              </a:rPr>
              <a:t> chambers</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5063" y="7286627"/>
            <a:ext cx="692580" cy="320481"/>
          </a:xfrm>
          <a:prstGeom prst="rect">
            <a:avLst/>
          </a:prstGeom>
          <a:noFill/>
        </p:spPr>
        <p:txBody>
          <a:bodyPr wrap="none" lIns="104022" tIns="52011" rIns="104022" bIns="52011" rtlCol="0">
            <a:spAutoFit/>
          </a:bodyPr>
          <a:lstStyle/>
          <a:p>
            <a:r>
              <a:rPr lang="en-US" sz="1400" b="1" dirty="0">
                <a:solidFill>
                  <a:srgbClr val="0000FF"/>
                </a:solidFill>
              </a:rPr>
              <a:t>36/47 </a:t>
            </a:r>
          </a:p>
        </p:txBody>
      </p:sp>
      <p:pic>
        <p:nvPicPr>
          <p:cNvPr id="7" name="Content Placeholder 3">
            <a:extLst>
              <a:ext uri="{FF2B5EF4-FFF2-40B4-BE49-F238E27FC236}">
                <a16:creationId xmlns:a16="http://schemas.microsoft.com/office/drawing/2014/main" id="{EE4F7778-871E-B64A-948E-2FD83F3F46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480" b="4759"/>
          <a:stretch/>
        </p:blipFill>
        <p:spPr>
          <a:xfrm>
            <a:off x="2387191" y="822960"/>
            <a:ext cx="5045835" cy="4389120"/>
          </a:xfrm>
        </p:spPr>
      </p:pic>
      <p:pic>
        <p:nvPicPr>
          <p:cNvPr id="12" name="Picture 11">
            <a:extLst>
              <a:ext uri="{FF2B5EF4-FFF2-40B4-BE49-F238E27FC236}">
                <a16:creationId xmlns:a16="http://schemas.microsoft.com/office/drawing/2014/main" id="{48C5DEBD-1446-ED49-BE92-7A38D47E7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6957" y="5611273"/>
            <a:ext cx="2035013" cy="1526259"/>
          </a:xfrm>
          <a:prstGeom prst="rect">
            <a:avLst/>
          </a:prstGeom>
        </p:spPr>
      </p:pic>
      <p:cxnSp>
        <p:nvCxnSpPr>
          <p:cNvPr id="14" name="Straight Arrow Connector 13">
            <a:extLst>
              <a:ext uri="{FF2B5EF4-FFF2-40B4-BE49-F238E27FC236}">
                <a16:creationId xmlns:a16="http://schemas.microsoft.com/office/drawing/2014/main" id="{63BFE476-1A88-1A42-912D-18CC0EB6CBE7}"/>
              </a:ext>
            </a:extLst>
          </p:cNvPr>
          <p:cNvCxnSpPr/>
          <p:nvPr/>
        </p:nvCxnSpPr>
        <p:spPr>
          <a:xfrm>
            <a:off x="2102058" y="2667583"/>
            <a:ext cx="2280744" cy="7139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32438390-0A59-7A4B-A7AF-6DBA333A2867}"/>
              </a:ext>
            </a:extLst>
          </p:cNvPr>
          <p:cNvCxnSpPr/>
          <p:nvPr/>
        </p:nvCxnSpPr>
        <p:spPr>
          <a:xfrm flipH="1" flipV="1">
            <a:off x="5173026" y="2564919"/>
            <a:ext cx="1849489" cy="123684"/>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6" name="Straight Arrow Connector 15">
            <a:extLst>
              <a:ext uri="{FF2B5EF4-FFF2-40B4-BE49-F238E27FC236}">
                <a16:creationId xmlns:a16="http://schemas.microsoft.com/office/drawing/2014/main" id="{8136B958-888B-1648-9082-62784D157923}"/>
              </a:ext>
            </a:extLst>
          </p:cNvPr>
          <p:cNvCxnSpPr>
            <a:stCxn id="37" idx="1"/>
          </p:cNvCxnSpPr>
          <p:nvPr/>
        </p:nvCxnSpPr>
        <p:spPr>
          <a:xfrm flipH="1" flipV="1">
            <a:off x="6219848" y="4050045"/>
            <a:ext cx="822938" cy="41727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EBA021A7-6897-8348-9C1B-B9FB75964A43}"/>
              </a:ext>
            </a:extLst>
          </p:cNvPr>
          <p:cNvCxnSpPr/>
          <p:nvPr/>
        </p:nvCxnSpPr>
        <p:spPr>
          <a:xfrm flipV="1">
            <a:off x="4089163" y="4939850"/>
            <a:ext cx="172157" cy="67142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D8241534-9DF4-8D42-B455-2EB887A2294A}"/>
              </a:ext>
            </a:extLst>
          </p:cNvPr>
          <p:cNvCxnSpPr>
            <a:endCxn id="19" idx="1"/>
          </p:cNvCxnSpPr>
          <p:nvPr/>
        </p:nvCxnSpPr>
        <p:spPr>
          <a:xfrm>
            <a:off x="4397377" y="2794734"/>
            <a:ext cx="395329" cy="6421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449123D2-C717-0048-A8B2-C48AB97E000D}"/>
              </a:ext>
            </a:extLst>
          </p:cNvPr>
          <p:cNvSpPr/>
          <p:nvPr/>
        </p:nvSpPr>
        <p:spPr>
          <a:xfrm>
            <a:off x="4141065" y="3418062"/>
            <a:ext cx="1639614" cy="607388"/>
          </a:xfrm>
          <a:custGeom>
            <a:avLst/>
            <a:gdLst>
              <a:gd name="connsiteX0" fmla="*/ 0 w 1639614"/>
              <a:gd name="connsiteY0" fmla="*/ 607388 h 607388"/>
              <a:gd name="connsiteX1" fmla="*/ 651641 w 1639614"/>
              <a:gd name="connsiteY1" fmla="*/ 18808 h 607388"/>
              <a:gd name="connsiteX2" fmla="*/ 1639614 w 1639614"/>
              <a:gd name="connsiteY2" fmla="*/ 134422 h 607388"/>
              <a:gd name="connsiteX3" fmla="*/ 1639614 w 1639614"/>
              <a:gd name="connsiteY3" fmla="*/ 134422 h 607388"/>
            </a:gdLst>
            <a:ahLst/>
            <a:cxnLst>
              <a:cxn ang="0">
                <a:pos x="connsiteX0" y="connsiteY0"/>
              </a:cxn>
              <a:cxn ang="0">
                <a:pos x="connsiteX1" y="connsiteY1"/>
              </a:cxn>
              <a:cxn ang="0">
                <a:pos x="connsiteX2" y="connsiteY2"/>
              </a:cxn>
              <a:cxn ang="0">
                <a:pos x="connsiteX3" y="connsiteY3"/>
              </a:cxn>
            </a:cxnLst>
            <a:rect l="l" t="t" r="r" b="b"/>
            <a:pathLst>
              <a:path w="1639614" h="607388">
                <a:moveTo>
                  <a:pt x="0" y="607388"/>
                </a:moveTo>
                <a:cubicBezTo>
                  <a:pt x="189186" y="352512"/>
                  <a:pt x="378372" y="97636"/>
                  <a:pt x="651641" y="18808"/>
                </a:cubicBezTo>
                <a:cubicBezTo>
                  <a:pt x="924910" y="-60020"/>
                  <a:pt x="1639614" y="134422"/>
                  <a:pt x="1639614" y="134422"/>
                </a:cubicBezTo>
                <a:lnTo>
                  <a:pt x="1639614" y="134422"/>
                </a:lnTo>
              </a:path>
            </a:pathLst>
          </a:custGeom>
          <a:ln w="28575">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Freeform 19">
            <a:extLst>
              <a:ext uri="{FF2B5EF4-FFF2-40B4-BE49-F238E27FC236}">
                <a16:creationId xmlns:a16="http://schemas.microsoft.com/office/drawing/2014/main" id="{B5A36E84-BF2B-C342-AB41-ED1A7A65819C}"/>
              </a:ext>
            </a:extLst>
          </p:cNvPr>
          <p:cNvSpPr/>
          <p:nvPr/>
        </p:nvSpPr>
        <p:spPr>
          <a:xfrm>
            <a:off x="4382802" y="1418884"/>
            <a:ext cx="1422549" cy="2007476"/>
          </a:xfrm>
          <a:custGeom>
            <a:avLst/>
            <a:gdLst>
              <a:gd name="connsiteX0" fmla="*/ 36897 w 1666000"/>
              <a:gd name="connsiteY0" fmla="*/ 2497467 h 2592060"/>
              <a:gd name="connsiteX1" fmla="*/ 89449 w 1666000"/>
              <a:gd name="connsiteY1" fmla="*/ 2497467 h 2592060"/>
              <a:gd name="connsiteX2" fmla="*/ 814662 w 1666000"/>
              <a:gd name="connsiteY2" fmla="*/ 2140115 h 2592060"/>
              <a:gd name="connsiteX3" fmla="*/ 562414 w 1666000"/>
              <a:gd name="connsiteY3" fmla="*/ 521522 h 2592060"/>
              <a:gd name="connsiteX4" fmla="*/ 720069 w 1666000"/>
              <a:gd name="connsiteY4" fmla="*/ 132639 h 2592060"/>
              <a:gd name="connsiteX5" fmla="*/ 1666000 w 1666000"/>
              <a:gd name="connsiteY5" fmla="*/ 2592060 h 2592060"/>
              <a:gd name="connsiteX6" fmla="*/ 1666000 w 1666000"/>
              <a:gd name="connsiteY6" fmla="*/ 2592060 h 2592060"/>
              <a:gd name="connsiteX7" fmla="*/ 1666000 w 1666000"/>
              <a:gd name="connsiteY7" fmla="*/ 2592060 h 259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000" h="2592060">
                <a:moveTo>
                  <a:pt x="36897" y="2497467"/>
                </a:moveTo>
                <a:cubicBezTo>
                  <a:pt x="-1641" y="2527246"/>
                  <a:pt x="-40179" y="2557026"/>
                  <a:pt x="89449" y="2497467"/>
                </a:cubicBezTo>
                <a:cubicBezTo>
                  <a:pt x="219077" y="2437908"/>
                  <a:pt x="735835" y="2469439"/>
                  <a:pt x="814662" y="2140115"/>
                </a:cubicBezTo>
                <a:cubicBezTo>
                  <a:pt x="893489" y="1810791"/>
                  <a:pt x="578180" y="856101"/>
                  <a:pt x="562414" y="521522"/>
                </a:cubicBezTo>
                <a:cubicBezTo>
                  <a:pt x="546649" y="186943"/>
                  <a:pt x="536138" y="-212451"/>
                  <a:pt x="720069" y="132639"/>
                </a:cubicBezTo>
                <a:cubicBezTo>
                  <a:pt x="904000" y="477729"/>
                  <a:pt x="1666000" y="2592060"/>
                  <a:pt x="1666000" y="2592060"/>
                </a:cubicBezTo>
                <a:lnTo>
                  <a:pt x="1666000" y="2592060"/>
                </a:lnTo>
                <a:lnTo>
                  <a:pt x="1666000" y="2592060"/>
                </a:lnTo>
              </a:path>
            </a:pathLst>
          </a:custGeom>
          <a:ln w="28575">
            <a:prstDash val="sysDot"/>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CFD5F32C-6450-824F-B438-CD9A939EE57B}"/>
              </a:ext>
            </a:extLst>
          </p:cNvPr>
          <p:cNvSpPr txBox="1"/>
          <p:nvPr/>
        </p:nvSpPr>
        <p:spPr>
          <a:xfrm>
            <a:off x="1997506" y="1712314"/>
            <a:ext cx="1311781" cy="923330"/>
          </a:xfrm>
          <a:prstGeom prst="rect">
            <a:avLst/>
          </a:prstGeom>
          <a:noFill/>
        </p:spPr>
        <p:txBody>
          <a:bodyPr wrap="square" rtlCol="0">
            <a:spAutoFit/>
          </a:bodyPr>
          <a:lstStyle/>
          <a:p>
            <a:pPr algn="ctr"/>
            <a:r>
              <a:rPr lang="en-US" b="1" dirty="0">
                <a:solidFill>
                  <a:schemeClr val="accent2"/>
                </a:solidFill>
              </a:rPr>
              <a:t>1. </a:t>
            </a:r>
            <a:br>
              <a:rPr lang="en-US" b="1" dirty="0">
                <a:solidFill>
                  <a:schemeClr val="accent2"/>
                </a:solidFill>
              </a:rPr>
            </a:br>
            <a:r>
              <a:rPr lang="en-US" b="1" dirty="0">
                <a:solidFill>
                  <a:schemeClr val="accent2"/>
                </a:solidFill>
              </a:rPr>
              <a:t>Arrival of materials</a:t>
            </a:r>
            <a:endParaRPr lang="en-GB" b="1" dirty="0">
              <a:solidFill>
                <a:schemeClr val="accent2"/>
              </a:solidFill>
            </a:endParaRPr>
          </a:p>
        </p:txBody>
      </p:sp>
      <p:grpSp>
        <p:nvGrpSpPr>
          <p:cNvPr id="22" name="Group 21">
            <a:extLst>
              <a:ext uri="{FF2B5EF4-FFF2-40B4-BE49-F238E27FC236}">
                <a16:creationId xmlns:a16="http://schemas.microsoft.com/office/drawing/2014/main" id="{3F44A2FE-F253-8D42-9DEB-556EB81DA18A}"/>
              </a:ext>
            </a:extLst>
          </p:cNvPr>
          <p:cNvGrpSpPr/>
          <p:nvPr/>
        </p:nvGrpSpPr>
        <p:grpSpPr>
          <a:xfrm>
            <a:off x="498545" y="1326365"/>
            <a:ext cx="1596226" cy="1984005"/>
            <a:chOff x="169512" y="1326923"/>
            <a:chExt cx="1596226" cy="1984005"/>
          </a:xfrm>
        </p:grpSpPr>
        <p:pic>
          <p:nvPicPr>
            <p:cNvPr id="23" name="Picture 22">
              <a:extLst>
                <a:ext uri="{FF2B5EF4-FFF2-40B4-BE49-F238E27FC236}">
                  <a16:creationId xmlns:a16="http://schemas.microsoft.com/office/drawing/2014/main" id="{36DFD71E-D808-9C47-893E-E7963C2A0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945" y="1465454"/>
              <a:ext cx="1322375" cy="1763166"/>
            </a:xfrm>
            <a:prstGeom prst="rect">
              <a:avLst/>
            </a:prstGeom>
          </p:spPr>
        </p:pic>
        <p:sp>
          <p:nvSpPr>
            <p:cNvPr id="24" name="Rectangle 23">
              <a:extLst>
                <a:ext uri="{FF2B5EF4-FFF2-40B4-BE49-F238E27FC236}">
                  <a16:creationId xmlns:a16="http://schemas.microsoft.com/office/drawing/2014/main" id="{F9ACBC03-53F8-7447-866A-FD86C827315C}"/>
                </a:ext>
              </a:extLst>
            </p:cNvPr>
            <p:cNvSpPr/>
            <p:nvPr/>
          </p:nvSpPr>
          <p:spPr>
            <a:xfrm>
              <a:off x="169512" y="1326923"/>
              <a:ext cx="1596226" cy="198400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F73EB42D-68D9-A845-AE07-30C05AE02DC2}"/>
              </a:ext>
            </a:extLst>
          </p:cNvPr>
          <p:cNvGrpSpPr/>
          <p:nvPr/>
        </p:nvGrpSpPr>
        <p:grpSpPr>
          <a:xfrm>
            <a:off x="391904" y="3384320"/>
            <a:ext cx="2290232" cy="2167795"/>
            <a:chOff x="6868745" y="2700273"/>
            <a:chExt cx="2290232" cy="2167795"/>
          </a:xfrm>
        </p:grpSpPr>
        <p:pic>
          <p:nvPicPr>
            <p:cNvPr id="26" name="Picture 25">
              <a:extLst>
                <a:ext uri="{FF2B5EF4-FFF2-40B4-BE49-F238E27FC236}">
                  <a16:creationId xmlns:a16="http://schemas.microsoft.com/office/drawing/2014/main" id="{69BD83C7-C0B5-2547-AD0F-0ECEB1347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127" y="3336748"/>
              <a:ext cx="1957828" cy="1468371"/>
            </a:xfrm>
            <a:prstGeom prst="rect">
              <a:avLst/>
            </a:prstGeom>
          </p:spPr>
        </p:pic>
        <p:sp>
          <p:nvSpPr>
            <p:cNvPr id="27" name="TextBox 26">
              <a:extLst>
                <a:ext uri="{FF2B5EF4-FFF2-40B4-BE49-F238E27FC236}">
                  <a16:creationId xmlns:a16="http://schemas.microsoft.com/office/drawing/2014/main" id="{253358F5-A373-604F-98E5-6C6B734B60D3}"/>
                </a:ext>
              </a:extLst>
            </p:cNvPr>
            <p:cNvSpPr txBox="1"/>
            <p:nvPr/>
          </p:nvSpPr>
          <p:spPr>
            <a:xfrm>
              <a:off x="6868745" y="2700273"/>
              <a:ext cx="2256676" cy="707886"/>
            </a:xfrm>
            <a:prstGeom prst="rect">
              <a:avLst/>
            </a:prstGeom>
            <a:noFill/>
          </p:spPr>
          <p:txBody>
            <a:bodyPr wrap="square" rtlCol="0">
              <a:spAutoFit/>
            </a:bodyPr>
            <a:lstStyle/>
            <a:p>
              <a:pPr algn="ctr"/>
              <a:r>
                <a:rPr lang="en-US" b="1" dirty="0">
                  <a:solidFill>
                    <a:schemeClr val="accent2"/>
                  </a:solidFill>
                </a:rPr>
                <a:t>2. Check Materials</a:t>
              </a:r>
              <a:br>
                <a:rPr lang="en-US" b="1" dirty="0">
                  <a:solidFill>
                    <a:schemeClr val="accent2"/>
                  </a:solidFill>
                </a:rPr>
              </a:br>
              <a:r>
                <a:rPr lang="en-US" b="1" dirty="0">
                  <a:solidFill>
                    <a:schemeClr val="accent2"/>
                  </a:solidFill>
                </a:rPr>
                <a:t>Pre-Assembly</a:t>
              </a:r>
              <a:endParaRPr lang="en-GB" b="1" dirty="0">
                <a:solidFill>
                  <a:schemeClr val="accent2"/>
                </a:solidFill>
              </a:endParaRPr>
            </a:p>
          </p:txBody>
        </p:sp>
        <p:sp>
          <p:nvSpPr>
            <p:cNvPr id="28" name="Rectangle 27">
              <a:extLst>
                <a:ext uri="{FF2B5EF4-FFF2-40B4-BE49-F238E27FC236}">
                  <a16:creationId xmlns:a16="http://schemas.microsoft.com/office/drawing/2014/main" id="{41CB6445-269C-024C-8B7D-ECD6F4934C46}"/>
                </a:ext>
              </a:extLst>
            </p:cNvPr>
            <p:cNvSpPr/>
            <p:nvPr/>
          </p:nvSpPr>
          <p:spPr>
            <a:xfrm>
              <a:off x="6975246" y="2733797"/>
              <a:ext cx="2183731" cy="213427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28">
            <a:extLst>
              <a:ext uri="{FF2B5EF4-FFF2-40B4-BE49-F238E27FC236}">
                <a16:creationId xmlns:a16="http://schemas.microsoft.com/office/drawing/2014/main" id="{D96A5628-2FF1-0741-8DE8-0407DB8188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2626" y="1375969"/>
            <a:ext cx="1180841" cy="1334275"/>
          </a:xfrm>
          <a:prstGeom prst="rect">
            <a:avLst/>
          </a:prstGeom>
        </p:spPr>
      </p:pic>
      <p:pic>
        <p:nvPicPr>
          <p:cNvPr id="30" name="Picture 29">
            <a:extLst>
              <a:ext uri="{FF2B5EF4-FFF2-40B4-BE49-F238E27FC236}">
                <a16:creationId xmlns:a16="http://schemas.microsoft.com/office/drawing/2014/main" id="{5AE1C627-882E-AB40-A22D-72A39E3CAB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9877" y="5642327"/>
            <a:ext cx="1604546" cy="1480951"/>
          </a:xfrm>
          <a:prstGeom prst="rect">
            <a:avLst/>
          </a:prstGeom>
        </p:spPr>
      </p:pic>
      <p:pic>
        <p:nvPicPr>
          <p:cNvPr id="31" name="Picture 30">
            <a:extLst>
              <a:ext uri="{FF2B5EF4-FFF2-40B4-BE49-F238E27FC236}">
                <a16:creationId xmlns:a16="http://schemas.microsoft.com/office/drawing/2014/main" id="{155C976F-E807-EC4A-8D64-4E6AEF4D08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5265" y="5642328"/>
            <a:ext cx="2045950" cy="1486452"/>
          </a:xfrm>
          <a:prstGeom prst="rect">
            <a:avLst/>
          </a:prstGeom>
        </p:spPr>
      </p:pic>
      <p:sp>
        <p:nvSpPr>
          <p:cNvPr id="32" name="Rectangle 31">
            <a:extLst>
              <a:ext uri="{FF2B5EF4-FFF2-40B4-BE49-F238E27FC236}">
                <a16:creationId xmlns:a16="http://schemas.microsoft.com/office/drawing/2014/main" id="{A29CFA4D-A700-3C49-B5D2-43801E1AEE78}"/>
              </a:ext>
            </a:extLst>
          </p:cNvPr>
          <p:cNvSpPr/>
          <p:nvPr/>
        </p:nvSpPr>
        <p:spPr>
          <a:xfrm>
            <a:off x="1089588" y="5599593"/>
            <a:ext cx="3541634" cy="157192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5CB8B1AF-4A93-2E4B-831C-1233EC2336D0}"/>
              </a:ext>
            </a:extLst>
          </p:cNvPr>
          <p:cNvSpPr txBox="1"/>
          <p:nvPr/>
        </p:nvSpPr>
        <p:spPr>
          <a:xfrm>
            <a:off x="2648580" y="4643136"/>
            <a:ext cx="1612739" cy="1015663"/>
          </a:xfrm>
          <a:prstGeom prst="rect">
            <a:avLst/>
          </a:prstGeom>
          <a:noFill/>
        </p:spPr>
        <p:txBody>
          <a:bodyPr wrap="square" rtlCol="0">
            <a:spAutoFit/>
          </a:bodyPr>
          <a:lstStyle/>
          <a:p>
            <a:pPr algn="ctr"/>
            <a:r>
              <a:rPr lang="en-US" b="1" dirty="0">
                <a:solidFill>
                  <a:schemeClr val="accent2"/>
                </a:solidFill>
              </a:rPr>
              <a:t>3. </a:t>
            </a:r>
            <a:br>
              <a:rPr lang="en-US" b="1" dirty="0">
                <a:solidFill>
                  <a:schemeClr val="accent2"/>
                </a:solidFill>
              </a:rPr>
            </a:br>
            <a:r>
              <a:rPr lang="en-US" b="1" dirty="0">
                <a:solidFill>
                  <a:schemeClr val="accent2"/>
                </a:solidFill>
              </a:rPr>
              <a:t>Assembly in Clean Room</a:t>
            </a:r>
            <a:endParaRPr lang="en-GB" b="1" dirty="0">
              <a:solidFill>
                <a:schemeClr val="accent2"/>
              </a:solidFill>
            </a:endParaRPr>
          </a:p>
        </p:txBody>
      </p:sp>
      <p:sp>
        <p:nvSpPr>
          <p:cNvPr id="34" name="Rectangle 33">
            <a:extLst>
              <a:ext uri="{FF2B5EF4-FFF2-40B4-BE49-F238E27FC236}">
                <a16:creationId xmlns:a16="http://schemas.microsoft.com/office/drawing/2014/main" id="{4CB1CED2-4EE1-594F-A6A2-4A037E428E16}"/>
              </a:ext>
            </a:extLst>
          </p:cNvPr>
          <p:cNvSpPr/>
          <p:nvPr/>
        </p:nvSpPr>
        <p:spPr>
          <a:xfrm>
            <a:off x="3222842" y="1316728"/>
            <a:ext cx="1401697" cy="14904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14726C20-B6D7-034A-93D7-41C71B2E9FE1}"/>
              </a:ext>
            </a:extLst>
          </p:cNvPr>
          <p:cNvGrpSpPr/>
          <p:nvPr/>
        </p:nvGrpSpPr>
        <p:grpSpPr>
          <a:xfrm>
            <a:off x="7042786" y="3529342"/>
            <a:ext cx="2360318" cy="1875963"/>
            <a:chOff x="6783682" y="4917681"/>
            <a:chExt cx="2360318" cy="1875963"/>
          </a:xfrm>
        </p:grpSpPr>
        <p:pic>
          <p:nvPicPr>
            <p:cNvPr id="36" name="Picture 35">
              <a:extLst>
                <a:ext uri="{FF2B5EF4-FFF2-40B4-BE49-F238E27FC236}">
                  <a16:creationId xmlns:a16="http://schemas.microsoft.com/office/drawing/2014/main" id="{A481DDA0-71F9-8346-9A43-A0063AAB9A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5376" y="4990850"/>
              <a:ext cx="2295061" cy="1721296"/>
            </a:xfrm>
            <a:prstGeom prst="rect">
              <a:avLst/>
            </a:prstGeom>
          </p:spPr>
        </p:pic>
        <p:sp>
          <p:nvSpPr>
            <p:cNvPr id="37" name="Rectangle 36">
              <a:extLst>
                <a:ext uri="{FF2B5EF4-FFF2-40B4-BE49-F238E27FC236}">
                  <a16:creationId xmlns:a16="http://schemas.microsoft.com/office/drawing/2014/main" id="{AD7D5DAA-3085-BC4F-B973-2E00EBD1B7CD}"/>
                </a:ext>
              </a:extLst>
            </p:cNvPr>
            <p:cNvSpPr/>
            <p:nvPr/>
          </p:nvSpPr>
          <p:spPr>
            <a:xfrm>
              <a:off x="6783682" y="4917681"/>
              <a:ext cx="2360318" cy="18759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a:extLst>
              <a:ext uri="{FF2B5EF4-FFF2-40B4-BE49-F238E27FC236}">
                <a16:creationId xmlns:a16="http://schemas.microsoft.com/office/drawing/2014/main" id="{82920D24-47F6-1F4D-96F4-AC506A08BE70}"/>
              </a:ext>
            </a:extLst>
          </p:cNvPr>
          <p:cNvSpPr txBox="1"/>
          <p:nvPr/>
        </p:nvSpPr>
        <p:spPr>
          <a:xfrm>
            <a:off x="4353981" y="3541239"/>
            <a:ext cx="1455519" cy="369332"/>
          </a:xfrm>
          <a:prstGeom prst="rect">
            <a:avLst/>
          </a:prstGeom>
          <a:noFill/>
        </p:spPr>
        <p:txBody>
          <a:bodyPr wrap="square" rtlCol="0">
            <a:spAutoFit/>
          </a:bodyPr>
          <a:lstStyle/>
          <a:p>
            <a:pPr algn="ctr"/>
            <a:r>
              <a:rPr lang="en-US" b="1" dirty="0">
                <a:solidFill>
                  <a:schemeClr val="accent1"/>
                </a:solidFill>
              </a:rPr>
              <a:t>4. Transport</a:t>
            </a:r>
            <a:endParaRPr lang="en-GB" b="1" dirty="0">
              <a:solidFill>
                <a:schemeClr val="accent1"/>
              </a:solidFill>
            </a:endParaRPr>
          </a:p>
        </p:txBody>
      </p:sp>
      <p:sp>
        <p:nvSpPr>
          <p:cNvPr id="39" name="TextBox 38">
            <a:extLst>
              <a:ext uri="{FF2B5EF4-FFF2-40B4-BE49-F238E27FC236}">
                <a16:creationId xmlns:a16="http://schemas.microsoft.com/office/drawing/2014/main" id="{E4011725-A3A5-0143-BE43-C073FD00C9C8}"/>
              </a:ext>
            </a:extLst>
          </p:cNvPr>
          <p:cNvSpPr txBox="1"/>
          <p:nvPr/>
        </p:nvSpPr>
        <p:spPr>
          <a:xfrm>
            <a:off x="6100827" y="4237045"/>
            <a:ext cx="989037" cy="923330"/>
          </a:xfrm>
          <a:prstGeom prst="rect">
            <a:avLst/>
          </a:prstGeom>
          <a:noFill/>
        </p:spPr>
        <p:txBody>
          <a:bodyPr wrap="square" rtlCol="0">
            <a:spAutoFit/>
          </a:bodyPr>
          <a:lstStyle/>
          <a:p>
            <a:pPr algn="ctr"/>
            <a:r>
              <a:rPr lang="en-US" b="1" dirty="0">
                <a:solidFill>
                  <a:schemeClr val="accent2"/>
                </a:solidFill>
              </a:rPr>
              <a:t>5. Quality Control</a:t>
            </a:r>
            <a:endParaRPr lang="en-GB" b="1" dirty="0">
              <a:solidFill>
                <a:schemeClr val="accent2"/>
              </a:solidFill>
            </a:endParaRPr>
          </a:p>
        </p:txBody>
      </p:sp>
      <p:sp>
        <p:nvSpPr>
          <p:cNvPr id="40" name="Rectangle 39">
            <a:extLst>
              <a:ext uri="{FF2B5EF4-FFF2-40B4-BE49-F238E27FC236}">
                <a16:creationId xmlns:a16="http://schemas.microsoft.com/office/drawing/2014/main" id="{8989B448-15E8-DE43-B4E6-31CDD1C05466}"/>
              </a:ext>
            </a:extLst>
          </p:cNvPr>
          <p:cNvSpPr/>
          <p:nvPr/>
        </p:nvSpPr>
        <p:spPr>
          <a:xfrm>
            <a:off x="5298615" y="5573252"/>
            <a:ext cx="4181705" cy="16200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Arrow Connector 40">
            <a:extLst>
              <a:ext uri="{FF2B5EF4-FFF2-40B4-BE49-F238E27FC236}">
                <a16:creationId xmlns:a16="http://schemas.microsoft.com/office/drawing/2014/main" id="{F6F3DC67-0B9F-374A-AF17-147635A13C84}"/>
              </a:ext>
            </a:extLst>
          </p:cNvPr>
          <p:cNvCxnSpPr/>
          <p:nvPr/>
        </p:nvCxnSpPr>
        <p:spPr>
          <a:xfrm flipH="1" flipV="1">
            <a:off x="4987770" y="4629492"/>
            <a:ext cx="1184444" cy="96473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42" name="Group 41">
            <a:extLst>
              <a:ext uri="{FF2B5EF4-FFF2-40B4-BE49-F238E27FC236}">
                <a16:creationId xmlns:a16="http://schemas.microsoft.com/office/drawing/2014/main" id="{145C967F-7F43-AB44-8E1B-C5A003B8CC16}"/>
              </a:ext>
            </a:extLst>
          </p:cNvPr>
          <p:cNvGrpSpPr/>
          <p:nvPr/>
        </p:nvGrpSpPr>
        <p:grpSpPr>
          <a:xfrm>
            <a:off x="7045001" y="1743387"/>
            <a:ext cx="2286969" cy="1671029"/>
            <a:chOff x="6698382" y="1040523"/>
            <a:chExt cx="2286969" cy="1671029"/>
          </a:xfrm>
        </p:grpSpPr>
        <p:pic>
          <p:nvPicPr>
            <p:cNvPr id="43" name="Picture 42">
              <a:extLst>
                <a:ext uri="{FF2B5EF4-FFF2-40B4-BE49-F238E27FC236}">
                  <a16:creationId xmlns:a16="http://schemas.microsoft.com/office/drawing/2014/main" id="{D81C25C5-EA11-A642-897E-0F3FE20E60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35376" y="1126535"/>
              <a:ext cx="2034637" cy="1525979"/>
            </a:xfrm>
            <a:prstGeom prst="rect">
              <a:avLst/>
            </a:prstGeom>
          </p:spPr>
        </p:pic>
        <p:sp>
          <p:nvSpPr>
            <p:cNvPr id="44" name="Rectangle 43">
              <a:extLst>
                <a:ext uri="{FF2B5EF4-FFF2-40B4-BE49-F238E27FC236}">
                  <a16:creationId xmlns:a16="http://schemas.microsoft.com/office/drawing/2014/main" id="{EF104EBC-F192-6D46-9919-B1253BC856E1}"/>
                </a:ext>
              </a:extLst>
            </p:cNvPr>
            <p:cNvSpPr/>
            <p:nvPr/>
          </p:nvSpPr>
          <p:spPr>
            <a:xfrm>
              <a:off x="6698382" y="1040523"/>
              <a:ext cx="2286969" cy="167102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7FE5784F-6441-A44B-ABC4-A94EE30940B6}"/>
              </a:ext>
            </a:extLst>
          </p:cNvPr>
          <p:cNvSpPr txBox="1"/>
          <p:nvPr/>
        </p:nvSpPr>
        <p:spPr>
          <a:xfrm>
            <a:off x="5780680" y="1659636"/>
            <a:ext cx="1263716" cy="1015663"/>
          </a:xfrm>
          <a:prstGeom prst="rect">
            <a:avLst/>
          </a:prstGeom>
          <a:noFill/>
        </p:spPr>
        <p:txBody>
          <a:bodyPr wrap="square" rtlCol="0">
            <a:spAutoFit/>
          </a:bodyPr>
          <a:lstStyle/>
          <a:p>
            <a:pPr algn="ctr"/>
            <a:r>
              <a:rPr lang="en-US" b="1" dirty="0">
                <a:solidFill>
                  <a:schemeClr val="accent6"/>
                </a:solidFill>
              </a:rPr>
              <a:t>6. Transport to CERN</a:t>
            </a:r>
            <a:endParaRPr lang="en-GB" b="1" dirty="0">
              <a:solidFill>
                <a:schemeClr val="accent6"/>
              </a:solidFill>
            </a:endParaRPr>
          </a:p>
        </p:txBody>
      </p:sp>
      <p:sp>
        <p:nvSpPr>
          <p:cNvPr id="46" name="Freeform 45">
            <a:extLst>
              <a:ext uri="{FF2B5EF4-FFF2-40B4-BE49-F238E27FC236}">
                <a16:creationId xmlns:a16="http://schemas.microsoft.com/office/drawing/2014/main" id="{AE2B141D-E4FB-0E4A-B538-2DE8160F4239}"/>
              </a:ext>
            </a:extLst>
          </p:cNvPr>
          <p:cNvSpPr/>
          <p:nvPr/>
        </p:nvSpPr>
        <p:spPr>
          <a:xfrm rot="21396216">
            <a:off x="4617447" y="1430669"/>
            <a:ext cx="1184639" cy="1983903"/>
          </a:xfrm>
          <a:custGeom>
            <a:avLst/>
            <a:gdLst>
              <a:gd name="connsiteX0" fmla="*/ 36897 w 1666000"/>
              <a:gd name="connsiteY0" fmla="*/ 2497467 h 2592060"/>
              <a:gd name="connsiteX1" fmla="*/ 89449 w 1666000"/>
              <a:gd name="connsiteY1" fmla="*/ 2497467 h 2592060"/>
              <a:gd name="connsiteX2" fmla="*/ 814662 w 1666000"/>
              <a:gd name="connsiteY2" fmla="*/ 2140115 h 2592060"/>
              <a:gd name="connsiteX3" fmla="*/ 562414 w 1666000"/>
              <a:gd name="connsiteY3" fmla="*/ 521522 h 2592060"/>
              <a:gd name="connsiteX4" fmla="*/ 720069 w 1666000"/>
              <a:gd name="connsiteY4" fmla="*/ 132639 h 2592060"/>
              <a:gd name="connsiteX5" fmla="*/ 1666000 w 1666000"/>
              <a:gd name="connsiteY5" fmla="*/ 2592060 h 2592060"/>
              <a:gd name="connsiteX6" fmla="*/ 1666000 w 1666000"/>
              <a:gd name="connsiteY6" fmla="*/ 2592060 h 2592060"/>
              <a:gd name="connsiteX7" fmla="*/ 1666000 w 1666000"/>
              <a:gd name="connsiteY7" fmla="*/ 2592060 h 259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000" h="2592060">
                <a:moveTo>
                  <a:pt x="36897" y="2497467"/>
                </a:moveTo>
                <a:cubicBezTo>
                  <a:pt x="-1641" y="2527246"/>
                  <a:pt x="-40179" y="2557026"/>
                  <a:pt x="89449" y="2497467"/>
                </a:cubicBezTo>
                <a:cubicBezTo>
                  <a:pt x="219077" y="2437908"/>
                  <a:pt x="735835" y="2469439"/>
                  <a:pt x="814662" y="2140115"/>
                </a:cubicBezTo>
                <a:cubicBezTo>
                  <a:pt x="893489" y="1810791"/>
                  <a:pt x="578180" y="856101"/>
                  <a:pt x="562414" y="521522"/>
                </a:cubicBezTo>
                <a:cubicBezTo>
                  <a:pt x="546649" y="186943"/>
                  <a:pt x="536138" y="-212451"/>
                  <a:pt x="720069" y="132639"/>
                </a:cubicBezTo>
                <a:cubicBezTo>
                  <a:pt x="904000" y="477729"/>
                  <a:pt x="1666000" y="2592060"/>
                  <a:pt x="1666000" y="2592060"/>
                </a:cubicBezTo>
                <a:lnTo>
                  <a:pt x="1666000" y="2592060"/>
                </a:lnTo>
                <a:lnTo>
                  <a:pt x="1666000" y="2592060"/>
                </a:lnTo>
              </a:path>
            </a:pathLst>
          </a:custGeom>
          <a:ln w="28575">
            <a:solidFill>
              <a:schemeClr val="accent6"/>
            </a:solidFill>
            <a:prstDash val="sysDot"/>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47" name="TextBox 46">
            <a:extLst>
              <a:ext uri="{FF2B5EF4-FFF2-40B4-BE49-F238E27FC236}">
                <a16:creationId xmlns:a16="http://schemas.microsoft.com/office/drawing/2014/main" id="{4391678F-9267-6C4F-8ACB-AEE3C216AE86}"/>
              </a:ext>
            </a:extLst>
          </p:cNvPr>
          <p:cNvSpPr txBox="1"/>
          <p:nvPr/>
        </p:nvSpPr>
        <p:spPr>
          <a:xfrm>
            <a:off x="5455233" y="5611273"/>
            <a:ext cx="1726762" cy="1446550"/>
          </a:xfrm>
          <a:prstGeom prst="rect">
            <a:avLst/>
          </a:prstGeom>
          <a:noFill/>
        </p:spPr>
        <p:txBody>
          <a:bodyPr wrap="square" rtlCol="0">
            <a:spAutoFit/>
          </a:bodyPr>
          <a:lstStyle/>
          <a:p>
            <a:r>
              <a:rPr lang="en-US" sz="1800" b="1" dirty="0">
                <a:solidFill>
                  <a:srgbClr val="3348D5"/>
                </a:solidFill>
              </a:rPr>
              <a:t>Assistance by technicians</a:t>
            </a:r>
            <a:r>
              <a:rPr lang="en-US" b="1" dirty="0"/>
              <a:t>:</a:t>
            </a:r>
            <a:br>
              <a:rPr lang="en-US" b="1" dirty="0">
                <a:solidFill>
                  <a:srgbClr val="FF0000"/>
                </a:solidFill>
              </a:rPr>
            </a:br>
            <a:r>
              <a:rPr lang="en-US" sz="1600" b="1" dirty="0">
                <a:solidFill>
                  <a:srgbClr val="FF0000"/>
                </a:solidFill>
              </a:rPr>
              <a:t>- </a:t>
            </a:r>
            <a:r>
              <a:rPr lang="en-US" sz="1600" b="1" dirty="0" err="1">
                <a:solidFill>
                  <a:srgbClr val="FF0000"/>
                </a:solidFill>
              </a:rPr>
              <a:t>officina</a:t>
            </a:r>
            <a:r>
              <a:rPr lang="en-US" sz="1600" b="1" dirty="0">
                <a:solidFill>
                  <a:srgbClr val="FF0000"/>
                </a:solidFill>
              </a:rPr>
              <a:t> </a:t>
            </a:r>
            <a:r>
              <a:rPr lang="en-US" sz="1600" b="1" dirty="0" err="1">
                <a:solidFill>
                  <a:srgbClr val="FF0000"/>
                </a:solidFill>
              </a:rPr>
              <a:t>mecc</a:t>
            </a:r>
            <a:r>
              <a:rPr lang="en-US" sz="1600" b="1" dirty="0">
                <a:solidFill>
                  <a:srgbClr val="FF0000"/>
                </a:solidFill>
              </a:rPr>
              <a:t>.</a:t>
            </a:r>
            <a:br>
              <a:rPr lang="en-US" sz="1600" b="1" dirty="0">
                <a:solidFill>
                  <a:srgbClr val="FF0000"/>
                </a:solidFill>
              </a:rPr>
            </a:br>
            <a:r>
              <a:rPr lang="en-US" sz="1600" b="1" dirty="0">
                <a:solidFill>
                  <a:srgbClr val="FF0000"/>
                </a:solidFill>
              </a:rPr>
              <a:t>- design CAD</a:t>
            </a:r>
            <a:br>
              <a:rPr lang="en-US" sz="1600" b="1" dirty="0">
                <a:solidFill>
                  <a:srgbClr val="FF0000"/>
                </a:solidFill>
              </a:rPr>
            </a:br>
            <a:r>
              <a:rPr lang="en-US" sz="1600" b="1" dirty="0">
                <a:solidFill>
                  <a:srgbClr val="FF0000"/>
                </a:solidFill>
              </a:rPr>
              <a:t>- serv. </a:t>
            </a:r>
            <a:r>
              <a:rPr lang="en-US" sz="1600" b="1" dirty="0" err="1">
                <a:solidFill>
                  <a:srgbClr val="FF0000"/>
                </a:solidFill>
              </a:rPr>
              <a:t>elettronico</a:t>
            </a:r>
            <a:endParaRPr lang="en-GB" b="1" dirty="0">
              <a:solidFill>
                <a:srgbClr val="FF0000"/>
              </a:solidFill>
            </a:endParaRPr>
          </a:p>
        </p:txBody>
      </p:sp>
      <p:sp>
        <p:nvSpPr>
          <p:cNvPr id="3" name="Rectangle 2">
            <a:extLst>
              <a:ext uri="{FF2B5EF4-FFF2-40B4-BE49-F238E27FC236}">
                <a16:creationId xmlns:a16="http://schemas.microsoft.com/office/drawing/2014/main" id="{1887391F-07CF-8C41-AE29-E35D5ACE023F}"/>
              </a:ext>
            </a:extLst>
          </p:cNvPr>
          <p:cNvSpPr/>
          <p:nvPr/>
        </p:nvSpPr>
        <p:spPr>
          <a:xfrm>
            <a:off x="6730925" y="746234"/>
            <a:ext cx="1141318" cy="9134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C572F4D-520A-034F-9065-821BEF8B5359}"/>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49" name="Rectangle 48">
            <a:extLst>
              <a:ext uri="{FF2B5EF4-FFF2-40B4-BE49-F238E27FC236}">
                <a16:creationId xmlns:a16="http://schemas.microsoft.com/office/drawing/2014/main" id="{3330C2FD-362D-674F-B8C3-5616F4C7D96C}"/>
              </a:ext>
            </a:extLst>
          </p:cNvPr>
          <p:cNvSpPr/>
          <p:nvPr/>
        </p:nvSpPr>
        <p:spPr>
          <a:xfrm>
            <a:off x="234165" y="668663"/>
            <a:ext cx="6947830" cy="369332"/>
          </a:xfrm>
          <a:prstGeom prst="rect">
            <a:avLst/>
          </a:prstGeom>
          <a:ln>
            <a:noFill/>
          </a:ln>
        </p:spPr>
        <p:txBody>
          <a:bodyPr wrap="square">
            <a:spAutoFit/>
          </a:bodyPr>
          <a:lstStyle/>
          <a:p>
            <a:r>
              <a:rPr lang="en-US" sz="1800" b="1" dirty="0">
                <a:solidFill>
                  <a:srgbClr val="1551DA"/>
                </a:solidFill>
              </a:rPr>
              <a:t>[R. </a:t>
            </a:r>
            <a:r>
              <a:rPr lang="en-US" sz="1800" b="1" dirty="0" err="1">
                <a:solidFill>
                  <a:srgbClr val="1551DA"/>
                </a:solidFill>
              </a:rPr>
              <a:t>Venditti</a:t>
            </a:r>
            <a:r>
              <a:rPr lang="en-US" sz="1800" b="1" dirty="0">
                <a:solidFill>
                  <a:srgbClr val="1551DA"/>
                </a:solidFill>
              </a:rPr>
              <a:t>, P. </a:t>
            </a:r>
            <a:r>
              <a:rPr lang="en-US" sz="1800" b="1" dirty="0" err="1">
                <a:solidFill>
                  <a:srgbClr val="1551DA"/>
                </a:solidFill>
              </a:rPr>
              <a:t>Verwilligen</a:t>
            </a:r>
            <a:r>
              <a:rPr lang="en-US" sz="1800" b="1" dirty="0">
                <a:solidFill>
                  <a:srgbClr val="1551DA"/>
                </a:solidFill>
              </a:rPr>
              <a:t>, A. </a:t>
            </a:r>
            <a:r>
              <a:rPr lang="en-US" sz="1800" b="1" dirty="0" err="1">
                <a:solidFill>
                  <a:srgbClr val="1551DA"/>
                </a:solidFill>
              </a:rPr>
              <a:t>Colaleo</a:t>
            </a:r>
            <a:r>
              <a:rPr lang="en-US" sz="1800" b="1" dirty="0">
                <a:solidFill>
                  <a:srgbClr val="1551DA"/>
                </a:solidFill>
              </a:rPr>
              <a:t>, A. Sharma, A. Ranieri, E. </a:t>
            </a:r>
            <a:r>
              <a:rPr lang="en-US" sz="1800" b="1" dirty="0" err="1">
                <a:solidFill>
                  <a:srgbClr val="1551DA"/>
                </a:solidFill>
              </a:rPr>
              <a:t>Soldani</a:t>
            </a:r>
            <a:r>
              <a:rPr lang="en-US" sz="1800" b="1" dirty="0">
                <a:solidFill>
                  <a:srgbClr val="1551DA"/>
                </a:solidFill>
              </a:rPr>
              <a:t>]</a:t>
            </a:r>
            <a:endParaRPr lang="fr-FR" sz="1800" b="1" dirty="0">
              <a:solidFill>
                <a:srgbClr val="1551DA"/>
              </a:solidFill>
            </a:endParaRPr>
          </a:p>
        </p:txBody>
      </p:sp>
    </p:spTree>
    <p:extLst>
      <p:ext uri="{BB962C8B-B14F-4D97-AF65-F5344CB8AC3E}">
        <p14:creationId xmlns:p14="http://schemas.microsoft.com/office/powerpoint/2010/main" val="4002564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7E5991-2DA4-7044-ACAA-31E877CB28F6}"/>
              </a:ext>
            </a:extLst>
          </p:cNvPr>
          <p:cNvSpPr/>
          <p:nvPr/>
        </p:nvSpPr>
        <p:spPr>
          <a:xfrm>
            <a:off x="400079" y="2855676"/>
            <a:ext cx="7411453" cy="1848050"/>
          </a:xfrm>
          <a:prstGeom prst="rect">
            <a:avLst/>
          </a:prstGeom>
          <a:solidFill>
            <a:srgbClr val="FFFF00"/>
          </a:solidFill>
          <a:ln>
            <a:solidFill>
              <a:srgbClr val="520AF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Rectangle 8">
            <a:extLst>
              <a:ext uri="{FF2B5EF4-FFF2-40B4-BE49-F238E27FC236}">
                <a16:creationId xmlns:a16="http://schemas.microsoft.com/office/drawing/2014/main" id="{AB48858E-D8C3-FA49-9DFD-09607857C0CF}"/>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TextBox 9">
            <a:extLst>
              <a:ext uri="{FF2B5EF4-FFF2-40B4-BE49-F238E27FC236}">
                <a16:creationId xmlns:a16="http://schemas.microsoft.com/office/drawing/2014/main" id="{3CA20A92-07B9-BD45-9FDE-4AE86DEE1B30}"/>
              </a:ext>
            </a:extLst>
          </p:cNvPr>
          <p:cNvSpPr txBox="1"/>
          <p:nvPr/>
        </p:nvSpPr>
        <p:spPr>
          <a:xfrm>
            <a:off x="10761" y="65309"/>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GEM activities @Bari </a:t>
            </a:r>
            <a:r>
              <a:rPr lang="en-US" sz="2700" b="1" dirty="0"/>
              <a:t>–  RECAP</a:t>
            </a:r>
          </a:p>
        </p:txBody>
      </p:sp>
      <p:sp>
        <p:nvSpPr>
          <p:cNvPr id="27" name="Content Placeholder 2">
            <a:extLst>
              <a:ext uri="{FF2B5EF4-FFF2-40B4-BE49-F238E27FC236}">
                <a16:creationId xmlns:a16="http://schemas.microsoft.com/office/drawing/2014/main" id="{7C1D49CA-F0A0-1B42-A41F-956833555772}"/>
              </a:ext>
            </a:extLst>
          </p:cNvPr>
          <p:cNvSpPr>
            <a:spLocks noGrp="1"/>
          </p:cNvSpPr>
          <p:nvPr>
            <p:ph idx="1"/>
          </p:nvPr>
        </p:nvSpPr>
        <p:spPr>
          <a:xfrm>
            <a:off x="525204" y="1137586"/>
            <a:ext cx="8811301" cy="5284231"/>
          </a:xfrm>
        </p:spPr>
        <p:txBody>
          <a:bodyPr>
            <a:normAutofit fontScale="92500" lnSpcReduction="10000"/>
          </a:bodyPr>
          <a:lstStyle/>
          <a:p>
            <a:pPr marL="0" indent="0">
              <a:buNone/>
            </a:pPr>
            <a:r>
              <a:rPr lang="en-US" sz="3200" dirty="0"/>
              <a:t>Past activities in 2018:</a:t>
            </a:r>
          </a:p>
          <a:p>
            <a:r>
              <a:rPr lang="en-US" sz="1800" dirty="0">
                <a:solidFill>
                  <a:srgbClr val="FF0000"/>
                </a:solidFill>
              </a:rPr>
              <a:t>Build &amp; Test 18 GE1/1 chambers (spring-summer 2018)</a:t>
            </a:r>
            <a:r>
              <a:rPr lang="en-US" sz="1800" dirty="0"/>
              <a:t> + </a:t>
            </a:r>
            <a:r>
              <a:rPr lang="en-US" sz="1800" dirty="0">
                <a:solidFill>
                  <a:srgbClr val="3348D5"/>
                </a:solidFill>
              </a:rPr>
              <a:t>Build GE2/1 prototypes (fall 2018)</a:t>
            </a:r>
          </a:p>
          <a:p>
            <a:r>
              <a:rPr lang="en-US" sz="1800" dirty="0"/>
              <a:t>VFAT3 design, bench-tests &amp; tests with full GE1/1 chambers @ CERN</a:t>
            </a:r>
          </a:p>
          <a:p>
            <a:r>
              <a:rPr lang="en-US" sz="1800" dirty="0"/>
              <a:t>Analysis of Slice Test data, </a:t>
            </a:r>
            <a:r>
              <a:rPr lang="en-US" sz="1800" b="1" dirty="0">
                <a:solidFill>
                  <a:srgbClr val="1551DA"/>
                </a:solidFill>
              </a:rPr>
              <a:t>Run Coordination </a:t>
            </a:r>
            <a:r>
              <a:rPr lang="en-US" sz="1800" b="1" dirty="0"/>
              <a:t>(</a:t>
            </a:r>
            <a:r>
              <a:rPr lang="en-US" sz="1800" b="1" dirty="0">
                <a:solidFill>
                  <a:srgbClr val="1551DA"/>
                </a:solidFill>
              </a:rPr>
              <a:t>M. Maggi</a:t>
            </a:r>
            <a:r>
              <a:rPr lang="en-US" sz="1800" b="1" dirty="0"/>
              <a:t>)</a:t>
            </a:r>
          </a:p>
          <a:p>
            <a:endParaRPr lang="en-US" sz="1800" b="1" dirty="0"/>
          </a:p>
          <a:p>
            <a:endParaRPr lang="en-US" sz="1800" dirty="0"/>
          </a:p>
          <a:p>
            <a:pPr marL="0" indent="0">
              <a:buNone/>
            </a:pPr>
            <a:r>
              <a:rPr lang="en-US" sz="3200" dirty="0"/>
              <a:t>Activities in 2019-2020 (LS2):</a:t>
            </a:r>
          </a:p>
          <a:p>
            <a:r>
              <a:rPr lang="en-US" sz="1800" dirty="0">
                <a:solidFill>
                  <a:srgbClr val="3348D5"/>
                </a:solidFill>
              </a:rPr>
              <a:t>Install &amp; </a:t>
            </a:r>
            <a:r>
              <a:rPr lang="en-US" sz="1800" dirty="0" err="1">
                <a:solidFill>
                  <a:srgbClr val="3348D5"/>
                </a:solidFill>
              </a:rPr>
              <a:t>commissiong</a:t>
            </a:r>
            <a:r>
              <a:rPr lang="en-US" sz="1800" dirty="0">
                <a:solidFill>
                  <a:srgbClr val="3348D5"/>
                </a:solidFill>
              </a:rPr>
              <a:t> GE1/1 chambers </a:t>
            </a:r>
            <a:r>
              <a:rPr lang="en-US" sz="1800" dirty="0"/>
              <a:t>+ Detector Performance Analysis</a:t>
            </a:r>
          </a:p>
          <a:p>
            <a:r>
              <a:rPr lang="en-US" sz="1800" dirty="0">
                <a:solidFill>
                  <a:srgbClr val="FF0000"/>
                </a:solidFill>
              </a:rPr>
              <a:t>Build &amp; Test 72 GE2/1 chambers (2019-2020) together with LNF</a:t>
            </a:r>
          </a:p>
          <a:p>
            <a:r>
              <a:rPr lang="en-US" sz="1800" dirty="0">
                <a:solidFill>
                  <a:srgbClr val="C00000"/>
                </a:solidFill>
              </a:rPr>
              <a:t>VFAT3 Packaging &amp; Test</a:t>
            </a:r>
            <a:endParaRPr lang="en-US" sz="1800" dirty="0"/>
          </a:p>
          <a:p>
            <a:pPr marL="0" indent="0">
              <a:buNone/>
            </a:pPr>
            <a:endParaRPr lang="en-US" sz="3200" dirty="0"/>
          </a:p>
          <a:p>
            <a:pPr marL="0" indent="0">
              <a:buNone/>
            </a:pPr>
            <a:r>
              <a:rPr lang="en-US" sz="3200" dirty="0"/>
              <a:t>Activities 2021-2025 (EYTS + LS3):</a:t>
            </a:r>
          </a:p>
          <a:p>
            <a:r>
              <a:rPr lang="en-US" sz="1800" dirty="0">
                <a:solidFill>
                  <a:srgbClr val="FF0000"/>
                </a:solidFill>
              </a:rPr>
              <a:t>Build &amp; Test 54 ME0 chambers (2021-2022) together with LNF</a:t>
            </a:r>
          </a:p>
          <a:p>
            <a:r>
              <a:rPr lang="en-US" sz="1800" dirty="0">
                <a:solidFill>
                  <a:srgbClr val="3348D5"/>
                </a:solidFill>
              </a:rPr>
              <a:t>Install GE2/1 in YETS 2022 &amp; 2023 + Commissioning </a:t>
            </a:r>
            <a:r>
              <a:rPr lang="en-US" sz="1800" dirty="0"/>
              <a:t>&amp; Detector Performance</a:t>
            </a:r>
          </a:p>
          <a:p>
            <a:r>
              <a:rPr lang="en-US" sz="1800" dirty="0">
                <a:solidFill>
                  <a:schemeClr val="accent3">
                    <a:lumMod val="50000"/>
                  </a:schemeClr>
                </a:solidFill>
              </a:rPr>
              <a:t>Install ME0 in 2024-2025 (LS3) + Commissioning </a:t>
            </a:r>
            <a:r>
              <a:rPr lang="en-US" sz="1800" dirty="0"/>
              <a:t>&amp; Detector Performance</a:t>
            </a:r>
          </a:p>
          <a:p>
            <a:endParaRPr lang="en-GB" sz="1800" dirty="0"/>
          </a:p>
        </p:txBody>
      </p:sp>
      <p:sp>
        <p:nvSpPr>
          <p:cNvPr id="7" name="TextBox 6">
            <a:extLst>
              <a:ext uri="{FF2B5EF4-FFF2-40B4-BE49-F238E27FC236}">
                <a16:creationId xmlns:a16="http://schemas.microsoft.com/office/drawing/2014/main" id="{F348EB6C-66BD-0A4E-B2E9-5A08B5D339DE}"/>
              </a:ext>
            </a:extLst>
          </p:cNvPr>
          <p:cNvSpPr txBox="1"/>
          <p:nvPr/>
        </p:nvSpPr>
        <p:spPr>
          <a:xfrm>
            <a:off x="996284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37/47 </a:t>
            </a:r>
          </a:p>
        </p:txBody>
      </p:sp>
      <p:sp>
        <p:nvSpPr>
          <p:cNvPr id="11" name="TextBox 10">
            <a:extLst>
              <a:ext uri="{FF2B5EF4-FFF2-40B4-BE49-F238E27FC236}">
                <a16:creationId xmlns:a16="http://schemas.microsoft.com/office/drawing/2014/main" id="{0E2BB100-EE0A-B846-BEF7-5E644576FC72}"/>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459003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Observation of </a:t>
            </a:r>
            <a:r>
              <a:rPr lang="en-US" sz="2800" b="1" dirty="0" err="1">
                <a:solidFill>
                  <a:srgbClr val="0000FF"/>
                </a:solidFill>
              </a:rPr>
              <a:t>ttH</a:t>
            </a:r>
            <a:r>
              <a:rPr lang="en-US" sz="2800" b="1" dirty="0">
                <a:solidFill>
                  <a:srgbClr val="0000FF"/>
                </a:solidFill>
              </a:rPr>
              <a:t> production</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5/47 </a:t>
            </a:r>
          </a:p>
        </p:txBody>
      </p:sp>
      <p:sp>
        <p:nvSpPr>
          <p:cNvPr id="4" name="Rectangle 3">
            <a:extLst>
              <a:ext uri="{FF2B5EF4-FFF2-40B4-BE49-F238E27FC236}">
                <a16:creationId xmlns:a16="http://schemas.microsoft.com/office/drawing/2014/main" id="{A01E6C5E-3764-C045-8F9D-C3C559294CF8}"/>
              </a:ext>
            </a:extLst>
          </p:cNvPr>
          <p:cNvSpPr/>
          <p:nvPr/>
        </p:nvSpPr>
        <p:spPr>
          <a:xfrm>
            <a:off x="5956300" y="6438900"/>
            <a:ext cx="2019300" cy="444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40B1008-D9CD-9C41-9367-33EBDA42E929}"/>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10" name="TextBox 9">
            <a:extLst>
              <a:ext uri="{FF2B5EF4-FFF2-40B4-BE49-F238E27FC236}">
                <a16:creationId xmlns:a16="http://schemas.microsoft.com/office/drawing/2014/main" id="{520A19DC-5105-DD47-ADD4-473FAE5CC0CE}"/>
              </a:ext>
            </a:extLst>
          </p:cNvPr>
          <p:cNvSpPr txBox="1"/>
          <p:nvPr/>
        </p:nvSpPr>
        <p:spPr>
          <a:xfrm>
            <a:off x="561764" y="792281"/>
            <a:ext cx="10099886" cy="477576"/>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CMS paper on “observation of </a:t>
            </a:r>
            <a:r>
              <a:rPr lang="en-US" sz="1800" b="1" dirty="0" err="1">
                <a:solidFill>
                  <a:srgbClr val="0000FF"/>
                </a:solidFill>
                <a:cs typeface="Verdana"/>
              </a:rPr>
              <a:t>ttH</a:t>
            </a:r>
            <a:r>
              <a:rPr lang="en-US" sz="1800" b="1" dirty="0">
                <a:solidFill>
                  <a:srgbClr val="0000FF"/>
                </a:solidFill>
                <a:cs typeface="Verdana"/>
              </a:rPr>
              <a:t> production” </a:t>
            </a:r>
            <a:r>
              <a:rPr lang="en-US" sz="1800" b="1" dirty="0">
                <a:cs typeface="Verdana"/>
              </a:rPr>
              <a:t>published on the 4</a:t>
            </a:r>
            <a:r>
              <a:rPr lang="en-US" sz="1800" b="1" baseline="30000" dirty="0">
                <a:cs typeface="Verdana"/>
              </a:rPr>
              <a:t>th</a:t>
            </a:r>
            <a:r>
              <a:rPr lang="en-US" sz="1800" b="1" dirty="0">
                <a:cs typeface="Verdana"/>
              </a:rPr>
              <a:t> of June [</a:t>
            </a:r>
            <a:r>
              <a:rPr lang="en-US" sz="1800" b="1" dirty="0" err="1">
                <a:solidFill>
                  <a:srgbClr val="1551DA"/>
                </a:solidFill>
                <a:cs typeface="Verdana"/>
              </a:rPr>
              <a:t>Phys.Rev.Lett</a:t>
            </a:r>
            <a:r>
              <a:rPr lang="en-US" sz="1800" b="1" dirty="0">
                <a:solidFill>
                  <a:srgbClr val="1551DA"/>
                </a:solidFill>
                <a:cs typeface="Verdana"/>
              </a:rPr>
              <a:t>. 120, 231801</a:t>
            </a:r>
            <a:r>
              <a:rPr lang="en-US" sz="1800" b="1" dirty="0">
                <a:cs typeface="Verdana"/>
              </a:rPr>
              <a:t>]</a:t>
            </a:r>
          </a:p>
        </p:txBody>
      </p:sp>
      <p:sp>
        <p:nvSpPr>
          <p:cNvPr id="12" name="Chevron 11">
            <a:extLst>
              <a:ext uri="{FF2B5EF4-FFF2-40B4-BE49-F238E27FC236}">
                <a16:creationId xmlns:a16="http://schemas.microsoft.com/office/drawing/2014/main" id="{B9501489-C107-4241-B788-7B8E619EA688}"/>
              </a:ext>
            </a:extLst>
          </p:cNvPr>
          <p:cNvSpPr/>
          <p:nvPr/>
        </p:nvSpPr>
        <p:spPr>
          <a:xfrm>
            <a:off x="321602" y="979134"/>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C410AFED-E076-E34C-8082-77B378886B36}"/>
              </a:ext>
            </a:extLst>
          </p:cNvPr>
          <p:cNvPicPr>
            <a:picLocks noChangeAspect="1"/>
          </p:cNvPicPr>
          <p:nvPr/>
        </p:nvPicPr>
        <p:blipFill>
          <a:blip r:embed="rId2"/>
          <a:stretch>
            <a:fillRect/>
          </a:stretch>
        </p:blipFill>
        <p:spPr>
          <a:xfrm>
            <a:off x="1676400" y="1538741"/>
            <a:ext cx="8070850" cy="4900159"/>
          </a:xfrm>
          <a:prstGeom prst="rect">
            <a:avLst/>
          </a:prstGeom>
        </p:spPr>
      </p:pic>
      <p:sp>
        <p:nvSpPr>
          <p:cNvPr id="15" name="TextBox 14">
            <a:extLst>
              <a:ext uri="{FF2B5EF4-FFF2-40B4-BE49-F238E27FC236}">
                <a16:creationId xmlns:a16="http://schemas.microsoft.com/office/drawing/2014/main" id="{B92AEF5B-347A-8A49-8373-E75A231B97A9}"/>
              </a:ext>
            </a:extLst>
          </p:cNvPr>
          <p:cNvSpPr txBox="1"/>
          <p:nvPr/>
        </p:nvSpPr>
        <p:spPr>
          <a:xfrm>
            <a:off x="8120805" y="6853272"/>
            <a:ext cx="2394795" cy="394733"/>
          </a:xfrm>
          <a:prstGeom prst="rect">
            <a:avLst/>
          </a:prstGeom>
          <a:noFill/>
        </p:spPr>
        <p:txBody>
          <a:bodyPr wrap="square" lIns="104022" tIns="52011" rIns="104022" bIns="52011" rtlCol="0">
            <a:spAutoFit/>
          </a:bodyPr>
          <a:lstStyle/>
          <a:p>
            <a:pPr>
              <a:lnSpc>
                <a:spcPct val="150000"/>
              </a:lnSpc>
            </a:pPr>
            <a:r>
              <a:rPr lang="en-US" sz="1400" b="1" dirty="0">
                <a:cs typeface="Verdana"/>
              </a:rPr>
              <a:t>From S. </a:t>
            </a:r>
            <a:r>
              <a:rPr lang="en-US" sz="1400" b="1" dirty="0" err="1">
                <a:cs typeface="Verdana"/>
              </a:rPr>
              <a:t>Rahatlou</a:t>
            </a:r>
            <a:r>
              <a:rPr lang="en-US" sz="1400" b="1" dirty="0">
                <a:cs typeface="Verdana"/>
              </a:rPr>
              <a:t> @ ICHEP18</a:t>
            </a:r>
          </a:p>
        </p:txBody>
      </p:sp>
      <p:pic>
        <p:nvPicPr>
          <p:cNvPr id="6" name="Picture 5">
            <a:extLst>
              <a:ext uri="{FF2B5EF4-FFF2-40B4-BE49-F238E27FC236}">
                <a16:creationId xmlns:a16="http://schemas.microsoft.com/office/drawing/2014/main" id="{49A57B71-A99E-2449-B403-089D075B4E17}"/>
              </a:ext>
            </a:extLst>
          </p:cNvPr>
          <p:cNvPicPr>
            <a:picLocks noChangeAspect="1"/>
          </p:cNvPicPr>
          <p:nvPr/>
        </p:nvPicPr>
        <p:blipFill>
          <a:blip r:embed="rId3"/>
          <a:stretch>
            <a:fillRect/>
          </a:stretch>
        </p:blipFill>
        <p:spPr>
          <a:xfrm>
            <a:off x="418438" y="1480093"/>
            <a:ext cx="1901830" cy="1169670"/>
          </a:xfrm>
          <a:prstGeom prst="rect">
            <a:avLst/>
          </a:prstGeom>
        </p:spPr>
      </p:pic>
      <p:sp>
        <p:nvSpPr>
          <p:cNvPr id="16" name="TextBox 15">
            <a:extLst>
              <a:ext uri="{FF2B5EF4-FFF2-40B4-BE49-F238E27FC236}">
                <a16:creationId xmlns:a16="http://schemas.microsoft.com/office/drawing/2014/main" id="{CDC8B8A9-2C74-CE4F-95FE-115301674C87}"/>
              </a:ext>
            </a:extLst>
          </p:cNvPr>
          <p:cNvSpPr txBox="1"/>
          <p:nvPr/>
        </p:nvSpPr>
        <p:spPr>
          <a:xfrm>
            <a:off x="6245662" y="1322064"/>
            <a:ext cx="4166445" cy="394733"/>
          </a:xfrm>
          <a:prstGeom prst="rect">
            <a:avLst/>
          </a:prstGeom>
          <a:solidFill>
            <a:srgbClr val="FFFF00"/>
          </a:solidFill>
          <a:ln>
            <a:solidFill>
              <a:srgbClr val="FFFF00"/>
            </a:solidFill>
          </a:ln>
        </p:spPr>
        <p:txBody>
          <a:bodyPr wrap="square" lIns="104022" tIns="52011" rIns="104022" bIns="52011" rtlCol="0">
            <a:spAutoFit/>
          </a:bodyPr>
          <a:lstStyle/>
          <a:p>
            <a:pPr>
              <a:lnSpc>
                <a:spcPct val="150000"/>
              </a:lnSpc>
            </a:pPr>
            <a:r>
              <a:rPr lang="en-US" sz="1400" b="1" dirty="0">
                <a:solidFill>
                  <a:srgbClr val="FF0000"/>
                </a:solidFill>
                <a:cs typeface="Verdana"/>
              </a:rPr>
              <a:t>Observation of direct coupling of Higgs to quark top</a:t>
            </a:r>
          </a:p>
        </p:txBody>
      </p:sp>
    </p:spTree>
    <p:extLst>
      <p:ext uri="{BB962C8B-B14F-4D97-AF65-F5344CB8AC3E}">
        <p14:creationId xmlns:p14="http://schemas.microsoft.com/office/powerpoint/2010/main" val="690443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FF0000"/>
                </a:solidFill>
              </a:rPr>
              <a:t>GEM requests </a:t>
            </a:r>
            <a:r>
              <a:rPr lang="en-US" sz="2700" b="1" dirty="0">
                <a:solidFill>
                  <a:srgbClr val="C00000"/>
                </a:solidFill>
              </a:rPr>
              <a:t>for INFN-Bari services in </a:t>
            </a:r>
            <a:r>
              <a:rPr lang="en-US" sz="2700" b="1" dirty="0">
                <a:solidFill>
                  <a:srgbClr val="520AF8"/>
                </a:solidFill>
              </a:rPr>
              <a:t>2019</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794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38/47 </a:t>
            </a:r>
          </a:p>
        </p:txBody>
      </p:sp>
      <p:sp>
        <p:nvSpPr>
          <p:cNvPr id="22" name="TextBox 21">
            <a:extLst>
              <a:ext uri="{FF2B5EF4-FFF2-40B4-BE49-F238E27FC236}">
                <a16:creationId xmlns:a16="http://schemas.microsoft.com/office/drawing/2014/main" id="{B68E5365-CFA0-8649-B1DF-C04B5C202D7C}"/>
              </a:ext>
            </a:extLst>
          </p:cNvPr>
          <p:cNvSpPr txBox="1"/>
          <p:nvPr/>
        </p:nvSpPr>
        <p:spPr>
          <a:xfrm>
            <a:off x="608109" y="765500"/>
            <a:ext cx="3831380" cy="382037"/>
          </a:xfrm>
          <a:prstGeom prst="rect">
            <a:avLst/>
          </a:prstGeom>
          <a:noFill/>
        </p:spPr>
        <p:txBody>
          <a:bodyPr wrap="square" lIns="104022" tIns="52011" rIns="104022" bIns="52011" rtlCol="0">
            <a:spAutoFit/>
          </a:bodyPr>
          <a:lstStyle/>
          <a:p>
            <a:r>
              <a:rPr lang="en-US" sz="1800" dirty="0">
                <a:cs typeface="Verdana"/>
              </a:rPr>
              <a:t>Requests evaluated in </a:t>
            </a:r>
            <a:r>
              <a:rPr lang="en-US" sz="1800" dirty="0">
                <a:solidFill>
                  <a:srgbClr val="C00000"/>
                </a:solidFill>
                <a:cs typeface="Verdana"/>
              </a:rPr>
              <a:t>“</a:t>
            </a:r>
            <a:r>
              <a:rPr lang="en-US" sz="1800" dirty="0" err="1">
                <a:solidFill>
                  <a:srgbClr val="C00000"/>
                </a:solidFill>
                <a:cs typeface="Verdana"/>
              </a:rPr>
              <a:t>Mesi</a:t>
            </a:r>
            <a:r>
              <a:rPr lang="en-US" sz="1800" dirty="0">
                <a:solidFill>
                  <a:srgbClr val="C00000"/>
                </a:solidFill>
                <a:cs typeface="Verdana"/>
              </a:rPr>
              <a:t> Persona”</a:t>
            </a:r>
          </a:p>
        </p:txBody>
      </p:sp>
      <p:sp>
        <p:nvSpPr>
          <p:cNvPr id="23" name="Chevron 22">
            <a:extLst>
              <a:ext uri="{FF2B5EF4-FFF2-40B4-BE49-F238E27FC236}">
                <a16:creationId xmlns:a16="http://schemas.microsoft.com/office/drawing/2014/main" id="{E882189A-B2CC-6D46-9620-EEC02CD80E3B}"/>
              </a:ext>
            </a:extLst>
          </p:cNvPr>
          <p:cNvSpPr/>
          <p:nvPr/>
        </p:nvSpPr>
        <p:spPr>
          <a:xfrm>
            <a:off x="410020" y="88823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graphicFrame>
        <p:nvGraphicFramePr>
          <p:cNvPr id="12" name="Table 11">
            <a:extLst>
              <a:ext uri="{FF2B5EF4-FFF2-40B4-BE49-F238E27FC236}">
                <a16:creationId xmlns:a16="http://schemas.microsoft.com/office/drawing/2014/main" id="{6B99DCCC-6D9B-D945-AB48-1A6AD0A94ACE}"/>
              </a:ext>
            </a:extLst>
          </p:cNvPr>
          <p:cNvGraphicFramePr>
            <a:graphicFrameLocks noGrp="1"/>
          </p:cNvGraphicFramePr>
          <p:nvPr>
            <p:extLst>
              <p:ext uri="{D42A27DB-BD31-4B8C-83A1-F6EECF244321}">
                <p14:modId xmlns:p14="http://schemas.microsoft.com/office/powerpoint/2010/main" val="3691163393"/>
              </p:ext>
            </p:extLst>
          </p:nvPr>
        </p:nvGraphicFramePr>
        <p:xfrm>
          <a:off x="608109" y="1758779"/>
          <a:ext cx="9125171" cy="3017520"/>
        </p:xfrm>
        <a:graphic>
          <a:graphicData uri="http://schemas.openxmlformats.org/drawingml/2006/table">
            <a:tbl>
              <a:tblPr firstRow="1" bandRow="1">
                <a:tableStyleId>{5C22544A-7EE6-4342-B048-85BDC9FD1C3A}</a:tableStyleId>
              </a:tblPr>
              <a:tblGrid>
                <a:gridCol w="2206211">
                  <a:extLst>
                    <a:ext uri="{9D8B030D-6E8A-4147-A177-3AD203B41FA5}">
                      <a16:colId xmlns:a16="http://schemas.microsoft.com/office/drawing/2014/main" val="1018121613"/>
                    </a:ext>
                  </a:extLst>
                </a:gridCol>
                <a:gridCol w="1456597">
                  <a:extLst>
                    <a:ext uri="{9D8B030D-6E8A-4147-A177-3AD203B41FA5}">
                      <a16:colId xmlns:a16="http://schemas.microsoft.com/office/drawing/2014/main" val="2191058606"/>
                    </a:ext>
                  </a:extLst>
                </a:gridCol>
                <a:gridCol w="5462363">
                  <a:extLst>
                    <a:ext uri="{9D8B030D-6E8A-4147-A177-3AD203B41FA5}">
                      <a16:colId xmlns:a16="http://schemas.microsoft.com/office/drawing/2014/main" val="1950664401"/>
                    </a:ext>
                  </a:extLst>
                </a:gridCol>
              </a:tblGrid>
              <a:tr h="370840">
                <a:tc>
                  <a:txBody>
                    <a:bodyPr/>
                    <a:lstStyle/>
                    <a:p>
                      <a:pPr algn="ctr"/>
                      <a:r>
                        <a:rPr lang="en-US" dirty="0"/>
                        <a:t>SERVICE</a:t>
                      </a:r>
                    </a:p>
                  </a:txBody>
                  <a:tcPr/>
                </a:tc>
                <a:tc>
                  <a:txBody>
                    <a:bodyPr/>
                    <a:lstStyle/>
                    <a:p>
                      <a:pPr algn="ctr"/>
                      <a:r>
                        <a:rPr lang="en-US" dirty="0"/>
                        <a:t>GEM</a:t>
                      </a:r>
                    </a:p>
                  </a:txBody>
                  <a:tcPr/>
                </a:tc>
                <a:tc>
                  <a:txBody>
                    <a:bodyPr/>
                    <a:lstStyle/>
                    <a:p>
                      <a:pPr lvl="1"/>
                      <a:r>
                        <a:rPr lang="en-US" dirty="0"/>
                        <a:t>Task</a:t>
                      </a:r>
                    </a:p>
                  </a:txBody>
                  <a:tcPr/>
                </a:tc>
                <a:extLst>
                  <a:ext uri="{0D108BD9-81ED-4DB2-BD59-A6C34878D82A}">
                    <a16:rowId xmlns:a16="http://schemas.microsoft.com/office/drawing/2014/main" val="2455446086"/>
                  </a:ext>
                </a:extLst>
              </a:tr>
              <a:tr h="370840">
                <a:tc>
                  <a:txBody>
                    <a:bodyPr/>
                    <a:lstStyle/>
                    <a:p>
                      <a:r>
                        <a:rPr lang="en-US" dirty="0" err="1"/>
                        <a:t>Progett</a:t>
                      </a:r>
                      <a:r>
                        <a:rPr lang="en-US" dirty="0"/>
                        <a:t>. </a:t>
                      </a:r>
                      <a:r>
                        <a:rPr lang="en-US" dirty="0" err="1"/>
                        <a:t>Meccanica</a:t>
                      </a:r>
                      <a:endParaRPr lang="en-US" dirty="0"/>
                    </a:p>
                  </a:txBody>
                  <a:tcPr/>
                </a:tc>
                <a:tc>
                  <a:txBody>
                    <a:bodyPr/>
                    <a:lstStyle/>
                    <a:p>
                      <a:pPr algn="ctr"/>
                      <a:r>
                        <a:rPr lang="en-US" b="1" dirty="0"/>
                        <a:t>-</a:t>
                      </a:r>
                      <a:endParaRPr lang="en-US"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endParaRPr lang="en-US" sz="1600" b="1" dirty="0"/>
                    </a:p>
                  </a:txBody>
                  <a:tcPr/>
                </a:tc>
                <a:extLst>
                  <a:ext uri="{0D108BD9-81ED-4DB2-BD59-A6C34878D82A}">
                    <a16:rowId xmlns:a16="http://schemas.microsoft.com/office/drawing/2014/main" val="2197785931"/>
                  </a:ext>
                </a:extLst>
              </a:tr>
              <a:tr h="370840">
                <a:tc>
                  <a:txBody>
                    <a:bodyPr/>
                    <a:lstStyle/>
                    <a:p>
                      <a:r>
                        <a:rPr lang="en-US" dirty="0" err="1"/>
                        <a:t>Officina</a:t>
                      </a:r>
                      <a:r>
                        <a:rPr lang="en-US" dirty="0"/>
                        <a:t> </a:t>
                      </a:r>
                      <a:r>
                        <a:rPr lang="en-US" dirty="0" err="1"/>
                        <a:t>meccanica</a:t>
                      </a:r>
                      <a:endParaRPr lang="en-US" dirty="0"/>
                    </a:p>
                  </a:txBody>
                  <a:tcPr/>
                </a:tc>
                <a:tc>
                  <a:txBody>
                    <a:bodyPr/>
                    <a:lstStyle/>
                    <a:p>
                      <a:pPr algn="ctr"/>
                      <a:r>
                        <a:rPr lang="en-US" sz="1800" b="1" dirty="0"/>
                        <a:t>4.5 @ CERN</a:t>
                      </a:r>
                    </a:p>
                    <a:p>
                      <a:pPr algn="ctr"/>
                      <a:endParaRPr lang="en-US" sz="1800" b="1" dirty="0"/>
                    </a:p>
                    <a:p>
                      <a:pPr marL="0" marR="0" lvl="0" indent="0" algn="ctr" defTabSz="520111" rtl="0" eaLnBrk="1" fontAlgn="auto" latinLnBrk="0" hangingPunct="1">
                        <a:lnSpc>
                          <a:spcPct val="100000"/>
                        </a:lnSpc>
                        <a:spcBef>
                          <a:spcPts val="0"/>
                        </a:spcBef>
                        <a:spcAft>
                          <a:spcPts val="0"/>
                        </a:spcAft>
                        <a:buClrTx/>
                        <a:buSzTx/>
                        <a:buFontTx/>
                        <a:buNone/>
                        <a:tabLst/>
                        <a:defRPr/>
                      </a:pPr>
                      <a:endParaRPr lang="en-US" sz="1800" b="1" dirty="0"/>
                    </a:p>
                    <a:p>
                      <a:pPr marL="0" marR="0" lvl="0" indent="0" algn="ctr" defTabSz="520111" rtl="0" eaLnBrk="1" fontAlgn="auto" latinLnBrk="0" hangingPunct="1">
                        <a:lnSpc>
                          <a:spcPct val="100000"/>
                        </a:lnSpc>
                        <a:spcBef>
                          <a:spcPts val="0"/>
                        </a:spcBef>
                        <a:spcAft>
                          <a:spcPts val="0"/>
                        </a:spcAft>
                        <a:buClrTx/>
                        <a:buSzTx/>
                        <a:buFontTx/>
                        <a:buNone/>
                        <a:tabLst/>
                        <a:defRPr/>
                      </a:pPr>
                      <a:r>
                        <a:rPr lang="en-US" sz="1800" b="1" dirty="0"/>
                        <a:t>3  </a:t>
                      </a:r>
                      <a:endParaRPr lang="en-US" sz="1800"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b="1" dirty="0"/>
                        <a:t>GEM </a:t>
                      </a:r>
                      <a:r>
                        <a:rPr lang="en-US" sz="1800" b="1" dirty="0" err="1"/>
                        <a:t>SuperChambers</a:t>
                      </a:r>
                      <a:r>
                        <a:rPr lang="en-US" sz="1800" b="1" dirty="0"/>
                        <a:t> assembly (2)</a:t>
                      </a:r>
                    </a:p>
                    <a:p>
                      <a:pPr marL="0" marR="0" lvl="0" indent="0" algn="l" defTabSz="520111" rtl="0" eaLnBrk="1" fontAlgn="auto" latinLnBrk="0" hangingPunct="1">
                        <a:lnSpc>
                          <a:spcPct val="100000"/>
                        </a:lnSpc>
                        <a:spcBef>
                          <a:spcPts val="0"/>
                        </a:spcBef>
                        <a:spcAft>
                          <a:spcPts val="0"/>
                        </a:spcAft>
                        <a:buClrTx/>
                        <a:buSzTx/>
                        <a:buFontTx/>
                        <a:buNone/>
                        <a:tabLst/>
                        <a:defRPr/>
                      </a:pPr>
                      <a:r>
                        <a:rPr lang="en-US" sz="1800" b="1" dirty="0"/>
                        <a:t>GE1/1 installation [chambers + services (HV/LV)] (2.5)</a:t>
                      </a:r>
                    </a:p>
                    <a:p>
                      <a:pPr marL="0" marR="0" lvl="0" indent="0" algn="l" defTabSz="520111" rtl="0" eaLnBrk="1" fontAlgn="auto" latinLnBrk="0" hangingPunct="1">
                        <a:lnSpc>
                          <a:spcPct val="100000"/>
                        </a:lnSpc>
                        <a:spcBef>
                          <a:spcPts val="0"/>
                        </a:spcBef>
                        <a:spcAft>
                          <a:spcPts val="0"/>
                        </a:spcAft>
                        <a:buClrTx/>
                        <a:buSzTx/>
                        <a:buFontTx/>
                        <a:buNone/>
                        <a:tabLst/>
                        <a:defRPr/>
                      </a:pPr>
                      <a:endParaRPr lang="en-US" sz="1800" b="1" dirty="0"/>
                    </a:p>
                    <a:p>
                      <a:pPr marL="0" marR="0" lvl="0" indent="0" algn="l" defTabSz="520111" rtl="0" eaLnBrk="1" fontAlgn="auto" latinLnBrk="0" hangingPunct="1">
                        <a:lnSpc>
                          <a:spcPct val="100000"/>
                        </a:lnSpc>
                        <a:spcBef>
                          <a:spcPts val="0"/>
                        </a:spcBef>
                        <a:spcAft>
                          <a:spcPts val="0"/>
                        </a:spcAft>
                        <a:buClrTx/>
                        <a:buSzTx/>
                        <a:buFontTx/>
                        <a:buNone/>
                        <a:tabLst/>
                        <a:defRPr/>
                      </a:pPr>
                      <a:r>
                        <a:rPr lang="en-US" sz="1800" b="1" dirty="0"/>
                        <a:t>Modules construction [2 </a:t>
                      </a:r>
                      <a:r>
                        <a:rPr lang="en-US" sz="1800" b="1" dirty="0" err="1"/>
                        <a:t>prototipi</a:t>
                      </a:r>
                      <a:r>
                        <a:rPr lang="en-US" sz="1800" b="1" dirty="0"/>
                        <a:t> GE2/1 + 22 GE2/1] </a:t>
                      </a:r>
                    </a:p>
                  </a:txBody>
                  <a:tcPr/>
                </a:tc>
                <a:extLst>
                  <a:ext uri="{0D108BD9-81ED-4DB2-BD59-A6C34878D82A}">
                    <a16:rowId xmlns:a16="http://schemas.microsoft.com/office/drawing/2014/main" val="3306490133"/>
                  </a:ext>
                </a:extLst>
              </a:tr>
              <a:tr h="370840">
                <a:tc>
                  <a:txBody>
                    <a:bodyPr/>
                    <a:lstStyle/>
                    <a:p>
                      <a:r>
                        <a:rPr lang="en-US" dirty="0"/>
                        <a:t>Camera </a:t>
                      </a:r>
                      <a:r>
                        <a:rPr lang="en-US" dirty="0" err="1"/>
                        <a:t>Pulita</a:t>
                      </a:r>
                      <a:endParaRPr lang="en-US" dirty="0"/>
                    </a:p>
                  </a:txBody>
                  <a:tcPr/>
                </a:tc>
                <a:tc>
                  <a:txBody>
                    <a:bodyPr/>
                    <a:lstStyle/>
                    <a:p>
                      <a:pPr algn="ctr"/>
                      <a:r>
                        <a:rPr lang="en-US" b="1" dirty="0"/>
                        <a:t>3</a:t>
                      </a:r>
                      <a:endParaRPr lang="en-US" dirty="0"/>
                    </a:p>
                  </a:txBody>
                  <a:tcPr/>
                </a:tc>
                <a:tc>
                  <a:txBody>
                    <a:bodyPr/>
                    <a:lstStyle/>
                    <a:p>
                      <a:r>
                        <a:rPr lang="en-US" sz="1800" b="1" dirty="0"/>
                        <a:t>Mitutoyo expert (precision measurements)</a:t>
                      </a:r>
                    </a:p>
                  </a:txBody>
                  <a:tcPr/>
                </a:tc>
                <a:extLst>
                  <a:ext uri="{0D108BD9-81ED-4DB2-BD59-A6C34878D82A}">
                    <a16:rowId xmlns:a16="http://schemas.microsoft.com/office/drawing/2014/main" val="3394315072"/>
                  </a:ext>
                </a:extLst>
              </a:tr>
              <a:tr h="370840">
                <a:tc>
                  <a:txBody>
                    <a:bodyPr/>
                    <a:lstStyle/>
                    <a:p>
                      <a:r>
                        <a:rPr lang="en-US" dirty="0" err="1"/>
                        <a:t>Servizio</a:t>
                      </a:r>
                      <a:r>
                        <a:rPr lang="en-US" dirty="0"/>
                        <a:t> </a:t>
                      </a:r>
                      <a:r>
                        <a:rPr lang="en-US" dirty="0" err="1"/>
                        <a:t>Elettronico</a:t>
                      </a:r>
                      <a:endParaRPr lang="en-US" dirty="0"/>
                    </a:p>
                  </a:txBody>
                  <a:tcPr/>
                </a:tc>
                <a:tc>
                  <a:txBody>
                    <a:bodyPr/>
                    <a:lstStyle/>
                    <a:p>
                      <a:pPr algn="ctr"/>
                      <a:r>
                        <a:rPr lang="en-US" sz="1800" b="1" dirty="0"/>
                        <a:t>2</a:t>
                      </a:r>
                    </a:p>
                    <a:p>
                      <a:pPr algn="ctr"/>
                      <a:r>
                        <a:rPr lang="en-US" sz="1800" b="1" dirty="0"/>
                        <a:t>1.5 @ CERN</a:t>
                      </a:r>
                      <a:endParaRPr lang="en-US" sz="1800" dirty="0"/>
                    </a:p>
                  </a:txBody>
                  <a:tcPr/>
                </a:tc>
                <a:tc>
                  <a:txBody>
                    <a:bodyPr/>
                    <a:lstStyle/>
                    <a:p>
                      <a:r>
                        <a:rPr lang="en-US" sz="1800" b="1" dirty="0"/>
                        <a:t>GE2/1 modules : test setup</a:t>
                      </a:r>
                    </a:p>
                    <a:p>
                      <a:pPr marL="0" marR="0" lvl="0" indent="0" algn="l" defTabSz="520111" rtl="0" eaLnBrk="1" fontAlgn="auto" latinLnBrk="0" hangingPunct="1">
                        <a:lnSpc>
                          <a:spcPct val="100000"/>
                        </a:lnSpc>
                        <a:spcBef>
                          <a:spcPts val="0"/>
                        </a:spcBef>
                        <a:spcAft>
                          <a:spcPts val="0"/>
                        </a:spcAft>
                        <a:buClrTx/>
                        <a:buSzTx/>
                        <a:buFontTx/>
                        <a:buNone/>
                        <a:tabLst/>
                        <a:defRPr/>
                      </a:pPr>
                      <a:r>
                        <a:rPr lang="en-US" sz="1800" b="1" dirty="0"/>
                        <a:t>GE2/1 services (HV/LV) installation (1.5)</a:t>
                      </a:r>
                    </a:p>
                  </a:txBody>
                  <a:tcPr/>
                </a:tc>
                <a:extLst>
                  <a:ext uri="{0D108BD9-81ED-4DB2-BD59-A6C34878D82A}">
                    <a16:rowId xmlns:a16="http://schemas.microsoft.com/office/drawing/2014/main" val="861024217"/>
                  </a:ext>
                </a:extLst>
              </a:tr>
            </a:tbl>
          </a:graphicData>
        </a:graphic>
      </p:graphicFrame>
      <p:cxnSp>
        <p:nvCxnSpPr>
          <p:cNvPr id="15" name="Straight Connector 14">
            <a:extLst>
              <a:ext uri="{FF2B5EF4-FFF2-40B4-BE49-F238E27FC236}">
                <a16:creationId xmlns:a16="http://schemas.microsoft.com/office/drawing/2014/main" id="{1CAA96E7-C685-5147-A26E-87EB58502286}"/>
              </a:ext>
            </a:extLst>
          </p:cNvPr>
          <p:cNvCxnSpPr>
            <a:cxnSpLocks/>
          </p:cNvCxnSpPr>
          <p:nvPr/>
        </p:nvCxnSpPr>
        <p:spPr>
          <a:xfrm>
            <a:off x="608109" y="4855665"/>
            <a:ext cx="9125171"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2D0B15C-BEC5-4E4B-B410-CBC7B958DC8F}"/>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435878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3918" y="7286627"/>
            <a:ext cx="692580" cy="320481"/>
          </a:xfrm>
          <a:prstGeom prst="rect">
            <a:avLst/>
          </a:prstGeom>
          <a:noFill/>
        </p:spPr>
        <p:txBody>
          <a:bodyPr wrap="none" lIns="104022" tIns="52011" rIns="104022" bIns="52011" rtlCol="0">
            <a:spAutoFit/>
          </a:bodyPr>
          <a:lstStyle/>
          <a:p>
            <a:r>
              <a:rPr lang="en-US" sz="1400" b="1" dirty="0">
                <a:solidFill>
                  <a:srgbClr val="0000FF"/>
                </a:solidFill>
              </a:rPr>
              <a:t>39/47 </a:t>
            </a:r>
          </a:p>
        </p:txBody>
      </p:sp>
      <p:sp>
        <p:nvSpPr>
          <p:cNvPr id="10" name="TextBox 9">
            <a:extLst>
              <a:ext uri="{FF2B5EF4-FFF2-40B4-BE49-F238E27FC236}">
                <a16:creationId xmlns:a16="http://schemas.microsoft.com/office/drawing/2014/main" id="{36A58A3A-D6BB-DA42-BAC1-F70D332F2308}"/>
              </a:ext>
            </a:extLst>
          </p:cNvPr>
          <p:cNvSpPr txBox="1"/>
          <p:nvPr/>
        </p:nvSpPr>
        <p:spPr>
          <a:xfrm>
            <a:off x="0" y="72048"/>
            <a:ext cx="10661650" cy="520536"/>
          </a:xfrm>
          <a:prstGeom prst="rect">
            <a:avLst/>
          </a:prstGeom>
          <a:noFill/>
          <a:ln>
            <a:noFill/>
          </a:ln>
        </p:spPr>
        <p:txBody>
          <a:bodyPr wrap="square" lIns="104022" tIns="52011" rIns="104022" bIns="52011" rtlCol="0">
            <a:spAutoFit/>
          </a:bodyPr>
          <a:lstStyle/>
          <a:p>
            <a:pPr algn="ctr"/>
            <a:r>
              <a:rPr lang="en-US" sz="2700" b="1" dirty="0">
                <a:solidFill>
                  <a:srgbClr val="FF0000"/>
                </a:solidFill>
              </a:rPr>
              <a:t>Lab space </a:t>
            </a:r>
            <a:r>
              <a:rPr lang="en-US" sz="2700" b="1" dirty="0">
                <a:solidFill>
                  <a:srgbClr val="0000FF"/>
                </a:solidFill>
              </a:rPr>
              <a:t>of INFN-Bari for GEM commitments </a:t>
            </a:r>
            <a:endParaRPr lang="en-US" sz="2700" b="1" dirty="0"/>
          </a:p>
        </p:txBody>
      </p:sp>
      <p:pic>
        <p:nvPicPr>
          <p:cNvPr id="12" name="Picture 11">
            <a:extLst>
              <a:ext uri="{FF2B5EF4-FFF2-40B4-BE49-F238E27FC236}">
                <a16:creationId xmlns:a16="http://schemas.microsoft.com/office/drawing/2014/main" id="{F6EBF897-3DE0-0443-81D5-7BBEE8FED7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876" y="4682770"/>
            <a:ext cx="2596055" cy="1515032"/>
          </a:xfrm>
          <a:prstGeom prst="rect">
            <a:avLst/>
          </a:prstGeom>
        </p:spPr>
      </p:pic>
      <p:sp>
        <p:nvSpPr>
          <p:cNvPr id="14" name="Rectangle 13">
            <a:extLst>
              <a:ext uri="{FF2B5EF4-FFF2-40B4-BE49-F238E27FC236}">
                <a16:creationId xmlns:a16="http://schemas.microsoft.com/office/drawing/2014/main" id="{7DE75E2C-07D6-7E4F-B443-C2CBDD77250D}"/>
              </a:ext>
            </a:extLst>
          </p:cNvPr>
          <p:cNvSpPr/>
          <p:nvPr/>
        </p:nvSpPr>
        <p:spPr>
          <a:xfrm>
            <a:off x="553462" y="1857227"/>
            <a:ext cx="3086104" cy="446689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52290DD-A7E3-3346-9940-1450C2038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06" y="2337593"/>
            <a:ext cx="2869325" cy="2260305"/>
          </a:xfrm>
          <a:prstGeom prst="rect">
            <a:avLst/>
          </a:prstGeom>
        </p:spPr>
      </p:pic>
      <p:sp>
        <p:nvSpPr>
          <p:cNvPr id="16" name="TextBox 15">
            <a:extLst>
              <a:ext uri="{FF2B5EF4-FFF2-40B4-BE49-F238E27FC236}">
                <a16:creationId xmlns:a16="http://schemas.microsoft.com/office/drawing/2014/main" id="{1147498B-078A-FB48-BED7-C25A48B2DF31}"/>
              </a:ext>
            </a:extLst>
          </p:cNvPr>
          <p:cNvSpPr txBox="1"/>
          <p:nvPr/>
        </p:nvSpPr>
        <p:spPr>
          <a:xfrm>
            <a:off x="839502" y="1845689"/>
            <a:ext cx="2596054" cy="461665"/>
          </a:xfrm>
          <a:prstGeom prst="rect">
            <a:avLst/>
          </a:prstGeom>
          <a:noFill/>
        </p:spPr>
        <p:txBody>
          <a:bodyPr wrap="square" rtlCol="0">
            <a:spAutoFit/>
          </a:bodyPr>
          <a:lstStyle/>
          <a:p>
            <a:pPr algn="ctr"/>
            <a:r>
              <a:rPr lang="en-US" sz="2400" b="1" dirty="0">
                <a:solidFill>
                  <a:srgbClr val="1551DA"/>
                </a:solidFill>
              </a:rPr>
              <a:t>Clean Room </a:t>
            </a:r>
            <a:r>
              <a:rPr lang="en-US" sz="2400" b="1" dirty="0"/>
              <a:t>(CP3)</a:t>
            </a:r>
            <a:endParaRPr lang="en-GB" sz="2400" b="1" dirty="0"/>
          </a:p>
        </p:txBody>
      </p:sp>
      <p:pic>
        <p:nvPicPr>
          <p:cNvPr id="17" name="Picture 16">
            <a:extLst>
              <a:ext uri="{FF2B5EF4-FFF2-40B4-BE49-F238E27FC236}">
                <a16:creationId xmlns:a16="http://schemas.microsoft.com/office/drawing/2014/main" id="{FD238D45-A52F-9243-9F04-8ABE2224CD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1068" y="2065119"/>
            <a:ext cx="3176095" cy="2142992"/>
          </a:xfrm>
          <a:prstGeom prst="rect">
            <a:avLst/>
          </a:prstGeom>
        </p:spPr>
      </p:pic>
      <p:pic>
        <p:nvPicPr>
          <p:cNvPr id="18" name="Picture 17">
            <a:extLst>
              <a:ext uri="{FF2B5EF4-FFF2-40B4-BE49-F238E27FC236}">
                <a16:creationId xmlns:a16="http://schemas.microsoft.com/office/drawing/2014/main" id="{12EF5B0E-C457-F049-830E-35751B5364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3901" y="4396737"/>
            <a:ext cx="3053260" cy="1809012"/>
          </a:xfrm>
          <a:prstGeom prst="rect">
            <a:avLst/>
          </a:prstGeom>
        </p:spPr>
      </p:pic>
      <p:sp>
        <p:nvSpPr>
          <p:cNvPr id="19" name="Rectangle 18">
            <a:extLst>
              <a:ext uri="{FF2B5EF4-FFF2-40B4-BE49-F238E27FC236}">
                <a16:creationId xmlns:a16="http://schemas.microsoft.com/office/drawing/2014/main" id="{5C42CE0A-C69A-CC48-9698-09553C8A1451}"/>
              </a:ext>
            </a:extLst>
          </p:cNvPr>
          <p:cNvSpPr/>
          <p:nvPr/>
        </p:nvSpPr>
        <p:spPr>
          <a:xfrm>
            <a:off x="3900352" y="1857227"/>
            <a:ext cx="6215799" cy="446689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6C0C856-33B2-C14E-8EFB-196BC923071C}"/>
              </a:ext>
            </a:extLst>
          </p:cNvPr>
          <p:cNvSpPr txBox="1"/>
          <p:nvPr/>
        </p:nvSpPr>
        <p:spPr>
          <a:xfrm>
            <a:off x="4036329" y="1874564"/>
            <a:ext cx="2564739" cy="4154984"/>
          </a:xfrm>
          <a:prstGeom prst="rect">
            <a:avLst/>
          </a:prstGeom>
          <a:noFill/>
        </p:spPr>
        <p:txBody>
          <a:bodyPr wrap="square" rtlCol="0">
            <a:spAutoFit/>
          </a:bodyPr>
          <a:lstStyle/>
          <a:p>
            <a:r>
              <a:rPr lang="en-US" sz="2400" b="1" dirty="0">
                <a:solidFill>
                  <a:srgbClr val="C00000"/>
                </a:solidFill>
              </a:rPr>
              <a:t>2 Laboratories </a:t>
            </a:r>
            <a:r>
              <a:rPr lang="en-US" b="1" dirty="0">
                <a:solidFill>
                  <a:srgbClr val="520AF8"/>
                </a:solidFill>
              </a:rPr>
              <a:t>(*)</a:t>
            </a:r>
            <a:r>
              <a:rPr lang="en-US" sz="2400" b="1" dirty="0"/>
              <a:t>:</a:t>
            </a:r>
          </a:p>
          <a:p>
            <a:br>
              <a:rPr lang="en-US" b="1" dirty="0">
                <a:solidFill>
                  <a:schemeClr val="accent6"/>
                </a:solidFill>
              </a:rPr>
            </a:br>
            <a:r>
              <a:rPr lang="en-US" b="1" dirty="0">
                <a:solidFill>
                  <a:srgbClr val="F86CEA"/>
                </a:solidFill>
              </a:rPr>
              <a:t>S-01 (</a:t>
            </a:r>
            <a:r>
              <a:rPr lang="en-US" sz="1600" b="1" dirty="0">
                <a:solidFill>
                  <a:srgbClr val="F86CEA"/>
                </a:solidFill>
              </a:rPr>
              <a:t>ex-BC2S</a:t>
            </a:r>
            <a:r>
              <a:rPr lang="en-US" b="1" dirty="0">
                <a:solidFill>
                  <a:srgbClr val="F86CEA"/>
                </a:solidFill>
              </a:rPr>
              <a:t>) </a:t>
            </a:r>
            <a:r>
              <a:rPr lang="en-US" b="1" dirty="0"/>
              <a:t>:</a:t>
            </a:r>
          </a:p>
          <a:p>
            <a:r>
              <a:rPr lang="en-US" b="1" dirty="0"/>
              <a:t>- </a:t>
            </a:r>
            <a:r>
              <a:rPr lang="en-US" sz="1800" b="1" dirty="0"/>
              <a:t>Material inspection</a:t>
            </a:r>
          </a:p>
          <a:p>
            <a:r>
              <a:rPr lang="en-US" b="1" dirty="0"/>
              <a:t>- </a:t>
            </a:r>
            <a:r>
              <a:rPr lang="en-US" sz="1800" b="1" dirty="0"/>
              <a:t>GEM Chamber </a:t>
            </a:r>
          </a:p>
          <a:p>
            <a:r>
              <a:rPr lang="en-US" sz="1800" b="1" dirty="0"/>
              <a:t>   Pre-Assembly</a:t>
            </a:r>
          </a:p>
          <a:p>
            <a:r>
              <a:rPr lang="en-US" b="1" dirty="0"/>
              <a:t>- </a:t>
            </a:r>
            <a:r>
              <a:rPr lang="en-US" sz="1800" b="1" dirty="0"/>
              <a:t>Gas leak test (QC3)</a:t>
            </a:r>
          </a:p>
          <a:p>
            <a:r>
              <a:rPr lang="en-US" b="1" dirty="0"/>
              <a:t>- </a:t>
            </a:r>
            <a:r>
              <a:rPr lang="en-US" sz="1800" b="1" dirty="0"/>
              <a:t>HV-test (QC4)</a:t>
            </a:r>
          </a:p>
          <a:p>
            <a:r>
              <a:rPr lang="en-US" b="1" dirty="0"/>
              <a:t>- </a:t>
            </a:r>
            <a:r>
              <a:rPr lang="en-US" sz="1800" b="1" dirty="0"/>
              <a:t>“Hospital”</a:t>
            </a:r>
          </a:p>
          <a:p>
            <a:pPr marL="285750" indent="-285750">
              <a:buFontTx/>
              <a:buChar char="-"/>
            </a:pPr>
            <a:endParaRPr lang="en-US" b="1" dirty="0">
              <a:solidFill>
                <a:schemeClr val="accent6"/>
              </a:solidFill>
            </a:endParaRPr>
          </a:p>
          <a:p>
            <a:r>
              <a:rPr lang="en-US" b="1" dirty="0">
                <a:solidFill>
                  <a:srgbClr val="F86CEA"/>
                </a:solidFill>
              </a:rPr>
              <a:t>S-06-08 (</a:t>
            </a:r>
            <a:r>
              <a:rPr lang="en-US" sz="1600" b="1" dirty="0">
                <a:solidFill>
                  <a:srgbClr val="F86CEA"/>
                </a:solidFill>
              </a:rPr>
              <a:t>ex BC2S</a:t>
            </a:r>
            <a:r>
              <a:rPr lang="en-US" b="1" dirty="0">
                <a:solidFill>
                  <a:srgbClr val="F86CEA"/>
                </a:solidFill>
              </a:rPr>
              <a:t>) </a:t>
            </a:r>
            <a:r>
              <a:rPr lang="en-US" b="1" dirty="0"/>
              <a:t>:</a:t>
            </a:r>
          </a:p>
          <a:p>
            <a:r>
              <a:rPr lang="en-US" b="1" dirty="0"/>
              <a:t>- </a:t>
            </a:r>
            <a:r>
              <a:rPr lang="en-US" sz="1800" b="1" dirty="0"/>
              <a:t>GEM </a:t>
            </a:r>
            <a:r>
              <a:rPr lang="en-US" sz="1600" b="1" dirty="0"/>
              <a:t>Gain Measurement</a:t>
            </a:r>
          </a:p>
          <a:p>
            <a:r>
              <a:rPr lang="en-US" b="1" dirty="0"/>
              <a:t>- </a:t>
            </a:r>
            <a:r>
              <a:rPr lang="en-US" sz="1800" b="1" dirty="0"/>
              <a:t>GEM</a:t>
            </a:r>
            <a:r>
              <a:rPr lang="en-US" b="1" dirty="0"/>
              <a:t> </a:t>
            </a:r>
            <a:r>
              <a:rPr lang="en-US" sz="1600" b="1" dirty="0"/>
              <a:t>Gain Uniformity</a:t>
            </a:r>
            <a:endParaRPr lang="en-GB" sz="1600" b="1" dirty="0"/>
          </a:p>
        </p:txBody>
      </p:sp>
      <p:sp>
        <p:nvSpPr>
          <p:cNvPr id="21" name="Chevron 20">
            <a:extLst>
              <a:ext uri="{FF2B5EF4-FFF2-40B4-BE49-F238E27FC236}">
                <a16:creationId xmlns:a16="http://schemas.microsoft.com/office/drawing/2014/main" id="{D917F395-A3E0-A146-814F-A2FD15DC6CBB}"/>
              </a:ext>
            </a:extLst>
          </p:cNvPr>
          <p:cNvSpPr/>
          <p:nvPr/>
        </p:nvSpPr>
        <p:spPr>
          <a:xfrm>
            <a:off x="396770" y="994847"/>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47C96416-20DD-3448-A5C6-CE6B1ABA3737}"/>
              </a:ext>
            </a:extLst>
          </p:cNvPr>
          <p:cNvSpPr txBox="1"/>
          <p:nvPr/>
        </p:nvSpPr>
        <p:spPr>
          <a:xfrm>
            <a:off x="633606" y="862373"/>
            <a:ext cx="9873029" cy="382037"/>
          </a:xfrm>
          <a:prstGeom prst="rect">
            <a:avLst/>
          </a:prstGeom>
          <a:noFill/>
        </p:spPr>
        <p:txBody>
          <a:bodyPr wrap="square" lIns="104022" tIns="52011" rIns="104022" bIns="52011" rtlCol="0">
            <a:spAutoFit/>
          </a:bodyPr>
          <a:lstStyle/>
          <a:p>
            <a:r>
              <a:rPr lang="en-US" sz="1800" b="1" dirty="0">
                <a:solidFill>
                  <a:srgbClr val="1551DA"/>
                </a:solidFill>
                <a:cs typeface="Verdana"/>
              </a:rPr>
              <a:t>Currently used </a:t>
            </a:r>
            <a:r>
              <a:rPr lang="en-US" sz="1800" b="1" dirty="0">
                <a:cs typeface="Verdana"/>
              </a:rPr>
              <a:t>laboratory space (Clean Room + 2 Labs) </a:t>
            </a:r>
            <a:r>
              <a:rPr lang="en-US" sz="1800" b="1" dirty="0">
                <a:solidFill>
                  <a:srgbClr val="1551DA"/>
                </a:solidFill>
                <a:cs typeface="Verdana"/>
              </a:rPr>
              <a:t>confirmed</a:t>
            </a:r>
            <a:r>
              <a:rPr lang="en-US" sz="1800" b="1" dirty="0">
                <a:cs typeface="Verdana"/>
              </a:rPr>
              <a:t> &amp; </a:t>
            </a:r>
            <a:r>
              <a:rPr lang="en-US" sz="1800" b="1" dirty="0">
                <a:solidFill>
                  <a:srgbClr val="FF0000"/>
                </a:solidFill>
                <a:cs typeface="Verdana"/>
              </a:rPr>
              <a:t>saturated</a:t>
            </a:r>
            <a:r>
              <a:rPr lang="en-US" sz="1800" b="1" dirty="0">
                <a:cs typeface="Verdana"/>
              </a:rPr>
              <a:t> for the period 20</a:t>
            </a:r>
            <a:r>
              <a:rPr lang="en-US" sz="1800" b="1" dirty="0">
                <a:solidFill>
                  <a:srgbClr val="FF0000"/>
                </a:solidFill>
                <a:cs typeface="Verdana"/>
              </a:rPr>
              <a:t>19</a:t>
            </a:r>
            <a:r>
              <a:rPr lang="en-US" sz="1800" b="1" dirty="0">
                <a:cs typeface="Verdana"/>
              </a:rPr>
              <a:t>/23</a:t>
            </a:r>
          </a:p>
        </p:txBody>
      </p:sp>
      <p:cxnSp>
        <p:nvCxnSpPr>
          <p:cNvPr id="23" name="Straight Arrow Connector 22">
            <a:extLst>
              <a:ext uri="{FF2B5EF4-FFF2-40B4-BE49-F238E27FC236}">
                <a16:creationId xmlns:a16="http://schemas.microsoft.com/office/drawing/2014/main" id="{1C9CC96E-6661-2442-96A9-A0847E0AA412}"/>
              </a:ext>
            </a:extLst>
          </p:cNvPr>
          <p:cNvCxnSpPr>
            <a:cxnSpLocks/>
          </p:cNvCxnSpPr>
          <p:nvPr/>
        </p:nvCxnSpPr>
        <p:spPr>
          <a:xfrm flipV="1">
            <a:off x="5954921" y="2506721"/>
            <a:ext cx="1031508" cy="221581"/>
          </a:xfrm>
          <a:prstGeom prst="straightConnector1">
            <a:avLst/>
          </a:prstGeom>
          <a:ln>
            <a:solidFill>
              <a:srgbClr val="1551DA"/>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1B05AB2-9E1E-CC41-BBA3-7BAA6902EE31}"/>
              </a:ext>
            </a:extLst>
          </p:cNvPr>
          <p:cNvCxnSpPr>
            <a:cxnSpLocks/>
          </p:cNvCxnSpPr>
          <p:nvPr/>
        </p:nvCxnSpPr>
        <p:spPr>
          <a:xfrm>
            <a:off x="6209181" y="5209875"/>
            <a:ext cx="799070" cy="538068"/>
          </a:xfrm>
          <a:prstGeom prst="straightConnector1">
            <a:avLst/>
          </a:prstGeom>
          <a:ln>
            <a:solidFill>
              <a:srgbClr val="1551DA"/>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261C11B-312F-7440-A412-EFFD47F696F3}"/>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26" name="TextBox 25">
            <a:extLst>
              <a:ext uri="{FF2B5EF4-FFF2-40B4-BE49-F238E27FC236}">
                <a16:creationId xmlns:a16="http://schemas.microsoft.com/office/drawing/2014/main" id="{7150B069-6831-0A4B-B809-0AAC07794CEC}"/>
              </a:ext>
            </a:extLst>
          </p:cNvPr>
          <p:cNvSpPr txBox="1"/>
          <p:nvPr/>
        </p:nvSpPr>
        <p:spPr>
          <a:xfrm>
            <a:off x="3900352" y="6819869"/>
            <a:ext cx="6244304" cy="382037"/>
          </a:xfrm>
          <a:prstGeom prst="rect">
            <a:avLst/>
          </a:prstGeom>
          <a:noFill/>
        </p:spPr>
        <p:txBody>
          <a:bodyPr wrap="square" lIns="104022" tIns="52011" rIns="104022" bIns="52011" rtlCol="0">
            <a:spAutoFit/>
          </a:bodyPr>
          <a:lstStyle/>
          <a:p>
            <a:r>
              <a:rPr lang="en-US" sz="1800" b="1" dirty="0">
                <a:solidFill>
                  <a:srgbClr val="520AF8"/>
                </a:solidFill>
                <a:cs typeface="Verdana"/>
              </a:rPr>
              <a:t>(*)</a:t>
            </a:r>
            <a:r>
              <a:rPr lang="en-US" sz="1800" b="1" dirty="0">
                <a:cs typeface="Verdana"/>
              </a:rPr>
              <a:t> equipped/instrumented thanks to funds by </a:t>
            </a:r>
            <a:r>
              <a:rPr lang="en-US" sz="1800" b="1" dirty="0" err="1">
                <a:cs typeface="Verdana"/>
              </a:rPr>
              <a:t>Dotazioni-Gr.I</a:t>
            </a:r>
            <a:endParaRPr lang="en-US" sz="1800" b="1" dirty="0">
              <a:cs typeface="Verdana"/>
            </a:endParaRPr>
          </a:p>
        </p:txBody>
      </p:sp>
    </p:spTree>
    <p:extLst>
      <p:ext uri="{BB962C8B-B14F-4D97-AF65-F5344CB8AC3E}">
        <p14:creationId xmlns:p14="http://schemas.microsoft.com/office/powerpoint/2010/main" val="654762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6" name="Rectangle 5"/>
          <p:cNvSpPr/>
          <p:nvPr/>
        </p:nvSpPr>
        <p:spPr>
          <a:xfrm>
            <a:off x="4216" y="34475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7" name="TextBox 6"/>
          <p:cNvSpPr txBox="1"/>
          <p:nvPr/>
        </p:nvSpPr>
        <p:spPr>
          <a:xfrm>
            <a:off x="12700" y="3348591"/>
            <a:ext cx="10661650" cy="555289"/>
          </a:xfrm>
          <a:prstGeom prst="rect">
            <a:avLst/>
          </a:prstGeom>
          <a:noFill/>
          <a:ln w="28575" cmpd="sng">
            <a:noFill/>
          </a:ln>
        </p:spPr>
        <p:txBody>
          <a:bodyPr wrap="square" lIns="104022" tIns="52011" rIns="104022" bIns="52011" rtlCol="0">
            <a:spAutoFit/>
          </a:bodyPr>
          <a:lstStyle/>
          <a:p>
            <a:pPr algn="ctr">
              <a:lnSpc>
                <a:spcPct val="110000"/>
              </a:lnSpc>
            </a:pPr>
            <a:r>
              <a:rPr lang="en-US" sz="2800" b="1" dirty="0">
                <a:solidFill>
                  <a:srgbClr val="FF0000"/>
                </a:solidFill>
              </a:rPr>
              <a:t>RPC system </a:t>
            </a:r>
            <a:r>
              <a:rPr lang="en-US" sz="2800" b="1" dirty="0">
                <a:solidFill>
                  <a:srgbClr val="1551DA"/>
                </a:solidFill>
              </a:rPr>
              <a:t>for Phase-2 CMS</a:t>
            </a:r>
          </a:p>
        </p:txBody>
      </p:sp>
      <p:sp>
        <p:nvSpPr>
          <p:cNvPr id="8" name="TextBox 7">
            <a:extLst>
              <a:ext uri="{FF2B5EF4-FFF2-40B4-BE49-F238E27FC236}">
                <a16:creationId xmlns:a16="http://schemas.microsoft.com/office/drawing/2014/main" id="{BD90F4D0-7DFC-7E4B-B04E-79EB3F6DF69B}"/>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842104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02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40/47 </a:t>
            </a:r>
          </a:p>
        </p:txBody>
      </p:sp>
      <p:sp>
        <p:nvSpPr>
          <p:cNvPr id="7" name="TextBox 6">
            <a:extLst>
              <a:ext uri="{FF2B5EF4-FFF2-40B4-BE49-F238E27FC236}">
                <a16:creationId xmlns:a16="http://schemas.microsoft.com/office/drawing/2014/main" id="{71EBB4E4-F483-5747-8470-6AC655D2ADC0}"/>
              </a:ext>
            </a:extLst>
          </p:cNvPr>
          <p:cNvSpPr txBox="1"/>
          <p:nvPr/>
        </p:nvSpPr>
        <p:spPr>
          <a:xfrm>
            <a:off x="7847763" y="4003664"/>
            <a:ext cx="2673784" cy="1336144"/>
          </a:xfrm>
          <a:prstGeom prst="rect">
            <a:avLst/>
          </a:prstGeom>
          <a:solidFill>
            <a:schemeClr val="accent6">
              <a:lumMod val="20000"/>
              <a:lumOff val="80000"/>
            </a:schemeClr>
          </a:solidFill>
        </p:spPr>
        <p:txBody>
          <a:bodyPr wrap="square" lIns="104022" tIns="52011" rIns="104022" bIns="52011" rtlCol="0">
            <a:spAutoFit/>
          </a:bodyPr>
          <a:lstStyle/>
          <a:p>
            <a:r>
              <a:rPr lang="en-US" sz="1600" b="1" dirty="0">
                <a:solidFill>
                  <a:srgbClr val="3348D5"/>
                </a:solidFill>
                <a:cs typeface="Verdana"/>
              </a:rPr>
              <a:t>double-gap RPC </a:t>
            </a:r>
          </a:p>
          <a:p>
            <a:r>
              <a:rPr lang="en-US" sz="1600" b="1" dirty="0">
                <a:cs typeface="Verdana"/>
              </a:rPr>
              <a:t>wedge-shaped with </a:t>
            </a:r>
          </a:p>
          <a:p>
            <a:r>
              <a:rPr lang="en-US" sz="1600" b="1" dirty="0">
                <a:cs typeface="Verdana"/>
              </a:rPr>
              <a:t>- HPL electrodes, </a:t>
            </a:r>
          </a:p>
          <a:p>
            <a:r>
              <a:rPr lang="en-US" sz="1600" b="1" dirty="0">
                <a:cs typeface="Verdana"/>
              </a:rPr>
              <a:t>- pick-up strips in the middle,</a:t>
            </a:r>
          </a:p>
          <a:p>
            <a:r>
              <a:rPr lang="en-US" sz="1600" b="1" dirty="0">
                <a:cs typeface="Verdana"/>
              </a:rPr>
              <a:t>- improved FE electronics</a:t>
            </a:r>
          </a:p>
        </p:txBody>
      </p:sp>
      <p:sp>
        <p:nvSpPr>
          <p:cNvPr id="10" name="TextBox 9">
            <a:extLst>
              <a:ext uri="{FF2B5EF4-FFF2-40B4-BE49-F238E27FC236}">
                <a16:creationId xmlns:a16="http://schemas.microsoft.com/office/drawing/2014/main" id="{3475A2AA-0807-D641-92B8-3C1E914E1915}"/>
              </a:ext>
            </a:extLst>
          </p:cNvPr>
          <p:cNvSpPr txBox="1"/>
          <p:nvPr/>
        </p:nvSpPr>
        <p:spPr>
          <a:xfrm>
            <a:off x="0" y="55692"/>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CMS-Bari commitments </a:t>
            </a:r>
            <a:r>
              <a:rPr lang="en-US" sz="2700" b="1" dirty="0"/>
              <a:t>into</a:t>
            </a:r>
            <a:r>
              <a:rPr lang="en-US" sz="2700" b="1" dirty="0">
                <a:solidFill>
                  <a:srgbClr val="0000FF"/>
                </a:solidFill>
              </a:rPr>
              <a:t> RPC upgrade </a:t>
            </a:r>
            <a:endParaRPr lang="en-US" sz="2700" b="1" dirty="0"/>
          </a:p>
        </p:txBody>
      </p:sp>
      <p:sp>
        <p:nvSpPr>
          <p:cNvPr id="12" name="Chevron 11">
            <a:extLst>
              <a:ext uri="{FF2B5EF4-FFF2-40B4-BE49-F238E27FC236}">
                <a16:creationId xmlns:a16="http://schemas.microsoft.com/office/drawing/2014/main" id="{FF6ACF78-F67A-174D-B807-E11BDAF2C947}"/>
              </a:ext>
            </a:extLst>
          </p:cNvPr>
          <p:cNvSpPr/>
          <p:nvPr/>
        </p:nvSpPr>
        <p:spPr>
          <a:xfrm>
            <a:off x="241641" y="792088"/>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0ACDF184-6DA6-5F40-90A0-F522448E704E}"/>
              </a:ext>
            </a:extLst>
          </p:cNvPr>
          <p:cNvSpPr txBox="1"/>
          <p:nvPr/>
        </p:nvSpPr>
        <p:spPr>
          <a:xfrm>
            <a:off x="450946" y="682831"/>
            <a:ext cx="6834109" cy="382037"/>
          </a:xfrm>
          <a:prstGeom prst="rect">
            <a:avLst/>
          </a:prstGeom>
          <a:noFill/>
        </p:spPr>
        <p:txBody>
          <a:bodyPr wrap="square" lIns="104022" tIns="52011" rIns="104022" bIns="52011" rtlCol="0">
            <a:spAutoFit/>
          </a:bodyPr>
          <a:lstStyle/>
          <a:p>
            <a:r>
              <a:rPr lang="en-US" sz="1800" b="1" dirty="0">
                <a:solidFill>
                  <a:srgbClr val="C00000"/>
                </a:solidFill>
                <a:cs typeface="Verdana"/>
              </a:rPr>
              <a:t>Activities for the RPC upgrade are foreseen to be carried out @CERN </a:t>
            </a:r>
            <a:r>
              <a:rPr lang="en-US" sz="1800" b="1" dirty="0">
                <a:cs typeface="Verdana"/>
              </a:rPr>
              <a:t>:</a:t>
            </a:r>
          </a:p>
        </p:txBody>
      </p:sp>
      <p:sp>
        <p:nvSpPr>
          <p:cNvPr id="15" name="Chevron 14">
            <a:extLst>
              <a:ext uri="{FF2B5EF4-FFF2-40B4-BE49-F238E27FC236}">
                <a16:creationId xmlns:a16="http://schemas.microsoft.com/office/drawing/2014/main" id="{D8F8A49F-CB98-994E-9898-44697CADFC78}"/>
              </a:ext>
            </a:extLst>
          </p:cNvPr>
          <p:cNvSpPr/>
          <p:nvPr/>
        </p:nvSpPr>
        <p:spPr>
          <a:xfrm>
            <a:off x="527395" y="131893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8633C8B0-334B-6F4B-8AE6-396AFDC0EEFA}"/>
              </a:ext>
            </a:extLst>
          </p:cNvPr>
          <p:cNvSpPr txBox="1"/>
          <p:nvPr/>
        </p:nvSpPr>
        <p:spPr>
          <a:xfrm>
            <a:off x="784247" y="1688604"/>
            <a:ext cx="7063516" cy="382037"/>
          </a:xfrm>
          <a:prstGeom prst="rect">
            <a:avLst/>
          </a:prstGeom>
          <a:solidFill>
            <a:srgbClr val="FFFF00"/>
          </a:solidFill>
        </p:spPr>
        <p:txBody>
          <a:bodyPr wrap="square" lIns="104022" tIns="52011" rIns="104022" bIns="52011" rtlCol="0">
            <a:spAutoFit/>
          </a:bodyPr>
          <a:lstStyle/>
          <a:p>
            <a:r>
              <a:rPr lang="en-US" sz="1800" b="1" dirty="0">
                <a:cs typeface="Verdana"/>
              </a:rPr>
              <a:t>in LS2 (2019-20) :  </a:t>
            </a:r>
          </a:p>
        </p:txBody>
      </p:sp>
      <p:sp>
        <p:nvSpPr>
          <p:cNvPr id="17" name="TextBox 16">
            <a:extLst>
              <a:ext uri="{FF2B5EF4-FFF2-40B4-BE49-F238E27FC236}">
                <a16:creationId xmlns:a16="http://schemas.microsoft.com/office/drawing/2014/main" id="{1574DA5D-435D-7F46-BD73-94424976D607}"/>
              </a:ext>
            </a:extLst>
          </p:cNvPr>
          <p:cNvSpPr txBox="1"/>
          <p:nvPr/>
        </p:nvSpPr>
        <p:spPr>
          <a:xfrm>
            <a:off x="755626" y="1181519"/>
            <a:ext cx="7418687" cy="382037"/>
          </a:xfrm>
          <a:prstGeom prst="rect">
            <a:avLst/>
          </a:prstGeom>
          <a:solidFill>
            <a:srgbClr val="FFFF00"/>
          </a:solidFill>
        </p:spPr>
        <p:txBody>
          <a:bodyPr wrap="square" lIns="104022" tIns="52011" rIns="104022" bIns="52011" rtlCol="0">
            <a:spAutoFit/>
          </a:bodyPr>
          <a:lstStyle/>
          <a:p>
            <a:r>
              <a:rPr lang="en-US" sz="1800" b="1" dirty="0">
                <a:solidFill>
                  <a:srgbClr val="3348D5"/>
                </a:solidFill>
                <a:cs typeface="Verdana"/>
              </a:rPr>
              <a:t>ongoing longevity tests </a:t>
            </a:r>
            <a:r>
              <a:rPr lang="en-US" sz="1800" b="1" dirty="0">
                <a:cs typeface="Verdana"/>
              </a:rPr>
              <a:t>@ GIF++, to be continued &amp; completed by 2020/21  </a:t>
            </a:r>
          </a:p>
        </p:txBody>
      </p:sp>
      <p:sp>
        <p:nvSpPr>
          <p:cNvPr id="18" name="Chevron 17">
            <a:extLst>
              <a:ext uri="{FF2B5EF4-FFF2-40B4-BE49-F238E27FC236}">
                <a16:creationId xmlns:a16="http://schemas.microsoft.com/office/drawing/2014/main" id="{21835E2E-39B0-D04B-BCCB-F7CAD0C03A3A}"/>
              </a:ext>
            </a:extLst>
          </p:cNvPr>
          <p:cNvSpPr/>
          <p:nvPr/>
        </p:nvSpPr>
        <p:spPr>
          <a:xfrm>
            <a:off x="527395" y="1808789"/>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1EF34FA3-62E7-DB4E-B2F0-FD862A70CDF8}"/>
              </a:ext>
            </a:extLst>
          </p:cNvPr>
          <p:cNvSpPr txBox="1"/>
          <p:nvPr/>
        </p:nvSpPr>
        <p:spPr>
          <a:xfrm>
            <a:off x="6534431" y="2934475"/>
            <a:ext cx="1321071" cy="535925"/>
          </a:xfrm>
          <a:prstGeom prst="rect">
            <a:avLst/>
          </a:prstGeom>
          <a:noFill/>
          <a:ln>
            <a:solidFill>
              <a:schemeClr val="tx2">
                <a:lumMod val="75000"/>
              </a:schemeClr>
            </a:solidFill>
          </a:ln>
        </p:spPr>
        <p:txBody>
          <a:bodyPr wrap="square" lIns="104022" tIns="52011" rIns="104022" bIns="52011" rtlCol="0">
            <a:spAutoFit/>
          </a:bodyPr>
          <a:lstStyle/>
          <a:p>
            <a:pPr algn="ctr"/>
            <a:r>
              <a:rPr lang="en-US" sz="1400" b="1" dirty="0">
                <a:cs typeface="Verdana"/>
              </a:rPr>
              <a:t>18 &amp; 18 </a:t>
            </a:r>
          </a:p>
          <a:p>
            <a:pPr algn="ctr"/>
            <a:r>
              <a:rPr lang="en-US" sz="1400" b="1" dirty="0">
                <a:cs typeface="Verdana"/>
              </a:rPr>
              <a:t>(x2 endcaps)</a:t>
            </a:r>
          </a:p>
        </p:txBody>
      </p:sp>
      <p:sp>
        <p:nvSpPr>
          <p:cNvPr id="23" name="TextBox 22">
            <a:extLst>
              <a:ext uri="{FF2B5EF4-FFF2-40B4-BE49-F238E27FC236}">
                <a16:creationId xmlns:a16="http://schemas.microsoft.com/office/drawing/2014/main" id="{4A6BEE43-F156-0C40-BFE6-A09ADE297C87}"/>
              </a:ext>
            </a:extLst>
          </p:cNvPr>
          <p:cNvSpPr txBox="1"/>
          <p:nvPr/>
        </p:nvSpPr>
        <p:spPr>
          <a:xfrm>
            <a:off x="2471878" y="1686084"/>
            <a:ext cx="5787867" cy="382037"/>
          </a:xfrm>
          <a:prstGeom prst="rect">
            <a:avLst/>
          </a:prstGeom>
          <a:solidFill>
            <a:srgbClr val="FFFF00"/>
          </a:solidFill>
        </p:spPr>
        <p:txBody>
          <a:bodyPr wrap="square" lIns="104022" tIns="52011" rIns="104022" bIns="52011" rtlCol="0">
            <a:spAutoFit/>
          </a:bodyPr>
          <a:lstStyle/>
          <a:p>
            <a:r>
              <a:rPr lang="en-US" sz="1800" b="1" dirty="0">
                <a:solidFill>
                  <a:srgbClr val="3348D5"/>
                </a:solidFill>
                <a:cs typeface="Verdana"/>
              </a:rPr>
              <a:t>RPC leak repairs </a:t>
            </a:r>
            <a:r>
              <a:rPr lang="en-US" sz="1800" b="1" dirty="0">
                <a:cs typeface="Verdana"/>
              </a:rPr>
              <a:t>&amp;</a:t>
            </a:r>
            <a:r>
              <a:rPr lang="en-US" sz="1800" b="1" dirty="0">
                <a:solidFill>
                  <a:srgbClr val="3348D5"/>
                </a:solidFill>
                <a:cs typeface="Verdana"/>
              </a:rPr>
              <a:t> installation of services for RE3/1, RE4/1       </a:t>
            </a:r>
          </a:p>
        </p:txBody>
      </p:sp>
      <p:sp>
        <p:nvSpPr>
          <p:cNvPr id="24" name="Chevron 23">
            <a:extLst>
              <a:ext uri="{FF2B5EF4-FFF2-40B4-BE49-F238E27FC236}">
                <a16:creationId xmlns:a16="http://schemas.microsoft.com/office/drawing/2014/main" id="{A8EF0097-5082-E94B-910B-6BFFD75AB2C8}"/>
              </a:ext>
            </a:extLst>
          </p:cNvPr>
          <p:cNvSpPr/>
          <p:nvPr/>
        </p:nvSpPr>
        <p:spPr>
          <a:xfrm>
            <a:off x="527395" y="232207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5" name="Chevron 24">
            <a:extLst>
              <a:ext uri="{FF2B5EF4-FFF2-40B4-BE49-F238E27FC236}">
                <a16:creationId xmlns:a16="http://schemas.microsoft.com/office/drawing/2014/main" id="{74273184-7211-9F48-86BB-561AF567B12A}"/>
              </a:ext>
            </a:extLst>
          </p:cNvPr>
          <p:cNvSpPr/>
          <p:nvPr/>
        </p:nvSpPr>
        <p:spPr>
          <a:xfrm>
            <a:off x="544234" y="301160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CED35649-44FA-7648-80F1-C4E51B7DB97C}"/>
              </a:ext>
            </a:extLst>
          </p:cNvPr>
          <p:cNvSpPr txBox="1"/>
          <p:nvPr/>
        </p:nvSpPr>
        <p:spPr>
          <a:xfrm>
            <a:off x="784247" y="2196087"/>
            <a:ext cx="7475498" cy="659036"/>
          </a:xfrm>
          <a:prstGeom prst="rect">
            <a:avLst/>
          </a:prstGeom>
          <a:noFill/>
        </p:spPr>
        <p:txBody>
          <a:bodyPr wrap="square" lIns="104022" tIns="52011" rIns="104022" bIns="52011" rtlCol="0">
            <a:spAutoFit/>
          </a:bodyPr>
          <a:lstStyle/>
          <a:p>
            <a:r>
              <a:rPr lang="en-US" sz="1800" b="1" dirty="0">
                <a:cs typeface="Verdana"/>
              </a:rPr>
              <a:t>in YETS/22 &amp; /23 : </a:t>
            </a:r>
            <a:r>
              <a:rPr lang="en-US" sz="1800" b="1" dirty="0">
                <a:solidFill>
                  <a:srgbClr val="3348D5"/>
                </a:solidFill>
                <a:cs typeface="Verdana"/>
              </a:rPr>
              <a:t>installation of </a:t>
            </a:r>
            <a:r>
              <a:rPr lang="en-US" sz="1800" b="1" dirty="0" err="1">
                <a:solidFill>
                  <a:srgbClr val="FF0000"/>
                </a:solidFill>
                <a:cs typeface="Verdana"/>
              </a:rPr>
              <a:t>iRPC</a:t>
            </a:r>
            <a:r>
              <a:rPr lang="en-US" sz="1800" b="1" dirty="0">
                <a:solidFill>
                  <a:srgbClr val="FF0000"/>
                </a:solidFill>
                <a:cs typeface="Verdana"/>
              </a:rPr>
              <a:t> chambers </a:t>
            </a:r>
            <a:r>
              <a:rPr lang="en-US" sz="1800" b="1" dirty="0">
                <a:solidFill>
                  <a:srgbClr val="3348D5"/>
                </a:solidFill>
                <a:cs typeface="Verdana"/>
              </a:rPr>
              <a:t>(RE3/1, RE4/1) </a:t>
            </a:r>
            <a:r>
              <a:rPr lang="en-US" sz="1800" dirty="0">
                <a:cs typeface="Verdana"/>
              </a:rPr>
              <a:t>[</a:t>
            </a:r>
            <a:r>
              <a:rPr lang="en-US" sz="1800" b="1" dirty="0">
                <a:cs typeface="Verdana"/>
              </a:rPr>
              <a:t>36 &amp; 36</a:t>
            </a:r>
            <a:r>
              <a:rPr lang="en-US" sz="1800" dirty="0">
                <a:cs typeface="Verdana"/>
              </a:rPr>
              <a:t>]</a:t>
            </a:r>
          </a:p>
          <a:p>
            <a:r>
              <a:rPr lang="en-US" sz="1800" dirty="0">
                <a:cs typeface="Verdana"/>
              </a:rPr>
              <a:t>                                  </a:t>
            </a:r>
            <a:r>
              <a:rPr lang="en-US" sz="1800" b="1" dirty="0">
                <a:cs typeface="Verdana"/>
              </a:rPr>
              <a:t>&amp;</a:t>
            </a:r>
            <a:r>
              <a:rPr lang="en-US" sz="1800" b="1" dirty="0">
                <a:solidFill>
                  <a:srgbClr val="3348D5"/>
                </a:solidFill>
                <a:cs typeface="Verdana"/>
              </a:rPr>
              <a:t> commissioning  </a:t>
            </a:r>
          </a:p>
        </p:txBody>
      </p:sp>
      <p:pic>
        <p:nvPicPr>
          <p:cNvPr id="27" name="Picture 5" descr="G:\Websites\p\project-cms-rpc-endcap\RPC\UpscopeHighEta\RPCDevelopements\RE31and41\RE31\Photos040214\04022014564.jpg">
            <a:extLst>
              <a:ext uri="{FF2B5EF4-FFF2-40B4-BE49-F238E27FC236}">
                <a16:creationId xmlns:a16="http://schemas.microsoft.com/office/drawing/2014/main" id="{1203ACD0-20C9-5743-87BA-6AF5DEC79B4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9179142" y="1127467"/>
            <a:ext cx="1386858" cy="1236524"/>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78BC319-7A1D-4948-98D5-142B3CE4A060}"/>
              </a:ext>
            </a:extLst>
          </p:cNvPr>
          <p:cNvPicPr>
            <a:picLocks noChangeAspect="1"/>
          </p:cNvPicPr>
          <p:nvPr/>
        </p:nvPicPr>
        <p:blipFill>
          <a:blip r:embed="rId3"/>
          <a:stretch>
            <a:fillRect/>
          </a:stretch>
        </p:blipFill>
        <p:spPr>
          <a:xfrm>
            <a:off x="9037712" y="2576144"/>
            <a:ext cx="1453121" cy="1316180"/>
          </a:xfrm>
          <a:prstGeom prst="rect">
            <a:avLst/>
          </a:prstGeom>
          <a:ln>
            <a:solidFill>
              <a:srgbClr val="A2A200"/>
            </a:solidFill>
          </a:ln>
        </p:spPr>
      </p:pic>
      <p:sp>
        <p:nvSpPr>
          <p:cNvPr id="29" name="TextBox 28">
            <a:extLst>
              <a:ext uri="{FF2B5EF4-FFF2-40B4-BE49-F238E27FC236}">
                <a16:creationId xmlns:a16="http://schemas.microsoft.com/office/drawing/2014/main" id="{082D40F4-D31C-244F-A8F4-3365C520AC34}"/>
              </a:ext>
            </a:extLst>
          </p:cNvPr>
          <p:cNvSpPr txBox="1"/>
          <p:nvPr/>
        </p:nvSpPr>
        <p:spPr>
          <a:xfrm rot="948538">
            <a:off x="5718339" y="3671149"/>
            <a:ext cx="515148" cy="830997"/>
          </a:xfrm>
          <a:prstGeom prst="rect">
            <a:avLst/>
          </a:prstGeom>
          <a:noFill/>
          <a:ln>
            <a:noFill/>
          </a:ln>
        </p:spPr>
        <p:txBody>
          <a:bodyPr wrap="square" rtlCol="0">
            <a:spAutoFit/>
          </a:bodyPr>
          <a:lstStyle/>
          <a:p>
            <a:r>
              <a:rPr lang="en-US" sz="1200" dirty="0">
                <a:solidFill>
                  <a:schemeClr val="bg1"/>
                </a:solidFill>
              </a:rPr>
              <a:t>Front End Boards</a:t>
            </a:r>
          </a:p>
        </p:txBody>
      </p:sp>
      <p:sp>
        <p:nvSpPr>
          <p:cNvPr id="30" name="TextBox 29">
            <a:extLst>
              <a:ext uri="{FF2B5EF4-FFF2-40B4-BE49-F238E27FC236}">
                <a16:creationId xmlns:a16="http://schemas.microsoft.com/office/drawing/2014/main" id="{578426A8-ACA8-8F40-A0C8-66BC2F274FF2}"/>
              </a:ext>
            </a:extLst>
          </p:cNvPr>
          <p:cNvSpPr txBox="1"/>
          <p:nvPr/>
        </p:nvSpPr>
        <p:spPr>
          <a:xfrm>
            <a:off x="784247" y="2874389"/>
            <a:ext cx="5214619" cy="659036"/>
          </a:xfrm>
          <a:prstGeom prst="rect">
            <a:avLst/>
          </a:prstGeom>
          <a:noFill/>
        </p:spPr>
        <p:txBody>
          <a:bodyPr wrap="square" lIns="104022" tIns="52011" rIns="104022" bIns="52011" rtlCol="0">
            <a:spAutoFit/>
          </a:bodyPr>
          <a:lstStyle/>
          <a:p>
            <a:r>
              <a:rPr lang="en-US" sz="1800" b="1" dirty="0">
                <a:cs typeface="Verdana"/>
              </a:rPr>
              <a:t>in LS3 (2024-25) : </a:t>
            </a:r>
            <a:r>
              <a:rPr lang="en-US" sz="1800" b="1" dirty="0">
                <a:solidFill>
                  <a:srgbClr val="3348D5"/>
                </a:solidFill>
                <a:cs typeface="Verdana"/>
              </a:rPr>
              <a:t>re-installation &amp; re-commissioning </a:t>
            </a:r>
          </a:p>
          <a:p>
            <a:r>
              <a:rPr lang="en-US" sz="1800" b="1" dirty="0">
                <a:solidFill>
                  <a:srgbClr val="3348D5"/>
                </a:solidFill>
                <a:cs typeface="Verdana"/>
              </a:rPr>
              <a:t>                                of ME1 RPC chambers</a:t>
            </a:r>
            <a:endParaRPr lang="en-US" sz="1800" dirty="0">
              <a:cs typeface="Verdana"/>
            </a:endParaRPr>
          </a:p>
        </p:txBody>
      </p:sp>
      <p:cxnSp>
        <p:nvCxnSpPr>
          <p:cNvPr id="3" name="Straight Arrow Connector 2">
            <a:extLst>
              <a:ext uri="{FF2B5EF4-FFF2-40B4-BE49-F238E27FC236}">
                <a16:creationId xmlns:a16="http://schemas.microsoft.com/office/drawing/2014/main" id="{AE67A1E9-70BB-7944-A94B-91817ACFE256}"/>
              </a:ext>
            </a:extLst>
          </p:cNvPr>
          <p:cNvCxnSpPr/>
          <p:nvPr/>
        </p:nvCxnSpPr>
        <p:spPr>
          <a:xfrm flipV="1">
            <a:off x="7355393" y="2502218"/>
            <a:ext cx="0" cy="432079"/>
          </a:xfrm>
          <a:prstGeom prst="straightConnector1">
            <a:avLst/>
          </a:prstGeom>
          <a:ln>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Left Brace 3">
            <a:extLst>
              <a:ext uri="{FF2B5EF4-FFF2-40B4-BE49-F238E27FC236}">
                <a16:creationId xmlns:a16="http://schemas.microsoft.com/office/drawing/2014/main" id="{A9DC4EB2-9138-C848-AF38-5B6453A5A1AB}"/>
              </a:ext>
            </a:extLst>
          </p:cNvPr>
          <p:cNvSpPr/>
          <p:nvPr/>
        </p:nvSpPr>
        <p:spPr>
          <a:xfrm rot="955962">
            <a:off x="7970927" y="873761"/>
            <a:ext cx="290825" cy="4431240"/>
          </a:xfrm>
          <a:prstGeom prst="leftBrace">
            <a:avLst>
              <a:gd name="adj1" fmla="val 8333"/>
              <a:gd name="adj2" fmla="val 33739"/>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797109BB-F5EF-3148-9B07-983B5057BDF8}"/>
              </a:ext>
            </a:extLst>
          </p:cNvPr>
          <p:cNvCxnSpPr>
            <a:cxnSpLocks/>
            <a:stCxn id="4" idx="1"/>
          </p:cNvCxnSpPr>
          <p:nvPr/>
        </p:nvCxnSpPr>
        <p:spPr>
          <a:xfrm flipH="1">
            <a:off x="7785584" y="2356581"/>
            <a:ext cx="388730" cy="1398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FA14A7DC-F45A-174B-A4FA-C463C42AC177}"/>
              </a:ext>
            </a:extLst>
          </p:cNvPr>
          <p:cNvSpPr txBox="1"/>
          <p:nvPr/>
        </p:nvSpPr>
        <p:spPr>
          <a:xfrm>
            <a:off x="458692" y="3761873"/>
            <a:ext cx="3005721" cy="382037"/>
          </a:xfrm>
          <a:prstGeom prst="rect">
            <a:avLst/>
          </a:prstGeom>
          <a:noFill/>
        </p:spPr>
        <p:txBody>
          <a:bodyPr wrap="square" lIns="104022" tIns="52011" rIns="104022" bIns="52011" rtlCol="0">
            <a:spAutoFit/>
          </a:bodyPr>
          <a:lstStyle/>
          <a:p>
            <a:r>
              <a:rPr lang="en-US" sz="1800" b="1" dirty="0">
                <a:solidFill>
                  <a:srgbClr val="FF0000"/>
                </a:solidFill>
                <a:cs typeface="Verdana"/>
              </a:rPr>
              <a:t>Front-End board electronics</a:t>
            </a:r>
          </a:p>
        </p:txBody>
      </p:sp>
      <p:sp>
        <p:nvSpPr>
          <p:cNvPr id="33" name="Chevron 32">
            <a:extLst>
              <a:ext uri="{FF2B5EF4-FFF2-40B4-BE49-F238E27FC236}">
                <a16:creationId xmlns:a16="http://schemas.microsoft.com/office/drawing/2014/main" id="{9B546FE8-CB96-5F40-912F-64A92DF05EB6}"/>
              </a:ext>
            </a:extLst>
          </p:cNvPr>
          <p:cNvSpPr/>
          <p:nvPr/>
        </p:nvSpPr>
        <p:spPr>
          <a:xfrm>
            <a:off x="236474" y="3857919"/>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2A5946AF-6AA3-2048-81BA-07F0653852C0}"/>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252794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02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40/47 </a:t>
            </a:r>
          </a:p>
        </p:txBody>
      </p:sp>
      <p:sp>
        <p:nvSpPr>
          <p:cNvPr id="7" name="TextBox 6">
            <a:extLst>
              <a:ext uri="{FF2B5EF4-FFF2-40B4-BE49-F238E27FC236}">
                <a16:creationId xmlns:a16="http://schemas.microsoft.com/office/drawing/2014/main" id="{71EBB4E4-F483-5747-8470-6AC655D2ADC0}"/>
              </a:ext>
            </a:extLst>
          </p:cNvPr>
          <p:cNvSpPr txBox="1"/>
          <p:nvPr/>
        </p:nvSpPr>
        <p:spPr>
          <a:xfrm>
            <a:off x="7847763" y="4003664"/>
            <a:ext cx="2673784" cy="1336144"/>
          </a:xfrm>
          <a:prstGeom prst="rect">
            <a:avLst/>
          </a:prstGeom>
          <a:solidFill>
            <a:schemeClr val="accent6">
              <a:lumMod val="20000"/>
              <a:lumOff val="80000"/>
            </a:schemeClr>
          </a:solidFill>
        </p:spPr>
        <p:txBody>
          <a:bodyPr wrap="square" lIns="104022" tIns="52011" rIns="104022" bIns="52011" rtlCol="0">
            <a:spAutoFit/>
          </a:bodyPr>
          <a:lstStyle/>
          <a:p>
            <a:r>
              <a:rPr lang="en-US" sz="1600" b="1" dirty="0">
                <a:solidFill>
                  <a:srgbClr val="3348D5"/>
                </a:solidFill>
                <a:cs typeface="Verdana"/>
              </a:rPr>
              <a:t>double-gap RPC </a:t>
            </a:r>
          </a:p>
          <a:p>
            <a:r>
              <a:rPr lang="en-US" sz="1600" b="1" dirty="0">
                <a:cs typeface="Verdana"/>
              </a:rPr>
              <a:t>wedge-shaped with </a:t>
            </a:r>
          </a:p>
          <a:p>
            <a:r>
              <a:rPr lang="en-US" sz="1600" b="1" dirty="0">
                <a:cs typeface="Verdana"/>
              </a:rPr>
              <a:t>- HPL electrodes, </a:t>
            </a:r>
          </a:p>
          <a:p>
            <a:r>
              <a:rPr lang="en-US" sz="1600" b="1" dirty="0">
                <a:cs typeface="Verdana"/>
              </a:rPr>
              <a:t>- pick-up strips in the middle,</a:t>
            </a:r>
          </a:p>
          <a:p>
            <a:r>
              <a:rPr lang="en-US" sz="1600" b="1" dirty="0">
                <a:cs typeface="Verdana"/>
              </a:rPr>
              <a:t>- improved FE electronics</a:t>
            </a:r>
          </a:p>
        </p:txBody>
      </p:sp>
      <p:sp>
        <p:nvSpPr>
          <p:cNvPr id="10" name="TextBox 9">
            <a:extLst>
              <a:ext uri="{FF2B5EF4-FFF2-40B4-BE49-F238E27FC236}">
                <a16:creationId xmlns:a16="http://schemas.microsoft.com/office/drawing/2014/main" id="{3475A2AA-0807-D641-92B8-3C1E914E1915}"/>
              </a:ext>
            </a:extLst>
          </p:cNvPr>
          <p:cNvSpPr txBox="1"/>
          <p:nvPr/>
        </p:nvSpPr>
        <p:spPr>
          <a:xfrm>
            <a:off x="0" y="55692"/>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CMS-Bari commitments </a:t>
            </a:r>
            <a:r>
              <a:rPr lang="en-US" sz="2700" b="1" dirty="0"/>
              <a:t>into</a:t>
            </a:r>
            <a:r>
              <a:rPr lang="en-US" sz="2700" b="1" dirty="0">
                <a:solidFill>
                  <a:srgbClr val="0000FF"/>
                </a:solidFill>
              </a:rPr>
              <a:t> RPC upgrade </a:t>
            </a:r>
            <a:endParaRPr lang="en-US" sz="2700" b="1" dirty="0"/>
          </a:p>
        </p:txBody>
      </p:sp>
      <p:sp>
        <p:nvSpPr>
          <p:cNvPr id="12" name="Chevron 11">
            <a:extLst>
              <a:ext uri="{FF2B5EF4-FFF2-40B4-BE49-F238E27FC236}">
                <a16:creationId xmlns:a16="http://schemas.microsoft.com/office/drawing/2014/main" id="{FF6ACF78-F67A-174D-B807-E11BDAF2C947}"/>
              </a:ext>
            </a:extLst>
          </p:cNvPr>
          <p:cNvSpPr/>
          <p:nvPr/>
        </p:nvSpPr>
        <p:spPr>
          <a:xfrm>
            <a:off x="241641" y="792088"/>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0ACDF184-6DA6-5F40-90A0-F522448E704E}"/>
              </a:ext>
            </a:extLst>
          </p:cNvPr>
          <p:cNvSpPr txBox="1"/>
          <p:nvPr/>
        </p:nvSpPr>
        <p:spPr>
          <a:xfrm>
            <a:off x="450946" y="682831"/>
            <a:ext cx="6834109" cy="382037"/>
          </a:xfrm>
          <a:prstGeom prst="rect">
            <a:avLst/>
          </a:prstGeom>
          <a:noFill/>
        </p:spPr>
        <p:txBody>
          <a:bodyPr wrap="square" lIns="104022" tIns="52011" rIns="104022" bIns="52011" rtlCol="0">
            <a:spAutoFit/>
          </a:bodyPr>
          <a:lstStyle/>
          <a:p>
            <a:r>
              <a:rPr lang="en-US" sz="1800" b="1" dirty="0">
                <a:solidFill>
                  <a:srgbClr val="C00000"/>
                </a:solidFill>
                <a:cs typeface="Verdana"/>
              </a:rPr>
              <a:t>Activities for the RPC upgrade are foreseen to be carried out @CERN </a:t>
            </a:r>
            <a:r>
              <a:rPr lang="en-US" sz="1800" b="1" dirty="0">
                <a:cs typeface="Verdana"/>
              </a:rPr>
              <a:t>:</a:t>
            </a:r>
          </a:p>
        </p:txBody>
      </p:sp>
      <p:sp>
        <p:nvSpPr>
          <p:cNvPr id="15" name="Chevron 14">
            <a:extLst>
              <a:ext uri="{FF2B5EF4-FFF2-40B4-BE49-F238E27FC236}">
                <a16:creationId xmlns:a16="http://schemas.microsoft.com/office/drawing/2014/main" id="{D8F8A49F-CB98-994E-9898-44697CADFC78}"/>
              </a:ext>
            </a:extLst>
          </p:cNvPr>
          <p:cNvSpPr/>
          <p:nvPr/>
        </p:nvSpPr>
        <p:spPr>
          <a:xfrm>
            <a:off x="527395" y="131893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8633C8B0-334B-6F4B-8AE6-396AFDC0EEFA}"/>
              </a:ext>
            </a:extLst>
          </p:cNvPr>
          <p:cNvSpPr txBox="1"/>
          <p:nvPr/>
        </p:nvSpPr>
        <p:spPr>
          <a:xfrm>
            <a:off x="784247" y="1688604"/>
            <a:ext cx="7063516" cy="382037"/>
          </a:xfrm>
          <a:prstGeom prst="rect">
            <a:avLst/>
          </a:prstGeom>
          <a:solidFill>
            <a:srgbClr val="FFFF00"/>
          </a:solidFill>
        </p:spPr>
        <p:txBody>
          <a:bodyPr wrap="square" lIns="104022" tIns="52011" rIns="104022" bIns="52011" rtlCol="0">
            <a:spAutoFit/>
          </a:bodyPr>
          <a:lstStyle/>
          <a:p>
            <a:r>
              <a:rPr lang="en-US" sz="1800" b="1" dirty="0">
                <a:cs typeface="Verdana"/>
              </a:rPr>
              <a:t>in LS2 (2019-20) :  </a:t>
            </a:r>
          </a:p>
        </p:txBody>
      </p:sp>
      <p:sp>
        <p:nvSpPr>
          <p:cNvPr id="17" name="TextBox 16">
            <a:extLst>
              <a:ext uri="{FF2B5EF4-FFF2-40B4-BE49-F238E27FC236}">
                <a16:creationId xmlns:a16="http://schemas.microsoft.com/office/drawing/2014/main" id="{1574DA5D-435D-7F46-BD73-94424976D607}"/>
              </a:ext>
            </a:extLst>
          </p:cNvPr>
          <p:cNvSpPr txBox="1"/>
          <p:nvPr/>
        </p:nvSpPr>
        <p:spPr>
          <a:xfrm>
            <a:off x="755627" y="1181519"/>
            <a:ext cx="7281468" cy="382037"/>
          </a:xfrm>
          <a:prstGeom prst="rect">
            <a:avLst/>
          </a:prstGeom>
          <a:solidFill>
            <a:srgbClr val="FFFF00"/>
          </a:solidFill>
        </p:spPr>
        <p:txBody>
          <a:bodyPr wrap="square" lIns="104022" tIns="52011" rIns="104022" bIns="52011" rtlCol="0">
            <a:spAutoFit/>
          </a:bodyPr>
          <a:lstStyle/>
          <a:p>
            <a:r>
              <a:rPr lang="en-US" sz="1800" b="1" dirty="0">
                <a:solidFill>
                  <a:srgbClr val="3348D5"/>
                </a:solidFill>
                <a:cs typeface="Verdana"/>
              </a:rPr>
              <a:t>ongoing longevity tests </a:t>
            </a:r>
            <a:r>
              <a:rPr lang="en-US" sz="1800" b="1" dirty="0">
                <a:cs typeface="Verdana"/>
              </a:rPr>
              <a:t>@ GIF++, to be continued &amp; completed by 2020/21  </a:t>
            </a:r>
          </a:p>
        </p:txBody>
      </p:sp>
      <p:sp>
        <p:nvSpPr>
          <p:cNvPr id="18" name="Chevron 17">
            <a:extLst>
              <a:ext uri="{FF2B5EF4-FFF2-40B4-BE49-F238E27FC236}">
                <a16:creationId xmlns:a16="http://schemas.microsoft.com/office/drawing/2014/main" id="{21835E2E-39B0-D04B-BCCB-F7CAD0C03A3A}"/>
              </a:ext>
            </a:extLst>
          </p:cNvPr>
          <p:cNvSpPr/>
          <p:nvPr/>
        </p:nvSpPr>
        <p:spPr>
          <a:xfrm>
            <a:off x="527395" y="1808789"/>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1EF34FA3-62E7-DB4E-B2F0-FD862A70CDF8}"/>
              </a:ext>
            </a:extLst>
          </p:cNvPr>
          <p:cNvSpPr txBox="1"/>
          <p:nvPr/>
        </p:nvSpPr>
        <p:spPr>
          <a:xfrm>
            <a:off x="6534431" y="2934475"/>
            <a:ext cx="1321071" cy="535925"/>
          </a:xfrm>
          <a:prstGeom prst="rect">
            <a:avLst/>
          </a:prstGeom>
          <a:noFill/>
          <a:ln>
            <a:solidFill>
              <a:schemeClr val="tx2">
                <a:lumMod val="75000"/>
              </a:schemeClr>
            </a:solidFill>
          </a:ln>
        </p:spPr>
        <p:txBody>
          <a:bodyPr wrap="square" lIns="104022" tIns="52011" rIns="104022" bIns="52011" rtlCol="0">
            <a:spAutoFit/>
          </a:bodyPr>
          <a:lstStyle/>
          <a:p>
            <a:pPr algn="ctr"/>
            <a:r>
              <a:rPr lang="en-US" sz="1400" b="1" dirty="0">
                <a:cs typeface="Verdana"/>
              </a:rPr>
              <a:t>18 &amp; 18 </a:t>
            </a:r>
          </a:p>
          <a:p>
            <a:pPr algn="ctr"/>
            <a:r>
              <a:rPr lang="en-US" sz="1400" b="1" dirty="0">
                <a:cs typeface="Verdana"/>
              </a:rPr>
              <a:t>(x2 endcaps)</a:t>
            </a:r>
          </a:p>
        </p:txBody>
      </p:sp>
      <p:sp>
        <p:nvSpPr>
          <p:cNvPr id="23" name="TextBox 22">
            <a:extLst>
              <a:ext uri="{FF2B5EF4-FFF2-40B4-BE49-F238E27FC236}">
                <a16:creationId xmlns:a16="http://schemas.microsoft.com/office/drawing/2014/main" id="{4A6BEE43-F156-0C40-BFE6-A09ADE297C87}"/>
              </a:ext>
            </a:extLst>
          </p:cNvPr>
          <p:cNvSpPr txBox="1"/>
          <p:nvPr/>
        </p:nvSpPr>
        <p:spPr>
          <a:xfrm>
            <a:off x="2471878" y="1686084"/>
            <a:ext cx="5787867" cy="382037"/>
          </a:xfrm>
          <a:prstGeom prst="rect">
            <a:avLst/>
          </a:prstGeom>
          <a:solidFill>
            <a:srgbClr val="FFFF00"/>
          </a:solidFill>
        </p:spPr>
        <p:txBody>
          <a:bodyPr wrap="square" lIns="104022" tIns="52011" rIns="104022" bIns="52011" rtlCol="0">
            <a:spAutoFit/>
          </a:bodyPr>
          <a:lstStyle/>
          <a:p>
            <a:r>
              <a:rPr lang="en-US" sz="1800" b="1" dirty="0">
                <a:solidFill>
                  <a:srgbClr val="3348D5"/>
                </a:solidFill>
                <a:cs typeface="Verdana"/>
              </a:rPr>
              <a:t>RPC leak repairs </a:t>
            </a:r>
            <a:r>
              <a:rPr lang="en-US" sz="1800" b="1" dirty="0">
                <a:cs typeface="Verdana"/>
              </a:rPr>
              <a:t>&amp;</a:t>
            </a:r>
            <a:r>
              <a:rPr lang="en-US" sz="1800" b="1" dirty="0">
                <a:solidFill>
                  <a:srgbClr val="3348D5"/>
                </a:solidFill>
                <a:cs typeface="Verdana"/>
              </a:rPr>
              <a:t> installation of services for RE3/1, RE4/1       </a:t>
            </a:r>
          </a:p>
        </p:txBody>
      </p:sp>
      <p:sp>
        <p:nvSpPr>
          <p:cNvPr id="24" name="Chevron 23">
            <a:extLst>
              <a:ext uri="{FF2B5EF4-FFF2-40B4-BE49-F238E27FC236}">
                <a16:creationId xmlns:a16="http://schemas.microsoft.com/office/drawing/2014/main" id="{A8EF0097-5082-E94B-910B-6BFFD75AB2C8}"/>
              </a:ext>
            </a:extLst>
          </p:cNvPr>
          <p:cNvSpPr/>
          <p:nvPr/>
        </p:nvSpPr>
        <p:spPr>
          <a:xfrm>
            <a:off x="527395" y="232207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5" name="Chevron 24">
            <a:extLst>
              <a:ext uri="{FF2B5EF4-FFF2-40B4-BE49-F238E27FC236}">
                <a16:creationId xmlns:a16="http://schemas.microsoft.com/office/drawing/2014/main" id="{74273184-7211-9F48-86BB-561AF567B12A}"/>
              </a:ext>
            </a:extLst>
          </p:cNvPr>
          <p:cNvSpPr/>
          <p:nvPr/>
        </p:nvSpPr>
        <p:spPr>
          <a:xfrm>
            <a:off x="544234" y="3011600"/>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CED35649-44FA-7648-80F1-C4E51B7DB97C}"/>
              </a:ext>
            </a:extLst>
          </p:cNvPr>
          <p:cNvSpPr txBox="1"/>
          <p:nvPr/>
        </p:nvSpPr>
        <p:spPr>
          <a:xfrm>
            <a:off x="784247" y="2196087"/>
            <a:ext cx="7475498" cy="659036"/>
          </a:xfrm>
          <a:prstGeom prst="rect">
            <a:avLst/>
          </a:prstGeom>
          <a:noFill/>
        </p:spPr>
        <p:txBody>
          <a:bodyPr wrap="square" lIns="104022" tIns="52011" rIns="104022" bIns="52011" rtlCol="0">
            <a:spAutoFit/>
          </a:bodyPr>
          <a:lstStyle/>
          <a:p>
            <a:r>
              <a:rPr lang="en-US" sz="1800" b="1" dirty="0">
                <a:cs typeface="Verdana"/>
              </a:rPr>
              <a:t>in YETS/22 &amp; /23 : </a:t>
            </a:r>
            <a:r>
              <a:rPr lang="en-US" sz="1800" b="1" dirty="0">
                <a:solidFill>
                  <a:srgbClr val="3348D5"/>
                </a:solidFill>
                <a:cs typeface="Verdana"/>
              </a:rPr>
              <a:t>installation of </a:t>
            </a:r>
            <a:r>
              <a:rPr lang="en-US" sz="1800" b="1" dirty="0" err="1">
                <a:solidFill>
                  <a:srgbClr val="FF0000"/>
                </a:solidFill>
                <a:cs typeface="Verdana"/>
              </a:rPr>
              <a:t>iRPC</a:t>
            </a:r>
            <a:r>
              <a:rPr lang="en-US" sz="1800" b="1" dirty="0">
                <a:solidFill>
                  <a:srgbClr val="FF0000"/>
                </a:solidFill>
                <a:cs typeface="Verdana"/>
              </a:rPr>
              <a:t> chambers </a:t>
            </a:r>
            <a:r>
              <a:rPr lang="en-US" sz="1800" b="1" dirty="0">
                <a:solidFill>
                  <a:srgbClr val="3348D5"/>
                </a:solidFill>
                <a:cs typeface="Verdana"/>
              </a:rPr>
              <a:t>(RE3/1, RE4/1) </a:t>
            </a:r>
            <a:r>
              <a:rPr lang="en-US" sz="1800" dirty="0">
                <a:cs typeface="Verdana"/>
              </a:rPr>
              <a:t>[</a:t>
            </a:r>
            <a:r>
              <a:rPr lang="en-US" sz="1800" b="1" dirty="0">
                <a:cs typeface="Verdana"/>
              </a:rPr>
              <a:t>36 &amp; 36</a:t>
            </a:r>
            <a:r>
              <a:rPr lang="en-US" sz="1800" dirty="0">
                <a:cs typeface="Verdana"/>
              </a:rPr>
              <a:t>]</a:t>
            </a:r>
          </a:p>
          <a:p>
            <a:r>
              <a:rPr lang="en-US" sz="1800" dirty="0">
                <a:cs typeface="Verdana"/>
              </a:rPr>
              <a:t>                                  </a:t>
            </a:r>
            <a:r>
              <a:rPr lang="en-US" sz="1800" b="1" dirty="0">
                <a:cs typeface="Verdana"/>
              </a:rPr>
              <a:t>&amp;</a:t>
            </a:r>
            <a:r>
              <a:rPr lang="en-US" sz="1800" b="1" dirty="0">
                <a:solidFill>
                  <a:srgbClr val="3348D5"/>
                </a:solidFill>
                <a:cs typeface="Verdana"/>
              </a:rPr>
              <a:t> commissioning  </a:t>
            </a:r>
          </a:p>
        </p:txBody>
      </p:sp>
      <p:pic>
        <p:nvPicPr>
          <p:cNvPr id="27" name="Picture 5" descr="G:\Websites\p\project-cms-rpc-endcap\RPC\UpscopeHighEta\RPCDevelopements\RE31and41\RE31\Photos040214\04022014564.jpg">
            <a:extLst>
              <a:ext uri="{FF2B5EF4-FFF2-40B4-BE49-F238E27FC236}">
                <a16:creationId xmlns:a16="http://schemas.microsoft.com/office/drawing/2014/main" id="{1203ACD0-20C9-5743-87BA-6AF5DEC79B4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9179142" y="1127467"/>
            <a:ext cx="1386858" cy="1236524"/>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78BC319-7A1D-4948-98D5-142B3CE4A060}"/>
              </a:ext>
            </a:extLst>
          </p:cNvPr>
          <p:cNvPicPr>
            <a:picLocks noChangeAspect="1"/>
          </p:cNvPicPr>
          <p:nvPr/>
        </p:nvPicPr>
        <p:blipFill>
          <a:blip r:embed="rId3"/>
          <a:stretch>
            <a:fillRect/>
          </a:stretch>
        </p:blipFill>
        <p:spPr>
          <a:xfrm>
            <a:off x="9037712" y="2576144"/>
            <a:ext cx="1453121" cy="1316180"/>
          </a:xfrm>
          <a:prstGeom prst="rect">
            <a:avLst/>
          </a:prstGeom>
          <a:ln>
            <a:solidFill>
              <a:srgbClr val="A2A200"/>
            </a:solidFill>
          </a:ln>
        </p:spPr>
      </p:pic>
      <p:sp>
        <p:nvSpPr>
          <p:cNvPr id="29" name="TextBox 28">
            <a:extLst>
              <a:ext uri="{FF2B5EF4-FFF2-40B4-BE49-F238E27FC236}">
                <a16:creationId xmlns:a16="http://schemas.microsoft.com/office/drawing/2014/main" id="{082D40F4-D31C-244F-A8F4-3365C520AC34}"/>
              </a:ext>
            </a:extLst>
          </p:cNvPr>
          <p:cNvSpPr txBox="1"/>
          <p:nvPr/>
        </p:nvSpPr>
        <p:spPr>
          <a:xfrm rot="948538">
            <a:off x="5718339" y="3671149"/>
            <a:ext cx="515148" cy="830997"/>
          </a:xfrm>
          <a:prstGeom prst="rect">
            <a:avLst/>
          </a:prstGeom>
          <a:noFill/>
          <a:ln>
            <a:noFill/>
          </a:ln>
        </p:spPr>
        <p:txBody>
          <a:bodyPr wrap="square" rtlCol="0">
            <a:spAutoFit/>
          </a:bodyPr>
          <a:lstStyle/>
          <a:p>
            <a:r>
              <a:rPr lang="en-US" sz="1200" dirty="0">
                <a:solidFill>
                  <a:schemeClr val="bg1"/>
                </a:solidFill>
              </a:rPr>
              <a:t>Front End Boards</a:t>
            </a:r>
          </a:p>
        </p:txBody>
      </p:sp>
      <p:sp>
        <p:nvSpPr>
          <p:cNvPr id="30" name="TextBox 29">
            <a:extLst>
              <a:ext uri="{FF2B5EF4-FFF2-40B4-BE49-F238E27FC236}">
                <a16:creationId xmlns:a16="http://schemas.microsoft.com/office/drawing/2014/main" id="{578426A8-ACA8-8F40-A0C8-66BC2F274FF2}"/>
              </a:ext>
            </a:extLst>
          </p:cNvPr>
          <p:cNvSpPr txBox="1"/>
          <p:nvPr/>
        </p:nvSpPr>
        <p:spPr>
          <a:xfrm>
            <a:off x="784247" y="2874389"/>
            <a:ext cx="5214619" cy="659036"/>
          </a:xfrm>
          <a:prstGeom prst="rect">
            <a:avLst/>
          </a:prstGeom>
          <a:noFill/>
        </p:spPr>
        <p:txBody>
          <a:bodyPr wrap="square" lIns="104022" tIns="52011" rIns="104022" bIns="52011" rtlCol="0">
            <a:spAutoFit/>
          </a:bodyPr>
          <a:lstStyle/>
          <a:p>
            <a:r>
              <a:rPr lang="en-US" sz="1800" b="1" dirty="0">
                <a:cs typeface="Verdana"/>
              </a:rPr>
              <a:t>in LS3 (2024-25) : </a:t>
            </a:r>
            <a:r>
              <a:rPr lang="en-US" sz="1800" b="1" dirty="0">
                <a:solidFill>
                  <a:srgbClr val="3348D5"/>
                </a:solidFill>
                <a:cs typeface="Verdana"/>
              </a:rPr>
              <a:t>re-installation &amp; re-commissioning </a:t>
            </a:r>
          </a:p>
          <a:p>
            <a:r>
              <a:rPr lang="en-US" sz="1800" b="1" dirty="0">
                <a:solidFill>
                  <a:srgbClr val="3348D5"/>
                </a:solidFill>
                <a:cs typeface="Verdana"/>
              </a:rPr>
              <a:t>                                of ME1 RPC chambers</a:t>
            </a:r>
            <a:endParaRPr lang="en-US" sz="1800" dirty="0">
              <a:cs typeface="Verdana"/>
            </a:endParaRPr>
          </a:p>
        </p:txBody>
      </p:sp>
      <p:cxnSp>
        <p:nvCxnSpPr>
          <p:cNvPr id="3" name="Straight Arrow Connector 2">
            <a:extLst>
              <a:ext uri="{FF2B5EF4-FFF2-40B4-BE49-F238E27FC236}">
                <a16:creationId xmlns:a16="http://schemas.microsoft.com/office/drawing/2014/main" id="{AE67A1E9-70BB-7944-A94B-91817ACFE256}"/>
              </a:ext>
            </a:extLst>
          </p:cNvPr>
          <p:cNvCxnSpPr/>
          <p:nvPr/>
        </p:nvCxnSpPr>
        <p:spPr>
          <a:xfrm flipV="1">
            <a:off x="7355393" y="2502218"/>
            <a:ext cx="0" cy="432079"/>
          </a:xfrm>
          <a:prstGeom prst="straightConnector1">
            <a:avLst/>
          </a:prstGeom>
          <a:ln>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FA14A7DC-F45A-174B-A4FA-C463C42AC177}"/>
              </a:ext>
            </a:extLst>
          </p:cNvPr>
          <p:cNvSpPr txBox="1"/>
          <p:nvPr/>
        </p:nvSpPr>
        <p:spPr>
          <a:xfrm>
            <a:off x="458692" y="3761873"/>
            <a:ext cx="3005721" cy="382037"/>
          </a:xfrm>
          <a:prstGeom prst="rect">
            <a:avLst/>
          </a:prstGeom>
          <a:noFill/>
        </p:spPr>
        <p:txBody>
          <a:bodyPr wrap="square" lIns="104022" tIns="52011" rIns="104022" bIns="52011" rtlCol="0">
            <a:spAutoFit/>
          </a:bodyPr>
          <a:lstStyle/>
          <a:p>
            <a:r>
              <a:rPr lang="en-US" sz="1800" b="1" dirty="0">
                <a:solidFill>
                  <a:srgbClr val="FF0000"/>
                </a:solidFill>
                <a:cs typeface="Verdana"/>
              </a:rPr>
              <a:t>Front-End board electronics</a:t>
            </a:r>
          </a:p>
        </p:txBody>
      </p:sp>
      <p:sp>
        <p:nvSpPr>
          <p:cNvPr id="33" name="Chevron 32">
            <a:extLst>
              <a:ext uri="{FF2B5EF4-FFF2-40B4-BE49-F238E27FC236}">
                <a16:creationId xmlns:a16="http://schemas.microsoft.com/office/drawing/2014/main" id="{9B546FE8-CB96-5F40-912F-64A92DF05EB6}"/>
              </a:ext>
            </a:extLst>
          </p:cNvPr>
          <p:cNvSpPr/>
          <p:nvPr/>
        </p:nvSpPr>
        <p:spPr>
          <a:xfrm>
            <a:off x="236474" y="3857919"/>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EAA40AFC-854D-FA4C-B279-DA4522247714}"/>
              </a:ext>
            </a:extLst>
          </p:cNvPr>
          <p:cNvSpPr txBox="1"/>
          <p:nvPr/>
        </p:nvSpPr>
        <p:spPr>
          <a:xfrm>
            <a:off x="458692" y="4150933"/>
            <a:ext cx="6233357" cy="659036"/>
          </a:xfrm>
          <a:prstGeom prst="rect">
            <a:avLst/>
          </a:prstGeom>
          <a:noFill/>
        </p:spPr>
        <p:txBody>
          <a:bodyPr wrap="square" lIns="104022" tIns="52011" rIns="104022" bIns="52011" rtlCol="0">
            <a:spAutoFit/>
          </a:bodyPr>
          <a:lstStyle/>
          <a:p>
            <a:r>
              <a:rPr lang="en-US" sz="1800" dirty="0">
                <a:solidFill>
                  <a:srgbClr val="3348D5"/>
                </a:solidFill>
                <a:cs typeface="Verdana"/>
              </a:rPr>
              <a:t>The new </a:t>
            </a:r>
            <a:r>
              <a:rPr lang="en-US" sz="1800" dirty="0" err="1">
                <a:solidFill>
                  <a:srgbClr val="3348D5"/>
                </a:solidFill>
                <a:cs typeface="Verdana"/>
              </a:rPr>
              <a:t>iRPC</a:t>
            </a:r>
            <a:r>
              <a:rPr lang="en-US" sz="1800" dirty="0">
                <a:solidFill>
                  <a:srgbClr val="3348D5"/>
                </a:solidFill>
                <a:cs typeface="Verdana"/>
              </a:rPr>
              <a:t> chambers will need to be instrumented with a new a Front-End (FE) board electronics.</a:t>
            </a:r>
          </a:p>
        </p:txBody>
      </p:sp>
      <p:sp>
        <p:nvSpPr>
          <p:cNvPr id="35" name="TextBox 34">
            <a:extLst>
              <a:ext uri="{FF2B5EF4-FFF2-40B4-BE49-F238E27FC236}">
                <a16:creationId xmlns:a16="http://schemas.microsoft.com/office/drawing/2014/main" id="{3CD6E0FB-6EC2-3941-8CA4-C0FE8F30FF1E}"/>
              </a:ext>
            </a:extLst>
          </p:cNvPr>
          <p:cNvSpPr txBox="1"/>
          <p:nvPr/>
        </p:nvSpPr>
        <p:spPr>
          <a:xfrm>
            <a:off x="468740" y="4918533"/>
            <a:ext cx="6243559" cy="2321029"/>
          </a:xfrm>
          <a:prstGeom prst="rect">
            <a:avLst/>
          </a:prstGeom>
          <a:noFill/>
        </p:spPr>
        <p:txBody>
          <a:bodyPr wrap="square" lIns="104022" tIns="52011" rIns="104022" bIns="52011" rtlCol="0">
            <a:spAutoFit/>
          </a:bodyPr>
          <a:lstStyle/>
          <a:p>
            <a:r>
              <a:rPr lang="en-US" sz="1600" dirty="0">
                <a:cs typeface="Verdana"/>
              </a:rPr>
              <a:t>The </a:t>
            </a:r>
            <a:r>
              <a:rPr lang="en-US" sz="1600" b="1" dirty="0">
                <a:cs typeface="Verdana"/>
              </a:rPr>
              <a:t>baseline</a:t>
            </a:r>
            <a:r>
              <a:rPr lang="en-US" sz="1600" dirty="0">
                <a:cs typeface="Verdana"/>
              </a:rPr>
              <a:t> for the FE electronics is developed in Lyon (PETIROC).</a:t>
            </a:r>
          </a:p>
          <a:p>
            <a:endParaRPr lang="en-US" sz="1600" dirty="0">
              <a:cs typeface="Verdana"/>
            </a:endParaRPr>
          </a:p>
          <a:p>
            <a:r>
              <a:rPr lang="en-US" sz="1600" dirty="0">
                <a:cs typeface="Verdana"/>
              </a:rPr>
              <a:t>A </a:t>
            </a:r>
            <a:r>
              <a:rPr lang="en-US" sz="1600" b="1" dirty="0">
                <a:cs typeface="Verdana"/>
              </a:rPr>
              <a:t>back-up choice </a:t>
            </a:r>
            <a:r>
              <a:rPr lang="en-US" sz="1600" dirty="0">
                <a:cs typeface="Verdana"/>
              </a:rPr>
              <a:t>is represented by a - </a:t>
            </a:r>
            <a:r>
              <a:rPr lang="en-US" sz="1600" dirty="0">
                <a:solidFill>
                  <a:srgbClr val="3348D5"/>
                </a:solidFill>
                <a:cs typeface="Verdana"/>
              </a:rPr>
              <a:t>currently under study </a:t>
            </a:r>
            <a:r>
              <a:rPr lang="en-US" sz="1600" dirty="0">
                <a:cs typeface="Verdana"/>
              </a:rPr>
              <a:t>- ASIC chip developed @ Roma-</a:t>
            </a:r>
            <a:r>
              <a:rPr lang="en-US" sz="1600" dirty="0" err="1">
                <a:cs typeface="Verdana"/>
              </a:rPr>
              <a:t>TorVergata</a:t>
            </a:r>
            <a:r>
              <a:rPr lang="en-US" sz="1600" dirty="0">
                <a:cs typeface="Verdana"/>
              </a:rPr>
              <a:t> (synergy with ATLAS);</a:t>
            </a:r>
          </a:p>
          <a:p>
            <a:r>
              <a:rPr lang="en-US" sz="1600" dirty="0">
                <a:cs typeface="Verdana"/>
              </a:rPr>
              <a:t>a 16-channel version has been successfully tested on a double-gap RPC @GIF++ during summer 2017.</a:t>
            </a:r>
          </a:p>
          <a:p>
            <a:endParaRPr lang="en-US" sz="1600" dirty="0">
              <a:cs typeface="Verdana"/>
            </a:endParaRPr>
          </a:p>
          <a:p>
            <a:r>
              <a:rPr lang="en-US" sz="1600" dirty="0">
                <a:cs typeface="Verdana"/>
              </a:rPr>
              <a:t>Final decision on the electronics will be taken after suitable test-beams </a:t>
            </a:r>
          </a:p>
          <a:p>
            <a:r>
              <a:rPr lang="en-US" sz="1600" dirty="0">
                <a:cs typeface="Verdana"/>
              </a:rPr>
              <a:t>and within 2018.</a:t>
            </a:r>
          </a:p>
        </p:txBody>
      </p:sp>
      <p:cxnSp>
        <p:nvCxnSpPr>
          <p:cNvPr id="37" name="Straight Arrow Connector 36">
            <a:extLst>
              <a:ext uri="{FF2B5EF4-FFF2-40B4-BE49-F238E27FC236}">
                <a16:creationId xmlns:a16="http://schemas.microsoft.com/office/drawing/2014/main" id="{6784B186-DB7E-8B4C-B9C4-70E303F53E38}"/>
              </a:ext>
            </a:extLst>
          </p:cNvPr>
          <p:cNvCxnSpPr>
            <a:cxnSpLocks/>
          </p:cNvCxnSpPr>
          <p:nvPr/>
        </p:nvCxnSpPr>
        <p:spPr>
          <a:xfrm flipH="1">
            <a:off x="7785584" y="2356581"/>
            <a:ext cx="388730" cy="1398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8" name="Left Brace 37">
            <a:extLst>
              <a:ext uri="{FF2B5EF4-FFF2-40B4-BE49-F238E27FC236}">
                <a16:creationId xmlns:a16="http://schemas.microsoft.com/office/drawing/2014/main" id="{78A9D383-F0B4-264E-9D7E-E1DD9F6B508C}"/>
              </a:ext>
            </a:extLst>
          </p:cNvPr>
          <p:cNvSpPr/>
          <p:nvPr/>
        </p:nvSpPr>
        <p:spPr>
          <a:xfrm rot="955962">
            <a:off x="7970927" y="873761"/>
            <a:ext cx="290825" cy="4431240"/>
          </a:xfrm>
          <a:prstGeom prst="leftBrace">
            <a:avLst>
              <a:gd name="adj1" fmla="val 8333"/>
              <a:gd name="adj2" fmla="val 33739"/>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4873568D-8066-6F48-A08B-F1ED7AC23C8B}"/>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566483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5E9CD4-48AF-6D4A-8C0B-26FC97170DDC}"/>
              </a:ext>
            </a:extLst>
          </p:cNvPr>
          <p:cNvSpPr/>
          <p:nvPr/>
        </p:nvSpPr>
        <p:spPr>
          <a:xfrm>
            <a:off x="510139" y="2290813"/>
            <a:ext cx="5139890" cy="1848050"/>
          </a:xfrm>
          <a:prstGeom prst="rect">
            <a:avLst/>
          </a:prstGeom>
          <a:solidFill>
            <a:srgbClr val="FFFF00"/>
          </a:solidFill>
          <a:ln>
            <a:solidFill>
              <a:srgbClr val="520AF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Rectangle 8">
            <a:extLst>
              <a:ext uri="{FF2B5EF4-FFF2-40B4-BE49-F238E27FC236}">
                <a16:creationId xmlns:a16="http://schemas.microsoft.com/office/drawing/2014/main" id="{AB48858E-D8C3-FA49-9DFD-09607857C0CF}"/>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TextBox 9">
            <a:extLst>
              <a:ext uri="{FF2B5EF4-FFF2-40B4-BE49-F238E27FC236}">
                <a16:creationId xmlns:a16="http://schemas.microsoft.com/office/drawing/2014/main" id="{3CA20A92-07B9-BD45-9FDE-4AE86DEE1B30}"/>
              </a:ext>
            </a:extLst>
          </p:cNvPr>
          <p:cNvSpPr txBox="1"/>
          <p:nvPr/>
        </p:nvSpPr>
        <p:spPr>
          <a:xfrm>
            <a:off x="10761" y="65309"/>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RPC activities @Bari </a:t>
            </a:r>
            <a:r>
              <a:rPr lang="en-US" sz="2700" b="1" dirty="0"/>
              <a:t>–  RECAP</a:t>
            </a:r>
          </a:p>
        </p:txBody>
      </p:sp>
      <p:sp>
        <p:nvSpPr>
          <p:cNvPr id="6" name="Content Placeholder 2">
            <a:extLst>
              <a:ext uri="{FF2B5EF4-FFF2-40B4-BE49-F238E27FC236}">
                <a16:creationId xmlns:a16="http://schemas.microsoft.com/office/drawing/2014/main" id="{3FBCA5D3-9FA1-264A-8D4D-EF0D3A3C9453}"/>
              </a:ext>
            </a:extLst>
          </p:cNvPr>
          <p:cNvSpPr>
            <a:spLocks noGrp="1"/>
          </p:cNvSpPr>
          <p:nvPr>
            <p:ph idx="1"/>
          </p:nvPr>
        </p:nvSpPr>
        <p:spPr>
          <a:xfrm>
            <a:off x="628649" y="1021976"/>
            <a:ext cx="8621229" cy="5455941"/>
          </a:xfrm>
        </p:spPr>
        <p:txBody>
          <a:bodyPr>
            <a:normAutofit/>
          </a:bodyPr>
          <a:lstStyle/>
          <a:p>
            <a:pPr marL="0" indent="0">
              <a:buNone/>
            </a:pPr>
            <a:r>
              <a:rPr lang="en-US" sz="3200" dirty="0"/>
              <a:t>Past activities in 2018:</a:t>
            </a:r>
          </a:p>
          <a:p>
            <a:r>
              <a:rPr lang="en-US" sz="1800" dirty="0">
                <a:solidFill>
                  <a:srgbClr val="3348D5"/>
                </a:solidFill>
              </a:rPr>
              <a:t>Longevity tests RPC in GIF++ Operation &amp; Analysis</a:t>
            </a:r>
            <a:r>
              <a:rPr lang="en-US" sz="1800" dirty="0"/>
              <a:t>: RPC system ok up to </a:t>
            </a:r>
          </a:p>
          <a:p>
            <a:endParaRPr lang="en-US" sz="1800" dirty="0"/>
          </a:p>
          <a:p>
            <a:pPr marL="0" indent="0">
              <a:buNone/>
            </a:pPr>
            <a:r>
              <a:rPr lang="en-US" sz="3200" dirty="0"/>
              <a:t>Activities in 2019-2020 (LS2):</a:t>
            </a:r>
          </a:p>
          <a:p>
            <a:r>
              <a:rPr lang="en-US" sz="1800" dirty="0">
                <a:solidFill>
                  <a:srgbClr val="3348D5"/>
                </a:solidFill>
              </a:rPr>
              <a:t>Longevity tests RPC in GIF++ to be continued</a:t>
            </a:r>
          </a:p>
          <a:p>
            <a:r>
              <a:rPr lang="en-US" sz="1800" dirty="0">
                <a:solidFill>
                  <a:srgbClr val="3348D5"/>
                </a:solidFill>
              </a:rPr>
              <a:t>Gas Leak Repairs </a:t>
            </a:r>
            <a:r>
              <a:rPr lang="en-US" sz="1800" dirty="0"/>
              <a:t> + </a:t>
            </a:r>
            <a:r>
              <a:rPr lang="en-US" sz="1800" dirty="0">
                <a:solidFill>
                  <a:srgbClr val="3348D5"/>
                </a:solidFill>
              </a:rPr>
              <a:t>services </a:t>
            </a:r>
            <a:r>
              <a:rPr lang="en-US" sz="1800" dirty="0" err="1">
                <a:solidFill>
                  <a:srgbClr val="3348D5"/>
                </a:solidFill>
              </a:rPr>
              <a:t>iRPC</a:t>
            </a:r>
            <a:endParaRPr lang="en-US" sz="1800" dirty="0">
              <a:solidFill>
                <a:srgbClr val="3348D5"/>
              </a:solidFill>
            </a:endParaRPr>
          </a:p>
          <a:p>
            <a:r>
              <a:rPr lang="en-US" sz="1800" dirty="0">
                <a:solidFill>
                  <a:srgbClr val="3348D5"/>
                </a:solidFill>
              </a:rPr>
              <a:t>FE electronics tests</a:t>
            </a:r>
            <a:br>
              <a:rPr lang="en-US" sz="1800" dirty="0"/>
            </a:br>
            <a:r>
              <a:rPr lang="en-US" sz="1600" dirty="0"/>
              <a:t>(ATLAS chip as backup for PETIROC)</a:t>
            </a:r>
          </a:p>
          <a:p>
            <a:endParaRPr lang="en-US" sz="1800" dirty="0"/>
          </a:p>
          <a:p>
            <a:pPr marL="0" indent="0">
              <a:buNone/>
            </a:pPr>
            <a:r>
              <a:rPr lang="en-US" sz="3200" dirty="0"/>
              <a:t>Activities 2021-2025:</a:t>
            </a:r>
          </a:p>
          <a:p>
            <a:r>
              <a:rPr lang="en-US" sz="1800" dirty="0" err="1">
                <a:solidFill>
                  <a:srgbClr val="FF0000"/>
                </a:solidFill>
              </a:rPr>
              <a:t>iRPC</a:t>
            </a:r>
            <a:r>
              <a:rPr lang="en-US" sz="1800" dirty="0">
                <a:solidFill>
                  <a:srgbClr val="FF0000"/>
                </a:solidFill>
              </a:rPr>
              <a:t> chamber validation @ CERN + installation in YETS 2022-2023 </a:t>
            </a:r>
          </a:p>
          <a:p>
            <a:pPr marL="0" indent="0">
              <a:buNone/>
            </a:pPr>
            <a:r>
              <a:rPr lang="en-US" sz="1800" dirty="0">
                <a:solidFill>
                  <a:srgbClr val="FF0000"/>
                </a:solidFill>
              </a:rPr>
              <a:t>                                                                   + Commissioning &amp; Detector Performance</a:t>
            </a:r>
          </a:p>
          <a:p>
            <a:endParaRPr lang="en-US" sz="1800" dirty="0"/>
          </a:p>
          <a:p>
            <a:endParaRPr lang="en-GB" sz="18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85DFE6-080C-4943-BC7F-1787AEEC8DC0}"/>
                  </a:ext>
                </a:extLst>
              </p:cNvPr>
              <p:cNvSpPr txBox="1"/>
              <p:nvPr/>
            </p:nvSpPr>
            <p:spPr>
              <a:xfrm>
                <a:off x="7686827" y="1602145"/>
                <a:ext cx="1339789" cy="351259"/>
              </a:xfrm>
              <a:prstGeom prst="rect">
                <a:avLst/>
              </a:prstGeom>
              <a:noFill/>
            </p:spPr>
            <p:txBody>
              <a:bodyPr wrap="square" lIns="104022" tIns="52011" rIns="104022" bIns="52011" rtlCol="0">
                <a:spAutoFit/>
              </a:bodyPr>
              <a:lstStyle/>
              <a:p>
                <a:r>
                  <a:rPr lang="en-US" sz="1600" dirty="0">
                    <a:latin typeface="Cambria Math" panose="02040503050406030204" pitchFamily="18" charset="0"/>
                    <a:ea typeface="Cambria Math" panose="02040503050406030204" pitchFamily="18" charset="0"/>
                    <a:cs typeface="Verdana" panose="020B0604030504040204" pitchFamily="34" charset="0"/>
                  </a:rPr>
                  <a:t>0.6</a:t>
                </a:r>
                <a14:m>
                  <m:oMath xmlns:m="http://schemas.openxmlformats.org/officeDocument/2006/math">
                    <m:r>
                      <a:rPr lang="en-US" sz="1600" b="0" i="1" smtClean="0">
                        <a:latin typeface="Cambria Math" panose="02040503050406030204" pitchFamily="18" charset="0"/>
                        <a:ea typeface="Cambria Math" panose="02040503050406030204" pitchFamily="18" charset="0"/>
                        <a:cs typeface="Verdana" panose="020B0604030504040204" pitchFamily="34" charset="0"/>
                      </a:rPr>
                      <m:t>𝑘𝐻𝑧</m:t>
                    </m:r>
                  </m:oMath>
                </a14:m>
                <a:r>
                  <a:rPr lang="en-US" sz="1600" dirty="0">
                    <a:latin typeface="Verdana" panose="020B0604030504040204" pitchFamily="34" charset="0"/>
                    <a:ea typeface="Verdana" panose="020B0604030504040204" pitchFamily="34" charset="0"/>
                    <a:cs typeface="Verdana" panose="020B0604030504040204" pitchFamily="34" charset="0"/>
                  </a:rPr>
                  <a:t>/</a:t>
                </a:r>
                <a14:m>
                  <m:oMath xmlns:m="http://schemas.openxmlformats.org/officeDocument/2006/math">
                    <m:sSup>
                      <m:sSupPr>
                        <m:ctrlPr>
                          <a:rPr lang="en-US" sz="1600" i="1">
                            <a:latin typeface="Cambria Math" panose="02040503050406030204" pitchFamily="18" charset="0"/>
                            <a:ea typeface="Cambria Math" panose="02040503050406030204" pitchFamily="18" charset="0"/>
                            <a:cs typeface="Verdana" panose="020B0604030504040204" pitchFamily="34" charset="0"/>
                          </a:rPr>
                        </m:ctrlPr>
                      </m:sSupPr>
                      <m:e>
                        <m:r>
                          <a:rPr lang="en-US" sz="1600" b="0" i="1" smtClean="0">
                            <a:latin typeface="Cambria Math" panose="02040503050406030204" pitchFamily="18" charset="0"/>
                            <a:ea typeface="Cambria Math" panose="02040503050406030204" pitchFamily="18" charset="0"/>
                            <a:cs typeface="Verdana" panose="020B0604030504040204" pitchFamily="34" charset="0"/>
                          </a:rPr>
                          <m:t>𝑐𝑚</m:t>
                        </m:r>
                      </m:e>
                      <m:sup>
                        <m:r>
                          <a:rPr lang="en-US" sz="1600" b="0" i="1" smtClean="0">
                            <a:latin typeface="Cambria Math" panose="02040503050406030204" pitchFamily="18" charset="0"/>
                            <a:ea typeface="Cambria Math" panose="02040503050406030204" pitchFamily="18" charset="0"/>
                            <a:cs typeface="Verdana" panose="020B0604030504040204" pitchFamily="34" charset="0"/>
                          </a:rPr>
                          <m:t>2</m:t>
                        </m:r>
                      </m:sup>
                    </m:sSup>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 name="TextBox 6">
                <a:extLst>
                  <a:ext uri="{FF2B5EF4-FFF2-40B4-BE49-F238E27FC236}">
                    <a16:creationId xmlns:a16="http://schemas.microsoft.com/office/drawing/2014/main" id="{6B85DFE6-080C-4943-BC7F-1787AEEC8DC0}"/>
                  </a:ext>
                </a:extLst>
              </p:cNvPr>
              <p:cNvSpPr txBox="1">
                <a:spLocks noRot="1" noChangeAspect="1" noMove="1" noResize="1" noEditPoints="1" noAdjustHandles="1" noChangeArrowheads="1" noChangeShapeType="1" noTextEdit="1"/>
              </p:cNvSpPr>
              <p:nvPr/>
            </p:nvSpPr>
            <p:spPr>
              <a:xfrm>
                <a:off x="7686827" y="1602145"/>
                <a:ext cx="1339789" cy="351259"/>
              </a:xfrm>
              <a:prstGeom prst="rect">
                <a:avLst/>
              </a:prstGeom>
              <a:blipFill>
                <a:blip r:embed="rId2"/>
                <a:stretch>
                  <a:fillRect l="-935" t="-3448" b="-1379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D1C664B-2532-D54B-9810-C13A88F03E6E}"/>
              </a:ext>
            </a:extLst>
          </p:cNvPr>
          <p:cNvSpPr txBox="1"/>
          <p:nvPr/>
        </p:nvSpPr>
        <p:spPr>
          <a:xfrm>
            <a:off x="99602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41/47 </a:t>
            </a:r>
          </a:p>
        </p:txBody>
      </p:sp>
      <p:sp>
        <p:nvSpPr>
          <p:cNvPr id="12" name="TextBox 11">
            <a:extLst>
              <a:ext uri="{FF2B5EF4-FFF2-40B4-BE49-F238E27FC236}">
                <a16:creationId xmlns:a16="http://schemas.microsoft.com/office/drawing/2014/main" id="{2BCA1829-2B8E-F645-8F1F-D15A6104C6D7}"/>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1422868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Rectangle 8">
            <a:extLst>
              <a:ext uri="{FF2B5EF4-FFF2-40B4-BE49-F238E27FC236}">
                <a16:creationId xmlns:a16="http://schemas.microsoft.com/office/drawing/2014/main" id="{AB48858E-D8C3-FA49-9DFD-09607857C0CF}"/>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TextBox 9">
            <a:extLst>
              <a:ext uri="{FF2B5EF4-FFF2-40B4-BE49-F238E27FC236}">
                <a16:creationId xmlns:a16="http://schemas.microsoft.com/office/drawing/2014/main" id="{3CA20A92-07B9-BD45-9FDE-4AE86DEE1B30}"/>
              </a:ext>
            </a:extLst>
          </p:cNvPr>
          <p:cNvSpPr txBox="1"/>
          <p:nvPr/>
        </p:nvSpPr>
        <p:spPr>
          <a:xfrm>
            <a:off x="10761" y="65309"/>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RPC system Longevity test @ GIF++(</a:t>
            </a:r>
            <a:r>
              <a:rPr lang="en-US" sz="2700" b="1" dirty="0" err="1">
                <a:solidFill>
                  <a:srgbClr val="0000FF"/>
                </a:solidFill>
              </a:rPr>
              <a:t>Cern</a:t>
            </a:r>
            <a:r>
              <a:rPr lang="en-US" sz="2700" b="1" dirty="0">
                <a:solidFill>
                  <a:srgbClr val="0000FF"/>
                </a:solidFill>
              </a:rPr>
              <a:t>)</a:t>
            </a:r>
            <a:endParaRPr lang="en-US" sz="2700" b="1" dirty="0"/>
          </a:p>
        </p:txBody>
      </p:sp>
      <p:sp>
        <p:nvSpPr>
          <p:cNvPr id="28" name="Rettangolo 2">
            <a:extLst>
              <a:ext uri="{FF2B5EF4-FFF2-40B4-BE49-F238E27FC236}">
                <a16:creationId xmlns:a16="http://schemas.microsoft.com/office/drawing/2014/main" id="{0F4C9813-08DA-2A43-8446-391FD1EC1194}"/>
              </a:ext>
            </a:extLst>
          </p:cNvPr>
          <p:cNvSpPr/>
          <p:nvPr/>
        </p:nvSpPr>
        <p:spPr>
          <a:xfrm>
            <a:off x="767251" y="5233044"/>
            <a:ext cx="2837793"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b="1" i="1" spc="-1" dirty="0">
                <a:solidFill>
                  <a:srgbClr val="000000"/>
                </a:solidFill>
                <a:uFill>
                  <a:solidFill>
                    <a:srgbClr val="FFFFFF"/>
                  </a:solidFill>
                </a:uFill>
                <a:latin typeface="Times New Roman" panose="02020603050405020304" pitchFamily="18" charset="0"/>
                <a:cs typeface="Times New Roman" panose="02020603050405020304" pitchFamily="18" charset="0"/>
              </a:rPr>
              <a:t>Setup @ GIF++:</a:t>
            </a:r>
          </a:p>
          <a:p>
            <a:pPr marL="342900" indent="-342900" algn="just">
              <a:buFont typeface="Wingdings" panose="05000000000000000000" pitchFamily="2" charset="2"/>
              <a:buChar char="§"/>
            </a:pPr>
            <a:r>
              <a:rPr lang="es-ES" sz="1400" i="1" spc="-1" dirty="0">
                <a:solidFill>
                  <a:srgbClr val="000000"/>
                </a:solidFill>
                <a:uFill>
                  <a:solidFill>
                    <a:srgbClr val="FFFFFF"/>
                  </a:solidFill>
                </a:uFill>
                <a:latin typeface="Times New Roman" panose="02020603050405020304" pitchFamily="18" charset="0"/>
                <a:cs typeface="Times New Roman" panose="02020603050405020304" pitchFamily="18" charset="0"/>
              </a:rPr>
              <a:t>2 </a:t>
            </a:r>
            <a:r>
              <a:rPr lang="es-ES" sz="1400" b="1" i="1" spc="-1" dirty="0">
                <a:solidFill>
                  <a:srgbClr val="000000"/>
                </a:solidFill>
                <a:uFill>
                  <a:solidFill>
                    <a:srgbClr val="FFFFFF"/>
                  </a:solidFill>
                </a:uFill>
                <a:latin typeface="Times New Roman" panose="02020603050405020304" pitchFamily="18" charset="0"/>
                <a:cs typeface="Times New Roman" panose="02020603050405020304" pitchFamily="18" charset="0"/>
              </a:rPr>
              <a:t>RE2 chambers</a:t>
            </a:r>
            <a:r>
              <a:rPr lang="es-ES" sz="1400" i="1" spc="-1" dirty="0">
                <a:solidFill>
                  <a:srgbClr val="000000"/>
                </a:solidFill>
                <a:uFill>
                  <a:solidFill>
                    <a:srgbClr val="FFFFFF"/>
                  </a:solidFill>
                </a:uFill>
                <a:latin typeface="Times New Roman" panose="02020603050405020304" pitchFamily="18" charset="0"/>
                <a:cs typeface="Times New Roman" panose="02020603050405020304" pitchFamily="18" charset="0"/>
              </a:rPr>
              <a:t> (Irrad &amp; Ref)</a:t>
            </a:r>
          </a:p>
          <a:p>
            <a:pPr marL="342900" indent="-342900" algn="just">
              <a:buFont typeface="Wingdings" panose="05000000000000000000" pitchFamily="2" charset="2"/>
              <a:buChar char="§"/>
            </a:pPr>
            <a:r>
              <a:rPr lang="es-ES" sz="1400" i="1" spc="-1" dirty="0">
                <a:solidFill>
                  <a:srgbClr val="000000"/>
                </a:solidFill>
                <a:uFill>
                  <a:solidFill>
                    <a:srgbClr val="FFFFFF"/>
                  </a:solidFill>
                </a:uFill>
                <a:latin typeface="Times New Roman" panose="02020603050405020304" pitchFamily="18" charset="0"/>
                <a:cs typeface="Times New Roman" panose="02020603050405020304" pitchFamily="18" charset="0"/>
              </a:rPr>
              <a:t>2 </a:t>
            </a:r>
            <a:r>
              <a:rPr lang="es-ES" sz="1400" b="1" i="1" spc="-1" dirty="0">
                <a:solidFill>
                  <a:srgbClr val="000000"/>
                </a:solidFill>
                <a:uFill>
                  <a:solidFill>
                    <a:srgbClr val="FFFFFF"/>
                  </a:solidFill>
                </a:uFill>
                <a:latin typeface="Times New Roman" panose="02020603050405020304" pitchFamily="18" charset="0"/>
                <a:cs typeface="Times New Roman" panose="02020603050405020304" pitchFamily="18" charset="0"/>
              </a:rPr>
              <a:t>RE4 chambers</a:t>
            </a:r>
            <a:r>
              <a:rPr lang="es-ES" sz="1400" i="1" spc="-1" dirty="0">
                <a:solidFill>
                  <a:srgbClr val="000000"/>
                </a:solidFill>
                <a:uFill>
                  <a:solidFill>
                    <a:srgbClr val="FFFFFF"/>
                  </a:solidFill>
                </a:uFill>
                <a:latin typeface="Times New Roman" panose="02020603050405020304" pitchFamily="18" charset="0"/>
                <a:cs typeface="Times New Roman" panose="02020603050405020304" pitchFamily="18" charset="0"/>
              </a:rPr>
              <a:t> (Irrad &amp; Ref)</a:t>
            </a:r>
          </a:p>
        </p:txBody>
      </p:sp>
      <p:pic>
        <p:nvPicPr>
          <p:cNvPr id="29" name="Picture 5" descr="Schermata 2016-11-10 alle 23.54.32.png">
            <a:extLst>
              <a:ext uri="{FF2B5EF4-FFF2-40B4-BE49-F238E27FC236}">
                <a16:creationId xmlns:a16="http://schemas.microsoft.com/office/drawing/2014/main" id="{75D1BC31-AB81-9F4D-B5D9-2CF8AA9EE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269" y="1189477"/>
            <a:ext cx="2915813" cy="3813160"/>
          </a:xfrm>
          <a:prstGeom prst="rect">
            <a:avLst/>
          </a:prstGeom>
        </p:spPr>
      </p:pic>
      <p:pic>
        <p:nvPicPr>
          <p:cNvPr id="30" name="Picture 2" descr="\\Vboxsvr\cartella_condivisa\presentazioni meeting\aging\GMM9APRIL\qint_combined.png">
            <a:extLst>
              <a:ext uri="{FF2B5EF4-FFF2-40B4-BE49-F238E27FC236}">
                <a16:creationId xmlns:a16="http://schemas.microsoft.com/office/drawing/2014/main" id="{1AE0BBC4-5B2F-974C-8D15-7197EF582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8168" y="2060028"/>
            <a:ext cx="3075764" cy="2210223"/>
          </a:xfrm>
          <a:prstGeom prst="rect">
            <a:avLst/>
          </a:prstGeom>
          <a:noFill/>
          <a:extLst>
            <a:ext uri="{909E8E84-426E-40dd-AFC4-6F175D3DCCD1}">
              <a14:hiddenFill xmlns=""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2CD3B626-83B5-BA43-A269-EA80C4653B87}"/>
              </a:ext>
            </a:extLst>
          </p:cNvPr>
          <p:cNvSpPr/>
          <p:nvPr/>
        </p:nvSpPr>
        <p:spPr>
          <a:xfrm>
            <a:off x="6461172" y="2357393"/>
            <a:ext cx="678730" cy="369332"/>
          </a:xfrm>
          <a:prstGeom prst="rect">
            <a:avLst/>
          </a:prstGeom>
        </p:spPr>
        <p:txBody>
          <a:bodyPr wrap="none">
            <a:spAutoFit/>
          </a:bodyPr>
          <a:lstStyle/>
          <a:p>
            <a:r>
              <a:rPr lang="en-US" b="1" i="1" spc="-1" dirty="0">
                <a:solidFill>
                  <a:srgbClr val="FF2600"/>
                </a:solidFill>
                <a:uFill>
                  <a:solidFill>
                    <a:srgbClr val="FFFFFF"/>
                  </a:solidFill>
                </a:uFill>
                <a:latin typeface="Times" panose="02020603050405020304" pitchFamily="18" charset="0"/>
                <a:cs typeface="Times" panose="02020603050405020304" pitchFamily="18" charset="0"/>
              </a:rPr>
              <a:t>40 %</a:t>
            </a:r>
            <a:endParaRPr lang="en-US" dirty="0"/>
          </a:p>
        </p:txBody>
      </p:sp>
      <p:pic>
        <p:nvPicPr>
          <p:cNvPr id="32" name="Picture 3" descr="\\Vboxsvr\cartella_condivisa\presentazioni meeting\aging\RE2-2-NPD-BARC-9_CurrentTOT_ALL-overlap.png">
            <a:extLst>
              <a:ext uri="{FF2B5EF4-FFF2-40B4-BE49-F238E27FC236}">
                <a16:creationId xmlns:a16="http://schemas.microsoft.com/office/drawing/2014/main" id="{779F553B-D365-4843-81CD-F63380A93A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84508" y="1802613"/>
            <a:ext cx="2777606" cy="2666128"/>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 descr="C:\Users\windows7\Desktop\RE2-Efficiency-600.png">
            <a:extLst>
              <a:ext uri="{FF2B5EF4-FFF2-40B4-BE49-F238E27FC236}">
                <a16:creationId xmlns:a16="http://schemas.microsoft.com/office/drawing/2014/main" id="{2713C7CC-F801-E148-8F87-7B301BF641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2813" y="4656583"/>
            <a:ext cx="2420794" cy="2260572"/>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C78DC190-5E8F-9E47-82E9-796863B16233}"/>
              </a:ext>
            </a:extLst>
          </p:cNvPr>
          <p:cNvSpPr/>
          <p:nvPr/>
        </p:nvSpPr>
        <p:spPr>
          <a:xfrm>
            <a:off x="3653265" y="5094359"/>
            <a:ext cx="4061327" cy="830997"/>
          </a:xfrm>
          <a:prstGeom prst="rect">
            <a:avLst/>
          </a:prstGeom>
          <a:solidFill>
            <a:schemeClr val="accent6">
              <a:lumMod val="20000"/>
              <a:lumOff val="80000"/>
            </a:schemeClr>
          </a:solidFill>
        </p:spPr>
        <p:txBody>
          <a:bodyPr wrap="square">
            <a:spAutoFit/>
          </a:bodyPr>
          <a:lstStyle/>
          <a:p>
            <a:r>
              <a:rPr lang="en-GB" sz="1600" b="1" dirty="0">
                <a:solidFill>
                  <a:srgbClr val="FF0000"/>
                </a:solidFill>
                <a:latin typeface="Times" panose="02020603050405020304" pitchFamily="18" charset="0"/>
                <a:cs typeface="Times" panose="02020603050405020304" pitchFamily="18" charset="0"/>
              </a:rPr>
              <a:t>Detectors performance are stable so far</a:t>
            </a:r>
            <a:r>
              <a:rPr lang="en-GB" sz="1600" dirty="0">
                <a:latin typeface="Times" panose="02020603050405020304" pitchFamily="18" charset="0"/>
                <a:cs typeface="Times" panose="02020603050405020304" pitchFamily="18" charset="0"/>
              </a:rPr>
              <a:t>. </a:t>
            </a:r>
          </a:p>
          <a:p>
            <a:r>
              <a:rPr lang="en-GB" sz="1600" dirty="0">
                <a:solidFill>
                  <a:srgbClr val="3348D5"/>
                </a:solidFill>
                <a:latin typeface="Times" panose="02020603050405020304" pitchFamily="18" charset="0"/>
                <a:cs typeface="Times" panose="02020603050405020304" pitchFamily="18" charset="0"/>
              </a:rPr>
              <a:t>Plan to complete the irradiation test</a:t>
            </a:r>
            <a:r>
              <a:rPr lang="en-GB" sz="1600" dirty="0">
                <a:latin typeface="Times" panose="02020603050405020304" pitchFamily="18" charset="0"/>
                <a:cs typeface="Times" panose="02020603050405020304" pitchFamily="18" charset="0"/>
              </a:rPr>
              <a:t> on these chambers &amp; with standard gas mixture </a:t>
            </a:r>
            <a:r>
              <a:rPr lang="en-GB" sz="1600" dirty="0">
                <a:solidFill>
                  <a:srgbClr val="3348D5"/>
                </a:solidFill>
                <a:latin typeface="Times" panose="02020603050405020304" pitchFamily="18" charset="0"/>
                <a:cs typeface="Times" panose="02020603050405020304" pitchFamily="18" charset="0"/>
              </a:rPr>
              <a:t>by 2021</a:t>
            </a:r>
            <a:endParaRPr lang="en-US" sz="1600" dirty="0">
              <a:solidFill>
                <a:srgbClr val="3348D5"/>
              </a:solidFill>
            </a:endParaRPr>
          </a:p>
        </p:txBody>
      </p:sp>
      <p:sp>
        <p:nvSpPr>
          <p:cNvPr id="35" name="TextShape 7">
            <a:extLst>
              <a:ext uri="{FF2B5EF4-FFF2-40B4-BE49-F238E27FC236}">
                <a16:creationId xmlns:a16="http://schemas.microsoft.com/office/drawing/2014/main" id="{893D9E9B-1BAA-8A4A-9D69-E79E2B0E023F}"/>
              </a:ext>
            </a:extLst>
          </p:cNvPr>
          <p:cNvSpPr txBox="1"/>
          <p:nvPr/>
        </p:nvSpPr>
        <p:spPr>
          <a:xfrm>
            <a:off x="4118167" y="4352534"/>
            <a:ext cx="3075765" cy="608098"/>
          </a:xfrm>
          <a:prstGeom prst="rect">
            <a:avLst/>
          </a:prstGeom>
          <a:noFill/>
          <a:ln/>
        </p:spPr>
        <p:style>
          <a:lnRef idx="2">
            <a:schemeClr val="accent3">
              <a:shade val="50000"/>
            </a:schemeClr>
          </a:lnRef>
          <a:fillRef idx="1">
            <a:schemeClr val="accent3"/>
          </a:fillRef>
          <a:effectRef idx="0">
            <a:schemeClr val="accent3"/>
          </a:effectRef>
          <a:fontRef idx="minor">
            <a:schemeClr val="lt1"/>
          </a:fontRef>
        </p:style>
        <p:txBody>
          <a:bodyPr lIns="81639" tIns="40820" rIns="81639" bIns="40820"/>
          <a:lstStyle/>
          <a:p>
            <a:pPr algn="ctr"/>
            <a:r>
              <a:rPr lang="en-US" sz="1400" b="1" i="1" spc="-1" dirty="0">
                <a:solidFill>
                  <a:schemeClr val="tx1"/>
                </a:solidFill>
                <a:uFill>
                  <a:solidFill>
                    <a:srgbClr val="FFFFFF"/>
                  </a:solidFill>
                </a:uFill>
                <a:latin typeface="Times" panose="02020603050405020304" pitchFamily="18" charset="0"/>
                <a:cs typeface="Times" panose="02020603050405020304" pitchFamily="18" charset="0"/>
              </a:rPr>
              <a:t>Expected integrated charge @ HL-LHC</a:t>
            </a:r>
          </a:p>
          <a:p>
            <a:pPr algn="ctr"/>
            <a:r>
              <a:rPr lang="en-US" sz="1400" b="1" i="1" spc="-1" dirty="0">
                <a:solidFill>
                  <a:schemeClr val="tx1"/>
                </a:solidFill>
                <a:uFill>
                  <a:solidFill>
                    <a:srgbClr val="FFFFFF"/>
                  </a:solidFill>
                </a:uFill>
                <a:latin typeface="Times" panose="02020603050405020304" pitchFamily="18" charset="0"/>
                <a:cs typeface="Times" panose="02020603050405020304" pitchFamily="18" charset="0"/>
              </a:rPr>
              <a:t>840 </a:t>
            </a:r>
            <a:r>
              <a:rPr lang="en-US" sz="1400" b="1" i="1" spc="-1" dirty="0" err="1">
                <a:solidFill>
                  <a:schemeClr val="tx1"/>
                </a:solidFill>
                <a:uFill>
                  <a:solidFill>
                    <a:srgbClr val="FFFFFF"/>
                  </a:solidFill>
                </a:uFill>
                <a:latin typeface="Times" panose="02020603050405020304" pitchFamily="18" charset="0"/>
                <a:cs typeface="Times" panose="02020603050405020304" pitchFamily="18" charset="0"/>
              </a:rPr>
              <a:t>mC</a:t>
            </a:r>
            <a:r>
              <a:rPr lang="en-US" sz="1400" b="1" i="1" spc="-1" dirty="0">
                <a:solidFill>
                  <a:schemeClr val="tx1"/>
                </a:solidFill>
                <a:uFill>
                  <a:solidFill>
                    <a:srgbClr val="FFFFFF"/>
                  </a:solidFill>
                </a:uFill>
                <a:latin typeface="Times" panose="02020603050405020304" pitchFamily="18" charset="0"/>
                <a:cs typeface="Times" panose="02020603050405020304" pitchFamily="18" charset="0"/>
              </a:rPr>
              <a:t>/cm²</a:t>
            </a:r>
          </a:p>
        </p:txBody>
      </p:sp>
      <p:sp>
        <p:nvSpPr>
          <p:cNvPr id="36" name="Rettangolo 5">
            <a:extLst>
              <a:ext uri="{FF2B5EF4-FFF2-40B4-BE49-F238E27FC236}">
                <a16:creationId xmlns:a16="http://schemas.microsoft.com/office/drawing/2014/main" id="{8B549059-037F-5C44-B37C-CD0C84586035}"/>
              </a:ext>
            </a:extLst>
          </p:cNvPr>
          <p:cNvSpPr/>
          <p:nvPr/>
        </p:nvSpPr>
        <p:spPr>
          <a:xfrm>
            <a:off x="4081762" y="1018334"/>
            <a:ext cx="6116279" cy="584775"/>
          </a:xfrm>
          <a:prstGeom prst="rect">
            <a:avLst/>
          </a:prstGeom>
          <a:solidFill>
            <a:srgbClr val="FFFF00"/>
          </a:solidFill>
        </p:spPr>
        <p:txBody>
          <a:bodyPr wrap="square">
            <a:spAutoFit/>
          </a:bodyPr>
          <a:lstStyle/>
          <a:p>
            <a:r>
              <a:rPr lang="en-US" sz="1600" dirty="0">
                <a:latin typeface="Times New Roman"/>
                <a:cs typeface="Times New Roman"/>
              </a:rPr>
              <a:t>To certify the RPC system at HL-LHC conditions a new </a:t>
            </a:r>
            <a:r>
              <a:rPr lang="en-US" sz="1600" dirty="0">
                <a:solidFill>
                  <a:srgbClr val="1551DA"/>
                </a:solidFill>
                <a:latin typeface="Times New Roman"/>
                <a:cs typeface="Times New Roman"/>
              </a:rPr>
              <a:t>LONGEVITY </a:t>
            </a:r>
            <a:br>
              <a:rPr lang="en-US" sz="1600" dirty="0">
                <a:solidFill>
                  <a:srgbClr val="1551DA"/>
                </a:solidFill>
                <a:latin typeface="Times New Roman"/>
                <a:cs typeface="Times New Roman"/>
              </a:rPr>
            </a:br>
            <a:r>
              <a:rPr lang="en-US" sz="1600" dirty="0">
                <a:solidFill>
                  <a:srgbClr val="1551DA"/>
                </a:solidFill>
                <a:latin typeface="Times New Roman"/>
                <a:cs typeface="Times New Roman"/>
              </a:rPr>
              <a:t>STUDY</a:t>
            </a:r>
            <a:r>
              <a:rPr lang="en-US" sz="1600" dirty="0">
                <a:latin typeface="Times New Roman"/>
                <a:cs typeface="Times New Roman"/>
              </a:rPr>
              <a:t> started @ </a:t>
            </a:r>
            <a:r>
              <a:rPr lang="en-US" sz="1600" b="1" i="1" spc="-1" dirty="0">
                <a:solidFill>
                  <a:srgbClr val="000000"/>
                </a:solidFill>
                <a:uFill>
                  <a:solidFill>
                    <a:srgbClr val="FFFFFF"/>
                  </a:solidFill>
                </a:uFill>
                <a:latin typeface="Times New Roman" panose="02020603050405020304" pitchFamily="18" charset="0"/>
                <a:cs typeface="Times New Roman" panose="02020603050405020304" pitchFamily="18" charset="0"/>
              </a:rPr>
              <a:t>Gamma</a:t>
            </a:r>
            <a:r>
              <a:rPr lang="es-ES" sz="1600" b="1" i="1" spc="-1" dirty="0">
                <a:solidFill>
                  <a:srgbClr val="000000"/>
                </a:solidFill>
                <a:uFill>
                  <a:solidFill>
                    <a:srgbClr val="FFFFFF"/>
                  </a:solidFill>
                </a:uFill>
                <a:latin typeface="Times New Roman" panose="02020603050405020304" pitchFamily="18" charset="0"/>
                <a:cs typeface="Times New Roman" panose="02020603050405020304" pitchFamily="18" charset="0"/>
              </a:rPr>
              <a:t> Irradiation Facility (GIF++) </a:t>
            </a:r>
            <a:r>
              <a:rPr lang="es-ES" sz="1600" i="1" spc="-1" dirty="0">
                <a:solidFill>
                  <a:srgbClr val="000000"/>
                </a:solidFill>
                <a:uFill>
                  <a:solidFill>
                    <a:srgbClr val="FFFFFF"/>
                  </a:solidFill>
                </a:uFill>
                <a:latin typeface="Times New Roman" panose="02020603050405020304" pitchFamily="18" charset="0"/>
                <a:cs typeface="Times New Roman" panose="02020603050405020304" pitchFamily="18" charset="0"/>
              </a:rPr>
              <a:t>in 2016</a:t>
            </a:r>
            <a:endParaRPr lang="es-ES" sz="1600" b="1" i="1" spc="-1" dirty="0">
              <a:solidFill>
                <a:srgbClr val="000000"/>
              </a:solidFill>
              <a:uFill>
                <a:solidFill>
                  <a:srgbClr val="FFFFFF"/>
                </a:solidFill>
              </a:u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2B4E8C2-A73E-E343-B8A6-BD5041A56989}"/>
              </a:ext>
            </a:extLst>
          </p:cNvPr>
          <p:cNvSpPr txBox="1"/>
          <p:nvPr/>
        </p:nvSpPr>
        <p:spPr>
          <a:xfrm>
            <a:off x="99602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42/47 </a:t>
            </a:r>
          </a:p>
        </p:txBody>
      </p:sp>
      <p:sp>
        <p:nvSpPr>
          <p:cNvPr id="16" name="TextBox 15">
            <a:extLst>
              <a:ext uri="{FF2B5EF4-FFF2-40B4-BE49-F238E27FC236}">
                <a16:creationId xmlns:a16="http://schemas.microsoft.com/office/drawing/2014/main" id="{8C3510AD-F654-B94A-8AD4-4A369BA96338}"/>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17" name="Rectangle 16">
            <a:extLst>
              <a:ext uri="{FF2B5EF4-FFF2-40B4-BE49-F238E27FC236}">
                <a16:creationId xmlns:a16="http://schemas.microsoft.com/office/drawing/2014/main" id="{2DC0181E-EEA1-A544-83B1-37AA89E4511A}"/>
              </a:ext>
            </a:extLst>
          </p:cNvPr>
          <p:cNvSpPr/>
          <p:nvPr/>
        </p:nvSpPr>
        <p:spPr>
          <a:xfrm>
            <a:off x="3827082" y="6212895"/>
            <a:ext cx="2390838" cy="369332"/>
          </a:xfrm>
          <a:prstGeom prst="rect">
            <a:avLst/>
          </a:prstGeom>
          <a:ln>
            <a:noFill/>
          </a:ln>
        </p:spPr>
        <p:txBody>
          <a:bodyPr wrap="square">
            <a:spAutoFit/>
          </a:bodyPr>
          <a:lstStyle/>
          <a:p>
            <a:r>
              <a:rPr lang="en-US" sz="1800" b="1" dirty="0">
                <a:solidFill>
                  <a:srgbClr val="1551DA"/>
                </a:solidFill>
              </a:rPr>
              <a:t>(A. </a:t>
            </a:r>
            <a:r>
              <a:rPr lang="en-US" sz="1800" b="1" dirty="0" err="1">
                <a:solidFill>
                  <a:srgbClr val="1551DA"/>
                </a:solidFill>
              </a:rPr>
              <a:t>Gelmi</a:t>
            </a:r>
            <a:r>
              <a:rPr lang="en-US" sz="1800" b="1" dirty="0">
                <a:solidFill>
                  <a:srgbClr val="1551DA"/>
                </a:solidFill>
              </a:rPr>
              <a:t>, G. Pugliese)</a:t>
            </a:r>
            <a:endParaRPr lang="fr-FR" sz="1800" b="1" dirty="0">
              <a:solidFill>
                <a:srgbClr val="1551DA"/>
              </a:solidFill>
            </a:endParaRPr>
          </a:p>
        </p:txBody>
      </p:sp>
    </p:spTree>
    <p:extLst>
      <p:ext uri="{BB962C8B-B14F-4D97-AF65-F5344CB8AC3E}">
        <p14:creationId xmlns:p14="http://schemas.microsoft.com/office/powerpoint/2010/main" val="1369616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FF0000"/>
                </a:solidFill>
              </a:rPr>
              <a:t>RPC requests </a:t>
            </a:r>
            <a:r>
              <a:rPr lang="en-US" sz="2700" b="1" dirty="0">
                <a:solidFill>
                  <a:srgbClr val="C00000"/>
                </a:solidFill>
              </a:rPr>
              <a:t>for INFN-Bari services in </a:t>
            </a:r>
            <a:r>
              <a:rPr lang="en-US" sz="2700" b="1" dirty="0">
                <a:solidFill>
                  <a:srgbClr val="520AF8"/>
                </a:solidFill>
              </a:rPr>
              <a:t>2019</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79423" y="7286627"/>
            <a:ext cx="692580" cy="320481"/>
          </a:xfrm>
          <a:prstGeom prst="rect">
            <a:avLst/>
          </a:prstGeom>
          <a:noFill/>
        </p:spPr>
        <p:txBody>
          <a:bodyPr wrap="none" lIns="104022" tIns="52011" rIns="104022" bIns="52011" rtlCol="0">
            <a:spAutoFit/>
          </a:bodyPr>
          <a:lstStyle/>
          <a:p>
            <a:r>
              <a:rPr lang="en-US" sz="1400" b="1" dirty="0">
                <a:solidFill>
                  <a:srgbClr val="0000FF"/>
                </a:solidFill>
              </a:rPr>
              <a:t>43/47 </a:t>
            </a:r>
          </a:p>
        </p:txBody>
      </p:sp>
      <p:sp>
        <p:nvSpPr>
          <p:cNvPr id="22" name="TextBox 21">
            <a:extLst>
              <a:ext uri="{FF2B5EF4-FFF2-40B4-BE49-F238E27FC236}">
                <a16:creationId xmlns:a16="http://schemas.microsoft.com/office/drawing/2014/main" id="{B68E5365-CFA0-8649-B1DF-C04B5C202D7C}"/>
              </a:ext>
            </a:extLst>
          </p:cNvPr>
          <p:cNvSpPr txBox="1"/>
          <p:nvPr/>
        </p:nvSpPr>
        <p:spPr>
          <a:xfrm>
            <a:off x="608109" y="823250"/>
            <a:ext cx="3831380" cy="382037"/>
          </a:xfrm>
          <a:prstGeom prst="rect">
            <a:avLst/>
          </a:prstGeom>
          <a:noFill/>
        </p:spPr>
        <p:txBody>
          <a:bodyPr wrap="square" lIns="104022" tIns="52011" rIns="104022" bIns="52011" rtlCol="0">
            <a:spAutoFit/>
          </a:bodyPr>
          <a:lstStyle/>
          <a:p>
            <a:r>
              <a:rPr lang="en-US" sz="1800" dirty="0">
                <a:cs typeface="Verdana"/>
              </a:rPr>
              <a:t>Requests evaluated in </a:t>
            </a:r>
            <a:r>
              <a:rPr lang="en-US" sz="1800" dirty="0">
                <a:solidFill>
                  <a:srgbClr val="C00000"/>
                </a:solidFill>
                <a:cs typeface="Verdana"/>
              </a:rPr>
              <a:t>“</a:t>
            </a:r>
            <a:r>
              <a:rPr lang="en-US" sz="1800" dirty="0" err="1">
                <a:solidFill>
                  <a:srgbClr val="C00000"/>
                </a:solidFill>
                <a:cs typeface="Verdana"/>
              </a:rPr>
              <a:t>Mesi</a:t>
            </a:r>
            <a:r>
              <a:rPr lang="en-US" sz="1800" dirty="0">
                <a:solidFill>
                  <a:srgbClr val="C00000"/>
                </a:solidFill>
                <a:cs typeface="Verdana"/>
              </a:rPr>
              <a:t> Persona”</a:t>
            </a:r>
          </a:p>
        </p:txBody>
      </p:sp>
      <p:sp>
        <p:nvSpPr>
          <p:cNvPr id="23" name="Chevron 22">
            <a:extLst>
              <a:ext uri="{FF2B5EF4-FFF2-40B4-BE49-F238E27FC236}">
                <a16:creationId xmlns:a16="http://schemas.microsoft.com/office/drawing/2014/main" id="{E882189A-B2CC-6D46-9620-EEC02CD80E3B}"/>
              </a:ext>
            </a:extLst>
          </p:cNvPr>
          <p:cNvSpPr/>
          <p:nvPr/>
        </p:nvSpPr>
        <p:spPr>
          <a:xfrm>
            <a:off x="410020" y="94598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graphicFrame>
        <p:nvGraphicFramePr>
          <p:cNvPr id="12" name="Table 11">
            <a:extLst>
              <a:ext uri="{FF2B5EF4-FFF2-40B4-BE49-F238E27FC236}">
                <a16:creationId xmlns:a16="http://schemas.microsoft.com/office/drawing/2014/main" id="{0DDB39A5-3B64-8744-A309-51B045CF1C23}"/>
              </a:ext>
            </a:extLst>
          </p:cNvPr>
          <p:cNvGraphicFramePr>
            <a:graphicFrameLocks noGrp="1"/>
          </p:cNvGraphicFramePr>
          <p:nvPr>
            <p:extLst>
              <p:ext uri="{D42A27DB-BD31-4B8C-83A1-F6EECF244321}">
                <p14:modId xmlns:p14="http://schemas.microsoft.com/office/powerpoint/2010/main" val="3416237377"/>
              </p:ext>
            </p:extLst>
          </p:nvPr>
        </p:nvGraphicFramePr>
        <p:xfrm>
          <a:off x="1329469" y="1758776"/>
          <a:ext cx="8316336" cy="2468880"/>
        </p:xfrm>
        <a:graphic>
          <a:graphicData uri="http://schemas.openxmlformats.org/drawingml/2006/table">
            <a:tbl>
              <a:tblPr firstRow="1" bandRow="1">
                <a:tableStyleId>{5C22544A-7EE6-4342-B048-85BDC9FD1C3A}</a:tableStyleId>
              </a:tblPr>
              <a:tblGrid>
                <a:gridCol w="2501368">
                  <a:extLst>
                    <a:ext uri="{9D8B030D-6E8A-4147-A177-3AD203B41FA5}">
                      <a16:colId xmlns:a16="http://schemas.microsoft.com/office/drawing/2014/main" val="1018121613"/>
                    </a:ext>
                  </a:extLst>
                </a:gridCol>
                <a:gridCol w="1443690">
                  <a:extLst>
                    <a:ext uri="{9D8B030D-6E8A-4147-A177-3AD203B41FA5}">
                      <a16:colId xmlns:a16="http://schemas.microsoft.com/office/drawing/2014/main" val="2191058606"/>
                    </a:ext>
                  </a:extLst>
                </a:gridCol>
                <a:gridCol w="4371278">
                  <a:extLst>
                    <a:ext uri="{9D8B030D-6E8A-4147-A177-3AD203B41FA5}">
                      <a16:colId xmlns:a16="http://schemas.microsoft.com/office/drawing/2014/main" val="1950664401"/>
                    </a:ext>
                  </a:extLst>
                </a:gridCol>
              </a:tblGrid>
              <a:tr h="370840">
                <a:tc>
                  <a:txBody>
                    <a:bodyPr/>
                    <a:lstStyle/>
                    <a:p>
                      <a:pPr algn="ctr"/>
                      <a:r>
                        <a:rPr lang="en-US" dirty="0"/>
                        <a:t>SERVICE</a:t>
                      </a:r>
                    </a:p>
                  </a:txBody>
                  <a:tcPr/>
                </a:tc>
                <a:tc>
                  <a:txBody>
                    <a:bodyPr/>
                    <a:lstStyle/>
                    <a:p>
                      <a:pPr algn="ctr"/>
                      <a:r>
                        <a:rPr lang="en-US" dirty="0"/>
                        <a:t>RPC</a:t>
                      </a:r>
                    </a:p>
                  </a:txBody>
                  <a:tcPr/>
                </a:tc>
                <a:tc>
                  <a:txBody>
                    <a:bodyPr/>
                    <a:lstStyle/>
                    <a:p>
                      <a:pPr lvl="1"/>
                      <a:r>
                        <a:rPr lang="en-US" dirty="0"/>
                        <a:t>Task</a:t>
                      </a:r>
                    </a:p>
                  </a:txBody>
                  <a:tcPr/>
                </a:tc>
                <a:extLst>
                  <a:ext uri="{0D108BD9-81ED-4DB2-BD59-A6C34878D82A}">
                    <a16:rowId xmlns:a16="http://schemas.microsoft.com/office/drawing/2014/main" val="2455446086"/>
                  </a:ext>
                </a:extLst>
              </a:tr>
              <a:tr h="370840">
                <a:tc>
                  <a:txBody>
                    <a:bodyPr/>
                    <a:lstStyle/>
                    <a:p>
                      <a:r>
                        <a:rPr lang="en-US" dirty="0" err="1"/>
                        <a:t>Progett</a:t>
                      </a:r>
                      <a:r>
                        <a:rPr lang="en-US" dirty="0"/>
                        <a:t>. </a:t>
                      </a:r>
                      <a:r>
                        <a:rPr lang="en-US" dirty="0" err="1"/>
                        <a:t>Meccanica</a:t>
                      </a:r>
                      <a:endParaRPr lang="en-US" dirty="0"/>
                    </a:p>
                  </a:txBody>
                  <a:tcPr/>
                </a:tc>
                <a:tc>
                  <a:txBody>
                    <a:bodyPr/>
                    <a:lstStyle/>
                    <a:p>
                      <a:pPr algn="ctr"/>
                      <a:r>
                        <a:rPr lang="en-US" b="1" dirty="0"/>
                        <a:t>-</a:t>
                      </a:r>
                      <a:endParaRPr lang="en-US"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endParaRPr lang="en-US" sz="1600" b="1" dirty="0"/>
                    </a:p>
                  </a:txBody>
                  <a:tcPr/>
                </a:tc>
                <a:extLst>
                  <a:ext uri="{0D108BD9-81ED-4DB2-BD59-A6C34878D82A}">
                    <a16:rowId xmlns:a16="http://schemas.microsoft.com/office/drawing/2014/main" val="2197785931"/>
                  </a:ext>
                </a:extLst>
              </a:tr>
              <a:tr h="370840">
                <a:tc>
                  <a:txBody>
                    <a:bodyPr/>
                    <a:lstStyle/>
                    <a:p>
                      <a:r>
                        <a:rPr lang="en-US" dirty="0" err="1"/>
                        <a:t>Officina</a:t>
                      </a:r>
                      <a:r>
                        <a:rPr lang="en-US" dirty="0"/>
                        <a:t> </a:t>
                      </a:r>
                      <a:r>
                        <a:rPr lang="en-US" dirty="0" err="1"/>
                        <a:t>meccanica</a:t>
                      </a:r>
                      <a:endParaRPr lang="en-US" dirty="0"/>
                    </a:p>
                  </a:txBody>
                  <a:tcPr/>
                </a:tc>
                <a:tc>
                  <a:txBody>
                    <a:bodyPr/>
                    <a:lstStyle/>
                    <a:p>
                      <a:pPr algn="ctr"/>
                      <a:r>
                        <a:rPr lang="en-US" sz="1800" b="1" dirty="0"/>
                        <a:t>4.5 @ CERN </a:t>
                      </a:r>
                      <a:endParaRPr lang="en-US" sz="1800"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b="1" dirty="0">
                          <a:cs typeface="Verdana"/>
                        </a:rPr>
                        <a:t>Fixing Gas Leak for current Barrel RPC (4)</a:t>
                      </a:r>
                      <a:endParaRPr lang="en-US" sz="1800" b="1" dirty="0"/>
                    </a:p>
                    <a:p>
                      <a:pPr marL="0" marR="0" lvl="0" indent="0" algn="l" defTabSz="520111" rtl="0" eaLnBrk="1" fontAlgn="auto" latinLnBrk="0" hangingPunct="1">
                        <a:lnSpc>
                          <a:spcPct val="100000"/>
                        </a:lnSpc>
                        <a:spcBef>
                          <a:spcPts val="0"/>
                        </a:spcBef>
                        <a:spcAft>
                          <a:spcPts val="0"/>
                        </a:spcAft>
                        <a:buClrTx/>
                        <a:buSzTx/>
                        <a:buFontTx/>
                        <a:buNone/>
                        <a:tabLst/>
                        <a:defRPr/>
                      </a:pPr>
                      <a:r>
                        <a:rPr lang="en-US" sz="1800" b="1" dirty="0"/>
                        <a:t>GIF++ operations support (0.5)</a:t>
                      </a:r>
                    </a:p>
                  </a:txBody>
                  <a:tcPr/>
                </a:tc>
                <a:extLst>
                  <a:ext uri="{0D108BD9-81ED-4DB2-BD59-A6C34878D82A}">
                    <a16:rowId xmlns:a16="http://schemas.microsoft.com/office/drawing/2014/main" val="3306490133"/>
                  </a:ext>
                </a:extLst>
              </a:tr>
              <a:tr h="370840">
                <a:tc>
                  <a:txBody>
                    <a:bodyPr/>
                    <a:lstStyle/>
                    <a:p>
                      <a:r>
                        <a:rPr lang="en-US" dirty="0"/>
                        <a:t>Camera </a:t>
                      </a:r>
                      <a:r>
                        <a:rPr lang="en-US" dirty="0" err="1"/>
                        <a:t>Pulita</a:t>
                      </a:r>
                      <a:endParaRPr lang="en-US" dirty="0"/>
                    </a:p>
                  </a:txBody>
                  <a:tcPr/>
                </a:tc>
                <a:tc>
                  <a:txBody>
                    <a:bodyPr/>
                    <a:lstStyle/>
                    <a:p>
                      <a:pPr algn="ctr"/>
                      <a:r>
                        <a:rPr lang="en-US" b="1" dirty="0"/>
                        <a:t>-</a:t>
                      </a:r>
                      <a:endParaRPr lang="en-US" dirty="0"/>
                    </a:p>
                  </a:txBody>
                  <a:tcPr/>
                </a:tc>
                <a:tc>
                  <a:txBody>
                    <a:bodyPr/>
                    <a:lstStyle/>
                    <a:p>
                      <a:endParaRPr lang="en-US" sz="1800" b="1" dirty="0"/>
                    </a:p>
                  </a:txBody>
                  <a:tcPr/>
                </a:tc>
                <a:extLst>
                  <a:ext uri="{0D108BD9-81ED-4DB2-BD59-A6C34878D82A}">
                    <a16:rowId xmlns:a16="http://schemas.microsoft.com/office/drawing/2014/main" val="3394315072"/>
                  </a:ext>
                </a:extLst>
              </a:tr>
              <a:tr h="370840">
                <a:tc>
                  <a:txBody>
                    <a:bodyPr/>
                    <a:lstStyle/>
                    <a:p>
                      <a:r>
                        <a:rPr lang="en-US" dirty="0" err="1"/>
                        <a:t>Servizio</a:t>
                      </a:r>
                      <a:r>
                        <a:rPr lang="en-US" dirty="0"/>
                        <a:t> </a:t>
                      </a:r>
                      <a:r>
                        <a:rPr lang="en-US" dirty="0" err="1"/>
                        <a:t>Elettronico</a:t>
                      </a:r>
                      <a:endParaRPr lang="en-US" dirty="0"/>
                    </a:p>
                  </a:txBody>
                  <a:tcPr/>
                </a:tc>
                <a:tc>
                  <a:txBody>
                    <a:bodyPr/>
                    <a:lstStyle/>
                    <a:p>
                      <a:pPr algn="ctr"/>
                      <a:r>
                        <a:rPr lang="en-US" sz="1800" b="1" dirty="0"/>
                        <a:t>1.5@CERN</a:t>
                      </a:r>
                      <a:endParaRPr lang="en-US" sz="1800"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b="1" dirty="0" err="1"/>
                        <a:t>iRPC</a:t>
                      </a:r>
                      <a:r>
                        <a:rPr lang="en-US" sz="1800" b="1" dirty="0"/>
                        <a:t> (Phase-2) services installation</a:t>
                      </a:r>
                    </a:p>
                    <a:p>
                      <a:endParaRPr lang="en-US" sz="1800" b="1" dirty="0"/>
                    </a:p>
                  </a:txBody>
                  <a:tcPr/>
                </a:tc>
                <a:extLst>
                  <a:ext uri="{0D108BD9-81ED-4DB2-BD59-A6C34878D82A}">
                    <a16:rowId xmlns:a16="http://schemas.microsoft.com/office/drawing/2014/main" val="861024217"/>
                  </a:ext>
                </a:extLst>
              </a:tr>
            </a:tbl>
          </a:graphicData>
        </a:graphic>
      </p:graphicFrame>
      <p:cxnSp>
        <p:nvCxnSpPr>
          <p:cNvPr id="15" name="Straight Connector 14">
            <a:extLst>
              <a:ext uri="{FF2B5EF4-FFF2-40B4-BE49-F238E27FC236}">
                <a16:creationId xmlns:a16="http://schemas.microsoft.com/office/drawing/2014/main" id="{25F60096-C664-4344-9560-9C18537E9486}"/>
              </a:ext>
            </a:extLst>
          </p:cNvPr>
          <p:cNvCxnSpPr>
            <a:cxnSpLocks/>
          </p:cNvCxnSpPr>
          <p:nvPr/>
        </p:nvCxnSpPr>
        <p:spPr>
          <a:xfrm>
            <a:off x="1329469" y="4227656"/>
            <a:ext cx="8316336"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1E780085-4330-1E40-964C-4C38491CCE47}"/>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646118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6" name="Rectangle 5"/>
          <p:cNvSpPr/>
          <p:nvPr/>
        </p:nvSpPr>
        <p:spPr>
          <a:xfrm>
            <a:off x="4216" y="34475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7" name="TextBox 6"/>
          <p:cNvSpPr txBox="1"/>
          <p:nvPr/>
        </p:nvSpPr>
        <p:spPr>
          <a:xfrm>
            <a:off x="3075" y="3358216"/>
            <a:ext cx="10661650" cy="555289"/>
          </a:xfrm>
          <a:prstGeom prst="rect">
            <a:avLst/>
          </a:prstGeom>
          <a:noFill/>
          <a:ln w="28575" cmpd="sng">
            <a:noFill/>
          </a:ln>
        </p:spPr>
        <p:txBody>
          <a:bodyPr wrap="square" lIns="104022" tIns="52011" rIns="104022" bIns="52011" rtlCol="0">
            <a:spAutoFit/>
          </a:bodyPr>
          <a:lstStyle/>
          <a:p>
            <a:pPr algn="ctr">
              <a:lnSpc>
                <a:spcPct val="110000"/>
              </a:lnSpc>
            </a:pPr>
            <a:r>
              <a:rPr lang="en-US" sz="2800" b="1" dirty="0">
                <a:solidFill>
                  <a:srgbClr val="FF0000"/>
                </a:solidFill>
              </a:rPr>
              <a:t>WRAP-UP/ Tables</a:t>
            </a:r>
          </a:p>
        </p:txBody>
      </p:sp>
      <p:sp>
        <p:nvSpPr>
          <p:cNvPr id="8" name="TextBox 7">
            <a:extLst>
              <a:ext uri="{FF2B5EF4-FFF2-40B4-BE49-F238E27FC236}">
                <a16:creationId xmlns:a16="http://schemas.microsoft.com/office/drawing/2014/main" id="{02BB3762-2A13-334D-BB94-0F8E320C9FC6}"/>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48567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2072DD-F42A-0C48-8628-24115B31D8B8}"/>
              </a:ext>
            </a:extLst>
          </p:cNvPr>
          <p:cNvGraphicFramePr>
            <a:graphicFrameLocks noGrp="1"/>
          </p:cNvGraphicFramePr>
          <p:nvPr>
            <p:extLst>
              <p:ext uri="{D42A27DB-BD31-4B8C-83A1-F6EECF244321}">
                <p14:modId xmlns:p14="http://schemas.microsoft.com/office/powerpoint/2010/main" val="1276288319"/>
              </p:ext>
            </p:extLst>
          </p:nvPr>
        </p:nvGraphicFramePr>
        <p:xfrm>
          <a:off x="786132" y="656248"/>
          <a:ext cx="8788354" cy="5628849"/>
        </p:xfrm>
        <a:graphic>
          <a:graphicData uri="http://schemas.openxmlformats.org/drawingml/2006/table">
            <a:tbl>
              <a:tblPr firstRow="1" bandRow="1">
                <a:tableStyleId>{5C22544A-7EE6-4342-B048-85BDC9FD1C3A}</a:tableStyleId>
              </a:tblPr>
              <a:tblGrid>
                <a:gridCol w="1330765">
                  <a:extLst>
                    <a:ext uri="{9D8B030D-6E8A-4147-A177-3AD203B41FA5}">
                      <a16:colId xmlns:a16="http://schemas.microsoft.com/office/drawing/2014/main" val="1114803033"/>
                    </a:ext>
                  </a:extLst>
                </a:gridCol>
                <a:gridCol w="2457296">
                  <a:extLst>
                    <a:ext uri="{9D8B030D-6E8A-4147-A177-3AD203B41FA5}">
                      <a16:colId xmlns:a16="http://schemas.microsoft.com/office/drawing/2014/main" val="1981451761"/>
                    </a:ext>
                  </a:extLst>
                </a:gridCol>
                <a:gridCol w="4241472">
                  <a:extLst>
                    <a:ext uri="{9D8B030D-6E8A-4147-A177-3AD203B41FA5}">
                      <a16:colId xmlns:a16="http://schemas.microsoft.com/office/drawing/2014/main" val="379766869"/>
                    </a:ext>
                  </a:extLst>
                </a:gridCol>
                <a:gridCol w="758821">
                  <a:extLst>
                    <a:ext uri="{9D8B030D-6E8A-4147-A177-3AD203B41FA5}">
                      <a16:colId xmlns:a16="http://schemas.microsoft.com/office/drawing/2014/main" val="1797703087"/>
                    </a:ext>
                  </a:extLst>
                </a:gridCol>
              </a:tblGrid>
              <a:tr h="416769">
                <a:tc>
                  <a:txBody>
                    <a:bodyPr/>
                    <a:lstStyle/>
                    <a:p>
                      <a:r>
                        <a:rPr lang="en-US" dirty="0"/>
                        <a:t>Group</a:t>
                      </a:r>
                    </a:p>
                  </a:txBody>
                  <a:tcPr/>
                </a:tc>
                <a:tc>
                  <a:txBody>
                    <a:bodyPr/>
                    <a:lstStyle/>
                    <a:p>
                      <a:r>
                        <a:rPr lang="en-US" dirty="0"/>
                        <a:t>Name</a:t>
                      </a:r>
                    </a:p>
                  </a:txBody>
                  <a:tcPr/>
                </a:tc>
                <a:tc>
                  <a:txBody>
                    <a:bodyPr/>
                    <a:lstStyle/>
                    <a:p>
                      <a:r>
                        <a:rPr lang="en-US" dirty="0"/>
                        <a:t>Responsibility task</a:t>
                      </a:r>
                    </a:p>
                  </a:txBody>
                  <a:tcPr/>
                </a:tc>
                <a:tc>
                  <a:txBody>
                    <a:bodyPr/>
                    <a:lstStyle/>
                    <a:p>
                      <a:r>
                        <a:rPr lang="en-US" dirty="0"/>
                        <a:t>Level</a:t>
                      </a:r>
                    </a:p>
                  </a:txBody>
                  <a:tcPr/>
                </a:tc>
                <a:extLst>
                  <a:ext uri="{0D108BD9-81ED-4DB2-BD59-A6C34878D82A}">
                    <a16:rowId xmlns:a16="http://schemas.microsoft.com/office/drawing/2014/main" val="3002058235"/>
                  </a:ext>
                </a:extLst>
              </a:tr>
              <a:tr h="340032">
                <a:tc>
                  <a:txBody>
                    <a:bodyPr/>
                    <a:lstStyle/>
                    <a:p>
                      <a:r>
                        <a:rPr lang="en-US" sz="1800" dirty="0"/>
                        <a:t>RUN</a:t>
                      </a:r>
                    </a:p>
                  </a:txBody>
                  <a:tcPr/>
                </a:tc>
                <a:tc>
                  <a:txBody>
                    <a:bodyPr/>
                    <a:lstStyle/>
                    <a:p>
                      <a:r>
                        <a:rPr lang="en-US" sz="1800" dirty="0"/>
                        <a:t>Lucia </a:t>
                      </a:r>
                      <a:r>
                        <a:rPr lang="en-US" sz="1800" dirty="0" err="1"/>
                        <a:t>Silvestris</a:t>
                      </a:r>
                      <a:endParaRPr lang="en-US" sz="1800" dirty="0"/>
                    </a:p>
                  </a:txBody>
                  <a:tcPr/>
                </a:tc>
                <a:tc>
                  <a:txBody>
                    <a:bodyPr/>
                    <a:lstStyle/>
                    <a:p>
                      <a:r>
                        <a:rPr lang="en-US" sz="1800" dirty="0"/>
                        <a:t>Run coordinator</a:t>
                      </a:r>
                    </a:p>
                  </a:txBody>
                  <a:tcPr/>
                </a:tc>
                <a:tc>
                  <a:txBody>
                    <a:bodyPr/>
                    <a:lstStyle/>
                    <a:p>
                      <a:r>
                        <a:rPr lang="en-US" sz="1800" dirty="0"/>
                        <a:t>L1</a:t>
                      </a:r>
                    </a:p>
                  </a:txBody>
                  <a:tcPr/>
                </a:tc>
                <a:extLst>
                  <a:ext uri="{0D108BD9-81ED-4DB2-BD59-A6C34878D82A}">
                    <a16:rowId xmlns:a16="http://schemas.microsoft.com/office/drawing/2014/main" val="2780397420"/>
                  </a:ext>
                </a:extLst>
              </a:tr>
              <a:tr h="340032">
                <a:tc>
                  <a:txBody>
                    <a:bodyPr/>
                    <a:lstStyle/>
                    <a:p>
                      <a:r>
                        <a:rPr lang="en-US" sz="1800" dirty="0"/>
                        <a:t>MUON</a:t>
                      </a:r>
                    </a:p>
                  </a:txBody>
                  <a:tcPr/>
                </a:tc>
                <a:tc>
                  <a:txBody>
                    <a:bodyPr/>
                    <a:lstStyle/>
                    <a:p>
                      <a:r>
                        <a:rPr lang="en-US" sz="1800" dirty="0"/>
                        <a:t>Anna </a:t>
                      </a:r>
                      <a:r>
                        <a:rPr lang="en-US" sz="1800" dirty="0" err="1"/>
                        <a:t>Colaleo</a:t>
                      </a:r>
                      <a:endParaRPr lang="en-US" sz="1800" dirty="0"/>
                    </a:p>
                  </a:txBody>
                  <a:tcPr/>
                </a:tc>
                <a:tc>
                  <a:txBody>
                    <a:bodyPr/>
                    <a:lstStyle/>
                    <a:p>
                      <a:r>
                        <a:rPr lang="en-US" sz="1800" dirty="0"/>
                        <a:t>Muon System manager</a:t>
                      </a:r>
                    </a:p>
                  </a:txBody>
                  <a:tcPr/>
                </a:tc>
                <a:tc>
                  <a:txBody>
                    <a:bodyPr/>
                    <a:lstStyle/>
                    <a:p>
                      <a:r>
                        <a:rPr lang="en-US" sz="1800" dirty="0"/>
                        <a:t>L1</a:t>
                      </a:r>
                    </a:p>
                  </a:txBody>
                  <a:tcPr/>
                </a:tc>
                <a:extLst>
                  <a:ext uri="{0D108BD9-81ED-4DB2-BD59-A6C34878D82A}">
                    <a16:rowId xmlns:a16="http://schemas.microsoft.com/office/drawing/2014/main" val="519011941"/>
                  </a:ext>
                </a:extLst>
              </a:tr>
              <a:tr h="340032">
                <a:tc>
                  <a:txBody>
                    <a:bodyPr/>
                    <a:lstStyle/>
                    <a:p>
                      <a:r>
                        <a:rPr lang="en-US" sz="1800" dirty="0"/>
                        <a:t>RPC</a:t>
                      </a:r>
                    </a:p>
                  </a:txBody>
                  <a:tcPr/>
                </a:tc>
                <a:tc>
                  <a:txBody>
                    <a:bodyPr/>
                    <a:lstStyle/>
                    <a:p>
                      <a:r>
                        <a:rPr lang="en-US" sz="1800" dirty="0"/>
                        <a:t>Gabriella Pugliese</a:t>
                      </a:r>
                    </a:p>
                  </a:txBody>
                  <a:tcPr/>
                </a:tc>
                <a:tc>
                  <a:txBody>
                    <a:bodyPr/>
                    <a:lstStyle/>
                    <a:p>
                      <a:r>
                        <a:rPr lang="en-US" sz="1800" dirty="0"/>
                        <a:t>RPC project manager</a:t>
                      </a:r>
                    </a:p>
                  </a:txBody>
                  <a:tcPr/>
                </a:tc>
                <a:tc>
                  <a:txBody>
                    <a:bodyPr/>
                    <a:lstStyle/>
                    <a:p>
                      <a:r>
                        <a:rPr lang="en-US" sz="1800" dirty="0"/>
                        <a:t>L2</a:t>
                      </a:r>
                    </a:p>
                  </a:txBody>
                  <a:tcPr/>
                </a:tc>
                <a:extLst>
                  <a:ext uri="{0D108BD9-81ED-4DB2-BD59-A6C34878D82A}">
                    <a16:rowId xmlns:a16="http://schemas.microsoft.com/office/drawing/2014/main" val="1781548647"/>
                  </a:ext>
                </a:extLst>
              </a:tr>
              <a:tr h="340032">
                <a:tc>
                  <a:txBody>
                    <a:bodyPr/>
                    <a:lstStyle/>
                    <a:p>
                      <a:r>
                        <a:rPr lang="en-US" sz="1800" dirty="0"/>
                        <a:t>TRK</a:t>
                      </a:r>
                    </a:p>
                  </a:txBody>
                  <a:tcPr/>
                </a:tc>
                <a:tc>
                  <a:txBody>
                    <a:bodyPr/>
                    <a:lstStyle/>
                    <a:p>
                      <a:r>
                        <a:rPr lang="en-US" sz="1800" dirty="0"/>
                        <a:t>Flavio </a:t>
                      </a:r>
                      <a:r>
                        <a:rPr lang="en-US" sz="1800" dirty="0" err="1"/>
                        <a:t>Loddo</a:t>
                      </a:r>
                      <a:endParaRPr lang="en-US" sz="1800" dirty="0"/>
                    </a:p>
                  </a:txBody>
                  <a:tcPr/>
                </a:tc>
                <a:tc>
                  <a:txBody>
                    <a:bodyPr/>
                    <a:lstStyle/>
                    <a:p>
                      <a:r>
                        <a:rPr lang="en-US" sz="1800" dirty="0"/>
                        <a:t>RD53 project </a:t>
                      </a:r>
                      <a:r>
                        <a:rPr lang="en-US" sz="1800" dirty="0" err="1"/>
                        <a:t>engeneer</a:t>
                      </a:r>
                      <a:r>
                        <a:rPr lang="en-US" sz="1800" dirty="0"/>
                        <a:t> + IT coordinator</a:t>
                      </a:r>
                    </a:p>
                  </a:txBody>
                  <a:tcPr/>
                </a:tc>
                <a:tc>
                  <a:txBody>
                    <a:bodyPr/>
                    <a:lstStyle/>
                    <a:p>
                      <a:r>
                        <a:rPr lang="en-US" sz="1800" dirty="0"/>
                        <a:t>L2</a:t>
                      </a:r>
                    </a:p>
                  </a:txBody>
                  <a:tcPr/>
                </a:tc>
                <a:extLst>
                  <a:ext uri="{0D108BD9-81ED-4DB2-BD59-A6C34878D82A}">
                    <a16:rowId xmlns:a16="http://schemas.microsoft.com/office/drawing/2014/main" val="4023159006"/>
                  </a:ext>
                </a:extLst>
              </a:tr>
              <a:tr h="340032">
                <a:tc>
                  <a:txBody>
                    <a:bodyPr/>
                    <a:lstStyle/>
                    <a:p>
                      <a:r>
                        <a:rPr lang="en-US" sz="1800" dirty="0"/>
                        <a:t>GEM</a:t>
                      </a:r>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Rosamaria </a:t>
                      </a:r>
                      <a:r>
                        <a:rPr lang="en-US" sz="1800" dirty="0" err="1"/>
                        <a:t>Venditti</a:t>
                      </a:r>
                      <a:endParaRPr lang="en-US" sz="1800"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Upgrade Physics coordinator</a:t>
                      </a:r>
                    </a:p>
                  </a:txBody>
                  <a:tcPr/>
                </a:tc>
                <a:tc>
                  <a:txBody>
                    <a:bodyPr/>
                    <a:lstStyle/>
                    <a:p>
                      <a:r>
                        <a:rPr lang="en-US" sz="1800" dirty="0"/>
                        <a:t>L2</a:t>
                      </a:r>
                    </a:p>
                  </a:txBody>
                  <a:tcPr/>
                </a:tc>
                <a:extLst>
                  <a:ext uri="{0D108BD9-81ED-4DB2-BD59-A6C34878D82A}">
                    <a16:rowId xmlns:a16="http://schemas.microsoft.com/office/drawing/2014/main" val="1689341566"/>
                  </a:ext>
                </a:extLst>
              </a:tr>
              <a:tr h="340032">
                <a:tc>
                  <a:txBody>
                    <a:bodyPr/>
                    <a:lstStyle/>
                    <a:p>
                      <a:r>
                        <a:rPr lang="en-US" sz="1800" dirty="0"/>
                        <a:t>GEM</a:t>
                      </a:r>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Marcello Maggi</a:t>
                      </a:r>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Bari-T2 coordinator</a:t>
                      </a:r>
                    </a:p>
                  </a:txBody>
                  <a:tcPr/>
                </a:tc>
                <a:tc>
                  <a:txBody>
                    <a:bodyPr/>
                    <a:lstStyle/>
                    <a:p>
                      <a:r>
                        <a:rPr lang="en-US" sz="1800" dirty="0"/>
                        <a:t>L2</a:t>
                      </a:r>
                    </a:p>
                  </a:txBody>
                  <a:tcPr/>
                </a:tc>
                <a:extLst>
                  <a:ext uri="{0D108BD9-81ED-4DB2-BD59-A6C34878D82A}">
                    <a16:rowId xmlns:a16="http://schemas.microsoft.com/office/drawing/2014/main" val="1433058782"/>
                  </a:ext>
                </a:extLst>
              </a:tr>
              <a:tr h="340032">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COMP</a:t>
                      </a:r>
                    </a:p>
                  </a:txBody>
                  <a:tcPr/>
                </a:tc>
                <a:tc>
                  <a:txBody>
                    <a:bodyPr/>
                    <a:lstStyle/>
                    <a:p>
                      <a:r>
                        <a:rPr lang="en-US" sz="1800" dirty="0"/>
                        <a:t>Giorgio Maggi</a:t>
                      </a:r>
                    </a:p>
                  </a:txBody>
                  <a:tcPr/>
                </a:tc>
                <a:tc>
                  <a:txBody>
                    <a:bodyPr/>
                    <a:lstStyle/>
                    <a:p>
                      <a:r>
                        <a:rPr lang="en-US" sz="1800" dirty="0"/>
                        <a:t>GEM Operations &amp; Online coordinator</a:t>
                      </a:r>
                    </a:p>
                  </a:txBody>
                  <a:tcPr/>
                </a:tc>
                <a:tc>
                  <a:txBody>
                    <a:bodyPr/>
                    <a:lstStyle/>
                    <a:p>
                      <a:r>
                        <a:rPr lang="en-US" sz="1800" dirty="0"/>
                        <a:t>L3</a:t>
                      </a:r>
                    </a:p>
                  </a:txBody>
                  <a:tcPr/>
                </a:tc>
                <a:extLst>
                  <a:ext uri="{0D108BD9-81ED-4DB2-BD59-A6C34878D82A}">
                    <a16:rowId xmlns:a16="http://schemas.microsoft.com/office/drawing/2014/main" val="1565164709"/>
                  </a:ext>
                </a:extLst>
              </a:tr>
              <a:tr h="340032">
                <a:tc>
                  <a:txBody>
                    <a:bodyPr/>
                    <a:lstStyle/>
                    <a:p>
                      <a:r>
                        <a:rPr lang="en-US" sz="1800" dirty="0"/>
                        <a:t>MUON</a:t>
                      </a:r>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Raffaella </a:t>
                      </a:r>
                      <a:r>
                        <a:rPr lang="en-US" sz="1800" dirty="0" err="1"/>
                        <a:t>Radogna</a:t>
                      </a:r>
                      <a:endParaRPr lang="en-US" sz="1800" dirty="0"/>
                    </a:p>
                  </a:txBody>
                  <a:tcPr/>
                </a:tc>
                <a:tc>
                  <a:txBody>
                    <a:bodyPr/>
                    <a:lstStyle/>
                    <a:p>
                      <a:r>
                        <a:rPr lang="en-US" sz="1800" dirty="0"/>
                        <a:t>Muon-POG </a:t>
                      </a:r>
                      <a:r>
                        <a:rPr lang="en-US" sz="1800" dirty="0" err="1"/>
                        <a:t>subconvener</a:t>
                      </a:r>
                      <a:endParaRPr lang="en-US" sz="1800" dirty="0"/>
                    </a:p>
                  </a:txBody>
                  <a:tcPr/>
                </a:tc>
                <a:tc>
                  <a:txBody>
                    <a:bodyPr/>
                    <a:lstStyle/>
                    <a:p>
                      <a:r>
                        <a:rPr lang="en-US" sz="1800" dirty="0"/>
                        <a:t>L3</a:t>
                      </a:r>
                    </a:p>
                  </a:txBody>
                  <a:tcPr/>
                </a:tc>
                <a:extLst>
                  <a:ext uri="{0D108BD9-81ED-4DB2-BD59-A6C34878D82A}">
                    <a16:rowId xmlns:a16="http://schemas.microsoft.com/office/drawing/2014/main" val="140469859"/>
                  </a:ext>
                </a:extLst>
              </a:tr>
              <a:tr h="340032">
                <a:tc>
                  <a:txBody>
                    <a:bodyPr/>
                    <a:lstStyle/>
                    <a:p>
                      <a:r>
                        <a:rPr lang="en-US" sz="1800" dirty="0"/>
                        <a:t>GEM</a:t>
                      </a:r>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Piet </a:t>
                      </a:r>
                      <a:r>
                        <a:rPr lang="en-US" sz="1800" dirty="0" err="1"/>
                        <a:t>Verwilligen</a:t>
                      </a:r>
                      <a:endParaRPr lang="en-US" sz="1800"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GEM simulation convener</a:t>
                      </a:r>
                    </a:p>
                  </a:txBody>
                  <a:tcPr/>
                </a:tc>
                <a:tc>
                  <a:txBody>
                    <a:bodyPr/>
                    <a:lstStyle/>
                    <a:p>
                      <a:r>
                        <a:rPr lang="en-US" sz="1800" dirty="0"/>
                        <a:t>L3</a:t>
                      </a:r>
                    </a:p>
                  </a:txBody>
                  <a:tcPr/>
                </a:tc>
                <a:extLst>
                  <a:ext uri="{0D108BD9-81ED-4DB2-BD59-A6C34878D82A}">
                    <a16:rowId xmlns:a16="http://schemas.microsoft.com/office/drawing/2014/main" val="3288894838"/>
                  </a:ext>
                </a:extLst>
              </a:tr>
              <a:tr h="340032">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Muon/Phys</a:t>
                      </a:r>
                    </a:p>
                  </a:txBody>
                  <a:tcPr/>
                </a:tc>
                <a:tc>
                  <a:txBody>
                    <a:bodyPr/>
                    <a:lstStyle/>
                    <a:p>
                      <a:r>
                        <a:rPr lang="en-US" sz="1800" dirty="0"/>
                        <a:t>Leonardo </a:t>
                      </a:r>
                      <a:r>
                        <a:rPr lang="en-US" sz="1800" dirty="0" err="1"/>
                        <a:t>Cristella</a:t>
                      </a:r>
                      <a:endParaRPr lang="en-US" sz="1800" dirty="0"/>
                    </a:p>
                  </a:txBody>
                  <a:tcPr/>
                </a:tc>
                <a:tc>
                  <a:txBody>
                    <a:bodyPr/>
                    <a:lstStyle/>
                    <a:p>
                      <a:r>
                        <a:rPr lang="en-US" sz="1800" dirty="0"/>
                        <a:t>Muon-POG / BPH contact</a:t>
                      </a:r>
                    </a:p>
                  </a:txBody>
                  <a:tcPr/>
                </a:tc>
                <a:tc>
                  <a:txBody>
                    <a:bodyPr/>
                    <a:lstStyle/>
                    <a:p>
                      <a:r>
                        <a:rPr lang="en-US" sz="1800" dirty="0"/>
                        <a:t>L3</a:t>
                      </a:r>
                    </a:p>
                  </a:txBody>
                  <a:tcPr/>
                </a:tc>
                <a:extLst>
                  <a:ext uri="{0D108BD9-81ED-4DB2-BD59-A6C34878D82A}">
                    <a16:rowId xmlns:a16="http://schemas.microsoft.com/office/drawing/2014/main" val="1407317370"/>
                  </a:ext>
                </a:extLst>
              </a:tr>
              <a:tr h="340032">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Muon/Phys</a:t>
                      </a:r>
                    </a:p>
                  </a:txBody>
                  <a:tcPr/>
                </a:tc>
                <a:tc>
                  <a:txBody>
                    <a:bodyPr/>
                    <a:lstStyle/>
                    <a:p>
                      <a:r>
                        <a:rPr lang="en-US" sz="1800" dirty="0"/>
                        <a:t>Raffaella </a:t>
                      </a:r>
                      <a:r>
                        <a:rPr lang="en-US" sz="1800" dirty="0" err="1"/>
                        <a:t>Radogna</a:t>
                      </a:r>
                      <a:endParaRPr lang="en-US" sz="1800" dirty="0"/>
                    </a:p>
                  </a:txBody>
                  <a:tcPr/>
                </a:tc>
                <a:tc>
                  <a:txBody>
                    <a:bodyPr/>
                    <a:lstStyle/>
                    <a:p>
                      <a:pPr marL="0" marR="0" lvl="0" indent="0" algn="l" defTabSz="520111" rtl="0" eaLnBrk="1" fontAlgn="auto" latinLnBrk="0" hangingPunct="1">
                        <a:lnSpc>
                          <a:spcPct val="100000"/>
                        </a:lnSpc>
                        <a:spcBef>
                          <a:spcPts val="0"/>
                        </a:spcBef>
                        <a:spcAft>
                          <a:spcPts val="0"/>
                        </a:spcAft>
                        <a:buClrTx/>
                        <a:buSzTx/>
                        <a:buFontTx/>
                        <a:buNone/>
                        <a:tabLst/>
                        <a:defRPr/>
                      </a:pPr>
                      <a:r>
                        <a:rPr lang="en-US" sz="1800" dirty="0"/>
                        <a:t>Muon-POG / EXO contact</a:t>
                      </a:r>
                    </a:p>
                  </a:txBody>
                  <a:tcPr/>
                </a:tc>
                <a:tc>
                  <a:txBody>
                    <a:bodyPr/>
                    <a:lstStyle/>
                    <a:p>
                      <a:r>
                        <a:rPr lang="en-US" sz="1800" dirty="0"/>
                        <a:t>L3</a:t>
                      </a:r>
                    </a:p>
                  </a:txBody>
                  <a:tcPr/>
                </a:tc>
                <a:extLst>
                  <a:ext uri="{0D108BD9-81ED-4DB2-BD59-A6C34878D82A}">
                    <a16:rowId xmlns:a16="http://schemas.microsoft.com/office/drawing/2014/main" val="3894408807"/>
                  </a:ext>
                </a:extLst>
              </a:tr>
              <a:tr h="340032">
                <a:tc>
                  <a:txBody>
                    <a:bodyPr/>
                    <a:lstStyle/>
                    <a:p>
                      <a:r>
                        <a:rPr lang="en-US" sz="1800" dirty="0"/>
                        <a:t>Phys</a:t>
                      </a:r>
                    </a:p>
                  </a:txBody>
                  <a:tcPr/>
                </a:tc>
                <a:tc>
                  <a:txBody>
                    <a:bodyPr/>
                    <a:lstStyle/>
                    <a:p>
                      <a:r>
                        <a:rPr lang="en-US" sz="1800" dirty="0"/>
                        <a:t>Alexis </a:t>
                      </a:r>
                      <a:r>
                        <a:rPr lang="en-US" sz="1800" dirty="0" err="1"/>
                        <a:t>Pompili</a:t>
                      </a:r>
                      <a:endParaRPr lang="en-US" sz="1800" dirty="0"/>
                    </a:p>
                  </a:txBody>
                  <a:tcPr/>
                </a:tc>
                <a:tc>
                  <a:txBody>
                    <a:bodyPr/>
                    <a:lstStyle/>
                    <a:p>
                      <a:r>
                        <a:rPr lang="en-US" sz="1800" dirty="0"/>
                        <a:t>CMS representative @ HFLAV </a:t>
                      </a:r>
                    </a:p>
                  </a:txBody>
                  <a:tcPr/>
                </a:tc>
                <a:tc>
                  <a:txBody>
                    <a:bodyPr/>
                    <a:lstStyle/>
                    <a:p>
                      <a:pPr algn="l"/>
                      <a:r>
                        <a:rPr lang="en-US" dirty="0"/>
                        <a:t>  -</a:t>
                      </a:r>
                    </a:p>
                  </a:txBody>
                  <a:tcPr/>
                </a:tc>
                <a:extLst>
                  <a:ext uri="{0D108BD9-81ED-4DB2-BD59-A6C34878D82A}">
                    <a16:rowId xmlns:a16="http://schemas.microsoft.com/office/drawing/2014/main" val="2035297695"/>
                  </a:ext>
                </a:extLst>
              </a:tr>
              <a:tr h="340032">
                <a:tc>
                  <a:txBody>
                    <a:bodyPr/>
                    <a:lstStyle/>
                    <a:p>
                      <a:r>
                        <a:rPr lang="en-US" sz="1800" dirty="0"/>
                        <a:t>Phys</a:t>
                      </a:r>
                    </a:p>
                  </a:txBody>
                  <a:tcPr/>
                </a:tc>
                <a:tc>
                  <a:txBody>
                    <a:bodyPr/>
                    <a:lstStyle/>
                    <a:p>
                      <a:r>
                        <a:rPr lang="en-US" sz="1800" dirty="0"/>
                        <a:t>Nicola De </a:t>
                      </a:r>
                      <a:r>
                        <a:rPr lang="en-US" sz="1800" dirty="0" err="1"/>
                        <a:t>Filippis</a:t>
                      </a:r>
                      <a:endParaRPr lang="en-US" sz="1800" dirty="0"/>
                    </a:p>
                  </a:txBody>
                  <a:tcPr/>
                </a:tc>
                <a:tc>
                  <a:txBody>
                    <a:bodyPr/>
                    <a:lstStyle/>
                    <a:p>
                      <a:r>
                        <a:rPr lang="en-US" sz="1800" dirty="0"/>
                        <a:t>DAS &amp; PhD Thesis Award committees</a:t>
                      </a:r>
                    </a:p>
                  </a:txBody>
                  <a:tcPr/>
                </a:tc>
                <a:tc>
                  <a:txBody>
                    <a:bodyPr/>
                    <a:lstStyle/>
                    <a:p>
                      <a:r>
                        <a:rPr lang="en-US" dirty="0"/>
                        <a:t>  -</a:t>
                      </a:r>
                    </a:p>
                  </a:txBody>
                  <a:tcPr/>
                </a:tc>
                <a:extLst>
                  <a:ext uri="{0D108BD9-81ED-4DB2-BD59-A6C34878D82A}">
                    <a16:rowId xmlns:a16="http://schemas.microsoft.com/office/drawing/2014/main" val="2104731636"/>
                  </a:ext>
                </a:extLst>
              </a:tr>
              <a:tr h="340032">
                <a:tc>
                  <a:txBody>
                    <a:bodyPr/>
                    <a:lstStyle/>
                    <a:p>
                      <a:r>
                        <a:rPr lang="en-US" sz="1800" dirty="0"/>
                        <a:t>TRK</a:t>
                      </a:r>
                    </a:p>
                  </a:txBody>
                  <a:tcPr/>
                </a:tc>
                <a:tc>
                  <a:txBody>
                    <a:bodyPr/>
                    <a:lstStyle/>
                    <a:p>
                      <a:r>
                        <a:rPr lang="en-US" sz="1800" dirty="0"/>
                        <a:t>Mauro De Palma</a:t>
                      </a:r>
                    </a:p>
                  </a:txBody>
                  <a:tcPr/>
                </a:tc>
                <a:tc>
                  <a:txBody>
                    <a:bodyPr/>
                    <a:lstStyle/>
                    <a:p>
                      <a:r>
                        <a:rPr lang="en-US" sz="1800" dirty="0" err="1"/>
                        <a:t>Carreer</a:t>
                      </a:r>
                      <a:r>
                        <a:rPr lang="en-US" sz="1800" dirty="0"/>
                        <a:t> committee</a:t>
                      </a:r>
                    </a:p>
                  </a:txBody>
                  <a:tcPr/>
                </a:tc>
                <a:tc>
                  <a:txBody>
                    <a:bodyPr/>
                    <a:lstStyle/>
                    <a:p>
                      <a:r>
                        <a:rPr lang="en-US" dirty="0"/>
                        <a:t>  -</a:t>
                      </a:r>
                    </a:p>
                  </a:txBody>
                  <a:tcPr/>
                </a:tc>
                <a:extLst>
                  <a:ext uri="{0D108BD9-81ED-4DB2-BD59-A6C34878D82A}">
                    <a16:rowId xmlns:a16="http://schemas.microsoft.com/office/drawing/2014/main" val="1937944895"/>
                  </a:ext>
                </a:extLst>
              </a:tr>
            </a:tbl>
          </a:graphicData>
        </a:graphic>
      </p:graphicFrame>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8628" y="7286627"/>
            <a:ext cx="692580" cy="320481"/>
          </a:xfrm>
          <a:prstGeom prst="rect">
            <a:avLst/>
          </a:prstGeom>
          <a:noFill/>
        </p:spPr>
        <p:txBody>
          <a:bodyPr wrap="none" lIns="104022" tIns="52011" rIns="104022" bIns="52011" rtlCol="0">
            <a:spAutoFit/>
          </a:bodyPr>
          <a:lstStyle/>
          <a:p>
            <a:r>
              <a:rPr lang="en-US" sz="1400" b="1" dirty="0">
                <a:solidFill>
                  <a:srgbClr val="0000FF"/>
                </a:solidFill>
              </a:rPr>
              <a:t>44/47 </a:t>
            </a:r>
          </a:p>
        </p:txBody>
      </p:sp>
      <p:sp>
        <p:nvSpPr>
          <p:cNvPr id="27" name="TextBox 26">
            <a:extLst>
              <a:ext uri="{FF2B5EF4-FFF2-40B4-BE49-F238E27FC236}">
                <a16:creationId xmlns:a16="http://schemas.microsoft.com/office/drawing/2014/main" id="{AFDFE4C5-B828-794B-92CA-2F9E331AC1D4}"/>
              </a:ext>
            </a:extLst>
          </p:cNvPr>
          <p:cNvSpPr txBox="1"/>
          <p:nvPr/>
        </p:nvSpPr>
        <p:spPr>
          <a:xfrm>
            <a:off x="0" y="52923"/>
            <a:ext cx="10661650" cy="520536"/>
          </a:xfrm>
          <a:prstGeom prst="rect">
            <a:avLst/>
          </a:prstGeom>
          <a:noFill/>
          <a:ln>
            <a:noFill/>
          </a:ln>
        </p:spPr>
        <p:txBody>
          <a:bodyPr wrap="square" lIns="104022" tIns="52011" rIns="104022" bIns="52011" rtlCol="0">
            <a:spAutoFit/>
          </a:bodyPr>
          <a:lstStyle/>
          <a:p>
            <a:pPr algn="ctr"/>
            <a:r>
              <a:rPr lang="en-US" sz="2700" b="1" dirty="0"/>
              <a:t>Current                        </a:t>
            </a:r>
            <a:r>
              <a:rPr lang="en-US" sz="2700" b="1" dirty="0">
                <a:solidFill>
                  <a:srgbClr val="0000FF"/>
                </a:solidFill>
              </a:rPr>
              <a:t>Contributions/Responsibilities </a:t>
            </a:r>
            <a:r>
              <a:rPr lang="en-US" sz="2700" b="1" dirty="0"/>
              <a:t>within CMS </a:t>
            </a:r>
          </a:p>
        </p:txBody>
      </p:sp>
      <p:sp>
        <p:nvSpPr>
          <p:cNvPr id="48" name="TextBox 47">
            <a:extLst>
              <a:ext uri="{FF2B5EF4-FFF2-40B4-BE49-F238E27FC236}">
                <a16:creationId xmlns:a16="http://schemas.microsoft.com/office/drawing/2014/main" id="{AF923944-421A-894D-A86A-E1D693958D13}"/>
              </a:ext>
            </a:extLst>
          </p:cNvPr>
          <p:cNvSpPr txBox="1"/>
          <p:nvPr/>
        </p:nvSpPr>
        <p:spPr>
          <a:xfrm>
            <a:off x="844421" y="6646816"/>
            <a:ext cx="2155890" cy="351259"/>
          </a:xfrm>
          <a:prstGeom prst="rect">
            <a:avLst/>
          </a:prstGeom>
          <a:noFill/>
        </p:spPr>
        <p:txBody>
          <a:bodyPr wrap="square" lIns="104022" tIns="52011" rIns="104022" bIns="52011" rtlCol="0">
            <a:spAutoFit/>
          </a:bodyPr>
          <a:lstStyle/>
          <a:p>
            <a:r>
              <a:rPr lang="en-US" sz="1600" b="1" dirty="0">
                <a:cs typeface="Verdana"/>
              </a:rPr>
              <a:t>Team responsibilities : </a:t>
            </a:r>
          </a:p>
        </p:txBody>
      </p:sp>
      <p:sp>
        <p:nvSpPr>
          <p:cNvPr id="49" name="TextBox 48">
            <a:extLst>
              <a:ext uri="{FF2B5EF4-FFF2-40B4-BE49-F238E27FC236}">
                <a16:creationId xmlns:a16="http://schemas.microsoft.com/office/drawing/2014/main" id="{328390F4-37EE-6842-B142-208A07EFB3E3}"/>
              </a:ext>
            </a:extLst>
          </p:cNvPr>
          <p:cNvSpPr txBox="1"/>
          <p:nvPr/>
        </p:nvSpPr>
        <p:spPr>
          <a:xfrm>
            <a:off x="3014306" y="6436719"/>
            <a:ext cx="4562152" cy="351259"/>
          </a:xfrm>
          <a:prstGeom prst="rect">
            <a:avLst/>
          </a:prstGeom>
          <a:noFill/>
        </p:spPr>
        <p:txBody>
          <a:bodyPr wrap="square" lIns="104022" tIns="52011" rIns="104022" bIns="52011" rtlCol="0">
            <a:spAutoFit/>
          </a:bodyPr>
          <a:lstStyle/>
          <a:p>
            <a:r>
              <a:rPr lang="en-US" sz="1600" dirty="0">
                <a:cs typeface="Verdana"/>
              </a:rPr>
              <a:t>AP (TL / CB representative / Safety resp.) </a:t>
            </a:r>
          </a:p>
        </p:txBody>
      </p:sp>
      <p:sp>
        <p:nvSpPr>
          <p:cNvPr id="50" name="TextBox 49">
            <a:extLst>
              <a:ext uri="{FF2B5EF4-FFF2-40B4-BE49-F238E27FC236}">
                <a16:creationId xmlns:a16="http://schemas.microsoft.com/office/drawing/2014/main" id="{679C5112-B5B2-0B48-B7A6-1CC17A0AB6AA}"/>
              </a:ext>
            </a:extLst>
          </p:cNvPr>
          <p:cNvSpPr txBox="1"/>
          <p:nvPr/>
        </p:nvSpPr>
        <p:spPr>
          <a:xfrm>
            <a:off x="3014310" y="6698605"/>
            <a:ext cx="4562148" cy="351259"/>
          </a:xfrm>
          <a:prstGeom prst="rect">
            <a:avLst/>
          </a:prstGeom>
          <a:noFill/>
        </p:spPr>
        <p:txBody>
          <a:bodyPr wrap="square" lIns="104022" tIns="52011" rIns="104022" bIns="52011" rtlCol="0">
            <a:spAutoFit/>
          </a:bodyPr>
          <a:lstStyle/>
          <a:p>
            <a:r>
              <a:rPr lang="en-US" sz="1600" dirty="0">
                <a:cs typeface="Verdana"/>
              </a:rPr>
              <a:t>Salvatore My (deputy TL / Tracker IB representative) </a:t>
            </a:r>
          </a:p>
        </p:txBody>
      </p:sp>
      <p:sp>
        <p:nvSpPr>
          <p:cNvPr id="51" name="TextBox 50">
            <a:extLst>
              <a:ext uri="{FF2B5EF4-FFF2-40B4-BE49-F238E27FC236}">
                <a16:creationId xmlns:a16="http://schemas.microsoft.com/office/drawing/2014/main" id="{2EACD52E-E920-CD4C-8B96-01859F209231}"/>
              </a:ext>
            </a:extLst>
          </p:cNvPr>
          <p:cNvSpPr txBox="1"/>
          <p:nvPr/>
        </p:nvSpPr>
        <p:spPr>
          <a:xfrm>
            <a:off x="3014303" y="6946138"/>
            <a:ext cx="4646130" cy="351259"/>
          </a:xfrm>
          <a:prstGeom prst="rect">
            <a:avLst/>
          </a:prstGeom>
          <a:noFill/>
        </p:spPr>
        <p:txBody>
          <a:bodyPr wrap="square" lIns="104022" tIns="52011" rIns="104022" bIns="52011" rtlCol="0">
            <a:spAutoFit/>
          </a:bodyPr>
          <a:lstStyle/>
          <a:p>
            <a:r>
              <a:rPr lang="en-US" sz="1600" dirty="0">
                <a:cs typeface="Verdana"/>
              </a:rPr>
              <a:t>Piet </a:t>
            </a:r>
            <a:r>
              <a:rPr lang="en-US" sz="1600" dirty="0" err="1">
                <a:cs typeface="Verdana"/>
              </a:rPr>
              <a:t>Verwilligen</a:t>
            </a:r>
            <a:r>
              <a:rPr lang="en-US" sz="1600" dirty="0">
                <a:cs typeface="Verdana"/>
              </a:rPr>
              <a:t> (deputy TL / Muon IB representative) </a:t>
            </a:r>
          </a:p>
        </p:txBody>
      </p:sp>
      <p:sp>
        <p:nvSpPr>
          <p:cNvPr id="32" name="TextBox 31">
            <a:extLst>
              <a:ext uri="{FF2B5EF4-FFF2-40B4-BE49-F238E27FC236}">
                <a16:creationId xmlns:a16="http://schemas.microsoft.com/office/drawing/2014/main" id="{2DB64397-AFB0-054A-A6C3-AD92640765E3}"/>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4" name="Left Brace 3">
            <a:extLst>
              <a:ext uri="{FF2B5EF4-FFF2-40B4-BE49-F238E27FC236}">
                <a16:creationId xmlns:a16="http://schemas.microsoft.com/office/drawing/2014/main" id="{25DC9AEB-CEF8-FF41-B1CD-490333436108}"/>
              </a:ext>
            </a:extLst>
          </p:cNvPr>
          <p:cNvSpPr/>
          <p:nvPr/>
        </p:nvSpPr>
        <p:spPr>
          <a:xfrm>
            <a:off x="2920483" y="6484776"/>
            <a:ext cx="103154" cy="699796"/>
          </a:xfrm>
          <a:prstGeom prst="lef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322B2E34-BFCF-E642-BF4F-72BF32B1BAA3}"/>
              </a:ext>
            </a:extLst>
          </p:cNvPr>
          <p:cNvSpPr txBox="1"/>
          <p:nvPr/>
        </p:nvSpPr>
        <p:spPr>
          <a:xfrm>
            <a:off x="2008446" y="132286"/>
            <a:ext cx="1677185" cy="382037"/>
          </a:xfrm>
          <a:prstGeom prst="rect">
            <a:avLst/>
          </a:prstGeom>
          <a:noFill/>
          <a:ln w="28575">
            <a:solidFill>
              <a:srgbClr val="FF0000"/>
            </a:solidFill>
          </a:ln>
        </p:spPr>
        <p:txBody>
          <a:bodyPr wrap="square" lIns="104022" tIns="52011" rIns="104022" bIns="52011" rtlCol="0">
            <a:spAutoFit/>
          </a:bodyPr>
          <a:lstStyle/>
          <a:p>
            <a:r>
              <a:rPr lang="en-US" sz="1800" b="1" dirty="0">
                <a:solidFill>
                  <a:srgbClr val="0000FF"/>
                </a:solidFill>
                <a:cs typeface="Verdana"/>
              </a:rPr>
              <a:t>2018         2019</a:t>
            </a:r>
            <a:endParaRPr lang="en-US" sz="1800" b="1" dirty="0">
              <a:cs typeface="Verdana"/>
            </a:endParaRPr>
          </a:p>
        </p:txBody>
      </p:sp>
      <p:cxnSp>
        <p:nvCxnSpPr>
          <p:cNvPr id="34" name="Straight Arrow Connector 33">
            <a:extLst>
              <a:ext uri="{FF2B5EF4-FFF2-40B4-BE49-F238E27FC236}">
                <a16:creationId xmlns:a16="http://schemas.microsoft.com/office/drawing/2014/main" id="{C1094D53-C61C-494B-BF5C-28F4215519F2}"/>
              </a:ext>
            </a:extLst>
          </p:cNvPr>
          <p:cNvCxnSpPr/>
          <p:nvPr/>
        </p:nvCxnSpPr>
        <p:spPr>
          <a:xfrm>
            <a:off x="2624190" y="313191"/>
            <a:ext cx="387626" cy="0"/>
          </a:xfrm>
          <a:prstGeom prst="straightConnector1">
            <a:avLst/>
          </a:prstGeom>
          <a:ln>
            <a:solidFill>
              <a:srgbClr val="520AF8"/>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A6C2D7B-DE9B-B14D-A230-6D3B420A6CBB}"/>
              </a:ext>
            </a:extLst>
          </p:cNvPr>
          <p:cNvCxnSpPr>
            <a:cxnSpLocks/>
          </p:cNvCxnSpPr>
          <p:nvPr/>
        </p:nvCxnSpPr>
        <p:spPr>
          <a:xfrm>
            <a:off x="795999" y="5098260"/>
            <a:ext cx="87784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256A5F8-F18C-A442-AB1F-11847253536B}"/>
              </a:ext>
            </a:extLst>
          </p:cNvPr>
          <p:cNvCxnSpPr>
            <a:cxnSpLocks/>
          </p:cNvCxnSpPr>
          <p:nvPr/>
        </p:nvCxnSpPr>
        <p:spPr>
          <a:xfrm>
            <a:off x="786132" y="6291953"/>
            <a:ext cx="877848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2277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Physics Highlights </a:t>
            </a:r>
            <a:r>
              <a:rPr lang="en-US" sz="2400" b="1" dirty="0">
                <a:solidFill>
                  <a:srgbClr val="0000FF"/>
                </a:solidFill>
              </a:rPr>
              <a:t>– </a:t>
            </a:r>
            <a:r>
              <a:rPr lang="en-US" sz="2400" b="1" i="1" dirty="0">
                <a:solidFill>
                  <a:srgbClr val="0000FF"/>
                </a:solidFill>
              </a:rPr>
              <a:t>what happened in the last 12 months</a:t>
            </a:r>
            <a:endParaRPr lang="en-US" sz="2400" b="1" i="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89583" y="7286627"/>
            <a:ext cx="689374" cy="320481"/>
          </a:xfrm>
          <a:prstGeom prst="rect">
            <a:avLst/>
          </a:prstGeom>
          <a:noFill/>
        </p:spPr>
        <p:txBody>
          <a:bodyPr wrap="none" lIns="104022" tIns="52011" rIns="104022" bIns="52011" rtlCol="0">
            <a:spAutoFit/>
          </a:bodyPr>
          <a:lstStyle/>
          <a:p>
            <a:r>
              <a:rPr lang="en-US" sz="1400" b="1" dirty="0">
                <a:solidFill>
                  <a:srgbClr val="0000FF"/>
                </a:solidFill>
              </a:rPr>
              <a:t>5a/47 </a:t>
            </a:r>
          </a:p>
        </p:txBody>
      </p:sp>
      <p:sp>
        <p:nvSpPr>
          <p:cNvPr id="7" name="Chevron 6">
            <a:extLst>
              <a:ext uri="{FF2B5EF4-FFF2-40B4-BE49-F238E27FC236}">
                <a16:creationId xmlns:a16="http://schemas.microsoft.com/office/drawing/2014/main" id="{851CAB72-DC1D-5F43-B1E9-B332D2179DF1}"/>
              </a:ext>
            </a:extLst>
          </p:cNvPr>
          <p:cNvSpPr/>
          <p:nvPr/>
        </p:nvSpPr>
        <p:spPr>
          <a:xfrm>
            <a:off x="139967" y="833387"/>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1CE909AA-3864-7C46-81C1-A0E9539EE92C}"/>
              </a:ext>
            </a:extLst>
          </p:cNvPr>
          <p:cNvSpPr txBox="1"/>
          <p:nvPr/>
        </p:nvSpPr>
        <p:spPr>
          <a:xfrm>
            <a:off x="324775" y="732298"/>
            <a:ext cx="3561425" cy="659036"/>
          </a:xfrm>
          <a:prstGeom prst="rect">
            <a:avLst/>
          </a:prstGeom>
          <a:noFill/>
        </p:spPr>
        <p:txBody>
          <a:bodyPr wrap="square" lIns="104022" tIns="52011" rIns="104022" bIns="52011" rtlCol="0">
            <a:spAutoFit/>
          </a:bodyPr>
          <a:lstStyle/>
          <a:p>
            <a:r>
              <a:rPr lang="en-US" sz="1800" b="1" dirty="0">
                <a:cs typeface="Verdana"/>
              </a:rPr>
              <a:t>From the talk given by </a:t>
            </a:r>
            <a:r>
              <a:rPr lang="en-US" sz="1800" b="1" dirty="0">
                <a:solidFill>
                  <a:srgbClr val="0000FF"/>
                </a:solidFill>
                <a:cs typeface="Verdana"/>
              </a:rPr>
              <a:t>Gavin Salam </a:t>
            </a:r>
          </a:p>
          <a:p>
            <a:r>
              <a:rPr lang="en-US" sz="1800" b="1" dirty="0">
                <a:solidFill>
                  <a:srgbClr val="0000FF"/>
                </a:solidFill>
                <a:cs typeface="Verdana"/>
              </a:rPr>
              <a:t>@ closing plenary session of LHCP </a:t>
            </a:r>
            <a:r>
              <a:rPr lang="en-US" sz="1800" b="1" dirty="0">
                <a:cs typeface="Verdana"/>
              </a:rPr>
              <a:t>:</a:t>
            </a:r>
          </a:p>
        </p:txBody>
      </p:sp>
      <p:pic>
        <p:nvPicPr>
          <p:cNvPr id="3" name="Picture 2">
            <a:extLst>
              <a:ext uri="{FF2B5EF4-FFF2-40B4-BE49-F238E27FC236}">
                <a16:creationId xmlns:a16="http://schemas.microsoft.com/office/drawing/2014/main" id="{7D829BF1-D512-6A4D-ABB3-3BC8495C2446}"/>
              </a:ext>
            </a:extLst>
          </p:cNvPr>
          <p:cNvPicPr>
            <a:picLocks noChangeAspect="1"/>
          </p:cNvPicPr>
          <p:nvPr/>
        </p:nvPicPr>
        <p:blipFill>
          <a:blip r:embed="rId2"/>
          <a:stretch>
            <a:fillRect/>
          </a:stretch>
        </p:blipFill>
        <p:spPr>
          <a:xfrm>
            <a:off x="4800600" y="744998"/>
            <a:ext cx="5829299" cy="3195056"/>
          </a:xfrm>
          <a:prstGeom prst="rect">
            <a:avLst/>
          </a:prstGeom>
        </p:spPr>
      </p:pic>
      <p:pic>
        <p:nvPicPr>
          <p:cNvPr id="5" name="Picture 4">
            <a:extLst>
              <a:ext uri="{FF2B5EF4-FFF2-40B4-BE49-F238E27FC236}">
                <a16:creationId xmlns:a16="http://schemas.microsoft.com/office/drawing/2014/main" id="{7408AD36-088E-3648-9FA6-3FF651BC4460}"/>
              </a:ext>
            </a:extLst>
          </p:cNvPr>
          <p:cNvPicPr>
            <a:picLocks noChangeAspect="1"/>
          </p:cNvPicPr>
          <p:nvPr/>
        </p:nvPicPr>
        <p:blipFill>
          <a:blip r:embed="rId3"/>
          <a:stretch>
            <a:fillRect/>
          </a:stretch>
        </p:blipFill>
        <p:spPr>
          <a:xfrm>
            <a:off x="5010150" y="4232391"/>
            <a:ext cx="5651500" cy="298196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522CD51-A0D1-8F41-8F78-3DA67B231251}"/>
                  </a:ext>
                </a:extLst>
              </p:cNvPr>
              <p:cNvSpPr txBox="1"/>
              <p:nvPr/>
            </p:nvSpPr>
            <p:spPr>
              <a:xfrm>
                <a:off x="13215" y="1874508"/>
                <a:ext cx="4787386" cy="5368017"/>
              </a:xfrm>
              <a:prstGeom prst="rect">
                <a:avLst/>
              </a:prstGeom>
              <a:solidFill>
                <a:schemeClr val="accent6">
                  <a:lumMod val="20000"/>
                  <a:lumOff val="80000"/>
                </a:schemeClr>
              </a:solidFill>
            </p:spPr>
            <p:txBody>
              <a:bodyPr wrap="square" lIns="104022" tIns="52011" rIns="104022" bIns="52011" rtlCol="0">
                <a:spAutoFit/>
              </a:bodyPr>
              <a:lstStyle/>
              <a:p>
                <a:r>
                  <a:rPr lang="en-US" sz="1800" b="1" dirty="0">
                    <a:solidFill>
                      <a:srgbClr val="F86CEA"/>
                    </a:solidFill>
                    <a:cs typeface="Verdana"/>
                  </a:rPr>
                  <a:t>The &gt;</a:t>
                </a:r>
                <a:r>
                  <a:rPr lang="en-US" sz="1800" b="1" i="1" dirty="0">
                    <a:solidFill>
                      <a:srgbClr val="F86CEA"/>
                    </a:solidFill>
                    <a:cs typeface="Verdana"/>
                  </a:rPr>
                  <a:t>5</a:t>
                </a:r>
                <a:r>
                  <a:rPr lang="en-US" sz="1800" b="1" i="1" dirty="0">
                    <a:solidFill>
                      <a:srgbClr val="F86CEA"/>
                    </a:solidFill>
                    <a:latin typeface="Symbol" pitchFamily="2" charset="2"/>
                    <a:cs typeface="Verdana"/>
                  </a:rPr>
                  <a:t>s</a:t>
                </a:r>
                <a:r>
                  <a:rPr lang="en-US" sz="1800" b="1" dirty="0">
                    <a:solidFill>
                      <a:srgbClr val="F86CEA"/>
                    </a:solidFill>
                    <a:cs typeface="Verdana"/>
                  </a:rPr>
                  <a:t>  observations of </a:t>
                </a:r>
                <a:r>
                  <a:rPr lang="en-US" sz="1800" b="1" i="1" dirty="0" err="1">
                    <a:solidFill>
                      <a:srgbClr val="F86CEA"/>
                    </a:solidFill>
                    <a:latin typeface="Cambria Math" panose="02040503050406030204" pitchFamily="18" charset="0"/>
                    <a:ea typeface="Cambria Math" panose="02040503050406030204" pitchFamily="18" charset="0"/>
                    <a:cs typeface="Verdana"/>
                  </a:rPr>
                  <a:t>ttH</a:t>
                </a:r>
                <a:r>
                  <a:rPr lang="en-US" sz="1800" b="1" dirty="0">
                    <a:solidFill>
                      <a:srgbClr val="F86CEA"/>
                    </a:solidFill>
                    <a:cs typeface="Verdana"/>
                  </a:rPr>
                  <a:t>  and </a:t>
                </a:r>
                <a14:m>
                  <m:oMath xmlns:m="http://schemas.openxmlformats.org/officeDocument/2006/math">
                    <m:r>
                      <a:rPr lang="en-US" sz="1800" b="1" i="1" smtClean="0">
                        <a:solidFill>
                          <a:srgbClr val="F86CEA"/>
                        </a:solidFill>
                        <a:latin typeface="Cambria Math" panose="02040503050406030204" pitchFamily="18" charset="0"/>
                        <a:cs typeface="Verdana"/>
                      </a:rPr>
                      <m:t>𝑯</m:t>
                    </m:r>
                    <m:r>
                      <a:rPr lang="en-US" sz="1800" b="1" i="1" smtClean="0">
                        <a:solidFill>
                          <a:srgbClr val="F86CEA"/>
                        </a:solidFill>
                        <a:latin typeface="Cambria Math" panose="02040503050406030204" pitchFamily="18" charset="0"/>
                        <a:ea typeface="Cambria Math" panose="02040503050406030204" pitchFamily="18" charset="0"/>
                        <a:cs typeface="Verdana"/>
                      </a:rPr>
                      <m:t>→</m:t>
                    </m:r>
                    <m:r>
                      <a:rPr lang="en-US" sz="1800" b="1" i="1" smtClean="0">
                        <a:solidFill>
                          <a:srgbClr val="F86CEA"/>
                        </a:solidFill>
                        <a:latin typeface="Cambria Math" panose="02040503050406030204" pitchFamily="18" charset="0"/>
                        <a:ea typeface="Cambria Math" panose="02040503050406030204" pitchFamily="18" charset="0"/>
                        <a:cs typeface="Verdana"/>
                      </a:rPr>
                      <m:t>𝝉𝝉</m:t>
                    </m:r>
                    <m:r>
                      <a:rPr lang="en-US" sz="1800" b="1" i="1" smtClean="0">
                        <a:solidFill>
                          <a:srgbClr val="F86CEA"/>
                        </a:solidFill>
                        <a:latin typeface="Cambria Math" panose="02040503050406030204" pitchFamily="18" charset="0"/>
                        <a:ea typeface="Cambria Math" panose="02040503050406030204" pitchFamily="18" charset="0"/>
                        <a:cs typeface="Verdana"/>
                      </a:rPr>
                      <m:t>,</m:t>
                    </m:r>
                  </m:oMath>
                </a14:m>
                <a:r>
                  <a:rPr lang="en-US" sz="1800" b="1" dirty="0">
                    <a:solidFill>
                      <a:srgbClr val="F86CEA"/>
                    </a:solidFill>
                    <a:cs typeface="Verdana"/>
                  </a:rPr>
                  <a:t>    independently by CMS &amp; ATLAS, firmly establish the existence of a new kind of fundamental interaction, </a:t>
                </a:r>
                <a:r>
                  <a:rPr lang="en-US" sz="1800" b="1" dirty="0">
                    <a:solidFill>
                      <a:srgbClr val="FF0000"/>
                    </a:solidFill>
                    <a:cs typeface="Verdana"/>
                  </a:rPr>
                  <a:t>Yukawa interactions</a:t>
                </a:r>
                <a:r>
                  <a:rPr lang="en-US" sz="1800" b="1" dirty="0">
                    <a:cs typeface="Verdana"/>
                  </a:rPr>
                  <a:t>!</a:t>
                </a:r>
              </a:p>
              <a:p>
                <a:endParaRPr lang="en-US" sz="1800" b="1" dirty="0">
                  <a:cs typeface="Verdana"/>
                </a:endParaRPr>
              </a:p>
              <a:p>
                <a:r>
                  <a:rPr lang="en-US" sz="1800" b="1" dirty="0">
                    <a:solidFill>
                      <a:srgbClr val="FF0000"/>
                    </a:solidFill>
                    <a:cs typeface="Verdana"/>
                  </a:rPr>
                  <a:t>They have never before been directly observed! </a:t>
                </a:r>
                <a:r>
                  <a:rPr lang="en-US" sz="1800" b="1" dirty="0">
                    <a:solidFill>
                      <a:srgbClr val="1551DA"/>
                    </a:solidFill>
                    <a:cs typeface="Verdana"/>
                  </a:rPr>
                  <a:t>This is as important as the discovery of the Higgs boson itself because fundamental </a:t>
                </a:r>
                <a:r>
                  <a:rPr lang="en-US" sz="1800" b="1" dirty="0" err="1">
                    <a:solidFill>
                      <a:srgbClr val="1551DA"/>
                    </a:solidFill>
                    <a:cs typeface="Verdana"/>
                  </a:rPr>
                  <a:t>interac-tions</a:t>
                </a:r>
                <a:r>
                  <a:rPr lang="en-US" sz="1800" b="1" dirty="0">
                    <a:solidFill>
                      <a:srgbClr val="1551DA"/>
                    </a:solidFill>
                    <a:cs typeface="Verdana"/>
                  </a:rPr>
                  <a:t> are as important as fundamental particles.</a:t>
                </a:r>
              </a:p>
              <a:p>
                <a:endParaRPr lang="en-US" sz="1800" b="1" dirty="0">
                  <a:solidFill>
                    <a:srgbClr val="0070C0"/>
                  </a:solidFill>
                  <a:cs typeface="Verdana"/>
                </a:endParaRPr>
              </a:p>
              <a:p>
                <a:r>
                  <a:rPr lang="en-US" sz="1800" b="1" dirty="0">
                    <a:solidFill>
                      <a:srgbClr val="0070C0"/>
                    </a:solidFill>
                    <a:cs typeface="Verdana"/>
                  </a:rPr>
                  <a:t>Within SM conjecture, Yukawa couplings are what give masses to all quarks </a:t>
                </a:r>
                <a:r>
                  <a:rPr lang="en-US" sz="1800" b="1" dirty="0">
                    <a:cs typeface="Verdana"/>
                  </a:rPr>
                  <a:t>(so protons are lighter than neutrons and thus are stable, which gives us the hydrogen atom &amp; chemistry and biology as we know it).</a:t>
                </a:r>
              </a:p>
              <a:p>
                <a:r>
                  <a:rPr lang="en-US" sz="1800" b="1" dirty="0">
                    <a:solidFill>
                      <a:srgbClr val="0070C0"/>
                    </a:solidFill>
                    <a:cs typeface="Verdana"/>
                  </a:rPr>
                  <a:t>Within SM conjecture, Yukawa couplings are what give masses to all leptons </a:t>
                </a:r>
                <a:r>
                  <a:rPr lang="en-US" sz="1800" b="1" dirty="0">
                    <a:cs typeface="Verdana"/>
                  </a:rPr>
                  <a:t>(electron mass determines size of all atoms &amp; sets energy levels of all chemical reactions).</a:t>
                </a:r>
              </a:p>
            </p:txBody>
          </p:sp>
        </mc:Choice>
        <mc:Fallback xmlns="">
          <p:sp>
            <p:nvSpPr>
              <p:cNvPr id="14" name="TextBox 13">
                <a:extLst>
                  <a:ext uri="{FF2B5EF4-FFF2-40B4-BE49-F238E27FC236}">
                    <a16:creationId xmlns:a16="http://schemas.microsoft.com/office/drawing/2014/main" id="{6522CD51-A0D1-8F41-8F78-3DA67B231251}"/>
                  </a:ext>
                </a:extLst>
              </p:cNvPr>
              <p:cNvSpPr txBox="1">
                <a:spLocks noRot="1" noChangeAspect="1" noMove="1" noResize="1" noEditPoints="1" noAdjustHandles="1" noChangeArrowheads="1" noChangeShapeType="1" noTextEdit="1"/>
              </p:cNvSpPr>
              <p:nvPr/>
            </p:nvSpPr>
            <p:spPr>
              <a:xfrm>
                <a:off x="13215" y="1874508"/>
                <a:ext cx="4787386" cy="5368017"/>
              </a:xfrm>
              <a:prstGeom prst="rect">
                <a:avLst/>
              </a:prstGeom>
              <a:blipFill>
                <a:blip r:embed="rId4"/>
                <a:stretch>
                  <a:fillRect l="-265" t="-709" r="-1323" b="-94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C419CFF-8284-E64C-8DF5-05B7AD986A55}"/>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2" name="Rectangle 1">
            <a:extLst>
              <a:ext uri="{FF2B5EF4-FFF2-40B4-BE49-F238E27FC236}">
                <a16:creationId xmlns:a16="http://schemas.microsoft.com/office/drawing/2014/main" id="{76B89DE6-CE21-4640-9133-6341F7963538}"/>
              </a:ext>
            </a:extLst>
          </p:cNvPr>
          <p:cNvSpPr/>
          <p:nvPr/>
        </p:nvSpPr>
        <p:spPr>
          <a:xfrm>
            <a:off x="13214" y="1874508"/>
            <a:ext cx="4787386" cy="259589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7940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87678" y="7286627"/>
            <a:ext cx="692580" cy="320481"/>
          </a:xfrm>
          <a:prstGeom prst="rect">
            <a:avLst/>
          </a:prstGeom>
          <a:noFill/>
        </p:spPr>
        <p:txBody>
          <a:bodyPr wrap="none" lIns="104022" tIns="52011" rIns="104022" bIns="52011" rtlCol="0">
            <a:spAutoFit/>
          </a:bodyPr>
          <a:lstStyle/>
          <a:p>
            <a:r>
              <a:rPr lang="en-US" sz="1400" b="1" dirty="0">
                <a:solidFill>
                  <a:srgbClr val="0000FF"/>
                </a:solidFill>
              </a:rPr>
              <a:t>45/47 </a:t>
            </a:r>
          </a:p>
        </p:txBody>
      </p:sp>
      <p:sp>
        <p:nvSpPr>
          <p:cNvPr id="23" name="TextBox 22">
            <a:extLst>
              <a:ext uri="{FF2B5EF4-FFF2-40B4-BE49-F238E27FC236}">
                <a16:creationId xmlns:a16="http://schemas.microsoft.com/office/drawing/2014/main" id="{EC560C7C-5FD6-5144-8F13-3BFFE9B1C237}"/>
              </a:ext>
            </a:extLst>
          </p:cNvPr>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FF0000"/>
                </a:solidFill>
              </a:rPr>
              <a:t>Total requests </a:t>
            </a:r>
            <a:r>
              <a:rPr lang="en-US" sz="2700" b="1" dirty="0">
                <a:solidFill>
                  <a:srgbClr val="C00000"/>
                </a:solidFill>
              </a:rPr>
              <a:t>for INFN-Bari services in </a:t>
            </a:r>
            <a:r>
              <a:rPr lang="en-US" sz="2700" b="1" dirty="0">
                <a:solidFill>
                  <a:srgbClr val="520AF8"/>
                </a:solidFill>
              </a:rPr>
              <a:t>2019 </a:t>
            </a:r>
            <a:r>
              <a:rPr lang="en-US" sz="2700" b="1" dirty="0"/>
              <a:t>- Recap</a:t>
            </a:r>
          </a:p>
        </p:txBody>
      </p:sp>
      <p:sp>
        <p:nvSpPr>
          <p:cNvPr id="25" name="Chevron 24">
            <a:extLst>
              <a:ext uri="{FF2B5EF4-FFF2-40B4-BE49-F238E27FC236}">
                <a16:creationId xmlns:a16="http://schemas.microsoft.com/office/drawing/2014/main" id="{4F0C8C62-BB20-544A-8B9C-90D8E6687367}"/>
              </a:ext>
            </a:extLst>
          </p:cNvPr>
          <p:cNvSpPr/>
          <p:nvPr/>
        </p:nvSpPr>
        <p:spPr>
          <a:xfrm>
            <a:off x="410020" y="974858"/>
            <a:ext cx="172695"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graphicFrame>
        <p:nvGraphicFramePr>
          <p:cNvPr id="15" name="Table 14">
            <a:extLst>
              <a:ext uri="{FF2B5EF4-FFF2-40B4-BE49-F238E27FC236}">
                <a16:creationId xmlns:a16="http://schemas.microsoft.com/office/drawing/2014/main" id="{BFF4F61D-686B-694F-B8B9-AED3BBE3C4FA}"/>
              </a:ext>
            </a:extLst>
          </p:cNvPr>
          <p:cNvGraphicFramePr>
            <a:graphicFrameLocks noGrp="1"/>
          </p:cNvGraphicFramePr>
          <p:nvPr>
            <p:extLst>
              <p:ext uri="{D42A27DB-BD31-4B8C-83A1-F6EECF244321}">
                <p14:modId xmlns:p14="http://schemas.microsoft.com/office/powerpoint/2010/main" val="2080982849"/>
              </p:ext>
            </p:extLst>
          </p:nvPr>
        </p:nvGraphicFramePr>
        <p:xfrm>
          <a:off x="1776941" y="1720277"/>
          <a:ext cx="7300152" cy="1981200"/>
        </p:xfrm>
        <a:graphic>
          <a:graphicData uri="http://schemas.openxmlformats.org/drawingml/2006/table">
            <a:tbl>
              <a:tblPr firstRow="1" bandRow="1">
                <a:tableStyleId>{5C22544A-7EE6-4342-B048-85BDC9FD1C3A}</a:tableStyleId>
              </a:tblPr>
              <a:tblGrid>
                <a:gridCol w="2870711">
                  <a:extLst>
                    <a:ext uri="{9D8B030D-6E8A-4147-A177-3AD203B41FA5}">
                      <a16:colId xmlns:a16="http://schemas.microsoft.com/office/drawing/2014/main" val="1018121613"/>
                    </a:ext>
                  </a:extLst>
                </a:gridCol>
                <a:gridCol w="1235186">
                  <a:extLst>
                    <a:ext uri="{9D8B030D-6E8A-4147-A177-3AD203B41FA5}">
                      <a16:colId xmlns:a16="http://schemas.microsoft.com/office/drawing/2014/main" val="2191058606"/>
                    </a:ext>
                  </a:extLst>
                </a:gridCol>
                <a:gridCol w="1198186">
                  <a:extLst>
                    <a:ext uri="{9D8B030D-6E8A-4147-A177-3AD203B41FA5}">
                      <a16:colId xmlns:a16="http://schemas.microsoft.com/office/drawing/2014/main" val="1950664401"/>
                    </a:ext>
                  </a:extLst>
                </a:gridCol>
                <a:gridCol w="1014761">
                  <a:extLst>
                    <a:ext uri="{9D8B030D-6E8A-4147-A177-3AD203B41FA5}">
                      <a16:colId xmlns:a16="http://schemas.microsoft.com/office/drawing/2014/main" val="3180060009"/>
                    </a:ext>
                  </a:extLst>
                </a:gridCol>
                <a:gridCol w="981308">
                  <a:extLst>
                    <a:ext uri="{9D8B030D-6E8A-4147-A177-3AD203B41FA5}">
                      <a16:colId xmlns:a16="http://schemas.microsoft.com/office/drawing/2014/main" val="4036086561"/>
                    </a:ext>
                  </a:extLst>
                </a:gridCol>
              </a:tblGrid>
              <a:tr h="370840">
                <a:tc>
                  <a:txBody>
                    <a:bodyPr/>
                    <a:lstStyle/>
                    <a:p>
                      <a:pPr algn="ctr"/>
                      <a:r>
                        <a:rPr lang="en-US" dirty="0"/>
                        <a:t>SERVICE</a:t>
                      </a:r>
                    </a:p>
                  </a:txBody>
                  <a:tcPr/>
                </a:tc>
                <a:tc>
                  <a:txBody>
                    <a:bodyPr/>
                    <a:lstStyle/>
                    <a:p>
                      <a:pPr algn="ctr"/>
                      <a:r>
                        <a:rPr lang="en-US" dirty="0"/>
                        <a:t>TRACKER</a:t>
                      </a:r>
                    </a:p>
                  </a:txBody>
                  <a:tcPr/>
                </a:tc>
                <a:tc>
                  <a:txBody>
                    <a:bodyPr/>
                    <a:lstStyle/>
                    <a:p>
                      <a:pPr algn="ctr"/>
                      <a:r>
                        <a:rPr lang="en-US" dirty="0"/>
                        <a:t>GEM</a:t>
                      </a:r>
                    </a:p>
                  </a:txBody>
                  <a:tcPr/>
                </a:tc>
                <a:tc>
                  <a:txBody>
                    <a:bodyPr/>
                    <a:lstStyle/>
                    <a:p>
                      <a:pPr algn="ctr"/>
                      <a:r>
                        <a:rPr lang="en-US" dirty="0"/>
                        <a:t>RPC</a:t>
                      </a:r>
                    </a:p>
                  </a:txBody>
                  <a:tcPr/>
                </a:tc>
                <a:tc>
                  <a:txBody>
                    <a:bodyPr/>
                    <a:lstStyle/>
                    <a:p>
                      <a:pPr algn="ctr"/>
                      <a:r>
                        <a:rPr lang="en-US" dirty="0">
                          <a:solidFill>
                            <a:srgbClr val="FF0000"/>
                          </a:solidFill>
                        </a:rPr>
                        <a:t>TOTAL</a:t>
                      </a:r>
                    </a:p>
                  </a:txBody>
                  <a:tcPr/>
                </a:tc>
                <a:extLst>
                  <a:ext uri="{0D108BD9-81ED-4DB2-BD59-A6C34878D82A}">
                    <a16:rowId xmlns:a16="http://schemas.microsoft.com/office/drawing/2014/main" val="2455446086"/>
                  </a:ext>
                </a:extLst>
              </a:tr>
              <a:tr h="370840">
                <a:tc>
                  <a:txBody>
                    <a:bodyPr/>
                    <a:lstStyle/>
                    <a:p>
                      <a:r>
                        <a:rPr lang="en-US" dirty="0" err="1"/>
                        <a:t>Progettazione</a:t>
                      </a:r>
                      <a:r>
                        <a:rPr lang="en-US" dirty="0"/>
                        <a:t> </a:t>
                      </a:r>
                      <a:r>
                        <a:rPr lang="en-US" dirty="0" err="1"/>
                        <a:t>Meccanica</a:t>
                      </a:r>
                      <a:endParaRPr lang="en-US" dirty="0"/>
                    </a:p>
                  </a:txBody>
                  <a:tcPr/>
                </a:tc>
                <a:tc>
                  <a:txBody>
                    <a:bodyPr/>
                    <a:lstStyle/>
                    <a:p>
                      <a:pPr algn="ctr"/>
                      <a:r>
                        <a:rPr lang="en-US" dirty="0"/>
                        <a:t>7</a:t>
                      </a:r>
                    </a:p>
                  </a:txBody>
                  <a:tcPr/>
                </a:tc>
                <a:tc>
                  <a:txBody>
                    <a:bodyPr/>
                    <a:lstStyle/>
                    <a:p>
                      <a:endParaRPr lang="en-US" dirty="0"/>
                    </a:p>
                  </a:txBody>
                  <a:tcPr/>
                </a:tc>
                <a:tc>
                  <a:txBody>
                    <a:bodyPr/>
                    <a:lstStyle/>
                    <a:p>
                      <a:endParaRPr lang="en-US" dirty="0"/>
                    </a:p>
                  </a:txBody>
                  <a:tcPr/>
                </a:tc>
                <a:tc>
                  <a:txBody>
                    <a:bodyPr/>
                    <a:lstStyle/>
                    <a:p>
                      <a:pPr algn="ctr"/>
                      <a:r>
                        <a:rPr lang="en-US" b="1" dirty="0"/>
                        <a:t>7</a:t>
                      </a:r>
                    </a:p>
                  </a:txBody>
                  <a:tcPr/>
                </a:tc>
                <a:extLst>
                  <a:ext uri="{0D108BD9-81ED-4DB2-BD59-A6C34878D82A}">
                    <a16:rowId xmlns:a16="http://schemas.microsoft.com/office/drawing/2014/main" val="2197785931"/>
                  </a:ext>
                </a:extLst>
              </a:tr>
              <a:tr h="370840">
                <a:tc>
                  <a:txBody>
                    <a:bodyPr/>
                    <a:lstStyle/>
                    <a:p>
                      <a:r>
                        <a:rPr lang="en-US" dirty="0" err="1"/>
                        <a:t>Officina</a:t>
                      </a:r>
                      <a:r>
                        <a:rPr lang="en-US" dirty="0"/>
                        <a:t> </a:t>
                      </a:r>
                      <a:r>
                        <a:rPr lang="en-US" dirty="0" err="1"/>
                        <a:t>meccanica</a:t>
                      </a:r>
                      <a:endParaRPr lang="en-US" dirty="0"/>
                    </a:p>
                  </a:txBody>
                  <a:tcPr/>
                </a:tc>
                <a:tc>
                  <a:txBody>
                    <a:bodyPr/>
                    <a:lstStyle/>
                    <a:p>
                      <a:pPr algn="ctr"/>
                      <a:r>
                        <a:rPr lang="en-US" dirty="0"/>
                        <a:t>7</a:t>
                      </a:r>
                    </a:p>
                  </a:txBody>
                  <a:tcPr/>
                </a:tc>
                <a:tc>
                  <a:txBody>
                    <a:bodyPr/>
                    <a:lstStyle/>
                    <a:p>
                      <a:pPr algn="ctr"/>
                      <a:r>
                        <a:rPr lang="en-US" dirty="0"/>
                        <a:t>3+ (4.5)</a:t>
                      </a:r>
                    </a:p>
                  </a:txBody>
                  <a:tcPr/>
                </a:tc>
                <a:tc>
                  <a:txBody>
                    <a:bodyPr/>
                    <a:lstStyle/>
                    <a:p>
                      <a:pPr algn="ctr"/>
                      <a:r>
                        <a:rPr lang="en-US" dirty="0"/>
                        <a:t>(4.5)</a:t>
                      </a:r>
                    </a:p>
                  </a:txBody>
                  <a:tcPr/>
                </a:tc>
                <a:tc>
                  <a:txBody>
                    <a:bodyPr/>
                    <a:lstStyle/>
                    <a:p>
                      <a:pPr algn="ctr"/>
                      <a:r>
                        <a:rPr lang="en-US" b="1" dirty="0"/>
                        <a:t>10+(9)</a:t>
                      </a:r>
                    </a:p>
                  </a:txBody>
                  <a:tcPr/>
                </a:tc>
                <a:extLst>
                  <a:ext uri="{0D108BD9-81ED-4DB2-BD59-A6C34878D82A}">
                    <a16:rowId xmlns:a16="http://schemas.microsoft.com/office/drawing/2014/main" val="3306490133"/>
                  </a:ext>
                </a:extLst>
              </a:tr>
              <a:tr h="370840">
                <a:tc>
                  <a:txBody>
                    <a:bodyPr/>
                    <a:lstStyle/>
                    <a:p>
                      <a:r>
                        <a:rPr lang="en-US" dirty="0"/>
                        <a:t>Camera </a:t>
                      </a:r>
                      <a:r>
                        <a:rPr lang="en-US" dirty="0" err="1"/>
                        <a:t>Pulita</a:t>
                      </a:r>
                      <a:endParaRPr lang="en-US" dirty="0"/>
                    </a:p>
                  </a:txBody>
                  <a:tcPr/>
                </a:tc>
                <a:tc>
                  <a:txBody>
                    <a:bodyPr/>
                    <a:lstStyle/>
                    <a:p>
                      <a:pPr algn="ctr"/>
                      <a:r>
                        <a:rPr lang="en-US" dirty="0"/>
                        <a:t>9</a:t>
                      </a:r>
                    </a:p>
                  </a:txBody>
                  <a:tcPr/>
                </a:tc>
                <a:tc>
                  <a:txBody>
                    <a:bodyPr/>
                    <a:lstStyle/>
                    <a:p>
                      <a:pPr algn="ctr"/>
                      <a:r>
                        <a:rPr lang="en-US" dirty="0"/>
                        <a:t>3</a:t>
                      </a:r>
                    </a:p>
                  </a:txBody>
                  <a:tcPr/>
                </a:tc>
                <a:tc>
                  <a:txBody>
                    <a:bodyPr/>
                    <a:lstStyle/>
                    <a:p>
                      <a:endParaRPr lang="en-US"/>
                    </a:p>
                  </a:txBody>
                  <a:tcPr/>
                </a:tc>
                <a:tc>
                  <a:txBody>
                    <a:bodyPr/>
                    <a:lstStyle/>
                    <a:p>
                      <a:pPr algn="ctr"/>
                      <a:r>
                        <a:rPr lang="en-US" b="1" dirty="0"/>
                        <a:t>12</a:t>
                      </a:r>
                    </a:p>
                  </a:txBody>
                  <a:tcPr/>
                </a:tc>
                <a:extLst>
                  <a:ext uri="{0D108BD9-81ED-4DB2-BD59-A6C34878D82A}">
                    <a16:rowId xmlns:a16="http://schemas.microsoft.com/office/drawing/2014/main" val="3394315072"/>
                  </a:ext>
                </a:extLst>
              </a:tr>
              <a:tr h="370840">
                <a:tc>
                  <a:txBody>
                    <a:bodyPr/>
                    <a:lstStyle/>
                    <a:p>
                      <a:r>
                        <a:rPr lang="en-US" dirty="0" err="1"/>
                        <a:t>Servizio</a:t>
                      </a:r>
                      <a:r>
                        <a:rPr lang="en-US" dirty="0"/>
                        <a:t> </a:t>
                      </a:r>
                      <a:r>
                        <a:rPr lang="en-US" dirty="0" err="1"/>
                        <a:t>Elettronico</a:t>
                      </a:r>
                      <a:endParaRPr lang="en-US" dirty="0"/>
                    </a:p>
                  </a:txBody>
                  <a:tcPr/>
                </a:tc>
                <a:tc>
                  <a:txBody>
                    <a:bodyPr/>
                    <a:lstStyle/>
                    <a:p>
                      <a:pPr algn="ctr"/>
                      <a:r>
                        <a:rPr lang="en-US" dirty="0"/>
                        <a:t>2</a:t>
                      </a:r>
                    </a:p>
                  </a:txBody>
                  <a:tcPr/>
                </a:tc>
                <a:tc>
                  <a:txBody>
                    <a:bodyPr/>
                    <a:lstStyle/>
                    <a:p>
                      <a:pPr algn="ctr"/>
                      <a:r>
                        <a:rPr lang="en-US" dirty="0"/>
                        <a:t>2+(1.5)</a:t>
                      </a:r>
                    </a:p>
                  </a:txBody>
                  <a:tcPr/>
                </a:tc>
                <a:tc>
                  <a:txBody>
                    <a:bodyPr/>
                    <a:lstStyle/>
                    <a:p>
                      <a:pPr algn="ctr"/>
                      <a:r>
                        <a:rPr lang="en-US" dirty="0"/>
                        <a:t>(1.5)</a:t>
                      </a:r>
                    </a:p>
                  </a:txBody>
                  <a:tcPr/>
                </a:tc>
                <a:tc>
                  <a:txBody>
                    <a:bodyPr/>
                    <a:lstStyle/>
                    <a:p>
                      <a:pPr algn="ctr"/>
                      <a:r>
                        <a:rPr lang="en-US" b="1" dirty="0"/>
                        <a:t>4+(3)</a:t>
                      </a:r>
                    </a:p>
                  </a:txBody>
                  <a:tcPr/>
                </a:tc>
                <a:extLst>
                  <a:ext uri="{0D108BD9-81ED-4DB2-BD59-A6C34878D82A}">
                    <a16:rowId xmlns:a16="http://schemas.microsoft.com/office/drawing/2014/main" val="861024217"/>
                  </a:ext>
                </a:extLst>
              </a:tr>
            </a:tbl>
          </a:graphicData>
        </a:graphic>
      </p:graphicFrame>
      <p:cxnSp>
        <p:nvCxnSpPr>
          <p:cNvPr id="16" name="Straight Connector 15">
            <a:extLst>
              <a:ext uri="{FF2B5EF4-FFF2-40B4-BE49-F238E27FC236}">
                <a16:creationId xmlns:a16="http://schemas.microsoft.com/office/drawing/2014/main" id="{7EEA0D1A-F4DD-8549-98A3-0659355C8C0C}"/>
              </a:ext>
            </a:extLst>
          </p:cNvPr>
          <p:cNvCxnSpPr>
            <a:cxnSpLocks/>
          </p:cNvCxnSpPr>
          <p:nvPr/>
        </p:nvCxnSpPr>
        <p:spPr>
          <a:xfrm>
            <a:off x="1776941" y="3717183"/>
            <a:ext cx="7300152"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E25E21C-AD75-C34F-8D1A-B462C34794F4}"/>
              </a:ext>
            </a:extLst>
          </p:cNvPr>
          <p:cNvSpPr txBox="1"/>
          <p:nvPr/>
        </p:nvSpPr>
        <p:spPr>
          <a:xfrm>
            <a:off x="608108" y="852125"/>
            <a:ext cx="6168077" cy="382037"/>
          </a:xfrm>
          <a:prstGeom prst="rect">
            <a:avLst/>
          </a:prstGeom>
          <a:noFill/>
        </p:spPr>
        <p:txBody>
          <a:bodyPr wrap="square" lIns="104022" tIns="52011" rIns="104022" bIns="52011" rtlCol="0">
            <a:spAutoFit/>
          </a:bodyPr>
          <a:lstStyle/>
          <a:p>
            <a:r>
              <a:rPr lang="en-US" sz="1800" dirty="0">
                <a:cs typeface="Verdana"/>
              </a:rPr>
              <a:t>Requests evaluated in </a:t>
            </a:r>
            <a:r>
              <a:rPr lang="en-US" sz="1800" dirty="0">
                <a:solidFill>
                  <a:srgbClr val="C00000"/>
                </a:solidFill>
                <a:cs typeface="Verdana"/>
              </a:rPr>
              <a:t>“</a:t>
            </a:r>
            <a:r>
              <a:rPr lang="en-US" sz="1800" dirty="0" err="1">
                <a:solidFill>
                  <a:srgbClr val="C00000"/>
                </a:solidFill>
                <a:cs typeface="Verdana"/>
              </a:rPr>
              <a:t>Mesi</a:t>
            </a:r>
            <a:r>
              <a:rPr lang="en-US" sz="1800" dirty="0">
                <a:solidFill>
                  <a:srgbClr val="C00000"/>
                </a:solidFill>
                <a:cs typeface="Verdana"/>
              </a:rPr>
              <a:t> Persona” (in parenthesis @CERN) :</a:t>
            </a:r>
          </a:p>
        </p:txBody>
      </p:sp>
      <p:cxnSp>
        <p:nvCxnSpPr>
          <p:cNvPr id="19" name="Straight Connector 18">
            <a:extLst>
              <a:ext uri="{FF2B5EF4-FFF2-40B4-BE49-F238E27FC236}">
                <a16:creationId xmlns:a16="http://schemas.microsoft.com/office/drawing/2014/main" id="{AC691E71-2352-6A4E-9042-E1EFE58DF1E8}"/>
              </a:ext>
            </a:extLst>
          </p:cNvPr>
          <p:cNvCxnSpPr>
            <a:cxnSpLocks/>
          </p:cNvCxnSpPr>
          <p:nvPr/>
        </p:nvCxnSpPr>
        <p:spPr>
          <a:xfrm>
            <a:off x="8095965" y="1720277"/>
            <a:ext cx="0"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7B4F23E-2E38-0D46-9B3C-C3A3A5BA1DD9}"/>
              </a:ext>
            </a:extLst>
          </p:cNvPr>
          <p:cNvCxnSpPr>
            <a:cxnSpLocks/>
          </p:cNvCxnSpPr>
          <p:nvPr/>
        </p:nvCxnSpPr>
        <p:spPr>
          <a:xfrm>
            <a:off x="4646521" y="1724832"/>
            <a:ext cx="0" cy="1981200"/>
          </a:xfrm>
          <a:prstGeom prst="line">
            <a:avLst/>
          </a:prstGeom>
        </p:spPr>
        <p:style>
          <a:lnRef idx="2">
            <a:schemeClr val="accent1"/>
          </a:lnRef>
          <a:fillRef idx="0">
            <a:schemeClr val="accent1"/>
          </a:fillRef>
          <a:effectRef idx="1">
            <a:schemeClr val="accent1"/>
          </a:effectRef>
          <a:fontRef idx="minor">
            <a:schemeClr val="tx1"/>
          </a:fontRef>
        </p:style>
      </p:cxnSp>
      <p:sp>
        <p:nvSpPr>
          <p:cNvPr id="21" name="Chevron 20">
            <a:extLst>
              <a:ext uri="{FF2B5EF4-FFF2-40B4-BE49-F238E27FC236}">
                <a16:creationId xmlns:a16="http://schemas.microsoft.com/office/drawing/2014/main" id="{F644DA9B-18FD-0B44-BED8-5A519A40C30F}"/>
              </a:ext>
            </a:extLst>
          </p:cNvPr>
          <p:cNvSpPr/>
          <p:nvPr/>
        </p:nvSpPr>
        <p:spPr>
          <a:xfrm>
            <a:off x="410019" y="5198744"/>
            <a:ext cx="172695"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18A42F7C-61D6-044D-9EA7-D95B53A6FF1C}"/>
              </a:ext>
            </a:extLst>
          </p:cNvPr>
          <p:cNvSpPr txBox="1"/>
          <p:nvPr/>
        </p:nvSpPr>
        <p:spPr>
          <a:xfrm>
            <a:off x="608108" y="5066269"/>
            <a:ext cx="9585046" cy="936035"/>
          </a:xfrm>
          <a:prstGeom prst="rect">
            <a:avLst/>
          </a:prstGeom>
          <a:noFill/>
        </p:spPr>
        <p:txBody>
          <a:bodyPr wrap="square" lIns="104022" tIns="52011" rIns="104022" bIns="52011" rtlCol="0">
            <a:spAutoFit/>
          </a:bodyPr>
          <a:lstStyle/>
          <a:p>
            <a:r>
              <a:rPr lang="en-US" sz="1800" dirty="0">
                <a:cs typeface="Verdana"/>
              </a:rPr>
              <a:t>We gratefully acknowledge the enduring support &amp; effort provided by INFN-Bari technicians</a:t>
            </a:r>
          </a:p>
          <a:p>
            <a:r>
              <a:rPr lang="en-US" sz="1800" dirty="0">
                <a:cs typeface="Verdana"/>
              </a:rPr>
              <a:t>in their excellent contribution to design, construction, installation, maintenance &amp; repair activities provided to the CMS experiment !</a:t>
            </a:r>
          </a:p>
        </p:txBody>
      </p:sp>
      <p:sp>
        <p:nvSpPr>
          <p:cNvPr id="30" name="TextBox 29">
            <a:extLst>
              <a:ext uri="{FF2B5EF4-FFF2-40B4-BE49-F238E27FC236}">
                <a16:creationId xmlns:a16="http://schemas.microsoft.com/office/drawing/2014/main" id="{2E978A5C-2DF2-9C4D-B1AD-72EC216E2D76}"/>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5243190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8628" y="7286627"/>
            <a:ext cx="692580" cy="320481"/>
          </a:xfrm>
          <a:prstGeom prst="rect">
            <a:avLst/>
          </a:prstGeom>
          <a:noFill/>
        </p:spPr>
        <p:txBody>
          <a:bodyPr wrap="none" lIns="104022" tIns="52011" rIns="104022" bIns="52011" rtlCol="0">
            <a:spAutoFit/>
          </a:bodyPr>
          <a:lstStyle/>
          <a:p>
            <a:r>
              <a:rPr lang="en-US" sz="1400" b="1" dirty="0">
                <a:solidFill>
                  <a:srgbClr val="0000FF"/>
                </a:solidFill>
              </a:rPr>
              <a:t>46/47 </a:t>
            </a:r>
          </a:p>
        </p:txBody>
      </p:sp>
      <p:sp>
        <p:nvSpPr>
          <p:cNvPr id="26" name="Rectangle 25">
            <a:extLst>
              <a:ext uri="{FF2B5EF4-FFF2-40B4-BE49-F238E27FC236}">
                <a16:creationId xmlns:a16="http://schemas.microsoft.com/office/drawing/2014/main" id="{17E52E7C-8747-154D-A282-72B3ABED7BEA}"/>
              </a:ext>
            </a:extLst>
          </p:cNvPr>
          <p:cNvSpPr/>
          <p:nvPr/>
        </p:nvSpPr>
        <p:spPr>
          <a:xfrm>
            <a:off x="3315" y="215436"/>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27" name="TextBox 26">
            <a:extLst>
              <a:ext uri="{FF2B5EF4-FFF2-40B4-BE49-F238E27FC236}">
                <a16:creationId xmlns:a16="http://schemas.microsoft.com/office/drawing/2014/main" id="{087088D0-A190-8840-9E39-AD1A6053BCBF}"/>
              </a:ext>
            </a:extLst>
          </p:cNvPr>
          <p:cNvSpPr txBox="1"/>
          <p:nvPr/>
        </p:nvSpPr>
        <p:spPr>
          <a:xfrm>
            <a:off x="16529" y="170751"/>
            <a:ext cx="10661650" cy="520536"/>
          </a:xfrm>
          <a:prstGeom prst="rect">
            <a:avLst/>
          </a:prstGeom>
          <a:noFill/>
          <a:ln>
            <a:noFill/>
          </a:ln>
        </p:spPr>
        <p:txBody>
          <a:bodyPr wrap="square" lIns="104022" tIns="52011" rIns="104022" bIns="52011" rtlCol="0">
            <a:spAutoFit/>
          </a:bodyPr>
          <a:lstStyle/>
          <a:p>
            <a:pPr algn="ctr"/>
            <a:r>
              <a:rPr lang="en-US" sz="2700" b="1" dirty="0" err="1">
                <a:solidFill>
                  <a:srgbClr val="FF0000"/>
                </a:solidFill>
              </a:rPr>
              <a:t>Anagrafica</a:t>
            </a:r>
            <a:r>
              <a:rPr lang="en-US" sz="2700" b="1" dirty="0">
                <a:solidFill>
                  <a:srgbClr val="FF0000"/>
                </a:solidFill>
              </a:rPr>
              <a:t> </a:t>
            </a:r>
            <a:r>
              <a:rPr lang="en-US" sz="2700" b="1" dirty="0">
                <a:solidFill>
                  <a:srgbClr val="C00000"/>
                </a:solidFill>
              </a:rPr>
              <a:t>for CMS-Bari </a:t>
            </a:r>
            <a:r>
              <a:rPr lang="en-US" sz="2700" b="1" dirty="0">
                <a:solidFill>
                  <a:srgbClr val="520AF8"/>
                </a:solidFill>
              </a:rPr>
              <a:t>2019 </a:t>
            </a:r>
            <a:r>
              <a:rPr lang="en-US" sz="2700" b="1" dirty="0"/>
              <a:t>- I</a:t>
            </a:r>
          </a:p>
        </p:txBody>
      </p:sp>
      <p:sp>
        <p:nvSpPr>
          <p:cNvPr id="15" name="Chevron 14">
            <a:extLst>
              <a:ext uri="{FF2B5EF4-FFF2-40B4-BE49-F238E27FC236}">
                <a16:creationId xmlns:a16="http://schemas.microsoft.com/office/drawing/2014/main" id="{CF310B01-D8FB-F043-8307-DD05B9DEA609}"/>
              </a:ext>
            </a:extLst>
          </p:cNvPr>
          <p:cNvSpPr/>
          <p:nvPr/>
        </p:nvSpPr>
        <p:spPr>
          <a:xfrm>
            <a:off x="410020" y="88823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999F1FB2-11D7-3B4F-B0F5-00AD40BA771E}"/>
              </a:ext>
            </a:extLst>
          </p:cNvPr>
          <p:cNvSpPr txBox="1"/>
          <p:nvPr/>
        </p:nvSpPr>
        <p:spPr>
          <a:xfrm>
            <a:off x="608110" y="755758"/>
            <a:ext cx="1759706" cy="382037"/>
          </a:xfrm>
          <a:prstGeom prst="rect">
            <a:avLst/>
          </a:prstGeom>
          <a:noFill/>
        </p:spPr>
        <p:txBody>
          <a:bodyPr wrap="square" lIns="104022" tIns="52011" rIns="104022" bIns="52011" rtlCol="0">
            <a:spAutoFit/>
          </a:bodyPr>
          <a:lstStyle/>
          <a:p>
            <a:r>
              <a:rPr lang="en-US" sz="1800" b="1" dirty="0">
                <a:solidFill>
                  <a:srgbClr val="0000FF"/>
                </a:solidFill>
                <a:cs typeface="Verdana"/>
              </a:rPr>
              <a:t>CMS </a:t>
            </a:r>
            <a:r>
              <a:rPr lang="en-US" sz="1800" b="1" dirty="0">
                <a:cs typeface="Verdana"/>
              </a:rPr>
              <a:t>2019</a:t>
            </a:r>
            <a:r>
              <a:rPr lang="en-US" sz="1800" b="1" dirty="0">
                <a:solidFill>
                  <a:srgbClr val="0000FF"/>
                </a:solidFill>
                <a:cs typeface="Verdana"/>
              </a:rPr>
              <a:t> </a:t>
            </a:r>
            <a:r>
              <a:rPr lang="en-US" sz="1800" b="1" dirty="0">
                <a:cs typeface="Verdana"/>
              </a:rPr>
              <a:t>:</a:t>
            </a:r>
          </a:p>
        </p:txBody>
      </p:sp>
      <p:pic>
        <p:nvPicPr>
          <p:cNvPr id="3" name="Picture 2">
            <a:extLst>
              <a:ext uri="{FF2B5EF4-FFF2-40B4-BE49-F238E27FC236}">
                <a16:creationId xmlns:a16="http://schemas.microsoft.com/office/drawing/2014/main" id="{04D9458F-492B-2C4F-8B95-35BF0AA97FD7}"/>
              </a:ext>
            </a:extLst>
          </p:cNvPr>
          <p:cNvPicPr>
            <a:picLocks noChangeAspect="1"/>
          </p:cNvPicPr>
          <p:nvPr/>
        </p:nvPicPr>
        <p:blipFill>
          <a:blip r:embed="rId2"/>
          <a:stretch>
            <a:fillRect/>
          </a:stretch>
        </p:blipFill>
        <p:spPr>
          <a:xfrm>
            <a:off x="77003" y="1404173"/>
            <a:ext cx="10469145" cy="5141005"/>
          </a:xfrm>
          <a:prstGeom prst="rect">
            <a:avLst/>
          </a:prstGeom>
        </p:spPr>
      </p:pic>
      <p:sp>
        <p:nvSpPr>
          <p:cNvPr id="19" name="TextBox 18">
            <a:extLst>
              <a:ext uri="{FF2B5EF4-FFF2-40B4-BE49-F238E27FC236}">
                <a16:creationId xmlns:a16="http://schemas.microsoft.com/office/drawing/2014/main" id="{075C1637-190F-534A-8EF0-3E18ABD6D516}"/>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178479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9968628" y="7286627"/>
            <a:ext cx="692580" cy="320481"/>
          </a:xfrm>
          <a:prstGeom prst="rect">
            <a:avLst/>
          </a:prstGeom>
          <a:noFill/>
        </p:spPr>
        <p:txBody>
          <a:bodyPr wrap="none" lIns="104022" tIns="52011" rIns="104022" bIns="52011" rtlCol="0">
            <a:spAutoFit/>
          </a:bodyPr>
          <a:lstStyle/>
          <a:p>
            <a:r>
              <a:rPr lang="en-US" sz="1400" b="1" dirty="0">
                <a:solidFill>
                  <a:srgbClr val="0000FF"/>
                </a:solidFill>
              </a:rPr>
              <a:t>47/47 </a:t>
            </a:r>
          </a:p>
        </p:txBody>
      </p:sp>
      <p:sp>
        <p:nvSpPr>
          <p:cNvPr id="26" name="Rectangle 25">
            <a:extLst>
              <a:ext uri="{FF2B5EF4-FFF2-40B4-BE49-F238E27FC236}">
                <a16:creationId xmlns:a16="http://schemas.microsoft.com/office/drawing/2014/main" id="{17E52E7C-8747-154D-A282-72B3ABED7BEA}"/>
              </a:ext>
            </a:extLst>
          </p:cNvPr>
          <p:cNvSpPr/>
          <p:nvPr/>
        </p:nvSpPr>
        <p:spPr>
          <a:xfrm>
            <a:off x="3315" y="215436"/>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27" name="TextBox 26">
            <a:extLst>
              <a:ext uri="{FF2B5EF4-FFF2-40B4-BE49-F238E27FC236}">
                <a16:creationId xmlns:a16="http://schemas.microsoft.com/office/drawing/2014/main" id="{087088D0-A190-8840-9E39-AD1A6053BCBF}"/>
              </a:ext>
            </a:extLst>
          </p:cNvPr>
          <p:cNvSpPr txBox="1"/>
          <p:nvPr/>
        </p:nvSpPr>
        <p:spPr>
          <a:xfrm>
            <a:off x="16529" y="170751"/>
            <a:ext cx="10661650" cy="520536"/>
          </a:xfrm>
          <a:prstGeom prst="rect">
            <a:avLst/>
          </a:prstGeom>
          <a:noFill/>
          <a:ln>
            <a:noFill/>
          </a:ln>
        </p:spPr>
        <p:txBody>
          <a:bodyPr wrap="square" lIns="104022" tIns="52011" rIns="104022" bIns="52011" rtlCol="0">
            <a:spAutoFit/>
          </a:bodyPr>
          <a:lstStyle/>
          <a:p>
            <a:pPr algn="ctr"/>
            <a:r>
              <a:rPr lang="en-US" sz="2700" b="1" dirty="0" err="1">
                <a:solidFill>
                  <a:srgbClr val="FF0000"/>
                </a:solidFill>
              </a:rPr>
              <a:t>Anagrafica</a:t>
            </a:r>
            <a:r>
              <a:rPr lang="en-US" sz="2700" b="1" dirty="0">
                <a:solidFill>
                  <a:srgbClr val="FF0000"/>
                </a:solidFill>
              </a:rPr>
              <a:t> </a:t>
            </a:r>
            <a:r>
              <a:rPr lang="en-US" sz="2700" b="1" dirty="0">
                <a:solidFill>
                  <a:srgbClr val="C00000"/>
                </a:solidFill>
              </a:rPr>
              <a:t>for CMS-Bari </a:t>
            </a:r>
            <a:r>
              <a:rPr lang="en-US" sz="2700" b="1" dirty="0">
                <a:solidFill>
                  <a:srgbClr val="520AF8"/>
                </a:solidFill>
              </a:rPr>
              <a:t>2019 </a:t>
            </a:r>
            <a:r>
              <a:rPr lang="en-US" sz="2700" b="1" dirty="0"/>
              <a:t>- II</a:t>
            </a:r>
          </a:p>
        </p:txBody>
      </p:sp>
      <p:pic>
        <p:nvPicPr>
          <p:cNvPr id="3" name="Picture 2">
            <a:extLst>
              <a:ext uri="{FF2B5EF4-FFF2-40B4-BE49-F238E27FC236}">
                <a16:creationId xmlns:a16="http://schemas.microsoft.com/office/drawing/2014/main" id="{740DB686-3ABF-5944-B1D5-C0FCDB92757B}"/>
              </a:ext>
            </a:extLst>
          </p:cNvPr>
          <p:cNvPicPr>
            <a:picLocks noChangeAspect="1"/>
          </p:cNvPicPr>
          <p:nvPr/>
        </p:nvPicPr>
        <p:blipFill>
          <a:blip r:embed="rId2"/>
          <a:stretch>
            <a:fillRect/>
          </a:stretch>
        </p:blipFill>
        <p:spPr>
          <a:xfrm>
            <a:off x="96253" y="1405289"/>
            <a:ext cx="10469145" cy="5168766"/>
          </a:xfrm>
          <a:prstGeom prst="rect">
            <a:avLst/>
          </a:prstGeom>
        </p:spPr>
      </p:pic>
      <p:sp>
        <p:nvSpPr>
          <p:cNvPr id="9" name="Chevron 8">
            <a:extLst>
              <a:ext uri="{FF2B5EF4-FFF2-40B4-BE49-F238E27FC236}">
                <a16:creationId xmlns:a16="http://schemas.microsoft.com/office/drawing/2014/main" id="{14F4D515-4801-494D-81EA-30FE17A27B4D}"/>
              </a:ext>
            </a:extLst>
          </p:cNvPr>
          <p:cNvSpPr/>
          <p:nvPr/>
        </p:nvSpPr>
        <p:spPr>
          <a:xfrm>
            <a:off x="410020" y="888233"/>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54431A96-FB09-3A4B-B9E6-781972ABF8E1}"/>
              </a:ext>
            </a:extLst>
          </p:cNvPr>
          <p:cNvSpPr txBox="1"/>
          <p:nvPr/>
        </p:nvSpPr>
        <p:spPr>
          <a:xfrm>
            <a:off x="608110" y="755758"/>
            <a:ext cx="2029212" cy="382037"/>
          </a:xfrm>
          <a:prstGeom prst="rect">
            <a:avLst/>
          </a:prstGeom>
          <a:noFill/>
        </p:spPr>
        <p:txBody>
          <a:bodyPr wrap="square" lIns="104022" tIns="52011" rIns="104022" bIns="52011" rtlCol="0">
            <a:spAutoFit/>
          </a:bodyPr>
          <a:lstStyle/>
          <a:p>
            <a:r>
              <a:rPr lang="en-US" sz="1800" b="1" dirty="0">
                <a:solidFill>
                  <a:srgbClr val="0000FF"/>
                </a:solidFill>
                <a:cs typeface="Verdana"/>
              </a:rPr>
              <a:t>FASE2_CMS </a:t>
            </a:r>
            <a:r>
              <a:rPr lang="en-US" sz="1800" b="1" dirty="0">
                <a:cs typeface="Verdana"/>
              </a:rPr>
              <a:t>2019</a:t>
            </a:r>
            <a:r>
              <a:rPr lang="en-US" sz="1800" b="1" dirty="0">
                <a:solidFill>
                  <a:srgbClr val="0000FF"/>
                </a:solidFill>
                <a:cs typeface="Verdana"/>
              </a:rPr>
              <a:t> </a:t>
            </a:r>
            <a:r>
              <a:rPr lang="en-US" sz="1800" b="1" dirty="0">
                <a:cs typeface="Verdana"/>
              </a:rPr>
              <a:t>:</a:t>
            </a:r>
          </a:p>
        </p:txBody>
      </p:sp>
      <p:sp>
        <p:nvSpPr>
          <p:cNvPr id="12" name="TextBox 11">
            <a:extLst>
              <a:ext uri="{FF2B5EF4-FFF2-40B4-BE49-F238E27FC236}">
                <a16:creationId xmlns:a16="http://schemas.microsoft.com/office/drawing/2014/main" id="{161959CD-5E34-FF4D-B84F-C169F2695E79}"/>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5778584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6" name="Rectangle 5"/>
          <p:cNvSpPr/>
          <p:nvPr/>
        </p:nvSpPr>
        <p:spPr>
          <a:xfrm>
            <a:off x="4216" y="34475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7" name="TextBox 6"/>
          <p:cNvSpPr txBox="1"/>
          <p:nvPr/>
        </p:nvSpPr>
        <p:spPr>
          <a:xfrm>
            <a:off x="3075" y="3358216"/>
            <a:ext cx="10661650" cy="555289"/>
          </a:xfrm>
          <a:prstGeom prst="rect">
            <a:avLst/>
          </a:prstGeom>
          <a:noFill/>
          <a:ln w="28575" cmpd="sng">
            <a:noFill/>
          </a:ln>
        </p:spPr>
        <p:txBody>
          <a:bodyPr wrap="square" lIns="104022" tIns="52011" rIns="104022" bIns="52011" rtlCol="0">
            <a:spAutoFit/>
          </a:bodyPr>
          <a:lstStyle/>
          <a:p>
            <a:pPr algn="ctr">
              <a:lnSpc>
                <a:spcPct val="110000"/>
              </a:lnSpc>
            </a:pPr>
            <a:r>
              <a:rPr lang="en-US" sz="2800" b="1" dirty="0">
                <a:solidFill>
                  <a:srgbClr val="FF0000"/>
                </a:solidFill>
              </a:rPr>
              <a:t>BACKUP</a:t>
            </a:r>
          </a:p>
        </p:txBody>
      </p:sp>
      <p:sp>
        <p:nvSpPr>
          <p:cNvPr id="8" name="TextBox 7">
            <a:extLst>
              <a:ext uri="{FF2B5EF4-FFF2-40B4-BE49-F238E27FC236}">
                <a16:creationId xmlns:a16="http://schemas.microsoft.com/office/drawing/2014/main" id="{02BB3762-2A13-334D-BB94-0F8E320C9FC6}"/>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175295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2" name="Numero diapositiva">
            <a:extLst>
              <a:ext uri="{FF2B5EF4-FFF2-40B4-BE49-F238E27FC236}">
                <a16:creationId xmlns:a16="http://schemas.microsoft.com/office/drawing/2014/main" id="{73FBBAA7-E377-1F4F-9C17-CC2B88A048A3}"/>
              </a:ext>
            </a:extLst>
          </p:cNvPr>
          <p:cNvSpPr txBox="1">
            <a:spLocks/>
          </p:cNvSpPr>
          <p:nvPr/>
        </p:nvSpPr>
        <p:spPr>
          <a:xfrm>
            <a:off x="12178579" y="9194800"/>
            <a:ext cx="211833" cy="342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en-US"/>
            </a:defPPr>
            <a:lvl1pPr marL="0" algn="l" defTabSz="520111" rtl="0" eaLnBrk="1" latinLnBrk="0" hangingPunct="1">
              <a:defRPr sz="2000" kern="1200">
                <a:solidFill>
                  <a:schemeClr val="tx1"/>
                </a:solidFill>
                <a:latin typeface="+mn-lt"/>
                <a:ea typeface="+mn-ea"/>
                <a:cs typeface="+mn-cs"/>
              </a:defRPr>
            </a:lvl1pPr>
            <a:lvl2pPr marL="520111" algn="l" defTabSz="520111" rtl="0" eaLnBrk="1" latinLnBrk="0" hangingPunct="1">
              <a:defRPr sz="2000" kern="1200">
                <a:solidFill>
                  <a:schemeClr val="tx1"/>
                </a:solidFill>
                <a:latin typeface="+mn-lt"/>
                <a:ea typeface="+mn-ea"/>
                <a:cs typeface="+mn-cs"/>
              </a:defRPr>
            </a:lvl2pPr>
            <a:lvl3pPr marL="1040221" algn="l" defTabSz="520111" rtl="0" eaLnBrk="1" latinLnBrk="0" hangingPunct="1">
              <a:defRPr sz="2000" kern="1200">
                <a:solidFill>
                  <a:schemeClr val="tx1"/>
                </a:solidFill>
                <a:latin typeface="+mn-lt"/>
                <a:ea typeface="+mn-ea"/>
                <a:cs typeface="+mn-cs"/>
              </a:defRPr>
            </a:lvl3pPr>
            <a:lvl4pPr marL="1560332" algn="l" defTabSz="520111" rtl="0" eaLnBrk="1" latinLnBrk="0" hangingPunct="1">
              <a:defRPr sz="2000" kern="1200">
                <a:solidFill>
                  <a:schemeClr val="tx1"/>
                </a:solidFill>
                <a:latin typeface="+mn-lt"/>
                <a:ea typeface="+mn-ea"/>
                <a:cs typeface="+mn-cs"/>
              </a:defRPr>
            </a:lvl4pPr>
            <a:lvl5pPr marL="2080443" algn="l" defTabSz="520111" rtl="0" eaLnBrk="1" latinLnBrk="0" hangingPunct="1">
              <a:defRPr sz="2000" kern="1200">
                <a:solidFill>
                  <a:schemeClr val="tx1"/>
                </a:solidFill>
                <a:latin typeface="+mn-lt"/>
                <a:ea typeface="+mn-ea"/>
                <a:cs typeface="+mn-cs"/>
              </a:defRPr>
            </a:lvl5pPr>
            <a:lvl6pPr marL="2600554" algn="l" defTabSz="520111" rtl="0" eaLnBrk="1" latinLnBrk="0" hangingPunct="1">
              <a:defRPr sz="2000" kern="1200">
                <a:solidFill>
                  <a:schemeClr val="tx1"/>
                </a:solidFill>
                <a:latin typeface="+mn-lt"/>
                <a:ea typeface="+mn-ea"/>
                <a:cs typeface="+mn-cs"/>
              </a:defRPr>
            </a:lvl6pPr>
            <a:lvl7pPr marL="3120664" algn="l" defTabSz="520111" rtl="0" eaLnBrk="1" latinLnBrk="0" hangingPunct="1">
              <a:defRPr sz="2000" kern="1200">
                <a:solidFill>
                  <a:schemeClr val="tx1"/>
                </a:solidFill>
                <a:latin typeface="+mn-lt"/>
                <a:ea typeface="+mn-ea"/>
                <a:cs typeface="+mn-cs"/>
              </a:defRPr>
            </a:lvl7pPr>
            <a:lvl8pPr marL="3640775" algn="l" defTabSz="520111" rtl="0" eaLnBrk="1" latinLnBrk="0" hangingPunct="1">
              <a:defRPr sz="2000" kern="1200">
                <a:solidFill>
                  <a:schemeClr val="tx1"/>
                </a:solidFill>
                <a:latin typeface="+mn-lt"/>
                <a:ea typeface="+mn-ea"/>
                <a:cs typeface="+mn-cs"/>
              </a:defRPr>
            </a:lvl8pPr>
            <a:lvl9pPr marL="4160886" algn="l" defTabSz="520111" rtl="0" eaLnBrk="1" latinLnBrk="0" hangingPunct="1">
              <a:defRPr sz="2000" kern="1200">
                <a:solidFill>
                  <a:schemeClr val="tx1"/>
                </a:solidFill>
                <a:latin typeface="+mn-lt"/>
                <a:ea typeface="+mn-ea"/>
                <a:cs typeface="+mn-cs"/>
              </a:defRPr>
            </a:lvl9pPr>
          </a:lstStyle>
          <a:p>
            <a:fld id="{86CB4B4D-7CA3-9044-876B-883B54F8677D}" type="slidenum">
              <a:rPr lang="en-US" smtClean="0"/>
              <a:pPr/>
              <a:t>74</a:t>
            </a:fld>
            <a:endParaRPr lang="en-US"/>
          </a:p>
        </p:txBody>
      </p:sp>
      <p:sp>
        <p:nvSpPr>
          <p:cNvPr id="13" name="Rectangle 12">
            <a:extLst>
              <a:ext uri="{FF2B5EF4-FFF2-40B4-BE49-F238E27FC236}">
                <a16:creationId xmlns:a16="http://schemas.microsoft.com/office/drawing/2014/main" id="{0ABB7499-29FA-3C44-81FD-B783B6246DDB}"/>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9" name="TextBox 18">
            <a:extLst>
              <a:ext uri="{FF2B5EF4-FFF2-40B4-BE49-F238E27FC236}">
                <a16:creationId xmlns:a16="http://schemas.microsoft.com/office/drawing/2014/main" id="{9B07FA0E-DE6F-C947-B5D1-D9B5EED5DC25}"/>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15" name="TextBox 14">
            <a:extLst>
              <a:ext uri="{FF2B5EF4-FFF2-40B4-BE49-F238E27FC236}">
                <a16:creationId xmlns:a16="http://schemas.microsoft.com/office/drawing/2014/main" id="{85B5528D-F414-2441-8398-BA055CF299FF}"/>
              </a:ext>
            </a:extLst>
          </p:cNvPr>
          <p:cNvSpPr txBox="1"/>
          <p:nvPr/>
        </p:nvSpPr>
        <p:spPr>
          <a:xfrm>
            <a:off x="561764" y="792281"/>
            <a:ext cx="10099886" cy="477576"/>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CMS paper on “observation of </a:t>
            </a:r>
            <a:r>
              <a:rPr lang="en-US" sz="1800" b="1" dirty="0" err="1">
                <a:solidFill>
                  <a:srgbClr val="0000FF"/>
                </a:solidFill>
                <a:cs typeface="Verdana"/>
              </a:rPr>
              <a:t>ttH</a:t>
            </a:r>
            <a:r>
              <a:rPr lang="en-US" sz="1800" b="1" dirty="0">
                <a:solidFill>
                  <a:srgbClr val="0000FF"/>
                </a:solidFill>
                <a:cs typeface="Verdana"/>
              </a:rPr>
              <a:t> production” </a:t>
            </a:r>
            <a:r>
              <a:rPr lang="en-US" sz="1800" b="1" dirty="0">
                <a:cs typeface="Verdana"/>
              </a:rPr>
              <a:t>published on the 4</a:t>
            </a:r>
            <a:r>
              <a:rPr lang="en-US" sz="1800" b="1" baseline="30000" dirty="0">
                <a:cs typeface="Verdana"/>
              </a:rPr>
              <a:t>th</a:t>
            </a:r>
            <a:r>
              <a:rPr lang="en-US" sz="1800" b="1" dirty="0">
                <a:cs typeface="Verdana"/>
              </a:rPr>
              <a:t> of June [</a:t>
            </a:r>
            <a:r>
              <a:rPr lang="en-US" sz="1800" b="1" dirty="0" err="1">
                <a:solidFill>
                  <a:srgbClr val="1551DA"/>
                </a:solidFill>
                <a:cs typeface="Verdana"/>
              </a:rPr>
              <a:t>Phys.Rev.Lett</a:t>
            </a:r>
            <a:r>
              <a:rPr lang="en-US" sz="1800" b="1" dirty="0">
                <a:solidFill>
                  <a:srgbClr val="1551DA"/>
                </a:solidFill>
                <a:cs typeface="Verdana"/>
              </a:rPr>
              <a:t>. 120, 231801</a:t>
            </a:r>
            <a:r>
              <a:rPr lang="en-US" sz="1800" b="1" dirty="0">
                <a:cs typeface="Verdana"/>
              </a:rPr>
              <a:t>]</a:t>
            </a:r>
          </a:p>
        </p:txBody>
      </p:sp>
      <p:sp>
        <p:nvSpPr>
          <p:cNvPr id="16" name="Chevron 15">
            <a:extLst>
              <a:ext uri="{FF2B5EF4-FFF2-40B4-BE49-F238E27FC236}">
                <a16:creationId xmlns:a16="http://schemas.microsoft.com/office/drawing/2014/main" id="{3F51085F-8152-1F4B-B136-00AE18D054C7}"/>
              </a:ext>
            </a:extLst>
          </p:cNvPr>
          <p:cNvSpPr/>
          <p:nvPr/>
        </p:nvSpPr>
        <p:spPr>
          <a:xfrm>
            <a:off x="321602" y="979134"/>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C3BA3406-EEDB-7340-9D35-8013CFDBEAE6}"/>
              </a:ext>
            </a:extLst>
          </p:cNvPr>
          <p:cNvPicPr>
            <a:picLocks noChangeAspect="1"/>
          </p:cNvPicPr>
          <p:nvPr/>
        </p:nvPicPr>
        <p:blipFill>
          <a:blip r:embed="rId2"/>
          <a:stretch>
            <a:fillRect/>
          </a:stretch>
        </p:blipFill>
        <p:spPr>
          <a:xfrm>
            <a:off x="434763" y="1559670"/>
            <a:ext cx="9909819" cy="5260230"/>
          </a:xfrm>
          <a:prstGeom prst="rect">
            <a:avLst/>
          </a:prstGeom>
        </p:spPr>
      </p:pic>
      <p:sp>
        <p:nvSpPr>
          <p:cNvPr id="21" name="Rectangle 20">
            <a:extLst>
              <a:ext uri="{FF2B5EF4-FFF2-40B4-BE49-F238E27FC236}">
                <a16:creationId xmlns:a16="http://schemas.microsoft.com/office/drawing/2014/main" id="{8733937C-3BEA-8149-B9C2-5C5E4326A0C8}"/>
              </a:ext>
            </a:extLst>
          </p:cNvPr>
          <p:cNvSpPr/>
          <p:nvPr/>
        </p:nvSpPr>
        <p:spPr>
          <a:xfrm>
            <a:off x="515275" y="6226629"/>
            <a:ext cx="2543611" cy="593271"/>
          </a:xfrm>
          <a:prstGeom prst="rect">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4B21CC8-0162-8244-B66B-4B7BBDDAD7F5}"/>
              </a:ext>
            </a:extLst>
          </p:cNvPr>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Physics Highlights </a:t>
            </a:r>
            <a:r>
              <a:rPr lang="en-US" sz="2400" b="1" dirty="0"/>
              <a:t>(from LHCP 2018)</a:t>
            </a:r>
          </a:p>
        </p:txBody>
      </p:sp>
    </p:spTree>
    <p:extLst>
      <p:ext uri="{BB962C8B-B14F-4D97-AF65-F5344CB8AC3E}">
        <p14:creationId xmlns:p14="http://schemas.microsoft.com/office/powerpoint/2010/main" val="1995068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Rectangle 8">
            <a:extLst>
              <a:ext uri="{FF2B5EF4-FFF2-40B4-BE49-F238E27FC236}">
                <a16:creationId xmlns:a16="http://schemas.microsoft.com/office/drawing/2014/main" id="{AB48858E-D8C3-FA49-9DFD-09607857C0CF}"/>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TextBox 9">
            <a:extLst>
              <a:ext uri="{FF2B5EF4-FFF2-40B4-BE49-F238E27FC236}">
                <a16:creationId xmlns:a16="http://schemas.microsoft.com/office/drawing/2014/main" id="{3CA20A92-07B9-BD45-9FDE-4AE86DEE1B30}"/>
              </a:ext>
            </a:extLst>
          </p:cNvPr>
          <p:cNvSpPr txBox="1"/>
          <p:nvPr/>
        </p:nvSpPr>
        <p:spPr>
          <a:xfrm>
            <a:off x="10761" y="65309"/>
            <a:ext cx="10661650" cy="520536"/>
          </a:xfrm>
          <a:prstGeom prst="rect">
            <a:avLst/>
          </a:prstGeom>
          <a:noFill/>
          <a:ln>
            <a:noFill/>
          </a:ln>
        </p:spPr>
        <p:txBody>
          <a:bodyPr wrap="square" lIns="104022" tIns="52011" rIns="104022" bIns="52011" rtlCol="0">
            <a:spAutoFit/>
          </a:bodyPr>
          <a:lstStyle/>
          <a:p>
            <a:pPr algn="ctr"/>
            <a:r>
              <a:rPr lang="en-US" sz="2700" b="1" dirty="0" err="1">
                <a:solidFill>
                  <a:srgbClr val="0000FF"/>
                </a:solidFill>
              </a:rPr>
              <a:t>rz</a:t>
            </a:r>
            <a:r>
              <a:rPr lang="en-US" sz="2700" b="1" dirty="0">
                <a:solidFill>
                  <a:srgbClr val="0000FF"/>
                </a:solidFill>
              </a:rPr>
              <a:t> cross section of the upgraded CMS detector </a:t>
            </a:r>
            <a:r>
              <a:rPr lang="en-US" sz="2700" b="1" dirty="0"/>
              <a:t>(quadrant)</a:t>
            </a:r>
          </a:p>
        </p:txBody>
      </p:sp>
      <p:pic>
        <p:nvPicPr>
          <p:cNvPr id="5" name="Picture 4">
            <a:extLst>
              <a:ext uri="{FF2B5EF4-FFF2-40B4-BE49-F238E27FC236}">
                <a16:creationId xmlns:a16="http://schemas.microsoft.com/office/drawing/2014/main" id="{90483CE0-25AE-7141-8B37-FC49A3B3D1AB}"/>
              </a:ext>
            </a:extLst>
          </p:cNvPr>
          <p:cNvPicPr>
            <a:picLocks noChangeAspect="1"/>
          </p:cNvPicPr>
          <p:nvPr/>
        </p:nvPicPr>
        <p:blipFill>
          <a:blip r:embed="rId2"/>
          <a:stretch>
            <a:fillRect/>
          </a:stretch>
        </p:blipFill>
        <p:spPr>
          <a:xfrm>
            <a:off x="2008094" y="798757"/>
            <a:ext cx="7658456" cy="6462116"/>
          </a:xfrm>
          <a:prstGeom prst="rect">
            <a:avLst/>
          </a:prstGeom>
        </p:spPr>
      </p:pic>
      <p:sp>
        <p:nvSpPr>
          <p:cNvPr id="7" name="TextBox 6">
            <a:extLst>
              <a:ext uri="{FF2B5EF4-FFF2-40B4-BE49-F238E27FC236}">
                <a16:creationId xmlns:a16="http://schemas.microsoft.com/office/drawing/2014/main" id="{697B2BB8-1A49-4542-8CB5-1C2510E4B3DB}"/>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17884315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0" y="72705"/>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Summary on Phase-2 Upgrade </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Chevron 9">
            <a:extLst>
              <a:ext uri="{FF2B5EF4-FFF2-40B4-BE49-F238E27FC236}">
                <a16:creationId xmlns:a16="http://schemas.microsoft.com/office/drawing/2014/main" id="{C7692D27-7C0D-3047-8886-0E7DD9DCBB9A}"/>
              </a:ext>
            </a:extLst>
          </p:cNvPr>
          <p:cNvSpPr/>
          <p:nvPr/>
        </p:nvSpPr>
        <p:spPr>
          <a:xfrm>
            <a:off x="260891" y="1149040"/>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36800DFD-1C8E-D943-A663-229197D616FF}"/>
              </a:ext>
            </a:extLst>
          </p:cNvPr>
          <p:cNvSpPr txBox="1"/>
          <p:nvPr/>
        </p:nvSpPr>
        <p:spPr>
          <a:xfrm>
            <a:off x="470196" y="2555384"/>
            <a:ext cx="9568955" cy="3801563"/>
          </a:xfrm>
          <a:prstGeom prst="rect">
            <a:avLst/>
          </a:prstGeom>
          <a:noFill/>
        </p:spPr>
        <p:txBody>
          <a:bodyPr wrap="square" lIns="104022" tIns="52011" rIns="104022" bIns="52011" rtlCol="0">
            <a:spAutoFit/>
          </a:bodyPr>
          <a:lstStyle/>
          <a:p>
            <a:pPr>
              <a:lnSpc>
                <a:spcPct val="150000"/>
              </a:lnSpc>
            </a:pPr>
            <a:r>
              <a:rPr lang="en-US" sz="1800" b="1" dirty="0">
                <a:solidFill>
                  <a:srgbClr val="C00000"/>
                </a:solidFill>
                <a:cs typeface="Verdana"/>
              </a:rPr>
              <a:t>CMS-Bari has been, is and will be heavily involved in activities for the CMS Phase-2 upgrade.</a:t>
            </a:r>
          </a:p>
          <a:p>
            <a:pPr>
              <a:lnSpc>
                <a:spcPct val="150000"/>
              </a:lnSpc>
            </a:pPr>
            <a:r>
              <a:rPr lang="en-US" sz="1800" b="1" dirty="0">
                <a:cs typeface="Verdana"/>
              </a:rPr>
              <a:t>In particular into:</a:t>
            </a:r>
          </a:p>
          <a:p>
            <a:pPr>
              <a:lnSpc>
                <a:spcPct val="150000"/>
              </a:lnSpc>
            </a:pPr>
            <a:r>
              <a:rPr lang="en-US" sz="1800" b="1" dirty="0">
                <a:solidFill>
                  <a:srgbClr val="1551DA"/>
                </a:solidFill>
                <a:cs typeface="Verdana"/>
              </a:rPr>
              <a:t>-</a:t>
            </a:r>
            <a:r>
              <a:rPr lang="en-US" sz="1800" b="1" dirty="0">
                <a:solidFill>
                  <a:srgbClr val="C00000"/>
                </a:solidFill>
                <a:cs typeface="Verdana"/>
              </a:rPr>
              <a:t> </a:t>
            </a:r>
            <a:r>
              <a:rPr lang="en-US" sz="1800" b="1" dirty="0">
                <a:solidFill>
                  <a:srgbClr val="FF0000"/>
                </a:solidFill>
                <a:cs typeface="Verdana"/>
              </a:rPr>
              <a:t>new Tracker construction &amp; commissioning</a:t>
            </a:r>
          </a:p>
          <a:p>
            <a:pPr>
              <a:lnSpc>
                <a:spcPct val="150000"/>
              </a:lnSpc>
            </a:pPr>
            <a:r>
              <a:rPr lang="en-US" sz="1800" b="1" dirty="0">
                <a:solidFill>
                  <a:srgbClr val="1551DA"/>
                </a:solidFill>
                <a:cs typeface="Verdana"/>
              </a:rPr>
              <a:t>-</a:t>
            </a:r>
            <a:r>
              <a:rPr lang="en-US" sz="1800" b="1" dirty="0">
                <a:solidFill>
                  <a:srgbClr val="C00000"/>
                </a:solidFill>
                <a:cs typeface="Verdana"/>
              </a:rPr>
              <a:t> </a:t>
            </a:r>
            <a:r>
              <a:rPr lang="en-US" sz="1800" b="1" dirty="0">
                <a:solidFill>
                  <a:srgbClr val="FF0000"/>
                </a:solidFill>
                <a:cs typeface="Verdana"/>
              </a:rPr>
              <a:t>new GEM detectors construction, test &amp; commissioning</a:t>
            </a:r>
          </a:p>
          <a:p>
            <a:pPr>
              <a:lnSpc>
                <a:spcPct val="150000"/>
              </a:lnSpc>
            </a:pPr>
            <a:r>
              <a:rPr lang="en-US" sz="1800" b="1" dirty="0">
                <a:solidFill>
                  <a:srgbClr val="1551DA"/>
                </a:solidFill>
                <a:cs typeface="Verdana"/>
              </a:rPr>
              <a:t>-</a:t>
            </a:r>
            <a:r>
              <a:rPr lang="en-US" sz="1800" b="1" dirty="0">
                <a:solidFill>
                  <a:srgbClr val="FF0000"/>
                </a:solidFill>
                <a:cs typeface="Verdana"/>
              </a:rPr>
              <a:t> new </a:t>
            </a:r>
            <a:r>
              <a:rPr lang="en-US" sz="1800" b="1" dirty="0" err="1">
                <a:solidFill>
                  <a:srgbClr val="FF0000"/>
                </a:solidFill>
                <a:cs typeface="Verdana"/>
              </a:rPr>
              <a:t>iRPC</a:t>
            </a:r>
            <a:r>
              <a:rPr lang="en-US" sz="1800" b="1" dirty="0">
                <a:solidFill>
                  <a:srgbClr val="FF0000"/>
                </a:solidFill>
                <a:cs typeface="Verdana"/>
              </a:rPr>
              <a:t> test &amp; commissioning</a:t>
            </a:r>
          </a:p>
          <a:p>
            <a:pPr>
              <a:lnSpc>
                <a:spcPct val="150000"/>
              </a:lnSpc>
            </a:pPr>
            <a:r>
              <a:rPr lang="en-US" sz="1800" b="1" dirty="0">
                <a:solidFill>
                  <a:srgbClr val="1551DA"/>
                </a:solidFill>
                <a:cs typeface="Verdana"/>
              </a:rPr>
              <a:t>Construction activities imply intense efforts from physicists &amp; technicians highly committed </a:t>
            </a:r>
          </a:p>
          <a:p>
            <a:pPr>
              <a:lnSpc>
                <a:spcPct val="150000"/>
              </a:lnSpc>
            </a:pPr>
            <a:r>
              <a:rPr lang="en-US" sz="1800" b="1" dirty="0">
                <a:solidFill>
                  <a:srgbClr val="1551DA"/>
                </a:solidFill>
                <a:cs typeface="Verdana"/>
              </a:rPr>
              <a:t>in INFN-Bari properly equipped laboratories, till LS3 (2024-26).</a:t>
            </a:r>
          </a:p>
          <a:p>
            <a:pPr>
              <a:lnSpc>
                <a:spcPct val="150000"/>
              </a:lnSpc>
            </a:pPr>
            <a:r>
              <a:rPr lang="en-US" sz="1800" b="1" dirty="0">
                <a:solidFill>
                  <a:srgbClr val="FF0000"/>
                </a:solidFill>
                <a:cs typeface="Verdana"/>
              </a:rPr>
              <a:t>Limited amount of temporary but fully dedicated experts need to be hired on specific tasks. </a:t>
            </a:r>
          </a:p>
          <a:p>
            <a:pPr>
              <a:lnSpc>
                <a:spcPct val="150000"/>
              </a:lnSpc>
            </a:pPr>
            <a:r>
              <a:rPr lang="en-US" sz="1800" b="1" dirty="0">
                <a:cs typeface="Verdana"/>
              </a:rPr>
              <a:t>Further efforts, also from technicians, will be requested in test &amp; commissioning activities @CERN.</a:t>
            </a:r>
          </a:p>
        </p:txBody>
      </p:sp>
      <p:sp>
        <p:nvSpPr>
          <p:cNvPr id="14" name="TextBox 13">
            <a:extLst>
              <a:ext uri="{FF2B5EF4-FFF2-40B4-BE49-F238E27FC236}">
                <a16:creationId xmlns:a16="http://schemas.microsoft.com/office/drawing/2014/main" id="{B2AFFA9D-836D-A140-86EC-27CD1B853782}"/>
              </a:ext>
            </a:extLst>
          </p:cNvPr>
          <p:cNvSpPr txBox="1"/>
          <p:nvPr/>
        </p:nvSpPr>
        <p:spPr>
          <a:xfrm>
            <a:off x="489446" y="1041509"/>
            <a:ext cx="9905839" cy="1213033"/>
          </a:xfrm>
          <a:prstGeom prst="rect">
            <a:avLst/>
          </a:prstGeom>
          <a:noFill/>
        </p:spPr>
        <p:txBody>
          <a:bodyPr wrap="square" lIns="104022" tIns="52011" rIns="104022" bIns="52011" rtlCol="0">
            <a:spAutoFit/>
          </a:bodyPr>
          <a:lstStyle/>
          <a:p>
            <a:r>
              <a:rPr lang="en-US" sz="1800" b="1" dirty="0">
                <a:solidFill>
                  <a:srgbClr val="1551DA"/>
                </a:solidFill>
                <a:cs typeface="Verdana"/>
              </a:rPr>
              <a:t>The HL-LHC &amp; CMS Phase-2 are widespread &amp; complex projects that will allow to perform Physics research </a:t>
            </a:r>
            <a:r>
              <a:rPr lang="en-US" sz="1800" dirty="0">
                <a:cs typeface="Verdana"/>
              </a:rPr>
              <a:t>(@CERN</a:t>
            </a:r>
            <a:r>
              <a:rPr lang="en-US" sz="1800" b="1" dirty="0">
                <a:cs typeface="Verdana"/>
              </a:rPr>
              <a:t>) </a:t>
            </a:r>
            <a:r>
              <a:rPr lang="en-US" sz="1800" b="1" dirty="0">
                <a:solidFill>
                  <a:srgbClr val="1551DA"/>
                </a:solidFill>
                <a:cs typeface="Verdana"/>
              </a:rPr>
              <a:t>for other 15 years, going from the Energy Frontier to the Intensity Frontier</a:t>
            </a:r>
          </a:p>
          <a:p>
            <a:r>
              <a:rPr lang="en-US" sz="1800" b="1" dirty="0">
                <a:cs typeface="Verdana"/>
              </a:rPr>
              <a:t>(</a:t>
            </a:r>
            <a:r>
              <a:rPr lang="en-US" sz="1800" dirty="0">
                <a:cs typeface="Verdana"/>
              </a:rPr>
              <a:t>by increasing luminosity rather than energy scale</a:t>
            </a:r>
            <a:r>
              <a:rPr lang="en-US" sz="1800" b="1" dirty="0">
                <a:cs typeface="Verdana"/>
              </a:rPr>
              <a:t>) and looking for New Physics signs while performing precision measurements.</a:t>
            </a:r>
          </a:p>
        </p:txBody>
      </p:sp>
      <p:sp>
        <p:nvSpPr>
          <p:cNvPr id="15" name="Chevron 14">
            <a:extLst>
              <a:ext uri="{FF2B5EF4-FFF2-40B4-BE49-F238E27FC236}">
                <a16:creationId xmlns:a16="http://schemas.microsoft.com/office/drawing/2014/main" id="{32644D0D-0833-1443-B57C-290B6FF53F52}"/>
              </a:ext>
            </a:extLst>
          </p:cNvPr>
          <p:cNvSpPr/>
          <p:nvPr/>
        </p:nvSpPr>
        <p:spPr>
          <a:xfrm>
            <a:off x="240198" y="2774107"/>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CBA84E6B-2937-344A-89CE-E5828335E6ED}"/>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6939388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Rectangle 8">
            <a:extLst>
              <a:ext uri="{FF2B5EF4-FFF2-40B4-BE49-F238E27FC236}">
                <a16:creationId xmlns:a16="http://schemas.microsoft.com/office/drawing/2014/main" id="{AB48858E-D8C3-FA49-9DFD-09607857C0CF}"/>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TextBox 9">
            <a:extLst>
              <a:ext uri="{FF2B5EF4-FFF2-40B4-BE49-F238E27FC236}">
                <a16:creationId xmlns:a16="http://schemas.microsoft.com/office/drawing/2014/main" id="{3CA20A92-07B9-BD45-9FDE-4AE86DEE1B30}"/>
              </a:ext>
            </a:extLst>
          </p:cNvPr>
          <p:cNvSpPr txBox="1"/>
          <p:nvPr/>
        </p:nvSpPr>
        <p:spPr>
          <a:xfrm>
            <a:off x="10761" y="65309"/>
            <a:ext cx="10661650" cy="520536"/>
          </a:xfrm>
          <a:prstGeom prst="rect">
            <a:avLst/>
          </a:prstGeom>
          <a:noFill/>
          <a:ln>
            <a:noFill/>
          </a:ln>
        </p:spPr>
        <p:txBody>
          <a:bodyPr wrap="square" lIns="104022" tIns="52011" rIns="104022" bIns="52011" rtlCol="0">
            <a:spAutoFit/>
          </a:bodyPr>
          <a:lstStyle/>
          <a:p>
            <a:pPr algn="ctr"/>
            <a:r>
              <a:rPr lang="en-US" sz="2700" b="1" dirty="0"/>
              <a:t>Concept of </a:t>
            </a:r>
            <a:r>
              <a:rPr lang="en-US" sz="2700" b="1" dirty="0">
                <a:solidFill>
                  <a:srgbClr val="0000FF"/>
                </a:solidFill>
              </a:rPr>
              <a:t>Trigger latency</a:t>
            </a:r>
            <a:endParaRPr lang="en-US" sz="2700" b="1" dirty="0"/>
          </a:p>
        </p:txBody>
      </p:sp>
      <p:pic>
        <p:nvPicPr>
          <p:cNvPr id="5" name="Picture 4">
            <a:extLst>
              <a:ext uri="{FF2B5EF4-FFF2-40B4-BE49-F238E27FC236}">
                <a16:creationId xmlns:a16="http://schemas.microsoft.com/office/drawing/2014/main" id="{65A6407F-9A0F-FE42-A6FE-4FE211C4D1F2}"/>
              </a:ext>
            </a:extLst>
          </p:cNvPr>
          <p:cNvPicPr>
            <a:picLocks noChangeAspect="1"/>
          </p:cNvPicPr>
          <p:nvPr/>
        </p:nvPicPr>
        <p:blipFill>
          <a:blip r:embed="rId2"/>
          <a:stretch>
            <a:fillRect/>
          </a:stretch>
        </p:blipFill>
        <p:spPr>
          <a:xfrm>
            <a:off x="770193" y="1078029"/>
            <a:ext cx="9046398" cy="5332395"/>
          </a:xfrm>
          <a:prstGeom prst="rect">
            <a:avLst/>
          </a:prstGeom>
        </p:spPr>
      </p:pic>
      <p:sp>
        <p:nvSpPr>
          <p:cNvPr id="11" name="TextShape 7">
            <a:extLst>
              <a:ext uri="{FF2B5EF4-FFF2-40B4-BE49-F238E27FC236}">
                <a16:creationId xmlns:a16="http://schemas.microsoft.com/office/drawing/2014/main" id="{66D68F1E-7727-2A46-B530-064C185AB569}"/>
              </a:ext>
            </a:extLst>
          </p:cNvPr>
          <p:cNvSpPr txBox="1"/>
          <p:nvPr/>
        </p:nvSpPr>
        <p:spPr>
          <a:xfrm>
            <a:off x="9036222" y="6991882"/>
            <a:ext cx="1560738" cy="280611"/>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lIns="81639" tIns="40820" rIns="81639" bIns="40820"/>
          <a:lstStyle/>
          <a:p>
            <a:r>
              <a:rPr lang="en-US" sz="1400" b="1" i="1" spc="-1" dirty="0">
                <a:solidFill>
                  <a:schemeClr val="tx1"/>
                </a:solidFill>
                <a:uFill>
                  <a:solidFill>
                    <a:srgbClr val="FFFFFF"/>
                  </a:solidFill>
                </a:uFill>
                <a:latin typeface="Times" panose="02020603050405020304" pitchFamily="18" charset="0"/>
                <a:cs typeface="Times" panose="02020603050405020304" pitchFamily="18" charset="0"/>
              </a:rPr>
              <a:t>Credits: F. </a:t>
            </a:r>
            <a:r>
              <a:rPr lang="en-US" sz="1400" b="1" i="1" spc="-1" dirty="0" err="1">
                <a:solidFill>
                  <a:schemeClr val="tx1"/>
                </a:solidFill>
                <a:uFill>
                  <a:solidFill>
                    <a:srgbClr val="FFFFFF"/>
                  </a:solidFill>
                </a:uFill>
                <a:latin typeface="Times" panose="02020603050405020304" pitchFamily="18" charset="0"/>
                <a:cs typeface="Times" panose="02020603050405020304" pitchFamily="18" charset="0"/>
              </a:rPr>
              <a:t>Pastore</a:t>
            </a:r>
            <a:endParaRPr lang="en-US" sz="1400" b="1" i="1" spc="-1" dirty="0">
              <a:solidFill>
                <a:schemeClr val="tx1"/>
              </a:solidFill>
              <a:uFill>
                <a:solidFill>
                  <a:srgbClr val="FFFFFF"/>
                </a:solidFill>
              </a:uFill>
              <a:latin typeface="Times" panose="02020603050405020304" pitchFamily="18" charset="0"/>
              <a:cs typeface="Times" panose="02020603050405020304" pitchFamily="18" charset="0"/>
            </a:endParaRPr>
          </a:p>
        </p:txBody>
      </p:sp>
      <p:sp>
        <p:nvSpPr>
          <p:cNvPr id="12" name="TextBox 11">
            <a:extLst>
              <a:ext uri="{FF2B5EF4-FFF2-40B4-BE49-F238E27FC236}">
                <a16:creationId xmlns:a16="http://schemas.microsoft.com/office/drawing/2014/main" id="{090E2881-C846-B64D-85B9-D744A6E8CD0D}"/>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477566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Rectangle 8">
            <a:extLst>
              <a:ext uri="{FF2B5EF4-FFF2-40B4-BE49-F238E27FC236}">
                <a16:creationId xmlns:a16="http://schemas.microsoft.com/office/drawing/2014/main" id="{AB48858E-D8C3-FA49-9DFD-09607857C0CF}"/>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TextBox 9">
            <a:extLst>
              <a:ext uri="{FF2B5EF4-FFF2-40B4-BE49-F238E27FC236}">
                <a16:creationId xmlns:a16="http://schemas.microsoft.com/office/drawing/2014/main" id="{3CA20A92-07B9-BD45-9FDE-4AE86DEE1B30}"/>
              </a:ext>
            </a:extLst>
          </p:cNvPr>
          <p:cNvSpPr txBox="1"/>
          <p:nvPr/>
        </p:nvSpPr>
        <p:spPr>
          <a:xfrm>
            <a:off x="10761" y="65309"/>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Triple-GEM detector </a:t>
            </a:r>
            <a:r>
              <a:rPr lang="en-US" sz="2700" b="1" dirty="0"/>
              <a:t>- I</a:t>
            </a:r>
          </a:p>
        </p:txBody>
      </p:sp>
      <p:pic>
        <p:nvPicPr>
          <p:cNvPr id="7" name="Picture 6">
            <a:extLst>
              <a:ext uri="{FF2B5EF4-FFF2-40B4-BE49-F238E27FC236}">
                <a16:creationId xmlns:a16="http://schemas.microsoft.com/office/drawing/2014/main" id="{7ECAECAD-CD6D-DD43-8D63-280C59757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0763" y="4299676"/>
            <a:ext cx="2074362" cy="1779180"/>
          </a:xfrm>
          <a:prstGeom prst="rect">
            <a:avLst/>
          </a:prstGeom>
        </p:spPr>
      </p:pic>
      <p:pic>
        <p:nvPicPr>
          <p:cNvPr id="11" name="Picture 10">
            <a:extLst>
              <a:ext uri="{FF2B5EF4-FFF2-40B4-BE49-F238E27FC236}">
                <a16:creationId xmlns:a16="http://schemas.microsoft.com/office/drawing/2014/main" id="{8CD68029-A141-D749-9C90-129F23C18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542" y="1497162"/>
            <a:ext cx="5781099" cy="4017374"/>
          </a:xfrm>
          <a:prstGeom prst="rect">
            <a:avLst/>
          </a:prstGeom>
        </p:spPr>
      </p:pic>
      <p:sp>
        <p:nvSpPr>
          <p:cNvPr id="12" name="Rectangle 11">
            <a:extLst>
              <a:ext uri="{FF2B5EF4-FFF2-40B4-BE49-F238E27FC236}">
                <a16:creationId xmlns:a16="http://schemas.microsoft.com/office/drawing/2014/main" id="{D81482DA-00E4-6047-BC30-011F6203290D}"/>
              </a:ext>
            </a:extLst>
          </p:cNvPr>
          <p:cNvSpPr/>
          <p:nvPr/>
        </p:nvSpPr>
        <p:spPr>
          <a:xfrm>
            <a:off x="1207543" y="1306971"/>
            <a:ext cx="5917324" cy="229125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Content Placeholder 3">
            <a:extLst>
              <a:ext uri="{FF2B5EF4-FFF2-40B4-BE49-F238E27FC236}">
                <a16:creationId xmlns:a16="http://schemas.microsoft.com/office/drawing/2014/main" id="{9C8E2CA4-FB81-BD49-BE6B-B9806231F19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83164" y="1325623"/>
            <a:ext cx="5705478" cy="2077831"/>
          </a:xfrm>
        </p:spPr>
      </p:pic>
      <p:sp>
        <p:nvSpPr>
          <p:cNvPr id="14" name="TextBox 13">
            <a:extLst>
              <a:ext uri="{FF2B5EF4-FFF2-40B4-BE49-F238E27FC236}">
                <a16:creationId xmlns:a16="http://schemas.microsoft.com/office/drawing/2014/main" id="{84D96279-3515-8842-BC34-B5EBD35169BF}"/>
              </a:ext>
            </a:extLst>
          </p:cNvPr>
          <p:cNvSpPr txBox="1"/>
          <p:nvPr/>
        </p:nvSpPr>
        <p:spPr>
          <a:xfrm>
            <a:off x="1207543" y="904999"/>
            <a:ext cx="1912882" cy="369332"/>
          </a:xfrm>
          <a:prstGeom prst="rect">
            <a:avLst/>
          </a:prstGeom>
          <a:noFill/>
        </p:spPr>
        <p:txBody>
          <a:bodyPr wrap="square" rtlCol="0">
            <a:spAutoFit/>
          </a:bodyPr>
          <a:lstStyle/>
          <a:p>
            <a:r>
              <a:rPr lang="en-US" b="1" dirty="0">
                <a:solidFill>
                  <a:schemeClr val="accent5"/>
                </a:solidFill>
              </a:rPr>
              <a:t>CMS Triple-GEM</a:t>
            </a:r>
            <a:endParaRPr lang="en-GB" b="1" dirty="0">
              <a:solidFill>
                <a:schemeClr val="accent5"/>
              </a:solidFill>
            </a:endParaRPr>
          </a:p>
        </p:txBody>
      </p:sp>
      <p:pic>
        <p:nvPicPr>
          <p:cNvPr id="15" name="Picture 14">
            <a:extLst>
              <a:ext uri="{FF2B5EF4-FFF2-40B4-BE49-F238E27FC236}">
                <a16:creationId xmlns:a16="http://schemas.microsoft.com/office/drawing/2014/main" id="{31F34F5E-400F-7042-BCE8-89036B0356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514" y="4854972"/>
            <a:ext cx="2734628" cy="1764789"/>
          </a:xfrm>
          <a:prstGeom prst="rect">
            <a:avLst/>
          </a:prstGeom>
        </p:spPr>
      </p:pic>
      <p:sp>
        <p:nvSpPr>
          <p:cNvPr id="16" name="TextBox 15">
            <a:extLst>
              <a:ext uri="{FF2B5EF4-FFF2-40B4-BE49-F238E27FC236}">
                <a16:creationId xmlns:a16="http://schemas.microsoft.com/office/drawing/2014/main" id="{23580EA7-3E0F-A943-8502-649D88755F0A}"/>
              </a:ext>
            </a:extLst>
          </p:cNvPr>
          <p:cNvSpPr txBox="1"/>
          <p:nvPr/>
        </p:nvSpPr>
        <p:spPr>
          <a:xfrm>
            <a:off x="2241575" y="5044966"/>
            <a:ext cx="704194" cy="369332"/>
          </a:xfrm>
          <a:prstGeom prst="rect">
            <a:avLst/>
          </a:prstGeom>
          <a:noFill/>
        </p:spPr>
        <p:txBody>
          <a:bodyPr wrap="square" rtlCol="0">
            <a:spAutoFit/>
          </a:bodyPr>
          <a:lstStyle/>
          <a:p>
            <a:r>
              <a:rPr lang="en-US" b="1" dirty="0">
                <a:solidFill>
                  <a:srgbClr val="FF0000"/>
                </a:solidFill>
              </a:rPr>
              <a:t>ME0</a:t>
            </a:r>
            <a:endParaRPr lang="en-GB" b="1" dirty="0">
              <a:solidFill>
                <a:srgbClr val="FF0000"/>
              </a:solidFill>
            </a:endParaRPr>
          </a:p>
        </p:txBody>
      </p:sp>
      <p:sp>
        <p:nvSpPr>
          <p:cNvPr id="17" name="TextBox 16">
            <a:extLst>
              <a:ext uri="{FF2B5EF4-FFF2-40B4-BE49-F238E27FC236}">
                <a16:creationId xmlns:a16="http://schemas.microsoft.com/office/drawing/2014/main" id="{0EC63B1C-ED0E-5149-BEB4-A54B923B8A56}"/>
              </a:ext>
            </a:extLst>
          </p:cNvPr>
          <p:cNvSpPr txBox="1"/>
          <p:nvPr/>
        </p:nvSpPr>
        <p:spPr>
          <a:xfrm>
            <a:off x="820597" y="6440423"/>
            <a:ext cx="2568545" cy="400110"/>
          </a:xfrm>
          <a:prstGeom prst="rect">
            <a:avLst/>
          </a:prstGeom>
          <a:noFill/>
        </p:spPr>
        <p:txBody>
          <a:bodyPr wrap="square" rtlCol="0">
            <a:spAutoFit/>
          </a:bodyPr>
          <a:lstStyle/>
          <a:p>
            <a:r>
              <a:rPr lang="en-US" dirty="0"/>
              <a:t>Stack of 6 triple GEMs</a:t>
            </a:r>
            <a:endParaRPr lang="en-GB" dirty="0"/>
          </a:p>
        </p:txBody>
      </p:sp>
      <p:cxnSp>
        <p:nvCxnSpPr>
          <p:cNvPr id="18" name="Straight Arrow Connector 17">
            <a:extLst>
              <a:ext uri="{FF2B5EF4-FFF2-40B4-BE49-F238E27FC236}">
                <a16:creationId xmlns:a16="http://schemas.microsoft.com/office/drawing/2014/main" id="{75881C19-2C57-7643-8E81-F30D46583003}"/>
              </a:ext>
            </a:extLst>
          </p:cNvPr>
          <p:cNvCxnSpPr/>
          <p:nvPr/>
        </p:nvCxnSpPr>
        <p:spPr>
          <a:xfrm flipH="1">
            <a:off x="2840666" y="4939862"/>
            <a:ext cx="882869" cy="3888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9293F33-6F6D-1D45-8851-DB7EB8A2CC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4230" y="5514536"/>
            <a:ext cx="2770637" cy="1184150"/>
          </a:xfrm>
          <a:prstGeom prst="rect">
            <a:avLst/>
          </a:prstGeom>
        </p:spPr>
      </p:pic>
      <p:sp>
        <p:nvSpPr>
          <p:cNvPr id="20" name="TextBox 19">
            <a:extLst>
              <a:ext uri="{FF2B5EF4-FFF2-40B4-BE49-F238E27FC236}">
                <a16:creationId xmlns:a16="http://schemas.microsoft.com/office/drawing/2014/main" id="{53E88B87-D4AD-0742-9F99-09426538A7B2}"/>
              </a:ext>
            </a:extLst>
          </p:cNvPr>
          <p:cNvSpPr txBox="1"/>
          <p:nvPr/>
        </p:nvSpPr>
        <p:spPr>
          <a:xfrm>
            <a:off x="3942170" y="5345906"/>
            <a:ext cx="1078546" cy="369332"/>
          </a:xfrm>
          <a:prstGeom prst="rect">
            <a:avLst/>
          </a:prstGeom>
          <a:noFill/>
        </p:spPr>
        <p:txBody>
          <a:bodyPr wrap="square" rtlCol="0">
            <a:spAutoFit/>
          </a:bodyPr>
          <a:lstStyle/>
          <a:p>
            <a:r>
              <a:rPr lang="en-US" b="1" dirty="0">
                <a:solidFill>
                  <a:srgbClr val="FF0000"/>
                </a:solidFill>
              </a:rPr>
              <a:t>GE1/1</a:t>
            </a:r>
            <a:endParaRPr lang="en-GB" b="1" dirty="0">
              <a:solidFill>
                <a:srgbClr val="FF0000"/>
              </a:solidFill>
            </a:endParaRPr>
          </a:p>
        </p:txBody>
      </p:sp>
      <p:cxnSp>
        <p:nvCxnSpPr>
          <p:cNvPr id="21" name="Straight Arrow Connector 20">
            <a:extLst>
              <a:ext uri="{FF2B5EF4-FFF2-40B4-BE49-F238E27FC236}">
                <a16:creationId xmlns:a16="http://schemas.microsoft.com/office/drawing/2014/main" id="{AE4DD972-5D37-A54D-99CA-B7A04F848603}"/>
              </a:ext>
            </a:extLst>
          </p:cNvPr>
          <p:cNvCxnSpPr/>
          <p:nvPr/>
        </p:nvCxnSpPr>
        <p:spPr>
          <a:xfrm>
            <a:off x="4008745" y="4476072"/>
            <a:ext cx="823091" cy="1168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B636A40-1820-F340-9656-F18966AD1EBD}"/>
              </a:ext>
            </a:extLst>
          </p:cNvPr>
          <p:cNvCxnSpPr/>
          <p:nvPr/>
        </p:nvCxnSpPr>
        <p:spPr>
          <a:xfrm>
            <a:off x="4916457" y="4563339"/>
            <a:ext cx="2553895" cy="291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2F53AA7-0F65-9140-B145-25229FA68F28}"/>
              </a:ext>
            </a:extLst>
          </p:cNvPr>
          <p:cNvSpPr txBox="1"/>
          <p:nvPr/>
        </p:nvSpPr>
        <p:spPr>
          <a:xfrm>
            <a:off x="6836535" y="4406582"/>
            <a:ext cx="1078546" cy="369332"/>
          </a:xfrm>
          <a:prstGeom prst="rect">
            <a:avLst/>
          </a:prstGeom>
          <a:noFill/>
        </p:spPr>
        <p:txBody>
          <a:bodyPr wrap="square" rtlCol="0">
            <a:spAutoFit/>
          </a:bodyPr>
          <a:lstStyle/>
          <a:p>
            <a:r>
              <a:rPr lang="en-US" b="1" dirty="0">
                <a:solidFill>
                  <a:srgbClr val="FF0000"/>
                </a:solidFill>
              </a:rPr>
              <a:t>GE2/1</a:t>
            </a:r>
            <a:endParaRPr lang="en-GB" b="1" dirty="0">
              <a:solidFill>
                <a:srgbClr val="FF0000"/>
              </a:solidFill>
            </a:endParaRPr>
          </a:p>
        </p:txBody>
      </p:sp>
      <p:pic>
        <p:nvPicPr>
          <p:cNvPr id="24" name="Picture 23">
            <a:extLst>
              <a:ext uri="{FF2B5EF4-FFF2-40B4-BE49-F238E27FC236}">
                <a16:creationId xmlns:a16="http://schemas.microsoft.com/office/drawing/2014/main" id="{C085EA97-5543-E14E-8683-7830625681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144" y="1305914"/>
            <a:ext cx="2339694" cy="1773049"/>
          </a:xfrm>
          <a:prstGeom prst="rect">
            <a:avLst/>
          </a:prstGeom>
        </p:spPr>
      </p:pic>
      <p:pic>
        <p:nvPicPr>
          <p:cNvPr id="25" name="Picture 24">
            <a:extLst>
              <a:ext uri="{FF2B5EF4-FFF2-40B4-BE49-F238E27FC236}">
                <a16:creationId xmlns:a16="http://schemas.microsoft.com/office/drawing/2014/main" id="{0B42B998-DA3A-C048-8A0A-8EC1509BE8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1952" y="3045835"/>
            <a:ext cx="2244079" cy="1293100"/>
          </a:xfrm>
          <a:prstGeom prst="rect">
            <a:avLst/>
          </a:prstGeom>
        </p:spPr>
      </p:pic>
      <p:sp>
        <p:nvSpPr>
          <p:cNvPr id="26" name="TextBox 25">
            <a:extLst>
              <a:ext uri="{FF2B5EF4-FFF2-40B4-BE49-F238E27FC236}">
                <a16:creationId xmlns:a16="http://schemas.microsoft.com/office/drawing/2014/main" id="{F1979577-F386-F646-B349-51A0A0BC06B1}"/>
              </a:ext>
            </a:extLst>
          </p:cNvPr>
          <p:cNvSpPr txBox="1"/>
          <p:nvPr/>
        </p:nvSpPr>
        <p:spPr>
          <a:xfrm>
            <a:off x="7395635" y="6211669"/>
            <a:ext cx="2271515" cy="646331"/>
          </a:xfrm>
          <a:prstGeom prst="rect">
            <a:avLst/>
          </a:prstGeom>
          <a:noFill/>
        </p:spPr>
        <p:txBody>
          <a:bodyPr wrap="square" rtlCol="0">
            <a:spAutoFit/>
          </a:bodyPr>
          <a:lstStyle/>
          <a:p>
            <a:r>
              <a:rPr lang="en-US" dirty="0"/>
              <a:t>Stack of 2 triple GEMs</a:t>
            </a:r>
            <a:br>
              <a:rPr lang="en-US" dirty="0"/>
            </a:br>
            <a:r>
              <a:rPr lang="en-US" dirty="0"/>
              <a:t> </a:t>
            </a:r>
            <a:endParaRPr lang="en-GB" dirty="0"/>
          </a:p>
        </p:txBody>
      </p:sp>
      <p:pic>
        <p:nvPicPr>
          <p:cNvPr id="4" name="Picture 3">
            <a:extLst>
              <a:ext uri="{FF2B5EF4-FFF2-40B4-BE49-F238E27FC236}">
                <a16:creationId xmlns:a16="http://schemas.microsoft.com/office/drawing/2014/main" id="{E7426A9F-E037-A946-8619-991CB13EF29A}"/>
              </a:ext>
            </a:extLst>
          </p:cNvPr>
          <p:cNvPicPr>
            <a:picLocks noChangeAspect="1"/>
          </p:cNvPicPr>
          <p:nvPr/>
        </p:nvPicPr>
        <p:blipFill>
          <a:blip r:embed="rId9"/>
          <a:stretch>
            <a:fillRect/>
          </a:stretch>
        </p:blipFill>
        <p:spPr>
          <a:xfrm>
            <a:off x="3055434" y="772472"/>
            <a:ext cx="5302810" cy="502234"/>
          </a:xfrm>
          <a:prstGeom prst="rect">
            <a:avLst/>
          </a:prstGeom>
        </p:spPr>
      </p:pic>
      <p:sp>
        <p:nvSpPr>
          <p:cNvPr id="27" name="TextBox 26">
            <a:extLst>
              <a:ext uri="{FF2B5EF4-FFF2-40B4-BE49-F238E27FC236}">
                <a16:creationId xmlns:a16="http://schemas.microsoft.com/office/drawing/2014/main" id="{F25A5B7B-A829-5A4D-B9E5-CB706C26AC2A}"/>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4029893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Rectangle 8">
            <a:extLst>
              <a:ext uri="{FF2B5EF4-FFF2-40B4-BE49-F238E27FC236}">
                <a16:creationId xmlns:a16="http://schemas.microsoft.com/office/drawing/2014/main" id="{AB48858E-D8C3-FA49-9DFD-09607857C0CF}"/>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TextBox 9">
            <a:extLst>
              <a:ext uri="{FF2B5EF4-FFF2-40B4-BE49-F238E27FC236}">
                <a16:creationId xmlns:a16="http://schemas.microsoft.com/office/drawing/2014/main" id="{3CA20A92-07B9-BD45-9FDE-4AE86DEE1B30}"/>
              </a:ext>
            </a:extLst>
          </p:cNvPr>
          <p:cNvSpPr txBox="1"/>
          <p:nvPr/>
        </p:nvSpPr>
        <p:spPr>
          <a:xfrm>
            <a:off x="10761" y="65309"/>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CMS Triple-GEM detector </a:t>
            </a:r>
            <a:r>
              <a:rPr lang="en-US" sz="2700" b="1" dirty="0"/>
              <a:t>- II</a:t>
            </a:r>
          </a:p>
        </p:txBody>
      </p:sp>
      <p:pic>
        <p:nvPicPr>
          <p:cNvPr id="6" name="Picture 5">
            <a:extLst>
              <a:ext uri="{FF2B5EF4-FFF2-40B4-BE49-F238E27FC236}">
                <a16:creationId xmlns:a16="http://schemas.microsoft.com/office/drawing/2014/main" id="{BE1B90FE-3D86-5841-A92E-17F515FCA62D}"/>
              </a:ext>
            </a:extLst>
          </p:cNvPr>
          <p:cNvPicPr>
            <a:picLocks noChangeAspect="1"/>
          </p:cNvPicPr>
          <p:nvPr/>
        </p:nvPicPr>
        <p:blipFill>
          <a:blip r:embed="rId2"/>
          <a:stretch>
            <a:fillRect/>
          </a:stretch>
        </p:blipFill>
        <p:spPr>
          <a:xfrm>
            <a:off x="527748" y="1077976"/>
            <a:ext cx="5036386" cy="3296799"/>
          </a:xfrm>
          <a:prstGeom prst="rect">
            <a:avLst/>
          </a:prstGeom>
        </p:spPr>
      </p:pic>
      <p:sp>
        <p:nvSpPr>
          <p:cNvPr id="27" name="TextBox 26">
            <a:extLst>
              <a:ext uri="{FF2B5EF4-FFF2-40B4-BE49-F238E27FC236}">
                <a16:creationId xmlns:a16="http://schemas.microsoft.com/office/drawing/2014/main" id="{A3F04268-DFE3-A848-BD20-4C453DFA9133}"/>
              </a:ext>
            </a:extLst>
          </p:cNvPr>
          <p:cNvSpPr txBox="1"/>
          <p:nvPr/>
        </p:nvSpPr>
        <p:spPr>
          <a:xfrm>
            <a:off x="811633" y="765774"/>
            <a:ext cx="3805191" cy="276999"/>
          </a:xfrm>
          <a:prstGeom prst="rect">
            <a:avLst/>
          </a:prstGeom>
          <a:noFill/>
        </p:spPr>
        <p:txBody>
          <a:bodyPr wrap="square" rtlCol="0">
            <a:spAutoFit/>
          </a:bodyPr>
          <a:lstStyle/>
          <a:p>
            <a:r>
              <a:rPr lang="en-US" sz="1200" b="1" dirty="0"/>
              <a:t>Diagram of the GEM electronics readout system for CMS</a:t>
            </a:r>
            <a:endParaRPr lang="en-GB" sz="1200" b="1" dirty="0"/>
          </a:p>
        </p:txBody>
      </p:sp>
      <p:sp>
        <p:nvSpPr>
          <p:cNvPr id="28" name="TextBox 27">
            <a:extLst>
              <a:ext uri="{FF2B5EF4-FFF2-40B4-BE49-F238E27FC236}">
                <a16:creationId xmlns:a16="http://schemas.microsoft.com/office/drawing/2014/main" id="{5C7D31A0-D2E2-D34C-B822-F15F40825702}"/>
              </a:ext>
            </a:extLst>
          </p:cNvPr>
          <p:cNvSpPr txBox="1"/>
          <p:nvPr/>
        </p:nvSpPr>
        <p:spPr>
          <a:xfrm>
            <a:off x="7571021" y="3965520"/>
            <a:ext cx="1501262" cy="276999"/>
          </a:xfrm>
          <a:prstGeom prst="rect">
            <a:avLst/>
          </a:prstGeom>
          <a:noFill/>
        </p:spPr>
        <p:txBody>
          <a:bodyPr wrap="square" rtlCol="0">
            <a:spAutoFit/>
          </a:bodyPr>
          <a:lstStyle/>
          <a:p>
            <a:r>
              <a:rPr lang="en-US" sz="1200" b="1" dirty="0">
                <a:solidFill>
                  <a:srgbClr val="C00000"/>
                </a:solidFill>
              </a:rPr>
              <a:t>VFAT3 block diagram</a:t>
            </a:r>
            <a:endParaRPr lang="en-GB" sz="1200" b="1" dirty="0">
              <a:solidFill>
                <a:srgbClr val="C00000"/>
              </a:solidFill>
            </a:endParaRPr>
          </a:p>
        </p:txBody>
      </p:sp>
      <p:sp>
        <p:nvSpPr>
          <p:cNvPr id="29" name="Oval 28">
            <a:extLst>
              <a:ext uri="{FF2B5EF4-FFF2-40B4-BE49-F238E27FC236}">
                <a16:creationId xmlns:a16="http://schemas.microsoft.com/office/drawing/2014/main" id="{5519582E-95E7-0C47-BE88-8621E8307EAA}"/>
              </a:ext>
            </a:extLst>
          </p:cNvPr>
          <p:cNvSpPr/>
          <p:nvPr/>
        </p:nvSpPr>
        <p:spPr>
          <a:xfrm>
            <a:off x="1945342" y="1407520"/>
            <a:ext cx="645458" cy="394447"/>
          </a:xfrm>
          <a:prstGeom prst="ellipse">
            <a:avLst/>
          </a:prstGeom>
          <a:noFill/>
          <a:ln w="19050">
            <a:solidFill>
              <a:srgbClr val="C0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4F042FB-5415-BA46-BFA5-EE01BCD9AD67}"/>
              </a:ext>
            </a:extLst>
          </p:cNvPr>
          <p:cNvSpPr/>
          <p:nvPr/>
        </p:nvSpPr>
        <p:spPr>
          <a:xfrm>
            <a:off x="2474258" y="1243944"/>
            <a:ext cx="815789" cy="172541"/>
          </a:xfrm>
          <a:prstGeom prst="rect">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74F37EB-703C-3947-8AFB-2E210CF79A22}"/>
              </a:ext>
            </a:extLst>
          </p:cNvPr>
          <p:cNvSpPr/>
          <p:nvPr/>
        </p:nvSpPr>
        <p:spPr>
          <a:xfrm>
            <a:off x="3721521" y="1243944"/>
            <a:ext cx="815789" cy="172541"/>
          </a:xfrm>
          <a:prstGeom prst="rect">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70265EC-9429-3B40-873E-3CC3E9177B5E}"/>
              </a:ext>
            </a:extLst>
          </p:cNvPr>
          <p:cNvPicPr>
            <a:picLocks noChangeAspect="1"/>
          </p:cNvPicPr>
          <p:nvPr/>
        </p:nvPicPr>
        <p:blipFill>
          <a:blip r:embed="rId3"/>
          <a:stretch>
            <a:fillRect/>
          </a:stretch>
        </p:blipFill>
        <p:spPr>
          <a:xfrm>
            <a:off x="5970494" y="4242519"/>
            <a:ext cx="4440144" cy="2310724"/>
          </a:xfrm>
          <a:prstGeom prst="rect">
            <a:avLst/>
          </a:prstGeom>
        </p:spPr>
      </p:pic>
      <p:sp>
        <p:nvSpPr>
          <p:cNvPr id="34" name="Freeform 33">
            <a:extLst>
              <a:ext uri="{FF2B5EF4-FFF2-40B4-BE49-F238E27FC236}">
                <a16:creationId xmlns:a16="http://schemas.microsoft.com/office/drawing/2014/main" id="{FECEC830-F496-1845-9F4B-A151F48885E9}"/>
              </a:ext>
            </a:extLst>
          </p:cNvPr>
          <p:cNvSpPr/>
          <p:nvPr/>
        </p:nvSpPr>
        <p:spPr>
          <a:xfrm rot="17886038" flipH="1">
            <a:off x="4523714" y="44355"/>
            <a:ext cx="933721" cy="4942342"/>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a:solidFill>
              <a:srgbClr val="C0000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19C242D-6B67-DB4F-9AF0-9051C3C84904}"/>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1444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Higgs properties</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6/47 </a:t>
            </a:r>
          </a:p>
        </p:txBody>
      </p:sp>
      <p:sp>
        <p:nvSpPr>
          <p:cNvPr id="4" name="Rectangle 3">
            <a:extLst>
              <a:ext uri="{FF2B5EF4-FFF2-40B4-BE49-F238E27FC236}">
                <a16:creationId xmlns:a16="http://schemas.microsoft.com/office/drawing/2014/main" id="{A01E6C5E-3764-C045-8F9D-C3C559294CF8}"/>
              </a:ext>
            </a:extLst>
          </p:cNvPr>
          <p:cNvSpPr/>
          <p:nvPr/>
        </p:nvSpPr>
        <p:spPr>
          <a:xfrm>
            <a:off x="5956300" y="6438900"/>
            <a:ext cx="2019300" cy="444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hevron 13">
            <a:extLst>
              <a:ext uri="{FF2B5EF4-FFF2-40B4-BE49-F238E27FC236}">
                <a16:creationId xmlns:a16="http://schemas.microsoft.com/office/drawing/2014/main" id="{DC0394C8-CB9C-5F47-96FD-6894E820F42E}"/>
              </a:ext>
            </a:extLst>
          </p:cNvPr>
          <p:cNvSpPr/>
          <p:nvPr/>
        </p:nvSpPr>
        <p:spPr>
          <a:xfrm>
            <a:off x="301637" y="6791692"/>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1CC43B91-E485-6A4D-A03A-B43FE721BDD3}"/>
              </a:ext>
            </a:extLst>
          </p:cNvPr>
          <p:cNvSpPr txBox="1"/>
          <p:nvPr/>
        </p:nvSpPr>
        <p:spPr>
          <a:xfrm>
            <a:off x="515275" y="6593556"/>
            <a:ext cx="3730154" cy="477576"/>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Next steps </a:t>
            </a:r>
            <a:r>
              <a:rPr lang="en-US" sz="1800" b="1" dirty="0">
                <a:cs typeface="Verdana"/>
              </a:rPr>
              <a:t>:                    &amp;</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D06B768-0B4E-C142-964D-24DCFB4AE813}"/>
                  </a:ext>
                </a:extLst>
              </p:cNvPr>
              <p:cNvSpPr txBox="1"/>
              <p:nvPr/>
            </p:nvSpPr>
            <p:spPr>
              <a:xfrm>
                <a:off x="1878476" y="6709868"/>
                <a:ext cx="788524" cy="307777"/>
              </a:xfrm>
              <a:prstGeom prst="rect">
                <a:avLst/>
              </a:prstGeom>
              <a:noFill/>
            </p:spPr>
            <p:txBody>
              <a:bodyPr wrap="square" lIns="0" tIns="0" rIns="0" bIns="0" rtlCol="0">
                <a:spAutoFit/>
              </a:bodyPr>
              <a:lstStyle/>
              <a:p>
                <a:r>
                  <a:rPr lang="en-US" dirty="0">
                    <a:latin typeface="Cambria Math" panose="02040503050406030204" pitchFamily="18" charset="0"/>
                    <a:ea typeface="Cambria Math" panose="02040503050406030204" pitchFamily="18" charset="0"/>
                  </a:rPr>
                  <a:t>H</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smtClean="0">
                        <a:latin typeface="Cambria Math" panose="02040503050406030204" pitchFamily="18" charset="0"/>
                        <a:ea typeface="Cambria Math" panose="02040503050406030204" pitchFamily="18" charset="0"/>
                      </a:rPr>
                      <m:t>𝜇</m:t>
                    </m:r>
                  </m:oMath>
                </a14:m>
                <a:endParaRPr lang="en-US" dirty="0"/>
              </a:p>
            </p:txBody>
          </p:sp>
        </mc:Choice>
        <mc:Fallback>
          <p:sp>
            <p:nvSpPr>
              <p:cNvPr id="17" name="TextBox 16">
                <a:extLst>
                  <a:ext uri="{FF2B5EF4-FFF2-40B4-BE49-F238E27FC236}">
                    <a16:creationId xmlns:a16="http://schemas.microsoft.com/office/drawing/2014/main" id="{ED06B768-0B4E-C142-964D-24DCFB4AE813}"/>
                  </a:ext>
                </a:extLst>
              </p:cNvPr>
              <p:cNvSpPr txBox="1">
                <a:spLocks noRot="1" noChangeAspect="1" noMove="1" noResize="1" noEditPoints="1" noAdjustHandles="1" noChangeArrowheads="1" noChangeShapeType="1" noTextEdit="1"/>
              </p:cNvSpPr>
              <p:nvPr/>
            </p:nvSpPr>
            <p:spPr>
              <a:xfrm>
                <a:off x="1878476" y="6709868"/>
                <a:ext cx="788524" cy="307777"/>
              </a:xfrm>
              <a:prstGeom prst="rect">
                <a:avLst/>
              </a:prstGeom>
              <a:blipFill>
                <a:blip r:embed="rId2"/>
                <a:stretch>
                  <a:fillRect l="-19048" t="-24000" r="-3175" b="-4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4C84AE78-A231-AB49-A6BE-AB68BFCFCDA8}"/>
                  </a:ext>
                </a:extLst>
              </p:cNvPr>
              <p:cNvSpPr txBox="1"/>
              <p:nvPr/>
            </p:nvSpPr>
            <p:spPr>
              <a:xfrm>
                <a:off x="3106401" y="6720028"/>
                <a:ext cx="788524" cy="307777"/>
              </a:xfrm>
              <a:prstGeom prst="rect">
                <a:avLst/>
              </a:prstGeom>
              <a:noFill/>
            </p:spPr>
            <p:txBody>
              <a:bodyPr wrap="square" lIns="0" tIns="0" rIns="0" bIns="0" rtlCol="0">
                <a:spAutoFit/>
              </a:bodyPr>
              <a:lstStyle/>
              <a:p>
                <a:r>
                  <a:rPr lang="en-US" dirty="0">
                    <a:latin typeface="Cambria Math" panose="02040503050406030204" pitchFamily="18" charset="0"/>
                    <a:ea typeface="Cambria Math" panose="02040503050406030204" pitchFamily="18" charset="0"/>
                  </a:rPr>
                  <a:t>H</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𝑏𝑏</m:t>
                    </m:r>
                  </m:oMath>
                </a14:m>
                <a:endParaRPr lang="en-US" dirty="0"/>
              </a:p>
            </p:txBody>
          </p:sp>
        </mc:Choice>
        <mc:Fallback>
          <p:sp>
            <p:nvSpPr>
              <p:cNvPr id="18" name="TextBox 17">
                <a:extLst>
                  <a:ext uri="{FF2B5EF4-FFF2-40B4-BE49-F238E27FC236}">
                    <a16:creationId xmlns:a16="http://schemas.microsoft.com/office/drawing/2014/main" id="{4C84AE78-A231-AB49-A6BE-AB68BFCFCDA8}"/>
                  </a:ext>
                </a:extLst>
              </p:cNvPr>
              <p:cNvSpPr txBox="1">
                <a:spLocks noRot="1" noChangeAspect="1" noMove="1" noResize="1" noEditPoints="1" noAdjustHandles="1" noChangeArrowheads="1" noChangeShapeType="1" noTextEdit="1"/>
              </p:cNvSpPr>
              <p:nvPr/>
            </p:nvSpPr>
            <p:spPr>
              <a:xfrm>
                <a:off x="3106401" y="6720028"/>
                <a:ext cx="788524" cy="307777"/>
              </a:xfrm>
              <a:prstGeom prst="rect">
                <a:avLst/>
              </a:prstGeom>
              <a:blipFill>
                <a:blip r:embed="rId3"/>
                <a:stretch>
                  <a:fillRect l="-19048" t="-24000" r="-3175" b="-4800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228679DE-2096-D344-AB1A-E681BCF3CB5F}"/>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
        <p:nvSpPr>
          <p:cNvPr id="15" name="TextBox 14">
            <a:extLst>
              <a:ext uri="{FF2B5EF4-FFF2-40B4-BE49-F238E27FC236}">
                <a16:creationId xmlns:a16="http://schemas.microsoft.com/office/drawing/2014/main" id="{0043F20D-26A9-7F42-9BF9-73D63D75C6F7}"/>
              </a:ext>
            </a:extLst>
          </p:cNvPr>
          <p:cNvSpPr txBox="1"/>
          <p:nvPr/>
        </p:nvSpPr>
        <p:spPr>
          <a:xfrm>
            <a:off x="3894925" y="6586314"/>
            <a:ext cx="3887635" cy="477576"/>
          </a:xfrm>
          <a:prstGeom prst="rect">
            <a:avLst/>
          </a:prstGeom>
          <a:noFill/>
        </p:spPr>
        <p:txBody>
          <a:bodyPr wrap="square" lIns="104022" tIns="52011" rIns="104022" bIns="52011" rtlCol="0">
            <a:spAutoFit/>
          </a:bodyPr>
          <a:lstStyle/>
          <a:p>
            <a:pPr>
              <a:lnSpc>
                <a:spcPct val="150000"/>
              </a:lnSpc>
            </a:pPr>
            <a:r>
              <a:rPr lang="en-US" sz="1800" b="1" dirty="0">
                <a:solidFill>
                  <a:srgbClr val="0000FF"/>
                </a:solidFill>
                <a:cs typeface="Verdana"/>
              </a:rPr>
              <a:t>(evidence for it:                                        )</a:t>
            </a:r>
            <a:endParaRPr lang="en-US" sz="1800" b="1" dirty="0">
              <a:cs typeface="Verdana"/>
            </a:endParaRPr>
          </a:p>
        </p:txBody>
      </p:sp>
      <p:pic>
        <p:nvPicPr>
          <p:cNvPr id="3" name="Picture 2">
            <a:extLst>
              <a:ext uri="{FF2B5EF4-FFF2-40B4-BE49-F238E27FC236}">
                <a16:creationId xmlns:a16="http://schemas.microsoft.com/office/drawing/2014/main" id="{EF7270FF-46F1-694B-92FB-E4BFBC425DE9}"/>
              </a:ext>
            </a:extLst>
          </p:cNvPr>
          <p:cNvPicPr>
            <a:picLocks noChangeAspect="1"/>
          </p:cNvPicPr>
          <p:nvPr/>
        </p:nvPicPr>
        <p:blipFill>
          <a:blip r:embed="rId4"/>
          <a:stretch>
            <a:fillRect/>
          </a:stretch>
        </p:blipFill>
        <p:spPr>
          <a:xfrm>
            <a:off x="5521325" y="6721319"/>
            <a:ext cx="2027555" cy="293348"/>
          </a:xfrm>
          <a:prstGeom prst="rect">
            <a:avLst/>
          </a:prstGeom>
        </p:spPr>
      </p:pic>
      <p:pic>
        <p:nvPicPr>
          <p:cNvPr id="7" name="Picture 6">
            <a:extLst>
              <a:ext uri="{FF2B5EF4-FFF2-40B4-BE49-F238E27FC236}">
                <a16:creationId xmlns:a16="http://schemas.microsoft.com/office/drawing/2014/main" id="{988C21AB-3307-9F45-A11E-42D358B27B16}"/>
              </a:ext>
            </a:extLst>
          </p:cNvPr>
          <p:cNvPicPr>
            <a:picLocks noChangeAspect="1"/>
          </p:cNvPicPr>
          <p:nvPr/>
        </p:nvPicPr>
        <p:blipFill>
          <a:blip r:embed="rId5"/>
          <a:stretch>
            <a:fillRect/>
          </a:stretch>
        </p:blipFill>
        <p:spPr>
          <a:xfrm>
            <a:off x="5654992" y="963318"/>
            <a:ext cx="4849306" cy="4441802"/>
          </a:xfrm>
          <a:prstGeom prst="rect">
            <a:avLst/>
          </a:prstGeom>
        </p:spPr>
      </p:pic>
      <p:pic>
        <p:nvPicPr>
          <p:cNvPr id="21" name="Picture 20">
            <a:extLst>
              <a:ext uri="{FF2B5EF4-FFF2-40B4-BE49-F238E27FC236}">
                <a16:creationId xmlns:a16="http://schemas.microsoft.com/office/drawing/2014/main" id="{24A5C0F9-FF4D-B74A-B094-952F1C3BF78B}"/>
              </a:ext>
            </a:extLst>
          </p:cNvPr>
          <p:cNvPicPr>
            <a:picLocks noChangeAspect="1"/>
          </p:cNvPicPr>
          <p:nvPr/>
        </p:nvPicPr>
        <p:blipFill>
          <a:blip r:embed="rId6"/>
          <a:stretch>
            <a:fillRect/>
          </a:stretch>
        </p:blipFill>
        <p:spPr>
          <a:xfrm>
            <a:off x="769258" y="560091"/>
            <a:ext cx="4117702" cy="5165730"/>
          </a:xfrm>
          <a:prstGeom prst="rect">
            <a:avLst/>
          </a:prstGeom>
        </p:spPr>
      </p:pic>
      <p:sp>
        <p:nvSpPr>
          <p:cNvPr id="22" name="Rectangle 21">
            <a:extLst>
              <a:ext uri="{FF2B5EF4-FFF2-40B4-BE49-F238E27FC236}">
                <a16:creationId xmlns:a16="http://schemas.microsoft.com/office/drawing/2014/main" id="{22D4850F-02C8-694D-8671-43DB1A1286A1}"/>
              </a:ext>
            </a:extLst>
          </p:cNvPr>
          <p:cNvSpPr/>
          <p:nvPr/>
        </p:nvSpPr>
        <p:spPr>
          <a:xfrm>
            <a:off x="4653280" y="2418080"/>
            <a:ext cx="528320" cy="965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6BC7DBE-CF54-B847-8E72-484459E364DB}"/>
              </a:ext>
            </a:extLst>
          </p:cNvPr>
          <p:cNvSpPr txBox="1"/>
          <p:nvPr/>
        </p:nvSpPr>
        <p:spPr>
          <a:xfrm>
            <a:off x="8266855" y="5951140"/>
            <a:ext cx="2394795" cy="394733"/>
          </a:xfrm>
          <a:prstGeom prst="rect">
            <a:avLst/>
          </a:prstGeom>
          <a:noFill/>
        </p:spPr>
        <p:txBody>
          <a:bodyPr wrap="square" lIns="104022" tIns="52011" rIns="104022" bIns="52011" rtlCol="0">
            <a:spAutoFit/>
          </a:bodyPr>
          <a:lstStyle/>
          <a:p>
            <a:pPr>
              <a:lnSpc>
                <a:spcPct val="150000"/>
              </a:lnSpc>
            </a:pPr>
            <a:r>
              <a:rPr lang="en-US" sz="1400" b="1" dirty="0">
                <a:cs typeface="Verdana"/>
              </a:rPr>
              <a:t>From S. </a:t>
            </a:r>
            <a:r>
              <a:rPr lang="en-US" sz="1400" b="1" dirty="0" err="1">
                <a:cs typeface="Verdana"/>
              </a:rPr>
              <a:t>Rahatlou</a:t>
            </a:r>
            <a:r>
              <a:rPr lang="en-US" sz="1400" b="1" dirty="0">
                <a:cs typeface="Verdana"/>
              </a:rPr>
              <a:t> @ ICHEP18</a:t>
            </a:r>
          </a:p>
        </p:txBody>
      </p:sp>
      <p:sp>
        <p:nvSpPr>
          <p:cNvPr id="24" name="TextBox 23">
            <a:extLst>
              <a:ext uri="{FF2B5EF4-FFF2-40B4-BE49-F238E27FC236}">
                <a16:creationId xmlns:a16="http://schemas.microsoft.com/office/drawing/2014/main" id="{B1374E4A-9D4F-0C43-97F0-10903135C44F}"/>
              </a:ext>
            </a:extLst>
          </p:cNvPr>
          <p:cNvSpPr txBox="1"/>
          <p:nvPr/>
        </p:nvSpPr>
        <p:spPr>
          <a:xfrm>
            <a:off x="854335" y="5777608"/>
            <a:ext cx="4666990" cy="436219"/>
          </a:xfrm>
          <a:prstGeom prst="rect">
            <a:avLst/>
          </a:prstGeom>
          <a:noFill/>
        </p:spPr>
        <p:txBody>
          <a:bodyPr wrap="square" lIns="104022" tIns="52011" rIns="104022" bIns="52011" rtlCol="0">
            <a:spAutoFit/>
          </a:bodyPr>
          <a:lstStyle/>
          <a:p>
            <a:pPr>
              <a:lnSpc>
                <a:spcPct val="150000"/>
              </a:lnSpc>
            </a:pPr>
            <a:r>
              <a:rPr lang="en-US" sz="1600" b="1" dirty="0">
                <a:solidFill>
                  <a:srgbClr val="FF0000"/>
                </a:solidFill>
                <a:cs typeface="Verdana"/>
              </a:rPr>
              <a:t>Close to theory-limited territory with just 2016 data</a:t>
            </a:r>
          </a:p>
        </p:txBody>
      </p:sp>
      <p:cxnSp>
        <p:nvCxnSpPr>
          <p:cNvPr id="26" name="Straight Arrow Connector 25">
            <a:extLst>
              <a:ext uri="{FF2B5EF4-FFF2-40B4-BE49-F238E27FC236}">
                <a16:creationId xmlns:a16="http://schemas.microsoft.com/office/drawing/2014/main" id="{4DFEF284-4572-9448-BDE8-2480B0E0D0BF}"/>
              </a:ext>
            </a:extLst>
          </p:cNvPr>
          <p:cNvCxnSpPr>
            <a:cxnSpLocks/>
          </p:cNvCxnSpPr>
          <p:nvPr/>
        </p:nvCxnSpPr>
        <p:spPr>
          <a:xfrm flipH="1" flipV="1">
            <a:off x="4744720" y="5191760"/>
            <a:ext cx="284480" cy="759380"/>
          </a:xfrm>
          <a:prstGeom prst="straightConnector1">
            <a:avLst/>
          </a:prstGeom>
          <a:ln w="190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2201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In the context of my INFN “fellowship” regarding the R&amp;D on scientific computing for innovative solutions for the LHC experiments, my activity until now have been twofold:…">
            <a:extLst>
              <a:ext uri="{FF2B5EF4-FFF2-40B4-BE49-F238E27FC236}">
                <a16:creationId xmlns:a16="http://schemas.microsoft.com/office/drawing/2014/main" id="{278BD133-CBC9-FD43-9C58-A641C3548949}"/>
              </a:ext>
            </a:extLst>
          </p:cNvPr>
          <p:cNvSpPr txBox="1">
            <a:spLocks/>
          </p:cNvSpPr>
          <p:nvPr/>
        </p:nvSpPr>
        <p:spPr>
          <a:xfrm>
            <a:off x="23665" y="1038092"/>
            <a:ext cx="7643960" cy="5769709"/>
          </a:xfrm>
          <a:prstGeom prst="rect">
            <a:avLst/>
          </a:prstGeom>
        </p:spPr>
        <p:txBody>
          <a:bodyPr vert="horz" lIns="104022" tIns="52011" rIns="104022" bIns="52011" rtlCol="0">
            <a:normAutofit/>
          </a:bodyPr>
          <a:lstStyle>
            <a:lvl1pPr marL="390083" indent="-390083" algn="l" defTabSz="520111" rtl="0" eaLnBrk="1" latinLnBrk="0" hangingPunct="1">
              <a:spcBef>
                <a:spcPct val="20000"/>
              </a:spcBef>
              <a:buFont typeface="Arial"/>
              <a:buChar char="•"/>
              <a:defRPr sz="3600" kern="1200">
                <a:solidFill>
                  <a:schemeClr val="tx1"/>
                </a:solidFill>
                <a:latin typeface="+mn-lt"/>
                <a:ea typeface="+mn-ea"/>
                <a:cs typeface="+mn-cs"/>
              </a:defRPr>
            </a:lvl1pPr>
            <a:lvl2pPr marL="845180" indent="-325069" algn="l" defTabSz="520111" rtl="0" eaLnBrk="1" latinLnBrk="0" hangingPunct="1">
              <a:spcBef>
                <a:spcPct val="20000"/>
              </a:spcBef>
              <a:buFont typeface="Arial"/>
              <a:buChar char="–"/>
              <a:defRPr sz="3200" kern="1200">
                <a:solidFill>
                  <a:schemeClr val="tx1"/>
                </a:solidFill>
                <a:latin typeface="+mn-lt"/>
                <a:ea typeface="+mn-ea"/>
                <a:cs typeface="+mn-cs"/>
              </a:defRPr>
            </a:lvl2pPr>
            <a:lvl3pPr marL="1300277" indent="-260055" algn="l" defTabSz="520111" rtl="0" eaLnBrk="1" latinLnBrk="0" hangingPunct="1">
              <a:spcBef>
                <a:spcPct val="20000"/>
              </a:spcBef>
              <a:buFont typeface="Arial"/>
              <a:buChar char="•"/>
              <a:defRPr sz="2700" kern="1200">
                <a:solidFill>
                  <a:schemeClr val="tx1"/>
                </a:solidFill>
                <a:latin typeface="+mn-lt"/>
                <a:ea typeface="+mn-ea"/>
                <a:cs typeface="+mn-cs"/>
              </a:defRPr>
            </a:lvl3pPr>
            <a:lvl4pPr marL="1820388" indent="-260055" algn="l" defTabSz="520111" rtl="0" eaLnBrk="1" latinLnBrk="0" hangingPunct="1">
              <a:spcBef>
                <a:spcPct val="20000"/>
              </a:spcBef>
              <a:buFont typeface="Arial"/>
              <a:buChar char="–"/>
              <a:defRPr sz="2300" kern="1200">
                <a:solidFill>
                  <a:schemeClr val="tx1"/>
                </a:solidFill>
                <a:latin typeface="+mn-lt"/>
                <a:ea typeface="+mn-ea"/>
                <a:cs typeface="+mn-cs"/>
              </a:defRPr>
            </a:lvl4pPr>
            <a:lvl5pPr marL="2340498" indent="-260055" algn="l" defTabSz="520111" rtl="0" eaLnBrk="1" latinLnBrk="0" hangingPunct="1">
              <a:spcBef>
                <a:spcPct val="20000"/>
              </a:spcBef>
              <a:buFont typeface="Arial"/>
              <a:buChar char="»"/>
              <a:defRPr sz="2300" kern="1200">
                <a:solidFill>
                  <a:schemeClr val="tx1"/>
                </a:solidFill>
                <a:latin typeface="+mn-lt"/>
                <a:ea typeface="+mn-ea"/>
                <a:cs typeface="+mn-cs"/>
              </a:defRPr>
            </a:lvl5pPr>
            <a:lvl6pPr marL="2860609" indent="-260055" algn="l" defTabSz="520111" rtl="0" eaLnBrk="1" latinLnBrk="0" hangingPunct="1">
              <a:spcBef>
                <a:spcPct val="20000"/>
              </a:spcBef>
              <a:buFont typeface="Arial"/>
              <a:buChar char="•"/>
              <a:defRPr sz="2300" kern="1200">
                <a:solidFill>
                  <a:schemeClr val="tx1"/>
                </a:solidFill>
                <a:latin typeface="+mn-lt"/>
                <a:ea typeface="+mn-ea"/>
                <a:cs typeface="+mn-cs"/>
              </a:defRPr>
            </a:lvl6pPr>
            <a:lvl7pPr marL="3380720" indent="-260055" algn="l" defTabSz="520111" rtl="0" eaLnBrk="1" latinLnBrk="0" hangingPunct="1">
              <a:spcBef>
                <a:spcPct val="20000"/>
              </a:spcBef>
              <a:buFont typeface="Arial"/>
              <a:buChar char="•"/>
              <a:defRPr sz="2300" kern="1200">
                <a:solidFill>
                  <a:schemeClr val="tx1"/>
                </a:solidFill>
                <a:latin typeface="+mn-lt"/>
                <a:ea typeface="+mn-ea"/>
                <a:cs typeface="+mn-cs"/>
              </a:defRPr>
            </a:lvl7pPr>
            <a:lvl8pPr marL="3900830" indent="-260055" algn="l" defTabSz="520111" rtl="0" eaLnBrk="1" latinLnBrk="0" hangingPunct="1">
              <a:spcBef>
                <a:spcPct val="20000"/>
              </a:spcBef>
              <a:buFont typeface="Arial"/>
              <a:buChar char="•"/>
              <a:defRPr sz="2300" kern="1200">
                <a:solidFill>
                  <a:schemeClr val="tx1"/>
                </a:solidFill>
                <a:latin typeface="+mn-lt"/>
                <a:ea typeface="+mn-ea"/>
                <a:cs typeface="+mn-cs"/>
              </a:defRPr>
            </a:lvl8pPr>
            <a:lvl9pPr marL="4420941" indent="-260055" algn="l" defTabSz="520111" rtl="0" eaLnBrk="1" latinLnBrk="0" hangingPunct="1">
              <a:spcBef>
                <a:spcPct val="20000"/>
              </a:spcBef>
              <a:buFont typeface="Arial"/>
              <a:buChar char="•"/>
              <a:defRPr sz="2300" kern="1200">
                <a:solidFill>
                  <a:schemeClr val="tx1"/>
                </a:solidFill>
                <a:latin typeface="+mn-lt"/>
                <a:ea typeface="+mn-ea"/>
                <a:cs typeface="+mn-cs"/>
              </a:defRPr>
            </a:lvl9pPr>
          </a:lstStyle>
          <a:p>
            <a:pPr marL="0" indent="0" defTabSz="233679">
              <a:spcBef>
                <a:spcPts val="700"/>
              </a:spcBef>
              <a:buFontTx/>
              <a:buNone/>
              <a:defRPr sz="1280" b="1"/>
            </a:pPr>
            <a:r>
              <a:rPr lang="en-US" sz="1280" b="1" dirty="0"/>
              <a:t>In the context of my </a:t>
            </a:r>
            <a:r>
              <a:rPr lang="en-US" sz="1280" b="1" u="sng" dirty="0"/>
              <a:t>INFN “fellowship” regarding the R&amp;D on scientific computing for innovative solutions for the LHC experiments</a:t>
            </a:r>
            <a:r>
              <a:rPr lang="en-US" sz="1280" b="1" dirty="0"/>
              <a:t>, my activity until now have been twofold:</a:t>
            </a:r>
          </a:p>
          <a:p>
            <a:pPr marL="279400" lvl="1" indent="-91440" defTabSz="233679">
              <a:spcBef>
                <a:spcPts val="700"/>
              </a:spcBef>
              <a:buSzPct val="100000"/>
              <a:buFont typeface="Arial"/>
              <a:buAutoNum type="arabicPeriod"/>
              <a:defRPr sz="1280" b="1"/>
            </a:pPr>
            <a:r>
              <a:rPr lang="en-US" sz="1280" b="1" dirty="0"/>
              <a:t> Parallel programming on GPU: I collaborated with the “Future tracking” group</a:t>
            </a:r>
          </a:p>
          <a:p>
            <a:pPr marL="563880" lvl="2" indent="-187960" defTabSz="233679">
              <a:spcBef>
                <a:spcPts val="700"/>
              </a:spcBef>
              <a:defRPr sz="1280"/>
            </a:pPr>
            <a:r>
              <a:rPr lang="en-US" sz="1280" dirty="0"/>
              <a:t>The group takes care in CMS of developing a hybrid CPU-GPU application that takes RAW data coming from the pixel detector and gives tracks as result</a:t>
            </a:r>
          </a:p>
          <a:p>
            <a:pPr marL="563880" lvl="2" indent="-187960" defTabSz="233679">
              <a:spcBef>
                <a:spcPts val="700"/>
              </a:spcBef>
              <a:defRPr sz="1280" b="1">
                <a:solidFill>
                  <a:srgbClr val="FF2600"/>
                </a:solidFill>
              </a:defRPr>
            </a:pPr>
            <a:r>
              <a:rPr lang="en-US" sz="1280" b="1" dirty="0">
                <a:solidFill>
                  <a:srgbClr val="FF2600"/>
                </a:solidFill>
              </a:rPr>
              <a:t>I contributed to the implementation on GPU and to the optimization of the first step of the chain, i.e. the unpacking of the raw data (Raw2Digi) coming from the pixel detector. In particular:</a:t>
            </a:r>
          </a:p>
          <a:p>
            <a:pPr marL="751840" lvl="3" indent="-187960" defTabSz="233679">
              <a:spcBef>
                <a:spcPts val="700"/>
              </a:spcBef>
              <a:defRPr sz="1280" b="1">
                <a:solidFill>
                  <a:srgbClr val="0433FF"/>
                </a:solidFill>
              </a:defRPr>
            </a:pPr>
            <a:r>
              <a:rPr lang="en-US" sz="1280" b="1" dirty="0">
                <a:solidFill>
                  <a:srgbClr val="0433FF"/>
                </a:solidFill>
              </a:rPr>
              <a:t>unpacking of the errors from the FEDS on GPU</a:t>
            </a:r>
          </a:p>
          <a:p>
            <a:pPr marL="751840" lvl="3" indent="-187960" defTabSz="233679">
              <a:spcBef>
                <a:spcPts val="700"/>
              </a:spcBef>
              <a:defRPr sz="1280" b="1">
                <a:solidFill>
                  <a:srgbClr val="0433FF"/>
                </a:solidFill>
              </a:defRPr>
            </a:pPr>
            <a:r>
              <a:rPr lang="en-US" sz="1280" b="1" dirty="0">
                <a:solidFill>
                  <a:srgbClr val="0433FF"/>
                </a:solidFill>
              </a:rPr>
              <a:t>optimization of the memory allocations and transfers</a:t>
            </a:r>
          </a:p>
          <a:p>
            <a:pPr marL="751840" lvl="3" indent="-187960" defTabSz="233679">
              <a:spcBef>
                <a:spcPts val="700"/>
              </a:spcBef>
              <a:defRPr sz="1280" b="1">
                <a:solidFill>
                  <a:srgbClr val="0433FF"/>
                </a:solidFill>
              </a:defRPr>
            </a:pPr>
            <a:r>
              <a:rPr lang="en-US" sz="1280" b="1" dirty="0">
                <a:solidFill>
                  <a:srgbClr val="0433FF"/>
                </a:solidFill>
              </a:rPr>
              <a:t>check of the results towards the serial implementation</a:t>
            </a:r>
          </a:p>
          <a:p>
            <a:pPr marL="279400" lvl="1" indent="-91440" defTabSz="233679">
              <a:spcBef>
                <a:spcPts val="700"/>
              </a:spcBef>
              <a:buSzPct val="100000"/>
              <a:buFont typeface="Arial"/>
              <a:buAutoNum type="arabicPeriod"/>
              <a:defRPr sz="1280" b="1"/>
            </a:pPr>
            <a:r>
              <a:rPr lang="en-US" sz="1280" b="1" dirty="0"/>
              <a:t> Machine learning application: I am collaborating with the “ML Muon” group</a:t>
            </a:r>
          </a:p>
          <a:p>
            <a:pPr marL="563880" lvl="2" indent="-187960" defTabSz="233679">
              <a:spcBef>
                <a:spcPts val="700"/>
              </a:spcBef>
              <a:defRPr sz="1280"/>
            </a:pPr>
            <a:r>
              <a:rPr lang="en-US" sz="1280" dirty="0"/>
              <a:t>The groups take care inside the CMS Muon community (DT, RPC, CSC, GEM) of developing innovative tools for monitoring the performance of the CMS Muon System and the detection of its anomalies</a:t>
            </a:r>
          </a:p>
          <a:p>
            <a:pPr marL="563880" lvl="2" indent="-187960" defTabSz="233679">
              <a:spcBef>
                <a:spcPts val="700"/>
              </a:spcBef>
              <a:defRPr sz="1280" b="1">
                <a:solidFill>
                  <a:srgbClr val="FF2600"/>
                </a:solidFill>
              </a:defRPr>
            </a:pPr>
            <a:r>
              <a:rPr lang="en-US" sz="1280" b="1" dirty="0">
                <a:solidFill>
                  <a:srgbClr val="FF2600"/>
                </a:solidFill>
              </a:rPr>
              <a:t>Currently I am working on the development of a monitoring tool based on Machine Learning techniques for the DT Local Trigger System. </a:t>
            </a:r>
          </a:p>
          <a:p>
            <a:pPr marL="751840" lvl="3" indent="-187960" defTabSz="233679">
              <a:spcBef>
                <a:spcPts val="700"/>
              </a:spcBef>
              <a:defRPr sz="1280" b="1">
                <a:solidFill>
                  <a:srgbClr val="0433FF"/>
                </a:solidFill>
              </a:defRPr>
            </a:pPr>
            <a:r>
              <a:rPr lang="en-US" sz="1280" b="1" dirty="0">
                <a:solidFill>
                  <a:srgbClr val="0433FF"/>
                </a:solidFill>
              </a:rPr>
              <a:t>The algorithm must correlate trigger rates and instantaneous luminosities coming from CMS database and identify chamber(s) with rate problem(s)</a:t>
            </a:r>
          </a:p>
          <a:p>
            <a:pPr marL="751840" lvl="3" indent="-187960" defTabSz="233679">
              <a:spcBef>
                <a:spcPts val="700"/>
              </a:spcBef>
              <a:defRPr sz="1280" b="1">
                <a:solidFill>
                  <a:srgbClr val="0433FF"/>
                </a:solidFill>
              </a:defRPr>
            </a:pPr>
            <a:r>
              <a:rPr lang="en-US" sz="1280" b="1" dirty="0">
                <a:solidFill>
                  <a:srgbClr val="0433FF"/>
                </a:solidFill>
              </a:rPr>
              <a:t>Best results with (semi-)supervised approaches like </a:t>
            </a:r>
            <a:r>
              <a:rPr lang="en-US" sz="1280" b="1" dirty="0" err="1">
                <a:solidFill>
                  <a:srgbClr val="0433FF"/>
                </a:solidFill>
              </a:rPr>
              <a:t>AutoEncoders</a:t>
            </a:r>
            <a:r>
              <a:rPr lang="en-US" sz="1280" b="1" dirty="0">
                <a:solidFill>
                  <a:srgbClr val="0433FF"/>
                </a:solidFill>
              </a:rPr>
              <a:t> and </a:t>
            </a:r>
            <a:r>
              <a:rPr lang="en-US" sz="1280" b="1" dirty="0" err="1">
                <a:solidFill>
                  <a:srgbClr val="0433FF"/>
                </a:solidFill>
              </a:rPr>
              <a:t>KMeans</a:t>
            </a:r>
            <a:r>
              <a:rPr lang="en-US" sz="1280" b="1" dirty="0">
                <a:solidFill>
                  <a:srgbClr val="0433FF"/>
                </a:solidFill>
              </a:rPr>
              <a:t> clustering</a:t>
            </a:r>
          </a:p>
          <a:p>
            <a:pPr marL="563880" lvl="2" indent="-187960" defTabSz="233679">
              <a:spcBef>
                <a:spcPts val="700"/>
              </a:spcBef>
              <a:defRPr sz="1280"/>
            </a:pPr>
            <a:r>
              <a:rPr lang="en-US" sz="1280" dirty="0"/>
              <a:t>On long term this R&amp;D work is meant to lead to a tool that can be run at different stages of the L1 Muon Barrel Trigger correlating different sources of information to make a diagnosis of the issue</a:t>
            </a:r>
          </a:p>
          <a:p>
            <a:pPr marL="751840" lvl="3" indent="-187960" defTabSz="233679">
              <a:spcBef>
                <a:spcPts val="700"/>
              </a:spcBef>
              <a:defRPr sz="1280"/>
            </a:pPr>
            <a:r>
              <a:rPr lang="en-US" sz="1280" dirty="0"/>
              <a:t>Another student (</a:t>
            </a:r>
            <a:r>
              <a:rPr lang="en-US" sz="1280" dirty="0" err="1">
                <a:solidFill>
                  <a:srgbClr val="1956B0"/>
                </a:solidFill>
              </a:rPr>
              <a:t>M.Ince</a:t>
            </a:r>
            <a:r>
              <a:rPr lang="en-US" sz="1280" dirty="0"/>
              <a:t>) has started to work on the monitoring of the RPC Local Trigger (only barrel)</a:t>
            </a:r>
          </a:p>
        </p:txBody>
      </p:sp>
      <p:sp>
        <p:nvSpPr>
          <p:cNvPr id="12" name="Numero diapositiva">
            <a:extLst>
              <a:ext uri="{FF2B5EF4-FFF2-40B4-BE49-F238E27FC236}">
                <a16:creationId xmlns:a16="http://schemas.microsoft.com/office/drawing/2014/main" id="{73FBBAA7-E377-1F4F-9C17-CC2B88A048A3}"/>
              </a:ext>
            </a:extLst>
          </p:cNvPr>
          <p:cNvSpPr txBox="1">
            <a:spLocks/>
          </p:cNvSpPr>
          <p:nvPr/>
        </p:nvSpPr>
        <p:spPr>
          <a:xfrm>
            <a:off x="12178579" y="9194800"/>
            <a:ext cx="211833" cy="3429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en-US"/>
            </a:defPPr>
            <a:lvl1pPr marL="0" algn="l" defTabSz="520111" rtl="0" eaLnBrk="1" latinLnBrk="0" hangingPunct="1">
              <a:defRPr sz="2000" kern="1200">
                <a:solidFill>
                  <a:schemeClr val="tx1"/>
                </a:solidFill>
                <a:latin typeface="+mn-lt"/>
                <a:ea typeface="+mn-ea"/>
                <a:cs typeface="+mn-cs"/>
              </a:defRPr>
            </a:lvl1pPr>
            <a:lvl2pPr marL="520111" algn="l" defTabSz="520111" rtl="0" eaLnBrk="1" latinLnBrk="0" hangingPunct="1">
              <a:defRPr sz="2000" kern="1200">
                <a:solidFill>
                  <a:schemeClr val="tx1"/>
                </a:solidFill>
                <a:latin typeface="+mn-lt"/>
                <a:ea typeface="+mn-ea"/>
                <a:cs typeface="+mn-cs"/>
              </a:defRPr>
            </a:lvl2pPr>
            <a:lvl3pPr marL="1040221" algn="l" defTabSz="520111" rtl="0" eaLnBrk="1" latinLnBrk="0" hangingPunct="1">
              <a:defRPr sz="2000" kern="1200">
                <a:solidFill>
                  <a:schemeClr val="tx1"/>
                </a:solidFill>
                <a:latin typeface="+mn-lt"/>
                <a:ea typeface="+mn-ea"/>
                <a:cs typeface="+mn-cs"/>
              </a:defRPr>
            </a:lvl3pPr>
            <a:lvl4pPr marL="1560332" algn="l" defTabSz="520111" rtl="0" eaLnBrk="1" latinLnBrk="0" hangingPunct="1">
              <a:defRPr sz="2000" kern="1200">
                <a:solidFill>
                  <a:schemeClr val="tx1"/>
                </a:solidFill>
                <a:latin typeface="+mn-lt"/>
                <a:ea typeface="+mn-ea"/>
                <a:cs typeface="+mn-cs"/>
              </a:defRPr>
            </a:lvl4pPr>
            <a:lvl5pPr marL="2080443" algn="l" defTabSz="520111" rtl="0" eaLnBrk="1" latinLnBrk="0" hangingPunct="1">
              <a:defRPr sz="2000" kern="1200">
                <a:solidFill>
                  <a:schemeClr val="tx1"/>
                </a:solidFill>
                <a:latin typeface="+mn-lt"/>
                <a:ea typeface="+mn-ea"/>
                <a:cs typeface="+mn-cs"/>
              </a:defRPr>
            </a:lvl5pPr>
            <a:lvl6pPr marL="2600554" algn="l" defTabSz="520111" rtl="0" eaLnBrk="1" latinLnBrk="0" hangingPunct="1">
              <a:defRPr sz="2000" kern="1200">
                <a:solidFill>
                  <a:schemeClr val="tx1"/>
                </a:solidFill>
                <a:latin typeface="+mn-lt"/>
                <a:ea typeface="+mn-ea"/>
                <a:cs typeface="+mn-cs"/>
              </a:defRPr>
            </a:lvl6pPr>
            <a:lvl7pPr marL="3120664" algn="l" defTabSz="520111" rtl="0" eaLnBrk="1" latinLnBrk="0" hangingPunct="1">
              <a:defRPr sz="2000" kern="1200">
                <a:solidFill>
                  <a:schemeClr val="tx1"/>
                </a:solidFill>
                <a:latin typeface="+mn-lt"/>
                <a:ea typeface="+mn-ea"/>
                <a:cs typeface="+mn-cs"/>
              </a:defRPr>
            </a:lvl7pPr>
            <a:lvl8pPr marL="3640775" algn="l" defTabSz="520111" rtl="0" eaLnBrk="1" latinLnBrk="0" hangingPunct="1">
              <a:defRPr sz="2000" kern="1200">
                <a:solidFill>
                  <a:schemeClr val="tx1"/>
                </a:solidFill>
                <a:latin typeface="+mn-lt"/>
                <a:ea typeface="+mn-ea"/>
                <a:cs typeface="+mn-cs"/>
              </a:defRPr>
            </a:lvl8pPr>
            <a:lvl9pPr marL="4160886" algn="l" defTabSz="520111" rtl="0" eaLnBrk="1" latinLnBrk="0" hangingPunct="1">
              <a:defRPr sz="2000" kern="1200">
                <a:solidFill>
                  <a:schemeClr val="tx1"/>
                </a:solidFill>
                <a:latin typeface="+mn-lt"/>
                <a:ea typeface="+mn-ea"/>
                <a:cs typeface="+mn-cs"/>
              </a:defRPr>
            </a:lvl9pPr>
          </a:lstStyle>
          <a:p>
            <a:fld id="{86CB4B4D-7CA3-9044-876B-883B54F8677D}" type="slidenum">
              <a:rPr lang="en-US" smtClean="0"/>
              <a:pPr/>
              <a:t>80</a:t>
            </a:fld>
            <a:endParaRPr lang="en-US"/>
          </a:p>
        </p:txBody>
      </p:sp>
      <p:pic>
        <p:nvPicPr>
          <p:cNvPr id="17" name="Schermata 2018-01-29 alle 12.52.09.png" descr="Schermata 2018-01-29 alle 12.52.09.png">
            <a:extLst>
              <a:ext uri="{FF2B5EF4-FFF2-40B4-BE49-F238E27FC236}">
                <a16:creationId xmlns:a16="http://schemas.microsoft.com/office/drawing/2014/main" id="{0A77B810-6CC0-8941-87BF-8BE47013A41B}"/>
              </a:ext>
            </a:extLst>
          </p:cNvPr>
          <p:cNvPicPr>
            <a:picLocks noChangeAspect="1"/>
          </p:cNvPicPr>
          <p:nvPr/>
        </p:nvPicPr>
        <p:blipFill>
          <a:blip r:embed="rId2">
            <a:extLst/>
          </a:blip>
          <a:stretch>
            <a:fillRect/>
          </a:stretch>
        </p:blipFill>
        <p:spPr>
          <a:xfrm>
            <a:off x="7607391" y="1277362"/>
            <a:ext cx="3057914" cy="2091480"/>
          </a:xfrm>
          <a:prstGeom prst="rect">
            <a:avLst/>
          </a:prstGeom>
          <a:ln w="12700">
            <a:miter lim="400000"/>
          </a:ln>
        </p:spPr>
      </p:pic>
      <p:sp>
        <p:nvSpPr>
          <p:cNvPr id="13" name="Rectangle 12">
            <a:extLst>
              <a:ext uri="{FF2B5EF4-FFF2-40B4-BE49-F238E27FC236}">
                <a16:creationId xmlns:a16="http://schemas.microsoft.com/office/drawing/2014/main" id="{0ABB7499-29FA-3C44-81FD-B783B6246DDB}"/>
              </a:ext>
            </a:extLst>
          </p:cNvPr>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4" name="TextBox 13">
            <a:extLst>
              <a:ext uri="{FF2B5EF4-FFF2-40B4-BE49-F238E27FC236}">
                <a16:creationId xmlns:a16="http://schemas.microsoft.com/office/drawing/2014/main" id="{D015B0A7-66CE-9541-890F-57909310D85A}"/>
              </a:ext>
            </a:extLst>
          </p:cNvPr>
          <p:cNvSpPr txBox="1"/>
          <p:nvPr/>
        </p:nvSpPr>
        <p:spPr>
          <a:xfrm>
            <a:off x="13214" y="75488"/>
            <a:ext cx="10661650"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Activities within INFN LHC computing fellowships</a:t>
            </a:r>
            <a:endParaRPr lang="en-US" sz="2700" b="1" dirty="0"/>
          </a:p>
        </p:txBody>
      </p:sp>
      <p:sp>
        <p:nvSpPr>
          <p:cNvPr id="18" name="Rectangle 17">
            <a:extLst>
              <a:ext uri="{FF2B5EF4-FFF2-40B4-BE49-F238E27FC236}">
                <a16:creationId xmlns:a16="http://schemas.microsoft.com/office/drawing/2014/main" id="{7BA77E68-0ADF-3644-BB7E-CC05D348B3B9}"/>
              </a:ext>
            </a:extLst>
          </p:cNvPr>
          <p:cNvSpPr/>
          <p:nvPr/>
        </p:nvSpPr>
        <p:spPr>
          <a:xfrm>
            <a:off x="8970746" y="605430"/>
            <a:ext cx="1545456" cy="369332"/>
          </a:xfrm>
          <a:prstGeom prst="rect">
            <a:avLst/>
          </a:prstGeom>
          <a:ln>
            <a:noFill/>
          </a:ln>
        </p:spPr>
        <p:txBody>
          <a:bodyPr wrap="square">
            <a:spAutoFit/>
          </a:bodyPr>
          <a:lstStyle/>
          <a:p>
            <a:pPr algn="ctr"/>
            <a:r>
              <a:rPr lang="en-US" sz="1800" b="1" dirty="0">
                <a:solidFill>
                  <a:srgbClr val="1551DA"/>
                </a:solidFill>
              </a:rPr>
              <a:t>(C. Calabria)</a:t>
            </a:r>
            <a:endParaRPr lang="fr-FR" sz="1800" b="1" dirty="0">
              <a:solidFill>
                <a:srgbClr val="1551DA"/>
              </a:solidFill>
            </a:endParaRPr>
          </a:p>
        </p:txBody>
      </p:sp>
      <p:sp>
        <p:nvSpPr>
          <p:cNvPr id="19" name="TextBox 18">
            <a:extLst>
              <a:ext uri="{FF2B5EF4-FFF2-40B4-BE49-F238E27FC236}">
                <a16:creationId xmlns:a16="http://schemas.microsoft.com/office/drawing/2014/main" id="{9B07FA0E-DE6F-C947-B5D1-D9B5EED5DC25}"/>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362519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Improving efficiency of analysis jobs in CMS</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0" name="Rectangle 9">
            <a:extLst>
              <a:ext uri="{FF2B5EF4-FFF2-40B4-BE49-F238E27FC236}">
                <a16:creationId xmlns:a16="http://schemas.microsoft.com/office/drawing/2014/main" id="{C5655274-3A9E-664E-A772-6293B998ECBF}"/>
              </a:ext>
            </a:extLst>
          </p:cNvPr>
          <p:cNvSpPr/>
          <p:nvPr/>
        </p:nvSpPr>
        <p:spPr>
          <a:xfrm>
            <a:off x="9286125" y="566760"/>
            <a:ext cx="1299438" cy="369332"/>
          </a:xfrm>
          <a:prstGeom prst="rect">
            <a:avLst/>
          </a:prstGeom>
          <a:ln>
            <a:noFill/>
          </a:ln>
        </p:spPr>
        <p:txBody>
          <a:bodyPr wrap="square">
            <a:spAutoFit/>
          </a:bodyPr>
          <a:lstStyle/>
          <a:p>
            <a:r>
              <a:rPr lang="en-US" sz="1800" b="1" dirty="0">
                <a:solidFill>
                  <a:srgbClr val="1551DA"/>
                </a:solidFill>
              </a:rPr>
              <a:t>(L. </a:t>
            </a:r>
            <a:r>
              <a:rPr lang="en-US" sz="1800" b="1" dirty="0" err="1">
                <a:solidFill>
                  <a:srgbClr val="1551DA"/>
                </a:solidFill>
              </a:rPr>
              <a:t>Cristella</a:t>
            </a:r>
            <a:r>
              <a:rPr lang="en-US" sz="1800" b="1" dirty="0">
                <a:solidFill>
                  <a:srgbClr val="1551DA"/>
                </a:solidFill>
              </a:rPr>
              <a:t>)</a:t>
            </a:r>
            <a:endParaRPr lang="fr-FR" sz="1800" b="1" dirty="0">
              <a:solidFill>
                <a:srgbClr val="1551DA"/>
              </a:solidFill>
            </a:endParaRPr>
          </a:p>
        </p:txBody>
      </p:sp>
      <p:sp>
        <p:nvSpPr>
          <p:cNvPr id="12" name="Chevron 11">
            <a:extLst>
              <a:ext uri="{FF2B5EF4-FFF2-40B4-BE49-F238E27FC236}">
                <a16:creationId xmlns:a16="http://schemas.microsoft.com/office/drawing/2014/main" id="{C953075C-732E-064A-A18D-82482CA7501B}"/>
              </a:ext>
            </a:extLst>
          </p:cNvPr>
          <p:cNvSpPr/>
          <p:nvPr/>
        </p:nvSpPr>
        <p:spPr>
          <a:xfrm>
            <a:off x="135919" y="1351581"/>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DA8F88B-3476-5544-8B9E-52E567F48DAB}"/>
              </a:ext>
            </a:extLst>
          </p:cNvPr>
          <p:cNvSpPr txBox="1"/>
          <p:nvPr/>
        </p:nvSpPr>
        <p:spPr>
          <a:xfrm>
            <a:off x="303874" y="1255002"/>
            <a:ext cx="10306975" cy="1213033"/>
          </a:xfrm>
          <a:prstGeom prst="rect">
            <a:avLst/>
          </a:prstGeom>
          <a:noFill/>
        </p:spPr>
        <p:txBody>
          <a:bodyPr wrap="square" lIns="104022" tIns="52011" rIns="104022" bIns="52011" rtlCol="0">
            <a:spAutoFit/>
          </a:bodyPr>
          <a:lstStyle/>
          <a:p>
            <a:r>
              <a:rPr lang="en-US" sz="1800" b="1" dirty="0">
                <a:cs typeface="Verdana"/>
              </a:rPr>
              <a:t>CMS experiment has a workload management system that schedules and executes production &amp; user tasks in a distributed Grid infrastructure. Submission is performed via the </a:t>
            </a:r>
            <a:r>
              <a:rPr lang="en-US" sz="1800" b="1" dirty="0">
                <a:solidFill>
                  <a:srgbClr val="FF0000"/>
                </a:solidFill>
                <a:cs typeface="Verdana"/>
              </a:rPr>
              <a:t>C</a:t>
            </a:r>
            <a:r>
              <a:rPr lang="en-US" sz="1800" b="1" dirty="0">
                <a:cs typeface="Verdana"/>
              </a:rPr>
              <a:t>MS </a:t>
            </a:r>
            <a:r>
              <a:rPr lang="en-US" sz="1800" b="1" dirty="0">
                <a:solidFill>
                  <a:srgbClr val="FF0000"/>
                </a:solidFill>
                <a:cs typeface="Verdana"/>
              </a:rPr>
              <a:t>R</a:t>
            </a:r>
            <a:r>
              <a:rPr lang="en-US" sz="1800" b="1" dirty="0">
                <a:cs typeface="Verdana"/>
              </a:rPr>
              <a:t>emote </a:t>
            </a:r>
            <a:r>
              <a:rPr lang="en-US" sz="1800" b="1" dirty="0">
                <a:solidFill>
                  <a:srgbClr val="FF0000"/>
                </a:solidFill>
                <a:cs typeface="Verdana"/>
              </a:rPr>
              <a:t>A</a:t>
            </a:r>
            <a:r>
              <a:rPr lang="en-US" sz="1800" b="1" dirty="0">
                <a:cs typeface="Verdana"/>
              </a:rPr>
              <a:t>nalysis </a:t>
            </a:r>
            <a:r>
              <a:rPr lang="en-US" sz="1800" b="1" dirty="0">
                <a:solidFill>
                  <a:srgbClr val="FF0000"/>
                </a:solidFill>
                <a:cs typeface="Verdana"/>
              </a:rPr>
              <a:t>B</a:t>
            </a:r>
            <a:r>
              <a:rPr lang="en-US" sz="1800" b="1" dirty="0">
                <a:cs typeface="Verdana"/>
              </a:rPr>
              <a:t>uilder (</a:t>
            </a:r>
            <a:r>
              <a:rPr lang="en-US" sz="1800" b="1" dirty="0">
                <a:solidFill>
                  <a:srgbClr val="FF0000"/>
                </a:solidFill>
                <a:cs typeface="Verdana"/>
              </a:rPr>
              <a:t>CRAB</a:t>
            </a:r>
            <a:r>
              <a:rPr lang="en-US" sz="1800" b="1" dirty="0">
                <a:cs typeface="Verdana"/>
              </a:rPr>
              <a:t>).</a:t>
            </a:r>
          </a:p>
          <a:p>
            <a:r>
              <a:rPr lang="en-US" sz="1800" b="1" dirty="0">
                <a:solidFill>
                  <a:srgbClr val="520AF8"/>
                </a:solidFill>
                <a:cs typeface="Verdana"/>
              </a:rPr>
              <a:t>Recent focus on efficiency &amp; optimization : turnaround time, CPU efficiency, system scalability.</a:t>
            </a:r>
          </a:p>
          <a:p>
            <a:r>
              <a:rPr lang="en-US" sz="1800" b="1" dirty="0">
                <a:cs typeface="Verdana"/>
              </a:rPr>
              <a:t>There are 3 lines of work :</a:t>
            </a:r>
          </a:p>
        </p:txBody>
      </p:sp>
      <p:pic>
        <p:nvPicPr>
          <p:cNvPr id="5" name="Picture 4">
            <a:extLst>
              <a:ext uri="{FF2B5EF4-FFF2-40B4-BE49-F238E27FC236}">
                <a16:creationId xmlns:a16="http://schemas.microsoft.com/office/drawing/2014/main" id="{97FAB75A-9377-1943-BE14-884D424046F6}"/>
              </a:ext>
            </a:extLst>
          </p:cNvPr>
          <p:cNvPicPr>
            <a:picLocks noChangeAspect="1"/>
          </p:cNvPicPr>
          <p:nvPr/>
        </p:nvPicPr>
        <p:blipFill>
          <a:blip r:embed="rId2"/>
          <a:stretch>
            <a:fillRect/>
          </a:stretch>
        </p:blipFill>
        <p:spPr>
          <a:xfrm>
            <a:off x="2225620" y="2703893"/>
            <a:ext cx="7885883" cy="3340747"/>
          </a:xfrm>
          <a:prstGeom prst="rect">
            <a:avLst/>
          </a:prstGeom>
          <a:ln>
            <a:solidFill>
              <a:srgbClr val="C00000"/>
            </a:solidFill>
          </a:ln>
        </p:spPr>
      </p:pic>
      <p:sp>
        <p:nvSpPr>
          <p:cNvPr id="15" name="Chevron 14">
            <a:extLst>
              <a:ext uri="{FF2B5EF4-FFF2-40B4-BE49-F238E27FC236}">
                <a16:creationId xmlns:a16="http://schemas.microsoft.com/office/drawing/2014/main" id="{694894D4-6361-8543-A0AC-C6390B7B6115}"/>
              </a:ext>
            </a:extLst>
          </p:cNvPr>
          <p:cNvSpPr/>
          <p:nvPr/>
        </p:nvSpPr>
        <p:spPr>
          <a:xfrm>
            <a:off x="563911" y="6532282"/>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0B26C788-DF8D-BD44-8189-8E013DC36F09}"/>
              </a:ext>
            </a:extLst>
          </p:cNvPr>
          <p:cNvSpPr txBox="1"/>
          <p:nvPr/>
        </p:nvSpPr>
        <p:spPr>
          <a:xfrm>
            <a:off x="762000" y="6391401"/>
            <a:ext cx="9001760" cy="382037"/>
          </a:xfrm>
          <a:prstGeom prst="rect">
            <a:avLst/>
          </a:prstGeom>
          <a:noFill/>
        </p:spPr>
        <p:txBody>
          <a:bodyPr wrap="square" lIns="104022" tIns="52011" rIns="104022" bIns="52011" rtlCol="0">
            <a:spAutoFit/>
          </a:bodyPr>
          <a:lstStyle/>
          <a:p>
            <a:r>
              <a:rPr lang="en-US" sz="1800" b="1" dirty="0">
                <a:solidFill>
                  <a:srgbClr val="C00000"/>
                </a:solidFill>
                <a:cs typeface="Verdana"/>
              </a:rPr>
              <a:t>Encouraging results</a:t>
            </a:r>
            <a:r>
              <a:rPr lang="en-US" sz="1800" b="1" dirty="0">
                <a:cs typeface="Verdana"/>
              </a:rPr>
              <a:t>. </a:t>
            </a:r>
            <a:r>
              <a:rPr lang="en-US" sz="1800" b="1" dirty="0">
                <a:solidFill>
                  <a:srgbClr val="520AF8"/>
                </a:solidFill>
                <a:cs typeface="Verdana"/>
              </a:rPr>
              <a:t>Generally high user satisfaction</a:t>
            </a:r>
            <a:r>
              <a:rPr lang="en-US" sz="1800" b="1" dirty="0">
                <a:cs typeface="Verdana"/>
              </a:rPr>
              <a:t>. Few issues showed up &amp; got solved. </a:t>
            </a:r>
          </a:p>
        </p:txBody>
      </p:sp>
      <p:sp>
        <p:nvSpPr>
          <p:cNvPr id="17" name="TextBox 16">
            <a:extLst>
              <a:ext uri="{FF2B5EF4-FFF2-40B4-BE49-F238E27FC236}">
                <a16:creationId xmlns:a16="http://schemas.microsoft.com/office/drawing/2014/main" id="{29183489-864B-A545-B257-C7414279A70A}"/>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480356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Deep Learning for tracking </a:t>
            </a:r>
            <a:r>
              <a:rPr lang="en-US" sz="2800" b="1" dirty="0"/>
              <a:t>(</a:t>
            </a:r>
            <a:r>
              <a:rPr lang="en-US" sz="2400" b="1" dirty="0"/>
              <a:t>with GPUs usage</a:t>
            </a:r>
            <a:r>
              <a:rPr lang="en-US" sz="2800" b="1" dirty="0"/>
              <a:t>)</a:t>
            </a:r>
            <a:endParaRPr lang="en-US" sz="24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2" name="Freccia destra 26">
            <a:extLst>
              <a:ext uri="{FF2B5EF4-FFF2-40B4-BE49-F238E27FC236}">
                <a16:creationId xmlns:a16="http://schemas.microsoft.com/office/drawing/2014/main" id="{B37748B6-C2D7-8C44-8ED5-1502AF658C08}"/>
              </a:ext>
            </a:extLst>
          </p:cNvPr>
          <p:cNvSpPr/>
          <p:nvPr/>
        </p:nvSpPr>
        <p:spPr>
          <a:xfrm>
            <a:off x="2700909" y="1282238"/>
            <a:ext cx="336799" cy="372153"/>
          </a:xfrm>
          <a:prstGeom prst="rightArrow">
            <a:avLst/>
          </a:prstGeom>
          <a:solidFill>
            <a:srgbClr val="00856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4" name="Immagine 34">
            <a:extLst>
              <a:ext uri="{FF2B5EF4-FFF2-40B4-BE49-F238E27FC236}">
                <a16:creationId xmlns:a16="http://schemas.microsoft.com/office/drawing/2014/main" id="{74D5AE26-FAAA-8840-96BE-C711690F1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79" y="924045"/>
            <a:ext cx="1806773" cy="1183044"/>
          </a:xfrm>
          <a:prstGeom prst="rect">
            <a:avLst/>
          </a:prstGeom>
          <a:ln w="25400">
            <a:solidFill>
              <a:srgbClr val="FF0000"/>
            </a:solidFill>
          </a:ln>
        </p:spPr>
      </p:pic>
      <p:pic>
        <p:nvPicPr>
          <p:cNvPr id="15" name="Immagine 35">
            <a:extLst>
              <a:ext uri="{FF2B5EF4-FFF2-40B4-BE49-F238E27FC236}">
                <a16:creationId xmlns:a16="http://schemas.microsoft.com/office/drawing/2014/main" id="{D9B4A810-0E0F-3E47-BFD8-C0BF1F5F3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458" y="875271"/>
            <a:ext cx="1773377" cy="1186085"/>
          </a:xfrm>
          <a:prstGeom prst="rect">
            <a:avLst/>
          </a:prstGeom>
          <a:ln w="25400">
            <a:solidFill>
              <a:schemeClr val="tx2"/>
            </a:solidFill>
          </a:ln>
        </p:spPr>
      </p:pic>
      <p:pic>
        <p:nvPicPr>
          <p:cNvPr id="16" name="Immagine 36">
            <a:extLst>
              <a:ext uri="{FF2B5EF4-FFF2-40B4-BE49-F238E27FC236}">
                <a16:creationId xmlns:a16="http://schemas.microsoft.com/office/drawing/2014/main" id="{EE7EC389-9AF7-3147-9454-00DCC5B66B14}"/>
              </a:ext>
            </a:extLst>
          </p:cNvPr>
          <p:cNvPicPr>
            <a:picLocks noChangeAspect="1"/>
          </p:cNvPicPr>
          <p:nvPr/>
        </p:nvPicPr>
        <p:blipFill rotWithShape="1">
          <a:blip r:embed="rId4">
            <a:extLst>
              <a:ext uri="{28A0092B-C50C-407E-A947-70E740481C1C}">
                <a14:useLocalDpi xmlns:a14="http://schemas.microsoft.com/office/drawing/2010/main" val="0"/>
              </a:ext>
            </a:extLst>
          </a:blip>
          <a:srcRect l="1861"/>
          <a:stretch/>
        </p:blipFill>
        <p:spPr>
          <a:xfrm>
            <a:off x="5354646" y="870650"/>
            <a:ext cx="1775060" cy="1172375"/>
          </a:xfrm>
          <a:prstGeom prst="rect">
            <a:avLst/>
          </a:prstGeom>
          <a:ln w="25400">
            <a:solidFill>
              <a:schemeClr val="tx2"/>
            </a:solidFill>
          </a:ln>
        </p:spPr>
      </p:pic>
      <p:sp>
        <p:nvSpPr>
          <p:cNvPr id="17" name="CasellaDiTesto 37">
            <a:extLst>
              <a:ext uri="{FF2B5EF4-FFF2-40B4-BE49-F238E27FC236}">
                <a16:creationId xmlns:a16="http://schemas.microsoft.com/office/drawing/2014/main" id="{175E7AE8-FC1D-9A4B-993C-BF0BE6731B0B}"/>
              </a:ext>
            </a:extLst>
          </p:cNvPr>
          <p:cNvSpPr txBox="1"/>
          <p:nvPr/>
        </p:nvSpPr>
        <p:spPr>
          <a:xfrm>
            <a:off x="735705" y="2085533"/>
            <a:ext cx="905957" cy="276999"/>
          </a:xfrm>
          <a:prstGeom prst="rect">
            <a:avLst/>
          </a:prstGeom>
          <a:noFill/>
          <a:ln>
            <a:noFill/>
          </a:ln>
        </p:spPr>
        <p:txBody>
          <a:bodyPr wrap="square" rtlCol="0">
            <a:spAutoFit/>
          </a:bodyPr>
          <a:lstStyle/>
          <a:p>
            <a:r>
              <a:rPr lang="en-GB" sz="1200" b="1" i="1" dirty="0">
                <a:solidFill>
                  <a:srgbClr val="FF0000"/>
                </a:solidFill>
              </a:rPr>
              <a:t>Seeding</a:t>
            </a:r>
          </a:p>
        </p:txBody>
      </p:sp>
      <p:sp>
        <p:nvSpPr>
          <p:cNvPr id="18" name="CasellaDiTesto 38">
            <a:extLst>
              <a:ext uri="{FF2B5EF4-FFF2-40B4-BE49-F238E27FC236}">
                <a16:creationId xmlns:a16="http://schemas.microsoft.com/office/drawing/2014/main" id="{5128AFA1-15B8-B24C-B29D-989657B9F7F2}"/>
              </a:ext>
            </a:extLst>
          </p:cNvPr>
          <p:cNvSpPr txBox="1"/>
          <p:nvPr/>
        </p:nvSpPr>
        <p:spPr>
          <a:xfrm>
            <a:off x="3064832" y="2085532"/>
            <a:ext cx="1547324" cy="276999"/>
          </a:xfrm>
          <a:prstGeom prst="rect">
            <a:avLst/>
          </a:prstGeom>
          <a:noFill/>
        </p:spPr>
        <p:txBody>
          <a:bodyPr wrap="square" rtlCol="0">
            <a:spAutoFit/>
          </a:bodyPr>
          <a:lstStyle/>
          <a:p>
            <a:r>
              <a:rPr lang="en-GB" sz="1200" b="1" i="1" dirty="0"/>
              <a:t>Tracks Building</a:t>
            </a:r>
          </a:p>
        </p:txBody>
      </p:sp>
      <p:sp>
        <p:nvSpPr>
          <p:cNvPr id="19" name="CasellaDiTesto 39">
            <a:extLst>
              <a:ext uri="{FF2B5EF4-FFF2-40B4-BE49-F238E27FC236}">
                <a16:creationId xmlns:a16="http://schemas.microsoft.com/office/drawing/2014/main" id="{DAA11D58-4A52-A74B-99CC-CF6C73D1DBF5}"/>
              </a:ext>
            </a:extLst>
          </p:cNvPr>
          <p:cNvSpPr txBox="1"/>
          <p:nvPr/>
        </p:nvSpPr>
        <p:spPr>
          <a:xfrm>
            <a:off x="5275110" y="2040427"/>
            <a:ext cx="1277665" cy="276999"/>
          </a:xfrm>
          <a:prstGeom prst="rect">
            <a:avLst/>
          </a:prstGeom>
          <a:noFill/>
        </p:spPr>
        <p:txBody>
          <a:bodyPr wrap="square" rtlCol="0">
            <a:spAutoFit/>
          </a:bodyPr>
          <a:lstStyle/>
          <a:p>
            <a:r>
              <a:rPr lang="en-GB" sz="1200" b="1" i="1" dirty="0"/>
              <a:t>Track fitting</a:t>
            </a:r>
          </a:p>
        </p:txBody>
      </p:sp>
      <p:sp>
        <p:nvSpPr>
          <p:cNvPr id="20" name="Rettangolo 40">
            <a:extLst>
              <a:ext uri="{FF2B5EF4-FFF2-40B4-BE49-F238E27FC236}">
                <a16:creationId xmlns:a16="http://schemas.microsoft.com/office/drawing/2014/main" id="{49614810-E661-474E-A401-4505D31E1E2E}"/>
              </a:ext>
            </a:extLst>
          </p:cNvPr>
          <p:cNvSpPr/>
          <p:nvPr/>
        </p:nvSpPr>
        <p:spPr>
          <a:xfrm rot="16200000">
            <a:off x="162140" y="1269283"/>
            <a:ext cx="1041682" cy="338554"/>
          </a:xfrm>
          <a:prstGeom prst="rect">
            <a:avLst/>
          </a:prstGeom>
        </p:spPr>
        <p:txBody>
          <a:bodyPr wrap="square">
            <a:spAutoFit/>
          </a:bodyPr>
          <a:lstStyle/>
          <a:p>
            <a:r>
              <a:rPr lang="it-IT" sz="1600" b="1" dirty="0">
                <a:solidFill>
                  <a:srgbClr val="0433FF"/>
                </a:solidFill>
              </a:rPr>
              <a:t>Pixel </a:t>
            </a:r>
            <a:r>
              <a:rPr lang="it-IT" sz="1600" b="1" dirty="0" err="1">
                <a:solidFill>
                  <a:srgbClr val="0433FF"/>
                </a:solidFill>
              </a:rPr>
              <a:t>Hits</a:t>
            </a:r>
            <a:endParaRPr lang="it-IT" sz="1600" b="1" dirty="0">
              <a:solidFill>
                <a:srgbClr val="0433FF"/>
              </a:solidFill>
            </a:endParaRPr>
          </a:p>
        </p:txBody>
      </p:sp>
      <p:sp>
        <p:nvSpPr>
          <p:cNvPr id="21" name="Freccia destra 41">
            <a:extLst>
              <a:ext uri="{FF2B5EF4-FFF2-40B4-BE49-F238E27FC236}">
                <a16:creationId xmlns:a16="http://schemas.microsoft.com/office/drawing/2014/main" id="{2D743D08-C3C1-1748-936A-6CC2437ABFF0}"/>
              </a:ext>
            </a:extLst>
          </p:cNvPr>
          <p:cNvSpPr/>
          <p:nvPr/>
        </p:nvSpPr>
        <p:spPr>
          <a:xfrm>
            <a:off x="4938311" y="1224018"/>
            <a:ext cx="336799" cy="372153"/>
          </a:xfrm>
          <a:prstGeom prst="rightArrow">
            <a:avLst/>
          </a:prstGeom>
          <a:solidFill>
            <a:srgbClr val="00856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CasellaDiTesto 42">
            <a:extLst>
              <a:ext uri="{FF2B5EF4-FFF2-40B4-BE49-F238E27FC236}">
                <a16:creationId xmlns:a16="http://schemas.microsoft.com/office/drawing/2014/main" id="{01E29E91-B35C-F040-81AA-973A95FCB44E}"/>
              </a:ext>
            </a:extLst>
          </p:cNvPr>
          <p:cNvSpPr txBox="1"/>
          <p:nvPr/>
        </p:nvSpPr>
        <p:spPr>
          <a:xfrm>
            <a:off x="693558" y="548388"/>
            <a:ext cx="3292183" cy="369332"/>
          </a:xfrm>
          <a:prstGeom prst="rect">
            <a:avLst/>
          </a:prstGeom>
          <a:noFill/>
        </p:spPr>
        <p:txBody>
          <a:bodyPr wrap="none" rtlCol="0">
            <a:spAutoFit/>
          </a:bodyPr>
          <a:lstStyle/>
          <a:p>
            <a:r>
              <a:rPr lang="en-GB" sz="1800" dirty="0">
                <a:solidFill>
                  <a:srgbClr val="002060"/>
                </a:solidFill>
                <a:ea typeface="Bebas Neue" charset="0"/>
                <a:cs typeface="Bebas Neue" charset="0"/>
              </a:rPr>
              <a:t>Tracks RECONSTRUCTION @ CMS</a:t>
            </a:r>
          </a:p>
        </p:txBody>
      </p:sp>
      <p:sp>
        <p:nvSpPr>
          <p:cNvPr id="23" name="Chevron 45">
            <a:extLst>
              <a:ext uri="{FF2B5EF4-FFF2-40B4-BE49-F238E27FC236}">
                <a16:creationId xmlns:a16="http://schemas.microsoft.com/office/drawing/2014/main" id="{467991E9-115B-AF4D-9A6D-8DE9F13DBBF2}"/>
              </a:ext>
            </a:extLst>
          </p:cNvPr>
          <p:cNvSpPr/>
          <p:nvPr/>
        </p:nvSpPr>
        <p:spPr>
          <a:xfrm>
            <a:off x="223790" y="718214"/>
            <a:ext cx="137584" cy="137584"/>
          </a:xfrm>
          <a:prstGeom prst="chevron">
            <a:avLst/>
          </a:prstGeom>
          <a:solidFill>
            <a:srgbClr val="CCFFC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24" name="Rettangolo 44">
                <a:extLst>
                  <a:ext uri="{FF2B5EF4-FFF2-40B4-BE49-F238E27FC236}">
                    <a16:creationId xmlns:a16="http://schemas.microsoft.com/office/drawing/2014/main" id="{DB0FD900-E662-7540-89E7-568D9265D473}"/>
                  </a:ext>
                </a:extLst>
              </p:cNvPr>
              <p:cNvSpPr/>
              <p:nvPr/>
            </p:nvSpPr>
            <p:spPr>
              <a:xfrm>
                <a:off x="7146035" y="787006"/>
                <a:ext cx="2375514" cy="1391920"/>
              </a:xfrm>
              <a:prstGeom prst="rect">
                <a:avLst/>
              </a:prstGeom>
            </p:spPr>
            <p:txBody>
              <a:bodyPr wrap="square">
                <a:spAutoFit/>
              </a:bodyPr>
              <a:lstStyle/>
              <a:p>
                <a:pPr algn="just"/>
                <a:r>
                  <a:rPr lang="it-IT" sz="1200" b="1" i="1" dirty="0" err="1"/>
                  <a:t>Seed</a:t>
                </a:r>
                <a:r>
                  <a:rPr lang="it-IT" sz="1200" b="1" i="1" dirty="0"/>
                  <a:t> generation:  </a:t>
                </a:r>
                <a:r>
                  <a:rPr lang="it-IT" sz="1200" i="1" dirty="0" err="1"/>
                  <a:t>bottleneck</a:t>
                </a:r>
                <a:r>
                  <a:rPr lang="it-IT" sz="1200" i="1" dirty="0"/>
                  <a:t> due to </a:t>
                </a:r>
                <a:r>
                  <a:rPr lang="it-IT" sz="1200" i="1" dirty="0" err="1"/>
                  <a:t>huge</a:t>
                </a:r>
                <a:r>
                  <a:rPr lang="it-IT" sz="1200" i="1" dirty="0"/>
                  <a:t> </a:t>
                </a:r>
                <a:r>
                  <a:rPr lang="it-IT" sz="1200" i="1" dirty="0" err="1"/>
                  <a:t>combinatorial</a:t>
                </a:r>
                <a:r>
                  <a:rPr lang="it-IT" sz="1200" i="1" dirty="0"/>
                  <a:t> background. </a:t>
                </a:r>
                <a:r>
                  <a:rPr lang="en-GB" sz="1200" dirty="0">
                    <a:latin typeface="Beirut" charset="-78"/>
                    <a:ea typeface="Beirut" charset="-78"/>
                    <a:cs typeface="Beirut" charset="-78"/>
                  </a:rPr>
                  <a:t>For a single (simulated) </a:t>
                </a:r>
                <a:r>
                  <a:rPr lang="en-GB" sz="1200" b="1" dirty="0">
                    <a:latin typeface="Beirut" charset="-78"/>
                    <a:ea typeface="Beirut" charset="-78"/>
                    <a:cs typeface="Beirut" charset="-78"/>
                  </a:rPr>
                  <a:t>pp</a:t>
                </a:r>
                <a:r>
                  <a:rPr lang="en-GB" sz="1200" dirty="0">
                    <a:latin typeface="Beirut" charset="-78"/>
                    <a:ea typeface="Beirut" charset="-78"/>
                    <a:cs typeface="Beirut" charset="-78"/>
                  </a:rPr>
                  <a:t> </a:t>
                </a:r>
                <a:r>
                  <a:rPr lang="en-GB" sz="1200" b="1" dirty="0">
                    <a:latin typeface="Beirut" charset="-78"/>
                    <a:ea typeface="Beirut" charset="-78"/>
                    <a:cs typeface="Beirut" charset="-78"/>
                  </a:rPr>
                  <a:t>collision event</a:t>
                </a:r>
                <a:r>
                  <a:rPr lang="en-GB" sz="1200" dirty="0">
                    <a:latin typeface="Beirut" charset="-78"/>
                    <a:ea typeface="Beirut" charset="-78"/>
                    <a:cs typeface="Beirut" charset="-78"/>
                  </a:rPr>
                  <a:t>: </a:t>
                </a:r>
                <a14:m>
                  <m:oMath xmlns:m="http://schemas.openxmlformats.org/officeDocument/2006/math">
                    <m:sSup>
                      <m:sSupPr>
                        <m:ctrlPr>
                          <a:rPr lang="it-IT" sz="1200" b="1" i="1">
                            <a:solidFill>
                              <a:srgbClr val="FF0000"/>
                            </a:solidFill>
                            <a:latin typeface="Cambria Math" panose="02040503050406030204" pitchFamily="18" charset="0"/>
                            <a:ea typeface="Cambria Math" charset="0"/>
                            <a:cs typeface="Cambria Math" charset="0"/>
                          </a:rPr>
                        </m:ctrlPr>
                      </m:sSupPr>
                      <m:e>
                        <m:r>
                          <a:rPr lang="it-IT" sz="1200" b="1" i="1">
                            <a:solidFill>
                              <a:srgbClr val="FF0000"/>
                            </a:solidFill>
                            <a:latin typeface="Cambria Math" charset="0"/>
                            <a:ea typeface="Cambria Math" charset="0"/>
                            <a:cs typeface="Cambria Math" charset="0"/>
                          </a:rPr>
                          <m:t>𝑶</m:t>
                        </m:r>
                        <m:r>
                          <a:rPr lang="it-IT" sz="1200" b="1" i="1">
                            <a:solidFill>
                              <a:srgbClr val="FF0000"/>
                            </a:solidFill>
                            <a:latin typeface="Cambria Math" charset="0"/>
                            <a:ea typeface="Cambria Math" charset="0"/>
                            <a:cs typeface="Cambria Math" charset="0"/>
                          </a:rPr>
                          <m:t>(</m:t>
                        </m:r>
                        <m:r>
                          <a:rPr lang="it-IT" sz="1200" b="1" i="1">
                            <a:solidFill>
                              <a:srgbClr val="FF0000"/>
                            </a:solidFill>
                            <a:latin typeface="Cambria Math" charset="0"/>
                            <a:ea typeface="Cambria Math" charset="0"/>
                            <a:cs typeface="Cambria Math" charset="0"/>
                          </a:rPr>
                          <m:t>𝟏𝟎</m:t>
                        </m:r>
                      </m:e>
                      <m:sup>
                        <m:r>
                          <a:rPr lang="it-IT" sz="1200" b="1" i="1">
                            <a:solidFill>
                              <a:srgbClr val="FF0000"/>
                            </a:solidFill>
                            <a:latin typeface="Cambria Math" charset="0"/>
                            <a:ea typeface="Cambria Math" charset="0"/>
                            <a:cs typeface="Cambria Math" charset="0"/>
                          </a:rPr>
                          <m:t>𝟓</m:t>
                        </m:r>
                      </m:sup>
                    </m:sSup>
                    <m:r>
                      <a:rPr lang="it-IT" sz="1200" b="1" i="1">
                        <a:solidFill>
                          <a:srgbClr val="FF0000"/>
                        </a:solidFill>
                        <a:latin typeface="Cambria Math" charset="0"/>
                        <a:ea typeface="Cambria Math" charset="0"/>
                        <a:cs typeface="Cambria Math" charset="0"/>
                      </a:rPr>
                      <m:t>)</m:t>
                    </m:r>
                  </m:oMath>
                </a14:m>
                <a:r>
                  <a:rPr lang="en-GB" sz="1200" b="1" dirty="0">
                    <a:solidFill>
                      <a:srgbClr val="FF0000"/>
                    </a:solidFill>
                    <a:latin typeface="Beirut" charset="-78"/>
                    <a:ea typeface="Beirut" charset="-78"/>
                    <a:cs typeface="Beirut" charset="-78"/>
                  </a:rPr>
                  <a:t> seeds </a:t>
                </a:r>
                <a:r>
                  <a:rPr lang="en-GB" sz="1200" dirty="0">
                    <a:latin typeface="Beirut" charset="-78"/>
                    <a:ea typeface="Beirut" charset="-78"/>
                    <a:cs typeface="Beirut" charset="-78"/>
                  </a:rPr>
                  <a:t>produced with </a:t>
                </a:r>
                <a:r>
                  <a:rPr lang="en-GB" sz="1200" b="1" i="1" dirty="0">
                    <a:solidFill>
                      <a:srgbClr val="FF0000"/>
                    </a:solidFill>
                    <a:latin typeface="Beirut" charset="-78"/>
                    <a:ea typeface="Beirut" charset="-78"/>
                    <a:cs typeface="Beirut" charset="-78"/>
                  </a:rPr>
                  <a:t>fake ratio </a:t>
                </a:r>
                <a14:m>
                  <m:oMath xmlns:m="http://schemas.openxmlformats.org/officeDocument/2006/math">
                    <m:r>
                      <a:rPr lang="it-IT" sz="1200" b="1">
                        <a:solidFill>
                          <a:srgbClr val="FF0000"/>
                        </a:solidFill>
                        <a:latin typeface="Cambria Math" charset="0"/>
                        <a:ea typeface="Beirut" charset="-78"/>
                        <a:cs typeface="Beirut" charset="-78"/>
                      </a:rPr>
                      <m:t>~</m:t>
                    </m:r>
                    <m:r>
                      <a:rPr lang="it-IT" sz="1200" b="1" i="1">
                        <a:solidFill>
                          <a:srgbClr val="FF0000"/>
                        </a:solidFill>
                        <a:latin typeface="Cambria Math" charset="0"/>
                        <a:ea typeface="Beirut" charset="-78"/>
                        <a:cs typeface="Beirut" charset="-78"/>
                      </a:rPr>
                      <m:t>𝑶</m:t>
                    </m:r>
                    <m:r>
                      <a:rPr lang="it-IT" sz="1200" b="1" i="1">
                        <a:solidFill>
                          <a:srgbClr val="FF0000"/>
                        </a:solidFill>
                        <a:latin typeface="Cambria Math" charset="0"/>
                        <a:ea typeface="Beirut" charset="-78"/>
                        <a:cs typeface="Beirut" charset="-78"/>
                      </a:rPr>
                      <m:t>(</m:t>
                    </m:r>
                    <m:r>
                      <a:rPr lang="it-IT" sz="1200" b="1" i="1">
                        <a:solidFill>
                          <a:srgbClr val="FF0000"/>
                        </a:solidFill>
                        <a:latin typeface="Cambria Math" charset="0"/>
                        <a:ea typeface="Beirut" charset="-78"/>
                        <a:cs typeface="Beirut" charset="-78"/>
                      </a:rPr>
                      <m:t>𝟏𝟎𝟎</m:t>
                    </m:r>
                    <m:r>
                      <a:rPr lang="it-IT" sz="1200" b="1" i="1">
                        <a:solidFill>
                          <a:srgbClr val="FF0000"/>
                        </a:solidFill>
                        <a:latin typeface="Cambria Math" charset="0"/>
                        <a:ea typeface="Beirut" charset="-78"/>
                        <a:cs typeface="Beirut" charset="-78"/>
                      </a:rPr>
                      <m:t>)</m:t>
                    </m:r>
                  </m:oMath>
                </a14:m>
                <a:r>
                  <a:rPr lang="en-GB" sz="1200" dirty="0">
                    <a:latin typeface="Beirut" charset="-78"/>
                    <a:ea typeface="Beirut" charset="-78"/>
                    <a:cs typeface="Beirut" charset="-78"/>
                  </a:rPr>
                  <a:t> corresponding to  </a:t>
                </a:r>
                <a14:m>
                  <m:oMath xmlns:m="http://schemas.openxmlformats.org/officeDocument/2006/math">
                    <m:r>
                      <a:rPr lang="it-IT" sz="1200" b="1">
                        <a:solidFill>
                          <a:srgbClr val="FF0000"/>
                        </a:solidFill>
                        <a:latin typeface="Cambria Math" charset="0"/>
                        <a:ea typeface="Beirut" charset="-78"/>
                        <a:cs typeface="Beirut" charset="-78"/>
                      </a:rPr>
                      <m:t>𝐎</m:t>
                    </m:r>
                    <m:r>
                      <a:rPr lang="it-IT" sz="1200" b="1">
                        <a:solidFill>
                          <a:srgbClr val="FF0000"/>
                        </a:solidFill>
                        <a:latin typeface="Cambria Math" charset="0"/>
                        <a:ea typeface="Beirut" charset="-78"/>
                        <a:cs typeface="Beirut" charset="-78"/>
                      </a:rPr>
                      <m:t>(</m:t>
                    </m:r>
                    <m:r>
                      <a:rPr lang="it-IT" sz="1200" b="1">
                        <a:solidFill>
                          <a:srgbClr val="FF0000"/>
                        </a:solidFill>
                        <a:latin typeface="Cambria Math" charset="0"/>
                        <a:ea typeface="Beirut" charset="-78"/>
                        <a:cs typeface="Beirut" charset="-78"/>
                      </a:rPr>
                      <m:t>𝟏𝟎𝟎𝟎</m:t>
                    </m:r>
                    <m:r>
                      <a:rPr lang="it-IT" sz="1200" b="1">
                        <a:solidFill>
                          <a:srgbClr val="FF0000"/>
                        </a:solidFill>
                        <a:latin typeface="Cambria Math" charset="0"/>
                        <a:ea typeface="Beirut" charset="-78"/>
                        <a:cs typeface="Beirut" charset="-78"/>
                      </a:rPr>
                      <m:t>)</m:t>
                    </m:r>
                  </m:oMath>
                </a14:m>
                <a:r>
                  <a:rPr lang="en-GB" sz="1200" dirty="0">
                    <a:latin typeface="Beirut" charset="-78"/>
                    <a:ea typeface="Beirut" charset="-78"/>
                    <a:cs typeface="Beirut" charset="-78"/>
                  </a:rPr>
                  <a:t>  </a:t>
                </a:r>
                <a:r>
                  <a:rPr lang="en-GB" sz="1200" b="1" dirty="0">
                    <a:latin typeface="Beirut" charset="-78"/>
                    <a:ea typeface="Beirut" charset="-78"/>
                    <a:cs typeface="Beirut" charset="-78"/>
                  </a:rPr>
                  <a:t>true seeds</a:t>
                </a:r>
                <a:r>
                  <a:rPr lang="en-GB" sz="1200" dirty="0">
                    <a:latin typeface="Beirut" charset="-78"/>
                    <a:ea typeface="Beirut" charset="-78"/>
                    <a:cs typeface="Beirut" charset="-78"/>
                  </a:rPr>
                  <a:t>. </a:t>
                </a:r>
                <a:r>
                  <a:rPr lang="it-IT" sz="1200" i="1" dirty="0"/>
                  <a:t> </a:t>
                </a:r>
              </a:p>
            </p:txBody>
          </p:sp>
        </mc:Choice>
        <mc:Fallback xmlns="">
          <p:sp>
            <p:nvSpPr>
              <p:cNvPr id="24" name="Rettangolo 44">
                <a:extLst>
                  <a:ext uri="{FF2B5EF4-FFF2-40B4-BE49-F238E27FC236}">
                    <a16:creationId xmlns:a16="http://schemas.microsoft.com/office/drawing/2014/main" id="{DB0FD900-E662-7540-89E7-568D9265D473}"/>
                  </a:ext>
                </a:extLst>
              </p:cNvPr>
              <p:cNvSpPr>
                <a:spLocks noRot="1" noChangeAspect="1" noMove="1" noResize="1" noEditPoints="1" noAdjustHandles="1" noChangeArrowheads="1" noChangeShapeType="1" noTextEdit="1"/>
              </p:cNvSpPr>
              <p:nvPr/>
            </p:nvSpPr>
            <p:spPr>
              <a:xfrm>
                <a:off x="7146035" y="787006"/>
                <a:ext cx="2375514" cy="1391920"/>
              </a:xfrm>
              <a:prstGeom prst="rect">
                <a:avLst/>
              </a:prstGeom>
              <a:blipFill>
                <a:blip r:embed="rId5"/>
                <a:stretch>
                  <a:fillRect b="-1802"/>
                </a:stretch>
              </a:blipFill>
            </p:spPr>
            <p:txBody>
              <a:bodyPr/>
              <a:lstStyle/>
              <a:p>
                <a:r>
                  <a:rPr lang="en-US">
                    <a:noFill/>
                  </a:rPr>
                  <a:t> </a:t>
                </a:r>
              </a:p>
            </p:txBody>
          </p:sp>
        </mc:Fallback>
      </mc:AlternateContent>
      <p:sp>
        <p:nvSpPr>
          <p:cNvPr id="25" name="Rettangolo 50">
            <a:extLst>
              <a:ext uri="{FF2B5EF4-FFF2-40B4-BE49-F238E27FC236}">
                <a16:creationId xmlns:a16="http://schemas.microsoft.com/office/drawing/2014/main" id="{3D8704D7-F49B-0F4A-9E0D-1A386797EA26}"/>
              </a:ext>
            </a:extLst>
          </p:cNvPr>
          <p:cNvSpPr/>
          <p:nvPr/>
        </p:nvSpPr>
        <p:spPr>
          <a:xfrm>
            <a:off x="425644" y="2386707"/>
            <a:ext cx="8920382" cy="492443"/>
          </a:xfrm>
          <a:prstGeom prst="rect">
            <a:avLst/>
          </a:prstGeom>
        </p:spPr>
        <p:txBody>
          <a:bodyPr wrap="square">
            <a:spAutoFit/>
          </a:bodyPr>
          <a:lstStyle/>
          <a:p>
            <a:pPr algn="just"/>
            <a:r>
              <a:rPr lang="it-IT" sz="1300" dirty="0" err="1">
                <a:latin typeface="Calibri" charset="0"/>
                <a:ea typeface="Calibri" charset="0"/>
                <a:cs typeface="Calibri" charset="0"/>
              </a:rPr>
              <a:t>Each</a:t>
            </a:r>
            <a:r>
              <a:rPr lang="it-IT" sz="1300" dirty="0">
                <a:latin typeface="Calibri" charset="0"/>
                <a:ea typeface="Calibri" charset="0"/>
                <a:cs typeface="Calibri" charset="0"/>
              </a:rPr>
              <a:t> </a:t>
            </a:r>
            <a:r>
              <a:rPr lang="it-IT" sz="1300" dirty="0" err="1">
                <a:latin typeface="Calibri" charset="0"/>
                <a:ea typeface="Calibri" charset="0"/>
                <a:cs typeface="Calibri" charset="0"/>
              </a:rPr>
              <a:t>seed</a:t>
            </a:r>
            <a:r>
              <a:rPr lang="it-IT" sz="1300" dirty="0">
                <a:latin typeface="Calibri" charset="0"/>
                <a:ea typeface="Calibri" charset="0"/>
                <a:cs typeface="Calibri" charset="0"/>
              </a:rPr>
              <a:t> </a:t>
            </a:r>
            <a:r>
              <a:rPr lang="it-IT" sz="1300" dirty="0" err="1">
                <a:latin typeface="Calibri" charset="0"/>
                <a:ea typeface="Calibri" charset="0"/>
                <a:cs typeface="Calibri" charset="0"/>
              </a:rPr>
              <a:t>is</a:t>
            </a:r>
            <a:r>
              <a:rPr lang="it-IT" sz="1300" dirty="0">
                <a:latin typeface="Calibri" charset="0"/>
                <a:ea typeface="Calibri" charset="0"/>
                <a:cs typeface="Calibri" charset="0"/>
              </a:rPr>
              <a:t> </a:t>
            </a:r>
            <a:r>
              <a:rPr lang="it-IT" sz="1300" dirty="0" err="1">
                <a:latin typeface="Calibri" charset="0"/>
                <a:ea typeface="Calibri" charset="0"/>
                <a:cs typeface="Calibri" charset="0"/>
              </a:rPr>
              <a:t>build</a:t>
            </a:r>
            <a:r>
              <a:rPr lang="it-IT" sz="1300" dirty="0">
                <a:latin typeface="Calibri" charset="0"/>
                <a:ea typeface="Calibri" charset="0"/>
                <a:cs typeface="Calibri" charset="0"/>
              </a:rPr>
              <a:t> from a </a:t>
            </a:r>
            <a:r>
              <a:rPr lang="it-IT" sz="1300" dirty="0" err="1">
                <a:latin typeface="Calibri" charset="0"/>
                <a:ea typeface="Calibri" charset="0"/>
                <a:cs typeface="Calibri" charset="0"/>
              </a:rPr>
              <a:t>couple</a:t>
            </a:r>
            <a:r>
              <a:rPr lang="it-IT" sz="1300" dirty="0">
                <a:latin typeface="Calibri" charset="0"/>
                <a:ea typeface="Calibri" charset="0"/>
                <a:cs typeface="Calibri" charset="0"/>
              </a:rPr>
              <a:t> of </a:t>
            </a:r>
            <a:r>
              <a:rPr lang="it-IT" sz="1300" dirty="0" err="1">
                <a:latin typeface="Calibri" charset="0"/>
                <a:ea typeface="Calibri" charset="0"/>
                <a:cs typeface="Calibri" charset="0"/>
              </a:rPr>
              <a:t>hits</a:t>
            </a:r>
            <a:r>
              <a:rPr lang="it-IT" sz="1300" dirty="0">
                <a:latin typeface="Calibri" charset="0"/>
                <a:ea typeface="Calibri" charset="0"/>
                <a:cs typeface="Calibri" charset="0"/>
              </a:rPr>
              <a:t> on the </a:t>
            </a:r>
            <a:r>
              <a:rPr lang="it-IT" sz="1300" b="1" dirty="0" err="1">
                <a:latin typeface="Calibri" charset="0"/>
                <a:ea typeface="Calibri" charset="0"/>
                <a:cs typeface="Calibri" charset="0"/>
              </a:rPr>
              <a:t>silicon</a:t>
            </a:r>
            <a:r>
              <a:rPr lang="it-IT" sz="1300" b="1" dirty="0">
                <a:latin typeface="Calibri" charset="0"/>
                <a:ea typeface="Calibri" charset="0"/>
                <a:cs typeface="Calibri" charset="0"/>
              </a:rPr>
              <a:t> pixel </a:t>
            </a:r>
            <a:r>
              <a:rPr lang="it-IT" sz="1300" b="1" dirty="0" err="1">
                <a:latin typeface="Calibri" charset="0"/>
                <a:ea typeface="Calibri" charset="0"/>
                <a:cs typeface="Calibri" charset="0"/>
              </a:rPr>
              <a:t>tracker</a:t>
            </a:r>
            <a:r>
              <a:rPr lang="it-IT" sz="1300" b="1" dirty="0">
                <a:latin typeface="Calibri" charset="0"/>
                <a:ea typeface="Calibri" charset="0"/>
                <a:cs typeface="Calibri" charset="0"/>
              </a:rPr>
              <a:t> detector</a:t>
            </a:r>
            <a:r>
              <a:rPr lang="it-IT" sz="1300" dirty="0">
                <a:latin typeface="Calibri" charset="0"/>
                <a:ea typeface="Calibri" charset="0"/>
                <a:cs typeface="Calibri" charset="0"/>
              </a:rPr>
              <a:t>. </a:t>
            </a:r>
            <a:r>
              <a:rPr lang="it-IT" sz="1300" dirty="0" err="1">
                <a:latin typeface="Calibri" charset="0"/>
                <a:ea typeface="Calibri" charset="0"/>
                <a:cs typeface="Calibri" charset="0"/>
              </a:rPr>
              <a:t>Each</a:t>
            </a:r>
            <a:r>
              <a:rPr lang="it-IT" sz="1300" dirty="0">
                <a:latin typeface="Calibri" charset="0"/>
                <a:ea typeface="Calibri" charset="0"/>
                <a:cs typeface="Calibri" charset="0"/>
              </a:rPr>
              <a:t> hit </a:t>
            </a:r>
            <a:r>
              <a:rPr lang="it-IT" sz="1300" dirty="0" err="1">
                <a:latin typeface="Calibri" charset="0"/>
                <a:ea typeface="Calibri" charset="0"/>
                <a:cs typeface="Calibri" charset="0"/>
              </a:rPr>
              <a:t>is</a:t>
            </a:r>
            <a:r>
              <a:rPr lang="it-IT" sz="1300" dirty="0">
                <a:latin typeface="Calibri" charset="0"/>
                <a:ea typeface="Calibri" charset="0"/>
                <a:cs typeface="Calibri" charset="0"/>
              </a:rPr>
              <a:t> </a:t>
            </a:r>
            <a:r>
              <a:rPr lang="it-IT" sz="1300" dirty="0" err="1">
                <a:latin typeface="Calibri" charset="0"/>
                <a:ea typeface="Calibri" charset="0"/>
                <a:cs typeface="Calibri" charset="0"/>
              </a:rPr>
              <a:t>not</a:t>
            </a:r>
            <a:r>
              <a:rPr lang="it-IT" sz="1300" dirty="0">
                <a:latin typeface="Calibri" charset="0"/>
                <a:ea typeface="Calibri" charset="0"/>
                <a:cs typeface="Calibri" charset="0"/>
              </a:rPr>
              <a:t> </a:t>
            </a:r>
            <a:r>
              <a:rPr lang="it-IT" sz="1300" dirty="0" err="1">
                <a:latin typeface="Calibri" charset="0"/>
                <a:ea typeface="Calibri" charset="0"/>
                <a:cs typeface="Calibri" charset="0"/>
              </a:rPr>
              <a:t>simply</a:t>
            </a:r>
            <a:r>
              <a:rPr lang="it-IT" sz="1300" dirty="0">
                <a:latin typeface="Calibri" charset="0"/>
                <a:ea typeface="Calibri" charset="0"/>
                <a:cs typeface="Calibri" charset="0"/>
              </a:rPr>
              <a:t> a </a:t>
            </a:r>
            <a:r>
              <a:rPr lang="it-IT" sz="1300" dirty="0" err="1">
                <a:latin typeface="Calibri" charset="0"/>
                <a:ea typeface="Calibri" charset="0"/>
                <a:cs typeface="Calibri" charset="0"/>
              </a:rPr>
              <a:t>point</a:t>
            </a:r>
            <a:r>
              <a:rPr lang="it-IT" sz="1300" dirty="0">
                <a:latin typeface="Calibri" charset="0"/>
                <a:ea typeface="Calibri" charset="0"/>
                <a:cs typeface="Calibri" charset="0"/>
              </a:rPr>
              <a:t> on the detector </a:t>
            </a:r>
            <a:r>
              <a:rPr lang="it-IT" sz="1300" dirty="0" err="1">
                <a:latin typeface="Calibri" charset="0"/>
                <a:ea typeface="Calibri" charset="0"/>
                <a:cs typeface="Calibri" charset="0"/>
              </a:rPr>
              <a:t>but</a:t>
            </a:r>
            <a:r>
              <a:rPr lang="it-IT" sz="1300" dirty="0">
                <a:latin typeface="Calibri" charset="0"/>
                <a:ea typeface="Calibri" charset="0"/>
                <a:cs typeface="Calibri" charset="0"/>
              </a:rPr>
              <a:t> </a:t>
            </a:r>
            <a:r>
              <a:rPr lang="it-IT" sz="1300" dirty="0" err="1">
                <a:latin typeface="Calibri" charset="0"/>
                <a:ea typeface="Calibri" charset="0"/>
                <a:cs typeface="Calibri" charset="0"/>
              </a:rPr>
              <a:t>it</a:t>
            </a:r>
            <a:r>
              <a:rPr lang="it-IT" sz="1300" dirty="0">
                <a:latin typeface="Calibri" charset="0"/>
                <a:ea typeface="Calibri" charset="0"/>
                <a:cs typeface="Calibri" charset="0"/>
              </a:rPr>
              <a:t> </a:t>
            </a:r>
            <a:r>
              <a:rPr lang="it-IT" sz="1300" dirty="0" err="1">
                <a:latin typeface="Calibri" charset="0"/>
                <a:ea typeface="Calibri" charset="0"/>
                <a:cs typeface="Calibri" charset="0"/>
              </a:rPr>
              <a:t>is</a:t>
            </a:r>
            <a:r>
              <a:rPr lang="it-IT" sz="1300" dirty="0">
                <a:latin typeface="Calibri" charset="0"/>
                <a:ea typeface="Calibri" charset="0"/>
                <a:cs typeface="Calibri" charset="0"/>
              </a:rPr>
              <a:t> a </a:t>
            </a:r>
            <a:r>
              <a:rPr lang="it-IT" sz="1300" dirty="0" err="1">
                <a:latin typeface="Calibri" charset="0"/>
                <a:ea typeface="Calibri" charset="0"/>
                <a:cs typeface="Calibri" charset="0"/>
              </a:rPr>
              <a:t>collection</a:t>
            </a:r>
            <a:r>
              <a:rPr lang="it-IT" sz="1300" dirty="0">
                <a:latin typeface="Calibri" charset="0"/>
                <a:ea typeface="Calibri" charset="0"/>
                <a:cs typeface="Calibri" charset="0"/>
              </a:rPr>
              <a:t> of </a:t>
            </a:r>
            <a:r>
              <a:rPr lang="it-IT" sz="1300" b="1" dirty="0" err="1">
                <a:latin typeface="Calibri" charset="0"/>
                <a:ea typeface="Calibri" charset="0"/>
                <a:cs typeface="Calibri" charset="0"/>
              </a:rPr>
              <a:t>pixels</a:t>
            </a:r>
            <a:r>
              <a:rPr lang="it-IT" sz="1300" b="1" dirty="0">
                <a:latin typeface="Calibri" charset="0"/>
                <a:ea typeface="Calibri" charset="0"/>
                <a:cs typeface="Calibri" charset="0"/>
              </a:rPr>
              <a:t> (</a:t>
            </a:r>
            <a:r>
              <a:rPr lang="it-IT" sz="1300" dirty="0">
                <a:latin typeface="Calibri" charset="0"/>
                <a:ea typeface="Calibri" charset="0"/>
                <a:cs typeface="Calibri" charset="0"/>
              </a:rPr>
              <a:t>2D ) </a:t>
            </a:r>
            <a:r>
              <a:rPr lang="it-IT" sz="1300" b="1" dirty="0">
                <a:latin typeface="Calibri" charset="0"/>
                <a:ea typeface="Calibri" charset="0"/>
                <a:cs typeface="Calibri" charset="0"/>
              </a:rPr>
              <a:t>on or off.</a:t>
            </a:r>
            <a:r>
              <a:rPr lang="it-IT" sz="1300" dirty="0">
                <a:latin typeface="Calibri" charset="0"/>
                <a:ea typeface="Calibri" charset="0"/>
                <a:cs typeface="Calibri" charset="0"/>
              </a:rPr>
              <a:t> </a:t>
            </a:r>
            <a:r>
              <a:rPr lang="en-GB" sz="1300" dirty="0">
                <a:latin typeface="Calibri" charset="0"/>
                <a:ea typeface="Calibri" charset="0"/>
                <a:cs typeface="Calibri" charset="0"/>
              </a:rPr>
              <a:t>Each hit is then a 2D pixel image </a:t>
            </a:r>
            <a:r>
              <a:rPr lang="en-GB" sz="1300" dirty="0" err="1">
                <a:latin typeface="Calibri" charset="0"/>
                <a:ea typeface="Calibri" charset="0"/>
                <a:cs typeface="Calibri" charset="0"/>
              </a:rPr>
              <a:t>centered</a:t>
            </a:r>
            <a:r>
              <a:rPr lang="en-GB" sz="1300" dirty="0">
                <a:latin typeface="Calibri" charset="0"/>
                <a:ea typeface="Calibri" charset="0"/>
                <a:cs typeface="Calibri" charset="0"/>
              </a:rPr>
              <a:t> on the </a:t>
            </a:r>
            <a:r>
              <a:rPr lang="en-GB" sz="1300" dirty="0" err="1">
                <a:latin typeface="Calibri" charset="0"/>
                <a:ea typeface="Calibri" charset="0"/>
                <a:cs typeface="Calibri" charset="0"/>
              </a:rPr>
              <a:t>center</a:t>
            </a:r>
            <a:r>
              <a:rPr lang="en-GB" sz="1300" dirty="0">
                <a:latin typeface="Calibri" charset="0"/>
                <a:ea typeface="Calibri" charset="0"/>
                <a:cs typeface="Calibri" charset="0"/>
              </a:rPr>
              <a:t> of charge. (</a:t>
            </a:r>
            <a:r>
              <a:rPr lang="en-GB" sz="1300" b="1" dirty="0">
                <a:solidFill>
                  <a:srgbClr val="0433FF"/>
                </a:solidFill>
                <a:latin typeface="Calibri" charset="0"/>
                <a:ea typeface="Calibri" charset="0"/>
                <a:cs typeface="Calibri" charset="0"/>
              </a:rPr>
              <a:t>15x15</a:t>
            </a:r>
            <a:r>
              <a:rPr lang="en-GB" sz="1300" dirty="0">
                <a:latin typeface="Calibri" charset="0"/>
                <a:ea typeface="Calibri" charset="0"/>
                <a:cs typeface="Calibri" charset="0"/>
              </a:rPr>
              <a:t>)</a:t>
            </a:r>
          </a:p>
        </p:txBody>
      </p:sp>
      <p:grpSp>
        <p:nvGrpSpPr>
          <p:cNvPr id="26" name="Gruppo 51">
            <a:extLst>
              <a:ext uri="{FF2B5EF4-FFF2-40B4-BE49-F238E27FC236}">
                <a16:creationId xmlns:a16="http://schemas.microsoft.com/office/drawing/2014/main" id="{378B3926-534C-6543-89B9-6AF6C2D5D95E}"/>
              </a:ext>
            </a:extLst>
          </p:cNvPr>
          <p:cNvGrpSpPr/>
          <p:nvPr/>
        </p:nvGrpSpPr>
        <p:grpSpPr>
          <a:xfrm>
            <a:off x="487182" y="2879150"/>
            <a:ext cx="4346261" cy="2015991"/>
            <a:chOff x="789326" y="1661410"/>
            <a:chExt cx="6480099" cy="3005761"/>
          </a:xfrm>
        </p:grpSpPr>
        <p:pic>
          <p:nvPicPr>
            <p:cNvPr id="27" name="Immagine 52">
              <a:extLst>
                <a:ext uri="{FF2B5EF4-FFF2-40B4-BE49-F238E27FC236}">
                  <a16:creationId xmlns:a16="http://schemas.microsoft.com/office/drawing/2014/main" id="{B0CD65AC-E825-5D4D-9A2A-5107C615C3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326" y="1661410"/>
              <a:ext cx="6480099" cy="3005761"/>
            </a:xfrm>
            <a:prstGeom prst="rect">
              <a:avLst/>
            </a:prstGeom>
          </p:spPr>
        </p:pic>
        <p:sp>
          <p:nvSpPr>
            <p:cNvPr id="28" name="CasellaDiTesto 53">
              <a:extLst>
                <a:ext uri="{FF2B5EF4-FFF2-40B4-BE49-F238E27FC236}">
                  <a16:creationId xmlns:a16="http://schemas.microsoft.com/office/drawing/2014/main" id="{ECBCD5B2-71D3-B84D-AEA7-668F22C5DC74}"/>
                </a:ext>
              </a:extLst>
            </p:cNvPr>
            <p:cNvSpPr txBox="1"/>
            <p:nvPr/>
          </p:nvSpPr>
          <p:spPr>
            <a:xfrm>
              <a:off x="1351593" y="3684832"/>
              <a:ext cx="648683" cy="354023"/>
            </a:xfrm>
            <a:prstGeom prst="rect">
              <a:avLst/>
            </a:prstGeom>
            <a:noFill/>
          </p:spPr>
          <p:txBody>
            <a:bodyPr wrap="square" rtlCol="0">
              <a:spAutoFit/>
            </a:bodyPr>
            <a:lstStyle/>
            <a:p>
              <a:r>
                <a:rPr lang="el-GR" sz="1200" b="1" dirty="0">
                  <a:solidFill>
                    <a:srgbClr val="0433FF"/>
                  </a:solidFill>
                </a:rPr>
                <a:t>π</a:t>
              </a:r>
              <a:r>
                <a:rPr lang="it-IT" sz="1200" b="1" baseline="30000" dirty="0">
                  <a:solidFill>
                    <a:srgbClr val="0433FF"/>
                  </a:solidFill>
                </a:rPr>
                <a:t>+</a:t>
              </a:r>
              <a:endParaRPr lang="en-GB" sz="1200" b="1" dirty="0">
                <a:solidFill>
                  <a:srgbClr val="0433FF"/>
                </a:solidFill>
              </a:endParaRPr>
            </a:p>
          </p:txBody>
        </p:sp>
        <p:sp>
          <p:nvSpPr>
            <p:cNvPr id="29" name="CasellaDiTesto 54">
              <a:extLst>
                <a:ext uri="{FF2B5EF4-FFF2-40B4-BE49-F238E27FC236}">
                  <a16:creationId xmlns:a16="http://schemas.microsoft.com/office/drawing/2014/main" id="{082415BC-ED05-2947-BC2B-DA283CE331EB}"/>
                </a:ext>
              </a:extLst>
            </p:cNvPr>
            <p:cNvSpPr txBox="1"/>
            <p:nvPr/>
          </p:nvSpPr>
          <p:spPr>
            <a:xfrm>
              <a:off x="4516868" y="3702699"/>
              <a:ext cx="634311" cy="354023"/>
            </a:xfrm>
            <a:prstGeom prst="rect">
              <a:avLst/>
            </a:prstGeom>
            <a:noFill/>
          </p:spPr>
          <p:txBody>
            <a:bodyPr wrap="square" rtlCol="0">
              <a:spAutoFit/>
            </a:bodyPr>
            <a:lstStyle/>
            <a:p>
              <a:r>
                <a:rPr lang="el-GR" sz="1200" b="1" dirty="0">
                  <a:solidFill>
                    <a:srgbClr val="0433FF"/>
                  </a:solidFill>
                </a:rPr>
                <a:t>π</a:t>
              </a:r>
              <a:r>
                <a:rPr lang="it-IT" sz="1200" b="1" baseline="30000" dirty="0">
                  <a:solidFill>
                    <a:srgbClr val="0433FF"/>
                  </a:solidFill>
                </a:rPr>
                <a:t>+</a:t>
              </a:r>
              <a:endParaRPr lang="en-GB" sz="1200" b="1" dirty="0">
                <a:solidFill>
                  <a:srgbClr val="0433FF"/>
                </a:solidFill>
              </a:endParaRPr>
            </a:p>
          </p:txBody>
        </p:sp>
      </p:grpSp>
      <p:sp>
        <p:nvSpPr>
          <p:cNvPr id="30" name="Rettangolo 57">
            <a:extLst>
              <a:ext uri="{FF2B5EF4-FFF2-40B4-BE49-F238E27FC236}">
                <a16:creationId xmlns:a16="http://schemas.microsoft.com/office/drawing/2014/main" id="{F0635534-0E33-ED42-B86B-CE79731B68D7}"/>
              </a:ext>
            </a:extLst>
          </p:cNvPr>
          <p:cNvSpPr/>
          <p:nvPr/>
        </p:nvSpPr>
        <p:spPr>
          <a:xfrm>
            <a:off x="4938311" y="2937124"/>
            <a:ext cx="4407715" cy="523220"/>
          </a:xfrm>
          <a:prstGeom prst="rect">
            <a:avLst/>
          </a:prstGeom>
          <a:solidFill>
            <a:srgbClr val="FFFF00"/>
          </a:solidFill>
          <a:ln w="28575">
            <a:solidFill>
              <a:srgbClr val="FF0000"/>
            </a:solidFill>
          </a:ln>
        </p:spPr>
        <p:txBody>
          <a:bodyPr wrap="square">
            <a:spAutoFit/>
          </a:bodyPr>
          <a:lstStyle/>
          <a:p>
            <a:pPr algn="just"/>
            <a:r>
              <a:rPr lang="en-GB" sz="1400" dirty="0">
                <a:latin typeface="Calibri" charset="0"/>
                <a:ea typeface="Calibri" charset="0"/>
                <a:cs typeface="Calibri" charset="0"/>
              </a:rPr>
              <a:t>Pattern recognition problem (</a:t>
            </a:r>
            <a:r>
              <a:rPr lang="en-GB" sz="1400" dirty="0">
                <a:solidFill>
                  <a:srgbClr val="FF0000"/>
                </a:solidFill>
                <a:latin typeface="Calibri" charset="0"/>
                <a:ea typeface="Calibri" charset="0"/>
                <a:cs typeface="Calibri" charset="0"/>
              </a:rPr>
              <a:t>true/</a:t>
            </a:r>
            <a:r>
              <a:rPr lang="en-GB" sz="1400" dirty="0">
                <a:solidFill>
                  <a:srgbClr val="00856C"/>
                </a:solidFill>
                <a:latin typeface="Calibri" charset="0"/>
                <a:ea typeface="Calibri" charset="0"/>
                <a:cs typeface="Calibri" charset="0"/>
              </a:rPr>
              <a:t>fake</a:t>
            </a:r>
            <a:r>
              <a:rPr lang="en-GB" sz="1400" dirty="0">
                <a:latin typeface="Calibri" charset="0"/>
                <a:ea typeface="Calibri" charset="0"/>
                <a:cs typeface="Calibri" charset="0"/>
              </a:rPr>
              <a:t> classification): suitable for a Convolutional Neural Network approach</a:t>
            </a:r>
          </a:p>
        </p:txBody>
      </p:sp>
      <p:pic>
        <p:nvPicPr>
          <p:cNvPr id="31" name="Immagine 23">
            <a:extLst>
              <a:ext uri="{FF2B5EF4-FFF2-40B4-BE49-F238E27FC236}">
                <a16:creationId xmlns:a16="http://schemas.microsoft.com/office/drawing/2014/main" id="{87F590AD-BE36-D044-B62A-1058B9C77990}"/>
              </a:ext>
            </a:extLst>
          </p:cNvPr>
          <p:cNvPicPr>
            <a:picLocks noChangeAspect="1"/>
          </p:cNvPicPr>
          <p:nvPr/>
        </p:nvPicPr>
        <p:blipFill>
          <a:blip r:embed="rId7"/>
          <a:stretch>
            <a:fillRect/>
          </a:stretch>
        </p:blipFill>
        <p:spPr>
          <a:xfrm>
            <a:off x="4943855" y="3611466"/>
            <a:ext cx="4402171" cy="1028927"/>
          </a:xfrm>
          <a:prstGeom prst="rect">
            <a:avLst/>
          </a:prstGeom>
        </p:spPr>
      </p:pic>
      <p:sp>
        <p:nvSpPr>
          <p:cNvPr id="32" name="CasellaDiTesto 31">
            <a:extLst>
              <a:ext uri="{FF2B5EF4-FFF2-40B4-BE49-F238E27FC236}">
                <a16:creationId xmlns:a16="http://schemas.microsoft.com/office/drawing/2014/main" id="{823ECD77-C8D2-F44F-A3CE-BED9BDB2BB1E}"/>
              </a:ext>
            </a:extLst>
          </p:cNvPr>
          <p:cNvSpPr txBox="1"/>
          <p:nvPr/>
        </p:nvSpPr>
        <p:spPr>
          <a:xfrm>
            <a:off x="364200" y="5055778"/>
            <a:ext cx="6188575" cy="307777"/>
          </a:xfrm>
          <a:prstGeom prst="rect">
            <a:avLst/>
          </a:prstGeom>
          <a:noFill/>
        </p:spPr>
        <p:txBody>
          <a:bodyPr wrap="square" rtlCol="0">
            <a:spAutoFit/>
          </a:bodyPr>
          <a:lstStyle/>
          <a:p>
            <a:r>
              <a:rPr lang="en-US" sz="1400" b="1" dirty="0">
                <a:solidFill>
                  <a:srgbClr val="FF0000"/>
                </a:solidFill>
              </a:rPr>
              <a:t>ML/DL techniques for mitigating combinatorial explosion look very promising </a:t>
            </a:r>
            <a:r>
              <a:rPr lang="en-US" sz="1400" b="1" dirty="0"/>
              <a:t>:</a:t>
            </a:r>
          </a:p>
        </p:txBody>
      </p:sp>
      <p:sp>
        <p:nvSpPr>
          <p:cNvPr id="33" name="Chevron 45">
            <a:extLst>
              <a:ext uri="{FF2B5EF4-FFF2-40B4-BE49-F238E27FC236}">
                <a16:creationId xmlns:a16="http://schemas.microsoft.com/office/drawing/2014/main" id="{12765943-83B5-244E-BAD4-B520C4778E4D}"/>
              </a:ext>
            </a:extLst>
          </p:cNvPr>
          <p:cNvSpPr/>
          <p:nvPr/>
        </p:nvSpPr>
        <p:spPr>
          <a:xfrm>
            <a:off x="223790" y="5140874"/>
            <a:ext cx="137584" cy="137584"/>
          </a:xfrm>
          <a:prstGeom prst="chevron">
            <a:avLst/>
          </a:prstGeom>
          <a:solidFill>
            <a:srgbClr val="CCFFC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34" name="Tabella 25">
            <a:extLst>
              <a:ext uri="{FF2B5EF4-FFF2-40B4-BE49-F238E27FC236}">
                <a16:creationId xmlns:a16="http://schemas.microsoft.com/office/drawing/2014/main" id="{6436917E-9CE6-DD4F-BFFD-8B0C441EC5EB}"/>
              </a:ext>
            </a:extLst>
          </p:cNvPr>
          <p:cNvGraphicFramePr>
            <a:graphicFrameLocks noGrp="1"/>
          </p:cNvGraphicFramePr>
          <p:nvPr>
            <p:extLst>
              <p:ext uri="{D42A27DB-BD31-4B8C-83A1-F6EECF244321}">
                <p14:modId xmlns:p14="http://schemas.microsoft.com/office/powerpoint/2010/main" val="672680534"/>
              </p:ext>
            </p:extLst>
          </p:nvPr>
        </p:nvGraphicFramePr>
        <p:xfrm>
          <a:off x="681452" y="5610125"/>
          <a:ext cx="6054630" cy="1227005"/>
        </p:xfrm>
        <a:graphic>
          <a:graphicData uri="http://schemas.openxmlformats.org/drawingml/2006/table">
            <a:tbl>
              <a:tblPr firstRow="1" lastRow="1" bandRow="1">
                <a:tableStyleId>{5FD0F851-EC5A-4D38-B0AD-8093EC10F338}</a:tableStyleId>
              </a:tblPr>
              <a:tblGrid>
                <a:gridCol w="672737">
                  <a:extLst>
                    <a:ext uri="{9D8B030D-6E8A-4147-A177-3AD203B41FA5}">
                      <a16:colId xmlns:a16="http://schemas.microsoft.com/office/drawing/2014/main" val="20000"/>
                    </a:ext>
                  </a:extLst>
                </a:gridCol>
                <a:gridCol w="672737">
                  <a:extLst>
                    <a:ext uri="{9D8B030D-6E8A-4147-A177-3AD203B41FA5}">
                      <a16:colId xmlns:a16="http://schemas.microsoft.com/office/drawing/2014/main" val="20001"/>
                    </a:ext>
                  </a:extLst>
                </a:gridCol>
                <a:gridCol w="447120">
                  <a:extLst>
                    <a:ext uri="{9D8B030D-6E8A-4147-A177-3AD203B41FA5}">
                      <a16:colId xmlns:a16="http://schemas.microsoft.com/office/drawing/2014/main" val="20002"/>
                    </a:ext>
                  </a:extLst>
                </a:gridCol>
                <a:gridCol w="898353">
                  <a:extLst>
                    <a:ext uri="{9D8B030D-6E8A-4147-A177-3AD203B41FA5}">
                      <a16:colId xmlns:a16="http://schemas.microsoft.com/office/drawing/2014/main" val="20003"/>
                    </a:ext>
                  </a:extLst>
                </a:gridCol>
                <a:gridCol w="772958">
                  <a:extLst>
                    <a:ext uri="{9D8B030D-6E8A-4147-A177-3AD203B41FA5}">
                      <a16:colId xmlns:a16="http://schemas.microsoft.com/office/drawing/2014/main" val="20004"/>
                    </a:ext>
                  </a:extLst>
                </a:gridCol>
                <a:gridCol w="572514">
                  <a:extLst>
                    <a:ext uri="{9D8B030D-6E8A-4147-A177-3AD203B41FA5}">
                      <a16:colId xmlns:a16="http://schemas.microsoft.com/office/drawing/2014/main" val="20005"/>
                    </a:ext>
                  </a:extLst>
                </a:gridCol>
                <a:gridCol w="672737">
                  <a:extLst>
                    <a:ext uri="{9D8B030D-6E8A-4147-A177-3AD203B41FA5}">
                      <a16:colId xmlns:a16="http://schemas.microsoft.com/office/drawing/2014/main" val="20006"/>
                    </a:ext>
                  </a:extLst>
                </a:gridCol>
                <a:gridCol w="672737">
                  <a:extLst>
                    <a:ext uri="{9D8B030D-6E8A-4147-A177-3AD203B41FA5}">
                      <a16:colId xmlns:a16="http://schemas.microsoft.com/office/drawing/2014/main" val="20007"/>
                    </a:ext>
                  </a:extLst>
                </a:gridCol>
                <a:gridCol w="672737">
                  <a:extLst>
                    <a:ext uri="{9D8B030D-6E8A-4147-A177-3AD203B41FA5}">
                      <a16:colId xmlns:a16="http://schemas.microsoft.com/office/drawing/2014/main" val="20008"/>
                    </a:ext>
                  </a:extLst>
                </a:gridCol>
              </a:tblGrid>
              <a:tr h="245401">
                <a:tc gridSpan="3">
                  <a:txBody>
                    <a:bodyPr/>
                    <a:lstStyle/>
                    <a:p>
                      <a:pPr algn="ctr"/>
                      <a:r>
                        <a:rPr lang="en-GB" sz="900" b="1" dirty="0">
                          <a:latin typeface="Arial Hebrew Scholar" charset="-79"/>
                          <a:ea typeface="Arial Hebrew Scholar" charset="-79"/>
                          <a:cs typeface="Arial Hebrew Scholar" charset="-79"/>
                        </a:rPr>
                        <a:t>Whole Dataset</a:t>
                      </a:r>
                      <a:r>
                        <a:rPr lang="en-GB" sz="900" b="1" baseline="0" dirty="0">
                          <a:latin typeface="Arial Hebrew Scholar" charset="-79"/>
                          <a:ea typeface="Arial Hebrew Scholar" charset="-79"/>
                          <a:cs typeface="Arial Hebrew Scholar" charset="-79"/>
                        </a:rPr>
                        <a:t> Training</a:t>
                      </a:r>
                      <a:endParaRPr lang="en-GB" sz="900" b="1" dirty="0">
                        <a:latin typeface="Arial Hebrew Scholar" charset="-79"/>
                        <a:ea typeface="Arial Hebrew Scholar" charset="-79"/>
                        <a:cs typeface="Arial Hebrew Scholar" charset="-79"/>
                      </a:endParaRPr>
                    </a:p>
                  </a:txBody>
                  <a:tcPr marL="73332" marR="73332" marT="36666" marB="36666" anchor="ctr"/>
                </a:tc>
                <a:tc hMerge="1">
                  <a:txBody>
                    <a:bodyPr/>
                    <a:lstStyle/>
                    <a:p>
                      <a:endParaRPr lang="en-GB" sz="1400" dirty="0"/>
                    </a:p>
                  </a:txBody>
                  <a:tcPr/>
                </a:tc>
                <a:tc hMerge="1">
                  <a:txBody>
                    <a:bodyPr/>
                    <a:lstStyle/>
                    <a:p>
                      <a:endParaRPr lang="en-GB" sz="1400" dirty="0"/>
                    </a:p>
                  </a:txBody>
                  <a:tcPr/>
                </a:tc>
                <a:tc gridSpan="2">
                  <a:txBody>
                    <a:bodyPr/>
                    <a:lstStyle/>
                    <a:p>
                      <a:pPr algn="ctr"/>
                      <a:r>
                        <a:rPr lang="en-GB" sz="1100" dirty="0">
                          <a:latin typeface="Arial Hebrew Scholar" charset="-79"/>
                          <a:ea typeface="Arial Hebrew Scholar" charset="-79"/>
                          <a:cs typeface="Arial Hebrew Scholar" charset="-79"/>
                        </a:rPr>
                        <a:t>@ </a:t>
                      </a:r>
                      <a:r>
                        <a:rPr lang="en-GB" sz="1100" baseline="0" dirty="0">
                          <a:latin typeface="Arial Hebrew Scholar" charset="-79"/>
                          <a:ea typeface="Arial Hebrew Scholar" charset="-79"/>
                          <a:cs typeface="Arial Hebrew Scholar" charset="-79"/>
                        </a:rPr>
                        <a:t>Max </a:t>
                      </a:r>
                      <a:r>
                        <a:rPr lang="en-GB" sz="1100" baseline="0" dirty="0" err="1">
                          <a:latin typeface="Arial Hebrew Scholar" charset="-79"/>
                          <a:ea typeface="Arial Hebrew Scholar" charset="-79"/>
                          <a:cs typeface="Arial Hebrew Scholar" charset="-79"/>
                        </a:rPr>
                        <a:t>Acc</a:t>
                      </a:r>
                      <a:endParaRPr lang="en-GB" sz="1100" dirty="0">
                        <a:latin typeface="Arial Hebrew Scholar" charset="-79"/>
                        <a:ea typeface="Arial Hebrew Scholar" charset="-79"/>
                        <a:cs typeface="Arial Hebrew Scholar" charset="-79"/>
                      </a:endParaRPr>
                    </a:p>
                  </a:txBody>
                  <a:tcPr marL="73332" marR="73332" marT="36666" marB="36666" anchor="ctr"/>
                </a:tc>
                <a:tc hMerge="1">
                  <a:txBody>
                    <a:bodyPr/>
                    <a:lstStyle/>
                    <a:p>
                      <a:endParaRPr lang="en-GB" sz="1400" dirty="0"/>
                    </a:p>
                  </a:txBody>
                  <a:tcPr/>
                </a:tc>
                <a:tc gridSpan="2">
                  <a:txBody>
                    <a:bodyPr/>
                    <a:lstStyle/>
                    <a:p>
                      <a:pPr algn="ctr"/>
                      <a:r>
                        <a:rPr lang="en-GB" sz="1100" dirty="0" err="1">
                          <a:latin typeface="Arial Hebrew Scholar" charset="-79"/>
                          <a:ea typeface="Arial Hebrew Scholar" charset="-79"/>
                          <a:cs typeface="Arial Hebrew Scholar" charset="-79"/>
                        </a:rPr>
                        <a:t>Rej</a:t>
                      </a:r>
                      <a:r>
                        <a:rPr lang="en-GB" sz="1100" baseline="0" dirty="0">
                          <a:latin typeface="Arial Hebrew Scholar" charset="-79"/>
                          <a:ea typeface="Arial Hebrew Scholar" charset="-79"/>
                          <a:cs typeface="Arial Hebrew Scholar" charset="-79"/>
                        </a:rPr>
                        <a:t>@ Eff</a:t>
                      </a:r>
                      <a:endParaRPr lang="en-GB" sz="1100" dirty="0">
                        <a:latin typeface="Arial Hebrew Scholar" charset="-79"/>
                        <a:ea typeface="Arial Hebrew Scholar" charset="-79"/>
                        <a:cs typeface="Arial Hebrew Scholar" charset="-79"/>
                      </a:endParaRPr>
                    </a:p>
                  </a:txBody>
                  <a:tcPr marL="73332" marR="73332" marT="36666" marB="36666" anchor="ctr"/>
                </a:tc>
                <a:tc hMerge="1">
                  <a:txBody>
                    <a:bodyPr/>
                    <a:lstStyle/>
                    <a:p>
                      <a:endParaRPr lang="en-GB" sz="1400" dirty="0"/>
                    </a:p>
                  </a:txBody>
                  <a:tcPr/>
                </a:tc>
                <a:tc gridSpan="2">
                  <a:txBody>
                    <a:bodyPr/>
                    <a:lstStyle/>
                    <a:p>
                      <a:pPr algn="ctr"/>
                      <a:r>
                        <a:rPr lang="en-GB" sz="1100" dirty="0">
                          <a:latin typeface="Arial Hebrew Scholar" charset="-79"/>
                          <a:ea typeface="Arial Hebrew Scholar" charset="-79"/>
                          <a:cs typeface="Arial Hebrew Scholar" charset="-79"/>
                        </a:rPr>
                        <a:t>Eff  @</a:t>
                      </a:r>
                      <a:r>
                        <a:rPr lang="en-GB" sz="1100" baseline="0" dirty="0">
                          <a:latin typeface="Arial Hebrew Scholar" charset="-79"/>
                          <a:ea typeface="Arial Hebrew Scholar" charset="-79"/>
                          <a:cs typeface="Arial Hebrew Scholar" charset="-79"/>
                        </a:rPr>
                        <a:t> </a:t>
                      </a:r>
                      <a:r>
                        <a:rPr lang="en-GB" sz="1100" baseline="0" dirty="0" err="1">
                          <a:latin typeface="Arial Hebrew Scholar" charset="-79"/>
                          <a:ea typeface="Arial Hebrew Scholar" charset="-79"/>
                          <a:cs typeface="Arial Hebrew Scholar" charset="-79"/>
                        </a:rPr>
                        <a:t>Rej</a:t>
                      </a:r>
                      <a:endParaRPr lang="en-GB" sz="1100" dirty="0">
                        <a:latin typeface="Arial Hebrew Scholar" charset="-79"/>
                        <a:ea typeface="Arial Hebrew Scholar" charset="-79"/>
                        <a:cs typeface="Arial Hebrew Scholar" charset="-79"/>
                      </a:endParaRPr>
                    </a:p>
                  </a:txBody>
                  <a:tcPr marL="73332" marR="73332" marT="36666" marB="36666" anchor="ctr"/>
                </a:tc>
                <a:tc hMerge="1">
                  <a:txBody>
                    <a:bodyPr/>
                    <a:lstStyle/>
                    <a:p>
                      <a:endParaRPr lang="en-GB" sz="1400" dirty="0"/>
                    </a:p>
                  </a:txBody>
                  <a:tcPr/>
                </a:tc>
                <a:extLst>
                  <a:ext uri="{0D108BD9-81ED-4DB2-BD59-A6C34878D82A}">
                    <a16:rowId xmlns:a16="http://schemas.microsoft.com/office/drawing/2014/main" val="10000"/>
                  </a:ext>
                </a:extLst>
              </a:tr>
              <a:tr h="245401">
                <a:tc>
                  <a:txBody>
                    <a:bodyPr/>
                    <a:lstStyle/>
                    <a:p>
                      <a:pPr algn="ctr"/>
                      <a:endParaRPr lang="en-GB" sz="1100" b="1" dirty="0">
                        <a:latin typeface="Arial Hebrew Scholar" charset="-79"/>
                        <a:ea typeface="Arial Hebrew Scholar" charset="-79"/>
                        <a:cs typeface="Arial Hebrew Scholar" charset="-79"/>
                      </a:endParaRPr>
                    </a:p>
                  </a:txBody>
                  <a:tcPr marL="73332" marR="73332" marT="36666" marB="36666" anchor="ctr"/>
                </a:tc>
                <a:tc>
                  <a:txBody>
                    <a:bodyPr/>
                    <a:lstStyle/>
                    <a:p>
                      <a:pPr algn="ctr"/>
                      <a:r>
                        <a:rPr lang="en-GB" sz="1100" b="1" dirty="0">
                          <a:latin typeface="Arial Hebrew Scholar" charset="-79"/>
                          <a:ea typeface="Arial Hebrew Scholar" charset="-79"/>
                          <a:cs typeface="Arial Hebrew Scholar" charset="-79"/>
                        </a:rPr>
                        <a:t>AUC</a:t>
                      </a:r>
                    </a:p>
                  </a:txBody>
                  <a:tcPr marL="73332" marR="73332" marT="36666" marB="36666" anchor="ctr"/>
                </a:tc>
                <a:tc>
                  <a:txBody>
                    <a:bodyPr/>
                    <a:lstStyle/>
                    <a:p>
                      <a:pPr algn="ctr"/>
                      <a:r>
                        <a:rPr lang="en-GB" sz="1100" b="1" dirty="0">
                          <a:latin typeface="Arial Hebrew Scholar" charset="-79"/>
                          <a:ea typeface="Arial Hebrew Scholar" charset="-79"/>
                          <a:cs typeface="Arial Hebrew Scholar" charset="-79"/>
                        </a:rPr>
                        <a:t>ACC</a:t>
                      </a:r>
                    </a:p>
                  </a:txBody>
                  <a:tcPr marL="73332" marR="73332" marT="36666" marB="36666" anchor="ctr"/>
                </a:tc>
                <a:tc>
                  <a:txBody>
                    <a:bodyPr/>
                    <a:lstStyle/>
                    <a:p>
                      <a:pPr algn="ctr"/>
                      <a:r>
                        <a:rPr lang="en-GB" sz="1100" b="1" dirty="0">
                          <a:latin typeface="Arial Hebrew Scholar" charset="-79"/>
                          <a:ea typeface="Arial Hebrew Scholar" charset="-79"/>
                          <a:cs typeface="Arial Hebrew Scholar" charset="-79"/>
                        </a:rPr>
                        <a:t>Efficiency</a:t>
                      </a:r>
                    </a:p>
                  </a:txBody>
                  <a:tcPr marL="73332" marR="73332" marT="36666" marB="36666" anchor="ctr"/>
                </a:tc>
                <a:tc>
                  <a:txBody>
                    <a:bodyPr/>
                    <a:lstStyle/>
                    <a:p>
                      <a:pPr algn="ctr"/>
                      <a:r>
                        <a:rPr lang="en-GB" sz="1100" b="1" dirty="0">
                          <a:latin typeface="Arial Hebrew Scholar" charset="-79"/>
                          <a:ea typeface="Arial Hebrew Scholar" charset="-79"/>
                          <a:cs typeface="Arial Hebrew Scholar" charset="-79"/>
                        </a:rPr>
                        <a:t>Rejection</a:t>
                      </a:r>
                    </a:p>
                  </a:txBody>
                  <a:tcPr marL="73332" marR="73332" marT="36666" marB="36666" anchor="ctr"/>
                </a:tc>
                <a:tc>
                  <a:txBody>
                    <a:bodyPr/>
                    <a:lstStyle/>
                    <a:p>
                      <a:pPr algn="ctr"/>
                      <a:r>
                        <a:rPr lang="en-GB" sz="1100" b="1" dirty="0">
                          <a:latin typeface="Arial Hebrew Scholar" charset="-79"/>
                          <a:ea typeface="Arial Hebrew Scholar" charset="-79"/>
                          <a:cs typeface="Arial Hebrew Scholar" charset="-79"/>
                        </a:rPr>
                        <a:t>0.99</a:t>
                      </a:r>
                    </a:p>
                  </a:txBody>
                  <a:tcPr marL="73332" marR="73332" marT="36666" marB="36666" anchor="ctr"/>
                </a:tc>
                <a:tc>
                  <a:txBody>
                    <a:bodyPr/>
                    <a:lstStyle/>
                    <a:p>
                      <a:pPr algn="ctr"/>
                      <a:r>
                        <a:rPr lang="en-GB" sz="1100" b="1" dirty="0">
                          <a:latin typeface="Arial Hebrew Scholar" charset="-79"/>
                          <a:ea typeface="Arial Hebrew Scholar" charset="-79"/>
                          <a:cs typeface="Arial Hebrew Scholar" charset="-79"/>
                        </a:rPr>
                        <a:t>0.999</a:t>
                      </a:r>
                    </a:p>
                  </a:txBody>
                  <a:tcPr marL="73332" marR="73332" marT="36666" marB="36666" anchor="ctr"/>
                </a:tc>
                <a:tc>
                  <a:txBody>
                    <a:bodyPr/>
                    <a:lstStyle/>
                    <a:p>
                      <a:pPr algn="ctr"/>
                      <a:r>
                        <a:rPr lang="en-GB" sz="1100" b="1" dirty="0">
                          <a:latin typeface="Arial Hebrew Scholar" charset="-79"/>
                          <a:ea typeface="Arial Hebrew Scholar" charset="-79"/>
                          <a:cs typeface="Arial Hebrew Scholar" charset="-79"/>
                        </a:rPr>
                        <a:t>0.99</a:t>
                      </a:r>
                    </a:p>
                  </a:txBody>
                  <a:tcPr marL="73332" marR="73332" marT="36666" marB="36666" anchor="ctr"/>
                </a:tc>
                <a:tc>
                  <a:txBody>
                    <a:bodyPr/>
                    <a:lstStyle/>
                    <a:p>
                      <a:pPr algn="ctr"/>
                      <a:r>
                        <a:rPr lang="en-GB" sz="1100" b="1" dirty="0">
                          <a:latin typeface="Arial Hebrew Scholar" charset="-79"/>
                          <a:ea typeface="Arial Hebrew Scholar" charset="-79"/>
                          <a:cs typeface="Arial Hebrew Scholar" charset="-79"/>
                        </a:rPr>
                        <a:t>0.5</a:t>
                      </a:r>
                    </a:p>
                  </a:txBody>
                  <a:tcPr marL="73332" marR="73332" marT="36666" marB="36666" anchor="ctr"/>
                </a:tc>
                <a:extLst>
                  <a:ext uri="{0D108BD9-81ED-4DB2-BD59-A6C34878D82A}">
                    <a16:rowId xmlns:a16="http://schemas.microsoft.com/office/drawing/2014/main" val="10001"/>
                  </a:ext>
                </a:extLst>
              </a:tr>
              <a:tr h="245401">
                <a:tc>
                  <a:txBody>
                    <a:bodyPr/>
                    <a:lstStyle/>
                    <a:p>
                      <a:pPr algn="ctr"/>
                      <a:r>
                        <a:rPr lang="en-GB" sz="1100" b="1" dirty="0">
                          <a:solidFill>
                            <a:srgbClr val="FF0000"/>
                          </a:solidFill>
                          <a:latin typeface="Arial Hebrew Scholar" charset="-79"/>
                          <a:ea typeface="Arial Hebrew Scholar" charset="-79"/>
                          <a:cs typeface="Arial Hebrew Scholar" charset="-79"/>
                        </a:rPr>
                        <a:t>Test</a:t>
                      </a:r>
                    </a:p>
                  </a:txBody>
                  <a:tcPr marL="73332" marR="73332" marT="36666" marB="36666" anchor="ctr"/>
                </a:tc>
                <a:tc>
                  <a:txBody>
                    <a:bodyPr/>
                    <a:lstStyle/>
                    <a:p>
                      <a:pPr algn="ctr"/>
                      <a:r>
                        <a:rPr lang="en-GB" sz="1100" dirty="0">
                          <a:solidFill>
                            <a:srgbClr val="FF0000"/>
                          </a:solidFill>
                          <a:latin typeface="Arial Hebrew Scholar" charset="-79"/>
                          <a:ea typeface="Arial Hebrew Scholar" charset="-79"/>
                          <a:cs typeface="Arial Hebrew Scholar" charset="-79"/>
                        </a:rPr>
                        <a:t>0.968</a:t>
                      </a:r>
                    </a:p>
                  </a:txBody>
                  <a:tcPr marL="73332" marR="73332" marT="36666" marB="36666" anchor="ctr"/>
                </a:tc>
                <a:tc>
                  <a:txBody>
                    <a:bodyPr/>
                    <a:lstStyle/>
                    <a:p>
                      <a:pPr algn="ctr"/>
                      <a:r>
                        <a:rPr lang="en-GB" sz="1100" dirty="0">
                          <a:solidFill>
                            <a:srgbClr val="FF0000"/>
                          </a:solidFill>
                          <a:latin typeface="Arial Hebrew Scholar" charset="-79"/>
                          <a:ea typeface="Arial Hebrew Scholar" charset="-79"/>
                          <a:cs typeface="Arial Hebrew Scholar" charset="-79"/>
                        </a:rPr>
                        <a:t>0.90</a:t>
                      </a:r>
                    </a:p>
                  </a:txBody>
                  <a:tcPr marL="73332" marR="73332" marT="36666" marB="36666" anchor="ctr"/>
                </a:tc>
                <a:tc>
                  <a:txBody>
                    <a:bodyPr/>
                    <a:lstStyle/>
                    <a:p>
                      <a:pPr algn="ctr"/>
                      <a:r>
                        <a:rPr lang="en-GB" sz="1100" dirty="0">
                          <a:solidFill>
                            <a:srgbClr val="FF0000"/>
                          </a:solidFill>
                          <a:latin typeface="Arial Hebrew Scholar" charset="-79"/>
                          <a:ea typeface="Arial Hebrew Scholar" charset="-79"/>
                          <a:cs typeface="Arial Hebrew Scholar" charset="-79"/>
                        </a:rPr>
                        <a:t>0.96</a:t>
                      </a:r>
                    </a:p>
                  </a:txBody>
                  <a:tcPr marL="73332" marR="73332" marT="36666" marB="36666" anchor="ctr"/>
                </a:tc>
                <a:tc>
                  <a:txBody>
                    <a:bodyPr/>
                    <a:lstStyle/>
                    <a:p>
                      <a:pPr algn="ctr"/>
                      <a:r>
                        <a:rPr lang="en-GB" sz="1100" dirty="0">
                          <a:solidFill>
                            <a:srgbClr val="FF0000"/>
                          </a:solidFill>
                          <a:latin typeface="Arial Hebrew Scholar" charset="-79"/>
                          <a:ea typeface="Arial Hebrew Scholar" charset="-79"/>
                          <a:cs typeface="Arial Hebrew Scholar" charset="-79"/>
                        </a:rPr>
                        <a:t>0.91</a:t>
                      </a:r>
                    </a:p>
                  </a:txBody>
                  <a:tcPr marL="73332" marR="73332" marT="36666" marB="36666" anchor="ctr"/>
                </a:tc>
                <a:tc>
                  <a:txBody>
                    <a:bodyPr/>
                    <a:lstStyle/>
                    <a:p>
                      <a:pPr algn="ctr"/>
                      <a:r>
                        <a:rPr lang="en-GB" sz="1100" dirty="0">
                          <a:solidFill>
                            <a:srgbClr val="FF0000"/>
                          </a:solidFill>
                          <a:latin typeface="Arial Hebrew Scholar" charset="-79"/>
                          <a:ea typeface="Arial Hebrew Scholar" charset="-79"/>
                          <a:cs typeface="Arial Hebrew Scholar" charset="-79"/>
                        </a:rPr>
                        <a:t>0.81</a:t>
                      </a:r>
                    </a:p>
                  </a:txBody>
                  <a:tcPr marL="73332" marR="73332" marT="36666" marB="36666" anchor="ctr"/>
                </a:tc>
                <a:tc>
                  <a:txBody>
                    <a:bodyPr/>
                    <a:lstStyle/>
                    <a:p>
                      <a:pPr algn="ctr"/>
                      <a:r>
                        <a:rPr lang="en-GB" sz="1100" dirty="0">
                          <a:solidFill>
                            <a:srgbClr val="FF0000"/>
                          </a:solidFill>
                          <a:latin typeface="Arial Hebrew Scholar" charset="-79"/>
                          <a:ea typeface="Arial Hebrew Scholar" charset="-79"/>
                          <a:cs typeface="Arial Hebrew Scholar" charset="-79"/>
                        </a:rPr>
                        <a:t>0.65</a:t>
                      </a:r>
                    </a:p>
                  </a:txBody>
                  <a:tcPr marL="73332" marR="73332" marT="36666" marB="36666" anchor="ctr"/>
                </a:tc>
                <a:tc>
                  <a:txBody>
                    <a:bodyPr/>
                    <a:lstStyle/>
                    <a:p>
                      <a:pPr algn="ctr"/>
                      <a:r>
                        <a:rPr lang="en-GB" sz="1100" dirty="0">
                          <a:solidFill>
                            <a:srgbClr val="FF0000"/>
                          </a:solidFill>
                          <a:latin typeface="Arial Hebrew Scholar" charset="-79"/>
                          <a:ea typeface="Arial Hebrew Scholar" charset="-79"/>
                          <a:cs typeface="Arial Hebrew Scholar" charset="-79"/>
                        </a:rPr>
                        <a:t>0.54</a:t>
                      </a:r>
                    </a:p>
                  </a:txBody>
                  <a:tcPr marL="73332" marR="73332" marT="36666" marB="36666" anchor="ctr"/>
                </a:tc>
                <a:tc>
                  <a:txBody>
                    <a:bodyPr/>
                    <a:lstStyle/>
                    <a:p>
                      <a:pPr algn="ctr"/>
                      <a:r>
                        <a:rPr lang="en-GB" sz="1100" dirty="0">
                          <a:solidFill>
                            <a:srgbClr val="FF0000"/>
                          </a:solidFill>
                          <a:latin typeface="Arial Hebrew Scholar" charset="-79"/>
                          <a:ea typeface="Arial Hebrew Scholar" charset="-79"/>
                          <a:cs typeface="Arial Hebrew Scholar" charset="-79"/>
                        </a:rPr>
                        <a:t>0.99</a:t>
                      </a:r>
                    </a:p>
                  </a:txBody>
                  <a:tcPr marL="73332" marR="73332" marT="36666" marB="36666" anchor="ctr"/>
                </a:tc>
                <a:extLst>
                  <a:ext uri="{0D108BD9-81ED-4DB2-BD59-A6C34878D82A}">
                    <a16:rowId xmlns:a16="http://schemas.microsoft.com/office/drawing/2014/main" val="10002"/>
                  </a:ext>
                </a:extLst>
              </a:tr>
              <a:tr h="245401">
                <a:tc>
                  <a:txBody>
                    <a:bodyPr/>
                    <a:lstStyle/>
                    <a:p>
                      <a:pPr algn="ctr"/>
                      <a:r>
                        <a:rPr lang="en-GB" sz="1100" b="1" dirty="0">
                          <a:solidFill>
                            <a:schemeClr val="tx1"/>
                          </a:solidFill>
                          <a:latin typeface="Arial Hebrew Scholar" charset="-79"/>
                          <a:ea typeface="Arial Hebrew Scholar" charset="-79"/>
                          <a:cs typeface="Arial Hebrew Scholar" charset="-79"/>
                        </a:rPr>
                        <a:t>Val</a:t>
                      </a:r>
                    </a:p>
                  </a:txBody>
                  <a:tcPr marL="73332" marR="73332" marT="36666" marB="36666" anchor="ctr"/>
                </a:tc>
                <a:tc>
                  <a:txBody>
                    <a:bodyPr/>
                    <a:lstStyle/>
                    <a:p>
                      <a:pPr algn="ctr"/>
                      <a:r>
                        <a:rPr lang="en-GB" sz="1100" dirty="0">
                          <a:solidFill>
                            <a:schemeClr val="tx1"/>
                          </a:solidFill>
                          <a:latin typeface="Arial Hebrew Scholar" charset="-79"/>
                          <a:ea typeface="Arial Hebrew Scholar" charset="-79"/>
                          <a:cs typeface="Arial Hebrew Scholar" charset="-79"/>
                        </a:rPr>
                        <a:t>0.966</a:t>
                      </a:r>
                    </a:p>
                  </a:txBody>
                  <a:tcPr marL="73332" marR="73332" marT="36666" marB="36666" anchor="ctr"/>
                </a:tc>
                <a:tc>
                  <a:txBody>
                    <a:bodyPr/>
                    <a:lstStyle/>
                    <a:p>
                      <a:pPr algn="ctr"/>
                      <a:r>
                        <a:rPr lang="en-GB" sz="1100" dirty="0">
                          <a:solidFill>
                            <a:schemeClr val="tx1"/>
                          </a:solidFill>
                          <a:latin typeface="Arial Hebrew Scholar" charset="-79"/>
                          <a:ea typeface="Arial Hebrew Scholar" charset="-79"/>
                          <a:cs typeface="Arial Hebrew Scholar" charset="-79"/>
                        </a:rPr>
                        <a:t>0.90</a:t>
                      </a:r>
                    </a:p>
                  </a:txBody>
                  <a:tcPr marL="73332" marR="73332" marT="36666" marB="36666" anchor="ctr"/>
                </a:tc>
                <a:tc>
                  <a:txBody>
                    <a:bodyPr/>
                    <a:lstStyle/>
                    <a:p>
                      <a:pPr algn="ctr"/>
                      <a:r>
                        <a:rPr lang="en-GB" sz="1100" dirty="0">
                          <a:solidFill>
                            <a:schemeClr val="tx1"/>
                          </a:solidFill>
                          <a:latin typeface="Arial Hebrew Scholar" charset="-79"/>
                          <a:ea typeface="Arial Hebrew Scholar" charset="-79"/>
                          <a:cs typeface="Arial Hebrew Scholar" charset="-79"/>
                        </a:rPr>
                        <a:t>0.95</a:t>
                      </a:r>
                    </a:p>
                  </a:txBody>
                  <a:tcPr marL="73332" marR="73332" marT="36666" marB="36666" anchor="ctr"/>
                </a:tc>
                <a:tc>
                  <a:txBody>
                    <a:bodyPr/>
                    <a:lstStyle/>
                    <a:p>
                      <a:pPr algn="ctr"/>
                      <a:r>
                        <a:rPr lang="en-GB" sz="1100" dirty="0">
                          <a:solidFill>
                            <a:schemeClr val="tx1"/>
                          </a:solidFill>
                          <a:latin typeface="Arial Hebrew Scholar" charset="-79"/>
                          <a:ea typeface="Arial Hebrew Scholar" charset="-79"/>
                          <a:cs typeface="Arial Hebrew Scholar" charset="-79"/>
                        </a:rPr>
                        <a:t>0.91</a:t>
                      </a:r>
                    </a:p>
                  </a:txBody>
                  <a:tcPr marL="73332" marR="73332" marT="36666" marB="36666" anchor="ctr"/>
                </a:tc>
                <a:tc>
                  <a:txBody>
                    <a:bodyPr/>
                    <a:lstStyle/>
                    <a:p>
                      <a:pPr algn="ctr"/>
                      <a:r>
                        <a:rPr lang="en-GB" sz="1100" dirty="0">
                          <a:solidFill>
                            <a:schemeClr val="tx1"/>
                          </a:solidFill>
                          <a:latin typeface="Arial Hebrew Scholar" charset="-79"/>
                          <a:ea typeface="Arial Hebrew Scholar" charset="-79"/>
                          <a:cs typeface="Arial Hebrew Scholar" charset="-79"/>
                        </a:rPr>
                        <a:t>0.81</a:t>
                      </a:r>
                    </a:p>
                  </a:txBody>
                  <a:tcPr marL="73332" marR="73332" marT="36666" marB="36666"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dirty="0">
                          <a:solidFill>
                            <a:schemeClr val="tx1"/>
                          </a:solidFill>
                          <a:latin typeface="Arial Hebrew Scholar" charset="-79"/>
                          <a:ea typeface="Arial Hebrew Scholar" charset="-79"/>
                          <a:cs typeface="Arial Hebrew Scholar" charset="-79"/>
                        </a:rPr>
                        <a:t>0.66</a:t>
                      </a:r>
                    </a:p>
                  </a:txBody>
                  <a:tcPr marL="73332" marR="73332" marT="36666" marB="36666" anchor="ctr"/>
                </a:tc>
                <a:tc>
                  <a:txBody>
                    <a:bodyPr/>
                    <a:lstStyle/>
                    <a:p>
                      <a:pPr algn="ctr"/>
                      <a:r>
                        <a:rPr lang="en-GB" sz="1100" dirty="0">
                          <a:solidFill>
                            <a:schemeClr val="tx1"/>
                          </a:solidFill>
                          <a:latin typeface="Arial Hebrew Scholar" charset="-79"/>
                          <a:ea typeface="Arial Hebrew Scholar" charset="-79"/>
                          <a:cs typeface="Arial Hebrew Scholar" charset="-79"/>
                        </a:rPr>
                        <a:t>0.54</a:t>
                      </a:r>
                    </a:p>
                  </a:txBody>
                  <a:tcPr marL="73332" marR="73332" marT="36666" marB="36666" anchor="ctr"/>
                </a:tc>
                <a:tc>
                  <a:txBody>
                    <a:bodyPr/>
                    <a:lstStyle/>
                    <a:p>
                      <a:pPr algn="ctr"/>
                      <a:r>
                        <a:rPr lang="en-GB" sz="1100" dirty="0">
                          <a:solidFill>
                            <a:schemeClr val="tx1"/>
                          </a:solidFill>
                          <a:latin typeface="Arial Hebrew Scholar" charset="-79"/>
                          <a:ea typeface="Arial Hebrew Scholar" charset="-79"/>
                          <a:cs typeface="Arial Hebrew Scholar" charset="-79"/>
                        </a:rPr>
                        <a:t>0.99</a:t>
                      </a:r>
                    </a:p>
                  </a:txBody>
                  <a:tcPr marL="73332" marR="73332" marT="36666" marB="36666" anchor="ctr"/>
                </a:tc>
                <a:extLst>
                  <a:ext uri="{0D108BD9-81ED-4DB2-BD59-A6C34878D82A}">
                    <a16:rowId xmlns:a16="http://schemas.microsoft.com/office/drawing/2014/main" val="10003"/>
                  </a:ext>
                </a:extLst>
              </a:tr>
              <a:tr h="24540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Arial Hebrew Scholar" charset="-79"/>
                          <a:ea typeface="Arial Hebrew Scholar" charset="-79"/>
                          <a:cs typeface="Arial Hebrew Scholar" charset="-79"/>
                        </a:rPr>
                        <a:t>Train</a:t>
                      </a:r>
                    </a:p>
                  </a:txBody>
                  <a:tcPr marL="73332" marR="73332" marT="36666" marB="36666" anchor="ctr"/>
                </a:tc>
                <a:tc>
                  <a:txBody>
                    <a:bodyPr/>
                    <a:lstStyle/>
                    <a:p>
                      <a:pPr algn="ctr"/>
                      <a:r>
                        <a:rPr lang="en-GB" sz="1100" b="0" dirty="0">
                          <a:solidFill>
                            <a:schemeClr val="tx1"/>
                          </a:solidFill>
                          <a:latin typeface="Arial Hebrew Scholar" charset="-79"/>
                          <a:ea typeface="Arial Hebrew Scholar" charset="-79"/>
                          <a:cs typeface="Arial Hebrew Scholar" charset="-79"/>
                        </a:rPr>
                        <a:t>0.969</a:t>
                      </a:r>
                    </a:p>
                  </a:txBody>
                  <a:tcPr marL="73332" marR="73332" marT="36666" marB="36666" anchor="ctr"/>
                </a:tc>
                <a:tc>
                  <a:txBody>
                    <a:bodyPr/>
                    <a:lstStyle/>
                    <a:p>
                      <a:pPr algn="ctr"/>
                      <a:r>
                        <a:rPr lang="en-GB" sz="1100" b="0" dirty="0">
                          <a:solidFill>
                            <a:schemeClr val="tx1"/>
                          </a:solidFill>
                          <a:latin typeface="Arial Hebrew Scholar" charset="-79"/>
                          <a:ea typeface="Arial Hebrew Scholar" charset="-79"/>
                          <a:cs typeface="Arial Hebrew Scholar" charset="-79"/>
                        </a:rPr>
                        <a:t>0.91</a:t>
                      </a:r>
                    </a:p>
                  </a:txBody>
                  <a:tcPr marL="73332" marR="73332" marT="36666" marB="36666" anchor="ctr"/>
                </a:tc>
                <a:tc>
                  <a:txBody>
                    <a:bodyPr/>
                    <a:lstStyle/>
                    <a:p>
                      <a:pPr algn="ctr"/>
                      <a:r>
                        <a:rPr lang="en-GB" sz="1100" b="0" dirty="0">
                          <a:solidFill>
                            <a:schemeClr val="tx1"/>
                          </a:solidFill>
                          <a:latin typeface="Arial Hebrew Scholar" charset="-79"/>
                          <a:ea typeface="Arial Hebrew Scholar" charset="-79"/>
                          <a:cs typeface="Arial Hebrew Scholar" charset="-79"/>
                        </a:rPr>
                        <a:t>0.96</a:t>
                      </a:r>
                    </a:p>
                  </a:txBody>
                  <a:tcPr marL="73332" marR="73332" marT="36666" marB="36666" anchor="ctr"/>
                </a:tc>
                <a:tc>
                  <a:txBody>
                    <a:bodyPr/>
                    <a:lstStyle/>
                    <a:p>
                      <a:pPr algn="ctr"/>
                      <a:r>
                        <a:rPr lang="en-GB" sz="1100" b="0" dirty="0">
                          <a:solidFill>
                            <a:schemeClr val="tx1"/>
                          </a:solidFill>
                          <a:latin typeface="Arial Hebrew Scholar" charset="-79"/>
                          <a:ea typeface="Arial Hebrew Scholar" charset="-79"/>
                          <a:cs typeface="Arial Hebrew Scholar" charset="-79"/>
                        </a:rPr>
                        <a:t>0.91</a:t>
                      </a:r>
                    </a:p>
                  </a:txBody>
                  <a:tcPr marL="73332" marR="73332" marT="36666" marB="36666" anchor="ctr"/>
                </a:tc>
                <a:tc>
                  <a:txBody>
                    <a:bodyPr/>
                    <a:lstStyle/>
                    <a:p>
                      <a:pPr algn="ctr"/>
                      <a:r>
                        <a:rPr lang="en-GB" sz="1100" b="0" dirty="0">
                          <a:solidFill>
                            <a:schemeClr val="tx1"/>
                          </a:solidFill>
                          <a:latin typeface="Arial Hebrew Scholar" charset="-79"/>
                          <a:ea typeface="Arial Hebrew Scholar" charset="-79"/>
                          <a:cs typeface="Arial Hebrew Scholar" charset="-79"/>
                        </a:rPr>
                        <a:t>0.81</a:t>
                      </a:r>
                    </a:p>
                  </a:txBody>
                  <a:tcPr marL="73332" marR="73332" marT="36666" marB="36666" anchor="ctr"/>
                </a:tc>
                <a:tc>
                  <a:txBody>
                    <a:bodyPr/>
                    <a:lstStyle/>
                    <a:p>
                      <a:pPr algn="ctr"/>
                      <a:r>
                        <a:rPr lang="en-GB" sz="1100" b="0" dirty="0">
                          <a:solidFill>
                            <a:schemeClr val="tx1"/>
                          </a:solidFill>
                          <a:latin typeface="Arial Hebrew Scholar" charset="-79"/>
                          <a:ea typeface="Arial Hebrew Scholar" charset="-79"/>
                          <a:cs typeface="Arial Hebrew Scholar" charset="-79"/>
                        </a:rPr>
                        <a:t>0.65</a:t>
                      </a:r>
                    </a:p>
                  </a:txBody>
                  <a:tcPr marL="73332" marR="73332" marT="36666" marB="36666" anchor="ctr"/>
                </a:tc>
                <a:tc>
                  <a:txBody>
                    <a:bodyPr/>
                    <a:lstStyle/>
                    <a:p>
                      <a:pPr algn="ctr"/>
                      <a:r>
                        <a:rPr lang="en-GB" sz="1100" b="0" dirty="0">
                          <a:solidFill>
                            <a:schemeClr val="tx1"/>
                          </a:solidFill>
                          <a:latin typeface="Arial Hebrew Scholar" charset="-79"/>
                          <a:ea typeface="Arial Hebrew Scholar" charset="-79"/>
                          <a:cs typeface="Arial Hebrew Scholar" charset="-79"/>
                        </a:rPr>
                        <a:t>0.55</a:t>
                      </a:r>
                    </a:p>
                  </a:txBody>
                  <a:tcPr marL="73332" marR="73332" marT="36666" marB="36666" anchor="ctr"/>
                </a:tc>
                <a:tc>
                  <a:txBody>
                    <a:bodyPr/>
                    <a:lstStyle/>
                    <a:p>
                      <a:pPr algn="ctr"/>
                      <a:r>
                        <a:rPr lang="en-GB" sz="1100" b="0" dirty="0">
                          <a:solidFill>
                            <a:schemeClr val="tx1"/>
                          </a:solidFill>
                          <a:latin typeface="Arial Hebrew Scholar" charset="-79"/>
                          <a:ea typeface="Arial Hebrew Scholar" charset="-79"/>
                          <a:cs typeface="Arial Hebrew Scholar" charset="-79"/>
                        </a:rPr>
                        <a:t>0.99</a:t>
                      </a:r>
                    </a:p>
                  </a:txBody>
                  <a:tcPr marL="73332" marR="73332" marT="36666" marB="36666" anchor="ctr"/>
                </a:tc>
                <a:extLst>
                  <a:ext uri="{0D108BD9-81ED-4DB2-BD59-A6C34878D82A}">
                    <a16:rowId xmlns:a16="http://schemas.microsoft.com/office/drawing/2014/main" val="10004"/>
                  </a:ext>
                </a:extLst>
              </a:tr>
            </a:tbl>
          </a:graphicData>
        </a:graphic>
      </p:graphicFrame>
      <p:pic>
        <p:nvPicPr>
          <p:cNvPr id="37" name="Immagine 24">
            <a:extLst>
              <a:ext uri="{FF2B5EF4-FFF2-40B4-BE49-F238E27FC236}">
                <a16:creationId xmlns:a16="http://schemas.microsoft.com/office/drawing/2014/main" id="{006A3A82-E42E-BC46-A513-950611271618}"/>
              </a:ext>
            </a:extLst>
          </p:cNvPr>
          <p:cNvPicPr>
            <a:picLocks noChangeAspect="1"/>
          </p:cNvPicPr>
          <p:nvPr/>
        </p:nvPicPr>
        <p:blipFill rotWithShape="1">
          <a:blip r:embed="rId8">
            <a:extLst>
              <a:ext uri="{28A0092B-C50C-407E-A947-70E740481C1C}">
                <a14:useLocalDpi xmlns:a14="http://schemas.microsoft.com/office/drawing/2010/main" val="0"/>
              </a:ext>
            </a:extLst>
          </a:blip>
          <a:srcRect t="7730"/>
          <a:stretch/>
        </p:blipFill>
        <p:spPr>
          <a:xfrm>
            <a:off x="7164551" y="5032862"/>
            <a:ext cx="3181562" cy="1894949"/>
          </a:xfrm>
          <a:prstGeom prst="rect">
            <a:avLst/>
          </a:prstGeom>
        </p:spPr>
      </p:pic>
      <p:sp>
        <p:nvSpPr>
          <p:cNvPr id="38" name="CasellaDiTesto 27">
            <a:extLst>
              <a:ext uri="{FF2B5EF4-FFF2-40B4-BE49-F238E27FC236}">
                <a16:creationId xmlns:a16="http://schemas.microsoft.com/office/drawing/2014/main" id="{0E060FD1-252E-6C4B-9B77-ABAB90C9393E}"/>
              </a:ext>
            </a:extLst>
          </p:cNvPr>
          <p:cNvSpPr txBox="1"/>
          <p:nvPr/>
        </p:nvSpPr>
        <p:spPr>
          <a:xfrm>
            <a:off x="7577235" y="5256189"/>
            <a:ext cx="1276001" cy="646331"/>
          </a:xfrm>
          <a:prstGeom prst="rect">
            <a:avLst/>
          </a:prstGeom>
          <a:solidFill>
            <a:schemeClr val="bg1"/>
          </a:solidFill>
          <a:ln>
            <a:solidFill>
              <a:schemeClr val="tx1"/>
            </a:solidFill>
          </a:ln>
        </p:spPr>
        <p:txBody>
          <a:bodyPr wrap="square" rtlCol="0">
            <a:spAutoFit/>
          </a:bodyPr>
          <a:lstStyle/>
          <a:p>
            <a:r>
              <a:rPr lang="en-GB" sz="1200" b="1" dirty="0">
                <a:solidFill>
                  <a:srgbClr val="00E300"/>
                </a:solidFill>
              </a:rPr>
              <a:t>Val 	 </a:t>
            </a:r>
            <a:r>
              <a:rPr lang="mr-IN" sz="1200" b="1" dirty="0">
                <a:solidFill>
                  <a:srgbClr val="00E300"/>
                </a:solidFill>
              </a:rPr>
              <a:t>–</a:t>
            </a:r>
            <a:r>
              <a:rPr lang="en-GB" sz="1200" b="1" dirty="0">
                <a:solidFill>
                  <a:srgbClr val="00E300"/>
                </a:solidFill>
              </a:rPr>
              <a:t> 0.966</a:t>
            </a:r>
          </a:p>
          <a:p>
            <a:r>
              <a:rPr lang="en-GB" sz="1200" b="1" dirty="0">
                <a:solidFill>
                  <a:srgbClr val="0433FF"/>
                </a:solidFill>
              </a:rPr>
              <a:t>Test 	 </a:t>
            </a:r>
            <a:r>
              <a:rPr lang="mr-IN" sz="1200" b="1" dirty="0">
                <a:solidFill>
                  <a:srgbClr val="0433FF"/>
                </a:solidFill>
              </a:rPr>
              <a:t>–</a:t>
            </a:r>
            <a:r>
              <a:rPr lang="en-GB" sz="1200" b="1" dirty="0">
                <a:solidFill>
                  <a:srgbClr val="0433FF"/>
                </a:solidFill>
              </a:rPr>
              <a:t> 0.968</a:t>
            </a:r>
          </a:p>
          <a:p>
            <a:r>
              <a:rPr lang="en-GB" sz="1200" b="1" dirty="0">
                <a:solidFill>
                  <a:srgbClr val="FF0000"/>
                </a:solidFill>
              </a:rPr>
              <a:t>Train       </a:t>
            </a:r>
            <a:r>
              <a:rPr lang="mr-IN" sz="1200" b="1" dirty="0">
                <a:solidFill>
                  <a:srgbClr val="FF0000"/>
                </a:solidFill>
              </a:rPr>
              <a:t>–</a:t>
            </a:r>
            <a:r>
              <a:rPr lang="en-GB" sz="1200" b="1" dirty="0">
                <a:solidFill>
                  <a:srgbClr val="FF0000"/>
                </a:solidFill>
              </a:rPr>
              <a:t> 0.969</a:t>
            </a:r>
          </a:p>
        </p:txBody>
      </p:sp>
      <p:sp>
        <p:nvSpPr>
          <p:cNvPr id="39" name="Rectangle 38">
            <a:extLst>
              <a:ext uri="{FF2B5EF4-FFF2-40B4-BE49-F238E27FC236}">
                <a16:creationId xmlns:a16="http://schemas.microsoft.com/office/drawing/2014/main" id="{13A74AA6-172A-9A4F-8713-3D22DB1758A4}"/>
              </a:ext>
            </a:extLst>
          </p:cNvPr>
          <p:cNvSpPr/>
          <p:nvPr/>
        </p:nvSpPr>
        <p:spPr>
          <a:xfrm>
            <a:off x="9320159" y="528412"/>
            <a:ext cx="1416241" cy="369332"/>
          </a:xfrm>
          <a:prstGeom prst="rect">
            <a:avLst/>
          </a:prstGeom>
          <a:ln>
            <a:noFill/>
          </a:ln>
        </p:spPr>
        <p:txBody>
          <a:bodyPr wrap="square">
            <a:spAutoFit/>
          </a:bodyPr>
          <a:lstStyle/>
          <a:p>
            <a:r>
              <a:rPr lang="en-US" sz="1800" b="1" dirty="0">
                <a:solidFill>
                  <a:srgbClr val="1551DA"/>
                </a:solidFill>
              </a:rPr>
              <a:t>(A. Di Florio)</a:t>
            </a:r>
            <a:endParaRPr lang="fr-FR" sz="1800" b="1" dirty="0">
              <a:solidFill>
                <a:srgbClr val="1551DA"/>
              </a:solidFill>
            </a:endParaRPr>
          </a:p>
        </p:txBody>
      </p:sp>
      <p:sp>
        <p:nvSpPr>
          <p:cNvPr id="35" name="TextBox 34">
            <a:extLst>
              <a:ext uri="{FF2B5EF4-FFF2-40B4-BE49-F238E27FC236}">
                <a16:creationId xmlns:a16="http://schemas.microsoft.com/office/drawing/2014/main" id="{54643D9D-A25B-B54C-AEAF-62D443ADB89C}"/>
              </a:ext>
            </a:extLst>
          </p:cNvPr>
          <p:cNvSpPr txBox="1"/>
          <p:nvPr/>
        </p:nvSpPr>
        <p:spPr>
          <a:xfrm>
            <a:off x="18465" y="7285074"/>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10740798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F02A2F-D47E-884A-8992-739C79CAD42B}"/>
              </a:ext>
            </a:extLst>
          </p:cNvPr>
          <p:cNvPicPr>
            <a:picLocks noChangeAspect="1"/>
          </p:cNvPicPr>
          <p:nvPr/>
        </p:nvPicPr>
        <p:blipFill>
          <a:blip r:embed="rId2"/>
          <a:stretch>
            <a:fillRect/>
          </a:stretch>
        </p:blipFill>
        <p:spPr>
          <a:xfrm>
            <a:off x="806912" y="1377835"/>
            <a:ext cx="7468407" cy="5306022"/>
          </a:xfrm>
          <a:prstGeom prst="rect">
            <a:avLst/>
          </a:prstGeom>
        </p:spPr>
      </p:pic>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8" name="TextBox 17">
            <a:extLst>
              <a:ext uri="{FF2B5EF4-FFF2-40B4-BE49-F238E27FC236}">
                <a16:creationId xmlns:a16="http://schemas.microsoft.com/office/drawing/2014/main" id="{8623B2CC-4ADE-C843-816C-69A50A2C0965}"/>
              </a:ext>
            </a:extLst>
          </p:cNvPr>
          <p:cNvSpPr txBox="1"/>
          <p:nvPr/>
        </p:nvSpPr>
        <p:spPr>
          <a:xfrm>
            <a:off x="0" y="55684"/>
            <a:ext cx="10661650" cy="520536"/>
          </a:xfrm>
          <a:prstGeom prst="rect">
            <a:avLst/>
          </a:prstGeom>
          <a:noFill/>
          <a:ln>
            <a:noFill/>
          </a:ln>
        </p:spPr>
        <p:txBody>
          <a:bodyPr wrap="square" lIns="104022" tIns="52011" rIns="104022" bIns="52011" rtlCol="0">
            <a:spAutoFit/>
          </a:bodyPr>
          <a:lstStyle/>
          <a:p>
            <a:pPr algn="ctr"/>
            <a:r>
              <a:rPr lang="en-US" sz="2700" b="1" dirty="0">
                <a:solidFill>
                  <a:srgbClr val="FF0000"/>
                </a:solidFill>
              </a:rPr>
              <a:t>Infrastructures </a:t>
            </a:r>
            <a:r>
              <a:rPr lang="en-US" sz="2700" b="1" dirty="0">
                <a:solidFill>
                  <a:srgbClr val="0000FF"/>
                </a:solidFill>
              </a:rPr>
              <a:t>for Outer Tracker commitments </a:t>
            </a:r>
            <a:endParaRPr lang="en-US" sz="2700" b="1" dirty="0"/>
          </a:p>
        </p:txBody>
      </p:sp>
      <p:sp>
        <p:nvSpPr>
          <p:cNvPr id="24" name="Chevron 23">
            <a:extLst>
              <a:ext uri="{FF2B5EF4-FFF2-40B4-BE49-F238E27FC236}">
                <a16:creationId xmlns:a16="http://schemas.microsoft.com/office/drawing/2014/main" id="{9A581185-B02A-CB4D-BC32-EC1BE2A8ACBC}"/>
              </a:ext>
            </a:extLst>
          </p:cNvPr>
          <p:cNvSpPr/>
          <p:nvPr/>
        </p:nvSpPr>
        <p:spPr>
          <a:xfrm>
            <a:off x="241641" y="849838"/>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AB505E73-BAB5-6340-B1D4-88635C251283}"/>
              </a:ext>
            </a:extLst>
          </p:cNvPr>
          <p:cNvSpPr txBox="1"/>
          <p:nvPr/>
        </p:nvSpPr>
        <p:spPr>
          <a:xfrm>
            <a:off x="498803" y="745620"/>
            <a:ext cx="6448752" cy="382037"/>
          </a:xfrm>
          <a:prstGeom prst="rect">
            <a:avLst/>
          </a:prstGeom>
          <a:noFill/>
        </p:spPr>
        <p:txBody>
          <a:bodyPr wrap="square" lIns="104022" tIns="52011" rIns="104022" bIns="52011" rtlCol="0">
            <a:spAutoFit/>
          </a:bodyPr>
          <a:lstStyle/>
          <a:p>
            <a:r>
              <a:rPr lang="en-US" sz="1800" b="1" dirty="0">
                <a:solidFill>
                  <a:srgbClr val="0000FF"/>
                </a:solidFill>
                <a:cs typeface="Verdana"/>
              </a:rPr>
              <a:t>Infrastructures @ INFN-Bari for the CMS (Outer) Tracker upgrade </a:t>
            </a:r>
            <a:r>
              <a:rPr lang="en-US" sz="1800" b="1" dirty="0">
                <a:cs typeface="Verdana"/>
              </a:rPr>
              <a:t>:</a:t>
            </a:r>
          </a:p>
        </p:txBody>
      </p:sp>
      <p:sp>
        <p:nvSpPr>
          <p:cNvPr id="17" name="Rectangle 16">
            <a:extLst>
              <a:ext uri="{FF2B5EF4-FFF2-40B4-BE49-F238E27FC236}">
                <a16:creationId xmlns:a16="http://schemas.microsoft.com/office/drawing/2014/main" id="{698176A5-4DC2-014C-9E8C-90A3E696FEFF}"/>
              </a:ext>
            </a:extLst>
          </p:cNvPr>
          <p:cNvSpPr/>
          <p:nvPr/>
        </p:nvSpPr>
        <p:spPr>
          <a:xfrm>
            <a:off x="806912" y="1948125"/>
            <a:ext cx="7468407" cy="60653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5">
            <a:extLst>
              <a:ext uri="{FF2B5EF4-FFF2-40B4-BE49-F238E27FC236}">
                <a16:creationId xmlns:a16="http://schemas.microsoft.com/office/drawing/2014/main" id="{624F72D4-76F8-314B-82AF-2A7763954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55363" y="3222967"/>
            <a:ext cx="2526579" cy="1894934"/>
          </a:xfrm>
          <a:prstGeom prst="rect">
            <a:avLst/>
          </a:prstGeom>
        </p:spPr>
      </p:pic>
      <p:sp>
        <p:nvSpPr>
          <p:cNvPr id="15" name="Freeform 14">
            <a:extLst>
              <a:ext uri="{FF2B5EF4-FFF2-40B4-BE49-F238E27FC236}">
                <a16:creationId xmlns:a16="http://schemas.microsoft.com/office/drawing/2014/main" id="{DCAD359E-0A2D-924D-9C87-1C7389114471}"/>
              </a:ext>
            </a:extLst>
          </p:cNvPr>
          <p:cNvSpPr/>
          <p:nvPr/>
        </p:nvSpPr>
        <p:spPr>
          <a:xfrm rot="18543160" flipH="1">
            <a:off x="8778863" y="1643337"/>
            <a:ext cx="516524" cy="1267630"/>
          </a:xfrm>
          <a:custGeom>
            <a:avLst/>
            <a:gdLst>
              <a:gd name="connsiteX0" fmla="*/ 1627146 w 1881146"/>
              <a:gd name="connsiteY0" fmla="*/ 0 h 1562100"/>
              <a:gd name="connsiteX1" fmla="*/ 1546 w 1881146"/>
              <a:gd name="connsiteY1" fmla="*/ 889000 h 1562100"/>
              <a:gd name="connsiteX2" fmla="*/ 1881146 w 1881146"/>
              <a:gd name="connsiteY2" fmla="*/ 1562100 h 1562100"/>
              <a:gd name="connsiteX3" fmla="*/ 1881146 w 1881146"/>
              <a:gd name="connsiteY3" fmla="*/ 1562100 h 1562100"/>
              <a:gd name="connsiteX4" fmla="*/ 1881146 w 188114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46" h="1562100">
                <a:moveTo>
                  <a:pt x="1627146" y="0"/>
                </a:moveTo>
                <a:cubicBezTo>
                  <a:pt x="793179" y="314325"/>
                  <a:pt x="-40787" y="628650"/>
                  <a:pt x="1546" y="889000"/>
                </a:cubicBezTo>
                <a:cubicBezTo>
                  <a:pt x="43879" y="1149350"/>
                  <a:pt x="1881146" y="1562100"/>
                  <a:pt x="1881146" y="1562100"/>
                </a:cubicBezTo>
                <a:lnTo>
                  <a:pt x="1881146" y="1562100"/>
                </a:lnTo>
                <a:lnTo>
                  <a:pt x="1881146" y="1562100"/>
                </a:lnTo>
              </a:path>
            </a:pathLst>
          </a:custGeom>
          <a:noFill/>
          <a:ln w="19050">
            <a:solidFill>
              <a:srgbClr val="FF0000"/>
            </a:solidFill>
            <a:prstDash val="sysDot"/>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F96FEB-B776-6D4E-8CA0-4295AB036A39}"/>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6251513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335510-9211-5B44-9626-222ECF7308A9}"/>
              </a:ext>
            </a:extLst>
          </p:cNvPr>
          <p:cNvSpPr/>
          <p:nvPr/>
        </p:nvSpPr>
        <p:spPr>
          <a:xfrm>
            <a:off x="817924" y="4317657"/>
            <a:ext cx="3547888" cy="2612064"/>
          </a:xfrm>
          <a:prstGeom prst="rect">
            <a:avLst/>
          </a:prstGeom>
          <a:solidFill>
            <a:schemeClr val="accent6">
              <a:lumMod val="20000"/>
              <a:lumOff val="80000"/>
            </a:scheme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 y="66523"/>
            <a:ext cx="10656957" cy="520536"/>
          </a:xfrm>
          <a:prstGeom prst="rect">
            <a:avLst/>
          </a:prstGeom>
          <a:noFill/>
          <a:ln>
            <a:noFill/>
          </a:ln>
        </p:spPr>
        <p:txBody>
          <a:bodyPr wrap="square" lIns="104022" tIns="52011" rIns="104022" bIns="52011" rtlCol="0">
            <a:spAutoFit/>
          </a:bodyPr>
          <a:lstStyle/>
          <a:p>
            <a:pPr algn="ctr"/>
            <a:r>
              <a:rPr lang="en-US" sz="2700" b="1" dirty="0">
                <a:solidFill>
                  <a:srgbClr val="0000FF"/>
                </a:solidFill>
              </a:rPr>
              <a:t>Upgraded</a:t>
            </a:r>
            <a:r>
              <a:rPr lang="en-US" sz="2700" b="1" dirty="0"/>
              <a:t> </a:t>
            </a:r>
            <a:r>
              <a:rPr lang="en-US" sz="2700" b="1" dirty="0">
                <a:solidFill>
                  <a:srgbClr val="1551DA"/>
                </a:solidFill>
              </a:rPr>
              <a:t>Muon system</a:t>
            </a:r>
            <a:r>
              <a:rPr lang="en-US" sz="2700" b="1" dirty="0"/>
              <a:t> </a:t>
            </a:r>
            <a:r>
              <a:rPr lang="en-US" sz="2700" b="1" dirty="0">
                <a:solidFill>
                  <a:srgbClr val="FF0000"/>
                </a:solidFill>
              </a:rPr>
              <a:t>performances</a:t>
            </a:r>
            <a:endParaRPr lang="en-US" sz="2700" b="1" dirty="0"/>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33" name="TextBox 32">
            <a:extLst>
              <a:ext uri="{FF2B5EF4-FFF2-40B4-BE49-F238E27FC236}">
                <a16:creationId xmlns:a16="http://schemas.microsoft.com/office/drawing/2014/main" id="{7AB00FB3-8166-9044-AAB2-5921D3F66965}"/>
              </a:ext>
            </a:extLst>
          </p:cNvPr>
          <p:cNvSpPr txBox="1"/>
          <p:nvPr/>
        </p:nvSpPr>
        <p:spPr>
          <a:xfrm>
            <a:off x="8057546" y="787236"/>
            <a:ext cx="2049553" cy="443592"/>
          </a:xfrm>
          <a:prstGeom prst="rect">
            <a:avLst/>
          </a:prstGeom>
          <a:noFill/>
        </p:spPr>
        <p:txBody>
          <a:bodyPr wrap="square" lIns="104022" tIns="52011" rIns="104022" bIns="52011" rtlCol="0">
            <a:spAutoFit/>
          </a:bodyPr>
          <a:lstStyle/>
          <a:p>
            <a:pPr algn="ctr"/>
            <a:r>
              <a:rPr lang="en-US" sz="1100" b="1" dirty="0">
                <a:cs typeface="Verdana"/>
              </a:rPr>
              <a:t>Illustration of the </a:t>
            </a:r>
            <a:r>
              <a:rPr lang="en-US" sz="1100" b="1" dirty="0">
                <a:solidFill>
                  <a:srgbClr val="3348D5"/>
                </a:solidFill>
                <a:cs typeface="Verdana"/>
              </a:rPr>
              <a:t>additional </a:t>
            </a:r>
          </a:p>
          <a:p>
            <a:pPr algn="ctr"/>
            <a:r>
              <a:rPr lang="en-US" sz="1100" b="1" dirty="0">
                <a:solidFill>
                  <a:srgbClr val="3348D5"/>
                </a:solidFill>
                <a:cs typeface="Verdana"/>
              </a:rPr>
              <a:t>info</a:t>
            </a:r>
            <a:r>
              <a:rPr lang="en-US" sz="1100" b="1" dirty="0">
                <a:cs typeface="Verdana"/>
              </a:rPr>
              <a:t> provided by the </a:t>
            </a:r>
            <a:r>
              <a:rPr lang="en-US" sz="1100" b="1" dirty="0">
                <a:solidFill>
                  <a:srgbClr val="3348D5"/>
                </a:solidFill>
                <a:cs typeface="Verdana"/>
              </a:rPr>
              <a:t>new</a:t>
            </a:r>
            <a:r>
              <a:rPr lang="en-US" sz="1100" b="1" dirty="0">
                <a:cs typeface="Verdana"/>
              </a:rPr>
              <a:t> GEM</a:t>
            </a:r>
          </a:p>
        </p:txBody>
      </p:sp>
      <p:sp>
        <p:nvSpPr>
          <p:cNvPr id="37" name="TextBox 36">
            <a:extLst>
              <a:ext uri="{FF2B5EF4-FFF2-40B4-BE49-F238E27FC236}">
                <a16:creationId xmlns:a16="http://schemas.microsoft.com/office/drawing/2014/main" id="{F75B3091-6653-0846-A8F6-482C6CF08567}"/>
              </a:ext>
            </a:extLst>
          </p:cNvPr>
          <p:cNvSpPr txBox="1"/>
          <p:nvPr/>
        </p:nvSpPr>
        <p:spPr>
          <a:xfrm>
            <a:off x="808962" y="1282999"/>
            <a:ext cx="5986856" cy="382037"/>
          </a:xfrm>
          <a:prstGeom prst="rect">
            <a:avLst/>
          </a:prstGeom>
          <a:noFill/>
        </p:spPr>
        <p:txBody>
          <a:bodyPr wrap="square" lIns="104022" tIns="52011" rIns="104022" bIns="52011" rtlCol="0">
            <a:spAutoFit/>
          </a:bodyPr>
          <a:lstStyle/>
          <a:p>
            <a:r>
              <a:rPr lang="en-US" sz="1800" b="1" dirty="0">
                <a:solidFill>
                  <a:srgbClr val="3348D5"/>
                </a:solidFill>
                <a:cs typeface="Verdana"/>
              </a:rPr>
              <a:t>Enhanced </a:t>
            </a:r>
            <a:r>
              <a:rPr lang="en-US" sz="1800" b="1" dirty="0">
                <a:solidFill>
                  <a:srgbClr val="3348D5"/>
                </a:solidFill>
                <a:latin typeface="Symbol" pitchFamily="2" charset="2"/>
                <a:cs typeface="Verdana"/>
              </a:rPr>
              <a:t>m</a:t>
            </a:r>
            <a:r>
              <a:rPr lang="en-US" sz="1800" b="1" dirty="0">
                <a:solidFill>
                  <a:srgbClr val="3348D5"/>
                </a:solidFill>
                <a:cs typeface="Verdana"/>
              </a:rPr>
              <a:t> triggering &amp; identification in the forward region</a:t>
            </a:r>
            <a:r>
              <a:rPr lang="en-US" sz="1800" b="1" dirty="0">
                <a:cs typeface="Verdana"/>
              </a:rPr>
              <a:t> :</a:t>
            </a:r>
          </a:p>
        </p:txBody>
      </p:sp>
      <p:sp>
        <p:nvSpPr>
          <p:cNvPr id="31" name="TextBox 30">
            <a:extLst>
              <a:ext uri="{FF2B5EF4-FFF2-40B4-BE49-F238E27FC236}">
                <a16:creationId xmlns:a16="http://schemas.microsoft.com/office/drawing/2014/main" id="{C48D87B8-4D39-A54E-BEF0-A83EE67E38CA}"/>
              </a:ext>
            </a:extLst>
          </p:cNvPr>
          <p:cNvSpPr txBox="1"/>
          <p:nvPr/>
        </p:nvSpPr>
        <p:spPr>
          <a:xfrm>
            <a:off x="450945" y="670693"/>
            <a:ext cx="6702890" cy="382037"/>
          </a:xfrm>
          <a:prstGeom prst="rect">
            <a:avLst/>
          </a:prstGeom>
          <a:noFill/>
        </p:spPr>
        <p:txBody>
          <a:bodyPr wrap="square" lIns="104022" tIns="52011" rIns="104022" bIns="52011" rtlCol="0">
            <a:spAutoFit/>
          </a:bodyPr>
          <a:lstStyle/>
          <a:p>
            <a:r>
              <a:rPr lang="en-US" sz="1800" b="1" dirty="0">
                <a:cs typeface="Verdana"/>
              </a:rPr>
              <a:t>Few examples of foreseen performances (</a:t>
            </a:r>
            <a:r>
              <a:rPr lang="en-US" sz="1800" dirty="0">
                <a:cs typeface="Verdana"/>
              </a:rPr>
              <a:t>with full MC simulation</a:t>
            </a:r>
            <a:r>
              <a:rPr lang="en-US" sz="1800" b="1" dirty="0">
                <a:cs typeface="Verdana"/>
              </a:rPr>
              <a:t>):</a:t>
            </a:r>
          </a:p>
        </p:txBody>
      </p:sp>
      <p:sp>
        <p:nvSpPr>
          <p:cNvPr id="22" name="Chevron 21">
            <a:extLst>
              <a:ext uri="{FF2B5EF4-FFF2-40B4-BE49-F238E27FC236}">
                <a16:creationId xmlns:a16="http://schemas.microsoft.com/office/drawing/2014/main" id="{3876A815-7605-1D49-9CF2-6DBBB1F6391B}"/>
              </a:ext>
            </a:extLst>
          </p:cNvPr>
          <p:cNvSpPr/>
          <p:nvPr/>
        </p:nvSpPr>
        <p:spPr>
          <a:xfrm>
            <a:off x="241641" y="781354"/>
            <a:ext cx="209305"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36" name="Rectangle 35">
            <a:extLst>
              <a:ext uri="{FF2B5EF4-FFF2-40B4-BE49-F238E27FC236}">
                <a16:creationId xmlns:a16="http://schemas.microsoft.com/office/drawing/2014/main" id="{AA8DC0B9-1B39-A240-B31C-8767F67E1B3E}"/>
              </a:ext>
            </a:extLst>
          </p:cNvPr>
          <p:cNvSpPr/>
          <p:nvPr/>
        </p:nvSpPr>
        <p:spPr>
          <a:xfrm>
            <a:off x="8057545" y="1161420"/>
            <a:ext cx="2171183" cy="2281027"/>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6B06ED-5169-B64F-AAE1-6989E9AEC1E7}"/>
              </a:ext>
            </a:extLst>
          </p:cNvPr>
          <p:cNvPicPr>
            <a:picLocks noChangeAspect="1"/>
          </p:cNvPicPr>
          <p:nvPr/>
        </p:nvPicPr>
        <p:blipFill>
          <a:blip r:embed="rId2"/>
          <a:stretch>
            <a:fillRect/>
          </a:stretch>
        </p:blipFill>
        <p:spPr>
          <a:xfrm>
            <a:off x="8188428" y="1236098"/>
            <a:ext cx="1909707" cy="2064871"/>
          </a:xfrm>
          <a:prstGeom prst="rect">
            <a:avLst/>
          </a:prstGeom>
        </p:spPr>
      </p:pic>
      <p:pic>
        <p:nvPicPr>
          <p:cNvPr id="6" name="Picture 5">
            <a:extLst>
              <a:ext uri="{FF2B5EF4-FFF2-40B4-BE49-F238E27FC236}">
                <a16:creationId xmlns:a16="http://schemas.microsoft.com/office/drawing/2014/main" id="{81A3E390-13E4-E042-9A2B-89E4F5314186}"/>
              </a:ext>
            </a:extLst>
          </p:cNvPr>
          <p:cNvPicPr>
            <a:picLocks noChangeAspect="1"/>
          </p:cNvPicPr>
          <p:nvPr/>
        </p:nvPicPr>
        <p:blipFill>
          <a:blip r:embed="rId3"/>
          <a:stretch>
            <a:fillRect/>
          </a:stretch>
        </p:blipFill>
        <p:spPr>
          <a:xfrm>
            <a:off x="4428604" y="4329317"/>
            <a:ext cx="6203497" cy="2593399"/>
          </a:xfrm>
          <a:prstGeom prst="rect">
            <a:avLst/>
          </a:prstGeom>
          <a:ln>
            <a:solidFill>
              <a:srgbClr val="7030A0"/>
            </a:solidFill>
          </a:ln>
        </p:spPr>
      </p:pic>
      <p:sp>
        <p:nvSpPr>
          <p:cNvPr id="32" name="Chevron 31">
            <a:extLst>
              <a:ext uri="{FF2B5EF4-FFF2-40B4-BE49-F238E27FC236}">
                <a16:creationId xmlns:a16="http://schemas.microsoft.com/office/drawing/2014/main" id="{198DAC1D-FE2C-A146-BC7D-14AB046B19C8}"/>
              </a:ext>
            </a:extLst>
          </p:cNvPr>
          <p:cNvSpPr/>
          <p:nvPr/>
        </p:nvSpPr>
        <p:spPr>
          <a:xfrm>
            <a:off x="608301" y="1406467"/>
            <a:ext cx="198089" cy="117088"/>
          </a:xfrm>
          <a:prstGeom prst="chevron">
            <a:avLst/>
          </a:prstGeom>
          <a:solidFill>
            <a:srgbClr val="16FFFC"/>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dirty="0">
              <a:solidFill>
                <a:schemeClr val="tx1"/>
              </a:solidFill>
            </a:endParaRPr>
          </a:p>
        </p:txBody>
      </p:sp>
      <p:sp>
        <p:nvSpPr>
          <p:cNvPr id="34" name="TextBox 33">
            <a:extLst>
              <a:ext uri="{FF2B5EF4-FFF2-40B4-BE49-F238E27FC236}">
                <a16:creationId xmlns:a16="http://schemas.microsoft.com/office/drawing/2014/main" id="{F443BF4E-43A3-CE4C-A1F2-43591518B7E9}"/>
              </a:ext>
            </a:extLst>
          </p:cNvPr>
          <p:cNvSpPr txBox="1"/>
          <p:nvPr/>
        </p:nvSpPr>
        <p:spPr>
          <a:xfrm>
            <a:off x="799997" y="1796198"/>
            <a:ext cx="6658638" cy="843702"/>
          </a:xfrm>
          <a:prstGeom prst="rect">
            <a:avLst/>
          </a:prstGeom>
          <a:noFill/>
        </p:spPr>
        <p:txBody>
          <a:bodyPr wrap="square" lIns="104022" tIns="52011" rIns="104022" bIns="52011" rtlCol="0">
            <a:spAutoFit/>
          </a:bodyPr>
          <a:lstStyle/>
          <a:p>
            <a:r>
              <a:rPr lang="en-US" sz="1600" b="1" dirty="0">
                <a:solidFill>
                  <a:srgbClr val="FF0000"/>
                </a:solidFill>
                <a:cs typeface="Verdana"/>
              </a:rPr>
              <a:t>-</a:t>
            </a:r>
            <a:r>
              <a:rPr lang="en-US" sz="1600" dirty="0">
                <a:cs typeface="Verdana"/>
              </a:rPr>
              <a:t> The Phase-2 upgraded forward muon system has new detectors (GE1/1, GE2/1, RE3/1, RE4/1) that provide 1) </a:t>
            </a:r>
            <a:r>
              <a:rPr lang="en-US" sz="1600" dirty="0">
                <a:solidFill>
                  <a:srgbClr val="3348D5"/>
                </a:solidFill>
                <a:cs typeface="Verdana"/>
              </a:rPr>
              <a:t>further</a:t>
            </a:r>
            <a:r>
              <a:rPr lang="en-US" sz="1600" dirty="0">
                <a:cs typeface="Verdana"/>
              </a:rPr>
              <a:t> high-resolution measurement points &amp; 2) an </a:t>
            </a:r>
            <a:r>
              <a:rPr lang="en-US" sz="1600" dirty="0">
                <a:solidFill>
                  <a:srgbClr val="3348D5"/>
                </a:solidFill>
                <a:cs typeface="Verdana"/>
              </a:rPr>
              <a:t>increased</a:t>
            </a:r>
            <a:r>
              <a:rPr lang="en-US" sz="1600" dirty="0">
                <a:cs typeface="Verdana"/>
              </a:rPr>
              <a:t> lever arm for </a:t>
            </a:r>
            <a:r>
              <a:rPr lang="en-US" sz="1600" dirty="0">
                <a:latin typeface="Symbol" pitchFamily="2" charset="2"/>
                <a:cs typeface="Verdana"/>
              </a:rPr>
              <a:t>m</a:t>
            </a:r>
            <a:r>
              <a:rPr lang="en-US" sz="1600" dirty="0">
                <a:cs typeface="Verdana"/>
              </a:rPr>
              <a:t> reconstruction, in the current range </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FA2A65C-BD94-FC49-9EEB-FFD60C219844}"/>
                  </a:ext>
                </a:extLst>
              </p:cNvPr>
              <p:cNvSpPr txBox="1"/>
              <p:nvPr/>
            </p:nvSpPr>
            <p:spPr>
              <a:xfrm>
                <a:off x="7123914" y="2276476"/>
                <a:ext cx="1022156" cy="351259"/>
              </a:xfrm>
              <a:prstGeom prst="rect">
                <a:avLst/>
              </a:prstGeom>
              <a:noFill/>
            </p:spPr>
            <p:txBody>
              <a:bodyPr wrap="square" lIns="104022" tIns="52011" rIns="104022" bIns="52011"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𝜂</m:t>
                          </m:r>
                        </m:e>
                      </m:d>
                      <m:r>
                        <a:rPr lang="en-US" sz="1600" b="0" i="1" smtClean="0">
                          <a:latin typeface="Cambria Math" panose="02040503050406030204" pitchFamily="18" charset="0"/>
                          <a:ea typeface="Cambria Math" panose="02040503050406030204" pitchFamily="18" charset="0"/>
                          <a:cs typeface="Verdana" panose="020B0604030504040204" pitchFamily="34" charset="0"/>
                        </a:rPr>
                        <m:t>&lt;2.</m:t>
                      </m:r>
                      <m:r>
                        <a:rPr lang="en-US" sz="1600" b="0" i="1" smtClean="0">
                          <a:latin typeface="Cambria Math" panose="02040503050406030204" pitchFamily="18" charset="0"/>
                          <a:ea typeface="Verdana" panose="020B0604030504040204" pitchFamily="34" charset="0"/>
                          <a:cs typeface="Verdana" panose="020B0604030504040204" pitchFamily="34" charset="0"/>
                        </a:rPr>
                        <m:t>4</m:t>
                      </m:r>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8" name="TextBox 37">
                <a:extLst>
                  <a:ext uri="{FF2B5EF4-FFF2-40B4-BE49-F238E27FC236}">
                    <a16:creationId xmlns:a16="http://schemas.microsoft.com/office/drawing/2014/main" id="{FFA2A65C-BD94-FC49-9EEB-FFD60C219844}"/>
                  </a:ext>
                </a:extLst>
              </p:cNvPr>
              <p:cNvSpPr txBox="1">
                <a:spLocks noRot="1" noChangeAspect="1" noMove="1" noResize="1" noEditPoints="1" noAdjustHandles="1" noChangeArrowheads="1" noChangeShapeType="1" noTextEdit="1"/>
              </p:cNvSpPr>
              <p:nvPr/>
            </p:nvSpPr>
            <p:spPr>
              <a:xfrm>
                <a:off x="7123914" y="2276476"/>
                <a:ext cx="1022156" cy="351259"/>
              </a:xfrm>
              <a:prstGeom prst="rect">
                <a:avLst/>
              </a:prstGeom>
              <a:blipFill>
                <a:blip r:embed="rId4"/>
                <a:stretch>
                  <a:fillRect b="-3448"/>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07F916FE-4027-3E40-AD7A-CFB448D1EB9E}"/>
              </a:ext>
            </a:extLst>
          </p:cNvPr>
          <p:cNvSpPr txBox="1"/>
          <p:nvPr/>
        </p:nvSpPr>
        <p:spPr>
          <a:xfrm>
            <a:off x="7929995" y="3224359"/>
            <a:ext cx="2049553" cy="274315"/>
          </a:xfrm>
          <a:prstGeom prst="rect">
            <a:avLst/>
          </a:prstGeom>
          <a:noFill/>
        </p:spPr>
        <p:txBody>
          <a:bodyPr wrap="square" lIns="104022" tIns="52011" rIns="104022" bIns="52011" rtlCol="0">
            <a:spAutoFit/>
          </a:bodyPr>
          <a:lstStyle/>
          <a:p>
            <a:pPr algn="ctr"/>
            <a:r>
              <a:rPr lang="en-US" sz="1050" dirty="0">
                <a:cs typeface="Verdana"/>
              </a:rPr>
              <a:t>Axial (transverse) point-of-view</a:t>
            </a:r>
          </a:p>
        </p:txBody>
      </p:sp>
      <p:sp>
        <p:nvSpPr>
          <p:cNvPr id="40" name="TextBox 39">
            <a:extLst>
              <a:ext uri="{FF2B5EF4-FFF2-40B4-BE49-F238E27FC236}">
                <a16:creationId xmlns:a16="http://schemas.microsoft.com/office/drawing/2014/main" id="{4DCE0474-77FB-F443-9375-47B70A237DBC}"/>
              </a:ext>
            </a:extLst>
          </p:cNvPr>
          <p:cNvSpPr txBox="1"/>
          <p:nvPr/>
        </p:nvSpPr>
        <p:spPr>
          <a:xfrm>
            <a:off x="817924" y="2787210"/>
            <a:ext cx="6791171" cy="597480"/>
          </a:xfrm>
          <a:prstGeom prst="rect">
            <a:avLst/>
          </a:prstGeom>
          <a:noFill/>
        </p:spPr>
        <p:txBody>
          <a:bodyPr wrap="square" lIns="104022" tIns="52011" rIns="104022" bIns="52011" rtlCol="0">
            <a:spAutoFit/>
          </a:bodyPr>
          <a:lstStyle/>
          <a:p>
            <a:r>
              <a:rPr lang="en-US" sz="1600" b="1" dirty="0">
                <a:solidFill>
                  <a:srgbClr val="FF0000"/>
                </a:solidFill>
                <a:cs typeface="Verdana"/>
              </a:rPr>
              <a:t>-</a:t>
            </a:r>
            <a:r>
              <a:rPr lang="en-US" sz="1600" dirty="0">
                <a:cs typeface="Verdana"/>
              </a:rPr>
              <a:t> The ME0 chambers extend the acceptance to                  , providing </a:t>
            </a:r>
            <a:r>
              <a:rPr lang="en-US" sz="1600" dirty="0">
                <a:solidFill>
                  <a:srgbClr val="3348D5"/>
                </a:solidFill>
                <a:cs typeface="Verdana"/>
              </a:rPr>
              <a:t>additional</a:t>
            </a:r>
            <a:r>
              <a:rPr lang="en-US" sz="1600" dirty="0">
                <a:cs typeface="Verdana"/>
              </a:rPr>
              <a:t> hits for triggering and offline </a:t>
            </a:r>
            <a:r>
              <a:rPr lang="en-US" sz="1600" dirty="0">
                <a:latin typeface="Symbol" pitchFamily="2" charset="2"/>
                <a:cs typeface="Verdana"/>
              </a:rPr>
              <a:t>m</a:t>
            </a:r>
            <a:r>
              <a:rPr lang="en-US" sz="1600" dirty="0">
                <a:cs typeface="Verdana"/>
              </a:rPr>
              <a:t> reconstruction</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330CD96-3F99-544F-8610-B6CB564D1B74}"/>
                  </a:ext>
                </a:extLst>
              </p:cNvPr>
              <p:cNvSpPr txBox="1"/>
              <p:nvPr/>
            </p:nvSpPr>
            <p:spPr>
              <a:xfrm>
                <a:off x="4674505" y="2777169"/>
                <a:ext cx="1022156" cy="351259"/>
              </a:xfrm>
              <a:prstGeom prst="rect">
                <a:avLst/>
              </a:prstGeom>
              <a:noFill/>
            </p:spPr>
            <p:txBody>
              <a:bodyPr wrap="square" lIns="104022" tIns="52011" rIns="104022" bIns="52011"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𝜂</m:t>
                          </m:r>
                        </m:e>
                      </m:d>
                      <m:r>
                        <a:rPr lang="en-US" sz="1600" b="0" i="1" smtClean="0">
                          <a:latin typeface="Cambria Math" panose="02040503050406030204" pitchFamily="18" charset="0"/>
                          <a:ea typeface="Cambria Math" panose="02040503050406030204" pitchFamily="18" charset="0"/>
                          <a:cs typeface="Verdana" panose="020B0604030504040204" pitchFamily="34" charset="0"/>
                        </a:rPr>
                        <m:t>=2.8</m:t>
                      </m:r>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1" name="TextBox 40">
                <a:extLst>
                  <a:ext uri="{FF2B5EF4-FFF2-40B4-BE49-F238E27FC236}">
                    <a16:creationId xmlns:a16="http://schemas.microsoft.com/office/drawing/2014/main" id="{7330CD96-3F99-544F-8610-B6CB564D1B74}"/>
                  </a:ext>
                </a:extLst>
              </p:cNvPr>
              <p:cNvSpPr txBox="1">
                <a:spLocks noRot="1" noChangeAspect="1" noMove="1" noResize="1" noEditPoints="1" noAdjustHandles="1" noChangeArrowheads="1" noChangeShapeType="1" noTextEdit="1"/>
              </p:cNvSpPr>
              <p:nvPr/>
            </p:nvSpPr>
            <p:spPr>
              <a:xfrm>
                <a:off x="4674505" y="2777169"/>
                <a:ext cx="1022156" cy="351259"/>
              </a:xfrm>
              <a:prstGeom prst="rect">
                <a:avLst/>
              </a:prstGeom>
              <a:blipFill>
                <a:blip r:embed="rId5"/>
                <a:stretch>
                  <a:fillRect b="-3571"/>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7908D313-FDD4-624B-89F8-222202D84EF8}"/>
              </a:ext>
            </a:extLst>
          </p:cNvPr>
          <p:cNvSpPr txBox="1"/>
          <p:nvPr/>
        </p:nvSpPr>
        <p:spPr>
          <a:xfrm>
            <a:off x="799997" y="3479882"/>
            <a:ext cx="7257548" cy="597480"/>
          </a:xfrm>
          <a:prstGeom prst="rect">
            <a:avLst/>
          </a:prstGeom>
          <a:noFill/>
        </p:spPr>
        <p:txBody>
          <a:bodyPr wrap="square" lIns="104022" tIns="52011" rIns="104022" bIns="52011" rtlCol="0">
            <a:spAutoFit/>
          </a:bodyPr>
          <a:lstStyle/>
          <a:p>
            <a:r>
              <a:rPr lang="en-US" sz="1600" b="1" dirty="0">
                <a:solidFill>
                  <a:srgbClr val="FF0000"/>
                </a:solidFill>
                <a:cs typeface="Verdana"/>
              </a:rPr>
              <a:t>-</a:t>
            </a:r>
            <a:r>
              <a:rPr lang="en-US" sz="1600" b="1" dirty="0">
                <a:cs typeface="Verdana"/>
              </a:rPr>
              <a:t> GEM chambers, in tandem with CSC ones, provide accurate measurement of </a:t>
            </a:r>
            <a:r>
              <a:rPr lang="en-US" sz="1600" b="1" dirty="0">
                <a:latin typeface="Symbol" pitchFamily="2" charset="2"/>
                <a:cs typeface="Verdana"/>
              </a:rPr>
              <a:t>m</a:t>
            </a:r>
            <a:r>
              <a:rPr lang="en-US" sz="1600" b="1" dirty="0">
                <a:cs typeface="Verdana"/>
              </a:rPr>
              <a:t>   </a:t>
            </a:r>
          </a:p>
          <a:p>
            <a:r>
              <a:rPr lang="en-US" sz="1600" b="1" dirty="0">
                <a:cs typeface="Verdana"/>
              </a:rPr>
              <a:t>   “local bending” angles, thus improving the muon momentum measurement</a:t>
            </a:r>
          </a:p>
        </p:txBody>
      </p:sp>
      <p:sp>
        <p:nvSpPr>
          <p:cNvPr id="7" name="Notched Right Arrow 6">
            <a:extLst>
              <a:ext uri="{FF2B5EF4-FFF2-40B4-BE49-F238E27FC236}">
                <a16:creationId xmlns:a16="http://schemas.microsoft.com/office/drawing/2014/main" id="{5A7A4C62-6776-EF49-A288-961775D3ED02}"/>
              </a:ext>
            </a:extLst>
          </p:cNvPr>
          <p:cNvSpPr/>
          <p:nvPr/>
        </p:nvSpPr>
        <p:spPr>
          <a:xfrm rot="19634255">
            <a:off x="7699844" y="3574905"/>
            <a:ext cx="322729" cy="224118"/>
          </a:xfrm>
          <a:prstGeom prst="notchedRightArrow">
            <a:avLst/>
          </a:prstGeom>
          <a:solidFill>
            <a:schemeClr val="accent6">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02F342B-6866-2B4D-8CEB-47C5A97C5C63}"/>
              </a:ext>
            </a:extLst>
          </p:cNvPr>
          <p:cNvSpPr txBox="1"/>
          <p:nvPr/>
        </p:nvSpPr>
        <p:spPr>
          <a:xfrm>
            <a:off x="799998" y="4371446"/>
            <a:ext cx="3655462" cy="1213033"/>
          </a:xfrm>
          <a:prstGeom prst="rect">
            <a:avLst/>
          </a:prstGeom>
          <a:noFill/>
        </p:spPr>
        <p:txBody>
          <a:bodyPr wrap="square" lIns="104022" tIns="52011" rIns="104022" bIns="52011" rtlCol="0">
            <a:spAutoFit/>
          </a:bodyPr>
          <a:lstStyle/>
          <a:p>
            <a:r>
              <a:rPr lang="en-US" sz="1800" b="1" dirty="0">
                <a:solidFill>
                  <a:srgbClr val="3348D5"/>
                </a:solidFill>
                <a:cs typeface="Verdana"/>
              </a:rPr>
              <a:t>Standalone </a:t>
            </a:r>
            <a:r>
              <a:rPr lang="en-US" sz="1800" b="1" dirty="0">
                <a:solidFill>
                  <a:srgbClr val="3348D5"/>
                </a:solidFill>
                <a:latin typeface="Symbol" pitchFamily="2" charset="2"/>
                <a:cs typeface="Verdana"/>
              </a:rPr>
              <a:t>m</a:t>
            </a:r>
            <a:r>
              <a:rPr lang="en-US" sz="1800" b="1" dirty="0">
                <a:solidFill>
                  <a:srgbClr val="3348D5"/>
                </a:solidFill>
                <a:cs typeface="Verdana"/>
              </a:rPr>
              <a:t> trigger capabilities are important, </a:t>
            </a:r>
            <a:r>
              <a:rPr lang="en-US" sz="1800" b="1" dirty="0">
                <a:cs typeface="Verdana"/>
              </a:rPr>
              <a:t>for instance for the reconstruction of long-lived particle decaying into muons outside the IT.</a:t>
            </a:r>
          </a:p>
        </p:txBody>
      </p:sp>
      <p:sp>
        <p:nvSpPr>
          <p:cNvPr id="24" name="TextBox 23">
            <a:extLst>
              <a:ext uri="{FF2B5EF4-FFF2-40B4-BE49-F238E27FC236}">
                <a16:creationId xmlns:a16="http://schemas.microsoft.com/office/drawing/2014/main" id="{5602415F-8891-5542-A45E-24B5143BAC3E}"/>
              </a:ext>
            </a:extLst>
          </p:cNvPr>
          <p:cNvSpPr txBox="1"/>
          <p:nvPr/>
        </p:nvSpPr>
        <p:spPr>
          <a:xfrm>
            <a:off x="930880" y="5727992"/>
            <a:ext cx="3434932" cy="1089923"/>
          </a:xfrm>
          <a:prstGeom prst="rect">
            <a:avLst/>
          </a:prstGeom>
          <a:noFill/>
        </p:spPr>
        <p:txBody>
          <a:bodyPr wrap="square" lIns="104022" tIns="52011" rIns="104022" bIns="52011" rtlCol="0">
            <a:spAutoFit/>
          </a:bodyPr>
          <a:lstStyle/>
          <a:p>
            <a:r>
              <a:rPr lang="en-US" sz="1600" b="1" dirty="0">
                <a:cs typeface="Verdana"/>
              </a:rPr>
              <a:t>L1 Standalone Trigger : </a:t>
            </a:r>
          </a:p>
          <a:p>
            <a:r>
              <a:rPr lang="en-US" sz="1600" b="1" dirty="0">
                <a:cs typeface="Verdana"/>
              </a:rPr>
              <a:t>- </a:t>
            </a:r>
            <a:r>
              <a:rPr lang="en-US" sz="1600" b="1" dirty="0">
                <a:solidFill>
                  <a:srgbClr val="FF0000"/>
                </a:solidFill>
                <a:cs typeface="Verdana"/>
              </a:rPr>
              <a:t>sizable reduction of the rate  </a:t>
            </a:r>
            <a:r>
              <a:rPr lang="en-US" sz="1600" b="1" dirty="0">
                <a:cs typeface="Verdana"/>
              </a:rPr>
              <a:t>(</a:t>
            </a:r>
            <a:r>
              <a:rPr lang="en-US" sz="1600" b="1" dirty="0" err="1">
                <a:cs typeface="Verdana"/>
              </a:rPr>
              <a:t>bkg</a:t>
            </a:r>
            <a:r>
              <a:rPr lang="en-US" sz="1600" b="1" dirty="0">
                <a:cs typeface="Verdana"/>
              </a:rPr>
              <a:t>   )</a:t>
            </a:r>
          </a:p>
          <a:p>
            <a:r>
              <a:rPr lang="en-US" sz="1600" b="1" dirty="0">
                <a:cs typeface="Verdana"/>
              </a:rPr>
              <a:t>-</a:t>
            </a:r>
            <a:r>
              <a:rPr lang="en-US" sz="1600" b="1" dirty="0">
                <a:solidFill>
                  <a:srgbClr val="3348D5"/>
                </a:solidFill>
                <a:cs typeface="Verdana"/>
              </a:rPr>
              <a:t> relevant increase of the efficiency</a:t>
            </a:r>
          </a:p>
          <a:p>
            <a:r>
              <a:rPr lang="en-US" sz="1600" b="1" dirty="0">
                <a:cs typeface="Verdana"/>
              </a:rPr>
              <a:t>(in forward region)</a:t>
            </a:r>
          </a:p>
        </p:txBody>
      </p:sp>
      <p:sp>
        <p:nvSpPr>
          <p:cNvPr id="4" name="Oval 3">
            <a:extLst>
              <a:ext uri="{FF2B5EF4-FFF2-40B4-BE49-F238E27FC236}">
                <a16:creationId xmlns:a16="http://schemas.microsoft.com/office/drawing/2014/main" id="{BACDBCC5-929C-3E4A-B959-6A1E25742B4C}"/>
              </a:ext>
            </a:extLst>
          </p:cNvPr>
          <p:cNvSpPr/>
          <p:nvPr/>
        </p:nvSpPr>
        <p:spPr>
          <a:xfrm>
            <a:off x="5074023" y="5811950"/>
            <a:ext cx="697307" cy="271376"/>
          </a:xfrm>
          <a:prstGeom prst="ellipse">
            <a:avLst/>
          </a:prstGeom>
          <a:noFill/>
          <a:ln w="190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2DDBF0-27FF-E94E-806E-CFC847607D9A}"/>
              </a:ext>
            </a:extLst>
          </p:cNvPr>
          <p:cNvSpPr/>
          <p:nvPr/>
        </p:nvSpPr>
        <p:spPr>
          <a:xfrm>
            <a:off x="9400828" y="5111140"/>
            <a:ext cx="697307" cy="271376"/>
          </a:xfrm>
          <a:prstGeom prst="ellipse">
            <a:avLst/>
          </a:prstGeom>
          <a:noFill/>
          <a:ln w="190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36939CD-99C9-1C4A-A991-FB1614A12C83}"/>
              </a:ext>
            </a:extLst>
          </p:cNvPr>
          <p:cNvCxnSpPr/>
          <p:nvPr/>
        </p:nvCxnSpPr>
        <p:spPr>
          <a:xfrm>
            <a:off x="4033712" y="6008244"/>
            <a:ext cx="0" cy="27367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D9AB47B-1295-E74F-BBBD-A96D15DC939F}"/>
              </a:ext>
            </a:extLst>
          </p:cNvPr>
          <p:cNvCxnSpPr/>
          <p:nvPr/>
        </p:nvCxnSpPr>
        <p:spPr>
          <a:xfrm>
            <a:off x="2707339" y="6633882"/>
            <a:ext cx="1317811" cy="0"/>
          </a:xfrm>
          <a:prstGeom prst="straightConnector1">
            <a:avLst/>
          </a:prstGeom>
          <a:ln>
            <a:solidFill>
              <a:schemeClr val="accent3">
                <a:lumMod val="50000"/>
              </a:schemeClr>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56F8580C-25D9-B246-AA4A-8829DFA8DE07}"/>
              </a:ext>
            </a:extLst>
          </p:cNvPr>
          <p:cNvCxnSpPr>
            <a:cxnSpLocks/>
            <a:endCxn id="4" idx="3"/>
          </p:cNvCxnSpPr>
          <p:nvPr/>
        </p:nvCxnSpPr>
        <p:spPr>
          <a:xfrm flipV="1">
            <a:off x="4033712" y="6043584"/>
            <a:ext cx="1142429" cy="581334"/>
          </a:xfrm>
          <a:prstGeom prst="straightConnector1">
            <a:avLst/>
          </a:prstGeom>
          <a:ln>
            <a:solidFill>
              <a:schemeClr val="accent3">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43" name="Notched Right Arrow 42">
            <a:extLst>
              <a:ext uri="{FF2B5EF4-FFF2-40B4-BE49-F238E27FC236}">
                <a16:creationId xmlns:a16="http://schemas.microsoft.com/office/drawing/2014/main" id="{4BBEB825-C859-3A4F-B5F2-663FA2C41746}"/>
              </a:ext>
            </a:extLst>
          </p:cNvPr>
          <p:cNvSpPr/>
          <p:nvPr/>
        </p:nvSpPr>
        <p:spPr>
          <a:xfrm rot="3160360">
            <a:off x="7670031" y="3938417"/>
            <a:ext cx="322729" cy="224118"/>
          </a:xfrm>
          <a:prstGeom prst="notchedRightArrow">
            <a:avLst/>
          </a:prstGeom>
          <a:solidFill>
            <a:schemeClr val="accent6">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D20AB734-53AB-2D45-9FC2-B204111FA4FE}"/>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429864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173"/>
            <a:ext cx="10661650" cy="406265"/>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9" name="TextBox 8"/>
          <p:cNvSpPr txBox="1"/>
          <p:nvPr/>
        </p:nvSpPr>
        <p:spPr>
          <a:xfrm>
            <a:off x="13214" y="62788"/>
            <a:ext cx="10661650" cy="535925"/>
          </a:xfrm>
          <a:prstGeom prst="rect">
            <a:avLst/>
          </a:prstGeom>
          <a:noFill/>
          <a:ln>
            <a:noFill/>
          </a:ln>
        </p:spPr>
        <p:txBody>
          <a:bodyPr wrap="square" lIns="104022" tIns="52011" rIns="104022" bIns="52011" rtlCol="0">
            <a:spAutoFit/>
          </a:bodyPr>
          <a:lstStyle/>
          <a:p>
            <a:pPr algn="ctr"/>
            <a:r>
              <a:rPr lang="en-US" sz="2800" b="1" dirty="0">
                <a:solidFill>
                  <a:srgbClr val="0000FF"/>
                </a:solidFill>
              </a:rPr>
              <a:t>Other Physics Highlights </a:t>
            </a:r>
            <a:r>
              <a:rPr lang="en-US" sz="2400" b="1" dirty="0"/>
              <a:t>(from LHCP 2018)</a:t>
            </a:r>
          </a:p>
        </p:txBody>
      </p:sp>
      <p:sp>
        <p:nvSpPr>
          <p:cNvPr id="11" name="Rectangle 10"/>
          <p:cNvSpPr/>
          <p:nvPr/>
        </p:nvSpPr>
        <p:spPr>
          <a:xfrm>
            <a:off x="0" y="7320280"/>
            <a:ext cx="10661650" cy="237490"/>
          </a:xfrm>
          <a:prstGeom prst="rect">
            <a:avLst/>
          </a:prstGeom>
          <a:solidFill>
            <a:srgbClr val="CCFFCC"/>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p>
        </p:txBody>
      </p:sp>
      <p:sp>
        <p:nvSpPr>
          <p:cNvPr id="13" name="TextBox 12"/>
          <p:cNvSpPr txBox="1"/>
          <p:nvPr/>
        </p:nvSpPr>
        <p:spPr>
          <a:xfrm>
            <a:off x="10111503" y="7286627"/>
            <a:ext cx="601208" cy="320481"/>
          </a:xfrm>
          <a:prstGeom prst="rect">
            <a:avLst/>
          </a:prstGeom>
          <a:noFill/>
        </p:spPr>
        <p:txBody>
          <a:bodyPr wrap="none" lIns="104022" tIns="52011" rIns="104022" bIns="52011" rtlCol="0">
            <a:spAutoFit/>
          </a:bodyPr>
          <a:lstStyle/>
          <a:p>
            <a:r>
              <a:rPr lang="en-US" sz="1400" b="1" dirty="0">
                <a:solidFill>
                  <a:srgbClr val="0000FF"/>
                </a:solidFill>
              </a:rPr>
              <a:t>7/47 </a:t>
            </a:r>
          </a:p>
        </p:txBody>
      </p:sp>
      <p:pic>
        <p:nvPicPr>
          <p:cNvPr id="3" name="Picture 2">
            <a:extLst>
              <a:ext uri="{FF2B5EF4-FFF2-40B4-BE49-F238E27FC236}">
                <a16:creationId xmlns:a16="http://schemas.microsoft.com/office/drawing/2014/main" id="{ECA70742-E6D0-7B46-8DC4-24A6FAEC9517}"/>
              </a:ext>
            </a:extLst>
          </p:cNvPr>
          <p:cNvPicPr>
            <a:picLocks noChangeAspect="1"/>
          </p:cNvPicPr>
          <p:nvPr/>
        </p:nvPicPr>
        <p:blipFill>
          <a:blip r:embed="rId2"/>
          <a:stretch>
            <a:fillRect/>
          </a:stretch>
        </p:blipFill>
        <p:spPr>
          <a:xfrm>
            <a:off x="241300" y="642022"/>
            <a:ext cx="3144847" cy="2316547"/>
          </a:xfrm>
          <a:prstGeom prst="rect">
            <a:avLst/>
          </a:prstGeom>
        </p:spPr>
      </p:pic>
      <p:sp>
        <p:nvSpPr>
          <p:cNvPr id="15" name="Rectangle 14">
            <a:extLst>
              <a:ext uri="{FF2B5EF4-FFF2-40B4-BE49-F238E27FC236}">
                <a16:creationId xmlns:a16="http://schemas.microsoft.com/office/drawing/2014/main" id="{A205B28D-00B4-ED4F-AEC4-551C13E9E4E6}"/>
              </a:ext>
            </a:extLst>
          </p:cNvPr>
          <p:cNvSpPr/>
          <p:nvPr/>
        </p:nvSpPr>
        <p:spPr>
          <a:xfrm>
            <a:off x="7069125" y="6394874"/>
            <a:ext cx="794824" cy="1806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hevron 16">
            <a:extLst>
              <a:ext uri="{FF2B5EF4-FFF2-40B4-BE49-F238E27FC236}">
                <a16:creationId xmlns:a16="http://schemas.microsoft.com/office/drawing/2014/main" id="{322AA06B-4D14-B843-892B-7D67D5DFD020}"/>
              </a:ext>
            </a:extLst>
          </p:cNvPr>
          <p:cNvSpPr/>
          <p:nvPr/>
        </p:nvSpPr>
        <p:spPr>
          <a:xfrm rot="10800000">
            <a:off x="10218434" y="783930"/>
            <a:ext cx="193673" cy="163525"/>
          </a:xfrm>
          <a:prstGeom prst="chevron">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104022" tIns="52011" rIns="104022" bIns="52011"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6BA71940-6B86-D046-92F5-034261161AE3}"/>
              </a:ext>
            </a:extLst>
          </p:cNvPr>
          <p:cNvSpPr txBox="1"/>
          <p:nvPr/>
        </p:nvSpPr>
        <p:spPr>
          <a:xfrm>
            <a:off x="6625141" y="676139"/>
            <a:ext cx="3486362" cy="382037"/>
          </a:xfrm>
          <a:prstGeom prst="rect">
            <a:avLst/>
          </a:prstGeom>
          <a:noFill/>
        </p:spPr>
        <p:txBody>
          <a:bodyPr wrap="square" lIns="104022" tIns="52011" rIns="104022" bIns="52011" rtlCol="0">
            <a:spAutoFit/>
          </a:bodyPr>
          <a:lstStyle/>
          <a:p>
            <a:pPr algn="r"/>
            <a:r>
              <a:rPr lang="en-US" sz="1800" b="1" dirty="0">
                <a:solidFill>
                  <a:srgbClr val="3348D5"/>
                </a:solidFill>
                <a:cs typeface="Verdana"/>
              </a:rPr>
              <a:t>Results with 2017 data included!</a:t>
            </a:r>
          </a:p>
        </p:txBody>
      </p:sp>
      <p:sp>
        <p:nvSpPr>
          <p:cNvPr id="19" name="TextBox 18">
            <a:extLst>
              <a:ext uri="{FF2B5EF4-FFF2-40B4-BE49-F238E27FC236}">
                <a16:creationId xmlns:a16="http://schemas.microsoft.com/office/drawing/2014/main" id="{CBCB3336-ADEA-374A-93A1-35E316BA27DC}"/>
              </a:ext>
            </a:extLst>
          </p:cNvPr>
          <p:cNvSpPr txBox="1"/>
          <p:nvPr/>
        </p:nvSpPr>
        <p:spPr>
          <a:xfrm>
            <a:off x="13214" y="3130876"/>
            <a:ext cx="3560277" cy="861720"/>
          </a:xfrm>
          <a:prstGeom prst="rect">
            <a:avLst/>
          </a:prstGeom>
          <a:noFill/>
        </p:spPr>
        <p:txBody>
          <a:bodyPr wrap="square" lIns="104022" tIns="52011" rIns="104022" bIns="52011" rtlCol="0">
            <a:spAutoFit/>
          </a:bodyPr>
          <a:lstStyle/>
          <a:p>
            <a:pPr algn="ctr">
              <a:lnSpc>
                <a:spcPct val="110000"/>
              </a:lnSpc>
            </a:pPr>
            <a:r>
              <a:rPr lang="en-US" sz="1600" b="1" dirty="0">
                <a:solidFill>
                  <a:srgbClr val="FF0000"/>
                </a:solidFill>
                <a:latin typeface="Verdana"/>
                <a:cs typeface="Verdana"/>
              </a:rPr>
              <a:t>First time that the </a:t>
            </a:r>
            <a:r>
              <a:rPr lang="en-US" sz="1600" b="1" i="1" dirty="0">
                <a:solidFill>
                  <a:srgbClr val="FF0000"/>
                </a:solidFill>
                <a:latin typeface="Verdana"/>
                <a:cs typeface="Verdana"/>
              </a:rPr>
              <a:t>J=1,2 </a:t>
            </a:r>
          </a:p>
          <a:p>
            <a:pPr algn="ctr">
              <a:lnSpc>
                <a:spcPct val="110000"/>
              </a:lnSpc>
            </a:pPr>
            <a:r>
              <a:rPr lang="en-US" sz="1600" b="1" dirty="0">
                <a:solidFill>
                  <a:srgbClr val="FF0000"/>
                </a:solidFill>
                <a:latin typeface="Verdana"/>
                <a:cs typeface="Verdana"/>
              </a:rPr>
              <a:t>states are well resolved </a:t>
            </a:r>
          </a:p>
          <a:p>
            <a:pPr algn="ctr">
              <a:lnSpc>
                <a:spcPct val="110000"/>
              </a:lnSpc>
            </a:pPr>
            <a:r>
              <a:rPr lang="en-US" sz="1400" b="1" dirty="0">
                <a:latin typeface="Verdana"/>
                <a:cs typeface="Verdana"/>
              </a:rPr>
              <a:t>(</a:t>
            </a:r>
            <a:r>
              <a:rPr lang="en-US" sz="1400" b="1" i="1" dirty="0">
                <a:latin typeface="Verdana"/>
                <a:cs typeface="Verdana"/>
              </a:rPr>
              <a:t>J=0: </a:t>
            </a:r>
            <a:r>
              <a:rPr lang="en-US" sz="1400" dirty="0">
                <a:latin typeface="Verdana"/>
                <a:cs typeface="Verdana"/>
              </a:rPr>
              <a:t>negligible radiative decay BF</a:t>
            </a:r>
            <a:r>
              <a:rPr lang="en-US" sz="1400" b="1" dirty="0">
                <a:latin typeface="Verdana"/>
                <a:cs typeface="Verdana"/>
              </a:rPr>
              <a:t> )</a:t>
            </a:r>
          </a:p>
        </p:txBody>
      </p:sp>
      <p:cxnSp>
        <p:nvCxnSpPr>
          <p:cNvPr id="4" name="Straight Connector 3">
            <a:extLst>
              <a:ext uri="{FF2B5EF4-FFF2-40B4-BE49-F238E27FC236}">
                <a16:creationId xmlns:a16="http://schemas.microsoft.com/office/drawing/2014/main" id="{0B2DD66E-E16E-C047-A57B-D5B767525023}"/>
              </a:ext>
            </a:extLst>
          </p:cNvPr>
          <p:cNvCxnSpPr>
            <a:cxnSpLocks/>
          </p:cNvCxnSpPr>
          <p:nvPr/>
        </p:nvCxnSpPr>
        <p:spPr>
          <a:xfrm>
            <a:off x="3544420" y="767082"/>
            <a:ext cx="0" cy="4011178"/>
          </a:xfrm>
          <a:prstGeom prst="line">
            <a:avLst/>
          </a:prstGeom>
          <a:ln w="38100">
            <a:solidFill>
              <a:srgbClr val="520AF8"/>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1782D9A-3E8F-6C4F-BD16-3E4AE432E824}"/>
              </a:ext>
            </a:extLst>
          </p:cNvPr>
          <p:cNvSpPr txBox="1"/>
          <p:nvPr/>
        </p:nvSpPr>
        <p:spPr>
          <a:xfrm>
            <a:off x="676601" y="4155646"/>
            <a:ext cx="2042308" cy="382037"/>
          </a:xfrm>
          <a:prstGeom prst="rect">
            <a:avLst/>
          </a:prstGeom>
          <a:noFill/>
        </p:spPr>
        <p:txBody>
          <a:bodyPr wrap="square" lIns="104022" tIns="52011" rIns="104022" bIns="52011" rtlCol="0">
            <a:spAutoFit/>
          </a:bodyPr>
          <a:lstStyle/>
          <a:p>
            <a:pPr algn="ctr"/>
            <a:r>
              <a:rPr lang="en-US" sz="1800" b="1" dirty="0">
                <a:cs typeface="Verdana"/>
              </a:rPr>
              <a:t>[submitted to PRL]</a:t>
            </a:r>
          </a:p>
        </p:txBody>
      </p:sp>
      <p:sp>
        <p:nvSpPr>
          <p:cNvPr id="7" name="TextBox 6">
            <a:extLst>
              <a:ext uri="{FF2B5EF4-FFF2-40B4-BE49-F238E27FC236}">
                <a16:creationId xmlns:a16="http://schemas.microsoft.com/office/drawing/2014/main" id="{FE53F07B-96D4-234F-8F0E-E525BBAC3608}"/>
              </a:ext>
            </a:extLst>
          </p:cNvPr>
          <p:cNvSpPr txBox="1"/>
          <p:nvPr/>
        </p:nvSpPr>
        <p:spPr>
          <a:xfrm>
            <a:off x="2071994" y="706927"/>
            <a:ext cx="1351850" cy="382037"/>
          </a:xfrm>
          <a:prstGeom prst="rect">
            <a:avLst/>
          </a:prstGeom>
          <a:noFill/>
        </p:spPr>
        <p:txBody>
          <a:bodyPr wrap="square" lIns="104022" tIns="52011" rIns="104022" bIns="52011" rtlCol="0">
            <a:spAutoFit/>
          </a:bodyPr>
          <a:lstStyle/>
          <a:p>
            <a:pPr algn="ctr"/>
            <a:r>
              <a:rPr lang="en-US" sz="1800" b="1" dirty="0">
                <a:highlight>
                  <a:srgbClr val="FFFF00"/>
                </a:highlight>
                <a:cs typeface="Verdana"/>
              </a:rPr>
              <a:t>BPH-17-008</a:t>
            </a:r>
          </a:p>
        </p:txBody>
      </p:sp>
      <p:cxnSp>
        <p:nvCxnSpPr>
          <p:cNvPr id="28" name="Straight Connector 27">
            <a:extLst>
              <a:ext uri="{FF2B5EF4-FFF2-40B4-BE49-F238E27FC236}">
                <a16:creationId xmlns:a16="http://schemas.microsoft.com/office/drawing/2014/main" id="{3987B02C-B956-CA46-A353-BD43520E651A}"/>
              </a:ext>
            </a:extLst>
          </p:cNvPr>
          <p:cNvCxnSpPr>
            <a:cxnSpLocks/>
          </p:cNvCxnSpPr>
          <p:nvPr/>
        </p:nvCxnSpPr>
        <p:spPr>
          <a:xfrm>
            <a:off x="241300" y="4767374"/>
            <a:ext cx="3321305" cy="0"/>
          </a:xfrm>
          <a:prstGeom prst="line">
            <a:avLst/>
          </a:prstGeom>
          <a:ln w="38100">
            <a:solidFill>
              <a:srgbClr val="520AF8"/>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0E6BA55-7DB5-AF48-BA7B-4EE0254312DA}"/>
              </a:ext>
            </a:extLst>
          </p:cNvPr>
          <p:cNvSpPr txBox="1"/>
          <p:nvPr/>
        </p:nvSpPr>
        <p:spPr>
          <a:xfrm>
            <a:off x="18465" y="7285076"/>
            <a:ext cx="2445335" cy="320481"/>
          </a:xfrm>
          <a:prstGeom prst="rect">
            <a:avLst/>
          </a:prstGeom>
          <a:noFill/>
        </p:spPr>
        <p:txBody>
          <a:bodyPr wrap="square" lIns="104022" tIns="52011" rIns="104022" bIns="52011" rtlCol="0">
            <a:spAutoFit/>
          </a:bodyPr>
          <a:lstStyle/>
          <a:p>
            <a:r>
              <a:rPr lang="en-US" sz="1400" b="1" dirty="0"/>
              <a:t>July2018</a:t>
            </a:r>
            <a:r>
              <a:rPr lang="en-US" sz="1400" b="1" dirty="0">
                <a:solidFill>
                  <a:srgbClr val="0000FF"/>
                </a:solidFill>
              </a:rPr>
              <a:t> - </a:t>
            </a:r>
            <a:r>
              <a:rPr lang="en-US" sz="1400" b="1" dirty="0" err="1">
                <a:solidFill>
                  <a:srgbClr val="0000FF"/>
                </a:solidFill>
              </a:rPr>
              <a:t>C.d.S</a:t>
            </a:r>
            <a:r>
              <a:rPr lang="en-US" sz="1400" b="1" dirty="0">
                <a:solidFill>
                  <a:srgbClr val="0000FF"/>
                </a:solidFill>
              </a:rPr>
              <a:t>. @INFN-Bari</a:t>
            </a:r>
            <a:endParaRPr lang="en-US" sz="1400" b="1" dirty="0"/>
          </a:p>
        </p:txBody>
      </p:sp>
    </p:spTree>
    <p:extLst>
      <p:ext uri="{BB962C8B-B14F-4D97-AF65-F5344CB8AC3E}">
        <p14:creationId xmlns:p14="http://schemas.microsoft.com/office/powerpoint/2010/main" val="2179155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23145</TotalTime>
  <Words>9189</Words>
  <Application>Microsoft Macintosh PowerPoint</Application>
  <PresentationFormat>Custom</PresentationFormat>
  <Paragraphs>1157</Paragraphs>
  <Slides>84</Slides>
  <Notes>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8" baseType="lpstr">
      <vt:lpstr>Arial</vt:lpstr>
      <vt:lpstr>Arial Hebrew Scholar</vt:lpstr>
      <vt:lpstr>Bebas Neue</vt:lpstr>
      <vt:lpstr>Beirut</vt:lpstr>
      <vt:lpstr>Calibri</vt:lpstr>
      <vt:lpstr>Cambria Math</vt:lpstr>
      <vt:lpstr>Mangal</vt:lpstr>
      <vt:lpstr>Symbol</vt:lpstr>
      <vt:lpstr>Times</vt:lpstr>
      <vt:lpstr>Times New Roman</vt:lpstr>
      <vt:lpstr>Verdana</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INFN</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Alexis Pompili</dc:creator>
  <cp:lastModifiedBy>Alexis Pompili</cp:lastModifiedBy>
  <cp:revision>1684</cp:revision>
  <cp:lastPrinted>2018-06-22T12:59:10Z</cp:lastPrinted>
  <dcterms:created xsi:type="dcterms:W3CDTF">2015-07-20T17:47:54Z</dcterms:created>
  <dcterms:modified xsi:type="dcterms:W3CDTF">2018-07-11T05:42:02Z</dcterms:modified>
</cp:coreProperties>
</file>