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10.xml" ContentType="application/vnd.openxmlformats-officedocument.theme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theme/theme11.xml" ContentType="application/vnd.openxmlformats-officedocument.theme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theme/theme13.xml" ContentType="application/vnd.openxmlformats-officedocument.theme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theme/theme14.xml" ContentType="application/vnd.openxmlformats-officedocument.theme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theme/theme15.xml" ContentType="application/vnd.openxmlformats-officedocument.theme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18" r:id="rId2"/>
    <p:sldMasterId id="2147483904" r:id="rId3"/>
    <p:sldMasterId id="2147483892" r:id="rId4"/>
    <p:sldMasterId id="2147483880" r:id="rId5"/>
    <p:sldMasterId id="2147483787" r:id="rId6"/>
    <p:sldMasterId id="2147483772" r:id="rId7"/>
    <p:sldMasterId id="2147483760" r:id="rId8"/>
    <p:sldMasterId id="2147483747" r:id="rId9"/>
    <p:sldMasterId id="2147483699" r:id="rId10"/>
    <p:sldMasterId id="2147483735" r:id="rId11"/>
    <p:sldMasterId id="2147483799" r:id="rId12"/>
    <p:sldMasterId id="2147483815" r:id="rId13"/>
    <p:sldMasterId id="2147483831" r:id="rId14"/>
    <p:sldMasterId id="2147483847" r:id="rId15"/>
    <p:sldMasterId id="2147483863" r:id="rId16"/>
  </p:sldMasterIdLst>
  <p:notesMasterIdLst>
    <p:notesMasterId r:id="rId21"/>
  </p:notesMasterIdLst>
  <p:handoutMasterIdLst>
    <p:handoutMasterId r:id="rId22"/>
  </p:handoutMasterIdLst>
  <p:sldIdLst>
    <p:sldId id="275" r:id="rId17"/>
    <p:sldId id="272" r:id="rId18"/>
    <p:sldId id="271" r:id="rId19"/>
    <p:sldId id="276" r:id="rId20"/>
  </p:sldIdLst>
  <p:sldSz cx="12192000" cy="6858000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00"/>
    <a:srgbClr val="009900"/>
    <a:srgbClr val="CCFF66"/>
    <a:srgbClr val="996600"/>
    <a:srgbClr val="336600"/>
    <a:srgbClr val="FFFFCC"/>
    <a:srgbClr val="FF3300"/>
    <a:srgbClr val="66FF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6433" autoAdjust="0"/>
  </p:normalViewPr>
  <p:slideViewPr>
    <p:cSldViewPr snapToGrid="0" snapToObjects="1">
      <p:cViewPr varScale="1">
        <p:scale>
          <a:sx n="112" d="100"/>
          <a:sy n="112" d="100"/>
        </p:scale>
        <p:origin x="87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528BD-41F1-4CAD-AB3B-8195F496E757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99A17-81D4-4EB8-A729-2CB4E00B438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576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C4DB5-1258-2948-8491-65B758B8DF53}" type="datetimeFigureOut">
              <a:rPr lang="it-IT" smtClean="0"/>
              <a:t>06/07/2018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501CD-D93C-A547-9607-FCF8E17142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17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255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86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60"/>
            <a:ext cx="9144000" cy="155815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4844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39443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10747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6402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4668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3580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968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075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85376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7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881357"/>
            <a:ext cx="5157787" cy="6237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82862"/>
            <a:ext cx="5157787" cy="3513138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881351"/>
            <a:ext cx="5183188" cy="6237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82862"/>
            <a:ext cx="5183188" cy="35131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0615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4587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1347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12541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88459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2991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72381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18793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05296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64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452427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67793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4831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7982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39702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15674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70557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28493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7889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05758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018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178397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60"/>
            <a:ext cx="9144000" cy="155815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4566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1264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30719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3383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507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55330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2522483"/>
            <a:ext cx="10515600" cy="203999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3042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8952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881357"/>
            <a:ext cx="5157787" cy="6237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82862"/>
            <a:ext cx="5157787" cy="3513138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881351"/>
            <a:ext cx="5183188" cy="6237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82862"/>
            <a:ext cx="5183188" cy="35131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3162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22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61"/>
            <a:ext cx="3932237" cy="266333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0854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59112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9"/>
            <a:ext cx="3932237" cy="11771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5"/>
            <a:ext cx="6172200" cy="3937657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50"/>
            <a:ext cx="3932237" cy="267384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1690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0646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1661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60"/>
            <a:ext cx="9144000" cy="155815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14178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2407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7063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9570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9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61"/>
            <a:ext cx="3932237" cy="266333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5756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2522483"/>
            <a:ext cx="10515600" cy="203999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24920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9893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881357"/>
            <a:ext cx="5157787" cy="6237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82862"/>
            <a:ext cx="5157787" cy="3513138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881351"/>
            <a:ext cx="5183188" cy="6237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82862"/>
            <a:ext cx="5183188" cy="35131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8357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1386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61"/>
            <a:ext cx="3932237" cy="266333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07065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1229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9"/>
            <a:ext cx="3932237" cy="11771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5"/>
            <a:ext cx="6172200" cy="3937657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50"/>
            <a:ext cx="3932237" cy="267384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2442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242816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23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494270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60"/>
            <a:ext cx="9144000" cy="155815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5251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5715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647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8909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62271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8885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2522483"/>
            <a:ext cx="10515600" cy="203999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4359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46191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881357"/>
            <a:ext cx="5157787" cy="6237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82862"/>
            <a:ext cx="5157787" cy="3513138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881351"/>
            <a:ext cx="5183188" cy="6237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82862"/>
            <a:ext cx="5183188" cy="35131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38641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39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9"/>
            <a:ext cx="3932237" cy="11771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5"/>
            <a:ext cx="6172200" cy="3937657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50"/>
            <a:ext cx="3932237" cy="267384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61"/>
            <a:ext cx="3932237" cy="266333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74665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0239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9"/>
            <a:ext cx="3932237" cy="11771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5"/>
            <a:ext cx="6172200" cy="3937657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50"/>
            <a:ext cx="3932237" cy="267384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32639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51520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22827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60"/>
            <a:ext cx="9144000" cy="155815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87549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11377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972742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468709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058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970209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2522483"/>
            <a:ext cx="10515600" cy="203999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705409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53040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881357"/>
            <a:ext cx="5157787" cy="6237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82862"/>
            <a:ext cx="5157787" cy="3513138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881351"/>
            <a:ext cx="5183188" cy="6237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82862"/>
            <a:ext cx="5183188" cy="35131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32351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99313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61"/>
            <a:ext cx="3932237" cy="266333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51225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6737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9"/>
            <a:ext cx="3932237" cy="11771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5"/>
            <a:ext cx="6172200" cy="3937657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50"/>
            <a:ext cx="3932237" cy="267384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08722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86883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19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60"/>
            <a:ext cx="9144000" cy="155815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478243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62405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73321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19074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09010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30503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2522483"/>
            <a:ext cx="10515600" cy="203999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66960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4"/>
            <a:ext cx="5181600" cy="4183119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09737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881357"/>
            <a:ext cx="5157787" cy="6237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82862"/>
            <a:ext cx="5157787" cy="3513138"/>
          </a:xfrm>
        </p:spPr>
        <p:txBody>
          <a:bodyPr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3" y="1881351"/>
            <a:ext cx="5183188" cy="6237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3" y="2582862"/>
            <a:ext cx="5183188" cy="35131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12058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9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7743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276633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61"/>
            <a:ext cx="3932237" cy="266333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41121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40929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9"/>
            <a:ext cx="3932237" cy="117715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5"/>
            <a:ext cx="6172200" cy="3937657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50"/>
            <a:ext cx="3932237" cy="2673843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56501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34843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931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613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526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51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6646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995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1075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142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32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51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6588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1738-225A-462E-AE0B-9DC8CBDABAE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8759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856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3929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516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0451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5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7418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426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7301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82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2075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7012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1B60-1BEC-4A75-B3B4-D46BFED55489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2056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34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1659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4280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390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3706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6490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106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1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9807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631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142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268D-6F60-4099-A438-79ABC635C09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021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99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815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223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6579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1090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621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94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8836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356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340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7B6-8A37-4428-836C-89272602F22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0994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4891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422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33504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4721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4714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6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3469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101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89650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0657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492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3D4-D237-4AAB-B75A-9D353E62598A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99516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271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14712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552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516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58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867012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38769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86978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8855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03023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19591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27B-9909-42EE-8164-45D6CA16972B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01135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68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6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9971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2522483"/>
            <a:ext cx="10515600" cy="203999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659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9898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7054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2593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0613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999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AE0-3CD4-4C70-9657-D4FACB238FF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37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86004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74836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20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6.xml"/><Relationship Id="rId3" Type="http://schemas.openxmlformats.org/officeDocument/2006/relationships/slideLayout" Target="../slideLayouts/slideLayout121.xml"/><Relationship Id="rId7" Type="http://schemas.openxmlformats.org/officeDocument/2006/relationships/slideLayout" Target="../slideLayouts/slideLayout125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19.xml"/><Relationship Id="rId6" Type="http://schemas.openxmlformats.org/officeDocument/2006/relationships/slideLayout" Target="../slideLayouts/slideLayout124.xml"/><Relationship Id="rId11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3.xml"/><Relationship Id="rId10" Type="http://schemas.openxmlformats.org/officeDocument/2006/relationships/slideLayout" Target="../slideLayouts/slideLayout128.xml"/><Relationship Id="rId4" Type="http://schemas.openxmlformats.org/officeDocument/2006/relationships/slideLayout" Target="../slideLayouts/slideLayout122.xml"/><Relationship Id="rId9" Type="http://schemas.openxmlformats.org/officeDocument/2006/relationships/slideLayout" Target="../slideLayouts/slideLayout127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7.xml"/><Relationship Id="rId13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2.xml"/><Relationship Id="rId7" Type="http://schemas.openxmlformats.org/officeDocument/2006/relationships/slideLayout" Target="../slideLayouts/slideLayout136.xml"/><Relationship Id="rId12" Type="http://schemas.openxmlformats.org/officeDocument/2006/relationships/slideLayout" Target="../slideLayouts/slideLayout14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1.xml"/><Relationship Id="rId16" Type="http://schemas.openxmlformats.org/officeDocument/2006/relationships/theme" Target="../theme/theme12.xml"/><Relationship Id="rId1" Type="http://schemas.openxmlformats.org/officeDocument/2006/relationships/slideLayout" Target="../slideLayouts/slideLayout130.xml"/><Relationship Id="rId6" Type="http://schemas.openxmlformats.org/officeDocument/2006/relationships/slideLayout" Target="../slideLayouts/slideLayout135.xml"/><Relationship Id="rId11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134.xml"/><Relationship Id="rId15" Type="http://schemas.openxmlformats.org/officeDocument/2006/relationships/slideLayout" Target="../slideLayouts/slideLayout144.xml"/><Relationship Id="rId10" Type="http://schemas.openxmlformats.org/officeDocument/2006/relationships/slideLayout" Target="../slideLayouts/slideLayout139.xml"/><Relationship Id="rId4" Type="http://schemas.openxmlformats.org/officeDocument/2006/relationships/slideLayout" Target="../slideLayouts/slideLayout133.xml"/><Relationship Id="rId9" Type="http://schemas.openxmlformats.org/officeDocument/2006/relationships/slideLayout" Target="../slideLayouts/slideLayout138.xml"/><Relationship Id="rId14" Type="http://schemas.openxmlformats.org/officeDocument/2006/relationships/slideLayout" Target="../slideLayouts/slideLayout143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slideLayout" Target="../slideLayouts/slideLayout157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slideLayout" Target="../slideLayouts/slideLayout15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46.xml"/><Relationship Id="rId16" Type="http://schemas.openxmlformats.org/officeDocument/2006/relationships/theme" Target="../theme/theme13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Relationship Id="rId14" Type="http://schemas.openxmlformats.org/officeDocument/2006/relationships/slideLayout" Target="../slideLayouts/slideLayout15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7.xml"/><Relationship Id="rId13" Type="http://schemas.openxmlformats.org/officeDocument/2006/relationships/slideLayout" Target="../slideLayouts/slideLayout172.xml"/><Relationship Id="rId3" Type="http://schemas.openxmlformats.org/officeDocument/2006/relationships/slideLayout" Target="../slideLayouts/slideLayout162.xml"/><Relationship Id="rId7" Type="http://schemas.openxmlformats.org/officeDocument/2006/relationships/slideLayout" Target="../slideLayouts/slideLayout166.xml"/><Relationship Id="rId12" Type="http://schemas.openxmlformats.org/officeDocument/2006/relationships/slideLayout" Target="../slideLayouts/slideLayout17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61.xml"/><Relationship Id="rId16" Type="http://schemas.openxmlformats.org/officeDocument/2006/relationships/theme" Target="../theme/theme14.xml"/><Relationship Id="rId1" Type="http://schemas.openxmlformats.org/officeDocument/2006/relationships/slideLayout" Target="../slideLayouts/slideLayout160.xml"/><Relationship Id="rId6" Type="http://schemas.openxmlformats.org/officeDocument/2006/relationships/slideLayout" Target="../slideLayouts/slideLayout165.xml"/><Relationship Id="rId11" Type="http://schemas.openxmlformats.org/officeDocument/2006/relationships/slideLayout" Target="../slideLayouts/slideLayout170.xml"/><Relationship Id="rId5" Type="http://schemas.openxmlformats.org/officeDocument/2006/relationships/slideLayout" Target="../slideLayouts/slideLayout164.xml"/><Relationship Id="rId15" Type="http://schemas.openxmlformats.org/officeDocument/2006/relationships/slideLayout" Target="../slideLayouts/slideLayout174.xml"/><Relationship Id="rId10" Type="http://schemas.openxmlformats.org/officeDocument/2006/relationships/slideLayout" Target="../slideLayouts/slideLayout169.xml"/><Relationship Id="rId4" Type="http://schemas.openxmlformats.org/officeDocument/2006/relationships/slideLayout" Target="../slideLayouts/slideLayout163.xml"/><Relationship Id="rId9" Type="http://schemas.openxmlformats.org/officeDocument/2006/relationships/slideLayout" Target="../slideLayouts/slideLayout168.xml"/><Relationship Id="rId14" Type="http://schemas.openxmlformats.org/officeDocument/2006/relationships/slideLayout" Target="../slideLayouts/slideLayout17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2.xml"/><Relationship Id="rId13" Type="http://schemas.openxmlformats.org/officeDocument/2006/relationships/slideLayout" Target="../slideLayouts/slideLayout187.xml"/><Relationship Id="rId3" Type="http://schemas.openxmlformats.org/officeDocument/2006/relationships/slideLayout" Target="../slideLayouts/slideLayout177.xml"/><Relationship Id="rId7" Type="http://schemas.openxmlformats.org/officeDocument/2006/relationships/slideLayout" Target="../slideLayouts/slideLayout181.xml"/><Relationship Id="rId12" Type="http://schemas.openxmlformats.org/officeDocument/2006/relationships/slideLayout" Target="../slideLayouts/slideLayout18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76.xml"/><Relationship Id="rId16" Type="http://schemas.openxmlformats.org/officeDocument/2006/relationships/theme" Target="../theme/theme15.xml"/><Relationship Id="rId1" Type="http://schemas.openxmlformats.org/officeDocument/2006/relationships/slideLayout" Target="../slideLayouts/slideLayout175.xml"/><Relationship Id="rId6" Type="http://schemas.openxmlformats.org/officeDocument/2006/relationships/slideLayout" Target="../slideLayouts/slideLayout180.xml"/><Relationship Id="rId11" Type="http://schemas.openxmlformats.org/officeDocument/2006/relationships/slideLayout" Target="../slideLayouts/slideLayout185.xml"/><Relationship Id="rId5" Type="http://schemas.openxmlformats.org/officeDocument/2006/relationships/slideLayout" Target="../slideLayouts/slideLayout179.xml"/><Relationship Id="rId15" Type="http://schemas.openxmlformats.org/officeDocument/2006/relationships/slideLayout" Target="../slideLayouts/slideLayout189.xml"/><Relationship Id="rId10" Type="http://schemas.openxmlformats.org/officeDocument/2006/relationships/slideLayout" Target="../slideLayouts/slideLayout184.xml"/><Relationship Id="rId4" Type="http://schemas.openxmlformats.org/officeDocument/2006/relationships/slideLayout" Target="../slideLayouts/slideLayout178.xml"/><Relationship Id="rId9" Type="http://schemas.openxmlformats.org/officeDocument/2006/relationships/slideLayout" Target="../slideLayouts/slideLayout183.xml"/><Relationship Id="rId14" Type="http://schemas.openxmlformats.org/officeDocument/2006/relationships/slideLayout" Target="../slideLayouts/slideLayout188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7.xml"/><Relationship Id="rId13" Type="http://schemas.openxmlformats.org/officeDocument/2006/relationships/slideLayout" Target="../slideLayouts/slideLayout202.xml"/><Relationship Id="rId3" Type="http://schemas.openxmlformats.org/officeDocument/2006/relationships/slideLayout" Target="../slideLayouts/slideLayout192.xml"/><Relationship Id="rId7" Type="http://schemas.openxmlformats.org/officeDocument/2006/relationships/slideLayout" Target="../slideLayouts/slideLayout196.xml"/><Relationship Id="rId12" Type="http://schemas.openxmlformats.org/officeDocument/2006/relationships/slideLayout" Target="../slideLayouts/slideLayout20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91.xml"/><Relationship Id="rId16" Type="http://schemas.openxmlformats.org/officeDocument/2006/relationships/theme" Target="../theme/theme16.xml"/><Relationship Id="rId1" Type="http://schemas.openxmlformats.org/officeDocument/2006/relationships/slideLayout" Target="../slideLayouts/slideLayout190.xml"/><Relationship Id="rId6" Type="http://schemas.openxmlformats.org/officeDocument/2006/relationships/slideLayout" Target="../slideLayouts/slideLayout195.xml"/><Relationship Id="rId11" Type="http://schemas.openxmlformats.org/officeDocument/2006/relationships/slideLayout" Target="../slideLayouts/slideLayout200.xml"/><Relationship Id="rId5" Type="http://schemas.openxmlformats.org/officeDocument/2006/relationships/slideLayout" Target="../slideLayouts/slideLayout194.xml"/><Relationship Id="rId15" Type="http://schemas.openxmlformats.org/officeDocument/2006/relationships/slideLayout" Target="../slideLayouts/slideLayout204.xml"/><Relationship Id="rId10" Type="http://schemas.openxmlformats.org/officeDocument/2006/relationships/slideLayout" Target="../slideLayouts/slideLayout199.xml"/><Relationship Id="rId4" Type="http://schemas.openxmlformats.org/officeDocument/2006/relationships/slideLayout" Target="../slideLayouts/slideLayout193.xml"/><Relationship Id="rId9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20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85905" y="6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11" y="1877105"/>
            <a:ext cx="9301655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93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838200" y="6217849"/>
            <a:ext cx="57763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0" baseline="0" dirty="0" smtClean="0">
                <a:solidFill>
                  <a:schemeClr val="accent1"/>
                </a:solidFill>
              </a:rPr>
              <a:t>Consiglio di Centro, CNAF, 6 </a:t>
            </a:r>
            <a:r>
              <a:rPr lang="it-IT" sz="900" i="0" baseline="0" dirty="0" smtClean="0">
                <a:solidFill>
                  <a:schemeClr val="accent1"/>
                </a:solidFill>
              </a:rPr>
              <a:t>luglio  </a:t>
            </a:r>
            <a:r>
              <a:rPr lang="it-IT" sz="900" i="0" baseline="0" dirty="0" smtClean="0">
                <a:solidFill>
                  <a:schemeClr val="accent1"/>
                </a:solidFill>
              </a:rPr>
              <a:t>2018,  EA</a:t>
            </a:r>
            <a:endParaRPr lang="it-IT" sz="900" i="0" dirty="0">
              <a:solidFill>
                <a:schemeClr val="accent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333" y="165281"/>
            <a:ext cx="1845623" cy="1081420"/>
          </a:xfrm>
          <a:prstGeom prst="rect">
            <a:avLst/>
          </a:prstGeom>
        </p:spPr>
      </p:pic>
      <p:sp>
        <p:nvSpPr>
          <p:cNvPr id="13" name="bk object 17"/>
          <p:cNvSpPr/>
          <p:nvPr userDrawn="1"/>
        </p:nvSpPr>
        <p:spPr>
          <a:xfrm>
            <a:off x="558141" y="1210180"/>
            <a:ext cx="11352811" cy="4571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6FF33"/>
              </a:gs>
              <a:gs pos="74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sz="1351"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8" r:id="rId2"/>
    <p:sldLayoutId id="2147483786" r:id="rId3"/>
    <p:sldLayoutId id="2147483697" r:id="rId4"/>
    <p:sldLayoutId id="2147483879" r:id="rId5"/>
    <p:sldLayoutId id="2147483650" r:id="rId6"/>
    <p:sldLayoutId id="2147483759" r:id="rId7"/>
    <p:sldLayoutId id="2147483785" r:id="rId8"/>
    <p:sldLayoutId id="2147483651" r:id="rId9"/>
    <p:sldLayoutId id="2147483652" r:id="rId10"/>
    <p:sldLayoutId id="2147483653" r:id="rId11"/>
    <p:sldLayoutId id="2147483916" r:id="rId12"/>
    <p:sldLayoutId id="2147483917" r:id="rId13"/>
    <p:sldLayoutId id="2147483654" r:id="rId14"/>
    <p:sldLayoutId id="2147483656" r:id="rId15"/>
    <p:sldLayoutId id="2147483784" r:id="rId16"/>
    <p:sldLayoutId id="2147483657" r:id="rId17"/>
    <p:sldLayoutId id="2147483658" r:id="rId18"/>
    <p:sldLayoutId id="2147483659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651" kern="1200">
          <a:solidFill>
            <a:schemeClr val="tx2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51884-20E8-4943-A763-E06BBE2C1F1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95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E4E10-1BC3-411D-B458-72948330662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70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85905" y="6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11" y="1877105"/>
            <a:ext cx="9301655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93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838200" y="6217849"/>
            <a:ext cx="57763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solidFill>
                  <a:srgbClr val="4A66AC"/>
                </a:solidFill>
              </a:rPr>
              <a:t>Update Situazione CNAF, Riunione dei Direttori, Presidenza INFN, 21  dicembre 2017, GM</a:t>
            </a:r>
            <a:endParaRPr lang="it-IT" sz="900" dirty="0">
              <a:solidFill>
                <a:srgbClr val="4A66AC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333" y="165281"/>
            <a:ext cx="1845623" cy="1081420"/>
          </a:xfrm>
          <a:prstGeom prst="rect">
            <a:avLst/>
          </a:prstGeom>
        </p:spPr>
      </p:pic>
      <p:sp>
        <p:nvSpPr>
          <p:cNvPr id="13" name="bk object 17"/>
          <p:cNvSpPr/>
          <p:nvPr userDrawn="1"/>
        </p:nvSpPr>
        <p:spPr>
          <a:xfrm>
            <a:off x="558141" y="1210180"/>
            <a:ext cx="11352811" cy="4571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6FF33"/>
              </a:gs>
              <a:gs pos="74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sz="135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8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651" kern="1200">
          <a:solidFill>
            <a:schemeClr val="tx2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85905" y="6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11" y="1877105"/>
            <a:ext cx="9301655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93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838200" y="6217849"/>
            <a:ext cx="57763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solidFill>
                  <a:srgbClr val="4A66AC"/>
                </a:solidFill>
              </a:rPr>
              <a:t>Update Situazione CNAF, Riunione dei Direttori, Presidenza INFN, 21  dicembre 2017, GM</a:t>
            </a:r>
            <a:endParaRPr lang="it-IT" sz="900" dirty="0">
              <a:solidFill>
                <a:srgbClr val="4A66AC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333" y="165281"/>
            <a:ext cx="1845623" cy="1081420"/>
          </a:xfrm>
          <a:prstGeom prst="rect">
            <a:avLst/>
          </a:prstGeom>
        </p:spPr>
      </p:pic>
      <p:sp>
        <p:nvSpPr>
          <p:cNvPr id="13" name="bk object 17"/>
          <p:cNvSpPr/>
          <p:nvPr userDrawn="1"/>
        </p:nvSpPr>
        <p:spPr>
          <a:xfrm>
            <a:off x="558141" y="1210180"/>
            <a:ext cx="11352811" cy="4571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6FF33"/>
              </a:gs>
              <a:gs pos="74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sz="135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13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651" kern="1200">
          <a:solidFill>
            <a:schemeClr val="tx2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85905" y="6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11" y="1877105"/>
            <a:ext cx="9301655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93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838200" y="6217849"/>
            <a:ext cx="57763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solidFill>
                  <a:srgbClr val="4A66AC"/>
                </a:solidFill>
              </a:rPr>
              <a:t>Update Situazione CNAF, Riunione dei Direttori, Presidenza INFN, 21  dicembre 2017, GM</a:t>
            </a:r>
            <a:endParaRPr lang="it-IT" sz="900" dirty="0">
              <a:solidFill>
                <a:srgbClr val="4A66AC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333" y="165281"/>
            <a:ext cx="1845623" cy="1081420"/>
          </a:xfrm>
          <a:prstGeom prst="rect">
            <a:avLst/>
          </a:prstGeom>
        </p:spPr>
      </p:pic>
      <p:sp>
        <p:nvSpPr>
          <p:cNvPr id="13" name="bk object 17"/>
          <p:cNvSpPr/>
          <p:nvPr userDrawn="1"/>
        </p:nvSpPr>
        <p:spPr>
          <a:xfrm>
            <a:off x="558141" y="1210180"/>
            <a:ext cx="11352811" cy="4571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6FF33"/>
              </a:gs>
              <a:gs pos="74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sz="135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0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651" kern="1200">
          <a:solidFill>
            <a:schemeClr val="tx2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85905" y="6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11" y="1877105"/>
            <a:ext cx="9301655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93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838200" y="6217849"/>
            <a:ext cx="57763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solidFill>
                  <a:srgbClr val="4A66AC"/>
                </a:solidFill>
              </a:rPr>
              <a:t>Update Situazione CNAF, Riunione dei Direttori, Presidenza INFN, 21  dicembre 2017, GM</a:t>
            </a:r>
            <a:endParaRPr lang="it-IT" sz="900" dirty="0">
              <a:solidFill>
                <a:srgbClr val="4A66AC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333" y="165281"/>
            <a:ext cx="1845623" cy="1081420"/>
          </a:xfrm>
          <a:prstGeom prst="rect">
            <a:avLst/>
          </a:prstGeom>
        </p:spPr>
      </p:pic>
      <p:sp>
        <p:nvSpPr>
          <p:cNvPr id="13" name="bk object 17"/>
          <p:cNvSpPr/>
          <p:nvPr userDrawn="1"/>
        </p:nvSpPr>
        <p:spPr>
          <a:xfrm>
            <a:off x="558141" y="1210180"/>
            <a:ext cx="11352811" cy="4571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6FF33"/>
              </a:gs>
              <a:gs pos="74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sz="135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2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651" kern="1200">
          <a:solidFill>
            <a:schemeClr val="tx2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85905" y="6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11" y="1877105"/>
            <a:ext cx="9301655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93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>
                <a:solidFill>
                  <a:srgbClr val="4A66AC"/>
                </a:solidFill>
              </a:rPr>
              <a:pPr/>
              <a:t>‹N›</a:t>
            </a:fld>
            <a:endParaRPr lang="it-IT" dirty="0">
              <a:solidFill>
                <a:srgbClr val="4A66AC"/>
              </a:solidFill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838200" y="6217849"/>
            <a:ext cx="57763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>
                <a:solidFill>
                  <a:srgbClr val="4A66AC"/>
                </a:solidFill>
              </a:rPr>
              <a:t>Update Situazione CNAF, Riunione dei Direttori, Presidenza INFN, 21  dicembre 2017, GM</a:t>
            </a:r>
            <a:endParaRPr lang="it-IT" sz="900" dirty="0">
              <a:solidFill>
                <a:srgbClr val="4A66AC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333" y="165281"/>
            <a:ext cx="1845623" cy="1081420"/>
          </a:xfrm>
          <a:prstGeom prst="rect">
            <a:avLst/>
          </a:prstGeom>
        </p:spPr>
      </p:pic>
      <p:sp>
        <p:nvSpPr>
          <p:cNvPr id="13" name="bk object 17"/>
          <p:cNvSpPr/>
          <p:nvPr userDrawn="1"/>
        </p:nvSpPr>
        <p:spPr>
          <a:xfrm>
            <a:off x="558141" y="1210180"/>
            <a:ext cx="11352811" cy="4571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6FF33"/>
              </a:gs>
              <a:gs pos="74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sz="135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9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651" kern="1200">
          <a:solidFill>
            <a:schemeClr val="tx2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451"/>
        </a:spcBef>
        <a:buFont typeface="Arial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E1738-225A-462E-AE0B-9DC8CBDABAE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EAAC-B464-4BCB-9D38-5D2771B6374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64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31B60-1BEC-4A75-B3B4-D46BFED55489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6B4A-98DC-47A8-AFC2-10AAD382C39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89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2268D-6F60-4099-A438-79ABC635C09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86E5-144C-4DEA-8773-B9EFB5C55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09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517B6-8A37-4428-836C-89272602F226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79271-FC5F-4F59-B8A4-25D3B6B9D03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41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7D3D4-D237-4AAB-B75A-9D353E62598A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A3D64-47E6-4E69-9BA6-000CBF7571A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28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3B27B-9909-42EE-8164-45D6CA16972B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84F1-3AD7-4A21-8DAC-DDE6BC6786C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08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EAE0-3CD4-4C70-9657-D4FACB238FF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44B05-BEB3-4670-90EE-94D8AF1A0D6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4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EECAD-D55D-4524-9CED-41BF7BA6A2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06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Assunzioni in corso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Bando “</a:t>
            </a:r>
            <a:r>
              <a:rPr lang="en-GB" dirty="0" err="1" smtClean="0"/>
              <a:t>stabilizzazioni</a:t>
            </a:r>
            <a:r>
              <a:rPr lang="en-GB" dirty="0" smtClean="0"/>
              <a:t>” </a:t>
            </a:r>
            <a:r>
              <a:rPr lang="en-GB" dirty="0" err="1" smtClean="0"/>
              <a:t>personale</a:t>
            </a:r>
            <a:r>
              <a:rPr lang="en-GB" dirty="0" smtClean="0"/>
              <a:t> </a:t>
            </a:r>
            <a:r>
              <a:rPr lang="en-GB" dirty="0" err="1"/>
              <a:t>R</a:t>
            </a:r>
            <a:r>
              <a:rPr lang="en-GB" dirty="0" err="1" smtClean="0"/>
              <a:t>icercatore</a:t>
            </a:r>
            <a:r>
              <a:rPr lang="en-GB" dirty="0" smtClean="0"/>
              <a:t> e </a:t>
            </a:r>
            <a:r>
              <a:rPr lang="en-GB" dirty="0" err="1" smtClean="0"/>
              <a:t>Tecnologo</a:t>
            </a:r>
            <a:r>
              <a:rPr lang="en-GB" dirty="0" smtClean="0"/>
              <a:t> </a:t>
            </a:r>
            <a:r>
              <a:rPr lang="en-GB" dirty="0" err="1" smtClean="0"/>
              <a:t>scaduto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smtClean="0"/>
              <a:t>20/06/2018. </a:t>
            </a:r>
            <a:r>
              <a:rPr lang="en-GB" dirty="0" err="1" smtClean="0"/>
              <a:t>Arrivate</a:t>
            </a:r>
            <a:r>
              <a:rPr lang="en-GB" dirty="0" smtClean="0"/>
              <a:t> </a:t>
            </a:r>
            <a:r>
              <a:rPr lang="en-GB" dirty="0" smtClean="0"/>
              <a:t>13 </a:t>
            </a:r>
            <a:r>
              <a:rPr lang="en-GB" dirty="0" err="1" smtClean="0"/>
              <a:t>domande</a:t>
            </a:r>
            <a:r>
              <a:rPr lang="en-GB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Rinnovati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contratti</a:t>
            </a:r>
            <a:r>
              <a:rPr lang="en-GB" dirty="0" smtClean="0"/>
              <a:t> a TD di </a:t>
            </a:r>
            <a:r>
              <a:rPr lang="en-GB" dirty="0" err="1" smtClean="0"/>
              <a:t>Costantini</a:t>
            </a:r>
            <a:r>
              <a:rPr lang="en-GB" dirty="0" smtClean="0"/>
              <a:t> (2 </a:t>
            </a:r>
            <a:r>
              <a:rPr lang="en-GB" dirty="0" err="1" smtClean="0"/>
              <a:t>anni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progetti</a:t>
            </a:r>
            <a:r>
              <a:rPr lang="en-GB" dirty="0" smtClean="0"/>
              <a:t>) e </a:t>
            </a:r>
            <a:r>
              <a:rPr lang="en-GB" dirty="0" err="1" smtClean="0"/>
              <a:t>Capannini</a:t>
            </a:r>
            <a:r>
              <a:rPr lang="en-GB" dirty="0" smtClean="0"/>
              <a:t> F. (6 </a:t>
            </a:r>
            <a:r>
              <a:rPr lang="en-GB" dirty="0" err="1" smtClean="0"/>
              <a:t>mesi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FOE).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77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Bandi Assegni di ricerca e Borse di Studio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1840" y="1485219"/>
            <a:ext cx="9301655" cy="4117294"/>
          </a:xfrm>
        </p:spPr>
        <p:txBody>
          <a:bodyPr/>
          <a:lstStyle/>
          <a:p>
            <a:r>
              <a:rPr lang="it-IT" dirty="0" err="1"/>
              <a:t>AdR</a:t>
            </a:r>
            <a:r>
              <a:rPr lang="it-IT" dirty="0"/>
              <a:t> Servizi nazionali: </a:t>
            </a:r>
            <a:r>
              <a:rPr lang="it-IT" dirty="0" smtClean="0"/>
              <a:t>il vincitore Michele Pezzi ha preso servizio dal 04/07/2018.</a:t>
            </a:r>
            <a:endParaRPr lang="it-IT" dirty="0"/>
          </a:p>
          <a:p>
            <a:r>
              <a:rPr lang="it-IT" dirty="0"/>
              <a:t>Bando </a:t>
            </a:r>
            <a:r>
              <a:rPr lang="it-IT" dirty="0" err="1"/>
              <a:t>summer</a:t>
            </a:r>
            <a:r>
              <a:rPr lang="it-IT" dirty="0"/>
              <a:t> </a:t>
            </a:r>
            <a:r>
              <a:rPr lang="it-IT" dirty="0" err="1"/>
              <a:t>student</a:t>
            </a:r>
            <a:r>
              <a:rPr lang="it-IT" dirty="0"/>
              <a:t>: </a:t>
            </a:r>
            <a:r>
              <a:rPr lang="it-IT" dirty="0" smtClean="0"/>
              <a:t>vincitori Giommi, </a:t>
            </a:r>
            <a:r>
              <a:rPr lang="it-IT" dirty="0" err="1" smtClean="0"/>
              <a:t>Diotalevi</a:t>
            </a:r>
            <a:r>
              <a:rPr lang="it-IT" dirty="0" smtClean="0"/>
              <a:t> e De Cristofaro. Siamo in attesa delle disposizioni di </a:t>
            </a:r>
            <a:r>
              <a:rPr lang="it-IT" dirty="0" smtClean="0"/>
              <a:t>nomina</a:t>
            </a:r>
          </a:p>
          <a:p>
            <a:r>
              <a:rPr lang="it-IT" dirty="0" smtClean="0"/>
              <a:t>In corso lo scorrimento della graduatoria dell’</a:t>
            </a:r>
            <a:r>
              <a:rPr lang="it-IT" dirty="0" err="1" smtClean="0"/>
              <a:t>AdR</a:t>
            </a:r>
            <a:r>
              <a:rPr lang="it-IT" dirty="0" smtClean="0"/>
              <a:t> Supporto Utenti per l’assunzione di Federico </a:t>
            </a:r>
            <a:r>
              <a:rPr lang="it-IT" dirty="0" err="1" smtClean="0"/>
              <a:t>Fornari</a:t>
            </a:r>
            <a:endParaRPr lang="it-IT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96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Bandi personale TD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0411" y="1458004"/>
            <a:ext cx="10323532" cy="4964567"/>
          </a:xfrm>
        </p:spPr>
        <p:txBody>
          <a:bodyPr>
            <a:normAutofit/>
          </a:bodyPr>
          <a:lstStyle/>
          <a:p>
            <a:r>
              <a:rPr lang="it-IT" dirty="0" smtClean="0"/>
              <a:t>CNAF/T3/732 bando per tecnologo </a:t>
            </a:r>
            <a:r>
              <a:rPr lang="it-IT" dirty="0"/>
              <a:t>reparto </a:t>
            </a:r>
            <a:r>
              <a:rPr lang="it-IT" dirty="0" smtClean="0"/>
              <a:t>infrastruttura. Il vincitore Scarponi Luigi Benedetto prenderà servizio dai primi di settembre</a:t>
            </a:r>
          </a:p>
          <a:p>
            <a:r>
              <a:rPr lang="it-IT" dirty="0" smtClean="0"/>
              <a:t>CNAF/T3/740 bando per n. 2 tecnologi su fondi progetti XDC, EOSC-HUB, DEEP e EOSC-</a:t>
            </a:r>
            <a:r>
              <a:rPr lang="it-IT" dirty="0" err="1" smtClean="0"/>
              <a:t>Pilot</a:t>
            </a:r>
            <a:r>
              <a:rPr lang="it-IT" dirty="0" smtClean="0"/>
              <a:t>. Effettuata la prova orale dell’unico candidato ammesso. Atti in fase di inoltro </a:t>
            </a:r>
            <a:r>
              <a:rPr lang="it-IT" dirty="0" err="1" smtClean="0"/>
              <a:t>all</a:t>
            </a:r>
            <a:r>
              <a:rPr lang="it-IT" dirty="0" smtClean="0"/>
              <a:t> GE.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07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Varie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0411" y="1458004"/>
            <a:ext cx="10323532" cy="4964567"/>
          </a:xfrm>
        </p:spPr>
        <p:txBody>
          <a:bodyPr>
            <a:normAutofit/>
          </a:bodyPr>
          <a:lstStyle/>
          <a:p>
            <a:r>
              <a:rPr lang="it-IT" dirty="0" smtClean="0"/>
              <a:t>RLS – ai primi di giugno è scaduto il mandato di Pier Paolo Ricci è necessario procedere a nuova elezione che si farà probabilmente a settembre insieme a quella della Sezione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73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_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2_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3_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4_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5_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8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2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37850</TotalTime>
  <Words>190</Words>
  <Application>Microsoft Office PowerPoint</Application>
  <PresentationFormat>Widescreen</PresentationFormat>
  <Paragraphs>18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16</vt:i4>
      </vt:variant>
      <vt:variant>
        <vt:lpstr>Titoli diapositive</vt:lpstr>
      </vt:variant>
      <vt:variant>
        <vt:i4>4</vt:i4>
      </vt:variant>
    </vt:vector>
  </HeadingPairs>
  <TitlesOfParts>
    <vt:vector size="23" baseType="lpstr">
      <vt:lpstr>Arial</vt:lpstr>
      <vt:lpstr>Calibri</vt:lpstr>
      <vt:lpstr>Calibri Light</vt:lpstr>
      <vt:lpstr>Tema di Office</vt:lpstr>
      <vt:lpstr>9_Personalizza struttura</vt:lpstr>
      <vt:lpstr>8_Personalizza struttura</vt:lpstr>
      <vt:lpstr>7_Personalizza struttura</vt:lpstr>
      <vt:lpstr>6_Personalizza struttura</vt:lpstr>
      <vt:lpstr>5_Personalizza struttura</vt:lpstr>
      <vt:lpstr>4_Personalizza struttura</vt:lpstr>
      <vt:lpstr>3_Personalizza struttura</vt:lpstr>
      <vt:lpstr>2_Personalizza struttura</vt:lpstr>
      <vt:lpstr>Personalizza struttura</vt:lpstr>
      <vt:lpstr>1_Personalizza struttura</vt:lpstr>
      <vt:lpstr>1_Tema di Office</vt:lpstr>
      <vt:lpstr>2_Tema di Office</vt:lpstr>
      <vt:lpstr>3_Tema di Office</vt:lpstr>
      <vt:lpstr>4_Tema di Office</vt:lpstr>
      <vt:lpstr>5_Tema di Office</vt:lpstr>
      <vt:lpstr>Assunzioni in corso</vt:lpstr>
      <vt:lpstr>Bandi Assegni di ricerca e Borse di Studio</vt:lpstr>
      <vt:lpstr>Bandi personale TD</vt:lpstr>
      <vt:lpstr>Varie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Claudio Grandi</dc:creator>
  <cp:lastModifiedBy>Elena Amadei</cp:lastModifiedBy>
  <cp:revision>289</cp:revision>
  <cp:lastPrinted>2017-12-11T16:18:48Z</cp:lastPrinted>
  <dcterms:created xsi:type="dcterms:W3CDTF">2017-06-26T12:04:20Z</dcterms:created>
  <dcterms:modified xsi:type="dcterms:W3CDTF">2018-07-06T07:04:58Z</dcterms:modified>
</cp:coreProperties>
</file>