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83" r:id="rId2"/>
    <p:sldId id="626" r:id="rId3"/>
    <p:sldId id="672" r:id="rId4"/>
    <p:sldId id="690" r:id="rId5"/>
    <p:sldId id="680" r:id="rId6"/>
    <p:sldId id="694" r:id="rId7"/>
    <p:sldId id="681" r:id="rId8"/>
    <p:sldId id="696" r:id="rId9"/>
    <p:sldId id="684" r:id="rId10"/>
    <p:sldId id="695" r:id="rId11"/>
    <p:sldId id="697" r:id="rId12"/>
  </p:sldIdLst>
  <p:sldSz cx="9144000" cy="6858000" type="screen4x3"/>
  <p:notesSz cx="7315200" cy="9601200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FFFFCC"/>
    <a:srgbClr val="00CC00"/>
    <a:srgbClr val="008000"/>
    <a:srgbClr val="FFCC99"/>
    <a:srgbClr val="FF9999"/>
    <a:srgbClr val="00C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0" autoAdjust="0"/>
    <p:restoredTop sz="95172" autoAdjust="0"/>
  </p:normalViewPr>
  <p:slideViewPr>
    <p:cSldViewPr>
      <p:cViewPr varScale="1">
        <p:scale>
          <a:sx n="116" d="100"/>
          <a:sy n="116" d="100"/>
        </p:scale>
        <p:origin x="8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Fare clic per modificare gli stili del testo dello schema</a:t>
            </a:r>
          </a:p>
          <a:p>
            <a:pPr lvl="1"/>
            <a:r>
              <a:rPr lang="en-US" altLang="en-US" noProof="0" smtClean="0"/>
              <a:t>Secondo livello</a:t>
            </a:r>
          </a:p>
          <a:p>
            <a:pPr lvl="2"/>
            <a:r>
              <a:rPr lang="en-US" altLang="en-US" noProof="0" smtClean="0"/>
              <a:t>Terzo livello</a:t>
            </a:r>
          </a:p>
          <a:p>
            <a:pPr lvl="3"/>
            <a:r>
              <a:rPr lang="en-US" altLang="en-US" noProof="0" smtClean="0"/>
              <a:t>Quarto livello</a:t>
            </a:r>
          </a:p>
          <a:p>
            <a:pPr lvl="4"/>
            <a:r>
              <a:rPr lang="en-US" altLang="en-US" noProof="0" smtClean="0"/>
              <a:t>Quinto livello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E9E0EB8-1246-4DF4-A11F-35A16051E215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451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5124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2828CF-807D-477E-B592-07B1FAF0DE7F}" type="slidenum">
              <a:rPr lang="it-IT" altLang="en-US"/>
              <a:pPr/>
              <a:t>9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2050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75AAB-2D38-41B0-904B-8BC9B6316D8A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4039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BAD07-884A-4766-98BE-121581F2F678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6390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6192A-E172-46C0-B37C-C506E77AD08B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6708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21B3D-350D-4C46-BC54-B15A446E658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50972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8663C-AFCD-437E-A14E-36CEB17CCDC8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92664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I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59332-A719-4163-BBFE-AC7B913A055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3691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546D8-A036-449B-A7A2-14B049E520C1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27706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17E29-B279-412D-ADCC-91C7D32EC4E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64590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47B8F-6CA1-4386-B133-E1DB44DB75D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3656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DC0C5-3DDC-449F-A71E-2A29E798C237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1275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55FFD-03CB-4821-98E1-29F2082FAC5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8111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E211E-D777-4C6D-9A6F-B25293972C9A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1164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BAC60-81FF-43B7-8E0A-3646C4C76661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22429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C0301-BEBD-4784-AD60-2718ADD44424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843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233ED-5F5E-4CCF-B563-87322A99A7B8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9382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39365-458A-4D64-9740-3E0C4388BEB2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2771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2F7F4-B3AD-49D9-9A2E-7A4C7AEB2E3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0363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50000">
              <a:srgbClr val="003399"/>
            </a:gs>
            <a:gs pos="100000">
              <a:srgbClr val="0018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52857D-D3B2-490F-A3B2-AA939C5AE6A9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36512" y="115888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it-IT" sz="1800" dirty="0" smtClean="0">
                <a:latin typeface="+mj-lt"/>
              </a:rPr>
              <a:t>TRACCIA</a:t>
            </a:r>
          </a:p>
          <a:p>
            <a:pPr eaLnBrk="0" hangingPunct="0">
              <a:defRPr/>
            </a:pPr>
            <a:r>
              <a:rPr lang="it-IT" sz="1800" dirty="0" smtClean="0">
                <a:latin typeface="+mj-lt"/>
              </a:rPr>
              <a:t> </a:t>
            </a:r>
            <a:r>
              <a:rPr lang="en-IE" sz="1800" dirty="0" smtClean="0">
                <a:latin typeface="+mj-lt"/>
              </a:rPr>
              <a:t>Time Resolved  Aerosol Characterization: Challenging Improvements and Ambitions</a:t>
            </a:r>
            <a:endParaRPr lang="it-IT" sz="1800" dirty="0" smtClean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1097728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314107" y="1766195"/>
            <a:ext cx="851578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500" dirty="0" smtClean="0">
                <a:latin typeface="+mj-lt"/>
              </a:rPr>
              <a:t>Sezioni partecipanti:</a:t>
            </a:r>
          </a:p>
          <a:p>
            <a:pPr algn="l"/>
            <a:endParaRPr lang="it-IT" sz="1500" dirty="0" smtClean="0">
              <a:latin typeface="+mj-lt"/>
            </a:endParaRPr>
          </a:p>
          <a:p>
            <a:pPr algn="l"/>
            <a:r>
              <a:rPr lang="it-IT" sz="1500" dirty="0" smtClean="0">
                <a:latin typeface="+mj-lt"/>
              </a:rPr>
              <a:t>Firenze (LABEC) – </a:t>
            </a:r>
            <a:r>
              <a:rPr lang="it-IT" sz="1500" dirty="0" err="1" smtClean="0">
                <a:latin typeface="+mj-lt"/>
              </a:rPr>
              <a:t>Resp</a:t>
            </a:r>
            <a:r>
              <a:rPr lang="it-IT" sz="1500" dirty="0" smtClean="0">
                <a:latin typeface="+mj-lt"/>
              </a:rPr>
              <a:t>. Naz</a:t>
            </a:r>
            <a:r>
              <a:rPr lang="it-IT" sz="1500" dirty="0" smtClean="0">
                <a:latin typeface="+mj-lt"/>
              </a:rPr>
              <a:t>. Franco Lucarelli (FTE 3.1)</a:t>
            </a:r>
            <a:endParaRPr lang="it-IT" sz="1500" dirty="0" smtClean="0">
              <a:latin typeface="+mj-lt"/>
            </a:endParaRPr>
          </a:p>
          <a:p>
            <a:pPr algn="l"/>
            <a:r>
              <a:rPr lang="it-IT" sz="1500" dirty="0" smtClean="0">
                <a:latin typeface="+mj-lt"/>
              </a:rPr>
              <a:t>Genova – FTE 2.8</a:t>
            </a:r>
            <a:endParaRPr lang="it-IT" sz="1500" dirty="0" smtClean="0">
              <a:latin typeface="+mj-lt"/>
            </a:endParaRPr>
          </a:p>
          <a:p>
            <a:pPr algn="l"/>
            <a:r>
              <a:rPr lang="it-IT" sz="1500" dirty="0" smtClean="0">
                <a:latin typeface="+mj-lt"/>
              </a:rPr>
              <a:t>Milano </a:t>
            </a:r>
            <a:r>
              <a:rPr lang="it-IT" sz="1500" dirty="0" smtClean="0">
                <a:latin typeface="+mj-lt"/>
              </a:rPr>
              <a:t>- R</a:t>
            </a:r>
            <a:r>
              <a:rPr lang="it-IT" sz="1500" dirty="0" smtClean="0">
                <a:latin typeface="+mj-lt"/>
              </a:rPr>
              <a:t>. Vecchi </a:t>
            </a:r>
            <a:r>
              <a:rPr lang="it-IT" sz="1500" dirty="0" smtClean="0">
                <a:latin typeface="+mj-lt"/>
              </a:rPr>
              <a:t>(FTE 2.1)</a:t>
            </a:r>
          </a:p>
          <a:p>
            <a:pPr algn="l"/>
            <a:endParaRPr lang="it-IT" sz="1500" dirty="0" smtClean="0">
              <a:latin typeface="+mj-lt"/>
            </a:endParaRPr>
          </a:p>
          <a:p>
            <a:pPr algn="l"/>
            <a:endParaRPr lang="it-IT" sz="1500" dirty="0" smtClean="0">
              <a:latin typeface="+mj-lt"/>
            </a:endParaRPr>
          </a:p>
          <a:p>
            <a:pPr algn="just"/>
            <a:r>
              <a:rPr lang="it-IT" sz="1500" dirty="0" smtClean="0">
                <a:latin typeface="+mj-lt"/>
              </a:rPr>
              <a:t>L’esperimento </a:t>
            </a:r>
            <a:r>
              <a:rPr lang="it-IT" sz="1500" dirty="0" smtClean="0">
                <a:latin typeface="+mj-lt"/>
              </a:rPr>
              <a:t>si inserisce nella linea di ricerca basata sull’uso di tecniche di analisi con fasci di ioni </a:t>
            </a:r>
            <a:r>
              <a:rPr lang="it-IT" sz="1500" dirty="0" smtClean="0">
                <a:latin typeface="+mj-lt"/>
              </a:rPr>
              <a:t>e laser per </a:t>
            </a:r>
            <a:r>
              <a:rPr lang="it-IT" sz="1500" dirty="0" smtClean="0">
                <a:latin typeface="+mj-lt"/>
              </a:rPr>
              <a:t>lo studio del particolato atmosferico (i.e. </a:t>
            </a:r>
            <a:r>
              <a:rPr lang="it-IT" sz="1500" dirty="0" smtClean="0">
                <a:latin typeface="+mj-lt"/>
              </a:rPr>
              <a:t>«</a:t>
            </a:r>
            <a:r>
              <a:rPr lang="it-IT" sz="1500" i="1" dirty="0" smtClean="0">
                <a:latin typeface="+mj-lt"/>
              </a:rPr>
              <a:t>polveri sottili</a:t>
            </a:r>
            <a:r>
              <a:rPr lang="it-IT" sz="1500" dirty="0" smtClean="0">
                <a:latin typeface="+mj-lt"/>
              </a:rPr>
              <a:t>»)  che, nel corso del tempo, si è concretizzata nelle sigle di CSN5: </a:t>
            </a:r>
            <a:r>
              <a:rPr lang="it-IT" sz="1500" i="1" dirty="0" smtClean="0">
                <a:latin typeface="+mj-lt"/>
              </a:rPr>
              <a:t>SCRIBA, MASAI, NUTELLA, NUMEN, MANIA, DEPOTMASS.</a:t>
            </a:r>
            <a:endParaRPr lang="it-IT" sz="1500" dirty="0" smtClean="0">
              <a:latin typeface="+mj-lt"/>
            </a:endParaRPr>
          </a:p>
          <a:p>
            <a:pPr algn="just"/>
            <a:endParaRPr lang="it-IT" sz="1500" i="1" dirty="0" smtClean="0">
              <a:latin typeface="+mj-lt"/>
            </a:endParaRPr>
          </a:p>
          <a:p>
            <a:pPr algn="just"/>
            <a:endParaRPr lang="it-IT" sz="1500" i="1" dirty="0">
              <a:latin typeface="+mj-lt"/>
            </a:endParaRPr>
          </a:p>
          <a:p>
            <a:pPr algn="just"/>
            <a:r>
              <a:rPr lang="it-IT" sz="1500" dirty="0" smtClean="0">
                <a:latin typeface="+mj-lt"/>
              </a:rPr>
              <a:t>Il gruppo INFN si è affermato come riferimento mondiale per le analisi composizionali ad alta risoluzione temporale (~ 1 ora) che, specie in aree antropizzate, consentono di distinguere processi variabili nel tempo che sfuggono agli approcci tradizionali e/o riferiti alle norme per il controllo della qualità dell’aria (che prescrivono analisi su base giornaliera</a:t>
            </a:r>
            <a:r>
              <a:rPr lang="it-IT" sz="1500" dirty="0" smtClean="0">
                <a:latin typeface="+mj-lt"/>
              </a:rPr>
              <a:t>).</a:t>
            </a:r>
          </a:p>
          <a:p>
            <a:pPr algn="just"/>
            <a:endParaRPr lang="it-IT" sz="1500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410710" y="969021"/>
            <a:ext cx="2481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dirty="0"/>
              <a:t>Durata: 3 anni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548680"/>
            <a:ext cx="7300829" cy="3888432"/>
          </a:xfrm>
          <a:prstGeom prst="rect">
            <a:avLst/>
          </a:prstGeom>
        </p:spPr>
      </p:pic>
      <p:sp>
        <p:nvSpPr>
          <p:cNvPr id="31" name="Titolo 1"/>
          <p:cNvSpPr>
            <a:spLocks noGrp="1"/>
          </p:cNvSpPr>
          <p:nvPr>
            <p:ph type="title"/>
          </p:nvPr>
        </p:nvSpPr>
        <p:spPr>
          <a:xfrm>
            <a:off x="-180528" y="425256"/>
            <a:ext cx="5191322" cy="648072"/>
          </a:xfrm>
        </p:spPr>
        <p:txBody>
          <a:bodyPr/>
          <a:lstStyle/>
          <a:p>
            <a:r>
              <a:rPr lang="it-IT" sz="1600" dirty="0" smtClean="0">
                <a:solidFill>
                  <a:schemeClr val="tx1"/>
                </a:solidFill>
              </a:rPr>
              <a:t>Iniezione in camera di batteri…</a:t>
            </a: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t="8390" r="12746" b="8243"/>
          <a:stretch/>
        </p:blipFill>
        <p:spPr>
          <a:xfrm>
            <a:off x="539552" y="4581128"/>
            <a:ext cx="2736304" cy="2047444"/>
          </a:xfrm>
          <a:prstGeom prst="rect">
            <a:avLst/>
          </a:prstGeom>
        </p:spPr>
      </p:pic>
      <p:sp>
        <p:nvSpPr>
          <p:cNvPr id="33" name="Titolo 1"/>
          <p:cNvSpPr txBox="1">
            <a:spLocks/>
          </p:cNvSpPr>
          <p:nvPr/>
        </p:nvSpPr>
        <p:spPr bwMode="auto">
          <a:xfrm>
            <a:off x="3519900" y="4509120"/>
            <a:ext cx="515655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1400" kern="0" dirty="0" smtClean="0">
                <a:solidFill>
                  <a:schemeClr val="tx1"/>
                </a:solidFill>
              </a:rPr>
              <a:t>Realizzazione di un cilindro esterno alla camera, isolabile e svuotabile, munito di vassoio estraibile per la raccolta dei batteri</a:t>
            </a:r>
            <a:endParaRPr lang="it-IT" sz="1400" kern="0" dirty="0">
              <a:solidFill>
                <a:schemeClr val="tx1"/>
              </a:solidFill>
            </a:endParaRP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91" y="5202075"/>
            <a:ext cx="3694571" cy="1075567"/>
          </a:xfrm>
          <a:prstGeom prst="rect">
            <a:avLst/>
          </a:prstGeom>
        </p:spPr>
      </p:pic>
      <p:sp>
        <p:nvSpPr>
          <p:cNvPr id="37" name="Titolo 1"/>
          <p:cNvSpPr txBox="1">
            <a:spLocks/>
          </p:cNvSpPr>
          <p:nvPr/>
        </p:nvSpPr>
        <p:spPr bwMode="auto">
          <a:xfrm>
            <a:off x="3707904" y="1090285"/>
            <a:ext cx="3240360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1200" kern="0" dirty="0" smtClean="0">
                <a:solidFill>
                  <a:schemeClr val="tx1"/>
                </a:solidFill>
              </a:rPr>
              <a:t>Si ringrazia: Dott.ssa Elena Gatta</a:t>
            </a:r>
            <a:endParaRPr lang="it-IT" sz="1200" kern="0" dirty="0">
              <a:solidFill>
                <a:schemeClr val="tx1"/>
              </a:solidFill>
            </a:endParaRPr>
          </a:p>
        </p:txBody>
      </p:sp>
      <p:sp>
        <p:nvSpPr>
          <p:cNvPr id="38" name="Titolo 1"/>
          <p:cNvSpPr txBox="1">
            <a:spLocks/>
          </p:cNvSpPr>
          <p:nvPr/>
        </p:nvSpPr>
        <p:spPr bwMode="auto">
          <a:xfrm>
            <a:off x="274000" y="-9360"/>
            <a:ext cx="869602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000" kern="0" dirty="0" smtClean="0">
                <a:solidFill>
                  <a:schemeClr val="tx1"/>
                </a:solidFill>
              </a:rPr>
              <a:t>Studio del </a:t>
            </a:r>
            <a:r>
              <a:rPr lang="en-US" sz="2000" kern="0" dirty="0" err="1" smtClean="0">
                <a:solidFill>
                  <a:schemeClr val="tx1"/>
                </a:solidFill>
              </a:rPr>
              <a:t>BioAerosol</a:t>
            </a:r>
            <a:r>
              <a:rPr lang="en-US" sz="2000" kern="0" dirty="0" smtClean="0">
                <a:solidFill>
                  <a:schemeClr val="tx1"/>
                </a:solidFill>
              </a:rPr>
              <a:t> in </a:t>
            </a:r>
            <a:r>
              <a:rPr lang="en-US" sz="2000" kern="0" dirty="0" err="1" smtClean="0">
                <a:solidFill>
                  <a:schemeClr val="tx1"/>
                </a:solidFill>
              </a:rPr>
              <a:t>condizioni</a:t>
            </a:r>
            <a:r>
              <a:rPr lang="en-US" sz="2000" kern="0" dirty="0" smtClean="0">
                <a:solidFill>
                  <a:schemeClr val="tx1"/>
                </a:solidFill>
              </a:rPr>
              <a:t> di </a:t>
            </a:r>
            <a:r>
              <a:rPr lang="en-US" sz="2000" kern="0" dirty="0" err="1" smtClean="0">
                <a:solidFill>
                  <a:schemeClr val="tx1"/>
                </a:solidFill>
              </a:rPr>
              <a:t>atmosfera</a:t>
            </a:r>
            <a:r>
              <a:rPr lang="en-US" sz="2000" kern="0" dirty="0" smtClean="0">
                <a:solidFill>
                  <a:schemeClr val="tx1"/>
                </a:solidFill>
              </a:rPr>
              <a:t> </a:t>
            </a:r>
            <a:r>
              <a:rPr lang="en-US" sz="2000" kern="0" dirty="0" err="1" smtClean="0">
                <a:solidFill>
                  <a:schemeClr val="tx1"/>
                </a:solidFill>
              </a:rPr>
              <a:t>simulata</a:t>
            </a:r>
            <a:endParaRPr lang="it-IT" sz="2000" kern="0" dirty="0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707904" y="6339080"/>
            <a:ext cx="5372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dirty="0" err="1" smtClean="0"/>
              <a:t>Massabò</a:t>
            </a:r>
            <a:r>
              <a:rPr lang="en-US" sz="1200" b="1" dirty="0" smtClean="0"/>
              <a:t> et al, 2018. </a:t>
            </a:r>
            <a:r>
              <a:rPr lang="en-US" sz="1200" b="1" dirty="0" err="1" smtClean="0"/>
              <a:t>ChAMBRe</a:t>
            </a:r>
            <a:r>
              <a:rPr lang="en-US" sz="1200" b="1" dirty="0"/>
              <a:t>: a new atmospheric simulation Chamber for </a:t>
            </a:r>
            <a:r>
              <a:rPr lang="en-US" sz="1200" b="1" dirty="0" smtClean="0"/>
              <a:t>Aerosol </a:t>
            </a:r>
            <a:r>
              <a:rPr lang="it-IT" sz="1200" b="1" dirty="0" err="1" smtClean="0"/>
              <a:t>Modelling</a:t>
            </a:r>
            <a:r>
              <a:rPr lang="it-IT" sz="1200" b="1" dirty="0" smtClean="0"/>
              <a:t> </a:t>
            </a:r>
            <a:r>
              <a:rPr lang="it-IT" sz="1200" b="1" dirty="0"/>
              <a:t>and </a:t>
            </a:r>
            <a:r>
              <a:rPr lang="it-IT" sz="1200" b="1" dirty="0" err="1"/>
              <a:t>Bio</a:t>
            </a:r>
            <a:r>
              <a:rPr lang="it-IT" sz="1200" b="1" dirty="0"/>
              <a:t>-aerosol </a:t>
            </a:r>
            <a:r>
              <a:rPr lang="it-IT" sz="1200" b="1" dirty="0" err="1" smtClean="0"/>
              <a:t>Research</a:t>
            </a:r>
            <a:r>
              <a:rPr lang="it-IT" sz="1200" b="1" dirty="0" smtClean="0"/>
              <a:t> </a:t>
            </a:r>
            <a:r>
              <a:rPr lang="it-IT" sz="1200" dirty="0" err="1"/>
              <a:t>Atmos</a:t>
            </a:r>
            <a:r>
              <a:rPr lang="it-IT" sz="1200" dirty="0"/>
              <a:t>. </a:t>
            </a:r>
            <a:r>
              <a:rPr lang="it-IT" sz="1200" dirty="0" err="1"/>
              <a:t>Meas</a:t>
            </a:r>
            <a:r>
              <a:rPr lang="it-IT" sz="1200" dirty="0"/>
              <a:t>. </a:t>
            </a:r>
            <a:r>
              <a:rPr lang="it-IT" sz="1200" dirty="0" err="1"/>
              <a:t>Tech</a:t>
            </a:r>
            <a:r>
              <a:rPr lang="it-IT" sz="1200" dirty="0" smtClean="0"/>
              <a:t>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5158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42668" y="5918899"/>
            <a:ext cx="7912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</a:rPr>
              <a:t>INFN - Progetti per giovani ricercatori CSN5</a:t>
            </a:r>
            <a:r>
              <a:rPr lang="it-IT" sz="1800" dirty="0"/>
              <a:t>. PI: Vera Bernardoni UNIMI. </a:t>
            </a:r>
            <a:r>
              <a:rPr lang="it-IT" sz="1800" dirty="0"/>
              <a:t>Progetto ancora in fase di definizione ma di impatto molto ridotto sulla </a:t>
            </a:r>
            <a:r>
              <a:rPr lang="it-IT" sz="1800" dirty="0" smtClean="0"/>
              <a:t>sezione</a:t>
            </a:r>
            <a:endParaRPr lang="it-IT" sz="1800" dirty="0"/>
          </a:p>
        </p:txBody>
      </p:sp>
      <p:sp>
        <p:nvSpPr>
          <p:cNvPr id="5" name="Rettangolo 4"/>
          <p:cNvSpPr/>
          <p:nvPr/>
        </p:nvSpPr>
        <p:spPr>
          <a:xfrm>
            <a:off x="179512" y="831065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</a:rPr>
              <a:t>PON </a:t>
            </a:r>
            <a:r>
              <a:rPr lang="it-IT" sz="1800" b="1" dirty="0">
                <a:solidFill>
                  <a:srgbClr val="FF0000"/>
                </a:solidFill>
              </a:rPr>
              <a:t>Ricerca e Innovazione 2014-2020 </a:t>
            </a:r>
            <a:r>
              <a:rPr lang="it-IT" sz="1800" dirty="0">
                <a:solidFill>
                  <a:srgbClr val="000000"/>
                </a:solidFill>
              </a:rPr>
              <a:t>- PON-</a:t>
            </a:r>
            <a:r>
              <a:rPr lang="it-IT" sz="1800" dirty="0" err="1">
                <a:solidFill>
                  <a:srgbClr val="000000"/>
                </a:solidFill>
              </a:rPr>
              <a:t>Actris</a:t>
            </a:r>
            <a:r>
              <a:rPr lang="it-IT" sz="1800" dirty="0">
                <a:solidFill>
                  <a:srgbClr val="000000"/>
                </a:solidFill>
              </a:rPr>
              <a:t>: Proponente </a:t>
            </a:r>
            <a:r>
              <a:rPr lang="it-IT" sz="1800" dirty="0">
                <a:solidFill>
                  <a:srgbClr val="000000"/>
                </a:solidFill>
              </a:rPr>
              <a:t>CNR; </a:t>
            </a:r>
            <a:r>
              <a:rPr lang="it-IT" sz="1800" dirty="0">
                <a:solidFill>
                  <a:srgbClr val="000000"/>
                </a:solidFill>
              </a:rPr>
              <a:t>co-proponente </a:t>
            </a:r>
            <a:r>
              <a:rPr lang="it-IT" sz="1800" dirty="0">
                <a:solidFill>
                  <a:srgbClr val="000000"/>
                </a:solidFill>
              </a:rPr>
              <a:t>INFN.</a:t>
            </a:r>
          </a:p>
          <a:p>
            <a:r>
              <a:rPr lang="it-IT" sz="1800" dirty="0">
                <a:solidFill>
                  <a:srgbClr val="000000"/>
                </a:solidFill>
              </a:rPr>
              <a:t>Total budget: 20 M€; INFN-GE: 500 k€, INFN-FI: 340k€. P.I. Gelsomina Pappalardo CNR</a:t>
            </a:r>
          </a:p>
          <a:p>
            <a:r>
              <a:rPr lang="it-IT" sz="1800" dirty="0">
                <a:solidFill>
                  <a:srgbClr val="000000"/>
                </a:solidFill>
              </a:rPr>
              <a:t>Massabò: 50%</a:t>
            </a:r>
          </a:p>
          <a:p>
            <a:r>
              <a:rPr lang="it-IT" sz="1800" dirty="0">
                <a:solidFill>
                  <a:srgbClr val="000000"/>
                </a:solidFill>
              </a:rPr>
              <a:t>Prati: 20%</a:t>
            </a:r>
          </a:p>
          <a:p>
            <a:r>
              <a:rPr lang="it-IT" sz="1800" dirty="0">
                <a:solidFill>
                  <a:srgbClr val="000000"/>
                </a:solidFill>
              </a:rPr>
              <a:t>Richiesto supporto Officina Meccanica stimabile in 2 </a:t>
            </a:r>
            <a:r>
              <a:rPr lang="it-IT" sz="1800" dirty="0" smtClean="0">
                <a:solidFill>
                  <a:srgbClr val="000000"/>
                </a:solidFill>
              </a:rPr>
              <a:t>mesi/uomo.</a:t>
            </a:r>
            <a:endParaRPr lang="it-IT" sz="1800" dirty="0"/>
          </a:p>
        </p:txBody>
      </p:sp>
      <p:sp>
        <p:nvSpPr>
          <p:cNvPr id="6" name="Rettangolo 5"/>
          <p:cNvSpPr/>
          <p:nvPr/>
        </p:nvSpPr>
        <p:spPr>
          <a:xfrm>
            <a:off x="416142" y="2948751"/>
            <a:ext cx="8260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</a:rPr>
              <a:t>PRIN 2017</a:t>
            </a:r>
            <a:r>
              <a:rPr lang="it-IT" sz="1800" dirty="0">
                <a:solidFill>
                  <a:srgbClr val="000000"/>
                </a:solidFill>
              </a:rPr>
              <a:t>: </a:t>
            </a:r>
            <a:r>
              <a:rPr lang="en-US" sz="1800" dirty="0"/>
              <a:t>Redox-activity and Health-effects of Atmospheric Primary and Secondary aerosol (RHAPS</a:t>
            </a:r>
            <a:r>
              <a:rPr lang="en-US" sz="1800" dirty="0"/>
              <a:t>) (36 months). </a:t>
            </a:r>
            <a:r>
              <a:rPr lang="it-IT" sz="1800" dirty="0">
                <a:solidFill>
                  <a:srgbClr val="000000"/>
                </a:solidFill>
              </a:rPr>
              <a:t>Total budget: 1.2 M€; INFN-GE: 160 k€</a:t>
            </a:r>
            <a:r>
              <a:rPr lang="it-IT" sz="18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it-IT" sz="1800" dirty="0" smtClean="0">
                <a:solidFill>
                  <a:srgbClr val="000000"/>
                </a:solidFill>
              </a:rPr>
              <a:t>P.I</a:t>
            </a:r>
            <a:r>
              <a:rPr lang="it-IT" sz="1800" dirty="0">
                <a:solidFill>
                  <a:srgbClr val="000000"/>
                </a:solidFill>
              </a:rPr>
              <a:t>. Mariacristina Facchini </a:t>
            </a:r>
            <a:r>
              <a:rPr lang="it-IT" sz="1800" dirty="0" smtClean="0">
                <a:solidFill>
                  <a:srgbClr val="000000"/>
                </a:solidFill>
              </a:rPr>
              <a:t>CNR</a:t>
            </a:r>
          </a:p>
          <a:p>
            <a:r>
              <a:rPr lang="it-IT" sz="1800" dirty="0" smtClean="0">
                <a:solidFill>
                  <a:srgbClr val="000000"/>
                </a:solidFill>
              </a:rPr>
              <a:t>Richiesto </a:t>
            </a:r>
            <a:r>
              <a:rPr lang="it-IT" sz="1800" dirty="0">
                <a:solidFill>
                  <a:srgbClr val="000000"/>
                </a:solidFill>
              </a:rPr>
              <a:t>supporto officina meccanica stimabile in 1 </a:t>
            </a:r>
            <a:r>
              <a:rPr lang="it-IT" sz="1800" dirty="0" smtClean="0">
                <a:solidFill>
                  <a:srgbClr val="000000"/>
                </a:solidFill>
              </a:rPr>
              <a:t>mese/uomo</a:t>
            </a:r>
            <a:endParaRPr lang="it-IT" sz="1800" dirty="0"/>
          </a:p>
        </p:txBody>
      </p:sp>
      <p:sp>
        <p:nvSpPr>
          <p:cNvPr id="7" name="Rettangolo 6"/>
          <p:cNvSpPr/>
          <p:nvPr/>
        </p:nvSpPr>
        <p:spPr>
          <a:xfrm>
            <a:off x="323528" y="4526038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</a:rPr>
              <a:t>Fondazione CARIPLO </a:t>
            </a:r>
            <a:r>
              <a:rPr lang="it-IT" sz="1800" b="1" dirty="0" err="1">
                <a:solidFill>
                  <a:srgbClr val="FF0000"/>
                </a:solidFill>
              </a:rPr>
              <a:t>BioHeatPM</a:t>
            </a:r>
            <a:r>
              <a:rPr lang="it-IT" sz="1800" b="1" dirty="0">
                <a:solidFill>
                  <a:srgbClr val="FF0000"/>
                </a:solidFill>
              </a:rPr>
              <a:t> </a:t>
            </a:r>
            <a:r>
              <a:rPr lang="it-IT" sz="1800" dirty="0"/>
              <a:t>- use of </a:t>
            </a:r>
            <a:r>
              <a:rPr lang="it-IT" sz="1800" dirty="0" err="1"/>
              <a:t>residual</a:t>
            </a:r>
            <a:r>
              <a:rPr lang="it-IT" sz="1800" dirty="0"/>
              <a:t> </a:t>
            </a:r>
            <a:r>
              <a:rPr lang="it-IT" sz="1800" dirty="0" err="1"/>
              <a:t>Biomass</a:t>
            </a:r>
            <a:r>
              <a:rPr lang="it-IT" sz="1800" dirty="0"/>
              <a:t> </a:t>
            </a:r>
            <a:r>
              <a:rPr lang="it-IT" sz="1800" dirty="0" err="1"/>
              <a:t>as</a:t>
            </a:r>
            <a:r>
              <a:rPr lang="it-IT" sz="1800" dirty="0"/>
              <a:t> </a:t>
            </a:r>
            <a:r>
              <a:rPr lang="it-IT" sz="1800" dirty="0" err="1"/>
              <a:t>fuel</a:t>
            </a:r>
            <a:r>
              <a:rPr lang="it-IT" sz="1800" dirty="0"/>
              <a:t> for </a:t>
            </a:r>
            <a:r>
              <a:rPr lang="it-IT" sz="1800" dirty="0" err="1"/>
              <a:t>Heat</a:t>
            </a:r>
            <a:r>
              <a:rPr lang="it-IT" sz="1800" dirty="0"/>
              <a:t> production: </a:t>
            </a:r>
            <a:r>
              <a:rPr lang="it-IT" sz="1800" dirty="0" err="1"/>
              <a:t>environmental</a:t>
            </a:r>
            <a:r>
              <a:rPr lang="it-IT" sz="1800" dirty="0"/>
              <a:t> </a:t>
            </a:r>
            <a:r>
              <a:rPr lang="it-IT" sz="1800" dirty="0" err="1"/>
              <a:t>sustainability</a:t>
            </a:r>
            <a:r>
              <a:rPr lang="it-IT" sz="1800" dirty="0"/>
              <a:t> </a:t>
            </a:r>
            <a:r>
              <a:rPr lang="it-IT" sz="1800" dirty="0" err="1"/>
              <a:t>related</a:t>
            </a:r>
            <a:r>
              <a:rPr lang="it-IT" sz="1800" dirty="0"/>
              <a:t> to </a:t>
            </a:r>
            <a:r>
              <a:rPr lang="it-IT" sz="1800" dirty="0" err="1"/>
              <a:t>Particulate</a:t>
            </a:r>
            <a:r>
              <a:rPr lang="it-IT" sz="1800" dirty="0"/>
              <a:t> </a:t>
            </a:r>
            <a:r>
              <a:rPr lang="it-IT" sz="1800" dirty="0" err="1"/>
              <a:t>Matter</a:t>
            </a:r>
            <a:r>
              <a:rPr lang="it-IT" sz="1800" dirty="0"/>
              <a:t> </a:t>
            </a:r>
            <a:r>
              <a:rPr lang="it-IT" sz="1800" dirty="0" err="1"/>
              <a:t>emissions</a:t>
            </a:r>
            <a:r>
              <a:rPr lang="it-IT" sz="1800" dirty="0"/>
              <a:t>. Coinvolge sia ChAMBRe che le tecniche sviluppate in TRACCIA e sigle precedenti. Total budget: 260 k€ (INFN-GE: 60k€). P.I. </a:t>
            </a:r>
            <a:r>
              <a:rPr lang="it-IT" sz="1800" dirty="0"/>
              <a:t>Vera Bernardoni </a:t>
            </a:r>
            <a:r>
              <a:rPr lang="it-IT" sz="1800" dirty="0" smtClean="0"/>
              <a:t>UNIMI. </a:t>
            </a:r>
            <a:r>
              <a:rPr lang="it-IT" sz="1800" dirty="0" err="1" smtClean="0"/>
              <a:t>Massabò</a:t>
            </a:r>
            <a:r>
              <a:rPr lang="it-IT" sz="1800" dirty="0"/>
              <a:t>: 15%</a:t>
            </a:r>
            <a:endParaRPr lang="it-IT" sz="1800" dirty="0"/>
          </a:p>
        </p:txBody>
      </p:sp>
      <p:sp>
        <p:nvSpPr>
          <p:cNvPr id="9" name="Rettangolo 8"/>
          <p:cNvSpPr/>
          <p:nvPr/>
        </p:nvSpPr>
        <p:spPr>
          <a:xfrm>
            <a:off x="0" y="188640"/>
            <a:ext cx="7346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u="sng" dirty="0" smtClean="0">
                <a:solidFill>
                  <a:srgbClr val="000000"/>
                </a:solidFill>
              </a:rPr>
              <a:t>Progetti sottomessi</a:t>
            </a:r>
            <a:endParaRPr lang="it-IT" sz="1800" b="1" u="sng" dirty="0"/>
          </a:p>
        </p:txBody>
      </p:sp>
    </p:spTree>
    <p:extLst>
      <p:ext uri="{BB962C8B-B14F-4D97-AF65-F5344CB8AC3E}">
        <p14:creationId xmlns:p14="http://schemas.microsoft.com/office/powerpoint/2010/main" val="377962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/>
          <p:cNvSpPr>
            <a:spLocks noChangeShapeType="1"/>
          </p:cNvSpPr>
          <p:nvPr/>
        </p:nvSpPr>
        <p:spPr bwMode="auto">
          <a:xfrm>
            <a:off x="679450" y="2855913"/>
            <a:ext cx="13065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10243" name="Group 14"/>
          <p:cNvGrpSpPr>
            <a:grpSpLocks/>
          </p:cNvGrpSpPr>
          <p:nvPr/>
        </p:nvGrpSpPr>
        <p:grpSpPr bwMode="auto">
          <a:xfrm>
            <a:off x="107504" y="932732"/>
            <a:ext cx="2843806" cy="2088356"/>
            <a:chOff x="158" y="754"/>
            <a:chExt cx="3408" cy="3120"/>
          </a:xfrm>
        </p:grpSpPr>
        <p:pic>
          <p:nvPicPr>
            <p:cNvPr id="10247" name="Picture 3" descr="DSCN128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78" b="16661"/>
            <a:stretch>
              <a:fillRect/>
            </a:stretch>
          </p:blipFill>
          <p:spPr bwMode="auto">
            <a:xfrm>
              <a:off x="158" y="754"/>
              <a:ext cx="3408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8" name="Line 5"/>
            <p:cNvSpPr>
              <a:spLocks noChangeShapeType="1"/>
            </p:cNvSpPr>
            <p:nvPr/>
          </p:nvSpPr>
          <p:spPr bwMode="auto">
            <a:xfrm flipH="1" flipV="1">
              <a:off x="652" y="1021"/>
              <a:ext cx="713" cy="73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249" name="Text Box 6"/>
            <p:cNvSpPr txBox="1">
              <a:spLocks noChangeArrowheads="1"/>
            </p:cNvSpPr>
            <p:nvPr/>
          </p:nvSpPr>
          <p:spPr bwMode="auto">
            <a:xfrm>
              <a:off x="817" y="888"/>
              <a:ext cx="384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it-IT" altLang="en-US" sz="2400" i="1" dirty="0">
                <a:latin typeface="+mj-lt"/>
              </a:endParaRPr>
            </a:p>
          </p:txBody>
        </p:sp>
        <p:sp>
          <p:nvSpPr>
            <p:cNvPr id="10252" name="Text Box 10"/>
            <p:cNvSpPr txBox="1">
              <a:spLocks noChangeArrowheads="1"/>
            </p:cNvSpPr>
            <p:nvPr/>
          </p:nvSpPr>
          <p:spPr bwMode="auto">
            <a:xfrm>
              <a:off x="698" y="1752"/>
              <a:ext cx="254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it-IT" altLang="en-US" sz="2400" i="1" dirty="0">
                <a:latin typeface="+mj-lt"/>
              </a:endParaRPr>
            </a:p>
          </p:txBody>
        </p:sp>
      </p:grpSp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395536" y="182126"/>
            <a:ext cx="79749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en-US" sz="2000" dirty="0" smtClean="0">
                <a:latin typeface="+mj-lt"/>
              </a:rPr>
              <a:t>Ad esempio: Analisi </a:t>
            </a:r>
            <a:r>
              <a:rPr lang="it-IT" altLang="en-US" sz="2000" dirty="0">
                <a:latin typeface="+mj-lt"/>
              </a:rPr>
              <a:t>della composizione del PM con la tecnica PIXE (</a:t>
            </a:r>
            <a:r>
              <a:rPr lang="it-IT" altLang="en-US" sz="2000" dirty="0" err="1">
                <a:latin typeface="+mj-lt"/>
              </a:rPr>
              <a:t>Particle</a:t>
            </a:r>
            <a:r>
              <a:rPr lang="it-IT" altLang="en-US" sz="2000" dirty="0">
                <a:latin typeface="+mj-lt"/>
              </a:rPr>
              <a:t> </a:t>
            </a:r>
            <a:r>
              <a:rPr lang="it-IT" altLang="en-US" sz="2000" dirty="0" err="1">
                <a:latin typeface="+mj-lt"/>
              </a:rPr>
              <a:t>Induced</a:t>
            </a:r>
            <a:r>
              <a:rPr lang="it-IT" altLang="en-US" sz="2000" dirty="0">
                <a:latin typeface="+mj-lt"/>
              </a:rPr>
              <a:t> X-</a:t>
            </a:r>
            <a:r>
              <a:rPr lang="it-IT" altLang="en-US" sz="2000" dirty="0" err="1">
                <a:latin typeface="+mj-lt"/>
              </a:rPr>
              <a:t>Ray</a:t>
            </a:r>
            <a:r>
              <a:rPr lang="it-IT" altLang="en-US" sz="2000" dirty="0">
                <a:latin typeface="+mj-lt"/>
              </a:rPr>
              <a:t> </a:t>
            </a:r>
            <a:r>
              <a:rPr lang="it-IT" altLang="en-US" sz="2000" dirty="0" err="1">
                <a:latin typeface="+mj-lt"/>
              </a:rPr>
              <a:t>Emission</a:t>
            </a:r>
            <a:r>
              <a:rPr lang="it-IT" altLang="en-US" sz="2000" dirty="0" smtClean="0">
                <a:latin typeface="+mj-lt"/>
              </a:rPr>
              <a:t>) </a:t>
            </a:r>
            <a:r>
              <a:rPr lang="it-IT" altLang="en-US" sz="2000" dirty="0" smtClean="0">
                <a:latin typeface="+mj-lt"/>
                <a:sym typeface="Wingdings" panose="05000000000000000000" pitchFamily="2" charset="2"/>
              </a:rPr>
              <a:t> Elementi</a:t>
            </a:r>
            <a:endParaRPr lang="it-IT" altLang="en-US" sz="20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4913759" cy="31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ent Arrow 1"/>
          <p:cNvSpPr/>
          <p:nvPr/>
        </p:nvSpPr>
        <p:spPr bwMode="auto">
          <a:xfrm rot="5400000">
            <a:off x="4391723" y="440412"/>
            <a:ext cx="1080634" cy="3168354"/>
          </a:xfrm>
          <a:prstGeom prst="ben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998" y="3288941"/>
            <a:ext cx="36499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+mj-lt"/>
              </a:rPr>
              <a:t>Per molti anni ci si è basati sull’uso del campionatore </a:t>
            </a:r>
            <a:r>
              <a:rPr lang="it-IT" sz="1400" i="1" dirty="0" err="1" smtClean="0">
                <a:latin typeface="+mj-lt"/>
              </a:rPr>
              <a:t>streaker</a:t>
            </a:r>
            <a:r>
              <a:rPr lang="it-IT" sz="1400" i="1" dirty="0" smtClean="0">
                <a:latin typeface="+mj-lt"/>
              </a:rPr>
              <a:t>: </a:t>
            </a:r>
            <a:r>
              <a:rPr lang="it-IT" sz="1400" dirty="0" smtClean="0">
                <a:latin typeface="+mj-lt"/>
              </a:rPr>
              <a:t>molti </a:t>
            </a:r>
            <a:r>
              <a:rPr lang="it-IT" sz="1400" dirty="0" smtClean="0">
                <a:latin typeface="+mj-lt"/>
              </a:rPr>
              <a:t>e rilevanti </a:t>
            </a:r>
            <a:r>
              <a:rPr lang="it-IT" sz="1400" dirty="0" smtClean="0">
                <a:latin typeface="+mj-lt"/>
              </a:rPr>
              <a:t>risultati.</a:t>
            </a:r>
          </a:p>
          <a:p>
            <a:pPr algn="just"/>
            <a:r>
              <a:rPr lang="it-IT" sz="1400" dirty="0" smtClean="0">
                <a:latin typeface="+mj-lt"/>
              </a:rPr>
              <a:t>Tuttavia: campionatore con molti limiti</a:t>
            </a:r>
          </a:p>
          <a:p>
            <a:pPr algn="just"/>
            <a:r>
              <a:rPr lang="it-IT" sz="1400" dirty="0" smtClean="0">
                <a:latin typeface="+mj-lt"/>
              </a:rPr>
              <a:t>Per </a:t>
            </a:r>
            <a:r>
              <a:rPr lang="it-IT" sz="1400" dirty="0" smtClean="0">
                <a:latin typeface="+mj-lt"/>
              </a:rPr>
              <a:t>consolidare la leadership </a:t>
            </a:r>
            <a:r>
              <a:rPr lang="it-IT" sz="1400" dirty="0" smtClean="0">
                <a:latin typeface="+mj-lt"/>
              </a:rPr>
              <a:t>INFN nel settore </a:t>
            </a:r>
            <a:r>
              <a:rPr lang="it-IT" sz="14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it-IT" sz="1400" u="sng" dirty="0" smtClean="0">
                <a:latin typeface="+mj-lt"/>
              </a:rPr>
              <a:t>costruzione di </a:t>
            </a:r>
            <a:r>
              <a:rPr lang="it-IT" sz="1400" u="sng" dirty="0" smtClean="0">
                <a:latin typeface="+mj-lt"/>
              </a:rPr>
              <a:t>un nuovo dispositivo</a:t>
            </a:r>
            <a:r>
              <a:rPr lang="it-IT" sz="1400" dirty="0">
                <a:latin typeface="+mj-lt"/>
              </a:rPr>
              <a:t>, (STRAS: </a:t>
            </a:r>
            <a:r>
              <a:rPr lang="it-IT" sz="1400" dirty="0" err="1">
                <a:latin typeface="+mj-lt"/>
              </a:rPr>
              <a:t>Size</a:t>
            </a:r>
            <a:r>
              <a:rPr lang="it-IT" sz="1400" dirty="0">
                <a:latin typeface="+mj-lt"/>
              </a:rPr>
              <a:t> and Time </a:t>
            </a:r>
            <a:r>
              <a:rPr lang="it-IT" sz="1400" dirty="0" err="1">
                <a:latin typeface="+mj-lt"/>
              </a:rPr>
              <a:t>Resolved</a:t>
            </a:r>
            <a:r>
              <a:rPr lang="it-IT" sz="1400" dirty="0">
                <a:latin typeface="+mj-lt"/>
              </a:rPr>
              <a:t> Aerosol Sampler</a:t>
            </a:r>
            <a:r>
              <a:rPr lang="it-IT" sz="1400" dirty="0" smtClean="0">
                <a:latin typeface="+mj-lt"/>
              </a:rPr>
              <a:t>)</a:t>
            </a:r>
          </a:p>
          <a:p>
            <a:pPr algn="just"/>
            <a:endParaRPr lang="it-IT" sz="14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+mj-lt"/>
              </a:rPr>
              <a:t>P</a:t>
            </a:r>
            <a:r>
              <a:rPr lang="it-IT" sz="1400" dirty="0" smtClean="0">
                <a:latin typeface="+mj-lt"/>
              </a:rPr>
              <a:t>roprietà </a:t>
            </a:r>
            <a:r>
              <a:rPr lang="it-IT" sz="1400" dirty="0" smtClean="0">
                <a:latin typeface="+mj-lt"/>
              </a:rPr>
              <a:t>intellettuale INFN, </a:t>
            </a:r>
            <a:endParaRPr lang="it-IT" sz="14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+mj-lt"/>
              </a:rPr>
              <a:t>Prestazioni </a:t>
            </a:r>
            <a:r>
              <a:rPr lang="it-IT" sz="1400" dirty="0" smtClean="0">
                <a:latin typeface="+mj-lt"/>
              </a:rPr>
              <a:t>nettamente migliori in termini di </a:t>
            </a:r>
            <a:r>
              <a:rPr lang="it-IT" sz="1400" dirty="0" smtClean="0">
                <a:latin typeface="+mj-lt"/>
              </a:rPr>
              <a:t>affidabilità.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+mj-lt"/>
              </a:rPr>
              <a:t>Deve </a:t>
            </a:r>
            <a:r>
              <a:rPr lang="it-IT" sz="1400" dirty="0" smtClean="0">
                <a:latin typeface="+mj-lt"/>
              </a:rPr>
              <a:t>garantire &gt; spessore del materiale depositato (target: aumentare di 1 </a:t>
            </a:r>
            <a:r>
              <a:rPr lang="it-IT" sz="1400" dirty="0" err="1" smtClean="0">
                <a:latin typeface="+mj-lt"/>
              </a:rPr>
              <a:t>OdG</a:t>
            </a:r>
            <a:r>
              <a:rPr lang="it-IT" sz="1400" dirty="0" smtClean="0">
                <a:latin typeface="+mj-lt"/>
              </a:rPr>
              <a:t>). </a:t>
            </a:r>
            <a:r>
              <a:rPr lang="it-IT" sz="1400" dirty="0" smtClean="0">
                <a:latin typeface="+mj-lt"/>
                <a:sym typeface="Wingdings" panose="05000000000000000000" pitchFamily="2" charset="2"/>
              </a:rPr>
              <a:t> migliore sensibilità, ampliamento dello spettro degli elementi rivelabili, riduzione dei tempi di misura</a:t>
            </a:r>
            <a:endParaRPr lang="en-IE" sz="14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083781" y="1102735"/>
            <a:ext cx="4725273" cy="1440160"/>
          </a:xfrm>
        </p:spPr>
        <p:txBody>
          <a:bodyPr/>
          <a:lstStyle/>
          <a:p>
            <a:pPr algn="just">
              <a:defRPr/>
            </a:pPr>
            <a:r>
              <a:rPr lang="it-IT" sz="1400" dirty="0" smtClean="0">
                <a:solidFill>
                  <a:schemeClr val="tx1"/>
                </a:solidFill>
                <a:ea typeface="ＭＳ Ｐゴシック" charset="0"/>
              </a:rPr>
              <a:t>Il nuovo dispositivo </a:t>
            </a:r>
            <a:r>
              <a:rPr lang="it-IT" sz="1400" dirty="0" smtClean="0">
                <a:solidFill>
                  <a:schemeClr val="tx1"/>
                </a:solidFill>
                <a:ea typeface="ＭＳ Ｐゴシック" charset="0"/>
              </a:rPr>
              <a:t>(STRAS) sarà </a:t>
            </a:r>
            <a:r>
              <a:rPr lang="it-IT" sz="1400" dirty="0" smtClean="0">
                <a:solidFill>
                  <a:schemeClr val="tx1"/>
                </a:solidFill>
                <a:ea typeface="ＭＳ Ｐゴシック" charset="0"/>
              </a:rPr>
              <a:t>adatto non solo alle analisi IBA ma anche alle metodologie ottiche sviluppate a Genova e Milano e che consentono di distinguere le sorgenti del particolato carbonioso ovvero la combustione di fossili da quella di biomassa</a:t>
            </a:r>
            <a:endParaRPr lang="en-IE" sz="1400" dirty="0">
              <a:solidFill>
                <a:schemeClr val="tx1"/>
              </a:solidFill>
              <a:ea typeface="ＭＳ Ｐゴシック" charset="0"/>
            </a:endParaRPr>
          </a:p>
        </p:txBody>
      </p:sp>
      <p:pic>
        <p:nvPicPr>
          <p:cNvPr id="15363" name="Picture 2" descr="\\w2ksrv1\users\prati\My Pictures\foto strumenti\foto mwaa\IMG_2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1" y="932986"/>
            <a:ext cx="3183781" cy="212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6" descr="\\w2ksrv1\users\prati\Paolo\Paolo\pixe\AEROSOL\paper MOT\Submission to JAS\revised version\Figure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49794"/>
            <a:ext cx="3487118" cy="369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95" y="3990875"/>
            <a:ext cx="3528392" cy="186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Down Arrow 6"/>
          <p:cNvSpPr>
            <a:spLocks noChangeArrowheads="1"/>
          </p:cNvSpPr>
          <p:nvPr/>
        </p:nvSpPr>
        <p:spPr bwMode="auto">
          <a:xfrm>
            <a:off x="2480995" y="3260734"/>
            <a:ext cx="504825" cy="647700"/>
          </a:xfrm>
          <a:prstGeom prst="downArrow">
            <a:avLst>
              <a:gd name="adj1" fmla="val 50000"/>
              <a:gd name="adj2" fmla="val 49895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2400">
              <a:latin typeface="+mj-lt"/>
            </a:endParaRPr>
          </a:p>
        </p:txBody>
      </p:sp>
      <p:sp>
        <p:nvSpPr>
          <p:cNvPr id="8" name="Bent-Up Arrow 7"/>
          <p:cNvSpPr/>
          <p:nvPr/>
        </p:nvSpPr>
        <p:spPr bwMode="auto">
          <a:xfrm rot="10800000" flipH="1">
            <a:off x="4066927" y="2653555"/>
            <a:ext cx="2592388" cy="446238"/>
          </a:xfrm>
          <a:prstGeom prst="bent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IE">
              <a:latin typeface="+mj-lt"/>
              <a:ea typeface="+mn-ea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9512" y="291399"/>
            <a:ext cx="8712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en-US" sz="2000" dirty="0" smtClean="0">
                <a:latin typeface="+mj-lt"/>
              </a:rPr>
              <a:t>Oltre le tecniche IBA: verso la caratterizzazione completa dell’aerosol atmosferico</a:t>
            </a:r>
            <a:endParaRPr lang="it-IT" altLang="en-US" sz="2000" dirty="0">
              <a:latin typeface="+mj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507969" y="5801563"/>
            <a:ext cx="2290245" cy="105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it-IT" sz="1400" kern="0" dirty="0" smtClean="0">
                <a:solidFill>
                  <a:schemeClr val="tx1"/>
                </a:solidFill>
                <a:ea typeface="ＭＳ Ｐゴシック" charset="0"/>
              </a:rPr>
              <a:t>Misure ottiche su filtro:</a:t>
            </a:r>
          </a:p>
          <a:p>
            <a:pPr algn="just">
              <a:defRPr/>
            </a:pPr>
            <a:r>
              <a:rPr lang="it-IT" sz="1400" kern="0" dirty="0" smtClean="0">
                <a:solidFill>
                  <a:schemeClr val="tx1"/>
                </a:solidFill>
                <a:ea typeface="ＭＳ Ｐゴシック" charset="0"/>
              </a:rPr>
              <a:t>&gt; 5000 filtri analizzati</a:t>
            </a:r>
            <a:endParaRPr lang="en-IE" sz="1400" kern="0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764095" y="706849"/>
            <a:ext cx="5345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en-US" sz="2000" dirty="0" smtClean="0">
                <a:latin typeface="+mj-lt"/>
                <a:sym typeface="Wingdings" panose="05000000000000000000" pitchFamily="2" charset="2"/>
              </a:rPr>
              <a:t> Anche frazione carboniosa con tecniche ottiche</a:t>
            </a:r>
            <a:endParaRPr lang="it-IT" alt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2" t="894" r="17284" b="24660"/>
          <a:stretch/>
        </p:blipFill>
        <p:spPr>
          <a:xfrm>
            <a:off x="4499992" y="2009348"/>
            <a:ext cx="1728000" cy="2808000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95536" y="167984"/>
            <a:ext cx="79749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en-US" sz="2000" dirty="0" smtClean="0">
                <a:latin typeface="+mj-lt"/>
              </a:rPr>
              <a:t>Prototipo di STRAS: </a:t>
            </a:r>
            <a:r>
              <a:rPr lang="it-IT" sz="2000" dirty="0" err="1">
                <a:latin typeface="+mj-lt"/>
              </a:rPr>
              <a:t>Size</a:t>
            </a:r>
            <a:r>
              <a:rPr lang="it-IT" sz="2000" dirty="0">
                <a:latin typeface="+mj-lt"/>
              </a:rPr>
              <a:t> and Time </a:t>
            </a:r>
            <a:r>
              <a:rPr lang="it-IT" sz="2000" dirty="0" err="1">
                <a:latin typeface="+mj-lt"/>
              </a:rPr>
              <a:t>Resolved</a:t>
            </a:r>
            <a:r>
              <a:rPr lang="it-IT" sz="2000" dirty="0">
                <a:latin typeface="+mj-lt"/>
              </a:rPr>
              <a:t> Aerosol Sampler</a:t>
            </a:r>
            <a:endParaRPr lang="it-IT" altLang="en-US" sz="2000" dirty="0">
              <a:latin typeface="+mj-lt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290740" y="5956512"/>
            <a:ext cx="7531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+mj-lt"/>
              </a:rPr>
              <a:t>Secondo stadio: materiale filtrante per raccogliere tutte le particelle &lt; 2.5 micron</a:t>
            </a:r>
            <a:endParaRPr lang="en-IE" sz="1400" dirty="0">
              <a:latin typeface="+mj-lt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726582" y="5499519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+mj-lt"/>
              </a:rPr>
              <a:t>Stadio di Impatto: Taglio &gt; 2.5 micron (diametro aerodinamico) su materiale plastico rivestito (</a:t>
            </a:r>
            <a:r>
              <a:rPr lang="it-IT" sz="1400" dirty="0" err="1" smtClean="0">
                <a:latin typeface="+mj-lt"/>
              </a:rPr>
              <a:t>Kapton</a:t>
            </a:r>
            <a:r>
              <a:rPr lang="it-IT" sz="1400" dirty="0" smtClean="0">
                <a:latin typeface="+mj-lt"/>
              </a:rPr>
              <a:t>)</a:t>
            </a:r>
            <a:endParaRPr lang="en-IE" sz="1400" dirty="0"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/>
          <a:srcRect l="-60" r="41278"/>
          <a:stretch/>
        </p:blipFill>
        <p:spPr>
          <a:xfrm>
            <a:off x="467544" y="1995755"/>
            <a:ext cx="3563984" cy="322636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0" t="8175" r="18825" b="10213"/>
          <a:stretch/>
        </p:blipFill>
        <p:spPr>
          <a:xfrm>
            <a:off x="6424431" y="2369348"/>
            <a:ext cx="2412000" cy="20880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77938" y="824059"/>
            <a:ext cx="8244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Prolungamento dell’esperimento dipendeva dai risultati ottenuti: dimostrazione di funzionamento di un prototipo del nuovo campionatore: STRAS</a:t>
            </a:r>
          </a:p>
          <a:p>
            <a:pPr algn="just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7493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62744" y="188640"/>
            <a:ext cx="8945760" cy="504056"/>
          </a:xfrm>
        </p:spPr>
        <p:txBody>
          <a:bodyPr/>
          <a:lstStyle/>
          <a:p>
            <a:pPr>
              <a:defRPr/>
            </a:pPr>
            <a:r>
              <a:rPr lang="it-IT" altLang="en-US" sz="2000" dirty="0" smtClean="0">
                <a:solidFill>
                  <a:srgbClr val="FF0000"/>
                </a:solidFill>
              </a:rPr>
              <a:t>2017: Messa </a:t>
            </a:r>
            <a:r>
              <a:rPr lang="it-IT" altLang="en-US" sz="2000" dirty="0" smtClean="0">
                <a:solidFill>
                  <a:srgbClr val="FF0000"/>
                </a:solidFill>
              </a:rPr>
              <a:t>a punto e validazione: misure in camera di simulazione atmosferica</a:t>
            </a:r>
            <a:r>
              <a:rPr lang="it-IT" altLang="en-US" sz="3200" dirty="0" smtClean="0">
                <a:solidFill>
                  <a:srgbClr val="FF0000"/>
                </a:solidFill>
              </a:rPr>
              <a:t> </a:t>
            </a:r>
            <a:endParaRPr lang="en-IE" alt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9983" y="2426118"/>
            <a:ext cx="2449809" cy="2641392"/>
          </a:xfrm>
        </p:spPr>
      </p:pic>
      <p:sp>
        <p:nvSpPr>
          <p:cNvPr id="6" name="TextBox 5"/>
          <p:cNvSpPr txBox="1"/>
          <p:nvPr/>
        </p:nvSpPr>
        <p:spPr>
          <a:xfrm rot="16200000">
            <a:off x="1871832" y="3680896"/>
            <a:ext cx="955585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n>
                  <a:solidFill>
                    <a:srgbClr val="000000"/>
                  </a:solidFill>
                </a:ln>
                <a:latin typeface="Comic Sans MS" charset="0"/>
                <a:ea typeface="ＭＳ Ｐゴシック" charset="0"/>
                <a:cs typeface="+mj-cs"/>
              </a:rPr>
              <a:t>2940 mm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908720"/>
            <a:ext cx="85689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Sezione di Genova partecipa a tutte le fasi di progettazione e costruzione del nuovo campionatore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camera di simulazione atmosferica </a:t>
            </a:r>
            <a:r>
              <a:rPr lang="it-IT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ChAMBRe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Chamber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Aerosol Modelling and Bio-aerosol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Research)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costruita (anche) grazie alla precedente sigla </a:t>
            </a:r>
            <a:r>
              <a:rPr lang="it-IT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DEPOTMASS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per produrre aerosol con composizione e granulometria nota con cui verificare le prestazioni del nuovo campionatore.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tal fine sono stati realizzati miglioramenti/modifiche sia di </a:t>
            </a:r>
            <a:r>
              <a:rPr lang="it-IT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ChAMBRe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sia di alcune delle metodologie ottiche sviluppate in precedenza.</a:t>
            </a:r>
            <a:endParaRPr lang="en-IE" sz="1400" dirty="0">
              <a:latin typeface="+mj-lt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331" y="5199913"/>
            <a:ext cx="2397461" cy="1296144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5974075" y="2924944"/>
            <a:ext cx="2797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Iniezione in camera di particelle di composizione nota</a:t>
            </a:r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endParaRPr lang="en-IE" sz="1400" dirty="0" smtClean="0">
              <a:latin typeface="Comic Sans MS" panose="030F0702030302020204" pitchFamily="66" charset="0"/>
            </a:endParaRPr>
          </a:p>
          <a:p>
            <a:r>
              <a:rPr lang="en-IE" sz="1400" dirty="0" smtClean="0">
                <a:latin typeface="Comic Sans MS" panose="030F0702030302020204" pitchFamily="66" charset="0"/>
              </a:rPr>
              <a:t>NIST </a:t>
            </a:r>
            <a:r>
              <a:rPr lang="en-IE" sz="1400" dirty="0" smtClean="0">
                <a:latin typeface="Comic Sans MS" panose="030F0702030302020204" pitchFamily="66" charset="0"/>
              </a:rPr>
              <a:t>standard K-411 </a:t>
            </a:r>
            <a:r>
              <a:rPr lang="en-IE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IE" sz="14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particelle</a:t>
            </a:r>
            <a:r>
              <a:rPr lang="en-IE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di </a:t>
            </a:r>
            <a:r>
              <a:rPr lang="en-IE" sz="14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vetro</a:t>
            </a:r>
            <a:r>
              <a:rPr lang="en-IE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di </a:t>
            </a:r>
            <a:r>
              <a:rPr lang="en-IE" sz="14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diametro</a:t>
            </a:r>
            <a:r>
              <a:rPr lang="en-IE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IE" sz="14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tra</a:t>
            </a:r>
            <a:r>
              <a:rPr lang="en-IE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10 nm e 25 micron</a:t>
            </a:r>
            <a:endPara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6300192" y="4869160"/>
            <a:ext cx="234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Campionamento con STRAS a 16.67 </a:t>
            </a:r>
            <a:r>
              <a:rPr lang="it-IT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lpm</a:t>
            </a:r>
            <a:endParaRPr lang="it-IT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90" y="2426117"/>
            <a:ext cx="3052454" cy="4069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8" y="640771"/>
            <a:ext cx="6984776" cy="452111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95536" y="15902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Verifica del funzionamento di STRAS: analisi SEM</a:t>
            </a:r>
            <a:endParaRPr lang="en-IE" dirty="0">
              <a:latin typeface="+mj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7008" y="5445224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 taglio dimensionale avviene a circa 1.7 micron…ma considerando la densità delle particelle essere di 2.48 g/cm3 questo corrisponde a ≈ 2.65 micron di diametro aerodinamico (teorico: 2.5 micron)</a:t>
            </a:r>
            <a:endParaRPr lang="en-IE" sz="1400" dirty="0"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902" y="1124744"/>
            <a:ext cx="3379554" cy="330572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60108" y="1152869"/>
            <a:ext cx="3888432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Particelle sul filtro «a valle» del taglio</a:t>
            </a:r>
            <a:endParaRPr lang="en-IE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611294" y="1104661"/>
            <a:ext cx="3065162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Particelle sullo stadio di impatto a monte del taglio</a:t>
            </a:r>
            <a:endParaRPr lang="en-IE" sz="1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Connettore diritto 10"/>
          <p:cNvCxnSpPr/>
          <p:nvPr/>
        </p:nvCxnSpPr>
        <p:spPr bwMode="auto">
          <a:xfrm flipV="1">
            <a:off x="3380388" y="548680"/>
            <a:ext cx="0" cy="489654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ttore diritto 11"/>
          <p:cNvCxnSpPr/>
          <p:nvPr/>
        </p:nvCxnSpPr>
        <p:spPr bwMode="auto">
          <a:xfrm flipV="1">
            <a:off x="6545752" y="404664"/>
            <a:ext cx="0" cy="489654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ttangolo 12"/>
          <p:cNvSpPr/>
          <p:nvPr/>
        </p:nvSpPr>
        <p:spPr>
          <a:xfrm>
            <a:off x="5652120" y="6162070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STRAS funziona!</a:t>
            </a:r>
            <a:endParaRPr lang="en-IE" sz="1400" dirty="0">
              <a:latin typeface="+mj-lt"/>
            </a:endParaRPr>
          </a:p>
        </p:txBody>
      </p:sp>
      <p:sp>
        <p:nvSpPr>
          <p:cNvPr id="14" name="Freccia a destra 13"/>
          <p:cNvSpPr/>
          <p:nvPr/>
        </p:nvSpPr>
        <p:spPr bwMode="auto">
          <a:xfrm>
            <a:off x="3327281" y="6162070"/>
            <a:ext cx="1911692" cy="3475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33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8300" y="180804"/>
            <a:ext cx="69847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it-IT" sz="2000" dirty="0" smtClean="0">
                <a:latin typeface="+mj-lt"/>
              </a:rPr>
              <a:t>TRACCIA: in sintesi</a:t>
            </a:r>
          </a:p>
          <a:p>
            <a:pPr eaLnBrk="0" hangingPunct="0">
              <a:defRPr/>
            </a:pPr>
            <a:r>
              <a:rPr lang="it-IT" sz="2400" dirty="0" smtClean="0">
                <a:latin typeface="+mj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193229"/>
            <a:ext cx="3600400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+mj-lt"/>
              </a:rPr>
              <a:t>D. Massabò, RTD (100%)</a:t>
            </a:r>
          </a:p>
          <a:p>
            <a:pPr algn="just"/>
            <a:r>
              <a:rPr lang="it-IT" sz="1600" dirty="0" smtClean="0">
                <a:latin typeface="+mj-lt"/>
              </a:rPr>
              <a:t>P. Prati, PA, (30%)</a:t>
            </a:r>
          </a:p>
          <a:p>
            <a:pPr algn="just"/>
            <a:r>
              <a:rPr lang="it-IT" sz="1600" dirty="0" smtClean="0">
                <a:latin typeface="+mj-lt"/>
              </a:rPr>
              <a:t>F. </a:t>
            </a:r>
            <a:r>
              <a:rPr lang="it-IT" sz="1600" dirty="0" err="1" smtClean="0">
                <a:latin typeface="+mj-lt"/>
              </a:rPr>
              <a:t>Buatier</a:t>
            </a:r>
            <a:r>
              <a:rPr lang="it-IT" sz="1600" dirty="0" smtClean="0">
                <a:latin typeface="+mj-lt"/>
              </a:rPr>
              <a:t>, PA (50%)</a:t>
            </a:r>
          </a:p>
          <a:p>
            <a:pPr algn="just"/>
            <a:r>
              <a:rPr lang="it-IT" sz="1600" dirty="0" smtClean="0">
                <a:latin typeface="+mj-lt"/>
              </a:rPr>
              <a:t>S. Danelli, AR, (100</a:t>
            </a:r>
            <a:r>
              <a:rPr lang="it-IT" sz="1600" dirty="0" smtClean="0">
                <a:latin typeface="+mj-lt"/>
              </a:rPr>
              <a:t>%)</a:t>
            </a:r>
            <a:endParaRPr lang="en-IE" sz="1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4525" y="346543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Totale: 2.8 FTE</a:t>
            </a:r>
            <a:endParaRPr lang="en-IE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4954956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u="sng" dirty="0" smtClean="0">
                <a:latin typeface="+mj-lt"/>
              </a:rPr>
              <a:t>Richieste Servizi anno </a:t>
            </a:r>
            <a:r>
              <a:rPr lang="it-IT" sz="1600" u="sng" dirty="0" smtClean="0">
                <a:latin typeface="+mj-lt"/>
              </a:rPr>
              <a:t>2019</a:t>
            </a:r>
            <a:r>
              <a:rPr lang="it-IT" sz="1600" dirty="0" smtClean="0">
                <a:latin typeface="+mj-lt"/>
              </a:rPr>
              <a:t>: </a:t>
            </a:r>
            <a:r>
              <a:rPr lang="it-IT" sz="1600" dirty="0" smtClean="0">
                <a:latin typeface="+mj-lt"/>
              </a:rPr>
              <a:t>1</a:t>
            </a:r>
            <a:r>
              <a:rPr lang="it-IT" sz="1600" dirty="0" smtClean="0">
                <a:latin typeface="+mj-lt"/>
              </a:rPr>
              <a:t>-2 </a:t>
            </a:r>
            <a:r>
              <a:rPr lang="it-IT" sz="1600" dirty="0" smtClean="0">
                <a:latin typeface="+mj-lt"/>
              </a:rPr>
              <a:t>mesi/uomo Officina Meccanica</a:t>
            </a:r>
          </a:p>
          <a:p>
            <a:pPr algn="l"/>
            <a:r>
              <a:rPr lang="it-IT" sz="1600" dirty="0" smtClean="0">
                <a:latin typeface="+mj-lt"/>
              </a:rPr>
              <a:t>Franco Parodi</a:t>
            </a:r>
          </a:p>
          <a:p>
            <a:pPr algn="l"/>
            <a:r>
              <a:rPr lang="it-IT" sz="1600" dirty="0" smtClean="0">
                <a:latin typeface="+mj-lt"/>
              </a:rPr>
              <a:t>Massimiliano Cresta</a:t>
            </a:r>
          </a:p>
          <a:p>
            <a:pPr algn="l"/>
            <a:r>
              <a:rPr lang="it-IT" sz="1600" dirty="0" smtClean="0">
                <a:latin typeface="+mj-lt"/>
              </a:rPr>
              <a:t>Giacomo </a:t>
            </a:r>
            <a:r>
              <a:rPr lang="it-IT" sz="1600" dirty="0" smtClean="0">
                <a:latin typeface="+mj-lt"/>
              </a:rPr>
              <a:t>Ottonello</a:t>
            </a:r>
            <a:endParaRPr lang="it-IT" sz="1600" dirty="0"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648720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b="1" dirty="0">
                <a:latin typeface="+mj-lt"/>
              </a:rPr>
              <a:t>WP1: progettazione nuovo campionatore</a:t>
            </a:r>
            <a:r>
              <a:rPr lang="it-IT" sz="1800" dirty="0">
                <a:latin typeface="+mj-lt"/>
              </a:rPr>
              <a:t> </a:t>
            </a:r>
            <a:r>
              <a:rPr lang="it-IT" sz="1800" dirty="0" smtClean="0">
                <a:latin typeface="+mj-lt"/>
              </a:rPr>
              <a:t>                           </a:t>
            </a:r>
            <a:r>
              <a:rPr lang="it-IT" sz="1800" b="1" i="1" dirty="0" smtClean="0">
                <a:latin typeface="+mj-lt"/>
              </a:rPr>
              <a:t>(Firenze )</a:t>
            </a:r>
          </a:p>
          <a:p>
            <a:pPr algn="l"/>
            <a:r>
              <a:rPr lang="it-IT" sz="1800" b="1" dirty="0" smtClean="0">
                <a:solidFill>
                  <a:srgbClr val="FF0000"/>
                </a:solidFill>
                <a:latin typeface="+mj-lt"/>
              </a:rPr>
              <a:t>WP2: costruzione e validazione nuovo campionatore        </a:t>
            </a:r>
            <a:r>
              <a:rPr lang="it-IT" sz="1800" b="1" i="1" dirty="0" smtClean="0">
                <a:latin typeface="+mj-lt"/>
              </a:rPr>
              <a:t>(Genova)</a:t>
            </a:r>
          </a:p>
          <a:p>
            <a:pPr algn="l"/>
            <a:r>
              <a:rPr lang="it-IT" sz="1800" b="1" dirty="0" smtClean="0">
                <a:latin typeface="+mj-lt"/>
              </a:rPr>
              <a:t>WP3</a:t>
            </a:r>
            <a:r>
              <a:rPr lang="it-IT" sz="1800" b="1" dirty="0">
                <a:latin typeface="+mj-lt"/>
              </a:rPr>
              <a:t>: upgrade tecniche </a:t>
            </a:r>
            <a:r>
              <a:rPr lang="it-IT" sz="1800" b="1" dirty="0" smtClean="0">
                <a:latin typeface="+mj-lt"/>
              </a:rPr>
              <a:t>analitiche (PIXE e ottiche)            </a:t>
            </a:r>
            <a:r>
              <a:rPr lang="it-IT" sz="1800" b="1" i="1" dirty="0" smtClean="0">
                <a:latin typeface="+mj-lt"/>
              </a:rPr>
              <a:t>(Milano )</a:t>
            </a:r>
            <a:endParaRPr lang="en-US" sz="1800" i="1" dirty="0">
              <a:latin typeface="+mj-lt"/>
            </a:endParaRPr>
          </a:p>
          <a:p>
            <a:pPr algn="l"/>
            <a:endParaRPr lang="it-IT" sz="1800" dirty="0" smtClean="0">
              <a:latin typeface="+mj-lt"/>
            </a:endParaRPr>
          </a:p>
          <a:p>
            <a:pPr algn="l"/>
            <a:r>
              <a:rPr lang="it-IT" sz="1800" dirty="0">
                <a:latin typeface="+mj-lt"/>
              </a:rPr>
              <a:t>D</a:t>
            </a:r>
            <a:r>
              <a:rPr lang="it-IT" sz="1800" dirty="0" smtClean="0">
                <a:latin typeface="+mj-lt"/>
              </a:rPr>
              <a:t>urata: 3 anni       </a:t>
            </a:r>
          </a:p>
          <a:p>
            <a:pPr algn="l"/>
            <a:endParaRPr lang="it-IT" sz="1800" dirty="0" smtClean="0">
              <a:latin typeface="+mj-lt"/>
            </a:endParaRPr>
          </a:p>
          <a:p>
            <a:pPr algn="l"/>
            <a:r>
              <a:rPr lang="it-IT" sz="1800" dirty="0" smtClean="0">
                <a:latin typeface="+mj-lt"/>
              </a:rPr>
              <a:t>Per </a:t>
            </a:r>
            <a:r>
              <a:rPr lang="it-IT" sz="1800" dirty="0" smtClean="0">
                <a:latin typeface="+mj-lt"/>
              </a:rPr>
              <a:t>Genova ≈  </a:t>
            </a:r>
            <a:r>
              <a:rPr lang="it-IT" sz="1800" dirty="0" smtClean="0">
                <a:latin typeface="+mj-lt"/>
              </a:rPr>
              <a:t>11</a:t>
            </a:r>
            <a:r>
              <a:rPr lang="it-IT" sz="1800" dirty="0" smtClean="0">
                <a:latin typeface="+mj-lt"/>
              </a:rPr>
              <a:t> </a:t>
            </a:r>
            <a:r>
              <a:rPr lang="it-IT" sz="1800" dirty="0" smtClean="0">
                <a:latin typeface="+mj-lt"/>
              </a:rPr>
              <a:t>k€ nel 2017,  </a:t>
            </a:r>
            <a:r>
              <a:rPr lang="it-IT" sz="1800" dirty="0" smtClean="0">
                <a:latin typeface="+mj-lt"/>
              </a:rPr>
              <a:t>18</a:t>
            </a:r>
            <a:r>
              <a:rPr lang="it-IT" sz="1800" dirty="0" smtClean="0">
                <a:latin typeface="+mj-lt"/>
              </a:rPr>
              <a:t> </a:t>
            </a:r>
            <a:r>
              <a:rPr lang="it-IT" sz="1800" dirty="0">
                <a:latin typeface="+mj-lt"/>
              </a:rPr>
              <a:t>k€ </a:t>
            </a:r>
            <a:r>
              <a:rPr lang="it-IT" sz="1800" dirty="0" smtClean="0">
                <a:latin typeface="+mj-lt"/>
              </a:rPr>
              <a:t>2018,  15 </a:t>
            </a:r>
            <a:r>
              <a:rPr lang="it-IT" sz="1800" dirty="0">
                <a:latin typeface="+mj-lt"/>
              </a:rPr>
              <a:t>k€ </a:t>
            </a:r>
            <a:r>
              <a:rPr lang="it-IT" sz="1800" dirty="0" smtClean="0">
                <a:latin typeface="+mj-lt"/>
              </a:rPr>
              <a:t>2019</a:t>
            </a:r>
            <a:endParaRPr lang="it-IT" sz="1800" dirty="0">
              <a:latin typeface="+mj-lt"/>
            </a:endParaRPr>
          </a:p>
        </p:txBody>
      </p:sp>
      <p:cxnSp>
        <p:nvCxnSpPr>
          <p:cNvPr id="8" name="Connettore 1 7"/>
          <p:cNvCxnSpPr/>
          <p:nvPr/>
        </p:nvCxnSpPr>
        <p:spPr bwMode="auto">
          <a:xfrm>
            <a:off x="35496" y="2924944"/>
            <a:ext cx="910850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200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35463" y="260648"/>
            <a:ext cx="69847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it-IT" sz="2000" dirty="0" smtClean="0">
                <a:latin typeface="+mj-lt"/>
              </a:rPr>
              <a:t>Fase di progettazione completata</a:t>
            </a:r>
            <a:endParaRPr lang="it-IT" sz="2000" dirty="0" smtClean="0">
              <a:latin typeface="+mj-lt"/>
            </a:endParaRPr>
          </a:p>
          <a:p>
            <a:pPr eaLnBrk="0" hangingPunct="0">
              <a:defRPr/>
            </a:pPr>
            <a:r>
              <a:rPr lang="it-IT" sz="2400" dirty="0" smtClean="0">
                <a:latin typeface="+mj-lt"/>
              </a:rPr>
              <a:t> 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996366"/>
              </p:ext>
            </p:extLst>
          </p:nvPr>
        </p:nvGraphicFramePr>
        <p:xfrm>
          <a:off x="251520" y="836712"/>
          <a:ext cx="3816424" cy="269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11343928" imgH="8020022" progId="AcroExch.Document.DC">
                  <p:embed/>
                </p:oleObj>
              </mc:Choice>
              <mc:Fallback>
                <p:oleObj name="Acrobat Document" r:id="rId3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836712"/>
                        <a:ext cx="3816424" cy="269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31790"/>
              </p:ext>
            </p:extLst>
          </p:nvPr>
        </p:nvGraphicFramePr>
        <p:xfrm>
          <a:off x="2051720" y="3659448"/>
          <a:ext cx="4524201" cy="319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5" imgW="11343928" imgH="8020022" progId="AcroExch.Document.DC">
                  <p:embed/>
                </p:oleObj>
              </mc:Choice>
              <mc:Fallback>
                <p:oleObj name="Acrobat Document" r:id="rId5" imgW="11343928" imgH="80200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1720" y="3659448"/>
                        <a:ext cx="4524201" cy="3198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190625"/>
              </p:ext>
            </p:extLst>
          </p:nvPr>
        </p:nvGraphicFramePr>
        <p:xfrm>
          <a:off x="4387758" y="836713"/>
          <a:ext cx="3784642" cy="2676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7" imgW="16039765" imgH="11344104" progId="AcroExch.Document.DC">
                  <p:embed/>
                </p:oleObj>
              </mc:Choice>
              <mc:Fallback>
                <p:oleObj name="Acrobat Document" r:id="rId7" imgW="16039765" imgH="113441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87758" y="836713"/>
                        <a:ext cx="3784642" cy="2676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5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ctrTitle"/>
          </p:nvPr>
        </p:nvSpPr>
        <p:spPr>
          <a:xfrm>
            <a:off x="12700" y="20638"/>
            <a:ext cx="8880475" cy="64770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dirty="0">
                <a:solidFill>
                  <a:srgbClr val="FFFF00"/>
                </a:solidFill>
                <a:latin typeface="Comic Sans MS" charset="0"/>
              </a:rPr>
              <a:t> </a:t>
            </a:r>
            <a:endParaRPr lang="it-IT" sz="2400" i="1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2411760" y="99086"/>
            <a:ext cx="4032449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it-IT" sz="2400" kern="0" smtClean="0">
                <a:solidFill>
                  <a:srgbClr val="FFFF00"/>
                </a:solidFill>
                <a:latin typeface="Comic Sans MS" charset="0"/>
              </a:rPr>
              <a:t> </a:t>
            </a:r>
            <a:endParaRPr lang="it-IT" sz="2400" i="1" kern="0" dirty="0">
              <a:solidFill>
                <a:srgbClr val="FFFF00"/>
              </a:solidFill>
              <a:latin typeface="Comic Sans MS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03648" y="170908"/>
            <a:ext cx="665827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t-IT" altLang="en-US" sz="3200" kern="0" dirty="0" smtClean="0">
                <a:solidFill>
                  <a:schemeClr val="tx1"/>
                </a:solidFill>
              </a:rPr>
              <a:t>Eurochamp2020: INFN- </a:t>
            </a:r>
            <a:r>
              <a:rPr lang="it-IT" altLang="en-US" sz="3200" kern="0" dirty="0" err="1" smtClean="0">
                <a:solidFill>
                  <a:schemeClr val="tx1"/>
                </a:solidFill>
              </a:rPr>
              <a:t>ChAMBRe</a:t>
            </a:r>
            <a:endParaRPr lang="en-IE" altLang="en-US" sz="3200" kern="0" dirty="0" smtClean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75284"/>
            <a:ext cx="3785214" cy="473632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8742" y="1486346"/>
            <a:ext cx="4897239" cy="436452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11560" y="6089774"/>
            <a:ext cx="8064896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Budget ottenuto: 144 k€</a:t>
            </a:r>
          </a:p>
          <a:p>
            <a:r>
              <a:rPr lang="it-IT" sz="2000" b="1" dirty="0" smtClean="0"/>
              <a:t>(102 Sezione + 42 DIFI)</a:t>
            </a:r>
          </a:p>
        </p:txBody>
      </p:sp>
      <p:sp>
        <p:nvSpPr>
          <p:cNvPr id="2" name="Rettangolo 1"/>
          <p:cNvSpPr/>
          <p:nvPr/>
        </p:nvSpPr>
        <p:spPr>
          <a:xfrm>
            <a:off x="448308" y="646836"/>
            <a:ext cx="8568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Chamber for Aerosol </a:t>
            </a:r>
            <a:r>
              <a:rPr lang="it-IT" sz="2000" i="1" dirty="0" err="1"/>
              <a:t>Modelling</a:t>
            </a:r>
            <a:r>
              <a:rPr lang="it-IT" sz="2000" i="1" dirty="0"/>
              <a:t> and </a:t>
            </a:r>
            <a:r>
              <a:rPr lang="it-IT" sz="2000" i="1" dirty="0" err="1"/>
              <a:t>Bio</a:t>
            </a:r>
            <a:r>
              <a:rPr lang="it-IT" sz="2000" i="1" dirty="0"/>
              <a:t>-aerosol </a:t>
            </a:r>
            <a:r>
              <a:rPr lang="it-IT" sz="2000" i="1" dirty="0" err="1"/>
              <a:t>Research</a:t>
            </a:r>
            <a:r>
              <a:rPr lang="it-IT" sz="2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6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6014</TotalTime>
  <Words>980</Words>
  <Application>Microsoft Office PowerPoint</Application>
  <PresentationFormat>Presentazione su schermo (4:3)</PresentationFormat>
  <Paragraphs>86</Paragraphs>
  <Slides>11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ＭＳ Ｐゴシック</vt:lpstr>
      <vt:lpstr>ＭＳ Ｐゴシック</vt:lpstr>
      <vt:lpstr>Arial</vt:lpstr>
      <vt:lpstr>Comic Sans MS</vt:lpstr>
      <vt:lpstr>Times New Roman</vt:lpstr>
      <vt:lpstr>Wingdings</vt:lpstr>
      <vt:lpstr>Struttura predefinita</vt:lpstr>
      <vt:lpstr>Adobe Acrobat Document</vt:lpstr>
      <vt:lpstr>Presentazione standard di PowerPoint</vt:lpstr>
      <vt:lpstr>Presentazione standard di PowerPoint</vt:lpstr>
      <vt:lpstr>Il nuovo dispositivo (STRAS) sarà adatto non solo alle analisi IBA ma anche alle metodologie ottiche sviluppate a Genova e Milano e che consentono di distinguere le sorgenti del particolato carbonioso ovvero la combustione di fossili da quella di biomassa</vt:lpstr>
      <vt:lpstr>Presentazione standard di PowerPoint</vt:lpstr>
      <vt:lpstr>2017: Messa a punto e validazione: misure in camera di simulazione atmosferica </vt:lpstr>
      <vt:lpstr>Presentazione standard di PowerPoint</vt:lpstr>
      <vt:lpstr>TRACCIA: in sintesi  </vt:lpstr>
      <vt:lpstr>Fase di progettazione completata  </vt:lpstr>
      <vt:lpstr> </vt:lpstr>
      <vt:lpstr>Iniezione in camera di batteri…</vt:lpstr>
      <vt:lpstr>Presentazione standard di PowerPoint</vt:lpstr>
    </vt:vector>
  </TitlesOfParts>
  <Company>INFN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Tecniche di analisi nucleari per l’ambiente ed i beni culturali</dc:title>
  <dc:creator>Dario Massabo</dc:creator>
  <cp:lastModifiedBy>Dario Massabo</cp:lastModifiedBy>
  <cp:revision>194</cp:revision>
  <dcterms:created xsi:type="dcterms:W3CDTF">2003-05-21T14:48:10Z</dcterms:created>
  <dcterms:modified xsi:type="dcterms:W3CDTF">2018-07-03T10:13:09Z</dcterms:modified>
</cp:coreProperties>
</file>