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1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5143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851976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311760" y="3087720"/>
            <a:ext cx="851976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7120" y="146880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311760" y="308772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7120" y="308772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274320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192480" y="1468800"/>
            <a:ext cx="274320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73200" y="1468800"/>
            <a:ext cx="274320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11760" y="3087720"/>
            <a:ext cx="274320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192480" y="3087720"/>
            <a:ext cx="274320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73200" y="3087720"/>
            <a:ext cx="274320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311760" y="1468800"/>
            <a:ext cx="8519760" cy="3099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8519760" cy="309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4157280" cy="309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7120" y="1468800"/>
            <a:ext cx="4157280" cy="309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311760" y="372600"/>
            <a:ext cx="8519760" cy="3398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7120" y="1468800"/>
            <a:ext cx="4157280" cy="309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311760" y="308772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311760" y="1468800"/>
            <a:ext cx="8519760" cy="3099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4157280" cy="309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7120" y="146880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7120" y="308772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7120" y="146880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311760" y="3087720"/>
            <a:ext cx="851976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851976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311760" y="3087720"/>
            <a:ext cx="851976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7120" y="146880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311760" y="308772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677120" y="308772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274320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192480" y="1468800"/>
            <a:ext cx="274320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73200" y="1468800"/>
            <a:ext cx="274320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311760" y="3087720"/>
            <a:ext cx="274320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192480" y="3087720"/>
            <a:ext cx="274320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073200" y="3087720"/>
            <a:ext cx="274320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8519760" cy="309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4157280" cy="309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7120" y="1468800"/>
            <a:ext cx="4157280" cy="309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311760" y="372600"/>
            <a:ext cx="8519760" cy="3398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7120" y="1468800"/>
            <a:ext cx="4157280" cy="309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11760" y="308772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4157280" cy="309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7120" y="146880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7120" y="308772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11760" y="146880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7120" y="1468800"/>
            <a:ext cx="415728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311760" y="3087720"/>
            <a:ext cx="8519760" cy="147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 rot="10800000">
            <a:off x="4226760" y="2934360"/>
            <a:ext cx="691200" cy="38772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0" y="0"/>
            <a:ext cx="9143280" cy="3123360"/>
          </a:xfrm>
          <a:prstGeom prst="rect">
            <a:avLst/>
          </a:prstGeom>
          <a:solidFill>
            <a:srgbClr val="98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it-IT" sz="4400" spc="-1" strike="noStrike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Secondo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Terzo livello struttura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</a:rPr>
              <a:t>Quarto livello struttura</a:t>
            </a:r>
            <a:endParaRPr b="0" lang="it-IT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429120" y="1275480"/>
            <a:ext cx="613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rnd" w="19080">
            <a:solidFill>
              <a:schemeClr val="dk2"/>
            </a:solidFill>
            <a:custDash>
              <a:ds d="800000" sp="3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PlaceHolder 2"/>
          <p:cNvSpPr>
            <a:spLocks noGrp="1"/>
          </p:cNvSpPr>
          <p:nvPr>
            <p:ph type="title"/>
          </p:nvPr>
        </p:nvSpPr>
        <p:spPr>
          <a:xfrm>
            <a:off x="311760" y="372600"/>
            <a:ext cx="8519760" cy="7329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it-IT" sz="4400" spc="-1" strike="noStrike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  <a:endParaRPr b="0" lang="it-IT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311760" y="1468800"/>
            <a:ext cx="8519760" cy="3099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Secondo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Terzo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Quarto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Quinto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Sesto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</a:rPr>
              <a:t>Settimo livello struttura</a:t>
            </a:r>
            <a:endParaRPr b="0" lang="it-IT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411120" y="644400"/>
            <a:ext cx="8281800" cy="2108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b"/>
          <a:p>
            <a:pPr algn="ctr">
              <a:lnSpc>
                <a:spcPct val="100000"/>
              </a:lnSpc>
            </a:pPr>
            <a:r>
              <a:rPr b="0" lang="it-IT" sz="6000" spc="-1" strike="noStrike">
                <a:solidFill>
                  <a:srgbClr val="ffffff"/>
                </a:solidFill>
                <a:latin typeface="Oswald"/>
                <a:ea typeface="Oswald"/>
              </a:rPr>
              <a:t>Preventivi CCR 2018</a:t>
            </a:r>
            <a:endParaRPr b="0" lang="it-IT" sz="6000" spc="-1" strike="noStrike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411120" y="3398400"/>
            <a:ext cx="8281800" cy="126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/>
          <a:p>
            <a:pPr algn="ctr">
              <a:lnSpc>
                <a:spcPct val="100000"/>
              </a:lnSpc>
            </a:pPr>
            <a:r>
              <a:rPr b="0" lang="it-IT" sz="3600" spc="-1" strike="noStrike">
                <a:solidFill>
                  <a:srgbClr val="424242"/>
                </a:solidFill>
                <a:latin typeface="Oswald"/>
                <a:ea typeface="Oswald"/>
              </a:rPr>
              <a:t>INFN Roma Tor Vergata</a:t>
            </a:r>
            <a:endParaRPr b="0" lang="it-IT" sz="36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311760" y="372600"/>
            <a:ext cx="8519760" cy="73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b"/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424242"/>
                </a:solidFill>
                <a:latin typeface="Oswald"/>
                <a:ea typeface="Oswald"/>
              </a:rPr>
              <a:t>Server &amp; Storage </a:t>
            </a:r>
            <a:endParaRPr b="0" lang="it-IT" sz="3000" spc="-1" strike="noStrike"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311760" y="1468800"/>
            <a:ext cx="8519760" cy="309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/>
          <a:p>
            <a:pPr marL="457200" indent="-227880">
              <a:lnSpc>
                <a:spcPct val="115000"/>
              </a:lnSpc>
            </a:pPr>
            <a:r>
              <a:rPr b="0" lang="it-IT" sz="18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Servizi</a:t>
            </a:r>
            <a:endParaRPr b="0" lang="it-IT" sz="1800" spc="-1" strike="noStrike">
              <a:latin typeface="Arial"/>
            </a:endParaRPr>
          </a:p>
          <a:p>
            <a:pPr marL="9144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Virtualizzazione VMware</a:t>
            </a:r>
            <a:endParaRPr b="0" lang="it-IT" sz="1400" spc="-1" strike="noStrike">
              <a:latin typeface="Arial"/>
            </a:endParaRPr>
          </a:p>
          <a:p>
            <a:pPr marL="9144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Risorse disponibili</a:t>
            </a:r>
            <a:endParaRPr b="0" lang="it-IT" sz="1400" spc="-1" strike="noStrike">
              <a:latin typeface="Arial"/>
            </a:endParaRPr>
          </a:p>
          <a:p>
            <a:pPr marL="13716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72 core</a:t>
            </a:r>
            <a:endParaRPr b="0" lang="it-IT" sz="1400" spc="-1" strike="noStrike">
              <a:latin typeface="Arial"/>
            </a:endParaRPr>
          </a:p>
          <a:p>
            <a:pPr marL="13716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640 GB ram </a:t>
            </a:r>
            <a:endParaRPr b="0" lang="it-IT" sz="1400" spc="-1" strike="noStrike">
              <a:latin typeface="Arial"/>
            </a:endParaRPr>
          </a:p>
          <a:p>
            <a:pPr marL="13716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55 TB storage</a:t>
            </a:r>
            <a:endParaRPr b="0" lang="it-IT" sz="1400" spc="-1" strike="noStrike">
              <a:latin typeface="Arial"/>
            </a:endParaRPr>
          </a:p>
          <a:p>
            <a:pPr marL="13716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2 nuovi nodi In arrivo </a:t>
            </a:r>
            <a:endParaRPr b="0" lang="it-IT" sz="1400" spc="-1" strike="noStrike">
              <a:latin typeface="Arial"/>
            </a:endParaRPr>
          </a:p>
          <a:p>
            <a:pPr marL="9144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Storage su SAN in fibra doppio controller</a:t>
            </a:r>
            <a:endParaRPr b="0" lang="it-IT" sz="1400" spc="-1" strike="noStrike">
              <a:latin typeface="Arial"/>
            </a:endParaRPr>
          </a:p>
          <a:p>
            <a:pPr marL="9144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Collegamenti LAN, storage, power ridondanti</a:t>
            </a:r>
            <a:endParaRPr b="0" lang="it-IT" sz="1400" spc="-1" strike="noStrike">
              <a:latin typeface="Arial"/>
            </a:endParaRPr>
          </a:p>
          <a:p>
            <a:pPr marL="9144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Alta affidabilità e disponibilità</a:t>
            </a:r>
            <a:endParaRPr b="0" lang="it-IT" sz="1400" spc="-1" strike="noStrike">
              <a:latin typeface="Arial"/>
            </a:endParaRPr>
          </a:p>
          <a:p>
            <a:pPr marL="9144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Tutti i servizi </a:t>
            </a:r>
            <a:endParaRPr b="0" lang="it-IT" sz="1400" spc="-1" strike="noStrike">
              <a:latin typeface="Arial"/>
            </a:endParaRPr>
          </a:p>
          <a:p>
            <a:pPr marL="9144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WEB server in parte già su piattaforma OpenShift Origin (PaaS)</a:t>
            </a:r>
            <a:endParaRPr b="0" lang="it-IT" sz="14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endParaRPr b="0" lang="it-IT" sz="14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11760" y="372600"/>
            <a:ext cx="8519760" cy="73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b"/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424242"/>
                </a:solidFill>
                <a:latin typeface="Oswald"/>
                <a:ea typeface="Oswald"/>
              </a:rPr>
              <a:t>Server &amp; Storage - RMLab</a:t>
            </a:r>
            <a:endParaRPr b="0" lang="it-IT" sz="3000" spc="-1" strike="noStrike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311760" y="1468800"/>
            <a:ext cx="8519760" cy="309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/>
          <a:p>
            <a:pPr marL="457200" indent="-227880">
              <a:lnSpc>
                <a:spcPct val="115000"/>
              </a:lnSpc>
            </a:pPr>
            <a:r>
              <a:rPr b="0" lang="it-IT" sz="18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Calcolo - RMlab (Tor Vergata - LNF - Roma3)</a:t>
            </a:r>
            <a:endParaRPr b="0" lang="it-IT" sz="1800" spc="-1" strike="noStrike">
              <a:latin typeface="Arial"/>
            </a:endParaRPr>
          </a:p>
          <a:p>
            <a:pPr marL="9144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Virtualizzazione su piattaforma OpenStack</a:t>
            </a:r>
            <a:endParaRPr b="0" lang="it-IT" sz="1400" spc="-1" strike="noStrike">
              <a:latin typeface="Arial"/>
            </a:endParaRPr>
          </a:p>
          <a:p>
            <a:pPr marL="9144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Utilizzatori attuali</a:t>
            </a:r>
            <a:endParaRPr b="0" lang="it-IT" sz="1400" spc="-1" strike="noStrike">
              <a:latin typeface="Arial"/>
            </a:endParaRPr>
          </a:p>
          <a:p>
            <a:pPr marL="13716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Progetto ENCLOS</a:t>
            </a:r>
            <a:endParaRPr b="0" lang="it-IT" sz="1400" spc="-1" strike="noStrike">
              <a:latin typeface="Arial"/>
            </a:endParaRPr>
          </a:p>
          <a:p>
            <a:pPr marL="13716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Progetto LARASE</a:t>
            </a:r>
            <a:endParaRPr b="0" lang="it-IT" sz="1400" spc="-1" strike="noStrike">
              <a:latin typeface="Arial"/>
            </a:endParaRPr>
          </a:p>
          <a:p>
            <a:pPr marL="13716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HSerLab</a:t>
            </a:r>
            <a:endParaRPr b="0" lang="it-IT" sz="1400" spc="-1" strike="noStrike">
              <a:latin typeface="Arial"/>
            </a:endParaRPr>
          </a:p>
          <a:p>
            <a:pPr marL="13716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Gruppo Wizard</a:t>
            </a:r>
            <a:endParaRPr b="0" lang="it-IT" sz="1400" spc="-1" strike="noStrike">
              <a:latin typeface="Arial"/>
            </a:endParaRPr>
          </a:p>
          <a:p>
            <a:pPr marL="13716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Progetto CTA</a:t>
            </a:r>
            <a:endParaRPr b="0" lang="it-IT" sz="1400" spc="-1" strike="noStrike">
              <a:latin typeface="Arial"/>
            </a:endParaRPr>
          </a:p>
          <a:p>
            <a:pPr marL="9144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Risorse disponibili:</a:t>
            </a:r>
            <a:endParaRPr b="0" lang="it-IT" sz="1400" spc="-1" strike="noStrike">
              <a:latin typeface="Arial"/>
            </a:endParaRPr>
          </a:p>
          <a:p>
            <a:pPr marL="13716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320 core</a:t>
            </a:r>
            <a:endParaRPr b="0" lang="it-IT" sz="1400" spc="-1" strike="noStrike">
              <a:latin typeface="Arial"/>
            </a:endParaRPr>
          </a:p>
          <a:p>
            <a:pPr marL="13716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800GB ram</a:t>
            </a:r>
            <a:endParaRPr b="0" lang="it-IT" sz="1400" spc="-1" strike="noStrike">
              <a:latin typeface="Arial"/>
            </a:endParaRPr>
          </a:p>
          <a:p>
            <a:pPr marL="1371600" indent="-227880">
              <a:lnSpc>
                <a:spcPct val="115000"/>
              </a:lnSpc>
            </a:pPr>
            <a:r>
              <a:rPr b="0" lang="it-IT" sz="14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12TB storage persistente (replica geografica su tre siti)</a:t>
            </a:r>
            <a:endParaRPr b="0" lang="it-IT" sz="1400" spc="-1" strike="noStrike">
              <a:latin typeface="Arial"/>
            </a:endParaRPr>
          </a:p>
          <a:p>
            <a:pPr marL="914400" indent="-227880">
              <a:lnSpc>
                <a:spcPct val="115000"/>
              </a:lnSpc>
            </a:pPr>
            <a:endParaRPr b="0" lang="it-IT" sz="14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311760" y="372600"/>
            <a:ext cx="8519760" cy="73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b"/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424242"/>
                </a:solidFill>
                <a:latin typeface="Oswald"/>
                <a:ea typeface="Oswald"/>
              </a:rPr>
              <a:t>Network</a:t>
            </a:r>
            <a:endParaRPr b="0" lang="it-IT" sz="30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311760" y="1468800"/>
            <a:ext cx="3832200" cy="309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/>
          <a:p>
            <a:pPr marL="457200" indent="-304200">
              <a:lnSpc>
                <a:spcPct val="100000"/>
              </a:lnSpc>
              <a:spcAft>
                <a:spcPts val="1599"/>
              </a:spcAft>
            </a:pPr>
            <a:r>
              <a:rPr b="0" lang="it-IT" sz="12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Link geografico in HA active-passive 10Gb/s-1Gb/s</a:t>
            </a:r>
            <a:endParaRPr b="0" lang="it-IT" sz="1200" spc="-1" strike="noStrike">
              <a:latin typeface="Arial"/>
            </a:endParaRPr>
          </a:p>
          <a:p>
            <a:pPr marL="457200" indent="-304200">
              <a:lnSpc>
                <a:spcPct val="100000"/>
              </a:lnSpc>
              <a:spcAft>
                <a:spcPts val="1599"/>
              </a:spcAft>
            </a:pPr>
            <a:r>
              <a:rPr b="0" lang="it-IT" sz="12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Migrazione dorsale LAN 10Gb/s in atto</a:t>
            </a:r>
            <a:endParaRPr b="0" lang="it-IT" sz="1200" spc="-1" strike="noStrike">
              <a:latin typeface="Arial"/>
            </a:endParaRPr>
          </a:p>
          <a:p>
            <a:pPr marL="457200" indent="-304200">
              <a:lnSpc>
                <a:spcPct val="100000"/>
              </a:lnSpc>
              <a:spcAft>
                <a:spcPts val="1599"/>
              </a:spcAft>
            </a:pPr>
            <a:r>
              <a:rPr b="0" lang="it-IT" sz="12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Migrazione totale prevista entro fine 2018</a:t>
            </a:r>
            <a:endParaRPr b="0" lang="it-IT" sz="1200" spc="-1" strike="noStrike">
              <a:latin typeface="Arial"/>
            </a:endParaRPr>
          </a:p>
          <a:p>
            <a:pPr marL="457200" indent="-304200">
              <a:lnSpc>
                <a:spcPct val="100000"/>
              </a:lnSpc>
              <a:spcAft>
                <a:spcPts val="1599"/>
              </a:spcAft>
            </a:pPr>
            <a:r>
              <a:rPr b="0" lang="it-IT" sz="1200" spc="-1" strike="noStrike">
                <a:solidFill>
                  <a:srgbClr val="424242"/>
                </a:solidFill>
                <a:latin typeface="Source Code Pro"/>
                <a:ea typeface="Source Code Pro"/>
              </a:rPr>
              <a:t>Necessaria collocazione rack centro stella all’interno della sala macchine </a:t>
            </a:r>
            <a:endParaRPr b="0" lang="it-IT" sz="1200" spc="-1" strike="noStrike">
              <a:latin typeface="Arial"/>
            </a:endParaRPr>
          </a:p>
          <a:p>
            <a:pPr marL="457200" indent="-304200">
              <a:lnSpc>
                <a:spcPct val="100000"/>
              </a:lnSpc>
              <a:spcAft>
                <a:spcPts val="1599"/>
              </a:spcAft>
            </a:pPr>
            <a:endParaRPr b="0" lang="it-IT" sz="1200" spc="-1" strike="noStrike">
              <a:latin typeface="Arial"/>
            </a:endParaRPr>
          </a:p>
          <a:p>
            <a:pPr marL="457200" indent="-304200">
              <a:lnSpc>
                <a:spcPct val="100000"/>
              </a:lnSpc>
              <a:spcAft>
                <a:spcPts val="1599"/>
              </a:spcAft>
            </a:pPr>
            <a:endParaRPr b="0" lang="it-IT" sz="1200" spc="-1" strike="noStrike">
              <a:latin typeface="Arial"/>
            </a:endParaRPr>
          </a:p>
        </p:txBody>
      </p:sp>
      <p:pic>
        <p:nvPicPr>
          <p:cNvPr id="87" name="Shape 88" descr=""/>
          <p:cNvPicPr/>
          <p:nvPr/>
        </p:nvPicPr>
        <p:blipFill>
          <a:blip r:embed="rId1"/>
          <a:stretch/>
        </p:blipFill>
        <p:spPr>
          <a:xfrm>
            <a:off x="4242600" y="1510560"/>
            <a:ext cx="4588920" cy="3015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311760" y="372600"/>
            <a:ext cx="8519760" cy="73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b"/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424242"/>
                </a:solidFill>
                <a:latin typeface="Oswald"/>
                <a:ea typeface="Oswald"/>
              </a:rPr>
              <a:t>Preventivi 2018 - Server &amp; Storage</a:t>
            </a:r>
            <a:endParaRPr b="0" lang="it-IT" sz="3000" spc="-1" strike="noStrike">
              <a:latin typeface="Arial"/>
            </a:endParaRPr>
          </a:p>
        </p:txBody>
      </p:sp>
      <p:graphicFrame>
        <p:nvGraphicFramePr>
          <p:cNvPr id="89" name="Table 2"/>
          <p:cNvGraphicFramePr/>
          <p:nvPr/>
        </p:nvGraphicFramePr>
        <p:xfrm>
          <a:off x="348120" y="2297880"/>
          <a:ext cx="8614080" cy="625680"/>
        </p:xfrm>
        <a:graphic>
          <a:graphicData uri="http://schemas.openxmlformats.org/drawingml/2006/table">
            <a:tbl>
              <a:tblPr/>
              <a:tblGrid>
                <a:gridCol w="7142040"/>
                <a:gridCol w="1472400"/>
              </a:tblGrid>
              <a:tr h="626040">
                <a:tc>
                  <a:txBody>
                    <a:bodyPr lIns="91080" rIns="91080"/>
                    <a:p>
                      <a:pPr>
                        <a:lnSpc>
                          <a:spcPct val="100000"/>
                        </a:lnSpc>
                        <a:spcAft>
                          <a:spcPts val="1599"/>
                        </a:spcAft>
                      </a:pPr>
                      <a:r>
                        <a:rPr b="0" lang="it-IT" sz="2400" spc="-1" strike="noStrike">
                          <a:solidFill>
                            <a:srgbClr val="424242"/>
                          </a:solidFill>
                          <a:latin typeface="Source Code Pro"/>
                          <a:ea typeface="Source Code Pro"/>
                        </a:rPr>
                        <a:t>Storage Solid State per VM Segreteria (e altro)</a:t>
                      </a:r>
                      <a:endParaRPr b="0" lang="it-IT" sz="2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3000" spc="-1" strike="noStrike">
                          <a:solidFill>
                            <a:srgbClr val="000000"/>
                          </a:solidFill>
                          <a:latin typeface="Source Code Pro"/>
                          <a:ea typeface="Source Code Pro"/>
                        </a:rPr>
                        <a:t>15k</a:t>
                      </a:r>
                      <a:endParaRPr b="0" lang="it-IT" sz="3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311760" y="372600"/>
            <a:ext cx="8519760" cy="73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b"/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424242"/>
                </a:solidFill>
                <a:latin typeface="Oswald"/>
                <a:ea typeface="Oswald"/>
              </a:rPr>
              <a:t>Preventivi 2018 - Networking</a:t>
            </a:r>
            <a:endParaRPr b="0" lang="it-IT" sz="3000" spc="-1" strike="noStrike">
              <a:latin typeface="Arial"/>
            </a:endParaRPr>
          </a:p>
        </p:txBody>
      </p:sp>
      <p:graphicFrame>
        <p:nvGraphicFramePr>
          <p:cNvPr id="91" name="Table 2"/>
          <p:cNvGraphicFramePr/>
          <p:nvPr/>
        </p:nvGraphicFramePr>
        <p:xfrm>
          <a:off x="217440" y="1864800"/>
          <a:ext cx="8614080" cy="1706760"/>
        </p:xfrm>
        <a:graphic>
          <a:graphicData uri="http://schemas.openxmlformats.org/drawingml/2006/table">
            <a:tbl>
              <a:tblPr/>
              <a:tblGrid>
                <a:gridCol w="7142040"/>
                <a:gridCol w="1472400"/>
              </a:tblGrid>
              <a:tr h="853560">
                <a:tc>
                  <a:txBody>
                    <a:bodyPr lIns="91080" rIns="91080"/>
                    <a:p>
                      <a:pPr>
                        <a:lnSpc>
                          <a:spcPct val="100000"/>
                        </a:lnSpc>
                        <a:spcAft>
                          <a:spcPts val="1599"/>
                        </a:spcAft>
                      </a:pPr>
                      <a:r>
                        <a:rPr b="0" lang="it-IT" sz="2400" spc="-1" strike="noStrike">
                          <a:solidFill>
                            <a:srgbClr val="424242"/>
                          </a:solidFill>
                          <a:latin typeface="Source Code Pro"/>
                          <a:ea typeface="Source Code Pro"/>
                        </a:rPr>
                        <a:t>2 switch per portare i servizi di Sezione ad uplink 10Gb.</a:t>
                      </a:r>
                      <a:endParaRPr b="0" lang="it-IT" sz="2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3000" spc="-1" strike="noStrike">
                          <a:solidFill>
                            <a:srgbClr val="000000"/>
                          </a:solidFill>
                          <a:latin typeface="Source Code Pro"/>
                          <a:ea typeface="Source Code Pro"/>
                        </a:rPr>
                        <a:t>3k</a:t>
                      </a:r>
                      <a:endParaRPr b="0" lang="it-IT" sz="3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  <a:tr h="853560">
                <a:tc>
                  <a:txBody>
                    <a:bodyPr lIns="91080" rIns="91080"/>
                    <a:p>
                      <a:pPr>
                        <a:lnSpc>
                          <a:spcPct val="100000"/>
                        </a:lnSpc>
                        <a:spcAft>
                          <a:spcPts val="1599"/>
                        </a:spcAft>
                      </a:pPr>
                      <a:r>
                        <a:rPr b="0" lang="it-IT" sz="2400" spc="-1" strike="noStrike">
                          <a:solidFill>
                            <a:srgbClr val="424242"/>
                          </a:solidFill>
                          <a:latin typeface="Source Code Pro"/>
                          <a:ea typeface="Source Code Pro"/>
                        </a:rPr>
                        <a:t>Ristrutturazione apparati wireless (TBD – convenzione consip LAN 6)</a:t>
                      </a:r>
                      <a:endParaRPr b="0" lang="it-IT" sz="24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3000" spc="-1" strike="noStrike">
                          <a:solidFill>
                            <a:srgbClr val="000000"/>
                          </a:solidFill>
                          <a:latin typeface="Source Code Pro"/>
                          <a:ea typeface="Source Code Pro"/>
                        </a:rPr>
                        <a:t>7K</a:t>
                      </a:r>
                      <a:endParaRPr b="0" lang="it-IT" sz="30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e9e9e"/>
                      </a:solidFill>
                    </a:lnL>
                    <a:lnR w="9360">
                      <a:solidFill>
                        <a:srgbClr val="9e9e9e"/>
                      </a:solidFill>
                    </a:lnR>
                    <a:lnT w="9360">
                      <a:solidFill>
                        <a:srgbClr val="9e9e9e"/>
                      </a:solidFill>
                    </a:lnT>
                    <a:lnB w="9360">
                      <a:solidFill>
                        <a:srgbClr val="9e9e9e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311760" y="372600"/>
            <a:ext cx="8519760" cy="73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b"/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424242"/>
                </a:solidFill>
                <a:latin typeface="Oswald"/>
                <a:ea typeface="Oswald"/>
              </a:rPr>
              <a:t>Preventivi 2018 – FTE Calcolo</a:t>
            </a:r>
            <a:endParaRPr b="0" lang="it-IT" sz="3000" spc="-1" strike="noStrike">
              <a:latin typeface="Arial"/>
            </a:endParaRPr>
          </a:p>
        </p:txBody>
      </p:sp>
      <p:graphicFrame>
        <p:nvGraphicFramePr>
          <p:cNvPr id="93" name="Table 2"/>
          <p:cNvGraphicFramePr/>
          <p:nvPr/>
        </p:nvGraphicFramePr>
        <p:xfrm>
          <a:off x="370080" y="1707480"/>
          <a:ext cx="8413560" cy="2149200"/>
        </p:xfrm>
        <a:graphic>
          <a:graphicData uri="http://schemas.openxmlformats.org/drawingml/2006/table">
            <a:tbl>
              <a:tblPr/>
              <a:tblGrid>
                <a:gridCol w="547200"/>
                <a:gridCol w="3656160"/>
                <a:gridCol w="2804040"/>
                <a:gridCol w="1406520"/>
              </a:tblGrid>
              <a:tr h="307080">
                <a:tc gridSpan="2">
                  <a:txBody>
                    <a:bodyPr lIns="91080" rIns="91080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Nome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91080" rIns="91080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Contratto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>
                  <a:txBody>
                    <a:bodyPr lIns="91080" rIns="91080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%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</a:tr>
              <a:tr h="307080"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Genovese Paolo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Associato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</a:tr>
              <a:tr h="307080"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Kwatera Renata Krystyna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Associato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50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</a:tr>
              <a:tr h="307080"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Lulli Roberto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Associato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50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</a:tr>
              <a:tr h="307080"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Rosa Carlo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Associato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50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</a:tr>
              <a:tr h="307080"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Zani Federico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Dipendente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70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</a:tr>
              <a:tr h="306720">
                <a:tc gridSpan="3"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Numero Totale Tecnici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91080" rIns="91080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FTE: 2.3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311760" y="372600"/>
            <a:ext cx="8519760" cy="732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b"/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424242"/>
                </a:solidFill>
                <a:latin typeface="Oswald"/>
                <a:ea typeface="Oswald"/>
              </a:rPr>
              <a:t>Preventivi 2018 – FTE Servizi Nazionali</a:t>
            </a:r>
            <a:endParaRPr b="0" lang="it-IT" sz="3000" spc="-1" strike="noStrike">
              <a:latin typeface="Arial"/>
            </a:endParaRPr>
          </a:p>
        </p:txBody>
      </p:sp>
      <p:graphicFrame>
        <p:nvGraphicFramePr>
          <p:cNvPr id="95" name="Table 2"/>
          <p:cNvGraphicFramePr/>
          <p:nvPr/>
        </p:nvGraphicFramePr>
        <p:xfrm>
          <a:off x="370080" y="1707480"/>
          <a:ext cx="8413560" cy="1842120"/>
        </p:xfrm>
        <a:graphic>
          <a:graphicData uri="http://schemas.openxmlformats.org/drawingml/2006/table">
            <a:tbl>
              <a:tblPr/>
              <a:tblGrid>
                <a:gridCol w="547200"/>
                <a:gridCol w="3656160"/>
                <a:gridCol w="2804040"/>
                <a:gridCol w="1406520"/>
              </a:tblGrid>
              <a:tr h="307080">
                <a:tc gridSpan="2">
                  <a:txBody>
                    <a:bodyPr lIns="91080" rIns="91080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Nome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91080" rIns="91080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Attività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>
                  <a:txBody>
                    <a:bodyPr lIns="91080" rIns="91080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%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</a:tr>
              <a:tr h="307080"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Roberto Lulli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AAI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</a:tr>
              <a:tr h="307080"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Federico Zani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INFN Corporate Cloud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</a:tr>
              <a:tr h="307080"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Federico Zani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INFN Security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</a:tr>
              <a:tr h="307080"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Roberto Ammendola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INFN Security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  <a:tc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noFill/>
                  </a:tcPr>
                </a:tc>
              </a:tr>
              <a:tr h="306720">
                <a:tc gridSpan="3">
                  <a:txBody>
                    <a:bodyPr lIns="91080" rIns="91080"/>
                    <a:p>
                      <a:pPr algn="r">
                        <a:lnSpc>
                          <a:spcPct val="115000"/>
                        </a:lnSpc>
                      </a:pPr>
                      <a:r>
                        <a:rPr b="1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Numero Totale Tecnici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91080" rIns="91080"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b="0" lang="it-IT" sz="900" spc="-1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FTE: 0.55</a:t>
                      </a:r>
                      <a:endParaRPr b="0" lang="it-IT" sz="900" spc="-1" strike="noStrike">
                        <a:latin typeface="Arial"/>
                      </a:endParaRPr>
                    </a:p>
                  </a:txBody>
                  <a:tcPr marL="91080" marR="91080">
                    <a:lnL w="9360">
                      <a:solidFill>
                        <a:srgbClr val="96adc3"/>
                      </a:solidFill>
                    </a:lnL>
                    <a:lnR w="9360">
                      <a:solidFill>
                        <a:srgbClr val="96adc3"/>
                      </a:solidFill>
                    </a:lnR>
                    <a:lnT w="9360">
                      <a:solidFill>
                        <a:srgbClr val="96adc3"/>
                      </a:solidFill>
                    </a:lnT>
                    <a:lnB w="9360">
                      <a:solidFill>
                        <a:srgbClr val="96adc3"/>
                      </a:solidFill>
                    </a:lnB>
                    <a:solidFill>
                      <a:srgbClr val="dee6e9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Application>LibreOffice/6.0.3.2$Linux_X86_64 LibreOffice_project/00m0$Build-2</Application>
  <Words>288</Words>
  <Paragraphs>99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it-IT</dc:language>
  <cp:lastModifiedBy/>
  <dcterms:modified xsi:type="dcterms:W3CDTF">2018-07-18T09:48:01Z</dcterms:modified>
  <cp:revision>11</cp:revision>
  <dc:subject/>
  <dc:title>Presentazione di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15.0023</vt:lpwstr>
  </property>
  <property fmtid="{D5CDD505-2E9C-101B-9397-08002B2CF9AE}" pid="3" name="HiddenSlides">
    <vt:i4>1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Presentazione su schermo (16:9)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