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521" r:id="rId2"/>
    <p:sldId id="526" r:id="rId3"/>
    <p:sldId id="523" r:id="rId4"/>
    <p:sldId id="524" r:id="rId5"/>
    <p:sldId id="52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7E1"/>
    <a:srgbClr val="0F3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7" autoAdjust="0"/>
    <p:restoredTop sz="94660"/>
  </p:normalViewPr>
  <p:slideViewPr>
    <p:cSldViewPr>
      <p:cViewPr varScale="1">
        <p:scale>
          <a:sx n="74" d="100"/>
          <a:sy n="74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A572-1F69-4FCB-AAD0-09FD9C247D6B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C501-E03D-47B0-AA37-93010DBD9F9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95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93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9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07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0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1" y="1964267"/>
            <a:ext cx="7618971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1" y="4385734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3082" y="5870577"/>
            <a:ext cx="1616231" cy="3778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632" y="5870577"/>
            <a:ext cx="5242849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0913" y="5870577"/>
            <a:ext cx="556688" cy="3778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59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0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09603"/>
            <a:ext cx="103631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4343400"/>
            <a:ext cx="103631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8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14401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95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29" y="3352800"/>
            <a:ext cx="9168177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95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291648"/>
            <a:ext cx="103632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01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14401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95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3886200"/>
            <a:ext cx="103632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33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4" y="609603"/>
            <a:ext cx="103632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4" y="3505200"/>
            <a:ext cx="103632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3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80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01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5" y="609601"/>
            <a:ext cx="2235495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57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7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2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69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29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6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2"/>
            <a:ext cx="103632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03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1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3" y="609601"/>
            <a:ext cx="6170633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1" y="1735672"/>
            <a:ext cx="5462939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1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2069"/>
            <a:ext cx="103632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8283" y="5870577"/>
            <a:ext cx="161623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6055F8-1D02-4417-9241-55C834FD9970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5870577"/>
            <a:ext cx="798708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113" y="5870577"/>
            <a:ext cx="55668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1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137365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AUGER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err="1">
                <a:solidFill>
                  <a:schemeClr val="bg1"/>
                </a:solidFill>
              </a:rPr>
              <a:t>Responsabili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nazionali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b="1" dirty="0">
                <a:solidFill>
                  <a:srgbClr val="FFFF00"/>
                </a:solidFill>
              </a:rPr>
              <a:t>D. Martello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Responsabile</a:t>
            </a:r>
            <a:r>
              <a:rPr lang="en-US" sz="1600" b="1" dirty="0">
                <a:solidFill>
                  <a:schemeClr val="bg1"/>
                </a:solidFill>
              </a:rPr>
              <a:t> Locale:   </a:t>
            </a:r>
            <a:r>
              <a:rPr lang="en-US" sz="1600" b="1" dirty="0">
                <a:solidFill>
                  <a:srgbClr val="FFFF00"/>
                </a:solidFill>
              </a:rPr>
              <a:t>L. </a:t>
            </a:r>
            <a:r>
              <a:rPr lang="en-US" sz="1600" b="1" dirty="0" err="1">
                <a:solidFill>
                  <a:srgbClr val="FFFF00"/>
                </a:solidFill>
              </a:rPr>
              <a:t>Miramonti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31928"/>
            <a:ext cx="4752528" cy="47525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87126"/>
            <a:ext cx="6197958" cy="6352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8906947" y="407929"/>
            <a:ext cx="300472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Due tecniche di rivelazione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superficie (1600 tanks)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Fluorescenza in atmosfera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1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0880" y="360052"/>
            <a:ext cx="7321550" cy="660400"/>
          </a:xfrm>
        </p:spPr>
        <p:txBody>
          <a:bodyPr anchor="t"/>
          <a:lstStyle/>
          <a:p>
            <a:pPr algn="r" eaLnBrk="1" hangingPunct="1"/>
            <a:r>
              <a:rPr lang="en-US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The Auger Observatory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3763468" y="779107"/>
            <a:ext cx="8208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Area 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≈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3000 km</a:t>
            </a:r>
            <a:r>
              <a:rPr lang="en-US" sz="2400" b="1" baseline="30000" dirty="0">
                <a:solidFill>
                  <a:srgbClr val="FFFF00"/>
                </a:solidFill>
                <a:latin typeface="Bookman Old Style" panose="02050604050505020204" pitchFamily="18" charset="0"/>
              </a:rPr>
              <a:t>2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  Aperture 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≈ 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7400 km</a:t>
            </a:r>
            <a:r>
              <a:rPr lang="en-US" sz="2400" b="1" baseline="30000" dirty="0">
                <a:solidFill>
                  <a:srgbClr val="FFFF00"/>
                </a:solidFill>
                <a:latin typeface="Bookman Old Style" panose="02050604050505020204" pitchFamily="18" charset="0"/>
              </a:rPr>
              <a:t>2 </a:t>
            </a:r>
            <a:r>
              <a:rPr lang="en-US" sz="24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sr</a:t>
            </a:r>
            <a:endParaRPr lang="en-US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69" y="1333025"/>
            <a:ext cx="7444161" cy="516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407368" y="18864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Motivazione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originale</a:t>
            </a:r>
            <a:r>
              <a:rPr lang="en-US" sz="2800" dirty="0">
                <a:solidFill>
                  <a:srgbClr val="FFFF00"/>
                </a:solidFill>
              </a:rPr>
              <a:t> :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Auger North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12" y="2119302"/>
            <a:ext cx="8891600" cy="45145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209943"/>
            <a:ext cx="7470988" cy="19782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200456" y="1631184"/>
            <a:ext cx="158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Science 2007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1079" y="2127744"/>
            <a:ext cx="263151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Questa evidenza sarebbe poi </a:t>
            </a:r>
            <a:r>
              <a:rPr lang="it-IT" dirty="0" smtClean="0"/>
              <a:t>scesa </a:t>
            </a:r>
            <a:r>
              <a:rPr lang="it-IT" dirty="0"/>
              <a:t>nel tempo. E con essa la promessa della</a:t>
            </a:r>
          </a:p>
          <a:p>
            <a:r>
              <a:rPr lang="it-IT" dirty="0"/>
              <a:t>Astronomia dei Raggi Cosmici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1079" y="4333990"/>
            <a:ext cx="263151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Il Progetto di un Osservatorio Nord (Lamar, Colorado) venne cancellato nel 2010 circa</a:t>
            </a:r>
          </a:p>
          <a:p>
            <a:endParaRPr lang="it-IT" dirty="0"/>
          </a:p>
          <a:p>
            <a:r>
              <a:rPr lang="it-IT" dirty="0"/>
              <a:t>Il gruppo di Milano partecipa comunque da 10 anni ad </a:t>
            </a:r>
            <a:r>
              <a:rPr lang="it-IT" dirty="0" err="1"/>
              <a:t>Auger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6214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1" y="711714"/>
            <a:ext cx="11370863" cy="59538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59" y="2933024"/>
            <a:ext cx="5640090" cy="2016224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775520" y="18864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L’ultimo</a:t>
            </a:r>
            <a:r>
              <a:rPr lang="en-US" sz="2800" dirty="0">
                <a:solidFill>
                  <a:srgbClr val="FFFF00"/>
                </a:solidFill>
              </a:rPr>
              <a:t> anno: un piccolo </a:t>
            </a:r>
            <a:r>
              <a:rPr lang="en-US" sz="2800" dirty="0" err="1">
                <a:solidFill>
                  <a:srgbClr val="FFFF00"/>
                </a:solidFill>
              </a:rPr>
              <a:t>annus</a:t>
            </a:r>
            <a:r>
              <a:rPr lang="en-US" sz="2800" dirty="0">
                <a:solidFill>
                  <a:srgbClr val="FFFF00"/>
                </a:solidFill>
              </a:rPr>
              <a:t> mirabilis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14" y="1234934"/>
            <a:ext cx="7770454" cy="13107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320" y="3738242"/>
            <a:ext cx="5882401" cy="9243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075" y="1210424"/>
            <a:ext cx="3744416" cy="19653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51784" y="4427820"/>
            <a:ext cx="158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Science 2017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671" y="4957944"/>
            <a:ext cx="5952091" cy="13518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614" y="5224981"/>
            <a:ext cx="5666780" cy="10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38" y="188640"/>
            <a:ext cx="9351637" cy="6238694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55341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Multimessenger</a:t>
            </a:r>
            <a:r>
              <a:rPr lang="en-US" sz="2400" dirty="0">
                <a:solidFill>
                  <a:srgbClr val="FFFF00"/>
                </a:solidFill>
              </a:rPr>
              <a:t>?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37" y="188640"/>
            <a:ext cx="9351637" cy="2803839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55341" y="299247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Richieste</a:t>
            </a:r>
            <a:r>
              <a:rPr lang="en-US" sz="2400" dirty="0" smtClean="0">
                <a:solidFill>
                  <a:srgbClr val="FFFF00"/>
                </a:solidFill>
              </a:rPr>
              <a:t>?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74737" y="3140968"/>
            <a:ext cx="637359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Missioni		41 </a:t>
            </a:r>
            <a:r>
              <a:rPr lang="it-IT" dirty="0" err="1" smtClean="0"/>
              <a:t>kEuro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Apparati		800 (materiale) + 1600 (lavorazioni)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Composizione:	</a:t>
            </a:r>
            <a:r>
              <a:rPr lang="it-IT" dirty="0" err="1" smtClean="0"/>
              <a:t>Miramonti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Lorenzo </a:t>
            </a:r>
            <a:r>
              <a:rPr lang="it-IT" dirty="0" err="1" smtClean="0"/>
              <a:t>Caccianiga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err="1" smtClean="0"/>
              <a:t>Giammarchi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Consolati</a:t>
            </a:r>
          </a:p>
        </p:txBody>
      </p:sp>
    </p:spTree>
    <p:extLst>
      <p:ext uri="{BB962C8B-B14F-4D97-AF65-F5344CB8AC3E}">
        <p14:creationId xmlns:p14="http://schemas.microsoft.com/office/powerpoint/2010/main" val="33458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4" y="188640"/>
            <a:ext cx="8398914" cy="6237312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55341" y="18864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Thank you for your attention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04892"/>
            <a:ext cx="4770183" cy="59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5944</TotalTime>
  <Words>113</Words>
  <Application>Microsoft Office PowerPoint</Application>
  <PresentationFormat>Widescreen</PresentationFormat>
  <Paragraphs>36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Comic Sans MS</vt:lpstr>
      <vt:lpstr>Times New Roman</vt:lpstr>
      <vt:lpstr>Celestiale</vt:lpstr>
      <vt:lpstr>Presentazione standard di PowerPoint</vt:lpstr>
      <vt:lpstr>The Auger Observatory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MarcoGGiammarchi</cp:lastModifiedBy>
  <cp:revision>615</cp:revision>
  <dcterms:created xsi:type="dcterms:W3CDTF">2012-06-28T16:18:30Z</dcterms:created>
  <dcterms:modified xsi:type="dcterms:W3CDTF">2018-07-09T21:05:09Z</dcterms:modified>
</cp:coreProperties>
</file>